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image/gif"/>
  <Default Extension="avi" ContentType="video/unknown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1.bin" ContentType="application/vnd.openxmlformats-officedocument.oleObject"/>
  <Override PartName="/ppt/notesSlides/notesSlide4.xml" ContentType="application/vnd.openxmlformats-officedocument.presentationml.notesSlide+xml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embeddings/oleObject17.bin" ContentType="application/vnd.openxmlformats-officedocument.oleObject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embeddings/oleObject18.bin" ContentType="application/vnd.openxmlformats-officedocument.oleObject"/>
  <Override PartName="/ppt/embeddings/oleObject19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91" r:id="rId4"/>
    <p:sldMasterId id="2147484102" r:id="rId5"/>
    <p:sldMasterId id="2147484036" r:id="rId6"/>
    <p:sldMasterId id="2147484089" r:id="rId7"/>
    <p:sldMasterId id="2147484120" r:id="rId8"/>
  </p:sldMasterIdLst>
  <p:notesMasterIdLst>
    <p:notesMasterId r:id="rId57"/>
  </p:notesMasterIdLst>
  <p:handoutMasterIdLst>
    <p:handoutMasterId r:id="rId58"/>
  </p:handoutMasterIdLst>
  <p:sldIdLst>
    <p:sldId id="1548" r:id="rId9"/>
    <p:sldId id="1622" r:id="rId10"/>
    <p:sldId id="1698" r:id="rId11"/>
    <p:sldId id="1553" r:id="rId12"/>
    <p:sldId id="1558" r:id="rId13"/>
    <p:sldId id="1559" r:id="rId14"/>
    <p:sldId id="1697" r:id="rId15"/>
    <p:sldId id="1679" r:id="rId16"/>
    <p:sldId id="1690" r:id="rId17"/>
    <p:sldId id="1691" r:id="rId18"/>
    <p:sldId id="1682" r:id="rId19"/>
    <p:sldId id="1681" r:id="rId20"/>
    <p:sldId id="1686" r:id="rId21"/>
    <p:sldId id="1692" r:id="rId22"/>
    <p:sldId id="1693" r:id="rId23"/>
    <p:sldId id="1694" r:id="rId24"/>
    <p:sldId id="1624" r:id="rId25"/>
    <p:sldId id="1646" r:id="rId26"/>
    <p:sldId id="1671" r:id="rId27"/>
    <p:sldId id="1620" r:id="rId28"/>
    <p:sldId id="1696" r:id="rId29"/>
    <p:sldId id="1649" r:id="rId30"/>
    <p:sldId id="1699" r:id="rId31"/>
    <p:sldId id="1700" r:id="rId32"/>
    <p:sldId id="1659" r:id="rId33"/>
    <p:sldId id="1660" r:id="rId34"/>
    <p:sldId id="1661" r:id="rId35"/>
    <p:sldId id="1565" r:id="rId36"/>
    <p:sldId id="1668" r:id="rId37"/>
    <p:sldId id="1667" r:id="rId38"/>
    <p:sldId id="1669" r:id="rId39"/>
    <p:sldId id="1670" r:id="rId40"/>
    <p:sldId id="1672" r:id="rId41"/>
    <p:sldId id="1673" r:id="rId42"/>
    <p:sldId id="1574" r:id="rId43"/>
    <p:sldId id="1577" r:id="rId44"/>
    <p:sldId id="1576" r:id="rId45"/>
    <p:sldId id="1579" r:id="rId46"/>
    <p:sldId id="1676" r:id="rId47"/>
    <p:sldId id="1687" r:id="rId48"/>
    <p:sldId id="1581" r:id="rId49"/>
    <p:sldId id="1701" r:id="rId50"/>
    <p:sldId id="1656" r:id="rId51"/>
    <p:sldId id="1655" r:id="rId52"/>
    <p:sldId id="1677" r:id="rId53"/>
    <p:sldId id="1564" r:id="rId54"/>
    <p:sldId id="1674" r:id="rId55"/>
    <p:sldId id="1666" r:id="rId56"/>
  </p:sldIdLst>
  <p:sldSz cx="9144000" cy="6858000" type="screen4x3"/>
  <p:notesSz cx="7010400" cy="9236075"/>
  <p:custDataLst>
    <p:tags r:id="rId6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 hiddenSlides="1" scaleToFitPaper="1"/>
  <p:clrMru>
    <a:srgbClr val="0000FF"/>
    <a:srgbClr val="3333FF"/>
    <a:srgbClr val="FF0000"/>
    <a:srgbClr val="00FFFF"/>
    <a:srgbClr val="3FB6FF"/>
    <a:srgbClr val="FF9900"/>
    <a:srgbClr val="E2AC00"/>
    <a:srgbClr val="BE020F"/>
    <a:srgbClr val="FF66FF"/>
    <a:srgbClr val="B4B4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68" autoAdjust="0"/>
    <p:restoredTop sz="96154" autoAdjust="0"/>
  </p:normalViewPr>
  <p:slideViewPr>
    <p:cSldViewPr snapToGrid="0">
      <p:cViewPr varScale="1">
        <p:scale>
          <a:sx n="106" d="100"/>
          <a:sy n="106" d="100"/>
        </p:scale>
        <p:origin x="-1176" y="-112"/>
      </p:cViewPr>
      <p:guideLst>
        <p:guide orient="horz" pos="2058"/>
        <p:guide orient="horz" pos="720"/>
        <p:guide orient="horz" pos="4136"/>
        <p:guide orient="horz" pos="1929"/>
        <p:guide orient="horz" pos="2537"/>
        <p:guide pos="5381"/>
        <p:guide pos="381"/>
        <p:guide pos="2310"/>
        <p:guide pos="215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>
      <p:cViewPr>
        <p:scale>
          <a:sx n="75" d="100"/>
          <a:sy n="75" d="100"/>
        </p:scale>
        <p:origin x="-2172" y="-294"/>
      </p:cViewPr>
      <p:guideLst>
        <p:guide orient="horz" pos="2909"/>
        <p:guide pos="739"/>
        <p:guide pos="368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4" Type="http://schemas.openxmlformats.org/officeDocument/2006/relationships/slide" Target="slides/slide6.xml"/><Relationship Id="rId15" Type="http://schemas.openxmlformats.org/officeDocument/2006/relationships/slide" Target="slides/slide7.xml"/><Relationship Id="rId16" Type="http://schemas.openxmlformats.org/officeDocument/2006/relationships/slide" Target="slides/slide8.xml"/><Relationship Id="rId17" Type="http://schemas.openxmlformats.org/officeDocument/2006/relationships/slide" Target="slides/slide9.xml"/><Relationship Id="rId18" Type="http://schemas.openxmlformats.org/officeDocument/2006/relationships/slide" Target="slides/slide10.xml"/><Relationship Id="rId19" Type="http://schemas.openxmlformats.org/officeDocument/2006/relationships/slide" Target="slides/slide11.xml"/><Relationship Id="rId63" Type="http://schemas.openxmlformats.org/officeDocument/2006/relationships/viewProps" Target="viewProps.xml"/><Relationship Id="rId64" Type="http://schemas.openxmlformats.org/officeDocument/2006/relationships/theme" Target="theme/theme1.xml"/><Relationship Id="rId65" Type="http://schemas.openxmlformats.org/officeDocument/2006/relationships/tableStyles" Target="tableStyles.xml"/><Relationship Id="rId50" Type="http://schemas.openxmlformats.org/officeDocument/2006/relationships/slide" Target="slides/slide42.xml"/><Relationship Id="rId51" Type="http://schemas.openxmlformats.org/officeDocument/2006/relationships/slide" Target="slides/slide43.xml"/><Relationship Id="rId52" Type="http://schemas.openxmlformats.org/officeDocument/2006/relationships/slide" Target="slides/slide44.xml"/><Relationship Id="rId53" Type="http://schemas.openxmlformats.org/officeDocument/2006/relationships/slide" Target="slides/slide45.xml"/><Relationship Id="rId54" Type="http://schemas.openxmlformats.org/officeDocument/2006/relationships/slide" Target="slides/slide46.xml"/><Relationship Id="rId55" Type="http://schemas.openxmlformats.org/officeDocument/2006/relationships/slide" Target="slides/slide47.xml"/><Relationship Id="rId56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58" Type="http://schemas.openxmlformats.org/officeDocument/2006/relationships/handoutMaster" Target="handoutMasters/handoutMaster1.xml"/><Relationship Id="rId59" Type="http://schemas.openxmlformats.org/officeDocument/2006/relationships/printerSettings" Target="printerSettings/printerSettings1.bin"/><Relationship Id="rId40" Type="http://schemas.openxmlformats.org/officeDocument/2006/relationships/slide" Target="slides/slide32.xml"/><Relationship Id="rId41" Type="http://schemas.openxmlformats.org/officeDocument/2006/relationships/slide" Target="slides/slide33.xml"/><Relationship Id="rId42" Type="http://schemas.openxmlformats.org/officeDocument/2006/relationships/slide" Target="slides/slide34.xml"/><Relationship Id="rId43" Type="http://schemas.openxmlformats.org/officeDocument/2006/relationships/slide" Target="slides/slide35.xml"/><Relationship Id="rId44" Type="http://schemas.openxmlformats.org/officeDocument/2006/relationships/slide" Target="slides/slide36.xml"/><Relationship Id="rId45" Type="http://schemas.openxmlformats.org/officeDocument/2006/relationships/slide" Target="slides/slide37.xml"/><Relationship Id="rId46" Type="http://schemas.openxmlformats.org/officeDocument/2006/relationships/slide" Target="slides/slide38.xml"/><Relationship Id="rId47" Type="http://schemas.openxmlformats.org/officeDocument/2006/relationships/slide" Target="slides/slide39.xml"/><Relationship Id="rId48" Type="http://schemas.openxmlformats.org/officeDocument/2006/relationships/slide" Target="slides/slide40.xml"/><Relationship Id="rId49" Type="http://schemas.openxmlformats.org/officeDocument/2006/relationships/slide" Target="slides/slide4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7" Type="http://schemas.openxmlformats.org/officeDocument/2006/relationships/slideMaster" Target="slideMasters/slideMaster4.xml"/><Relationship Id="rId8" Type="http://schemas.openxmlformats.org/officeDocument/2006/relationships/slideMaster" Target="slideMasters/slideMaster5.xml"/><Relationship Id="rId9" Type="http://schemas.openxmlformats.org/officeDocument/2006/relationships/slide" Target="slides/slide1.xml"/><Relationship Id="rId30" Type="http://schemas.openxmlformats.org/officeDocument/2006/relationships/slide" Target="slides/slide22.xml"/><Relationship Id="rId31" Type="http://schemas.openxmlformats.org/officeDocument/2006/relationships/slide" Target="slides/slide23.xml"/><Relationship Id="rId32" Type="http://schemas.openxmlformats.org/officeDocument/2006/relationships/slide" Target="slides/slide24.xml"/><Relationship Id="rId33" Type="http://schemas.openxmlformats.org/officeDocument/2006/relationships/slide" Target="slides/slide25.xml"/><Relationship Id="rId34" Type="http://schemas.openxmlformats.org/officeDocument/2006/relationships/slide" Target="slides/slide26.xml"/><Relationship Id="rId35" Type="http://schemas.openxmlformats.org/officeDocument/2006/relationships/slide" Target="slides/slide27.xml"/><Relationship Id="rId36" Type="http://schemas.openxmlformats.org/officeDocument/2006/relationships/slide" Target="slides/slide28.xml"/><Relationship Id="rId37" Type="http://schemas.openxmlformats.org/officeDocument/2006/relationships/slide" Target="slides/slide29.xml"/><Relationship Id="rId38" Type="http://schemas.openxmlformats.org/officeDocument/2006/relationships/slide" Target="slides/slide30.xml"/><Relationship Id="rId39" Type="http://schemas.openxmlformats.org/officeDocument/2006/relationships/slide" Target="slides/slide31.xml"/><Relationship Id="rId20" Type="http://schemas.openxmlformats.org/officeDocument/2006/relationships/slide" Target="slides/slide12.xml"/><Relationship Id="rId21" Type="http://schemas.openxmlformats.org/officeDocument/2006/relationships/slide" Target="slides/slide13.xml"/><Relationship Id="rId22" Type="http://schemas.openxmlformats.org/officeDocument/2006/relationships/slide" Target="slides/slide14.xml"/><Relationship Id="rId23" Type="http://schemas.openxmlformats.org/officeDocument/2006/relationships/slide" Target="slides/slide15.xml"/><Relationship Id="rId24" Type="http://schemas.openxmlformats.org/officeDocument/2006/relationships/slide" Target="slides/slide16.xml"/><Relationship Id="rId25" Type="http://schemas.openxmlformats.org/officeDocument/2006/relationships/slide" Target="slides/slide17.xml"/><Relationship Id="rId26" Type="http://schemas.openxmlformats.org/officeDocument/2006/relationships/slide" Target="slides/slide18.xml"/><Relationship Id="rId27" Type="http://schemas.openxmlformats.org/officeDocument/2006/relationships/slide" Target="slides/slide19.xml"/><Relationship Id="rId28" Type="http://schemas.openxmlformats.org/officeDocument/2006/relationships/slide" Target="slides/slide20.xml"/><Relationship Id="rId29" Type="http://schemas.openxmlformats.org/officeDocument/2006/relationships/slide" Target="slides/slide21.xml"/><Relationship Id="rId60" Type="http://schemas.openxmlformats.org/officeDocument/2006/relationships/tags" Target="tags/tag1.xml"/><Relationship Id="rId61" Type="http://schemas.openxmlformats.org/officeDocument/2006/relationships/commentAuthors" Target="commentAuthors.xml"/><Relationship Id="rId62" Type="http://schemas.openxmlformats.org/officeDocument/2006/relationships/presProps" Target="presProps.xml"/><Relationship Id="rId10" Type="http://schemas.openxmlformats.org/officeDocument/2006/relationships/slide" Target="slides/slide2.xml"/><Relationship Id="rId11" Type="http://schemas.openxmlformats.org/officeDocument/2006/relationships/slide" Target="slides/slide3.xml"/><Relationship Id="rId12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file:///C:\Users\tyndall_g\AppData\Local\Microsoft\Windows\Temporary%20Internet%20Files\Content.Outlook\U13KCVC9\2012%2001-06%20Sirius%20TTF%20Plots.xlsx" TargetMode="External"/><Relationship Id="rId3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70043849309255"/>
          <c:y val="0.0772065882024402"/>
          <c:w val="0.771240813648314"/>
          <c:h val="0.725995017224427"/>
        </c:manualLayout>
      </c:layout>
      <c:scatterChart>
        <c:scatterStyle val="lineMarker"/>
        <c:varyColors val="0"/>
        <c:ser>
          <c:idx val="1"/>
          <c:order val="0"/>
          <c:tx>
            <c:strRef>
              <c:f>'TTF Data'!$C$2</c:f>
              <c:strCache>
                <c:ptCount val="1"/>
                <c:pt idx="0">
                  <c:v>Tribo RDT Cum failure %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ymbol val="circle"/>
            <c:size val="5"/>
            <c:spPr>
              <a:solidFill>
                <a:srgbClr val="FFC000"/>
              </a:solidFill>
              <a:ln>
                <a:solidFill>
                  <a:srgbClr val="C00000"/>
                </a:solidFill>
              </a:ln>
            </c:spPr>
          </c:marker>
          <c:xVal>
            <c:numRef>
              <c:f>'TTF Data'!$A$3:$A$41</c:f>
              <c:numCache>
                <c:formatCode>General</c:formatCode>
                <c:ptCount val="39"/>
                <c:pt idx="0">
                  <c:v>0.0</c:v>
                </c:pt>
                <c:pt idx="1">
                  <c:v>24.0</c:v>
                </c:pt>
                <c:pt idx="2">
                  <c:v>48.0</c:v>
                </c:pt>
                <c:pt idx="3">
                  <c:v>72.0</c:v>
                </c:pt>
                <c:pt idx="4">
                  <c:v>96.0</c:v>
                </c:pt>
                <c:pt idx="5">
                  <c:v>120.0</c:v>
                </c:pt>
                <c:pt idx="6">
                  <c:v>144.0</c:v>
                </c:pt>
                <c:pt idx="7">
                  <c:v>168.0</c:v>
                </c:pt>
                <c:pt idx="8">
                  <c:v>192.0</c:v>
                </c:pt>
                <c:pt idx="9">
                  <c:v>216.0</c:v>
                </c:pt>
                <c:pt idx="10">
                  <c:v>240.0</c:v>
                </c:pt>
                <c:pt idx="11">
                  <c:v>264.0</c:v>
                </c:pt>
                <c:pt idx="12">
                  <c:v>288.0</c:v>
                </c:pt>
                <c:pt idx="13">
                  <c:v>312.0</c:v>
                </c:pt>
                <c:pt idx="14">
                  <c:v>336.0</c:v>
                </c:pt>
                <c:pt idx="15">
                  <c:v>360.0</c:v>
                </c:pt>
                <c:pt idx="16">
                  <c:v>384.0</c:v>
                </c:pt>
                <c:pt idx="17">
                  <c:v>408.0</c:v>
                </c:pt>
                <c:pt idx="18">
                  <c:v>432.0</c:v>
                </c:pt>
                <c:pt idx="19">
                  <c:v>456.0</c:v>
                </c:pt>
                <c:pt idx="20">
                  <c:v>480.0</c:v>
                </c:pt>
                <c:pt idx="21">
                  <c:v>504.0</c:v>
                </c:pt>
                <c:pt idx="22">
                  <c:v>528.0</c:v>
                </c:pt>
                <c:pt idx="23">
                  <c:v>552.0</c:v>
                </c:pt>
                <c:pt idx="24">
                  <c:v>576.0</c:v>
                </c:pt>
                <c:pt idx="25">
                  <c:v>600.0</c:v>
                </c:pt>
                <c:pt idx="26">
                  <c:v>624.0</c:v>
                </c:pt>
                <c:pt idx="27">
                  <c:v>648.0</c:v>
                </c:pt>
                <c:pt idx="28">
                  <c:v>672.0</c:v>
                </c:pt>
                <c:pt idx="29">
                  <c:v>696.0</c:v>
                </c:pt>
                <c:pt idx="30">
                  <c:v>720.0</c:v>
                </c:pt>
                <c:pt idx="31">
                  <c:v>744.0</c:v>
                </c:pt>
                <c:pt idx="32">
                  <c:v>768.0</c:v>
                </c:pt>
                <c:pt idx="33">
                  <c:v>792.0</c:v>
                </c:pt>
                <c:pt idx="34">
                  <c:v>816.0</c:v>
                </c:pt>
                <c:pt idx="35">
                  <c:v>840.0</c:v>
                </c:pt>
                <c:pt idx="36">
                  <c:v>864.0</c:v>
                </c:pt>
                <c:pt idx="37">
                  <c:v>888.0</c:v>
                </c:pt>
                <c:pt idx="38">
                  <c:v>912.0</c:v>
                </c:pt>
              </c:numCache>
            </c:numRef>
          </c:xVal>
          <c:yVal>
            <c:numRef>
              <c:f>'TTF Data'!$C$3:$C$41</c:f>
              <c:numCache>
                <c:formatCode>0.00%</c:formatCode>
                <c:ptCount val="39"/>
                <c:pt idx="0">
                  <c:v>0.0</c:v>
                </c:pt>
                <c:pt idx="1">
                  <c:v>0.00700000000000004</c:v>
                </c:pt>
                <c:pt idx="2">
                  <c:v>0.01</c:v>
                </c:pt>
                <c:pt idx="3">
                  <c:v>0.01</c:v>
                </c:pt>
                <c:pt idx="4">
                  <c:v>0.01</c:v>
                </c:pt>
                <c:pt idx="5">
                  <c:v>0.01</c:v>
                </c:pt>
                <c:pt idx="6">
                  <c:v>0.017</c:v>
                </c:pt>
                <c:pt idx="7">
                  <c:v>0.023</c:v>
                </c:pt>
                <c:pt idx="8">
                  <c:v>0.0300000000000001</c:v>
                </c:pt>
                <c:pt idx="9">
                  <c:v>0.0300000000000001</c:v>
                </c:pt>
                <c:pt idx="10">
                  <c:v>0.043</c:v>
                </c:pt>
                <c:pt idx="11">
                  <c:v>0.043</c:v>
                </c:pt>
                <c:pt idx="12">
                  <c:v>0.043</c:v>
                </c:pt>
                <c:pt idx="13">
                  <c:v>0.043</c:v>
                </c:pt>
                <c:pt idx="14">
                  <c:v>0.0500000000000001</c:v>
                </c:pt>
                <c:pt idx="15">
                  <c:v>0.0500000000000001</c:v>
                </c:pt>
                <c:pt idx="16">
                  <c:v>0.053</c:v>
                </c:pt>
                <c:pt idx="17">
                  <c:v>0.0570000000000001</c:v>
                </c:pt>
                <c:pt idx="18">
                  <c:v>0.0600000000000001</c:v>
                </c:pt>
                <c:pt idx="19">
                  <c:v>0.0600000000000001</c:v>
                </c:pt>
                <c:pt idx="20">
                  <c:v>0.063</c:v>
                </c:pt>
                <c:pt idx="21">
                  <c:v>0.0670000000000001</c:v>
                </c:pt>
                <c:pt idx="22">
                  <c:v>0.07</c:v>
                </c:pt>
                <c:pt idx="23">
                  <c:v>0.0730000000000001</c:v>
                </c:pt>
                <c:pt idx="24">
                  <c:v>0.0770000000000001</c:v>
                </c:pt>
                <c:pt idx="25">
                  <c:v>0.0800000000000002</c:v>
                </c:pt>
                <c:pt idx="26">
                  <c:v>0.0830000000000003</c:v>
                </c:pt>
                <c:pt idx="27">
                  <c:v>0.0830000000000003</c:v>
                </c:pt>
                <c:pt idx="28">
                  <c:v>0.0830000000000003</c:v>
                </c:pt>
                <c:pt idx="29">
                  <c:v>0.09</c:v>
                </c:pt>
                <c:pt idx="30">
                  <c:v>0.09</c:v>
                </c:pt>
                <c:pt idx="31">
                  <c:v>0.0930000000000006</c:v>
                </c:pt>
                <c:pt idx="32">
                  <c:v>0.097</c:v>
                </c:pt>
                <c:pt idx="33">
                  <c:v>0.097</c:v>
                </c:pt>
              </c:numCache>
            </c:numRef>
          </c:yVal>
          <c:smooth val="0"/>
        </c:ser>
        <c:ser>
          <c:idx val="2"/>
          <c:order val="1"/>
          <c:tx>
            <c:strRef>
              <c:f>'TTF Data'!$D$2</c:f>
              <c:strCache>
                <c:ptCount val="1"/>
                <c:pt idx="0">
                  <c:v>Pre-RDT Cum failure %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marker>
            <c:symbol val="circle"/>
            <c:size val="5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c:spPr>
          </c:marker>
          <c:xVal>
            <c:numRef>
              <c:f>'TTF Data'!$A$3:$A$41</c:f>
              <c:numCache>
                <c:formatCode>General</c:formatCode>
                <c:ptCount val="39"/>
                <c:pt idx="0">
                  <c:v>0.0</c:v>
                </c:pt>
                <c:pt idx="1">
                  <c:v>24.0</c:v>
                </c:pt>
                <c:pt idx="2">
                  <c:v>48.0</c:v>
                </c:pt>
                <c:pt idx="3">
                  <c:v>72.0</c:v>
                </c:pt>
                <c:pt idx="4">
                  <c:v>96.0</c:v>
                </c:pt>
                <c:pt idx="5">
                  <c:v>120.0</c:v>
                </c:pt>
                <c:pt idx="6">
                  <c:v>144.0</c:v>
                </c:pt>
                <c:pt idx="7">
                  <c:v>168.0</c:v>
                </c:pt>
                <c:pt idx="8">
                  <c:v>192.0</c:v>
                </c:pt>
                <c:pt idx="9">
                  <c:v>216.0</c:v>
                </c:pt>
                <c:pt idx="10">
                  <c:v>240.0</c:v>
                </c:pt>
                <c:pt idx="11">
                  <c:v>264.0</c:v>
                </c:pt>
                <c:pt idx="12">
                  <c:v>288.0</c:v>
                </c:pt>
                <c:pt idx="13">
                  <c:v>312.0</c:v>
                </c:pt>
                <c:pt idx="14">
                  <c:v>336.0</c:v>
                </c:pt>
                <c:pt idx="15">
                  <c:v>360.0</c:v>
                </c:pt>
                <c:pt idx="16">
                  <c:v>384.0</c:v>
                </c:pt>
                <c:pt idx="17">
                  <c:v>408.0</c:v>
                </c:pt>
                <c:pt idx="18">
                  <c:v>432.0</c:v>
                </c:pt>
                <c:pt idx="19">
                  <c:v>456.0</c:v>
                </c:pt>
                <c:pt idx="20">
                  <c:v>480.0</c:v>
                </c:pt>
                <c:pt idx="21">
                  <c:v>504.0</c:v>
                </c:pt>
                <c:pt idx="22">
                  <c:v>528.0</c:v>
                </c:pt>
                <c:pt idx="23">
                  <c:v>552.0</c:v>
                </c:pt>
                <c:pt idx="24">
                  <c:v>576.0</c:v>
                </c:pt>
                <c:pt idx="25">
                  <c:v>600.0</c:v>
                </c:pt>
                <c:pt idx="26">
                  <c:v>624.0</c:v>
                </c:pt>
                <c:pt idx="27">
                  <c:v>648.0</c:v>
                </c:pt>
                <c:pt idx="28">
                  <c:v>672.0</c:v>
                </c:pt>
                <c:pt idx="29">
                  <c:v>696.0</c:v>
                </c:pt>
                <c:pt idx="30">
                  <c:v>720.0</c:v>
                </c:pt>
                <c:pt idx="31">
                  <c:v>744.0</c:v>
                </c:pt>
                <c:pt idx="32">
                  <c:v>768.0</c:v>
                </c:pt>
                <c:pt idx="33">
                  <c:v>792.0</c:v>
                </c:pt>
                <c:pt idx="34">
                  <c:v>816.0</c:v>
                </c:pt>
                <c:pt idx="35">
                  <c:v>840.0</c:v>
                </c:pt>
                <c:pt idx="36">
                  <c:v>864.0</c:v>
                </c:pt>
                <c:pt idx="37">
                  <c:v>888.0</c:v>
                </c:pt>
                <c:pt idx="38">
                  <c:v>912.0</c:v>
                </c:pt>
              </c:numCache>
            </c:numRef>
          </c:xVal>
          <c:yVal>
            <c:numRef>
              <c:f>'TTF Data'!$D$3:$D$41</c:f>
              <c:numCache>
                <c:formatCode>0.00%</c:formatCode>
                <c:ptCount val="39"/>
                <c:pt idx="0">
                  <c:v>0.0</c:v>
                </c:pt>
                <c:pt idx="1">
                  <c:v>0.00555555555555555</c:v>
                </c:pt>
                <c:pt idx="2">
                  <c:v>0.012962962962963</c:v>
                </c:pt>
                <c:pt idx="3">
                  <c:v>0.0222222222222223</c:v>
                </c:pt>
                <c:pt idx="4">
                  <c:v>0.0351851851851852</c:v>
                </c:pt>
                <c:pt idx="5">
                  <c:v>0.0481481481481481</c:v>
                </c:pt>
                <c:pt idx="6">
                  <c:v>0.0555555555555554</c:v>
                </c:pt>
                <c:pt idx="7">
                  <c:v>0.0611111111111112</c:v>
                </c:pt>
                <c:pt idx="8">
                  <c:v>0.0666666666666667</c:v>
                </c:pt>
                <c:pt idx="9">
                  <c:v>0.0722222222222226</c:v>
                </c:pt>
                <c:pt idx="10">
                  <c:v>0.0740740740740741</c:v>
                </c:pt>
                <c:pt idx="11">
                  <c:v>0.0759259259259261</c:v>
                </c:pt>
                <c:pt idx="12">
                  <c:v>0.0833333333333335</c:v>
                </c:pt>
                <c:pt idx="13">
                  <c:v>0.087037037037037</c:v>
                </c:pt>
                <c:pt idx="14">
                  <c:v>0.0925925925925944</c:v>
                </c:pt>
                <c:pt idx="15">
                  <c:v>0.0962962962962973</c:v>
                </c:pt>
                <c:pt idx="16">
                  <c:v>0.101851851851852</c:v>
                </c:pt>
                <c:pt idx="17">
                  <c:v>0.107407407407407</c:v>
                </c:pt>
                <c:pt idx="18">
                  <c:v>0.10925925925926</c:v>
                </c:pt>
                <c:pt idx="19">
                  <c:v>0.111111111111111</c:v>
                </c:pt>
                <c:pt idx="20">
                  <c:v>0.114814814814814</c:v>
                </c:pt>
                <c:pt idx="21">
                  <c:v>0.114814814814814</c:v>
                </c:pt>
                <c:pt idx="22">
                  <c:v>0.12037037037037</c:v>
                </c:pt>
                <c:pt idx="23">
                  <c:v>0.125925925925926</c:v>
                </c:pt>
                <c:pt idx="24">
                  <c:v>0.129629629629627</c:v>
                </c:pt>
                <c:pt idx="25">
                  <c:v>0.133333333333333</c:v>
                </c:pt>
                <c:pt idx="26">
                  <c:v>0.135185185185185</c:v>
                </c:pt>
                <c:pt idx="27">
                  <c:v>0.138888888888889</c:v>
                </c:pt>
                <c:pt idx="28">
                  <c:v>0.138888888888889</c:v>
                </c:pt>
                <c:pt idx="29">
                  <c:v>0.140740740740741</c:v>
                </c:pt>
                <c:pt idx="30">
                  <c:v>0.142592592592595</c:v>
                </c:pt>
                <c:pt idx="31">
                  <c:v>0.1462962962963</c:v>
                </c:pt>
                <c:pt idx="32">
                  <c:v>0.1462962962963</c:v>
                </c:pt>
                <c:pt idx="33">
                  <c:v>0.148148148148149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84414168"/>
        <c:axId val="2084420024"/>
      </c:scatterChart>
      <c:valAx>
        <c:axId val="20844141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200" dirty="0"/>
                  <a:t>RDT Test</a:t>
                </a:r>
                <a:r>
                  <a:rPr lang="en-US" sz="1200" baseline="0" dirty="0"/>
                  <a:t> </a:t>
                </a:r>
                <a:r>
                  <a:rPr lang="en-US" sz="1200" dirty="0"/>
                  <a:t>Time (hrs)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000" baseline="0"/>
            </a:pPr>
            <a:endParaRPr lang="en-US"/>
          </a:p>
        </c:txPr>
        <c:crossAx val="2084420024"/>
        <c:crosses val="autoZero"/>
        <c:crossBetween val="midCat"/>
      </c:valAx>
      <c:valAx>
        <c:axId val="2084420024"/>
        <c:scaling>
          <c:orientation val="minMax"/>
        </c:scaling>
        <c:delete val="1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200" dirty="0" smtClean="0"/>
                  <a:t>Cumulative Failures</a:t>
                </a:r>
                <a:endParaRPr lang="en-US" sz="1200" dirty="0"/>
              </a:p>
            </c:rich>
          </c:tx>
          <c:layout>
            <c:manualLayout>
              <c:xMode val="edge"/>
              <c:yMode val="edge"/>
              <c:x val="0.0877325815323605"/>
              <c:y val="0.167008999236701"/>
            </c:manualLayout>
          </c:layout>
          <c:overlay val="0"/>
        </c:title>
        <c:numFmt formatCode="0%" sourceLinked="0"/>
        <c:majorTickMark val="out"/>
        <c:minorTickMark val="none"/>
        <c:tickLblPos val="none"/>
        <c:crossAx val="2084414168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  <c:userShapes r:id="rId3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wmf"/><Relationship Id="rId2" Type="http://schemas.openxmlformats.org/officeDocument/2006/relationships/image" Target="../media/image6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Relationship Id="rId2" Type="http://schemas.openxmlformats.org/officeDocument/2006/relationships/image" Target="../media/image2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Relationship Id="rId2" Type="http://schemas.openxmlformats.org/officeDocument/2006/relationships/image" Target="../media/image2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Relationship Id="rId2" Type="http://schemas.openxmlformats.org/officeDocument/2006/relationships/image" Target="../media/image3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Relationship Id="rId2" Type="http://schemas.openxmlformats.org/officeDocument/2006/relationships/image" Target="../media/image36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0.72042</cdr:x>
      <cdr:y>0.4141</cdr:y>
    </cdr:from>
    <cdr:to>
      <cdr:x>0.96944</cdr:x>
      <cdr:y>0.54008</cdr:y>
    </cdr:to>
    <cdr:sp macro="" textlink="">
      <cdr:nvSpPr>
        <cdr:cNvPr id="2" name="TextBox 12"/>
        <cdr:cNvSpPr txBox="1"/>
      </cdr:nvSpPr>
      <cdr:spPr>
        <a:xfrm xmlns:a="http://schemas.openxmlformats.org/drawingml/2006/main">
          <a:off x="2635013" y="910461"/>
          <a:ext cx="910827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algn="l" rtl="0" fontAlgn="base">
            <a:spcBef>
              <a:spcPct val="0"/>
            </a:spcBef>
            <a:spcAft>
              <a:spcPct val="0"/>
            </a:spcAft>
            <a:defRPr sz="2000" kern="1200">
              <a:solidFill>
                <a:srgbClr val="000000"/>
              </a:solidFill>
              <a:latin typeface="Arial" charset="0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2000" kern="1200">
              <a:solidFill>
                <a:srgbClr val="000000"/>
              </a:solidFill>
              <a:latin typeface="Arial" charset="0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2000" kern="1200">
              <a:solidFill>
                <a:srgbClr val="000000"/>
              </a:solidFill>
              <a:latin typeface="Arial" charset="0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2000" kern="1200">
              <a:solidFill>
                <a:srgbClr val="000000"/>
              </a:solidFill>
              <a:latin typeface="Arial" charset="0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2000" kern="1200">
              <a:solidFill>
                <a:srgbClr val="000000"/>
              </a:solidFill>
              <a:latin typeface="Arial" charset="0"/>
            </a:defRPr>
          </a:lvl5pPr>
          <a:lvl6pPr marL="2286000" algn="l" defTabSz="914400" rtl="0" eaLnBrk="1" latinLnBrk="0" hangingPunct="1">
            <a:defRPr sz="2000" kern="1200">
              <a:solidFill>
                <a:srgbClr val="000000"/>
              </a:solidFill>
              <a:latin typeface="Arial" charset="0"/>
            </a:defRPr>
          </a:lvl6pPr>
          <a:lvl7pPr marL="2743200" algn="l" defTabSz="914400" rtl="0" eaLnBrk="1" latinLnBrk="0" hangingPunct="1">
            <a:defRPr sz="2000" kern="1200">
              <a:solidFill>
                <a:srgbClr val="000000"/>
              </a:solidFill>
              <a:latin typeface="Arial" charset="0"/>
            </a:defRPr>
          </a:lvl7pPr>
          <a:lvl8pPr marL="3200400" algn="l" defTabSz="914400" rtl="0" eaLnBrk="1" latinLnBrk="0" hangingPunct="1">
            <a:defRPr sz="2000" kern="1200">
              <a:solidFill>
                <a:srgbClr val="000000"/>
              </a:solidFill>
              <a:latin typeface="Arial" charset="0"/>
            </a:defRPr>
          </a:lvl8pPr>
          <a:lvl9pPr marL="3657600" algn="l" defTabSz="914400" rtl="0" eaLnBrk="1" latinLnBrk="0" hangingPunct="1">
            <a:defRPr sz="2000" kern="1200">
              <a:solidFill>
                <a:srgbClr val="000000"/>
              </a:solidFill>
              <a:latin typeface="Arial" charset="0"/>
            </a:defRPr>
          </a:lvl9pPr>
        </a:lstStyle>
        <a:p xmlns:a="http://schemas.openxmlformats.org/drawingml/2006/main">
          <a:r>
            <a:rPr lang="en-US" sz="1200" b="1" dirty="0" smtClean="0">
              <a:solidFill>
                <a:srgbClr val="FEA501"/>
              </a:solidFill>
            </a:rPr>
            <a:t>121 GB/hr</a:t>
          </a:r>
          <a:endParaRPr lang="en-US" sz="1200" b="1" dirty="0">
            <a:solidFill>
              <a:srgbClr val="FEA501"/>
            </a:solidFill>
          </a:endParaRPr>
        </a:p>
      </cdr:txBody>
    </cdr:sp>
  </cdr:relSizeAnchor>
  <cdr:relSizeAnchor xmlns:cdr="http://schemas.openxmlformats.org/drawingml/2006/chartDrawing">
    <cdr:from>
      <cdr:x>0.15833</cdr:x>
      <cdr:y>0.06194</cdr:y>
    </cdr:from>
    <cdr:to>
      <cdr:x>0.15833</cdr:x>
      <cdr:y>0.79668</cdr:y>
    </cdr:to>
    <cdr:sp macro="" textlink="">
      <cdr:nvSpPr>
        <cdr:cNvPr id="4" name="Straight Connector 3"/>
        <cdr:cNvSpPr/>
      </cdr:nvSpPr>
      <cdr:spPr bwMode="auto">
        <a:xfrm xmlns:a="http://schemas.openxmlformats.org/drawingml/2006/main">
          <a:off x="579120" y="136176"/>
          <a:ext cx="0" cy="1615440"/>
        </a:xfrm>
        <a:prstGeom xmlns:a="http://schemas.openxmlformats.org/drawingml/2006/main" prst="line">
          <a:avLst/>
        </a:prstGeom>
        <a:solidFill xmlns:a="http://schemas.openxmlformats.org/drawingml/2006/main">
          <a:schemeClr val="accent1"/>
        </a:solidFill>
        <a:ln xmlns:a="http://schemas.openxmlformats.org/drawingml/2006/main"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</cdr:spPr>
      <cdr:txBody>
        <a:bodyPr xmlns:a="http://schemas.openxmlformats.org/drawingml/2006/main" vertOverflow="clip" vert="horz" wrap="none" lIns="90000" tIns="46800" rIns="90000" bIns="46800" numCol="1" anchor="ctr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04669" y="8946847"/>
            <a:ext cx="3037840" cy="214046"/>
          </a:xfrm>
          <a:prstGeom prst="rect">
            <a:avLst/>
          </a:prstGeom>
        </p:spPr>
        <p:txBody>
          <a:bodyPr vert="horz" wrap="square" lIns="91952" tIns="45976" rIns="91952" bIns="45976" rtlCol="0" anchor="ctr" anchorCtr="0">
            <a:spAutoFit/>
          </a:bodyPr>
          <a:lstStyle>
            <a:lvl1pPr algn="l">
              <a:defRPr sz="1200"/>
            </a:lvl1pPr>
          </a:lstStyle>
          <a:p>
            <a:endParaRPr lang="en-US" sz="800" dirty="0">
              <a:solidFill>
                <a:srgbClr val="8E8E95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478944" y="8874831"/>
            <a:ext cx="426791" cy="219678"/>
          </a:xfrm>
          <a:prstGeom prst="rect">
            <a:avLst/>
          </a:prstGeom>
        </p:spPr>
        <p:txBody>
          <a:bodyPr vert="horz" wrap="square" lIns="91952" tIns="45976" rIns="91952" bIns="45976" rtlCol="0" anchor="ctr" anchorCtr="0">
            <a:spAutoFit/>
          </a:bodyPr>
          <a:lstStyle>
            <a:lvl1pPr algn="r">
              <a:defRPr sz="1200"/>
            </a:lvl1pPr>
          </a:lstStyle>
          <a:p>
            <a:fld id="{67292F94-DC1B-41E9-80E9-FE5E26560E8F}" type="slidenum">
              <a:rPr lang="en-US" sz="800">
                <a:solidFill>
                  <a:srgbClr val="8E8E95"/>
                </a:solidFill>
              </a:rPr>
              <a:pPr/>
              <a:t>‹#›</a:t>
            </a:fld>
            <a:endParaRPr lang="en-US" sz="800" dirty="0">
              <a:solidFill>
                <a:srgbClr val="8E8E95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>
            <a:off x="104670" y="8888119"/>
            <a:ext cx="6801062" cy="0"/>
          </a:xfrm>
          <a:prstGeom prst="line">
            <a:avLst/>
          </a:prstGeom>
          <a:noFill/>
          <a:ln w="12700">
            <a:solidFill>
              <a:srgbClr val="8E8E95"/>
            </a:solidFill>
            <a:round/>
            <a:headEnd type="none" w="sm" len="sm"/>
            <a:tailEnd type="none" w="sm" len="sm"/>
          </a:ln>
          <a:effectLst/>
        </p:spPr>
        <p:txBody>
          <a:bodyPr wrap="none" lIns="91952" tIns="45976" rIns="91952" bIns="45976" anchor="ctr"/>
          <a:lstStyle/>
          <a:p>
            <a:endParaRPr lang="en-US" dirty="0">
              <a:solidFill>
                <a:srgbClr val="8E8E9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3399479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8E8E95"/>
            </a:solidFill>
          </a:ln>
        </p:spPr>
        <p:txBody>
          <a:bodyPr vert="horz" lIns="91952" tIns="45976" rIns="91952" bIns="4597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168402" y="4387138"/>
            <a:ext cx="4678468" cy="4156234"/>
          </a:xfrm>
          <a:prstGeom prst="rect">
            <a:avLst/>
          </a:prstGeom>
        </p:spPr>
        <p:txBody>
          <a:bodyPr vert="horz" lIns="91952" tIns="45976" rIns="91952" bIns="45976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04671" y="8943851"/>
            <a:ext cx="2790366" cy="214046"/>
          </a:xfrm>
          <a:prstGeom prst="rect">
            <a:avLst/>
          </a:prstGeom>
        </p:spPr>
        <p:txBody>
          <a:bodyPr vert="horz" wrap="square" lIns="91952" tIns="45976" rIns="91952" bIns="45976" rtlCol="0" anchor="ctr" anchorCtr="0">
            <a:spAutoFit/>
          </a:bodyPr>
          <a:lstStyle>
            <a:lvl1pPr marL="0" marR="0" indent="0" algn="l" defTabSz="9195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rgbClr val="8E8E95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508153" y="8876895"/>
            <a:ext cx="397580" cy="217613"/>
          </a:xfrm>
          <a:prstGeom prst="rect">
            <a:avLst/>
          </a:prstGeom>
        </p:spPr>
        <p:txBody>
          <a:bodyPr vert="horz" wrap="square" lIns="91952" tIns="45976" rIns="91952" bIns="45976" rtlCol="0" anchor="ctr" anchorCtr="0">
            <a:spAutoFit/>
          </a:bodyPr>
          <a:lstStyle>
            <a:lvl1pPr algn="r">
              <a:defRPr sz="800">
                <a:solidFill>
                  <a:srgbClr val="8E8E95"/>
                </a:solidFill>
                <a:latin typeface="+mn-lt"/>
              </a:defRPr>
            </a:lvl1pPr>
          </a:lstStyle>
          <a:p>
            <a:fld id="{567B6F56-350B-4E5B-A84B-F03C933C9A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>
            <a:off x="104670" y="8888119"/>
            <a:ext cx="6801062" cy="0"/>
          </a:xfrm>
          <a:prstGeom prst="line">
            <a:avLst/>
          </a:prstGeom>
          <a:noFill/>
          <a:ln w="12700">
            <a:solidFill>
              <a:srgbClr val="8E8E95"/>
            </a:solidFill>
            <a:round/>
            <a:headEnd type="none" w="sm" len="sm"/>
            <a:tailEnd type="none" w="sm" len="sm"/>
          </a:ln>
          <a:effectLst/>
        </p:spPr>
        <p:txBody>
          <a:bodyPr wrap="none" lIns="91952" tIns="45976" rIns="91952" bIns="45976" anchor="ctr"/>
          <a:lstStyle/>
          <a:p>
            <a:endParaRPr lang="en-US" dirty="0">
              <a:solidFill>
                <a:srgbClr val="8E8E9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62895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237744" indent="-237744" algn="l" defTabSz="914400" rtl="0" eaLnBrk="1" latinLnBrk="0" hangingPunct="1">
      <a:lnSpc>
        <a:spcPct val="95000"/>
      </a:lnSpc>
      <a:spcBef>
        <a:spcPts val="0"/>
      </a:spcBef>
      <a:spcAft>
        <a:spcPts val="0"/>
      </a:spcAft>
      <a:buFont typeface="Wingdings" pitchFamily="2" charset="2"/>
      <a:buChar char="§"/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914400" rtl="0" eaLnBrk="1" latinLnBrk="0" hangingPunct="1">
      <a:lnSpc>
        <a:spcPct val="95000"/>
      </a:lnSpc>
      <a:spcBef>
        <a:spcPts val="0"/>
      </a:spcBef>
      <a:spcAft>
        <a:spcPts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lnSpc>
        <a:spcPct val="95000"/>
      </a:lnSpc>
      <a:spcBef>
        <a:spcPts val="0"/>
      </a:spcBef>
      <a:spcAft>
        <a:spcPts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lnSpc>
        <a:spcPct val="95000"/>
      </a:lnSpc>
      <a:spcBef>
        <a:spcPts val="0"/>
      </a:spcBef>
      <a:spcAft>
        <a:spcPts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lnSpc>
        <a:spcPct val="95000"/>
      </a:lnSpc>
      <a:spcBef>
        <a:spcPts val="0"/>
      </a:spcBef>
      <a:spcAft>
        <a:spcPts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7B6F56-350B-4E5B-A84B-F03C933C9AF6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5310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6508153" y="8846944"/>
            <a:ext cx="397580" cy="27751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A106E67-F9F3-4499-9410-F754D7B499B3}" type="slidenum">
              <a:rPr lang="de-DE" sz="1200" smtClean="0">
                <a:solidFill>
                  <a:srgbClr val="000000"/>
                </a:solidFill>
              </a:rPr>
              <a:pPr eaLnBrk="1" hangingPunct="1"/>
              <a:t>35</a:t>
            </a:fld>
            <a:endParaRPr lang="de-DE" sz="1200" smtClean="0">
              <a:solidFill>
                <a:srgbClr val="000000"/>
              </a:solidFill>
            </a:endParaRPr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6975" y="692150"/>
            <a:ext cx="4619625" cy="3465513"/>
          </a:xfrm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494" y="4387137"/>
            <a:ext cx="5139412" cy="41562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64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106500" name="Date Placeholder 3"/>
          <p:cNvSpPr>
            <a:spLocks noGrp="1"/>
          </p:cNvSpPr>
          <p:nvPr>
            <p:ph type="dt" sz="quarter" idx="1"/>
          </p:nvPr>
        </p:nvSpPr>
        <p:spPr>
          <a:xfrm>
            <a:off x="3970626" y="1"/>
            <a:ext cx="3038614" cy="46180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smtClean="0">
                <a:latin typeface="Times New Roman" pitchFamily="18" charset="0"/>
              </a:rPr>
              <a:t>Placeholder for your text</a:t>
            </a:r>
            <a:endParaRPr lang="de-DE" sz="120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05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110596" name="Date Placeholder 3"/>
          <p:cNvSpPr>
            <a:spLocks noGrp="1"/>
          </p:cNvSpPr>
          <p:nvPr>
            <p:ph type="dt" sz="quarter" idx="1"/>
          </p:nvPr>
        </p:nvSpPr>
        <p:spPr>
          <a:xfrm>
            <a:off x="3970626" y="1"/>
            <a:ext cx="3038614" cy="46180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smtClean="0">
                <a:latin typeface="Times New Roman" pitchFamily="18" charset="0"/>
              </a:rPr>
              <a:t>Placeholder for your text</a:t>
            </a:r>
            <a:endParaRPr lang="de-DE" sz="120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6508153" y="8846944"/>
            <a:ext cx="397580" cy="27751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2441E6C-4D82-4CE9-82C3-C47EE313D4C9}" type="slidenum">
              <a:rPr lang="de-DE" altLang="en-US" smtClean="0"/>
              <a:pPr eaLnBrk="1" hangingPunct="1">
                <a:spcBef>
                  <a:spcPct val="0"/>
                </a:spcBef>
              </a:pPr>
              <a:t>2</a:t>
            </a:fld>
            <a:endParaRPr lang="de-DE" altLang="en-US" smtClean="0"/>
          </a:p>
        </p:txBody>
      </p:sp>
      <p:sp>
        <p:nvSpPr>
          <p:cNvPr id="190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6975" y="692150"/>
            <a:ext cx="4619625" cy="3465513"/>
          </a:xfrm>
          <a:ln/>
        </p:spPr>
      </p:sp>
      <p:sp>
        <p:nvSpPr>
          <p:cNvPr id="1904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494" y="4387137"/>
            <a:ext cx="5139412" cy="41562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6508153" y="8846944"/>
            <a:ext cx="397580" cy="27751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D728227-4FFB-458B-A6C7-E917F6407390}" type="slidenum">
              <a:rPr lang="de-DE" sz="1200" smtClean="0">
                <a:solidFill>
                  <a:srgbClr val="000000"/>
                </a:solidFill>
              </a:rPr>
              <a:pPr eaLnBrk="1" hangingPunct="1"/>
              <a:t>4</a:t>
            </a:fld>
            <a:endParaRPr lang="de-DE" sz="1200" smtClean="0">
              <a:solidFill>
                <a:srgbClr val="000000"/>
              </a:solidFill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6975" y="692150"/>
            <a:ext cx="4619625" cy="3465513"/>
          </a:xfrm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494" y="4387137"/>
            <a:ext cx="5139412" cy="41562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 txBox="1">
            <a:spLocks noGrp="1" noChangeArrowheads="1"/>
          </p:cNvSpPr>
          <p:nvPr/>
        </p:nvSpPr>
        <p:spPr bwMode="auto">
          <a:xfrm>
            <a:off x="3970626" y="8772265"/>
            <a:ext cx="3038614" cy="461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497" tIns="49248" rIns="98497" bIns="49248" anchor="b"/>
          <a:lstStyle>
            <a:lvl1pPr defTabSz="984250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842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8425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8425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8425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842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842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842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842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921C987F-71F6-482D-BE0B-45897FC3FC0A}" type="slidenum">
              <a:rPr lang="en-US" sz="1300">
                <a:solidFill>
                  <a:srgbClr val="000000"/>
                </a:solidFill>
                <a:ea typeface="MS PGothic" pitchFamily="34" charset="-128"/>
              </a:rPr>
              <a:pPr algn="r" eaLnBrk="1" hangingPunct="1"/>
              <a:t>5</a:t>
            </a:fld>
            <a:endParaRPr lang="en-US" sz="130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0150" y="696913"/>
            <a:ext cx="4610100" cy="3457575"/>
          </a:xfrm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041" y="4389144"/>
            <a:ext cx="5611802" cy="415221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497" tIns="49248" rIns="98497" bIns="49248"/>
          <a:lstStyle/>
          <a:p>
            <a:endParaRPr lang="ko-KR" altLang="en-US" smtClean="0">
              <a:latin typeface="Arial" charset="0"/>
              <a:ea typeface="Gulim" pitchFamily="34" charset="-127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655" y="4387137"/>
            <a:ext cx="5137091" cy="41562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655" y="4387137"/>
            <a:ext cx="5137091" cy="41562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655" y="4387137"/>
            <a:ext cx="5137091" cy="41562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6508119" y="8847583"/>
            <a:ext cx="397041" cy="27779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9A47E4B-D535-456C-9997-E0B90ADBE1F1}" type="slidenum">
              <a:rPr lang="de-DE" altLang="en-US" smtClean="0"/>
              <a:pPr eaLnBrk="1" hangingPunct="1">
                <a:spcBef>
                  <a:spcPct val="0"/>
                </a:spcBef>
              </a:pPr>
              <a:t>33</a:t>
            </a:fld>
            <a:endParaRPr lang="de-DE" altLang="en-US" smtClean="0"/>
          </a:p>
        </p:txBody>
      </p:sp>
      <p:sp>
        <p:nvSpPr>
          <p:cNvPr id="143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5388" y="690563"/>
            <a:ext cx="4624387" cy="3468687"/>
          </a:xfrm>
          <a:ln/>
        </p:spPr>
      </p:sp>
      <p:sp>
        <p:nvSpPr>
          <p:cNvPr id="143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199" y="4386196"/>
            <a:ext cx="5140003" cy="415644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6508153" y="8846944"/>
            <a:ext cx="397580" cy="27751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A106E67-F9F3-4499-9410-F754D7B499B3}" type="slidenum">
              <a:rPr lang="de-DE" sz="1200" smtClean="0">
                <a:solidFill>
                  <a:srgbClr val="000000"/>
                </a:solidFill>
              </a:rPr>
              <a:pPr eaLnBrk="1" hangingPunct="1"/>
              <a:t>34</a:t>
            </a:fld>
            <a:endParaRPr lang="de-DE" sz="1200" smtClean="0">
              <a:solidFill>
                <a:srgbClr val="000000"/>
              </a:solidFill>
            </a:endParaRPr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6975" y="692150"/>
            <a:ext cx="4619625" cy="3465513"/>
          </a:xfrm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494" y="4387137"/>
            <a:ext cx="5139412" cy="41562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jpe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jpe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jpe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jpeg"/><Relationship Id="rId3" Type="http://schemas.openxmlformats.org/officeDocument/2006/relationships/image" Target="../media/image10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jpeg"/><Relationship Id="rId3" Type="http://schemas.openxmlformats.org/officeDocument/2006/relationships/image" Target="../media/image11.pn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jpeg"/><Relationship Id="rId5" Type="http://schemas.openxmlformats.org/officeDocument/2006/relationships/image" Target="../media/image18.jpeg"/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7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10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1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Title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4481" y="4176678"/>
            <a:ext cx="9144000" cy="1936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 userDrawn="1"/>
        </p:nvSpPr>
        <p:spPr bwMode="auto">
          <a:xfrm rot="5400000">
            <a:off x="4549377" y="-419219"/>
            <a:ext cx="47791" cy="9144000"/>
          </a:xfrm>
          <a:prstGeom prst="rect">
            <a:avLst/>
          </a:prstGeom>
          <a:gradFill flip="none" rotWithShape="1">
            <a:gsLst>
              <a:gs pos="77000">
                <a:schemeClr val="bg2">
                  <a:tint val="66000"/>
                  <a:satMod val="160000"/>
                  <a:lumMod val="60000"/>
                </a:schemeClr>
              </a:gs>
              <a:gs pos="0">
                <a:srgbClr val="D9D9D9"/>
              </a:gs>
              <a:gs pos="100000">
                <a:schemeClr val="bg2">
                  <a:tint val="23500"/>
                  <a:satMod val="160000"/>
                  <a:lumMod val="22000"/>
                </a:schemeClr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Rectangle 13"/>
          <p:cNvSpPr/>
          <p:nvPr userDrawn="1"/>
        </p:nvSpPr>
        <p:spPr bwMode="auto">
          <a:xfrm>
            <a:off x="6924865" y="9282"/>
            <a:ext cx="45719" cy="6848718"/>
          </a:xfrm>
          <a:prstGeom prst="rect">
            <a:avLst/>
          </a:prstGeom>
          <a:solidFill>
            <a:srgbClr val="000000">
              <a:alpha val="76078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  <a:softEdge rad="317500"/>
          </a:effectLst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628650" y="1521283"/>
            <a:ext cx="5767071" cy="872059"/>
          </a:xfrm>
        </p:spPr>
        <p:txBody>
          <a:bodyPr lIns="0" tIns="0" rIns="0" bIns="0" anchor="t"/>
          <a:lstStyle>
            <a:lvl1pPr>
              <a:lnSpc>
                <a:spcPct val="80000"/>
              </a:lnSpc>
              <a:defRPr sz="5000" baseline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Title Slide Text in Arial 50pts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 userDrawn="1">
            <p:ph type="body" sz="quarter" idx="10"/>
          </p:nvPr>
        </p:nvSpPr>
        <p:spPr>
          <a:xfrm>
            <a:off x="628650" y="5038999"/>
            <a:ext cx="5716588" cy="557213"/>
          </a:xfrm>
        </p:spPr>
        <p:txBody>
          <a:bodyPr lIns="0" tIns="0" rIns="0" bIns="0" anchor="b"/>
          <a:lstStyle>
            <a:lvl1pPr marL="0" indent="0">
              <a:lnSpc>
                <a:spcPct val="90000"/>
              </a:lnSpc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>
                <a:latin typeface="HelveticaNeueLT Std UltLt" pitchFamily="34" charset="0"/>
              </a:defRPr>
            </a:lvl2pPr>
            <a:lvl3pPr marL="457200" indent="0">
              <a:buNone/>
              <a:defRPr sz="2400">
                <a:latin typeface="HelveticaNeueLT Std UltLt" pitchFamily="34" charset="0"/>
              </a:defRPr>
            </a:lvl3pPr>
            <a:lvl4pPr marL="457200" indent="0">
              <a:buNone/>
              <a:defRPr sz="2000">
                <a:latin typeface="HelveticaNeueLT Std UltLt" pitchFamily="34" charset="0"/>
              </a:defRPr>
            </a:lvl4pPr>
            <a:lvl5pPr marL="457200" indent="0">
              <a:buNone/>
              <a:defRPr sz="1800">
                <a:latin typeface="HelveticaNeueLT Std UltLt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" name="Text Placeholder 19"/>
          <p:cNvSpPr>
            <a:spLocks noGrp="1"/>
          </p:cNvSpPr>
          <p:nvPr userDrawn="1">
            <p:ph type="body" sz="quarter" idx="12"/>
          </p:nvPr>
        </p:nvSpPr>
        <p:spPr>
          <a:xfrm>
            <a:off x="628650" y="5603385"/>
            <a:ext cx="5716588" cy="438150"/>
          </a:xfrm>
        </p:spPr>
        <p:txBody>
          <a:bodyPr lIns="0" tIns="0" rIns="0" bIns="0"/>
          <a:lstStyle>
            <a:lvl1pPr marL="0" indent="0">
              <a:buFontTx/>
              <a:buNone/>
              <a:defRPr sz="16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457200" indent="0">
              <a:buFontTx/>
              <a:buNone/>
              <a:defRPr/>
            </a:lvl3pPr>
            <a:lvl4pPr marL="457200" indent="0">
              <a:buFontTx/>
              <a:buNone/>
              <a:defRPr/>
            </a:lvl4pPr>
            <a:lvl5pPr marL="4572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28650" y="3595568"/>
            <a:ext cx="5716588" cy="557213"/>
          </a:xfrm>
        </p:spPr>
        <p:txBody>
          <a:bodyPr lIns="0" tIns="0" rIns="0" bIns="0" anchor="ctr"/>
          <a:lstStyle>
            <a:lvl1pPr marL="0" indent="0">
              <a:lnSpc>
                <a:spcPct val="90000"/>
              </a:lnSpc>
              <a:buNone/>
              <a:defRPr sz="24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>
                <a:latin typeface="HelveticaNeueLT Std UltLt" pitchFamily="34" charset="0"/>
              </a:defRPr>
            </a:lvl2pPr>
            <a:lvl3pPr marL="457200" indent="0">
              <a:buNone/>
              <a:defRPr sz="2400">
                <a:latin typeface="HelveticaNeueLT Std UltLt" pitchFamily="34" charset="0"/>
              </a:defRPr>
            </a:lvl3pPr>
            <a:lvl4pPr marL="457200" indent="0">
              <a:buNone/>
              <a:defRPr sz="2000">
                <a:latin typeface="HelveticaNeueLT Std UltLt" pitchFamily="34" charset="0"/>
              </a:defRPr>
            </a:lvl4pPr>
            <a:lvl5pPr marL="457200" indent="0">
              <a:buNone/>
              <a:defRPr sz="1800">
                <a:latin typeface="HelveticaNeueLT Std UltLt" pitchFamily="34" charset="0"/>
              </a:defRPr>
            </a:lvl5pPr>
          </a:lstStyle>
          <a:p>
            <a:pPr lvl="0"/>
            <a:endParaRPr lang="en-US" dirty="0" smtClean="0"/>
          </a:p>
        </p:txBody>
      </p:sp>
      <p:sp>
        <p:nvSpPr>
          <p:cNvPr id="13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903406" y="6246020"/>
            <a:ext cx="258342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750" b="1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WD CONFIDENTIAL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8107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_glow_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609872" y="646639"/>
            <a:ext cx="8054608" cy="533400"/>
          </a:xfrm>
        </p:spPr>
        <p:txBody>
          <a:bodyPr lIns="0" tIns="0" rIns="0" bIns="0" anchor="t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09749" y="238098"/>
            <a:ext cx="8054975" cy="392113"/>
          </a:xfrm>
        </p:spPr>
        <p:txBody>
          <a:bodyPr lIns="0" tIns="0" rIns="0" bIns="0" anchor="b"/>
          <a:lstStyle>
            <a:lvl1pPr mar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lang="en-US" sz="1700" b="1" i="0" kern="1200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lang="en-US" sz="1700" b="0" i="0" kern="1200" dirty="0" smtClean="0">
                <a:solidFill>
                  <a:srgbClr val="00B0F0"/>
                </a:solidFill>
                <a:latin typeface="HelveticaNeueLT Std Med" pitchFamily="34" charset="0"/>
                <a:ea typeface="+mj-ea"/>
                <a:cs typeface="HelveticaNeueLT Std Thin" pitchFamily="34" charset="0"/>
              </a:defRPr>
            </a:lvl2pPr>
            <a:lvl3pPr mar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lang="en-US" sz="1700" b="0" i="0" kern="1200" dirty="0" smtClean="0">
                <a:solidFill>
                  <a:srgbClr val="00B0F0"/>
                </a:solidFill>
                <a:latin typeface="HelveticaNeueLT Std Med" pitchFamily="34" charset="0"/>
                <a:ea typeface="+mj-ea"/>
                <a:cs typeface="HelveticaNeueLT Std Thin" pitchFamily="34" charset="0"/>
              </a:defRPr>
            </a:lvl3pPr>
            <a:lvl4pPr mar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lang="en-US" sz="1700" b="0" i="0" kern="1200" dirty="0" smtClean="0">
                <a:solidFill>
                  <a:srgbClr val="00B0F0"/>
                </a:solidFill>
                <a:latin typeface="HelveticaNeueLT Std Med" pitchFamily="34" charset="0"/>
                <a:ea typeface="+mj-ea"/>
                <a:cs typeface="HelveticaNeueLT Std Thin" pitchFamily="34" charset="0"/>
              </a:defRPr>
            </a:lvl4pPr>
            <a:lvl5pPr mar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lang="en-US" sz="1700" b="0" i="0" kern="1200" dirty="0">
                <a:solidFill>
                  <a:srgbClr val="00B0F0"/>
                </a:solidFill>
                <a:latin typeface="HelveticaNeueLT Std Med" pitchFamily="34" charset="0"/>
                <a:ea typeface="+mj-ea"/>
                <a:cs typeface="HelveticaNeueLT Std Thin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0807" b="10158"/>
          <a:stretch/>
        </p:blipFill>
        <p:spPr>
          <a:xfrm>
            <a:off x="0" y="4848967"/>
            <a:ext cx="9143999" cy="199124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32" t="-8713"/>
          <a:stretch/>
        </p:blipFill>
        <p:spPr>
          <a:xfrm>
            <a:off x="0" y="1"/>
            <a:ext cx="9144001" cy="4850030"/>
          </a:xfrm>
          <a:prstGeom prst="rect">
            <a:avLst/>
          </a:prstGeom>
        </p:spPr>
      </p:pic>
      <p:sp>
        <p:nvSpPr>
          <p:cNvPr id="7" name="Text Placeholder 4"/>
          <p:cNvSpPr txBox="1">
            <a:spLocks/>
          </p:cNvSpPr>
          <p:nvPr userDrawn="1"/>
        </p:nvSpPr>
        <p:spPr>
          <a:xfrm>
            <a:off x="185422" y="6400007"/>
            <a:ext cx="1085850" cy="247650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ts val="2300"/>
              </a:spcBef>
              <a:spcAft>
                <a:spcPct val="0"/>
              </a:spcAft>
              <a:defRPr sz="1700"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1pPr>
            <a:lvl2pPr marL="742950" indent="-285750" algn="l" rtl="0" eaLnBrk="0" fontAlgn="base" hangingPunct="0">
              <a:spcBef>
                <a:spcPts val="2300"/>
              </a:spcBef>
              <a:spcAft>
                <a:spcPct val="0"/>
              </a:spcAft>
              <a:defRPr sz="1700"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2pPr>
            <a:lvl3pPr marL="1143000" indent="-228600" algn="l" rtl="0" eaLnBrk="0" fontAlgn="base" hangingPunct="0">
              <a:spcBef>
                <a:spcPts val="2300"/>
              </a:spcBef>
              <a:spcAft>
                <a:spcPct val="0"/>
              </a:spcAft>
              <a:defRPr sz="1700"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3pPr>
            <a:lvl4pPr marL="1600200" indent="-228600" algn="l" rtl="0" eaLnBrk="0" fontAlgn="base" hangingPunct="0">
              <a:spcBef>
                <a:spcPts val="2300"/>
              </a:spcBef>
              <a:spcAft>
                <a:spcPct val="0"/>
              </a:spcAft>
              <a:defRPr sz="1700"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4pPr>
            <a:lvl5pPr marL="2057400" indent="-228600" algn="l" rtl="0" eaLnBrk="0" fontAlgn="base" hangingPunct="0">
              <a:spcBef>
                <a:spcPts val="2300"/>
              </a:spcBef>
              <a:spcAft>
                <a:spcPct val="0"/>
              </a:spcAft>
              <a:defRPr sz="1700"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5pPr>
            <a:lvl6pPr marL="457200" algn="l" rtl="0" fontAlgn="base">
              <a:spcBef>
                <a:spcPts val="2300"/>
              </a:spcBef>
              <a:spcAft>
                <a:spcPct val="0"/>
              </a:spcAft>
              <a:defRPr>
                <a:solidFill>
                  <a:srgbClr val="FFCD1C"/>
                </a:solidFill>
                <a:latin typeface="+mn-lt"/>
                <a:ea typeface="+mn-ea"/>
                <a:sym typeface="Arial" charset="0"/>
              </a:defRPr>
            </a:lvl6pPr>
            <a:lvl7pPr marL="914400" algn="l" rtl="0" fontAlgn="base">
              <a:spcBef>
                <a:spcPts val="2300"/>
              </a:spcBef>
              <a:spcAft>
                <a:spcPct val="0"/>
              </a:spcAft>
              <a:defRPr>
                <a:solidFill>
                  <a:srgbClr val="FFCD1C"/>
                </a:solidFill>
                <a:latin typeface="+mn-lt"/>
                <a:ea typeface="+mn-ea"/>
                <a:sym typeface="Arial" charset="0"/>
              </a:defRPr>
            </a:lvl7pPr>
            <a:lvl8pPr marL="1371600" algn="l" rtl="0" fontAlgn="base">
              <a:spcBef>
                <a:spcPts val="2300"/>
              </a:spcBef>
              <a:spcAft>
                <a:spcPct val="0"/>
              </a:spcAft>
              <a:defRPr>
                <a:solidFill>
                  <a:srgbClr val="FFCD1C"/>
                </a:solidFill>
                <a:latin typeface="+mn-lt"/>
                <a:ea typeface="+mn-ea"/>
                <a:sym typeface="Arial" charset="0"/>
              </a:defRPr>
            </a:lvl8pPr>
            <a:lvl9pPr marL="1828800" algn="l" rtl="0" fontAlgn="base">
              <a:spcBef>
                <a:spcPts val="2300"/>
              </a:spcBef>
              <a:spcAft>
                <a:spcPct val="0"/>
              </a:spcAft>
              <a:defRPr>
                <a:solidFill>
                  <a:srgbClr val="FFCD1C"/>
                </a:solidFill>
                <a:latin typeface="+mn-lt"/>
                <a:ea typeface="+mn-ea"/>
                <a:sym typeface="Arial" charset="0"/>
              </a:defRPr>
            </a:lvl9pPr>
          </a:lstStyle>
          <a:p>
            <a:pPr algn="l">
              <a:defRPr/>
            </a:pPr>
            <a:fld id="{441AAD67-66CE-AC4D-BB5F-66608BA14C71}" type="slidenum">
              <a:rPr lang="en-US" sz="750" b="0" i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pPr algn="l">
                <a:defRPr/>
              </a:pPr>
              <a:t>‹#›</a:t>
            </a:fld>
            <a:endParaRPr lang="en-US" sz="750" b="0" i="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903406" y="6246020"/>
            <a:ext cx="258342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750" b="1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WD CONFIDENTIAL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608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8AB21-4568-4CF5-B7B3-05E9C019111B}" type="datetimeFigureOut">
              <a:rPr lang="en-US" smtClean="0"/>
              <a:pPr/>
              <a:t>20131101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1C228-4744-4AE6-B181-6CBEF22093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5103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8AB21-4568-4CF5-B7B3-05E9C019111B}" type="datetimeFigureOut">
              <a:rPr lang="en-US" smtClean="0"/>
              <a:pPr/>
              <a:t>20131101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1C228-4744-4AE6-B181-6CBEF22093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2211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8AB21-4568-4CF5-B7B3-05E9C019111B}" type="datetimeFigureOut">
              <a:rPr lang="en-US" smtClean="0"/>
              <a:pPr/>
              <a:t>20131101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1C228-4744-4AE6-B181-6CBEF22093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0624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8AB21-4568-4CF5-B7B3-05E9C019111B}" type="datetimeFigureOut">
              <a:rPr lang="en-US" smtClean="0"/>
              <a:pPr/>
              <a:t>20131101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1C228-4744-4AE6-B181-6CBEF22093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0522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8AB21-4568-4CF5-B7B3-05E9C019111B}" type="datetimeFigureOut">
              <a:rPr lang="en-US" smtClean="0"/>
              <a:pPr/>
              <a:t>20131101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1C228-4744-4AE6-B181-6CBEF22093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2373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8AB21-4568-4CF5-B7B3-05E9C019111B}" type="datetimeFigureOut">
              <a:rPr lang="en-US" smtClean="0"/>
              <a:pPr/>
              <a:t>20131101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1C228-4744-4AE6-B181-6CBEF22093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2705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8AB21-4568-4CF5-B7B3-05E9C019111B}" type="datetimeFigureOut">
              <a:rPr lang="en-US" smtClean="0"/>
              <a:pPr/>
              <a:t>20131101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1C228-4744-4AE6-B181-6CBEF22093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0936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8AB21-4568-4CF5-B7B3-05E9C019111B}" type="datetimeFigureOut">
              <a:rPr lang="en-US" smtClean="0"/>
              <a:pPr/>
              <a:t>20131101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1C228-4744-4AE6-B181-6CBEF22093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9971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8AB21-4568-4CF5-B7B3-05E9C019111B}" type="datetimeFigureOut">
              <a:rPr lang="en-US" smtClean="0"/>
              <a:pPr/>
              <a:t>20131101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1C228-4744-4AE6-B181-6CBEF22093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048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anded-Group_Title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4481" y="4176678"/>
            <a:ext cx="9144000" cy="1936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 userDrawn="1"/>
        </p:nvSpPr>
        <p:spPr bwMode="auto">
          <a:xfrm rot="5400000">
            <a:off x="4549377" y="-419219"/>
            <a:ext cx="47791" cy="9144000"/>
          </a:xfrm>
          <a:prstGeom prst="rect">
            <a:avLst/>
          </a:prstGeom>
          <a:gradFill flip="none" rotWithShape="1">
            <a:gsLst>
              <a:gs pos="77000">
                <a:schemeClr val="bg2">
                  <a:tint val="66000"/>
                  <a:satMod val="160000"/>
                  <a:lumMod val="60000"/>
                </a:schemeClr>
              </a:gs>
              <a:gs pos="0">
                <a:srgbClr val="D9D9D9"/>
              </a:gs>
              <a:gs pos="100000">
                <a:schemeClr val="bg2">
                  <a:tint val="23500"/>
                  <a:satMod val="160000"/>
                  <a:lumMod val="22000"/>
                </a:schemeClr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Rectangle 13"/>
          <p:cNvSpPr/>
          <p:nvPr userDrawn="1"/>
        </p:nvSpPr>
        <p:spPr bwMode="auto">
          <a:xfrm>
            <a:off x="6924865" y="9282"/>
            <a:ext cx="45719" cy="6848718"/>
          </a:xfrm>
          <a:prstGeom prst="rect">
            <a:avLst/>
          </a:prstGeom>
          <a:solidFill>
            <a:srgbClr val="000000">
              <a:alpha val="76078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  <a:softEdge rad="317500"/>
          </a:effectLst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628650" y="1521283"/>
            <a:ext cx="5767071" cy="872059"/>
          </a:xfrm>
        </p:spPr>
        <p:txBody>
          <a:bodyPr lIns="0" tIns="0" rIns="0" bIns="0" anchor="t"/>
          <a:lstStyle>
            <a:lvl1pPr>
              <a:lnSpc>
                <a:spcPct val="80000"/>
              </a:lnSpc>
              <a:defRPr sz="5000" baseline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Title Slide Text in Arial 50pts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 userDrawn="1">
            <p:ph type="body" sz="quarter" idx="10"/>
          </p:nvPr>
        </p:nvSpPr>
        <p:spPr>
          <a:xfrm>
            <a:off x="628650" y="5038999"/>
            <a:ext cx="5716588" cy="557213"/>
          </a:xfrm>
        </p:spPr>
        <p:txBody>
          <a:bodyPr lIns="0" tIns="0" rIns="0" bIns="0" anchor="b"/>
          <a:lstStyle>
            <a:lvl1pPr marL="0" indent="0">
              <a:lnSpc>
                <a:spcPct val="90000"/>
              </a:lnSpc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>
                <a:latin typeface="HelveticaNeueLT Std UltLt" pitchFamily="34" charset="0"/>
              </a:defRPr>
            </a:lvl2pPr>
            <a:lvl3pPr marL="457200" indent="0">
              <a:buNone/>
              <a:defRPr sz="2400">
                <a:latin typeface="HelveticaNeueLT Std UltLt" pitchFamily="34" charset="0"/>
              </a:defRPr>
            </a:lvl3pPr>
            <a:lvl4pPr marL="457200" indent="0">
              <a:buNone/>
              <a:defRPr sz="2000">
                <a:latin typeface="HelveticaNeueLT Std UltLt" pitchFamily="34" charset="0"/>
              </a:defRPr>
            </a:lvl4pPr>
            <a:lvl5pPr marL="457200" indent="0">
              <a:buNone/>
              <a:defRPr sz="1800">
                <a:latin typeface="HelveticaNeueLT Std UltLt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" name="Text Placeholder 19"/>
          <p:cNvSpPr>
            <a:spLocks noGrp="1"/>
          </p:cNvSpPr>
          <p:nvPr userDrawn="1">
            <p:ph type="body" sz="quarter" idx="12"/>
          </p:nvPr>
        </p:nvSpPr>
        <p:spPr>
          <a:xfrm>
            <a:off x="628650" y="5603385"/>
            <a:ext cx="5716588" cy="438150"/>
          </a:xfrm>
        </p:spPr>
        <p:txBody>
          <a:bodyPr lIns="0" tIns="0" rIns="0" bIns="0"/>
          <a:lstStyle>
            <a:lvl1pPr marL="0" indent="0">
              <a:buFontTx/>
              <a:buNone/>
              <a:defRPr sz="16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457200" indent="0">
              <a:buFontTx/>
              <a:buNone/>
              <a:defRPr/>
            </a:lvl3pPr>
            <a:lvl4pPr marL="457200" indent="0">
              <a:buFontTx/>
              <a:buNone/>
              <a:defRPr/>
            </a:lvl4pPr>
            <a:lvl5pPr marL="4572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28650" y="3595568"/>
            <a:ext cx="5716588" cy="557213"/>
          </a:xfrm>
        </p:spPr>
        <p:txBody>
          <a:bodyPr lIns="0" tIns="0" rIns="0" bIns="0" anchor="ctr"/>
          <a:lstStyle>
            <a:lvl1pPr marL="0" indent="0">
              <a:lnSpc>
                <a:spcPct val="90000"/>
              </a:lnSpc>
              <a:buNone/>
              <a:defRPr sz="24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>
                <a:latin typeface="HelveticaNeueLT Std UltLt" pitchFamily="34" charset="0"/>
              </a:defRPr>
            </a:lvl2pPr>
            <a:lvl3pPr marL="457200" indent="0">
              <a:buNone/>
              <a:defRPr sz="2400">
                <a:latin typeface="HelveticaNeueLT Std UltLt" pitchFamily="34" charset="0"/>
              </a:defRPr>
            </a:lvl3pPr>
            <a:lvl4pPr marL="457200" indent="0">
              <a:buNone/>
              <a:defRPr sz="2000">
                <a:latin typeface="HelveticaNeueLT Std UltLt" pitchFamily="34" charset="0"/>
              </a:defRPr>
            </a:lvl4pPr>
            <a:lvl5pPr marL="457200" indent="0">
              <a:buNone/>
              <a:defRPr sz="1800">
                <a:latin typeface="HelveticaNeueLT Std UltLt" pitchFamily="34" charset="0"/>
              </a:defRPr>
            </a:lvl5pPr>
          </a:lstStyle>
          <a:p>
            <a:pPr lvl="0"/>
            <a:endParaRPr lang="en-US" dirty="0" smtClean="0"/>
          </a:p>
        </p:txBody>
      </p:sp>
      <p:pic>
        <p:nvPicPr>
          <p:cNvPr id="1026" name="Picture 2" descr="E:\Image_collection\WD_Products\Branded\Group_photos\Group_CoverImage2.pn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61544" y="3362496"/>
            <a:ext cx="3287500" cy="2489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903406" y="6246020"/>
            <a:ext cx="258342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750" b="1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WD CONFIDENTIAL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8639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8AB21-4568-4CF5-B7B3-05E9C019111B}" type="datetimeFigureOut">
              <a:rPr lang="en-US" smtClean="0"/>
              <a:pPr/>
              <a:t>20131101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1C228-4744-4AE6-B181-6CBEF22093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6268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8AB21-4568-4CF5-B7B3-05E9C019111B}" type="datetimeFigureOut">
              <a:rPr lang="en-US" smtClean="0"/>
              <a:pPr/>
              <a:t>20131101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1C228-4744-4AE6-B181-6CBEF22093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2328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Title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4481" y="4176678"/>
            <a:ext cx="9144000" cy="1936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 userDrawn="1"/>
        </p:nvSpPr>
        <p:spPr bwMode="auto">
          <a:xfrm rot="5400000">
            <a:off x="4549377" y="-419219"/>
            <a:ext cx="47791" cy="9144000"/>
          </a:xfrm>
          <a:prstGeom prst="rect">
            <a:avLst/>
          </a:prstGeom>
          <a:gradFill flip="none" rotWithShape="1">
            <a:gsLst>
              <a:gs pos="77000">
                <a:schemeClr val="bg2">
                  <a:tint val="66000"/>
                  <a:satMod val="160000"/>
                  <a:lumMod val="60000"/>
                </a:schemeClr>
              </a:gs>
              <a:gs pos="0">
                <a:srgbClr val="D9D9D9"/>
              </a:gs>
              <a:gs pos="100000">
                <a:schemeClr val="bg2">
                  <a:tint val="23500"/>
                  <a:satMod val="160000"/>
                  <a:lumMod val="22000"/>
                </a:schemeClr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Rectangle 13"/>
          <p:cNvSpPr/>
          <p:nvPr userDrawn="1"/>
        </p:nvSpPr>
        <p:spPr bwMode="auto">
          <a:xfrm>
            <a:off x="6924865" y="9282"/>
            <a:ext cx="45719" cy="6848718"/>
          </a:xfrm>
          <a:prstGeom prst="rect">
            <a:avLst/>
          </a:prstGeom>
          <a:solidFill>
            <a:srgbClr val="000000">
              <a:alpha val="76078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  <a:softEdge rad="317500"/>
          </a:effectLst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628650" y="1521283"/>
            <a:ext cx="5767071" cy="872059"/>
          </a:xfrm>
        </p:spPr>
        <p:txBody>
          <a:bodyPr lIns="0" tIns="0" rIns="0" bIns="0" anchor="t"/>
          <a:lstStyle>
            <a:lvl1pPr>
              <a:lnSpc>
                <a:spcPct val="80000"/>
              </a:lnSpc>
              <a:defRPr sz="5000" baseline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Title Slide Text in Arial 50pts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 userDrawn="1">
            <p:ph type="body" sz="quarter" idx="10"/>
          </p:nvPr>
        </p:nvSpPr>
        <p:spPr>
          <a:xfrm>
            <a:off x="628650" y="5038999"/>
            <a:ext cx="5716588" cy="557213"/>
          </a:xfrm>
        </p:spPr>
        <p:txBody>
          <a:bodyPr lIns="0" tIns="0" rIns="0" bIns="0" anchor="b"/>
          <a:lstStyle>
            <a:lvl1pPr marL="0" indent="0">
              <a:lnSpc>
                <a:spcPct val="90000"/>
              </a:lnSpc>
              <a:buNone/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>
                <a:latin typeface="HelveticaNeueLT Std UltLt" pitchFamily="34" charset="0"/>
              </a:defRPr>
            </a:lvl2pPr>
            <a:lvl3pPr marL="457200" indent="0">
              <a:buNone/>
              <a:defRPr sz="2400">
                <a:latin typeface="HelveticaNeueLT Std UltLt" pitchFamily="34" charset="0"/>
              </a:defRPr>
            </a:lvl3pPr>
            <a:lvl4pPr marL="457200" indent="0">
              <a:buNone/>
              <a:defRPr sz="2000">
                <a:latin typeface="HelveticaNeueLT Std UltLt" pitchFamily="34" charset="0"/>
              </a:defRPr>
            </a:lvl4pPr>
            <a:lvl5pPr marL="457200" indent="0">
              <a:buNone/>
              <a:defRPr sz="1800">
                <a:latin typeface="HelveticaNeueLT Std UltLt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" name="Text Placeholder 19"/>
          <p:cNvSpPr>
            <a:spLocks noGrp="1"/>
          </p:cNvSpPr>
          <p:nvPr userDrawn="1">
            <p:ph type="body" sz="quarter" idx="12"/>
          </p:nvPr>
        </p:nvSpPr>
        <p:spPr>
          <a:xfrm>
            <a:off x="628650" y="5603385"/>
            <a:ext cx="5716588" cy="438150"/>
          </a:xfrm>
        </p:spPr>
        <p:txBody>
          <a:bodyPr lIns="0" tIns="0" rIns="0" bIns="0"/>
          <a:lstStyle>
            <a:lvl1pPr marL="0" indent="0">
              <a:buFontTx/>
              <a:buNone/>
              <a:defRPr sz="16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457200" indent="0">
              <a:buFontTx/>
              <a:buNone/>
              <a:defRPr/>
            </a:lvl3pPr>
            <a:lvl4pPr marL="457200" indent="0">
              <a:buFontTx/>
              <a:buNone/>
              <a:defRPr/>
            </a:lvl4pPr>
            <a:lvl5pPr marL="4572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28650" y="3595568"/>
            <a:ext cx="5716588" cy="557213"/>
          </a:xfrm>
        </p:spPr>
        <p:txBody>
          <a:bodyPr lIns="0" tIns="0" rIns="0" bIns="0" anchor="ctr"/>
          <a:lstStyle>
            <a:lvl1pPr marL="0" indent="0">
              <a:lnSpc>
                <a:spcPct val="90000"/>
              </a:lnSpc>
              <a:buNone/>
              <a:defRPr sz="24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>
                <a:latin typeface="HelveticaNeueLT Std UltLt" pitchFamily="34" charset="0"/>
              </a:defRPr>
            </a:lvl2pPr>
            <a:lvl3pPr marL="457200" indent="0">
              <a:buNone/>
              <a:defRPr sz="2400">
                <a:latin typeface="HelveticaNeueLT Std UltLt" pitchFamily="34" charset="0"/>
              </a:defRPr>
            </a:lvl3pPr>
            <a:lvl4pPr marL="457200" indent="0">
              <a:buNone/>
              <a:defRPr sz="2000">
                <a:latin typeface="HelveticaNeueLT Std UltLt" pitchFamily="34" charset="0"/>
              </a:defRPr>
            </a:lvl4pPr>
            <a:lvl5pPr marL="457200" indent="0">
              <a:buNone/>
              <a:defRPr sz="1800">
                <a:latin typeface="HelveticaNeueLT Std UltLt" pitchFamily="34" charset="0"/>
              </a:defRPr>
            </a:lvl5pPr>
          </a:lstStyle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0095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anded-Group_Title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4481" y="4176678"/>
            <a:ext cx="9144000" cy="1936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 userDrawn="1"/>
        </p:nvSpPr>
        <p:spPr bwMode="auto">
          <a:xfrm rot="5400000">
            <a:off x="4549377" y="-419219"/>
            <a:ext cx="47791" cy="9144000"/>
          </a:xfrm>
          <a:prstGeom prst="rect">
            <a:avLst/>
          </a:prstGeom>
          <a:gradFill flip="none" rotWithShape="1">
            <a:gsLst>
              <a:gs pos="77000">
                <a:schemeClr val="bg2">
                  <a:tint val="66000"/>
                  <a:satMod val="160000"/>
                  <a:lumMod val="60000"/>
                </a:schemeClr>
              </a:gs>
              <a:gs pos="0">
                <a:srgbClr val="D9D9D9"/>
              </a:gs>
              <a:gs pos="100000">
                <a:schemeClr val="bg2">
                  <a:tint val="23500"/>
                  <a:satMod val="160000"/>
                  <a:lumMod val="22000"/>
                </a:schemeClr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Rectangle 13"/>
          <p:cNvSpPr/>
          <p:nvPr userDrawn="1"/>
        </p:nvSpPr>
        <p:spPr bwMode="auto">
          <a:xfrm>
            <a:off x="6924865" y="9282"/>
            <a:ext cx="45719" cy="6848718"/>
          </a:xfrm>
          <a:prstGeom prst="rect">
            <a:avLst/>
          </a:prstGeom>
          <a:solidFill>
            <a:srgbClr val="000000">
              <a:alpha val="76078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  <a:softEdge rad="317500"/>
          </a:effectLst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628650" y="1521283"/>
            <a:ext cx="5767071" cy="872059"/>
          </a:xfrm>
        </p:spPr>
        <p:txBody>
          <a:bodyPr lIns="0" tIns="0" rIns="0" bIns="0" anchor="t"/>
          <a:lstStyle>
            <a:lvl1pPr>
              <a:lnSpc>
                <a:spcPct val="80000"/>
              </a:lnSpc>
              <a:defRPr sz="5000" baseline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Title Slide Text in Arial 50pts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 userDrawn="1">
            <p:ph type="body" sz="quarter" idx="10"/>
          </p:nvPr>
        </p:nvSpPr>
        <p:spPr>
          <a:xfrm>
            <a:off x="628650" y="5038999"/>
            <a:ext cx="5716588" cy="557213"/>
          </a:xfrm>
        </p:spPr>
        <p:txBody>
          <a:bodyPr lIns="0" tIns="0" rIns="0" bIns="0" anchor="b"/>
          <a:lstStyle>
            <a:lvl1pPr marL="0" indent="0">
              <a:lnSpc>
                <a:spcPct val="90000"/>
              </a:lnSpc>
              <a:buNone/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>
                <a:latin typeface="HelveticaNeueLT Std UltLt" pitchFamily="34" charset="0"/>
              </a:defRPr>
            </a:lvl2pPr>
            <a:lvl3pPr marL="457200" indent="0">
              <a:buNone/>
              <a:defRPr sz="2400">
                <a:latin typeface="HelveticaNeueLT Std UltLt" pitchFamily="34" charset="0"/>
              </a:defRPr>
            </a:lvl3pPr>
            <a:lvl4pPr marL="457200" indent="0">
              <a:buNone/>
              <a:defRPr sz="2000">
                <a:latin typeface="HelveticaNeueLT Std UltLt" pitchFamily="34" charset="0"/>
              </a:defRPr>
            </a:lvl4pPr>
            <a:lvl5pPr marL="457200" indent="0">
              <a:buNone/>
              <a:defRPr sz="1800">
                <a:latin typeface="HelveticaNeueLT Std UltLt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" name="Text Placeholder 19"/>
          <p:cNvSpPr>
            <a:spLocks noGrp="1"/>
          </p:cNvSpPr>
          <p:nvPr userDrawn="1">
            <p:ph type="body" sz="quarter" idx="12"/>
          </p:nvPr>
        </p:nvSpPr>
        <p:spPr>
          <a:xfrm>
            <a:off x="628650" y="5603385"/>
            <a:ext cx="5716588" cy="438150"/>
          </a:xfrm>
        </p:spPr>
        <p:txBody>
          <a:bodyPr lIns="0" tIns="0" rIns="0" bIns="0"/>
          <a:lstStyle>
            <a:lvl1pPr marL="0" indent="0">
              <a:buFontTx/>
              <a:buNone/>
              <a:defRPr sz="16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457200" indent="0">
              <a:buFontTx/>
              <a:buNone/>
              <a:defRPr/>
            </a:lvl3pPr>
            <a:lvl4pPr marL="457200" indent="0">
              <a:buFontTx/>
              <a:buNone/>
              <a:defRPr/>
            </a:lvl4pPr>
            <a:lvl5pPr marL="4572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28650" y="3595568"/>
            <a:ext cx="5716588" cy="557213"/>
          </a:xfrm>
        </p:spPr>
        <p:txBody>
          <a:bodyPr lIns="0" tIns="0" rIns="0" bIns="0" anchor="ctr"/>
          <a:lstStyle>
            <a:lvl1pPr marL="0" indent="0">
              <a:lnSpc>
                <a:spcPct val="90000"/>
              </a:lnSpc>
              <a:buNone/>
              <a:defRPr sz="24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>
                <a:latin typeface="HelveticaNeueLT Std UltLt" pitchFamily="34" charset="0"/>
              </a:defRPr>
            </a:lvl2pPr>
            <a:lvl3pPr marL="457200" indent="0">
              <a:buNone/>
              <a:defRPr sz="2400">
                <a:latin typeface="HelveticaNeueLT Std UltLt" pitchFamily="34" charset="0"/>
              </a:defRPr>
            </a:lvl3pPr>
            <a:lvl4pPr marL="457200" indent="0">
              <a:buNone/>
              <a:defRPr sz="2000">
                <a:latin typeface="HelveticaNeueLT Std UltLt" pitchFamily="34" charset="0"/>
              </a:defRPr>
            </a:lvl4pPr>
            <a:lvl5pPr marL="457200" indent="0">
              <a:buNone/>
              <a:defRPr sz="1800">
                <a:latin typeface="HelveticaNeueLT Std UltLt" pitchFamily="34" charset="0"/>
              </a:defRPr>
            </a:lvl5pPr>
          </a:lstStyle>
          <a:p>
            <a:pPr lvl="0"/>
            <a:endParaRPr lang="en-US" dirty="0" smtClean="0"/>
          </a:p>
        </p:txBody>
      </p:sp>
      <p:pic>
        <p:nvPicPr>
          <p:cNvPr id="1026" name="Picture 2" descr="E:\Image_collection\WD_Products\Branded\Group_photos\Group_CoverImage2.pn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61544" y="3362496"/>
            <a:ext cx="3287500" cy="2489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0869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anded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4481" y="4176678"/>
            <a:ext cx="9144000" cy="1936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 userDrawn="1"/>
        </p:nvSpPr>
        <p:spPr bwMode="auto">
          <a:xfrm>
            <a:off x="6924865" y="9282"/>
            <a:ext cx="45719" cy="6848718"/>
          </a:xfrm>
          <a:prstGeom prst="rect">
            <a:avLst/>
          </a:prstGeom>
          <a:solidFill>
            <a:srgbClr val="000000">
              <a:alpha val="76078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  <a:softEdge rad="317500"/>
          </a:effectLst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Title 3"/>
          <p:cNvSpPr>
            <a:spLocks noGrp="1"/>
          </p:cNvSpPr>
          <p:nvPr userDrawn="1">
            <p:ph type="title" hasCustomPrompt="1"/>
          </p:nvPr>
        </p:nvSpPr>
        <p:spPr>
          <a:xfrm>
            <a:off x="628650" y="1521283"/>
            <a:ext cx="5767071" cy="872059"/>
          </a:xfrm>
        </p:spPr>
        <p:txBody>
          <a:bodyPr lIns="0" tIns="0" rIns="0" bIns="0" anchor="t"/>
          <a:lstStyle>
            <a:lvl1pPr>
              <a:lnSpc>
                <a:spcPct val="80000"/>
              </a:lnSpc>
              <a:defRPr sz="5000" baseline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Title Slide Text in Arial 50pts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 userDrawn="1">
            <p:ph type="body" sz="quarter" idx="10"/>
          </p:nvPr>
        </p:nvSpPr>
        <p:spPr>
          <a:xfrm>
            <a:off x="628650" y="5038999"/>
            <a:ext cx="5716588" cy="557213"/>
          </a:xfrm>
        </p:spPr>
        <p:txBody>
          <a:bodyPr lIns="0" tIns="0" rIns="0" bIns="0" anchor="b"/>
          <a:lstStyle>
            <a:lvl1pPr marL="0" indent="0">
              <a:lnSpc>
                <a:spcPct val="90000"/>
              </a:lnSpc>
              <a:buNone/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>
                <a:latin typeface="HelveticaNeueLT Std UltLt" pitchFamily="34" charset="0"/>
              </a:defRPr>
            </a:lvl2pPr>
            <a:lvl3pPr marL="457200" indent="0">
              <a:buNone/>
              <a:defRPr sz="2400">
                <a:latin typeface="HelveticaNeueLT Std UltLt" pitchFamily="34" charset="0"/>
              </a:defRPr>
            </a:lvl3pPr>
            <a:lvl4pPr marL="457200" indent="0">
              <a:buNone/>
              <a:defRPr sz="2000">
                <a:latin typeface="HelveticaNeueLT Std UltLt" pitchFamily="34" charset="0"/>
              </a:defRPr>
            </a:lvl4pPr>
            <a:lvl5pPr marL="457200" indent="0">
              <a:buNone/>
              <a:defRPr sz="1800">
                <a:latin typeface="HelveticaNeueLT Std UltLt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" name="Text Placeholder 19"/>
          <p:cNvSpPr>
            <a:spLocks noGrp="1"/>
          </p:cNvSpPr>
          <p:nvPr userDrawn="1">
            <p:ph type="body" sz="quarter" idx="12"/>
          </p:nvPr>
        </p:nvSpPr>
        <p:spPr>
          <a:xfrm>
            <a:off x="628650" y="5603385"/>
            <a:ext cx="5716588" cy="438150"/>
          </a:xfrm>
        </p:spPr>
        <p:txBody>
          <a:bodyPr lIns="0" tIns="0" rIns="0" bIns="0"/>
          <a:lstStyle>
            <a:lvl1pPr marL="0" indent="0">
              <a:buFontTx/>
              <a:buNone/>
              <a:defRPr sz="16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457200" indent="0">
              <a:buFontTx/>
              <a:buNone/>
              <a:defRPr/>
            </a:lvl3pPr>
            <a:lvl4pPr marL="457200" indent="0">
              <a:buFontTx/>
              <a:buNone/>
              <a:defRPr/>
            </a:lvl4pPr>
            <a:lvl5pPr marL="4572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Rectangle 12"/>
          <p:cNvSpPr/>
          <p:nvPr userDrawn="1"/>
        </p:nvSpPr>
        <p:spPr bwMode="auto">
          <a:xfrm rot="5400000">
            <a:off x="4549377" y="-419219"/>
            <a:ext cx="47791" cy="9144000"/>
          </a:xfrm>
          <a:prstGeom prst="rect">
            <a:avLst/>
          </a:prstGeom>
          <a:gradFill flip="none" rotWithShape="1">
            <a:gsLst>
              <a:gs pos="77000">
                <a:schemeClr val="bg2">
                  <a:tint val="66000"/>
                  <a:satMod val="160000"/>
                  <a:lumMod val="60000"/>
                </a:schemeClr>
              </a:gs>
              <a:gs pos="0">
                <a:srgbClr val="D9D9D9"/>
              </a:gs>
              <a:gs pos="100000">
                <a:schemeClr val="bg2">
                  <a:tint val="23500"/>
                  <a:satMod val="160000"/>
                  <a:lumMod val="22000"/>
                </a:schemeClr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6595332" y="3433641"/>
            <a:ext cx="2055508" cy="3325352"/>
            <a:chOff x="6770001" y="2686692"/>
            <a:chExt cx="2260881" cy="3657600"/>
          </a:xfrm>
        </p:grpSpPr>
        <p:pic>
          <p:nvPicPr>
            <p:cNvPr id="1026" name="Picture 2" descr="E:\Image_collection\WD_Products\Branded\My Books\MB_Live\MyBook_live-perspective_04.png"/>
            <p:cNvPicPr>
              <a:picLocks noChangeAspect="1" noChangeArrowheads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70001" y="2686692"/>
              <a:ext cx="1159302" cy="3657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 descr="E:\Image_collection\WD_Products\Branded\My Books\MB_Duo\hero.png"/>
            <p:cNvPicPr>
              <a:picLocks noChangeAspect="1" noChangeArrowheads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44858" y="2761718"/>
              <a:ext cx="1486024" cy="2743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5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28650" y="3595568"/>
            <a:ext cx="5716588" cy="557213"/>
          </a:xfrm>
        </p:spPr>
        <p:txBody>
          <a:bodyPr lIns="0" tIns="0" rIns="0" bIns="0" anchor="ctr"/>
          <a:lstStyle>
            <a:lvl1pPr marL="0" indent="0">
              <a:lnSpc>
                <a:spcPct val="90000"/>
              </a:lnSpc>
              <a:buNone/>
              <a:defRPr sz="24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>
                <a:latin typeface="HelveticaNeueLT Std UltLt" pitchFamily="34" charset="0"/>
              </a:defRPr>
            </a:lvl2pPr>
            <a:lvl3pPr marL="457200" indent="0">
              <a:buNone/>
              <a:defRPr sz="2400">
                <a:latin typeface="HelveticaNeueLT Std UltLt" pitchFamily="34" charset="0"/>
              </a:defRPr>
            </a:lvl3pPr>
            <a:lvl4pPr marL="457200" indent="0">
              <a:buNone/>
              <a:defRPr sz="2000">
                <a:latin typeface="HelveticaNeueLT Std UltLt" pitchFamily="34" charset="0"/>
              </a:defRPr>
            </a:lvl4pPr>
            <a:lvl5pPr marL="457200" indent="0">
              <a:buNone/>
              <a:defRPr sz="1800">
                <a:latin typeface="HelveticaNeueLT Std UltLt" pitchFamily="34" charset="0"/>
              </a:defRPr>
            </a:lvl5pPr>
          </a:lstStyle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85262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onent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4481" y="4176678"/>
            <a:ext cx="9144000" cy="1936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 userDrawn="1"/>
        </p:nvSpPr>
        <p:spPr bwMode="auto">
          <a:xfrm>
            <a:off x="6924865" y="9282"/>
            <a:ext cx="45719" cy="6848718"/>
          </a:xfrm>
          <a:prstGeom prst="rect">
            <a:avLst/>
          </a:prstGeom>
          <a:solidFill>
            <a:srgbClr val="000000">
              <a:alpha val="76078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  <a:softEdge rad="317500"/>
          </a:effectLst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Title 3"/>
          <p:cNvSpPr>
            <a:spLocks noGrp="1"/>
          </p:cNvSpPr>
          <p:nvPr userDrawn="1">
            <p:ph type="title" hasCustomPrompt="1"/>
          </p:nvPr>
        </p:nvSpPr>
        <p:spPr>
          <a:xfrm>
            <a:off x="628650" y="1521283"/>
            <a:ext cx="5767071" cy="872059"/>
          </a:xfrm>
        </p:spPr>
        <p:txBody>
          <a:bodyPr lIns="0" tIns="0" rIns="0" bIns="0" anchor="t"/>
          <a:lstStyle>
            <a:lvl1pPr>
              <a:lnSpc>
                <a:spcPct val="80000"/>
              </a:lnSpc>
              <a:defRPr sz="5000" baseline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Title Slide Text in Arial 50pts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 userDrawn="1">
            <p:ph type="body" sz="quarter" idx="10"/>
          </p:nvPr>
        </p:nvSpPr>
        <p:spPr>
          <a:xfrm>
            <a:off x="628650" y="5038999"/>
            <a:ext cx="5716588" cy="557213"/>
          </a:xfrm>
        </p:spPr>
        <p:txBody>
          <a:bodyPr lIns="0" tIns="0" rIns="0" bIns="0" anchor="b"/>
          <a:lstStyle>
            <a:lvl1pPr marL="0" indent="0">
              <a:lnSpc>
                <a:spcPct val="90000"/>
              </a:lnSpc>
              <a:buNone/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>
                <a:latin typeface="HelveticaNeueLT Std UltLt" pitchFamily="34" charset="0"/>
              </a:defRPr>
            </a:lvl2pPr>
            <a:lvl3pPr marL="457200" indent="0">
              <a:buNone/>
              <a:defRPr sz="2400">
                <a:latin typeface="HelveticaNeueLT Std UltLt" pitchFamily="34" charset="0"/>
              </a:defRPr>
            </a:lvl3pPr>
            <a:lvl4pPr marL="457200" indent="0">
              <a:buNone/>
              <a:defRPr sz="2000">
                <a:latin typeface="HelveticaNeueLT Std UltLt" pitchFamily="34" charset="0"/>
              </a:defRPr>
            </a:lvl4pPr>
            <a:lvl5pPr marL="457200" indent="0">
              <a:buNone/>
              <a:defRPr sz="1800">
                <a:latin typeface="HelveticaNeueLT Std UltLt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" name="Text Placeholder 19"/>
          <p:cNvSpPr>
            <a:spLocks noGrp="1"/>
          </p:cNvSpPr>
          <p:nvPr userDrawn="1">
            <p:ph type="body" sz="quarter" idx="12"/>
          </p:nvPr>
        </p:nvSpPr>
        <p:spPr>
          <a:xfrm>
            <a:off x="628650" y="5603385"/>
            <a:ext cx="5716588" cy="438150"/>
          </a:xfrm>
        </p:spPr>
        <p:txBody>
          <a:bodyPr lIns="0" tIns="0" rIns="0" bIns="0"/>
          <a:lstStyle>
            <a:lvl1pPr marL="0" indent="0">
              <a:buFontTx/>
              <a:buNone/>
              <a:defRPr sz="16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457200" indent="0">
              <a:buFontTx/>
              <a:buNone/>
              <a:defRPr/>
            </a:lvl3pPr>
            <a:lvl4pPr marL="457200" indent="0">
              <a:buFontTx/>
              <a:buNone/>
              <a:defRPr/>
            </a:lvl4pPr>
            <a:lvl5pPr marL="4572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Rectangle 12"/>
          <p:cNvSpPr/>
          <p:nvPr userDrawn="1"/>
        </p:nvSpPr>
        <p:spPr bwMode="auto">
          <a:xfrm rot="5400000">
            <a:off x="4549377" y="-419219"/>
            <a:ext cx="47791" cy="9144000"/>
          </a:xfrm>
          <a:prstGeom prst="rect">
            <a:avLst/>
          </a:prstGeom>
          <a:gradFill flip="none" rotWithShape="1">
            <a:gsLst>
              <a:gs pos="77000">
                <a:schemeClr val="bg2">
                  <a:tint val="66000"/>
                  <a:satMod val="160000"/>
                  <a:lumMod val="60000"/>
                </a:schemeClr>
              </a:gs>
              <a:gs pos="0">
                <a:srgbClr val="D9D9D9"/>
              </a:gs>
              <a:gs pos="100000">
                <a:schemeClr val="bg2">
                  <a:tint val="23500"/>
                  <a:satMod val="160000"/>
                  <a:lumMod val="22000"/>
                </a:schemeClr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5" name="Group 4"/>
          <p:cNvGrpSpPr/>
          <p:nvPr userDrawn="1"/>
        </p:nvGrpSpPr>
        <p:grpSpPr>
          <a:xfrm>
            <a:off x="6728065" y="3532302"/>
            <a:ext cx="1853577" cy="4054627"/>
            <a:chOff x="6728065" y="3004825"/>
            <a:chExt cx="1974146" cy="4318366"/>
          </a:xfrm>
        </p:grpSpPr>
        <p:pic>
          <p:nvPicPr>
            <p:cNvPr id="3" name="Picture 2" descr="E:\Image_collection\WD_Products\Branded\Internal_HDD\WD_Caviar_Green\CaviarGreen_leftangle_reflect.png"/>
            <p:cNvPicPr>
              <a:picLocks noChangeAspect="1" noChangeArrowheads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28065" y="3004825"/>
              <a:ext cx="1422387" cy="43183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E:\Image_collection\WD_Products\Branded\Internal_HDD\WD_Scorpio_Black\ScorpioBlack_Right_reflect.png"/>
            <p:cNvPicPr>
              <a:picLocks noChangeAspect="1" noChangeArrowheads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25855" y="3268564"/>
              <a:ext cx="1476356" cy="32686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5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28650" y="3595568"/>
            <a:ext cx="5716588" cy="557213"/>
          </a:xfrm>
        </p:spPr>
        <p:txBody>
          <a:bodyPr lIns="0" tIns="0" rIns="0" bIns="0" anchor="ctr"/>
          <a:lstStyle>
            <a:lvl1pPr marL="0" indent="0">
              <a:lnSpc>
                <a:spcPct val="90000"/>
              </a:lnSpc>
              <a:buNone/>
              <a:defRPr sz="24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>
                <a:latin typeface="HelveticaNeueLT Std UltLt" pitchFamily="34" charset="0"/>
              </a:defRPr>
            </a:lvl2pPr>
            <a:lvl3pPr marL="457200" indent="0">
              <a:buNone/>
              <a:defRPr sz="2400">
                <a:latin typeface="HelveticaNeueLT Std UltLt" pitchFamily="34" charset="0"/>
              </a:defRPr>
            </a:lvl3pPr>
            <a:lvl4pPr marL="457200" indent="0">
              <a:buNone/>
              <a:defRPr sz="2000">
                <a:latin typeface="HelveticaNeueLT Std UltLt" pitchFamily="34" charset="0"/>
              </a:defRPr>
            </a:lvl4pPr>
            <a:lvl5pPr marL="457200" indent="0">
              <a:buNone/>
              <a:defRPr sz="1800">
                <a:latin typeface="HelveticaNeueLT Std UltLt" pitchFamily="34" charset="0"/>
              </a:defRPr>
            </a:lvl5pPr>
          </a:lstStyle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36284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B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4481" y="4176678"/>
            <a:ext cx="9144000" cy="1936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 userDrawn="1"/>
        </p:nvSpPr>
        <p:spPr bwMode="auto">
          <a:xfrm>
            <a:off x="6924865" y="9282"/>
            <a:ext cx="45719" cy="6848718"/>
          </a:xfrm>
          <a:prstGeom prst="rect">
            <a:avLst/>
          </a:prstGeom>
          <a:solidFill>
            <a:srgbClr val="000000">
              <a:alpha val="76078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  <a:softEdge rad="317500"/>
          </a:effectLst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Title 3"/>
          <p:cNvSpPr>
            <a:spLocks noGrp="1"/>
          </p:cNvSpPr>
          <p:nvPr userDrawn="1">
            <p:ph type="title" hasCustomPrompt="1"/>
          </p:nvPr>
        </p:nvSpPr>
        <p:spPr>
          <a:xfrm>
            <a:off x="628650" y="1521283"/>
            <a:ext cx="5767071" cy="872059"/>
          </a:xfrm>
        </p:spPr>
        <p:txBody>
          <a:bodyPr lIns="0" tIns="0" rIns="0" bIns="0" anchor="t"/>
          <a:lstStyle>
            <a:lvl1pPr>
              <a:lnSpc>
                <a:spcPct val="80000"/>
              </a:lnSpc>
              <a:defRPr sz="5000" baseline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Title Slide Text in Arial 50pts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 userDrawn="1">
            <p:ph type="body" sz="quarter" idx="10"/>
          </p:nvPr>
        </p:nvSpPr>
        <p:spPr>
          <a:xfrm>
            <a:off x="628650" y="5038999"/>
            <a:ext cx="5716588" cy="557213"/>
          </a:xfrm>
        </p:spPr>
        <p:txBody>
          <a:bodyPr lIns="0" tIns="0" rIns="0" bIns="0" anchor="b"/>
          <a:lstStyle>
            <a:lvl1pPr marL="0" indent="0">
              <a:lnSpc>
                <a:spcPct val="90000"/>
              </a:lnSpc>
              <a:buNone/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>
                <a:latin typeface="HelveticaNeueLT Std UltLt" pitchFamily="34" charset="0"/>
              </a:defRPr>
            </a:lvl2pPr>
            <a:lvl3pPr marL="457200" indent="0">
              <a:buNone/>
              <a:defRPr sz="2400">
                <a:latin typeface="HelveticaNeueLT Std UltLt" pitchFamily="34" charset="0"/>
              </a:defRPr>
            </a:lvl3pPr>
            <a:lvl4pPr marL="457200" indent="0">
              <a:buNone/>
              <a:defRPr sz="2000">
                <a:latin typeface="HelveticaNeueLT Std UltLt" pitchFamily="34" charset="0"/>
              </a:defRPr>
            </a:lvl4pPr>
            <a:lvl5pPr marL="457200" indent="0">
              <a:buNone/>
              <a:defRPr sz="1800">
                <a:latin typeface="HelveticaNeueLT Std UltLt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" name="Text Placeholder 19"/>
          <p:cNvSpPr>
            <a:spLocks noGrp="1"/>
          </p:cNvSpPr>
          <p:nvPr userDrawn="1">
            <p:ph type="body" sz="quarter" idx="12"/>
          </p:nvPr>
        </p:nvSpPr>
        <p:spPr>
          <a:xfrm>
            <a:off x="628650" y="5603385"/>
            <a:ext cx="5716588" cy="438150"/>
          </a:xfrm>
        </p:spPr>
        <p:txBody>
          <a:bodyPr lIns="0" tIns="0" rIns="0" bIns="0"/>
          <a:lstStyle>
            <a:lvl1pPr marL="0" indent="0">
              <a:buFontTx/>
              <a:buNone/>
              <a:defRPr sz="16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457200" indent="0">
              <a:buFontTx/>
              <a:buNone/>
              <a:defRPr/>
            </a:lvl3pPr>
            <a:lvl4pPr marL="457200" indent="0">
              <a:buFontTx/>
              <a:buNone/>
              <a:defRPr/>
            </a:lvl4pPr>
            <a:lvl5pPr marL="4572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Rectangle 10"/>
          <p:cNvSpPr/>
          <p:nvPr userDrawn="1"/>
        </p:nvSpPr>
        <p:spPr bwMode="auto">
          <a:xfrm rot="5400000">
            <a:off x="4549377" y="-419219"/>
            <a:ext cx="47791" cy="9144000"/>
          </a:xfrm>
          <a:prstGeom prst="rect">
            <a:avLst/>
          </a:prstGeom>
          <a:gradFill flip="none" rotWithShape="1">
            <a:gsLst>
              <a:gs pos="77000">
                <a:schemeClr val="bg2">
                  <a:tint val="66000"/>
                  <a:satMod val="160000"/>
                  <a:lumMod val="60000"/>
                </a:schemeClr>
              </a:gs>
              <a:gs pos="0">
                <a:srgbClr val="D9D9D9"/>
              </a:gs>
              <a:gs pos="100000">
                <a:schemeClr val="bg2">
                  <a:tint val="23500"/>
                  <a:satMod val="160000"/>
                  <a:lumMod val="22000"/>
                </a:schemeClr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074" name="Picture 2" descr="E:\Image_collection\WD_Products\Branded\WD_Sentinel\Sentinel_front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0584" y="3433641"/>
            <a:ext cx="1557226" cy="2006226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28650" y="3595568"/>
            <a:ext cx="5716588" cy="557213"/>
          </a:xfrm>
        </p:spPr>
        <p:txBody>
          <a:bodyPr lIns="0" tIns="0" rIns="0" bIns="0" anchor="ctr"/>
          <a:lstStyle>
            <a:lvl1pPr marL="0" indent="0">
              <a:lnSpc>
                <a:spcPct val="90000"/>
              </a:lnSpc>
              <a:buNone/>
              <a:defRPr sz="24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>
                <a:latin typeface="HelveticaNeueLT Std UltLt" pitchFamily="34" charset="0"/>
              </a:defRPr>
            </a:lvl2pPr>
            <a:lvl3pPr marL="457200" indent="0">
              <a:buNone/>
              <a:defRPr sz="2400">
                <a:latin typeface="HelveticaNeueLT Std UltLt" pitchFamily="34" charset="0"/>
              </a:defRPr>
            </a:lvl3pPr>
            <a:lvl4pPr marL="457200" indent="0">
              <a:buNone/>
              <a:defRPr sz="2000">
                <a:latin typeface="HelveticaNeueLT Std UltLt" pitchFamily="34" charset="0"/>
              </a:defRPr>
            </a:lvl4pPr>
            <a:lvl5pPr marL="457200" indent="0">
              <a:buNone/>
              <a:defRPr sz="1800">
                <a:latin typeface="HelveticaNeueLT Std UltLt" pitchFamily="34" charset="0"/>
              </a:defRPr>
            </a:lvl5pPr>
          </a:lstStyle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64654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nectedLife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4481" y="4176678"/>
            <a:ext cx="9144000" cy="1936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 userDrawn="1"/>
        </p:nvSpPr>
        <p:spPr bwMode="auto">
          <a:xfrm>
            <a:off x="6924865" y="9282"/>
            <a:ext cx="45719" cy="6848718"/>
          </a:xfrm>
          <a:prstGeom prst="rect">
            <a:avLst/>
          </a:prstGeom>
          <a:solidFill>
            <a:srgbClr val="000000">
              <a:alpha val="76078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  <a:softEdge rad="317500"/>
          </a:effectLst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Title 3"/>
          <p:cNvSpPr>
            <a:spLocks noGrp="1"/>
          </p:cNvSpPr>
          <p:nvPr userDrawn="1">
            <p:ph type="title" hasCustomPrompt="1"/>
          </p:nvPr>
        </p:nvSpPr>
        <p:spPr>
          <a:xfrm>
            <a:off x="628650" y="1521283"/>
            <a:ext cx="5767071" cy="872059"/>
          </a:xfrm>
        </p:spPr>
        <p:txBody>
          <a:bodyPr lIns="0" tIns="0" rIns="0" bIns="0" anchor="t"/>
          <a:lstStyle>
            <a:lvl1pPr>
              <a:lnSpc>
                <a:spcPct val="80000"/>
              </a:lnSpc>
              <a:defRPr sz="5000" baseline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Title Slide Text in Arial 50pts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 userDrawn="1">
            <p:ph type="body" sz="quarter" idx="10"/>
          </p:nvPr>
        </p:nvSpPr>
        <p:spPr>
          <a:xfrm>
            <a:off x="628650" y="5038999"/>
            <a:ext cx="5716588" cy="557213"/>
          </a:xfrm>
        </p:spPr>
        <p:txBody>
          <a:bodyPr lIns="0" tIns="0" rIns="0" bIns="0" anchor="b"/>
          <a:lstStyle>
            <a:lvl1pPr marL="0" indent="0">
              <a:lnSpc>
                <a:spcPct val="90000"/>
              </a:lnSpc>
              <a:buNone/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>
                <a:latin typeface="HelveticaNeueLT Std UltLt" pitchFamily="34" charset="0"/>
              </a:defRPr>
            </a:lvl2pPr>
            <a:lvl3pPr marL="457200" indent="0">
              <a:buNone/>
              <a:defRPr sz="2400">
                <a:latin typeface="HelveticaNeueLT Std UltLt" pitchFamily="34" charset="0"/>
              </a:defRPr>
            </a:lvl3pPr>
            <a:lvl4pPr marL="457200" indent="0">
              <a:buNone/>
              <a:defRPr sz="2000">
                <a:latin typeface="HelveticaNeueLT Std UltLt" pitchFamily="34" charset="0"/>
              </a:defRPr>
            </a:lvl4pPr>
            <a:lvl5pPr marL="457200" indent="0">
              <a:buNone/>
              <a:defRPr sz="1800">
                <a:latin typeface="HelveticaNeueLT Std UltLt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" name="Text Placeholder 19"/>
          <p:cNvSpPr>
            <a:spLocks noGrp="1"/>
          </p:cNvSpPr>
          <p:nvPr userDrawn="1">
            <p:ph type="body" sz="quarter" idx="12"/>
          </p:nvPr>
        </p:nvSpPr>
        <p:spPr>
          <a:xfrm>
            <a:off x="628650" y="5603385"/>
            <a:ext cx="5716588" cy="438150"/>
          </a:xfrm>
        </p:spPr>
        <p:txBody>
          <a:bodyPr lIns="0" tIns="0" rIns="0" bIns="0"/>
          <a:lstStyle>
            <a:lvl1pPr marL="0" indent="0">
              <a:buFontTx/>
              <a:buNone/>
              <a:defRPr sz="16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457200" indent="0">
              <a:buFontTx/>
              <a:buNone/>
              <a:defRPr/>
            </a:lvl3pPr>
            <a:lvl4pPr marL="457200" indent="0">
              <a:buFontTx/>
              <a:buNone/>
              <a:defRPr/>
            </a:lvl4pPr>
            <a:lvl5pPr marL="4572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4098" name="Picture 2" descr="E:\Image_collection\WD_Products\Branded\WD_Router\MyNet_Family.pn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23802" y="4524828"/>
            <a:ext cx="3225242" cy="1614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 userDrawn="1"/>
        </p:nvSpPr>
        <p:spPr bwMode="auto">
          <a:xfrm rot="5400000">
            <a:off x="4549377" y="-419219"/>
            <a:ext cx="47791" cy="9144000"/>
          </a:xfrm>
          <a:prstGeom prst="rect">
            <a:avLst/>
          </a:prstGeom>
          <a:gradFill flip="none" rotWithShape="1">
            <a:gsLst>
              <a:gs pos="77000">
                <a:schemeClr val="bg2">
                  <a:tint val="66000"/>
                  <a:satMod val="160000"/>
                  <a:lumMod val="60000"/>
                </a:schemeClr>
              </a:gs>
              <a:gs pos="0">
                <a:srgbClr val="D9D9D9"/>
              </a:gs>
              <a:gs pos="100000">
                <a:schemeClr val="bg2">
                  <a:tint val="23500"/>
                  <a:satMod val="160000"/>
                  <a:lumMod val="22000"/>
                </a:schemeClr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28650" y="3595568"/>
            <a:ext cx="5716588" cy="557213"/>
          </a:xfrm>
        </p:spPr>
        <p:txBody>
          <a:bodyPr lIns="0" tIns="0" rIns="0" bIns="0" anchor="ctr"/>
          <a:lstStyle>
            <a:lvl1pPr marL="0" indent="0">
              <a:lnSpc>
                <a:spcPct val="90000"/>
              </a:lnSpc>
              <a:buNone/>
              <a:defRPr sz="24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>
                <a:latin typeface="HelveticaNeueLT Std UltLt" pitchFamily="34" charset="0"/>
              </a:defRPr>
            </a:lvl2pPr>
            <a:lvl3pPr marL="457200" indent="0">
              <a:buNone/>
              <a:defRPr sz="2400">
                <a:latin typeface="HelveticaNeueLT Std UltLt" pitchFamily="34" charset="0"/>
              </a:defRPr>
            </a:lvl3pPr>
            <a:lvl4pPr marL="457200" indent="0">
              <a:buNone/>
              <a:defRPr sz="2000">
                <a:latin typeface="HelveticaNeueLT Std UltLt" pitchFamily="34" charset="0"/>
              </a:defRPr>
            </a:lvl4pPr>
            <a:lvl5pPr marL="457200" indent="0">
              <a:buNone/>
              <a:defRPr sz="1800">
                <a:latin typeface="HelveticaNeueLT Std UltLt" pitchFamily="34" charset="0"/>
              </a:defRPr>
            </a:lvl5pPr>
          </a:lstStyle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008119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 txBox="1">
            <a:spLocks/>
          </p:cNvSpPr>
          <p:nvPr userDrawn="1"/>
        </p:nvSpPr>
        <p:spPr>
          <a:xfrm>
            <a:off x="185422" y="6400007"/>
            <a:ext cx="1085850" cy="247650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ts val="2300"/>
              </a:spcBef>
              <a:spcAft>
                <a:spcPct val="0"/>
              </a:spcAft>
              <a:defRPr sz="1700"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1pPr>
            <a:lvl2pPr marL="742950" indent="-285750" algn="l" rtl="0" eaLnBrk="0" fontAlgn="base" hangingPunct="0">
              <a:spcBef>
                <a:spcPts val="2300"/>
              </a:spcBef>
              <a:spcAft>
                <a:spcPct val="0"/>
              </a:spcAft>
              <a:defRPr sz="1700"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2pPr>
            <a:lvl3pPr marL="1143000" indent="-228600" algn="l" rtl="0" eaLnBrk="0" fontAlgn="base" hangingPunct="0">
              <a:spcBef>
                <a:spcPts val="2300"/>
              </a:spcBef>
              <a:spcAft>
                <a:spcPct val="0"/>
              </a:spcAft>
              <a:defRPr sz="1700"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3pPr>
            <a:lvl4pPr marL="1600200" indent="-228600" algn="l" rtl="0" eaLnBrk="0" fontAlgn="base" hangingPunct="0">
              <a:spcBef>
                <a:spcPts val="2300"/>
              </a:spcBef>
              <a:spcAft>
                <a:spcPct val="0"/>
              </a:spcAft>
              <a:defRPr sz="1700"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4pPr>
            <a:lvl5pPr marL="2057400" indent="-228600" algn="l" rtl="0" eaLnBrk="0" fontAlgn="base" hangingPunct="0">
              <a:spcBef>
                <a:spcPts val="2300"/>
              </a:spcBef>
              <a:spcAft>
                <a:spcPct val="0"/>
              </a:spcAft>
              <a:defRPr sz="1700"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5pPr>
            <a:lvl6pPr marL="457200" algn="l" rtl="0" fontAlgn="base">
              <a:spcBef>
                <a:spcPts val="2300"/>
              </a:spcBef>
              <a:spcAft>
                <a:spcPct val="0"/>
              </a:spcAft>
              <a:defRPr>
                <a:solidFill>
                  <a:srgbClr val="FFCD1C"/>
                </a:solidFill>
                <a:latin typeface="+mn-lt"/>
                <a:ea typeface="+mn-ea"/>
                <a:sym typeface="Arial" charset="0"/>
              </a:defRPr>
            </a:lvl6pPr>
            <a:lvl7pPr marL="914400" algn="l" rtl="0" fontAlgn="base">
              <a:spcBef>
                <a:spcPts val="2300"/>
              </a:spcBef>
              <a:spcAft>
                <a:spcPct val="0"/>
              </a:spcAft>
              <a:defRPr>
                <a:solidFill>
                  <a:srgbClr val="FFCD1C"/>
                </a:solidFill>
                <a:latin typeface="+mn-lt"/>
                <a:ea typeface="+mn-ea"/>
                <a:sym typeface="Arial" charset="0"/>
              </a:defRPr>
            </a:lvl7pPr>
            <a:lvl8pPr marL="1371600" algn="l" rtl="0" fontAlgn="base">
              <a:spcBef>
                <a:spcPts val="2300"/>
              </a:spcBef>
              <a:spcAft>
                <a:spcPct val="0"/>
              </a:spcAft>
              <a:defRPr>
                <a:solidFill>
                  <a:srgbClr val="FFCD1C"/>
                </a:solidFill>
                <a:latin typeface="+mn-lt"/>
                <a:ea typeface="+mn-ea"/>
                <a:sym typeface="Arial" charset="0"/>
              </a:defRPr>
            </a:lvl8pPr>
            <a:lvl9pPr marL="1828800" algn="l" rtl="0" fontAlgn="base">
              <a:spcBef>
                <a:spcPts val="2300"/>
              </a:spcBef>
              <a:spcAft>
                <a:spcPct val="0"/>
              </a:spcAft>
              <a:defRPr>
                <a:solidFill>
                  <a:srgbClr val="FFCD1C"/>
                </a:solidFill>
                <a:latin typeface="+mn-lt"/>
                <a:ea typeface="+mn-ea"/>
                <a:sym typeface="Arial" charset="0"/>
              </a:defRPr>
            </a:lvl9pPr>
          </a:lstStyle>
          <a:p>
            <a:pPr algn="l">
              <a:defRPr/>
            </a:pPr>
            <a:fld id="{441AAD67-66CE-AC4D-BB5F-66608BA14C71}" type="slidenum">
              <a:rPr lang="en-US" sz="750" b="0" i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pPr algn="l">
                <a:defRPr/>
              </a:pPr>
              <a:t>‹#›</a:t>
            </a:fld>
            <a:endParaRPr lang="en-US" sz="750" b="0" i="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17"/>
          <p:cNvSpPr>
            <a:spLocks noGrp="1"/>
          </p:cNvSpPr>
          <p:nvPr>
            <p:ph type="ftr" sz="quarter" idx="15"/>
          </p:nvPr>
        </p:nvSpPr>
        <p:spPr>
          <a:xfrm>
            <a:off x="4016375" y="6429375"/>
            <a:ext cx="1611313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WD Confidential</a:t>
            </a:r>
          </a:p>
        </p:txBody>
      </p:sp>
    </p:spTree>
    <p:extLst>
      <p:ext uri="{BB962C8B-B14F-4D97-AF65-F5344CB8AC3E}">
        <p14:creationId xmlns:p14="http://schemas.microsoft.com/office/powerpoint/2010/main" val="3524195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609872" y="646639"/>
            <a:ext cx="8054608" cy="533400"/>
          </a:xfrm>
        </p:spPr>
        <p:txBody>
          <a:bodyPr lIns="0" tIns="0" rIns="0" bIns="0" anchor="t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 txBox="1">
            <a:spLocks/>
          </p:cNvSpPr>
          <p:nvPr userDrawn="1"/>
        </p:nvSpPr>
        <p:spPr>
          <a:xfrm>
            <a:off x="185422" y="6400007"/>
            <a:ext cx="1085850" cy="247650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ts val="2300"/>
              </a:spcBef>
              <a:spcAft>
                <a:spcPct val="0"/>
              </a:spcAft>
              <a:defRPr sz="1700"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1pPr>
            <a:lvl2pPr marL="742950" indent="-285750" algn="l" rtl="0" eaLnBrk="0" fontAlgn="base" hangingPunct="0">
              <a:spcBef>
                <a:spcPts val="2300"/>
              </a:spcBef>
              <a:spcAft>
                <a:spcPct val="0"/>
              </a:spcAft>
              <a:defRPr sz="1700"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2pPr>
            <a:lvl3pPr marL="1143000" indent="-228600" algn="l" rtl="0" eaLnBrk="0" fontAlgn="base" hangingPunct="0">
              <a:spcBef>
                <a:spcPts val="2300"/>
              </a:spcBef>
              <a:spcAft>
                <a:spcPct val="0"/>
              </a:spcAft>
              <a:defRPr sz="1700"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3pPr>
            <a:lvl4pPr marL="1600200" indent="-228600" algn="l" rtl="0" eaLnBrk="0" fontAlgn="base" hangingPunct="0">
              <a:spcBef>
                <a:spcPts val="2300"/>
              </a:spcBef>
              <a:spcAft>
                <a:spcPct val="0"/>
              </a:spcAft>
              <a:defRPr sz="1700"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4pPr>
            <a:lvl5pPr marL="2057400" indent="-228600" algn="l" rtl="0" eaLnBrk="0" fontAlgn="base" hangingPunct="0">
              <a:spcBef>
                <a:spcPts val="2300"/>
              </a:spcBef>
              <a:spcAft>
                <a:spcPct val="0"/>
              </a:spcAft>
              <a:defRPr sz="1700"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5pPr>
            <a:lvl6pPr marL="457200" algn="l" rtl="0" fontAlgn="base">
              <a:spcBef>
                <a:spcPts val="2300"/>
              </a:spcBef>
              <a:spcAft>
                <a:spcPct val="0"/>
              </a:spcAft>
              <a:defRPr>
                <a:solidFill>
                  <a:srgbClr val="FFCD1C"/>
                </a:solidFill>
                <a:latin typeface="+mn-lt"/>
                <a:ea typeface="+mn-ea"/>
                <a:sym typeface="Arial" charset="0"/>
              </a:defRPr>
            </a:lvl6pPr>
            <a:lvl7pPr marL="914400" algn="l" rtl="0" fontAlgn="base">
              <a:spcBef>
                <a:spcPts val="2300"/>
              </a:spcBef>
              <a:spcAft>
                <a:spcPct val="0"/>
              </a:spcAft>
              <a:defRPr>
                <a:solidFill>
                  <a:srgbClr val="FFCD1C"/>
                </a:solidFill>
                <a:latin typeface="+mn-lt"/>
                <a:ea typeface="+mn-ea"/>
                <a:sym typeface="Arial" charset="0"/>
              </a:defRPr>
            </a:lvl7pPr>
            <a:lvl8pPr marL="1371600" algn="l" rtl="0" fontAlgn="base">
              <a:spcBef>
                <a:spcPts val="2300"/>
              </a:spcBef>
              <a:spcAft>
                <a:spcPct val="0"/>
              </a:spcAft>
              <a:defRPr>
                <a:solidFill>
                  <a:srgbClr val="FFCD1C"/>
                </a:solidFill>
                <a:latin typeface="+mn-lt"/>
                <a:ea typeface="+mn-ea"/>
                <a:sym typeface="Arial" charset="0"/>
              </a:defRPr>
            </a:lvl8pPr>
            <a:lvl9pPr marL="1828800" algn="l" rtl="0" fontAlgn="base">
              <a:spcBef>
                <a:spcPts val="2300"/>
              </a:spcBef>
              <a:spcAft>
                <a:spcPct val="0"/>
              </a:spcAft>
              <a:defRPr>
                <a:solidFill>
                  <a:srgbClr val="FFCD1C"/>
                </a:solidFill>
                <a:latin typeface="+mn-lt"/>
                <a:ea typeface="+mn-ea"/>
                <a:sym typeface="Arial" charset="0"/>
              </a:defRPr>
            </a:lvl9pPr>
          </a:lstStyle>
          <a:p>
            <a:pPr algn="l">
              <a:defRPr/>
            </a:pPr>
            <a:fld id="{441AAD67-66CE-AC4D-BB5F-66608BA14C71}" type="slidenum">
              <a:rPr lang="en-US" sz="750" b="0" i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pPr algn="l">
                <a:defRPr/>
              </a:pPr>
              <a:t>‹#›</a:t>
            </a:fld>
            <a:endParaRPr lang="en-US" sz="750" b="0" i="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600075" y="1259150"/>
            <a:ext cx="8062913" cy="4600575"/>
          </a:xfr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>
                <a:solidFill>
                  <a:schemeClr val="bg2">
                    <a:lumMod val="50000"/>
                  </a:schemeClr>
                </a:solidFill>
              </a:defRPr>
            </a:lvl2pPr>
            <a:lvl3pPr marL="914400" indent="-227013">
              <a:buFont typeface="Wingdings" pitchFamily="2" charset="2"/>
              <a:buChar char="§"/>
              <a:defRPr>
                <a:solidFill>
                  <a:schemeClr val="bg2">
                    <a:lumMod val="50000"/>
                  </a:schemeClr>
                </a:solidFill>
              </a:defRPr>
            </a:lvl3pPr>
            <a:lvl4pPr marL="914400" indent="-227013">
              <a:buFont typeface="Wingdings" pitchFamily="2" charset="2"/>
              <a:buChar char="§"/>
              <a:defRPr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09749" y="238098"/>
            <a:ext cx="8054975" cy="392113"/>
          </a:xfrm>
        </p:spPr>
        <p:txBody>
          <a:bodyPr lIns="0" tIns="0" rIns="0" bIns="0" anchor="b"/>
          <a:lstStyle>
            <a:lvl1pPr mar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lang="en-US" sz="1700" b="1" i="0" kern="1200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lang="en-US" sz="1700" b="0" i="0" kern="1200" dirty="0" smtClean="0">
                <a:solidFill>
                  <a:srgbClr val="00B0F0"/>
                </a:solidFill>
                <a:latin typeface="HelveticaNeueLT Std Med" pitchFamily="34" charset="0"/>
                <a:ea typeface="+mj-ea"/>
                <a:cs typeface="HelveticaNeueLT Std Thin" pitchFamily="34" charset="0"/>
              </a:defRPr>
            </a:lvl2pPr>
            <a:lvl3pPr mar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lang="en-US" sz="1700" b="0" i="0" kern="1200" dirty="0" smtClean="0">
                <a:solidFill>
                  <a:srgbClr val="00B0F0"/>
                </a:solidFill>
                <a:latin typeface="HelveticaNeueLT Std Med" pitchFamily="34" charset="0"/>
                <a:ea typeface="+mj-ea"/>
                <a:cs typeface="HelveticaNeueLT Std Thin" pitchFamily="34" charset="0"/>
              </a:defRPr>
            </a:lvl3pPr>
            <a:lvl4pPr mar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lang="en-US" sz="1700" b="0" i="0" kern="1200" dirty="0" smtClean="0">
                <a:solidFill>
                  <a:srgbClr val="00B0F0"/>
                </a:solidFill>
                <a:latin typeface="HelveticaNeueLT Std Med" pitchFamily="34" charset="0"/>
                <a:ea typeface="+mj-ea"/>
                <a:cs typeface="HelveticaNeueLT Std Thin" pitchFamily="34" charset="0"/>
              </a:defRPr>
            </a:lvl4pPr>
            <a:lvl5pPr mar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lang="en-US" sz="1700" b="0" i="0" kern="1200" dirty="0">
                <a:solidFill>
                  <a:srgbClr val="00B0F0"/>
                </a:solidFill>
                <a:latin typeface="HelveticaNeueLT Std Med" pitchFamily="34" charset="0"/>
                <a:ea typeface="+mj-ea"/>
                <a:cs typeface="HelveticaNeueLT Std Thin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9" name="Footer Placeholder 17"/>
          <p:cNvSpPr>
            <a:spLocks noGrp="1"/>
          </p:cNvSpPr>
          <p:nvPr>
            <p:ph type="ftr" sz="quarter" idx="15"/>
          </p:nvPr>
        </p:nvSpPr>
        <p:spPr>
          <a:xfrm>
            <a:off x="4016375" y="6429375"/>
            <a:ext cx="1611313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WD Confidential</a:t>
            </a:r>
          </a:p>
        </p:txBody>
      </p:sp>
    </p:spTree>
    <p:extLst>
      <p:ext uri="{BB962C8B-B14F-4D97-AF65-F5344CB8AC3E}">
        <p14:creationId xmlns:p14="http://schemas.microsoft.com/office/powerpoint/2010/main" val="3795377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anded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4481" y="4176678"/>
            <a:ext cx="9144000" cy="1936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 userDrawn="1"/>
        </p:nvSpPr>
        <p:spPr bwMode="auto">
          <a:xfrm>
            <a:off x="6924865" y="9282"/>
            <a:ext cx="45719" cy="6848718"/>
          </a:xfrm>
          <a:prstGeom prst="rect">
            <a:avLst/>
          </a:prstGeom>
          <a:solidFill>
            <a:srgbClr val="000000">
              <a:alpha val="76078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  <a:softEdge rad="317500"/>
          </a:effectLst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Title 3"/>
          <p:cNvSpPr>
            <a:spLocks noGrp="1"/>
          </p:cNvSpPr>
          <p:nvPr userDrawn="1">
            <p:ph type="title" hasCustomPrompt="1"/>
          </p:nvPr>
        </p:nvSpPr>
        <p:spPr>
          <a:xfrm>
            <a:off x="628650" y="1521283"/>
            <a:ext cx="5767071" cy="872059"/>
          </a:xfrm>
        </p:spPr>
        <p:txBody>
          <a:bodyPr lIns="0" tIns="0" rIns="0" bIns="0" anchor="t"/>
          <a:lstStyle>
            <a:lvl1pPr>
              <a:lnSpc>
                <a:spcPct val="80000"/>
              </a:lnSpc>
              <a:defRPr sz="5000" baseline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Title Slide Text in Arial 50pts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 userDrawn="1">
            <p:ph type="body" sz="quarter" idx="10"/>
          </p:nvPr>
        </p:nvSpPr>
        <p:spPr>
          <a:xfrm>
            <a:off x="628650" y="5038999"/>
            <a:ext cx="5716588" cy="557213"/>
          </a:xfrm>
        </p:spPr>
        <p:txBody>
          <a:bodyPr lIns="0" tIns="0" rIns="0" bIns="0" anchor="b"/>
          <a:lstStyle>
            <a:lvl1pPr marL="0" indent="0">
              <a:lnSpc>
                <a:spcPct val="90000"/>
              </a:lnSpc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>
                <a:latin typeface="HelveticaNeueLT Std UltLt" pitchFamily="34" charset="0"/>
              </a:defRPr>
            </a:lvl2pPr>
            <a:lvl3pPr marL="457200" indent="0">
              <a:buNone/>
              <a:defRPr sz="2400">
                <a:latin typeface="HelveticaNeueLT Std UltLt" pitchFamily="34" charset="0"/>
              </a:defRPr>
            </a:lvl3pPr>
            <a:lvl4pPr marL="457200" indent="0">
              <a:buNone/>
              <a:defRPr sz="2000">
                <a:latin typeface="HelveticaNeueLT Std UltLt" pitchFamily="34" charset="0"/>
              </a:defRPr>
            </a:lvl4pPr>
            <a:lvl5pPr marL="457200" indent="0">
              <a:buNone/>
              <a:defRPr sz="1800">
                <a:latin typeface="HelveticaNeueLT Std UltLt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" name="Text Placeholder 19"/>
          <p:cNvSpPr>
            <a:spLocks noGrp="1"/>
          </p:cNvSpPr>
          <p:nvPr userDrawn="1">
            <p:ph type="body" sz="quarter" idx="12"/>
          </p:nvPr>
        </p:nvSpPr>
        <p:spPr>
          <a:xfrm>
            <a:off x="628650" y="5603385"/>
            <a:ext cx="5716588" cy="438150"/>
          </a:xfrm>
        </p:spPr>
        <p:txBody>
          <a:bodyPr lIns="0" tIns="0" rIns="0" bIns="0"/>
          <a:lstStyle>
            <a:lvl1pPr marL="0" indent="0">
              <a:buFontTx/>
              <a:buNone/>
              <a:defRPr sz="16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457200" indent="0">
              <a:buFontTx/>
              <a:buNone/>
              <a:defRPr/>
            </a:lvl3pPr>
            <a:lvl4pPr marL="457200" indent="0">
              <a:buFontTx/>
              <a:buNone/>
              <a:defRPr/>
            </a:lvl4pPr>
            <a:lvl5pPr marL="4572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Rectangle 12"/>
          <p:cNvSpPr/>
          <p:nvPr userDrawn="1"/>
        </p:nvSpPr>
        <p:spPr bwMode="auto">
          <a:xfrm rot="5400000">
            <a:off x="4549377" y="-419219"/>
            <a:ext cx="47791" cy="9144000"/>
          </a:xfrm>
          <a:prstGeom prst="rect">
            <a:avLst/>
          </a:prstGeom>
          <a:gradFill flip="none" rotWithShape="1">
            <a:gsLst>
              <a:gs pos="77000">
                <a:schemeClr val="bg2">
                  <a:tint val="66000"/>
                  <a:satMod val="160000"/>
                  <a:lumMod val="60000"/>
                </a:schemeClr>
              </a:gs>
              <a:gs pos="0">
                <a:srgbClr val="D9D9D9"/>
              </a:gs>
              <a:gs pos="100000">
                <a:schemeClr val="bg2">
                  <a:tint val="23500"/>
                  <a:satMod val="160000"/>
                  <a:lumMod val="22000"/>
                </a:schemeClr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6595332" y="3433641"/>
            <a:ext cx="2055508" cy="3325352"/>
            <a:chOff x="6770001" y="2686692"/>
            <a:chExt cx="2260881" cy="3657600"/>
          </a:xfrm>
        </p:grpSpPr>
        <p:pic>
          <p:nvPicPr>
            <p:cNvPr id="1026" name="Picture 2" descr="E:\Image_collection\WD_Products\Branded\My Books\MB_Live\MyBook_live-perspective_04.png"/>
            <p:cNvPicPr>
              <a:picLocks noChangeAspect="1" noChangeArrowheads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70001" y="2686692"/>
              <a:ext cx="1159302" cy="3657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 descr="E:\Image_collection\WD_Products\Branded\My Books\MB_Duo\hero.png"/>
            <p:cNvPicPr>
              <a:picLocks noChangeAspect="1" noChangeArrowheads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44858" y="2761718"/>
              <a:ext cx="1486024" cy="2743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5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28650" y="3595568"/>
            <a:ext cx="5716588" cy="557213"/>
          </a:xfrm>
        </p:spPr>
        <p:txBody>
          <a:bodyPr lIns="0" tIns="0" rIns="0" bIns="0" anchor="ctr"/>
          <a:lstStyle>
            <a:lvl1pPr marL="0" indent="0">
              <a:lnSpc>
                <a:spcPct val="90000"/>
              </a:lnSpc>
              <a:buNone/>
              <a:defRPr sz="24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>
                <a:latin typeface="HelveticaNeueLT Std UltLt" pitchFamily="34" charset="0"/>
              </a:defRPr>
            </a:lvl2pPr>
            <a:lvl3pPr marL="457200" indent="0">
              <a:buNone/>
              <a:defRPr sz="2400">
                <a:latin typeface="HelveticaNeueLT Std UltLt" pitchFamily="34" charset="0"/>
              </a:defRPr>
            </a:lvl3pPr>
            <a:lvl4pPr marL="457200" indent="0">
              <a:buNone/>
              <a:defRPr sz="2000">
                <a:latin typeface="HelveticaNeueLT Std UltLt" pitchFamily="34" charset="0"/>
              </a:defRPr>
            </a:lvl4pPr>
            <a:lvl5pPr marL="457200" indent="0">
              <a:buNone/>
              <a:defRPr sz="1800">
                <a:latin typeface="HelveticaNeueLT Std UltLt" pitchFamily="34" charset="0"/>
              </a:defRPr>
            </a:lvl5pPr>
          </a:lstStyle>
          <a:p>
            <a:pPr lvl="0"/>
            <a:endParaRPr lang="en-US" dirty="0" smtClean="0"/>
          </a:p>
        </p:txBody>
      </p:sp>
      <p:sp>
        <p:nvSpPr>
          <p:cNvPr id="17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903406" y="6246020"/>
            <a:ext cx="258342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750" b="1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WD CONFIDENTIAL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935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_Section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609872" y="646639"/>
            <a:ext cx="8054608" cy="533400"/>
          </a:xfrm>
        </p:spPr>
        <p:txBody>
          <a:bodyPr lIns="0" tIns="0" rIns="0" bIns="0" anchor="t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09749" y="238098"/>
            <a:ext cx="8054975" cy="392113"/>
          </a:xfrm>
        </p:spPr>
        <p:txBody>
          <a:bodyPr lIns="0" tIns="0" rIns="0" bIns="0" anchor="b"/>
          <a:lstStyle>
            <a:lvl1pPr mar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lang="en-US" sz="1700" b="1" i="0" kern="1200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lang="en-US" sz="1700" b="0" i="0" kern="1200" dirty="0" smtClean="0">
                <a:solidFill>
                  <a:srgbClr val="00B0F0"/>
                </a:solidFill>
                <a:latin typeface="HelveticaNeueLT Std Med" pitchFamily="34" charset="0"/>
                <a:ea typeface="+mj-ea"/>
                <a:cs typeface="HelveticaNeueLT Std Thin" pitchFamily="34" charset="0"/>
              </a:defRPr>
            </a:lvl2pPr>
            <a:lvl3pPr mar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lang="en-US" sz="1700" b="0" i="0" kern="1200" dirty="0" smtClean="0">
                <a:solidFill>
                  <a:srgbClr val="00B0F0"/>
                </a:solidFill>
                <a:latin typeface="HelveticaNeueLT Std Med" pitchFamily="34" charset="0"/>
                <a:ea typeface="+mj-ea"/>
                <a:cs typeface="HelveticaNeueLT Std Thin" pitchFamily="34" charset="0"/>
              </a:defRPr>
            </a:lvl3pPr>
            <a:lvl4pPr mar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lang="en-US" sz="1700" b="0" i="0" kern="1200" dirty="0" smtClean="0">
                <a:solidFill>
                  <a:srgbClr val="00B0F0"/>
                </a:solidFill>
                <a:latin typeface="HelveticaNeueLT Std Med" pitchFamily="34" charset="0"/>
                <a:ea typeface="+mj-ea"/>
                <a:cs typeface="HelveticaNeueLT Std Thin" pitchFamily="34" charset="0"/>
              </a:defRPr>
            </a:lvl4pPr>
            <a:lvl5pPr mar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lang="en-US" sz="1700" b="0" i="0" kern="1200" dirty="0">
                <a:solidFill>
                  <a:srgbClr val="00B0F0"/>
                </a:solidFill>
                <a:latin typeface="HelveticaNeueLT Std Med" pitchFamily="34" charset="0"/>
                <a:ea typeface="+mj-ea"/>
                <a:cs typeface="HelveticaNeueLT Std Thin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5" name="Text Placeholder 4"/>
          <p:cNvSpPr txBox="1">
            <a:spLocks/>
          </p:cNvSpPr>
          <p:nvPr userDrawn="1"/>
        </p:nvSpPr>
        <p:spPr>
          <a:xfrm>
            <a:off x="185422" y="6400007"/>
            <a:ext cx="1085850" cy="247650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ts val="2300"/>
              </a:spcBef>
              <a:spcAft>
                <a:spcPct val="0"/>
              </a:spcAft>
              <a:defRPr sz="1700"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1pPr>
            <a:lvl2pPr marL="742950" indent="-285750" algn="l" rtl="0" eaLnBrk="0" fontAlgn="base" hangingPunct="0">
              <a:spcBef>
                <a:spcPts val="2300"/>
              </a:spcBef>
              <a:spcAft>
                <a:spcPct val="0"/>
              </a:spcAft>
              <a:defRPr sz="1700"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2pPr>
            <a:lvl3pPr marL="1143000" indent="-228600" algn="l" rtl="0" eaLnBrk="0" fontAlgn="base" hangingPunct="0">
              <a:spcBef>
                <a:spcPts val="2300"/>
              </a:spcBef>
              <a:spcAft>
                <a:spcPct val="0"/>
              </a:spcAft>
              <a:defRPr sz="1700"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3pPr>
            <a:lvl4pPr marL="1600200" indent="-228600" algn="l" rtl="0" eaLnBrk="0" fontAlgn="base" hangingPunct="0">
              <a:spcBef>
                <a:spcPts val="2300"/>
              </a:spcBef>
              <a:spcAft>
                <a:spcPct val="0"/>
              </a:spcAft>
              <a:defRPr sz="1700"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4pPr>
            <a:lvl5pPr marL="2057400" indent="-228600" algn="l" rtl="0" eaLnBrk="0" fontAlgn="base" hangingPunct="0">
              <a:spcBef>
                <a:spcPts val="2300"/>
              </a:spcBef>
              <a:spcAft>
                <a:spcPct val="0"/>
              </a:spcAft>
              <a:defRPr sz="1700"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5pPr>
            <a:lvl6pPr marL="457200" algn="l" rtl="0" fontAlgn="base">
              <a:spcBef>
                <a:spcPts val="2300"/>
              </a:spcBef>
              <a:spcAft>
                <a:spcPct val="0"/>
              </a:spcAft>
              <a:defRPr>
                <a:solidFill>
                  <a:srgbClr val="FFCD1C"/>
                </a:solidFill>
                <a:latin typeface="+mn-lt"/>
                <a:ea typeface="+mn-ea"/>
                <a:sym typeface="Arial" charset="0"/>
              </a:defRPr>
            </a:lvl6pPr>
            <a:lvl7pPr marL="914400" algn="l" rtl="0" fontAlgn="base">
              <a:spcBef>
                <a:spcPts val="2300"/>
              </a:spcBef>
              <a:spcAft>
                <a:spcPct val="0"/>
              </a:spcAft>
              <a:defRPr>
                <a:solidFill>
                  <a:srgbClr val="FFCD1C"/>
                </a:solidFill>
                <a:latin typeface="+mn-lt"/>
                <a:ea typeface="+mn-ea"/>
                <a:sym typeface="Arial" charset="0"/>
              </a:defRPr>
            </a:lvl7pPr>
            <a:lvl8pPr marL="1371600" algn="l" rtl="0" fontAlgn="base">
              <a:spcBef>
                <a:spcPts val="2300"/>
              </a:spcBef>
              <a:spcAft>
                <a:spcPct val="0"/>
              </a:spcAft>
              <a:defRPr>
                <a:solidFill>
                  <a:srgbClr val="FFCD1C"/>
                </a:solidFill>
                <a:latin typeface="+mn-lt"/>
                <a:ea typeface="+mn-ea"/>
                <a:sym typeface="Arial" charset="0"/>
              </a:defRPr>
            </a:lvl8pPr>
            <a:lvl9pPr marL="1828800" algn="l" rtl="0" fontAlgn="base">
              <a:spcBef>
                <a:spcPts val="2300"/>
              </a:spcBef>
              <a:spcAft>
                <a:spcPct val="0"/>
              </a:spcAft>
              <a:defRPr>
                <a:solidFill>
                  <a:srgbClr val="FFCD1C"/>
                </a:solidFill>
                <a:latin typeface="+mn-lt"/>
                <a:ea typeface="+mn-ea"/>
                <a:sym typeface="Arial" charset="0"/>
              </a:defRPr>
            </a:lvl9pPr>
          </a:lstStyle>
          <a:p>
            <a:pPr algn="l">
              <a:defRPr/>
            </a:pPr>
            <a:fld id="{441AAD67-66CE-AC4D-BB5F-66608BA14C71}" type="slidenum">
              <a:rPr lang="en-US" sz="750" b="0" i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pPr algn="l">
                <a:defRPr/>
              </a:pPr>
              <a:t>‹#›</a:t>
            </a:fld>
            <a:endParaRPr lang="en-US" sz="750" b="0" i="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5"/>
          </p:nvPr>
        </p:nvSpPr>
        <p:spPr>
          <a:xfrm>
            <a:off x="4016375" y="6429375"/>
            <a:ext cx="1611313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WD Confidential</a:t>
            </a:r>
          </a:p>
        </p:txBody>
      </p:sp>
    </p:spTree>
    <p:extLst>
      <p:ext uri="{BB962C8B-B14F-4D97-AF65-F5344CB8AC3E}">
        <p14:creationId xmlns:p14="http://schemas.microsoft.com/office/powerpoint/2010/main" val="1665337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_glow_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609872" y="646639"/>
            <a:ext cx="8054608" cy="533400"/>
          </a:xfrm>
        </p:spPr>
        <p:txBody>
          <a:bodyPr lIns="0" tIns="0" rIns="0" bIns="0" anchor="t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09749" y="238098"/>
            <a:ext cx="8054975" cy="392113"/>
          </a:xfrm>
        </p:spPr>
        <p:txBody>
          <a:bodyPr lIns="0" tIns="0" rIns="0" bIns="0" anchor="b"/>
          <a:lstStyle>
            <a:lvl1pPr mar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lang="en-US" sz="1700" b="1" i="0" kern="1200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lang="en-US" sz="1700" b="0" i="0" kern="1200" dirty="0" smtClean="0">
                <a:solidFill>
                  <a:srgbClr val="00B0F0"/>
                </a:solidFill>
                <a:latin typeface="HelveticaNeueLT Std Med" pitchFamily="34" charset="0"/>
                <a:ea typeface="+mj-ea"/>
                <a:cs typeface="HelveticaNeueLT Std Thin" pitchFamily="34" charset="0"/>
              </a:defRPr>
            </a:lvl2pPr>
            <a:lvl3pPr mar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lang="en-US" sz="1700" b="0" i="0" kern="1200" dirty="0" smtClean="0">
                <a:solidFill>
                  <a:srgbClr val="00B0F0"/>
                </a:solidFill>
                <a:latin typeface="HelveticaNeueLT Std Med" pitchFamily="34" charset="0"/>
                <a:ea typeface="+mj-ea"/>
                <a:cs typeface="HelveticaNeueLT Std Thin" pitchFamily="34" charset="0"/>
              </a:defRPr>
            </a:lvl3pPr>
            <a:lvl4pPr mar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lang="en-US" sz="1700" b="0" i="0" kern="1200" dirty="0" smtClean="0">
                <a:solidFill>
                  <a:srgbClr val="00B0F0"/>
                </a:solidFill>
                <a:latin typeface="HelveticaNeueLT Std Med" pitchFamily="34" charset="0"/>
                <a:ea typeface="+mj-ea"/>
                <a:cs typeface="HelveticaNeueLT Std Thin" pitchFamily="34" charset="0"/>
              </a:defRPr>
            </a:lvl4pPr>
            <a:lvl5pPr mar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lang="en-US" sz="1700" b="0" i="0" kern="1200" dirty="0">
                <a:solidFill>
                  <a:srgbClr val="00B0F0"/>
                </a:solidFill>
                <a:latin typeface="HelveticaNeueLT Std Med" pitchFamily="34" charset="0"/>
                <a:ea typeface="+mj-ea"/>
                <a:cs typeface="HelveticaNeueLT Std Thin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0807" b="10158"/>
          <a:stretch/>
        </p:blipFill>
        <p:spPr>
          <a:xfrm>
            <a:off x="0" y="4848967"/>
            <a:ext cx="9143999" cy="199124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32" t="-8713"/>
          <a:stretch/>
        </p:blipFill>
        <p:spPr>
          <a:xfrm>
            <a:off x="0" y="1"/>
            <a:ext cx="9144001" cy="4850030"/>
          </a:xfrm>
          <a:prstGeom prst="rect">
            <a:avLst/>
          </a:prstGeom>
        </p:spPr>
      </p:pic>
      <p:sp>
        <p:nvSpPr>
          <p:cNvPr id="7" name="Text Placeholder 4"/>
          <p:cNvSpPr txBox="1">
            <a:spLocks/>
          </p:cNvSpPr>
          <p:nvPr userDrawn="1"/>
        </p:nvSpPr>
        <p:spPr>
          <a:xfrm>
            <a:off x="185422" y="6400007"/>
            <a:ext cx="1085850" cy="247650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ts val="2300"/>
              </a:spcBef>
              <a:spcAft>
                <a:spcPct val="0"/>
              </a:spcAft>
              <a:defRPr sz="1700"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1pPr>
            <a:lvl2pPr marL="742950" indent="-285750" algn="l" rtl="0" eaLnBrk="0" fontAlgn="base" hangingPunct="0">
              <a:spcBef>
                <a:spcPts val="2300"/>
              </a:spcBef>
              <a:spcAft>
                <a:spcPct val="0"/>
              </a:spcAft>
              <a:defRPr sz="1700"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2pPr>
            <a:lvl3pPr marL="1143000" indent="-228600" algn="l" rtl="0" eaLnBrk="0" fontAlgn="base" hangingPunct="0">
              <a:spcBef>
                <a:spcPts val="2300"/>
              </a:spcBef>
              <a:spcAft>
                <a:spcPct val="0"/>
              </a:spcAft>
              <a:defRPr sz="1700"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3pPr>
            <a:lvl4pPr marL="1600200" indent="-228600" algn="l" rtl="0" eaLnBrk="0" fontAlgn="base" hangingPunct="0">
              <a:spcBef>
                <a:spcPts val="2300"/>
              </a:spcBef>
              <a:spcAft>
                <a:spcPct val="0"/>
              </a:spcAft>
              <a:defRPr sz="1700"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4pPr>
            <a:lvl5pPr marL="2057400" indent="-228600" algn="l" rtl="0" eaLnBrk="0" fontAlgn="base" hangingPunct="0">
              <a:spcBef>
                <a:spcPts val="2300"/>
              </a:spcBef>
              <a:spcAft>
                <a:spcPct val="0"/>
              </a:spcAft>
              <a:defRPr sz="1700"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5pPr>
            <a:lvl6pPr marL="457200" algn="l" rtl="0" fontAlgn="base">
              <a:spcBef>
                <a:spcPts val="2300"/>
              </a:spcBef>
              <a:spcAft>
                <a:spcPct val="0"/>
              </a:spcAft>
              <a:defRPr>
                <a:solidFill>
                  <a:srgbClr val="FFCD1C"/>
                </a:solidFill>
                <a:latin typeface="+mn-lt"/>
                <a:ea typeface="+mn-ea"/>
                <a:sym typeface="Arial" charset="0"/>
              </a:defRPr>
            </a:lvl6pPr>
            <a:lvl7pPr marL="914400" algn="l" rtl="0" fontAlgn="base">
              <a:spcBef>
                <a:spcPts val="2300"/>
              </a:spcBef>
              <a:spcAft>
                <a:spcPct val="0"/>
              </a:spcAft>
              <a:defRPr>
                <a:solidFill>
                  <a:srgbClr val="FFCD1C"/>
                </a:solidFill>
                <a:latin typeface="+mn-lt"/>
                <a:ea typeface="+mn-ea"/>
                <a:sym typeface="Arial" charset="0"/>
              </a:defRPr>
            </a:lvl7pPr>
            <a:lvl8pPr marL="1371600" algn="l" rtl="0" fontAlgn="base">
              <a:spcBef>
                <a:spcPts val="2300"/>
              </a:spcBef>
              <a:spcAft>
                <a:spcPct val="0"/>
              </a:spcAft>
              <a:defRPr>
                <a:solidFill>
                  <a:srgbClr val="FFCD1C"/>
                </a:solidFill>
                <a:latin typeface="+mn-lt"/>
                <a:ea typeface="+mn-ea"/>
                <a:sym typeface="Arial" charset="0"/>
              </a:defRPr>
            </a:lvl8pPr>
            <a:lvl9pPr marL="1828800" algn="l" rtl="0" fontAlgn="base">
              <a:spcBef>
                <a:spcPts val="2300"/>
              </a:spcBef>
              <a:spcAft>
                <a:spcPct val="0"/>
              </a:spcAft>
              <a:defRPr>
                <a:solidFill>
                  <a:srgbClr val="FFCD1C"/>
                </a:solidFill>
                <a:latin typeface="+mn-lt"/>
                <a:ea typeface="+mn-ea"/>
                <a:sym typeface="Arial" charset="0"/>
              </a:defRPr>
            </a:lvl9pPr>
          </a:lstStyle>
          <a:p>
            <a:pPr algn="l">
              <a:defRPr/>
            </a:pPr>
            <a:fld id="{441AAD67-66CE-AC4D-BB5F-66608BA14C71}" type="slidenum">
              <a:rPr lang="en-US" sz="750" b="0" i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pPr algn="l">
                <a:defRPr/>
              </a:pPr>
              <a:t>‹#›</a:t>
            </a:fld>
            <a:endParaRPr lang="en-US" sz="750" b="0" i="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Footer Placeholder 17"/>
          <p:cNvSpPr>
            <a:spLocks noGrp="1"/>
          </p:cNvSpPr>
          <p:nvPr>
            <p:ph type="ftr" sz="quarter" idx="15"/>
          </p:nvPr>
        </p:nvSpPr>
        <p:spPr>
          <a:xfrm>
            <a:off x="4016375" y="6429375"/>
            <a:ext cx="1611313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WD Confidential</a:t>
            </a:r>
          </a:p>
        </p:txBody>
      </p:sp>
    </p:spTree>
    <p:extLst>
      <p:ext uri="{BB962C8B-B14F-4D97-AF65-F5344CB8AC3E}">
        <p14:creationId xmlns:p14="http://schemas.microsoft.com/office/powerpoint/2010/main" val="29385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5" y="1149178"/>
            <a:ext cx="8524875" cy="5029200"/>
          </a:xfrm>
        </p:spPr>
        <p:txBody>
          <a:bodyPr/>
          <a:lstStyle>
            <a:lvl1pPr marL="341313" indent="-341313">
              <a:buSzPct val="100000"/>
              <a:defRPr b="1"/>
            </a:lvl1pPr>
            <a:lvl2pPr marL="800100" indent="-398463">
              <a:buFont typeface="Wingdings" pitchFamily="2" charset="2"/>
              <a:buChar char=""/>
              <a:defRPr/>
            </a:lvl2pPr>
            <a:lvl3pPr marL="1195388" indent="-390525">
              <a:buSzPct val="150000"/>
              <a:buFont typeface="Wingdings" pitchFamily="2" charset="2"/>
              <a:buChar char=""/>
              <a:defRPr/>
            </a:lvl3pPr>
            <a:lvl4pPr marL="1597025" indent="-341313">
              <a:buSzPct val="100000"/>
              <a:defRPr sz="1600" baseline="0"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5"/>
          </p:nvPr>
        </p:nvSpPr>
        <p:spPr>
          <a:xfrm>
            <a:off x="4016375" y="6429375"/>
            <a:ext cx="1611313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WD Confidential</a:t>
            </a:r>
          </a:p>
        </p:txBody>
      </p:sp>
    </p:spTree>
    <p:extLst>
      <p:ext uri="{BB962C8B-B14F-4D97-AF65-F5344CB8AC3E}">
        <p14:creationId xmlns:p14="http://schemas.microsoft.com/office/powerpoint/2010/main" val="2493671841"/>
      </p:ext>
    </p:extLst>
  </p:cSld>
  <p:clrMapOvr>
    <a:masterClrMapping/>
  </p:clrMapOvr>
  <p:transition xmlns:p14="http://schemas.microsoft.com/office/powerpoint/2010/main" spd="med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16375" y="6429375"/>
            <a:ext cx="1611313" cy="2444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/>
              <a:t>WD Confidential</a:t>
            </a:r>
          </a:p>
        </p:txBody>
      </p:sp>
    </p:spTree>
    <p:extLst>
      <p:ext uri="{BB962C8B-B14F-4D97-AF65-F5344CB8AC3E}">
        <p14:creationId xmlns:p14="http://schemas.microsoft.com/office/powerpoint/2010/main" val="279000243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16"/>
          <p:cNvSpPr>
            <a:spLocks noGrp="1"/>
          </p:cNvSpPr>
          <p:nvPr>
            <p:ph type="sldNum" sz="quarter" idx="10"/>
          </p:nvPr>
        </p:nvSpPr>
        <p:spPr>
          <a:xfrm>
            <a:off x="314325" y="6243638"/>
            <a:ext cx="2133600" cy="355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Page </a:t>
            </a:r>
            <a:r>
              <a:rPr lang="de-DE">
                <a:sym typeface="Wingdings" pitchFamily="2" charset="2"/>
              </a:rPr>
              <a:t></a:t>
            </a:r>
            <a:r>
              <a:rPr lang="de-DE"/>
              <a:t> </a:t>
            </a:r>
            <a:fld id="{27584BBE-377F-4417-8E40-206F12FD9CA5}" type="slidenum">
              <a:rPr lang="de-DE"/>
              <a:pPr>
                <a:defRPr/>
              </a:pPr>
              <a:t>‹#›</a:t>
            </a:fld>
            <a:endParaRPr/>
          </a:p>
        </p:txBody>
      </p:sp>
      <p:sp>
        <p:nvSpPr>
          <p:cNvPr id="4" name="Footer Placeholder 1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WD Confidential</a:t>
            </a:r>
          </a:p>
        </p:txBody>
      </p:sp>
    </p:spTree>
    <p:extLst>
      <p:ext uri="{BB962C8B-B14F-4D97-AF65-F5344CB8AC3E}">
        <p14:creationId xmlns:p14="http://schemas.microsoft.com/office/powerpoint/2010/main" val="1694311241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14325" y="193675"/>
            <a:ext cx="8524875" cy="58118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Slide Number Placeholder 16"/>
          <p:cNvSpPr>
            <a:spLocks noGrp="1"/>
          </p:cNvSpPr>
          <p:nvPr>
            <p:ph type="sldNum" sz="quarter" idx="10"/>
          </p:nvPr>
        </p:nvSpPr>
        <p:spPr>
          <a:xfrm>
            <a:off x="314325" y="6243638"/>
            <a:ext cx="2133600" cy="355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Page </a:t>
            </a:r>
            <a:r>
              <a:rPr lang="de-DE">
                <a:sym typeface="Wingdings" pitchFamily="2" charset="2"/>
              </a:rPr>
              <a:t></a:t>
            </a:r>
            <a:r>
              <a:rPr lang="de-DE"/>
              <a:t> </a:t>
            </a:r>
            <a:fld id="{46E0DA6E-D9D3-428F-9B5B-BF73390B692F}" type="slidenum">
              <a:rPr lang="de-DE"/>
              <a:pPr>
                <a:defRPr/>
              </a:pPr>
              <a:t>‹#›</a:t>
            </a:fld>
            <a:endParaRPr/>
          </a:p>
        </p:txBody>
      </p:sp>
      <p:sp>
        <p:nvSpPr>
          <p:cNvPr id="4" name="Footer Placeholder 1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WD Confidential</a:t>
            </a:r>
          </a:p>
        </p:txBody>
      </p:sp>
    </p:spTree>
    <p:extLst>
      <p:ext uri="{BB962C8B-B14F-4D97-AF65-F5344CB8AC3E}">
        <p14:creationId xmlns:p14="http://schemas.microsoft.com/office/powerpoint/2010/main" val="3384365001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93675"/>
            <a:ext cx="8524875" cy="7921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5" y="1247775"/>
            <a:ext cx="8524875" cy="47577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16"/>
          <p:cNvSpPr>
            <a:spLocks noGrp="1"/>
          </p:cNvSpPr>
          <p:nvPr>
            <p:ph type="sldNum" sz="quarter" idx="10"/>
          </p:nvPr>
        </p:nvSpPr>
        <p:spPr>
          <a:xfrm>
            <a:off x="314325" y="6243638"/>
            <a:ext cx="2133600" cy="355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Page </a:t>
            </a:r>
            <a:r>
              <a:rPr lang="de-DE">
                <a:sym typeface="Wingdings" pitchFamily="2" charset="2"/>
              </a:rPr>
              <a:t></a:t>
            </a:r>
            <a:r>
              <a:rPr lang="de-DE"/>
              <a:t> </a:t>
            </a:r>
            <a:fld id="{78866DAC-F259-4B91-BAEC-945848416D2F}" type="slidenum">
              <a:rPr lang="de-DE"/>
              <a:pPr>
                <a:defRPr/>
              </a:pPr>
              <a:t>‹#›</a:t>
            </a:fld>
            <a:endParaRPr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WD Confidential</a:t>
            </a:r>
          </a:p>
        </p:txBody>
      </p:sp>
    </p:spTree>
    <p:extLst>
      <p:ext uri="{BB962C8B-B14F-4D97-AF65-F5344CB8AC3E}">
        <p14:creationId xmlns:p14="http://schemas.microsoft.com/office/powerpoint/2010/main" val="243774067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2CC11-A877-4135-BD07-493F50FA91C3}" type="datetimeFigureOut">
              <a:rPr lang="en-US" smtClean="0"/>
              <a:pPr/>
              <a:t>20131101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A2704-ECBE-45B7-9436-BDC23C5423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44579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2CC11-A877-4135-BD07-493F50FA91C3}" type="datetimeFigureOut">
              <a:rPr lang="en-US" smtClean="0"/>
              <a:pPr/>
              <a:t>20131101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A2704-ECBE-45B7-9436-BDC23C5423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02536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2CC11-A877-4135-BD07-493F50FA91C3}" type="datetimeFigureOut">
              <a:rPr lang="en-US" smtClean="0"/>
              <a:pPr/>
              <a:t>20131101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A2704-ECBE-45B7-9436-BDC23C5423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311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onent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4481" y="4176678"/>
            <a:ext cx="9144000" cy="1936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 userDrawn="1"/>
        </p:nvSpPr>
        <p:spPr bwMode="auto">
          <a:xfrm>
            <a:off x="6924865" y="9282"/>
            <a:ext cx="45719" cy="6848718"/>
          </a:xfrm>
          <a:prstGeom prst="rect">
            <a:avLst/>
          </a:prstGeom>
          <a:solidFill>
            <a:srgbClr val="000000">
              <a:alpha val="76078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  <a:softEdge rad="317500"/>
          </a:effectLst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Title 3"/>
          <p:cNvSpPr>
            <a:spLocks noGrp="1"/>
          </p:cNvSpPr>
          <p:nvPr userDrawn="1">
            <p:ph type="title" hasCustomPrompt="1"/>
          </p:nvPr>
        </p:nvSpPr>
        <p:spPr>
          <a:xfrm>
            <a:off x="628650" y="1521283"/>
            <a:ext cx="5767071" cy="872059"/>
          </a:xfrm>
        </p:spPr>
        <p:txBody>
          <a:bodyPr lIns="0" tIns="0" rIns="0" bIns="0" anchor="t"/>
          <a:lstStyle>
            <a:lvl1pPr>
              <a:lnSpc>
                <a:spcPct val="80000"/>
              </a:lnSpc>
              <a:defRPr sz="5000" baseline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Title Slide Text in Arial 50pts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 userDrawn="1">
            <p:ph type="body" sz="quarter" idx="10"/>
          </p:nvPr>
        </p:nvSpPr>
        <p:spPr>
          <a:xfrm>
            <a:off x="628650" y="5038999"/>
            <a:ext cx="5716588" cy="557213"/>
          </a:xfrm>
        </p:spPr>
        <p:txBody>
          <a:bodyPr lIns="0" tIns="0" rIns="0" bIns="0" anchor="b"/>
          <a:lstStyle>
            <a:lvl1pPr marL="0" indent="0">
              <a:lnSpc>
                <a:spcPct val="90000"/>
              </a:lnSpc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>
                <a:latin typeface="HelveticaNeueLT Std UltLt" pitchFamily="34" charset="0"/>
              </a:defRPr>
            </a:lvl2pPr>
            <a:lvl3pPr marL="457200" indent="0">
              <a:buNone/>
              <a:defRPr sz="2400">
                <a:latin typeface="HelveticaNeueLT Std UltLt" pitchFamily="34" charset="0"/>
              </a:defRPr>
            </a:lvl3pPr>
            <a:lvl4pPr marL="457200" indent="0">
              <a:buNone/>
              <a:defRPr sz="2000">
                <a:latin typeface="HelveticaNeueLT Std UltLt" pitchFamily="34" charset="0"/>
              </a:defRPr>
            </a:lvl4pPr>
            <a:lvl5pPr marL="457200" indent="0">
              <a:buNone/>
              <a:defRPr sz="1800">
                <a:latin typeface="HelveticaNeueLT Std UltLt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" name="Text Placeholder 19"/>
          <p:cNvSpPr>
            <a:spLocks noGrp="1"/>
          </p:cNvSpPr>
          <p:nvPr userDrawn="1">
            <p:ph type="body" sz="quarter" idx="12"/>
          </p:nvPr>
        </p:nvSpPr>
        <p:spPr>
          <a:xfrm>
            <a:off x="628650" y="5603385"/>
            <a:ext cx="5716588" cy="438150"/>
          </a:xfrm>
        </p:spPr>
        <p:txBody>
          <a:bodyPr lIns="0" tIns="0" rIns="0" bIns="0"/>
          <a:lstStyle>
            <a:lvl1pPr marL="0" indent="0">
              <a:buFontTx/>
              <a:buNone/>
              <a:defRPr sz="16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457200" indent="0">
              <a:buFontTx/>
              <a:buNone/>
              <a:defRPr/>
            </a:lvl3pPr>
            <a:lvl4pPr marL="457200" indent="0">
              <a:buFontTx/>
              <a:buNone/>
              <a:defRPr/>
            </a:lvl4pPr>
            <a:lvl5pPr marL="4572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Rectangle 12"/>
          <p:cNvSpPr/>
          <p:nvPr userDrawn="1"/>
        </p:nvSpPr>
        <p:spPr bwMode="auto">
          <a:xfrm rot="5400000">
            <a:off x="4549377" y="-419219"/>
            <a:ext cx="47791" cy="9144000"/>
          </a:xfrm>
          <a:prstGeom prst="rect">
            <a:avLst/>
          </a:prstGeom>
          <a:gradFill flip="none" rotWithShape="1">
            <a:gsLst>
              <a:gs pos="77000">
                <a:schemeClr val="bg2">
                  <a:tint val="66000"/>
                  <a:satMod val="160000"/>
                  <a:lumMod val="60000"/>
                </a:schemeClr>
              </a:gs>
              <a:gs pos="0">
                <a:srgbClr val="D9D9D9"/>
              </a:gs>
              <a:gs pos="100000">
                <a:schemeClr val="bg2">
                  <a:tint val="23500"/>
                  <a:satMod val="160000"/>
                  <a:lumMod val="22000"/>
                </a:schemeClr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5" name="Group 4"/>
          <p:cNvGrpSpPr/>
          <p:nvPr userDrawn="1"/>
        </p:nvGrpSpPr>
        <p:grpSpPr>
          <a:xfrm>
            <a:off x="6728065" y="3532302"/>
            <a:ext cx="1853577" cy="4054627"/>
            <a:chOff x="6728065" y="3004825"/>
            <a:chExt cx="1974146" cy="4318366"/>
          </a:xfrm>
        </p:grpSpPr>
        <p:pic>
          <p:nvPicPr>
            <p:cNvPr id="3" name="Picture 2" descr="E:\Image_collection\WD_Products\Branded\Internal_HDD\WD_Caviar_Green\CaviarGreen_leftangle_reflect.png"/>
            <p:cNvPicPr>
              <a:picLocks noChangeAspect="1" noChangeArrowheads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28065" y="3004825"/>
              <a:ext cx="1422387" cy="43183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E:\Image_collection\WD_Products\Branded\Internal_HDD\WD_Scorpio_Black\ScorpioBlack_Right_reflect.png"/>
            <p:cNvPicPr>
              <a:picLocks noChangeAspect="1" noChangeArrowheads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25855" y="3268564"/>
              <a:ext cx="1476356" cy="32686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5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28650" y="3595568"/>
            <a:ext cx="5716588" cy="557213"/>
          </a:xfrm>
        </p:spPr>
        <p:txBody>
          <a:bodyPr lIns="0" tIns="0" rIns="0" bIns="0" anchor="ctr"/>
          <a:lstStyle>
            <a:lvl1pPr marL="0" indent="0">
              <a:lnSpc>
                <a:spcPct val="90000"/>
              </a:lnSpc>
              <a:buNone/>
              <a:defRPr sz="24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>
                <a:latin typeface="HelveticaNeueLT Std UltLt" pitchFamily="34" charset="0"/>
              </a:defRPr>
            </a:lvl2pPr>
            <a:lvl3pPr marL="457200" indent="0">
              <a:buNone/>
              <a:defRPr sz="2400">
                <a:latin typeface="HelveticaNeueLT Std UltLt" pitchFamily="34" charset="0"/>
              </a:defRPr>
            </a:lvl3pPr>
            <a:lvl4pPr marL="457200" indent="0">
              <a:buNone/>
              <a:defRPr sz="2000">
                <a:latin typeface="HelveticaNeueLT Std UltLt" pitchFamily="34" charset="0"/>
              </a:defRPr>
            </a:lvl4pPr>
            <a:lvl5pPr marL="457200" indent="0">
              <a:buNone/>
              <a:defRPr sz="1800">
                <a:latin typeface="HelveticaNeueLT Std UltLt" pitchFamily="34" charset="0"/>
              </a:defRPr>
            </a:lvl5pPr>
          </a:lstStyle>
          <a:p>
            <a:pPr lvl="0"/>
            <a:endParaRPr lang="en-US" dirty="0" smtClean="0"/>
          </a:p>
        </p:txBody>
      </p:sp>
      <p:sp>
        <p:nvSpPr>
          <p:cNvPr id="17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903406" y="6246020"/>
            <a:ext cx="258342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750" b="1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WD CONFIDENTIAL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6001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2CC11-A877-4135-BD07-493F50FA91C3}" type="datetimeFigureOut">
              <a:rPr lang="en-US" smtClean="0"/>
              <a:pPr/>
              <a:t>20131101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A2704-ECBE-45B7-9436-BDC23C5423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4947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2CC11-A877-4135-BD07-493F50FA91C3}" type="datetimeFigureOut">
              <a:rPr lang="en-US" smtClean="0"/>
              <a:pPr/>
              <a:t>20131101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A2704-ECBE-45B7-9436-BDC23C5423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24703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2CC11-A877-4135-BD07-493F50FA91C3}" type="datetimeFigureOut">
              <a:rPr lang="en-US" smtClean="0"/>
              <a:pPr/>
              <a:t>20131101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A2704-ECBE-45B7-9436-BDC23C5423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36141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2CC11-A877-4135-BD07-493F50FA91C3}" type="datetimeFigureOut">
              <a:rPr lang="en-US" smtClean="0"/>
              <a:pPr/>
              <a:t>20131101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A2704-ECBE-45B7-9436-BDC23C5423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05324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2CC11-A877-4135-BD07-493F50FA91C3}" type="datetimeFigureOut">
              <a:rPr lang="en-US" smtClean="0"/>
              <a:pPr/>
              <a:t>20131101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A2704-ECBE-45B7-9436-BDC23C5423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28412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2CC11-A877-4135-BD07-493F50FA91C3}" type="datetimeFigureOut">
              <a:rPr lang="en-US" smtClean="0"/>
              <a:pPr/>
              <a:t>20131101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A2704-ECBE-45B7-9436-BDC23C5423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21715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2CC11-A877-4135-BD07-493F50FA91C3}" type="datetimeFigureOut">
              <a:rPr lang="en-US" smtClean="0"/>
              <a:pPr/>
              <a:t>20131101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A2704-ECBE-45B7-9436-BDC23C5423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04038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2CC11-A877-4135-BD07-493F50FA91C3}" type="datetimeFigureOut">
              <a:rPr lang="en-US" smtClean="0"/>
              <a:pPr/>
              <a:t>20131101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A2704-ECBE-45B7-9436-BDC23C5423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28516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2CC11-A877-4135-BD07-493F50FA91C3}" type="datetimeFigureOut">
              <a:rPr lang="en-US" smtClean="0"/>
              <a:pPr/>
              <a:t>20131101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A2704-ECBE-45B7-9436-BDC23C5423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3585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8"/>
          <p:cNvSpPr>
            <a:spLocks noChangeArrowheads="1"/>
          </p:cNvSpPr>
          <p:nvPr userDrawn="1"/>
        </p:nvSpPr>
        <p:spPr bwMode="auto">
          <a:xfrm>
            <a:off x="-3175" y="0"/>
            <a:ext cx="9147175" cy="5861050"/>
          </a:xfrm>
          <a:prstGeom prst="rect">
            <a:avLst/>
          </a:prstGeom>
          <a:gradFill rotWithShape="1">
            <a:gsLst>
              <a:gs pos="0">
                <a:srgbClr val="F8F8F8"/>
              </a:gs>
              <a:gs pos="50000">
                <a:srgbClr val="F8F8F8">
                  <a:gamma/>
                  <a:shade val="72549"/>
                  <a:invGamma/>
                </a:srgbClr>
              </a:gs>
              <a:gs pos="100000">
                <a:srgbClr val="F8F8F8"/>
              </a:gs>
            </a:gsLst>
            <a:lin ang="27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srgbClr val="000000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63725"/>
            <a:ext cx="914400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6" name="Group 12"/>
          <p:cNvGrpSpPr>
            <a:grpSpLocks/>
          </p:cNvGrpSpPr>
          <p:nvPr userDrawn="1"/>
        </p:nvGrpSpPr>
        <p:grpSpPr bwMode="auto">
          <a:xfrm>
            <a:off x="8150225" y="6183313"/>
            <a:ext cx="857250" cy="482600"/>
            <a:chOff x="8150440" y="6183880"/>
            <a:chExt cx="857714" cy="482195"/>
          </a:xfrm>
        </p:grpSpPr>
        <p:pic>
          <p:nvPicPr>
            <p:cNvPr id="7" name="Picture 6" descr="wdlogo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8150440" y="6253671"/>
              <a:ext cx="708408" cy="41240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8" name="TextBox 7"/>
            <p:cNvSpPr txBox="1"/>
            <p:nvPr userDrawn="1"/>
          </p:nvSpPr>
          <p:spPr>
            <a:xfrm>
              <a:off x="8788960" y="6183880"/>
              <a:ext cx="219194" cy="21571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750" dirty="0">
                  <a:solidFill>
                    <a:srgbClr val="0769AB"/>
                  </a:solidFill>
                </a:rPr>
                <a:t>®</a:t>
              </a:r>
            </a:p>
          </p:txBody>
        </p:sp>
      </p:grp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0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39700" dist="50800" dir="5400000" algn="t" rotWithShape="0">
              <a:prstClr val="black">
                <a:alpha val="30000"/>
              </a:prstClr>
            </a:outerShdw>
            <a:reflection blurRad="12700" stA="38000" endPos="28000" dist="5000" dir="5400000" sy="-100000" algn="bl" rotWithShape="0"/>
          </a:effectLst>
        </p:spPr>
      </p:pic>
      <p:sp>
        <p:nvSpPr>
          <p:cNvPr id="10" name="Rectangle 5"/>
          <p:cNvSpPr>
            <a:spLocks noChangeArrowheads="1"/>
          </p:cNvSpPr>
          <p:nvPr/>
        </p:nvSpPr>
        <p:spPr bwMode="gray">
          <a:xfrm>
            <a:off x="2162175" y="6408738"/>
            <a:ext cx="47847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00" dirty="0">
              <a:solidFill>
                <a:srgbClr val="000000"/>
              </a:solidFill>
            </a:endParaRPr>
          </a:p>
        </p:txBody>
      </p:sp>
      <p:pic>
        <p:nvPicPr>
          <p:cNvPr id="11" name="Picture 5" descr="Client.pn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8450" y="1860550"/>
            <a:ext cx="249555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5399088" cy="1122363"/>
          </a:xfrm>
        </p:spPr>
        <p:txBody>
          <a:bodyPr/>
          <a:lstStyle>
            <a:lvl1pPr>
              <a:defRPr sz="3200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</a:p>
        </p:txBody>
      </p:sp>
      <p:sp>
        <p:nvSpPr>
          <p:cNvPr id="66566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684213" y="3451225"/>
            <a:ext cx="5389562" cy="990600"/>
          </a:xfrm>
        </p:spPr>
        <p:txBody>
          <a:bodyPr anchor="ctr"/>
          <a:lstStyle>
            <a:lvl1pPr marL="0" indent="0">
              <a:buFont typeface="Wingdings" pitchFamily="2" charset="2"/>
              <a:buNone/>
              <a:defRPr sz="2400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684284421"/>
      </p:ext>
    </p:extLst>
  </p:cSld>
  <p:clrMapOvr>
    <a:masterClrMapping/>
  </p:clrMapOvr>
  <p:transition xmlns:p14="http://schemas.microsoft.com/office/powerpoint/2010/main" spd="med">
    <p:fade/>
  </p:transition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B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4481" y="4176678"/>
            <a:ext cx="9144000" cy="1936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 userDrawn="1"/>
        </p:nvSpPr>
        <p:spPr bwMode="auto">
          <a:xfrm>
            <a:off x="6924865" y="9282"/>
            <a:ext cx="45719" cy="6848718"/>
          </a:xfrm>
          <a:prstGeom prst="rect">
            <a:avLst/>
          </a:prstGeom>
          <a:solidFill>
            <a:srgbClr val="000000">
              <a:alpha val="76078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  <a:softEdge rad="317500"/>
          </a:effectLst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Title 3"/>
          <p:cNvSpPr>
            <a:spLocks noGrp="1"/>
          </p:cNvSpPr>
          <p:nvPr userDrawn="1">
            <p:ph type="title" hasCustomPrompt="1"/>
          </p:nvPr>
        </p:nvSpPr>
        <p:spPr>
          <a:xfrm>
            <a:off x="628650" y="1521283"/>
            <a:ext cx="5767071" cy="872059"/>
          </a:xfrm>
        </p:spPr>
        <p:txBody>
          <a:bodyPr lIns="0" tIns="0" rIns="0" bIns="0" anchor="t"/>
          <a:lstStyle>
            <a:lvl1pPr>
              <a:lnSpc>
                <a:spcPct val="80000"/>
              </a:lnSpc>
              <a:defRPr sz="5000" baseline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Title Slide Text in Arial 50pts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 userDrawn="1">
            <p:ph type="body" sz="quarter" idx="10"/>
          </p:nvPr>
        </p:nvSpPr>
        <p:spPr>
          <a:xfrm>
            <a:off x="628650" y="5038999"/>
            <a:ext cx="5716588" cy="557213"/>
          </a:xfrm>
        </p:spPr>
        <p:txBody>
          <a:bodyPr lIns="0" tIns="0" rIns="0" bIns="0" anchor="b"/>
          <a:lstStyle>
            <a:lvl1pPr marL="0" indent="0">
              <a:lnSpc>
                <a:spcPct val="90000"/>
              </a:lnSpc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>
                <a:latin typeface="HelveticaNeueLT Std UltLt" pitchFamily="34" charset="0"/>
              </a:defRPr>
            </a:lvl2pPr>
            <a:lvl3pPr marL="457200" indent="0">
              <a:buNone/>
              <a:defRPr sz="2400">
                <a:latin typeface="HelveticaNeueLT Std UltLt" pitchFamily="34" charset="0"/>
              </a:defRPr>
            </a:lvl3pPr>
            <a:lvl4pPr marL="457200" indent="0">
              <a:buNone/>
              <a:defRPr sz="2000">
                <a:latin typeface="HelveticaNeueLT Std UltLt" pitchFamily="34" charset="0"/>
              </a:defRPr>
            </a:lvl4pPr>
            <a:lvl5pPr marL="457200" indent="0">
              <a:buNone/>
              <a:defRPr sz="1800">
                <a:latin typeface="HelveticaNeueLT Std UltLt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" name="Text Placeholder 19"/>
          <p:cNvSpPr>
            <a:spLocks noGrp="1"/>
          </p:cNvSpPr>
          <p:nvPr userDrawn="1">
            <p:ph type="body" sz="quarter" idx="12"/>
          </p:nvPr>
        </p:nvSpPr>
        <p:spPr>
          <a:xfrm>
            <a:off x="628650" y="5603385"/>
            <a:ext cx="5716588" cy="438150"/>
          </a:xfrm>
        </p:spPr>
        <p:txBody>
          <a:bodyPr lIns="0" tIns="0" rIns="0" bIns="0"/>
          <a:lstStyle>
            <a:lvl1pPr marL="0" indent="0">
              <a:buFontTx/>
              <a:buNone/>
              <a:defRPr sz="16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457200" indent="0">
              <a:buFontTx/>
              <a:buNone/>
              <a:defRPr/>
            </a:lvl3pPr>
            <a:lvl4pPr marL="457200" indent="0">
              <a:buFontTx/>
              <a:buNone/>
              <a:defRPr/>
            </a:lvl4pPr>
            <a:lvl5pPr marL="4572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Rectangle 10"/>
          <p:cNvSpPr/>
          <p:nvPr userDrawn="1"/>
        </p:nvSpPr>
        <p:spPr bwMode="auto">
          <a:xfrm rot="5400000">
            <a:off x="4549377" y="-419219"/>
            <a:ext cx="47791" cy="9144000"/>
          </a:xfrm>
          <a:prstGeom prst="rect">
            <a:avLst/>
          </a:prstGeom>
          <a:gradFill flip="none" rotWithShape="1">
            <a:gsLst>
              <a:gs pos="77000">
                <a:schemeClr val="bg2">
                  <a:tint val="66000"/>
                  <a:satMod val="160000"/>
                  <a:lumMod val="60000"/>
                </a:schemeClr>
              </a:gs>
              <a:gs pos="0">
                <a:srgbClr val="D9D9D9"/>
              </a:gs>
              <a:gs pos="100000">
                <a:schemeClr val="bg2">
                  <a:tint val="23500"/>
                  <a:satMod val="160000"/>
                  <a:lumMod val="22000"/>
                </a:schemeClr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074" name="Picture 2" descr="E:\Image_collection\WD_Products\Branded\WD_Sentinel\Sentinel_front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0584" y="3433641"/>
            <a:ext cx="1557226" cy="2006226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28650" y="3595568"/>
            <a:ext cx="5716588" cy="557213"/>
          </a:xfrm>
        </p:spPr>
        <p:txBody>
          <a:bodyPr lIns="0" tIns="0" rIns="0" bIns="0" anchor="ctr"/>
          <a:lstStyle>
            <a:lvl1pPr marL="0" indent="0">
              <a:lnSpc>
                <a:spcPct val="90000"/>
              </a:lnSpc>
              <a:buNone/>
              <a:defRPr sz="24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>
                <a:latin typeface="HelveticaNeueLT Std UltLt" pitchFamily="34" charset="0"/>
              </a:defRPr>
            </a:lvl2pPr>
            <a:lvl3pPr marL="457200" indent="0">
              <a:buNone/>
              <a:defRPr sz="2400">
                <a:latin typeface="HelveticaNeueLT Std UltLt" pitchFamily="34" charset="0"/>
              </a:defRPr>
            </a:lvl3pPr>
            <a:lvl4pPr marL="457200" indent="0">
              <a:buNone/>
              <a:defRPr sz="2000">
                <a:latin typeface="HelveticaNeueLT Std UltLt" pitchFamily="34" charset="0"/>
              </a:defRPr>
            </a:lvl4pPr>
            <a:lvl5pPr marL="457200" indent="0">
              <a:buNone/>
              <a:defRPr sz="1800">
                <a:latin typeface="HelveticaNeueLT Std UltLt" pitchFamily="34" charset="0"/>
              </a:defRPr>
            </a:lvl5pPr>
          </a:lstStyle>
          <a:p>
            <a:pPr lvl="0"/>
            <a:endParaRPr lang="en-US" dirty="0" smtClean="0"/>
          </a:p>
        </p:txBody>
      </p:sp>
      <p:sp>
        <p:nvSpPr>
          <p:cNvPr id="15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903406" y="6246020"/>
            <a:ext cx="258342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750" b="1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WD CONFIDENTIAL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703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5" y="1266092"/>
            <a:ext cx="8524875" cy="4739421"/>
          </a:xfrm>
        </p:spPr>
        <p:txBody>
          <a:bodyPr>
            <a:normAutofit/>
          </a:bodyPr>
          <a:lstStyle>
            <a:lvl1pPr marL="228600" indent="-228600">
              <a:buSzPct val="100000"/>
              <a:defRPr b="1"/>
            </a:lvl1pPr>
            <a:lvl2pPr marL="519113" indent="-228600">
              <a:defRPr/>
            </a:lvl2pPr>
            <a:lvl3pPr marL="800100" indent="-228600">
              <a:buSzPct val="100000"/>
              <a:defRPr/>
            </a:lvl3pPr>
            <a:lvl4pPr marL="1028700" indent="-228600">
              <a:buSzPct val="100000"/>
              <a:defRPr sz="1600" baseline="0"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Forth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16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000000"/>
                </a:solidFill>
              </a:rPr>
              <a:t>Page </a:t>
            </a:r>
            <a:r>
              <a:rPr lang="de-DE">
                <a:solidFill>
                  <a:srgbClr val="000000"/>
                </a:solidFill>
                <a:sym typeface="Wingdings" pitchFamily="2" charset="2"/>
              </a:rPr>
              <a:t></a:t>
            </a:r>
            <a:r>
              <a:rPr lang="de-DE">
                <a:solidFill>
                  <a:srgbClr val="000000"/>
                </a:solidFill>
              </a:rPr>
              <a:t> </a:t>
            </a:r>
            <a:fld id="{8E9CC1D1-BE2C-4FB8-8738-82A4E3161A32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dirty="0">
              <a:solidFill>
                <a:srgbClr val="000000"/>
              </a:solidFill>
            </a:endParaRPr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WD Confidential</a:t>
            </a:r>
          </a:p>
        </p:txBody>
      </p:sp>
    </p:spTree>
    <p:extLst>
      <p:ext uri="{BB962C8B-B14F-4D97-AF65-F5344CB8AC3E}">
        <p14:creationId xmlns:p14="http://schemas.microsoft.com/office/powerpoint/2010/main" val="747151415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16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000000"/>
                </a:solidFill>
              </a:rPr>
              <a:t>Page </a:t>
            </a:r>
            <a:r>
              <a:rPr lang="de-DE">
                <a:solidFill>
                  <a:srgbClr val="000000"/>
                </a:solidFill>
                <a:sym typeface="Wingdings" pitchFamily="2" charset="2"/>
              </a:rPr>
              <a:t></a:t>
            </a:r>
            <a:r>
              <a:rPr lang="de-DE">
                <a:solidFill>
                  <a:srgbClr val="000000"/>
                </a:solidFill>
              </a:rPr>
              <a:t> </a:t>
            </a:r>
            <a:fld id="{3382172C-4E12-4071-8200-FEDE986352EE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dirty="0">
              <a:solidFill>
                <a:srgbClr val="000000"/>
              </a:solidFill>
            </a:endParaRPr>
          </a:p>
        </p:txBody>
      </p:sp>
      <p:sp>
        <p:nvSpPr>
          <p:cNvPr id="4" name="Footer Placeholder 1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WD Confidential</a:t>
            </a:r>
          </a:p>
        </p:txBody>
      </p:sp>
    </p:spTree>
    <p:extLst>
      <p:ext uri="{BB962C8B-B14F-4D97-AF65-F5344CB8AC3E}">
        <p14:creationId xmlns:p14="http://schemas.microsoft.com/office/powerpoint/2010/main" val="1327492245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nectedLife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4481" y="4176678"/>
            <a:ext cx="9144000" cy="1936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 userDrawn="1"/>
        </p:nvSpPr>
        <p:spPr bwMode="auto">
          <a:xfrm>
            <a:off x="6924865" y="9282"/>
            <a:ext cx="45719" cy="6848718"/>
          </a:xfrm>
          <a:prstGeom prst="rect">
            <a:avLst/>
          </a:prstGeom>
          <a:solidFill>
            <a:srgbClr val="000000">
              <a:alpha val="76078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  <a:softEdge rad="317500"/>
          </a:effectLst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Title 3"/>
          <p:cNvSpPr>
            <a:spLocks noGrp="1"/>
          </p:cNvSpPr>
          <p:nvPr userDrawn="1">
            <p:ph type="title" hasCustomPrompt="1"/>
          </p:nvPr>
        </p:nvSpPr>
        <p:spPr>
          <a:xfrm>
            <a:off x="628650" y="1521283"/>
            <a:ext cx="5767071" cy="872059"/>
          </a:xfrm>
        </p:spPr>
        <p:txBody>
          <a:bodyPr lIns="0" tIns="0" rIns="0" bIns="0" anchor="t"/>
          <a:lstStyle>
            <a:lvl1pPr>
              <a:lnSpc>
                <a:spcPct val="80000"/>
              </a:lnSpc>
              <a:defRPr sz="5000" baseline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Title Slide Text in Arial 50pts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 userDrawn="1">
            <p:ph type="body" sz="quarter" idx="10"/>
          </p:nvPr>
        </p:nvSpPr>
        <p:spPr>
          <a:xfrm>
            <a:off x="628650" y="5038999"/>
            <a:ext cx="5716588" cy="557213"/>
          </a:xfrm>
        </p:spPr>
        <p:txBody>
          <a:bodyPr lIns="0" tIns="0" rIns="0" bIns="0" anchor="b"/>
          <a:lstStyle>
            <a:lvl1pPr marL="0" indent="0">
              <a:lnSpc>
                <a:spcPct val="90000"/>
              </a:lnSpc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>
                <a:latin typeface="HelveticaNeueLT Std UltLt" pitchFamily="34" charset="0"/>
              </a:defRPr>
            </a:lvl2pPr>
            <a:lvl3pPr marL="457200" indent="0">
              <a:buNone/>
              <a:defRPr sz="2400">
                <a:latin typeface="HelveticaNeueLT Std UltLt" pitchFamily="34" charset="0"/>
              </a:defRPr>
            </a:lvl3pPr>
            <a:lvl4pPr marL="457200" indent="0">
              <a:buNone/>
              <a:defRPr sz="2000">
                <a:latin typeface="HelveticaNeueLT Std UltLt" pitchFamily="34" charset="0"/>
              </a:defRPr>
            </a:lvl4pPr>
            <a:lvl5pPr marL="457200" indent="0">
              <a:buNone/>
              <a:defRPr sz="1800">
                <a:latin typeface="HelveticaNeueLT Std UltLt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" name="Text Placeholder 19"/>
          <p:cNvSpPr>
            <a:spLocks noGrp="1"/>
          </p:cNvSpPr>
          <p:nvPr userDrawn="1">
            <p:ph type="body" sz="quarter" idx="12"/>
          </p:nvPr>
        </p:nvSpPr>
        <p:spPr>
          <a:xfrm>
            <a:off x="628650" y="5603385"/>
            <a:ext cx="5716588" cy="438150"/>
          </a:xfrm>
        </p:spPr>
        <p:txBody>
          <a:bodyPr lIns="0" tIns="0" rIns="0" bIns="0"/>
          <a:lstStyle>
            <a:lvl1pPr marL="0" indent="0">
              <a:buFontTx/>
              <a:buNone/>
              <a:defRPr sz="16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457200" indent="0">
              <a:buFontTx/>
              <a:buNone/>
              <a:defRPr/>
            </a:lvl3pPr>
            <a:lvl4pPr marL="457200" indent="0">
              <a:buFontTx/>
              <a:buNone/>
              <a:defRPr/>
            </a:lvl4pPr>
            <a:lvl5pPr marL="4572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4098" name="Picture 2" descr="E:\Image_collection\WD_Products\Branded\WD_Router\MyNet_Family.pn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23802" y="4524828"/>
            <a:ext cx="3225242" cy="1614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 userDrawn="1"/>
        </p:nvSpPr>
        <p:spPr bwMode="auto">
          <a:xfrm rot="5400000">
            <a:off x="4549377" y="-419219"/>
            <a:ext cx="47791" cy="9144000"/>
          </a:xfrm>
          <a:prstGeom prst="rect">
            <a:avLst/>
          </a:prstGeom>
          <a:gradFill flip="none" rotWithShape="1">
            <a:gsLst>
              <a:gs pos="77000">
                <a:schemeClr val="bg2">
                  <a:tint val="66000"/>
                  <a:satMod val="160000"/>
                  <a:lumMod val="60000"/>
                </a:schemeClr>
              </a:gs>
              <a:gs pos="0">
                <a:srgbClr val="D9D9D9"/>
              </a:gs>
              <a:gs pos="100000">
                <a:schemeClr val="bg2">
                  <a:tint val="23500"/>
                  <a:satMod val="160000"/>
                  <a:lumMod val="22000"/>
                </a:schemeClr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28650" y="3595568"/>
            <a:ext cx="5716588" cy="557213"/>
          </a:xfrm>
        </p:spPr>
        <p:txBody>
          <a:bodyPr lIns="0" tIns="0" rIns="0" bIns="0" anchor="ctr"/>
          <a:lstStyle>
            <a:lvl1pPr marL="0" indent="0">
              <a:lnSpc>
                <a:spcPct val="90000"/>
              </a:lnSpc>
              <a:buNone/>
              <a:defRPr sz="24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>
                <a:latin typeface="HelveticaNeueLT Std UltLt" pitchFamily="34" charset="0"/>
              </a:defRPr>
            </a:lvl2pPr>
            <a:lvl3pPr marL="457200" indent="0">
              <a:buNone/>
              <a:defRPr sz="2400">
                <a:latin typeface="HelveticaNeueLT Std UltLt" pitchFamily="34" charset="0"/>
              </a:defRPr>
            </a:lvl3pPr>
            <a:lvl4pPr marL="457200" indent="0">
              <a:buNone/>
              <a:defRPr sz="2000">
                <a:latin typeface="HelveticaNeueLT Std UltLt" pitchFamily="34" charset="0"/>
              </a:defRPr>
            </a:lvl4pPr>
            <a:lvl5pPr marL="457200" indent="0">
              <a:buNone/>
              <a:defRPr sz="1800">
                <a:latin typeface="HelveticaNeueLT Std UltLt" pitchFamily="34" charset="0"/>
              </a:defRPr>
            </a:lvl5pPr>
          </a:lstStyle>
          <a:p>
            <a:pPr lvl="0"/>
            <a:endParaRPr lang="en-US" dirty="0" smtClean="0"/>
          </a:p>
        </p:txBody>
      </p:sp>
      <p:sp>
        <p:nvSpPr>
          <p:cNvPr id="15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903406" y="6246020"/>
            <a:ext cx="258342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750" b="1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WD CONFIDENTIAL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996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 txBox="1">
            <a:spLocks/>
          </p:cNvSpPr>
          <p:nvPr userDrawn="1"/>
        </p:nvSpPr>
        <p:spPr>
          <a:xfrm>
            <a:off x="185422" y="6400007"/>
            <a:ext cx="1085850" cy="247650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ts val="2300"/>
              </a:spcBef>
              <a:spcAft>
                <a:spcPct val="0"/>
              </a:spcAft>
              <a:defRPr sz="1700"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1pPr>
            <a:lvl2pPr marL="742950" indent="-285750" algn="l" rtl="0" eaLnBrk="0" fontAlgn="base" hangingPunct="0">
              <a:spcBef>
                <a:spcPts val="2300"/>
              </a:spcBef>
              <a:spcAft>
                <a:spcPct val="0"/>
              </a:spcAft>
              <a:defRPr sz="1700"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2pPr>
            <a:lvl3pPr marL="1143000" indent="-228600" algn="l" rtl="0" eaLnBrk="0" fontAlgn="base" hangingPunct="0">
              <a:spcBef>
                <a:spcPts val="2300"/>
              </a:spcBef>
              <a:spcAft>
                <a:spcPct val="0"/>
              </a:spcAft>
              <a:defRPr sz="1700"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3pPr>
            <a:lvl4pPr marL="1600200" indent="-228600" algn="l" rtl="0" eaLnBrk="0" fontAlgn="base" hangingPunct="0">
              <a:spcBef>
                <a:spcPts val="2300"/>
              </a:spcBef>
              <a:spcAft>
                <a:spcPct val="0"/>
              </a:spcAft>
              <a:defRPr sz="1700"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4pPr>
            <a:lvl5pPr marL="2057400" indent="-228600" algn="l" rtl="0" eaLnBrk="0" fontAlgn="base" hangingPunct="0">
              <a:spcBef>
                <a:spcPts val="2300"/>
              </a:spcBef>
              <a:spcAft>
                <a:spcPct val="0"/>
              </a:spcAft>
              <a:defRPr sz="1700"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5pPr>
            <a:lvl6pPr marL="457200" algn="l" rtl="0" fontAlgn="base">
              <a:spcBef>
                <a:spcPts val="2300"/>
              </a:spcBef>
              <a:spcAft>
                <a:spcPct val="0"/>
              </a:spcAft>
              <a:defRPr>
                <a:solidFill>
                  <a:srgbClr val="FFCD1C"/>
                </a:solidFill>
                <a:latin typeface="+mn-lt"/>
                <a:ea typeface="+mn-ea"/>
                <a:sym typeface="Arial" charset="0"/>
              </a:defRPr>
            </a:lvl6pPr>
            <a:lvl7pPr marL="914400" algn="l" rtl="0" fontAlgn="base">
              <a:spcBef>
                <a:spcPts val="2300"/>
              </a:spcBef>
              <a:spcAft>
                <a:spcPct val="0"/>
              </a:spcAft>
              <a:defRPr>
                <a:solidFill>
                  <a:srgbClr val="FFCD1C"/>
                </a:solidFill>
                <a:latin typeface="+mn-lt"/>
                <a:ea typeface="+mn-ea"/>
                <a:sym typeface="Arial" charset="0"/>
              </a:defRPr>
            </a:lvl7pPr>
            <a:lvl8pPr marL="1371600" algn="l" rtl="0" fontAlgn="base">
              <a:spcBef>
                <a:spcPts val="2300"/>
              </a:spcBef>
              <a:spcAft>
                <a:spcPct val="0"/>
              </a:spcAft>
              <a:defRPr>
                <a:solidFill>
                  <a:srgbClr val="FFCD1C"/>
                </a:solidFill>
                <a:latin typeface="+mn-lt"/>
                <a:ea typeface="+mn-ea"/>
                <a:sym typeface="Arial" charset="0"/>
              </a:defRPr>
            </a:lvl8pPr>
            <a:lvl9pPr marL="1828800" algn="l" rtl="0" fontAlgn="base">
              <a:spcBef>
                <a:spcPts val="2300"/>
              </a:spcBef>
              <a:spcAft>
                <a:spcPct val="0"/>
              </a:spcAft>
              <a:defRPr>
                <a:solidFill>
                  <a:srgbClr val="FFCD1C"/>
                </a:solidFill>
                <a:latin typeface="+mn-lt"/>
                <a:ea typeface="+mn-ea"/>
                <a:sym typeface="Arial" charset="0"/>
              </a:defRPr>
            </a:lvl9pPr>
          </a:lstStyle>
          <a:p>
            <a:pPr algn="l">
              <a:defRPr/>
            </a:pPr>
            <a:fld id="{441AAD67-66CE-AC4D-BB5F-66608BA14C71}" type="slidenum">
              <a:rPr lang="en-US" sz="750" b="0" i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pPr algn="l">
                <a:defRPr/>
              </a:pPr>
              <a:t>‹#›</a:t>
            </a:fld>
            <a:endParaRPr lang="en-US" sz="750" b="0" i="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903406" y="6246020"/>
            <a:ext cx="258342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750" b="1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WD CONFIDENTIAL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057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609872" y="646639"/>
            <a:ext cx="8054608" cy="533400"/>
          </a:xfrm>
        </p:spPr>
        <p:txBody>
          <a:bodyPr lIns="0" tIns="0" rIns="0" bIns="0" anchor="t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 txBox="1">
            <a:spLocks/>
          </p:cNvSpPr>
          <p:nvPr userDrawn="1"/>
        </p:nvSpPr>
        <p:spPr>
          <a:xfrm>
            <a:off x="185422" y="6400007"/>
            <a:ext cx="1085850" cy="247650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ts val="2300"/>
              </a:spcBef>
              <a:spcAft>
                <a:spcPct val="0"/>
              </a:spcAft>
              <a:defRPr sz="1700"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1pPr>
            <a:lvl2pPr marL="742950" indent="-285750" algn="l" rtl="0" eaLnBrk="0" fontAlgn="base" hangingPunct="0">
              <a:spcBef>
                <a:spcPts val="2300"/>
              </a:spcBef>
              <a:spcAft>
                <a:spcPct val="0"/>
              </a:spcAft>
              <a:defRPr sz="1700"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2pPr>
            <a:lvl3pPr marL="1143000" indent="-228600" algn="l" rtl="0" eaLnBrk="0" fontAlgn="base" hangingPunct="0">
              <a:spcBef>
                <a:spcPts val="2300"/>
              </a:spcBef>
              <a:spcAft>
                <a:spcPct val="0"/>
              </a:spcAft>
              <a:defRPr sz="1700"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3pPr>
            <a:lvl4pPr marL="1600200" indent="-228600" algn="l" rtl="0" eaLnBrk="0" fontAlgn="base" hangingPunct="0">
              <a:spcBef>
                <a:spcPts val="2300"/>
              </a:spcBef>
              <a:spcAft>
                <a:spcPct val="0"/>
              </a:spcAft>
              <a:defRPr sz="1700"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4pPr>
            <a:lvl5pPr marL="2057400" indent="-228600" algn="l" rtl="0" eaLnBrk="0" fontAlgn="base" hangingPunct="0">
              <a:spcBef>
                <a:spcPts val="2300"/>
              </a:spcBef>
              <a:spcAft>
                <a:spcPct val="0"/>
              </a:spcAft>
              <a:defRPr sz="1700"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5pPr>
            <a:lvl6pPr marL="457200" algn="l" rtl="0" fontAlgn="base">
              <a:spcBef>
                <a:spcPts val="2300"/>
              </a:spcBef>
              <a:spcAft>
                <a:spcPct val="0"/>
              </a:spcAft>
              <a:defRPr>
                <a:solidFill>
                  <a:srgbClr val="FFCD1C"/>
                </a:solidFill>
                <a:latin typeface="+mn-lt"/>
                <a:ea typeface="+mn-ea"/>
                <a:sym typeface="Arial" charset="0"/>
              </a:defRPr>
            </a:lvl6pPr>
            <a:lvl7pPr marL="914400" algn="l" rtl="0" fontAlgn="base">
              <a:spcBef>
                <a:spcPts val="2300"/>
              </a:spcBef>
              <a:spcAft>
                <a:spcPct val="0"/>
              </a:spcAft>
              <a:defRPr>
                <a:solidFill>
                  <a:srgbClr val="FFCD1C"/>
                </a:solidFill>
                <a:latin typeface="+mn-lt"/>
                <a:ea typeface="+mn-ea"/>
                <a:sym typeface="Arial" charset="0"/>
              </a:defRPr>
            </a:lvl7pPr>
            <a:lvl8pPr marL="1371600" algn="l" rtl="0" fontAlgn="base">
              <a:spcBef>
                <a:spcPts val="2300"/>
              </a:spcBef>
              <a:spcAft>
                <a:spcPct val="0"/>
              </a:spcAft>
              <a:defRPr>
                <a:solidFill>
                  <a:srgbClr val="FFCD1C"/>
                </a:solidFill>
                <a:latin typeface="+mn-lt"/>
                <a:ea typeface="+mn-ea"/>
                <a:sym typeface="Arial" charset="0"/>
              </a:defRPr>
            </a:lvl8pPr>
            <a:lvl9pPr marL="1828800" algn="l" rtl="0" fontAlgn="base">
              <a:spcBef>
                <a:spcPts val="2300"/>
              </a:spcBef>
              <a:spcAft>
                <a:spcPct val="0"/>
              </a:spcAft>
              <a:defRPr>
                <a:solidFill>
                  <a:srgbClr val="FFCD1C"/>
                </a:solidFill>
                <a:latin typeface="+mn-lt"/>
                <a:ea typeface="+mn-ea"/>
                <a:sym typeface="Arial" charset="0"/>
              </a:defRPr>
            </a:lvl9pPr>
          </a:lstStyle>
          <a:p>
            <a:pPr algn="l">
              <a:defRPr/>
            </a:pPr>
            <a:fld id="{441AAD67-66CE-AC4D-BB5F-66608BA14C71}" type="slidenum">
              <a:rPr lang="en-US" sz="750" b="0" i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pPr algn="l">
                <a:defRPr/>
              </a:pPr>
              <a:t>‹#›</a:t>
            </a:fld>
            <a:endParaRPr lang="en-US" sz="750" b="0" i="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903406" y="6246020"/>
            <a:ext cx="258342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750" b="1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WD CONFIDENTIAL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600075" y="1259150"/>
            <a:ext cx="8062913" cy="4600575"/>
          </a:xfrm>
        </p:spPr>
        <p:txBody>
          <a:bodyPr/>
          <a:lstStyle>
            <a:lvl3pPr marL="914400" indent="-227013">
              <a:buFont typeface="Wingdings" pitchFamily="2" charset="2"/>
              <a:buChar char="§"/>
              <a:defRPr/>
            </a:lvl3pPr>
            <a:lvl4pPr marL="914400" indent="-227013">
              <a:buFont typeface="Wingdings" pitchFamily="2" charset="2"/>
              <a:buChar char="§"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09749" y="238098"/>
            <a:ext cx="8054975" cy="392113"/>
          </a:xfrm>
        </p:spPr>
        <p:txBody>
          <a:bodyPr lIns="0" tIns="0" rIns="0" bIns="0" anchor="b"/>
          <a:lstStyle>
            <a:lvl1pPr mar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lang="en-US" sz="1700" b="1" i="0" kern="1200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lang="en-US" sz="1700" b="0" i="0" kern="1200" dirty="0" smtClean="0">
                <a:solidFill>
                  <a:srgbClr val="00B0F0"/>
                </a:solidFill>
                <a:latin typeface="HelveticaNeueLT Std Med" pitchFamily="34" charset="0"/>
                <a:ea typeface="+mj-ea"/>
                <a:cs typeface="HelveticaNeueLT Std Thin" pitchFamily="34" charset="0"/>
              </a:defRPr>
            </a:lvl2pPr>
            <a:lvl3pPr mar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lang="en-US" sz="1700" b="0" i="0" kern="1200" dirty="0" smtClean="0">
                <a:solidFill>
                  <a:srgbClr val="00B0F0"/>
                </a:solidFill>
                <a:latin typeface="HelveticaNeueLT Std Med" pitchFamily="34" charset="0"/>
                <a:ea typeface="+mj-ea"/>
                <a:cs typeface="HelveticaNeueLT Std Thin" pitchFamily="34" charset="0"/>
              </a:defRPr>
            </a:lvl3pPr>
            <a:lvl4pPr mar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lang="en-US" sz="1700" b="0" i="0" kern="1200" dirty="0" smtClean="0">
                <a:solidFill>
                  <a:srgbClr val="00B0F0"/>
                </a:solidFill>
                <a:latin typeface="HelveticaNeueLT Std Med" pitchFamily="34" charset="0"/>
                <a:ea typeface="+mj-ea"/>
                <a:cs typeface="HelveticaNeueLT Std Thin" pitchFamily="34" charset="0"/>
              </a:defRPr>
            </a:lvl4pPr>
            <a:lvl5pPr mar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lang="en-US" sz="1700" b="0" i="0" kern="1200" dirty="0">
                <a:solidFill>
                  <a:srgbClr val="00B0F0"/>
                </a:solidFill>
                <a:latin typeface="HelveticaNeueLT Std Med" pitchFamily="34" charset="0"/>
                <a:ea typeface="+mj-ea"/>
                <a:cs typeface="HelveticaNeueLT Std Thin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6385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_Section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609872" y="646639"/>
            <a:ext cx="8054608" cy="533400"/>
          </a:xfrm>
        </p:spPr>
        <p:txBody>
          <a:bodyPr lIns="0" tIns="0" rIns="0" bIns="0" anchor="t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09749" y="238098"/>
            <a:ext cx="8054975" cy="392113"/>
          </a:xfrm>
        </p:spPr>
        <p:txBody>
          <a:bodyPr lIns="0" tIns="0" rIns="0" bIns="0" anchor="b"/>
          <a:lstStyle>
            <a:lvl1pPr mar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lang="en-US" sz="1700" b="1" i="0" kern="1200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lang="en-US" sz="1700" b="0" i="0" kern="1200" dirty="0" smtClean="0">
                <a:solidFill>
                  <a:srgbClr val="00B0F0"/>
                </a:solidFill>
                <a:latin typeface="HelveticaNeueLT Std Med" pitchFamily="34" charset="0"/>
                <a:ea typeface="+mj-ea"/>
                <a:cs typeface="HelveticaNeueLT Std Thin" pitchFamily="34" charset="0"/>
              </a:defRPr>
            </a:lvl2pPr>
            <a:lvl3pPr mar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lang="en-US" sz="1700" b="0" i="0" kern="1200" dirty="0" smtClean="0">
                <a:solidFill>
                  <a:srgbClr val="00B0F0"/>
                </a:solidFill>
                <a:latin typeface="HelveticaNeueLT Std Med" pitchFamily="34" charset="0"/>
                <a:ea typeface="+mj-ea"/>
                <a:cs typeface="HelveticaNeueLT Std Thin" pitchFamily="34" charset="0"/>
              </a:defRPr>
            </a:lvl3pPr>
            <a:lvl4pPr mar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lang="en-US" sz="1700" b="0" i="0" kern="1200" dirty="0" smtClean="0">
                <a:solidFill>
                  <a:srgbClr val="00B0F0"/>
                </a:solidFill>
                <a:latin typeface="HelveticaNeueLT Std Med" pitchFamily="34" charset="0"/>
                <a:ea typeface="+mj-ea"/>
                <a:cs typeface="HelveticaNeueLT Std Thin" pitchFamily="34" charset="0"/>
              </a:defRPr>
            </a:lvl4pPr>
            <a:lvl5pPr mar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lang="en-US" sz="1700" b="0" i="0" kern="1200" dirty="0">
                <a:solidFill>
                  <a:srgbClr val="00B0F0"/>
                </a:solidFill>
                <a:latin typeface="HelveticaNeueLT Std Med" pitchFamily="34" charset="0"/>
                <a:ea typeface="+mj-ea"/>
                <a:cs typeface="HelveticaNeueLT Std Thin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5" name="Text Placeholder 4"/>
          <p:cNvSpPr txBox="1">
            <a:spLocks/>
          </p:cNvSpPr>
          <p:nvPr userDrawn="1"/>
        </p:nvSpPr>
        <p:spPr>
          <a:xfrm>
            <a:off x="185422" y="6400007"/>
            <a:ext cx="1085850" cy="247650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ts val="2300"/>
              </a:spcBef>
              <a:spcAft>
                <a:spcPct val="0"/>
              </a:spcAft>
              <a:defRPr sz="1700"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1pPr>
            <a:lvl2pPr marL="742950" indent="-285750" algn="l" rtl="0" eaLnBrk="0" fontAlgn="base" hangingPunct="0">
              <a:spcBef>
                <a:spcPts val="2300"/>
              </a:spcBef>
              <a:spcAft>
                <a:spcPct val="0"/>
              </a:spcAft>
              <a:defRPr sz="1700"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2pPr>
            <a:lvl3pPr marL="1143000" indent="-228600" algn="l" rtl="0" eaLnBrk="0" fontAlgn="base" hangingPunct="0">
              <a:spcBef>
                <a:spcPts val="2300"/>
              </a:spcBef>
              <a:spcAft>
                <a:spcPct val="0"/>
              </a:spcAft>
              <a:defRPr sz="1700"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3pPr>
            <a:lvl4pPr marL="1600200" indent="-228600" algn="l" rtl="0" eaLnBrk="0" fontAlgn="base" hangingPunct="0">
              <a:spcBef>
                <a:spcPts val="2300"/>
              </a:spcBef>
              <a:spcAft>
                <a:spcPct val="0"/>
              </a:spcAft>
              <a:defRPr sz="1700"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4pPr>
            <a:lvl5pPr marL="2057400" indent="-228600" algn="l" rtl="0" eaLnBrk="0" fontAlgn="base" hangingPunct="0">
              <a:spcBef>
                <a:spcPts val="2300"/>
              </a:spcBef>
              <a:spcAft>
                <a:spcPct val="0"/>
              </a:spcAft>
              <a:defRPr sz="1700"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5pPr>
            <a:lvl6pPr marL="457200" algn="l" rtl="0" fontAlgn="base">
              <a:spcBef>
                <a:spcPts val="2300"/>
              </a:spcBef>
              <a:spcAft>
                <a:spcPct val="0"/>
              </a:spcAft>
              <a:defRPr>
                <a:solidFill>
                  <a:srgbClr val="FFCD1C"/>
                </a:solidFill>
                <a:latin typeface="+mn-lt"/>
                <a:ea typeface="+mn-ea"/>
                <a:sym typeface="Arial" charset="0"/>
              </a:defRPr>
            </a:lvl6pPr>
            <a:lvl7pPr marL="914400" algn="l" rtl="0" fontAlgn="base">
              <a:spcBef>
                <a:spcPts val="2300"/>
              </a:spcBef>
              <a:spcAft>
                <a:spcPct val="0"/>
              </a:spcAft>
              <a:defRPr>
                <a:solidFill>
                  <a:srgbClr val="FFCD1C"/>
                </a:solidFill>
                <a:latin typeface="+mn-lt"/>
                <a:ea typeface="+mn-ea"/>
                <a:sym typeface="Arial" charset="0"/>
              </a:defRPr>
            </a:lvl7pPr>
            <a:lvl8pPr marL="1371600" algn="l" rtl="0" fontAlgn="base">
              <a:spcBef>
                <a:spcPts val="2300"/>
              </a:spcBef>
              <a:spcAft>
                <a:spcPct val="0"/>
              </a:spcAft>
              <a:defRPr>
                <a:solidFill>
                  <a:srgbClr val="FFCD1C"/>
                </a:solidFill>
                <a:latin typeface="+mn-lt"/>
                <a:ea typeface="+mn-ea"/>
                <a:sym typeface="Arial" charset="0"/>
              </a:defRPr>
            </a:lvl8pPr>
            <a:lvl9pPr marL="1828800" algn="l" rtl="0" fontAlgn="base">
              <a:spcBef>
                <a:spcPts val="2300"/>
              </a:spcBef>
              <a:spcAft>
                <a:spcPct val="0"/>
              </a:spcAft>
              <a:defRPr>
                <a:solidFill>
                  <a:srgbClr val="FFCD1C"/>
                </a:solidFill>
                <a:latin typeface="+mn-lt"/>
                <a:ea typeface="+mn-ea"/>
                <a:sym typeface="Arial" charset="0"/>
              </a:defRPr>
            </a:lvl9pPr>
          </a:lstStyle>
          <a:p>
            <a:pPr algn="l">
              <a:defRPr/>
            </a:pPr>
            <a:fld id="{441AAD67-66CE-AC4D-BB5F-66608BA14C71}" type="slidenum">
              <a:rPr lang="en-US" sz="750" b="0" i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pPr algn="l">
                <a:defRPr/>
              </a:pPr>
              <a:t>‹#›</a:t>
            </a:fld>
            <a:endParaRPr lang="en-US" sz="750" b="0" i="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903406" y="6246020"/>
            <a:ext cx="258342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750" b="1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WD CONFIDENTIAL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7709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png"/><Relationship Id="rId13" Type="http://schemas.openxmlformats.org/officeDocument/2006/relationships/image" Target="../media/image2.png"/><Relationship Id="rId1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36.xml"/><Relationship Id="rId16" Type="http://schemas.openxmlformats.org/officeDocument/2006/relationships/theme" Target="../theme/theme3.xml"/><Relationship Id="rId17" Type="http://schemas.openxmlformats.org/officeDocument/2006/relationships/image" Target="../media/image14.png"/><Relationship Id="rId18" Type="http://schemas.openxmlformats.org/officeDocument/2006/relationships/image" Target="../media/image3.png"/><Relationship Id="rId1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3.xml"/><Relationship Id="rId3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48.xml"/><Relationship Id="rId13" Type="http://schemas.openxmlformats.org/officeDocument/2006/relationships/theme" Target="../theme/theme4.xml"/><Relationship Id="rId1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9.xml"/><Relationship Id="rId4" Type="http://schemas.openxmlformats.org/officeDocument/2006/relationships/slideLayout" Target="../slideLayouts/slideLayout40.xml"/><Relationship Id="rId5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1.xml"/><Relationship Id="rId4" Type="http://schemas.openxmlformats.org/officeDocument/2006/relationships/theme" Target="../theme/theme5.xml"/><Relationship Id="rId5" Type="http://schemas.openxmlformats.org/officeDocument/2006/relationships/image" Target="../media/image15.png"/><Relationship Id="rId6" Type="http://schemas.openxmlformats.org/officeDocument/2006/relationships/image" Target="../media/image16.jpeg"/><Relationship Id="rId1" Type="http://schemas.openxmlformats.org/officeDocument/2006/relationships/slideLayout" Target="../slideLayouts/slideLayout49.xml"/><Relationship Id="rId2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79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22411" y="646639"/>
            <a:ext cx="805460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779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23998" y="1279994"/>
            <a:ext cx="8052559" cy="462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4"/>
            <a:r>
              <a:rPr lang="en-US" dirty="0" smtClean="0"/>
              <a:t>Third Level</a:t>
            </a:r>
          </a:p>
          <a:p>
            <a:pPr lvl="4"/>
            <a:r>
              <a:rPr lang="en-US" dirty="0" smtClean="0"/>
              <a:t>Third Level</a:t>
            </a:r>
          </a:p>
          <a:p>
            <a:pPr lvl="4"/>
            <a:r>
              <a:rPr lang="en-US" dirty="0" smtClean="0"/>
              <a:t>Third Level</a:t>
            </a:r>
          </a:p>
          <a:p>
            <a:pPr lvl="5"/>
            <a:r>
              <a:rPr lang="en-US" dirty="0" smtClean="0"/>
              <a:t>Fourth Level</a:t>
            </a:r>
          </a:p>
          <a:p>
            <a:pPr lvl="5"/>
            <a:r>
              <a:rPr lang="en-US" dirty="0" smtClean="0"/>
              <a:t>Fourth Level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02082" y="6246020"/>
            <a:ext cx="3693747" cy="37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50800" tIns="50800" rIns="50800" bIns="50800" anchor="b"/>
          <a:lstStyle>
            <a:lvl1pPr marL="342900" indent="-342900" algn="l" rtl="0" eaLnBrk="0" fontAlgn="base" hangingPunct="0">
              <a:spcBef>
                <a:spcPts val="2300"/>
              </a:spcBef>
              <a:spcAft>
                <a:spcPct val="0"/>
              </a:spcAft>
              <a:defRPr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1pPr>
            <a:lvl2pPr marL="742950" indent="-285750" algn="l" rtl="0" eaLnBrk="0" fontAlgn="base" hangingPunct="0">
              <a:spcBef>
                <a:spcPts val="2300"/>
              </a:spcBef>
              <a:spcAft>
                <a:spcPct val="0"/>
              </a:spcAft>
              <a:defRPr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2pPr>
            <a:lvl3pPr marL="1143000" indent="-228600" algn="l" rtl="0" eaLnBrk="0" fontAlgn="base" hangingPunct="0">
              <a:spcBef>
                <a:spcPts val="2300"/>
              </a:spcBef>
              <a:spcAft>
                <a:spcPct val="0"/>
              </a:spcAft>
              <a:defRPr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3pPr>
            <a:lvl4pPr marL="1600200" indent="-228600" algn="l" rtl="0" eaLnBrk="0" fontAlgn="base" hangingPunct="0">
              <a:spcBef>
                <a:spcPts val="2300"/>
              </a:spcBef>
              <a:spcAft>
                <a:spcPct val="0"/>
              </a:spcAft>
              <a:defRPr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4pPr>
            <a:lvl5pPr marL="2057400" indent="-228600" algn="l" rtl="0" eaLnBrk="0" fontAlgn="base" hangingPunct="0">
              <a:spcBef>
                <a:spcPts val="2300"/>
              </a:spcBef>
              <a:spcAft>
                <a:spcPct val="0"/>
              </a:spcAft>
              <a:defRPr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5pPr>
            <a:lvl6pPr marL="457200" algn="l" rtl="0" fontAlgn="base">
              <a:spcBef>
                <a:spcPts val="2300"/>
              </a:spcBef>
              <a:spcAft>
                <a:spcPct val="0"/>
              </a:spcAft>
              <a:defRPr>
                <a:solidFill>
                  <a:srgbClr val="FFCD1C"/>
                </a:solidFill>
                <a:latin typeface="+mn-lt"/>
                <a:ea typeface="+mn-ea"/>
                <a:sym typeface="Arial" charset="0"/>
              </a:defRPr>
            </a:lvl6pPr>
            <a:lvl7pPr marL="914400" algn="l" rtl="0" fontAlgn="base">
              <a:spcBef>
                <a:spcPts val="2300"/>
              </a:spcBef>
              <a:spcAft>
                <a:spcPct val="0"/>
              </a:spcAft>
              <a:defRPr>
                <a:solidFill>
                  <a:srgbClr val="FFCD1C"/>
                </a:solidFill>
                <a:latin typeface="+mn-lt"/>
                <a:ea typeface="+mn-ea"/>
                <a:sym typeface="Arial" charset="0"/>
              </a:defRPr>
            </a:lvl7pPr>
            <a:lvl8pPr marL="1371600" algn="l" rtl="0" fontAlgn="base">
              <a:spcBef>
                <a:spcPts val="2300"/>
              </a:spcBef>
              <a:spcAft>
                <a:spcPct val="0"/>
              </a:spcAft>
              <a:defRPr>
                <a:solidFill>
                  <a:srgbClr val="FFCD1C"/>
                </a:solidFill>
                <a:latin typeface="+mn-lt"/>
                <a:ea typeface="+mn-ea"/>
                <a:sym typeface="Arial" charset="0"/>
              </a:defRPr>
            </a:lvl8pPr>
            <a:lvl9pPr marL="1828800" algn="l" rtl="0" fontAlgn="base">
              <a:spcBef>
                <a:spcPts val="2300"/>
              </a:spcBef>
              <a:spcAft>
                <a:spcPct val="0"/>
              </a:spcAft>
              <a:defRPr>
                <a:solidFill>
                  <a:srgbClr val="FFCD1C"/>
                </a:solidFill>
                <a:latin typeface="+mn-lt"/>
                <a:ea typeface="+mn-ea"/>
                <a:sym typeface="Arial" charset="0"/>
              </a:defRPr>
            </a:lvl9pPr>
          </a:lstStyle>
          <a:p>
            <a:r>
              <a:rPr lang="en-US" sz="750" b="0" kern="1200" dirty="0" smtClean="0">
                <a:solidFill>
                  <a:schemeClr val="bg2"/>
                </a:solidFill>
                <a:effectLst/>
                <a:latin typeface="+mn-lt"/>
                <a:ea typeface="+mn-ea"/>
                <a:cs typeface="ヒラギノ角ゴ Pro W3" charset="-128"/>
                <a:sym typeface="Arial" charset="0"/>
              </a:rPr>
              <a:t>© 2013 WESTERN DIGITAL TECHNOLOGIES, INC. ALL RIGHTS RESERVED.</a:t>
            </a:r>
            <a:endParaRPr lang="en-US" sz="750" b="0" kern="1200" dirty="0">
              <a:solidFill>
                <a:schemeClr val="bg2"/>
              </a:solidFill>
              <a:effectLst/>
              <a:latin typeface="+mn-lt"/>
              <a:ea typeface="+mn-ea"/>
              <a:cs typeface="ヒラギノ角ゴ Pro W3" charset="-128"/>
              <a:sym typeface="Arial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570953" y="6290068"/>
            <a:ext cx="2361649" cy="348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903406" y="6246020"/>
            <a:ext cx="258342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750" b="1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WD CONFIDENTIAL</a:t>
            </a:r>
            <a:endParaRPr lang="en-US" dirty="0"/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185422" y="6400007"/>
            <a:ext cx="1085850" cy="247650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ts val="2300"/>
              </a:spcBef>
              <a:spcAft>
                <a:spcPct val="0"/>
              </a:spcAft>
              <a:defRPr sz="1700"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1pPr>
            <a:lvl2pPr marL="742950" indent="-285750" algn="l" rtl="0" eaLnBrk="0" fontAlgn="base" hangingPunct="0">
              <a:spcBef>
                <a:spcPts val="2300"/>
              </a:spcBef>
              <a:spcAft>
                <a:spcPct val="0"/>
              </a:spcAft>
              <a:defRPr sz="1700"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2pPr>
            <a:lvl3pPr marL="1143000" indent="-228600" algn="l" rtl="0" eaLnBrk="0" fontAlgn="base" hangingPunct="0">
              <a:spcBef>
                <a:spcPts val="2300"/>
              </a:spcBef>
              <a:spcAft>
                <a:spcPct val="0"/>
              </a:spcAft>
              <a:defRPr sz="1700"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3pPr>
            <a:lvl4pPr marL="1600200" indent="-228600" algn="l" rtl="0" eaLnBrk="0" fontAlgn="base" hangingPunct="0">
              <a:spcBef>
                <a:spcPts val="2300"/>
              </a:spcBef>
              <a:spcAft>
                <a:spcPct val="0"/>
              </a:spcAft>
              <a:defRPr sz="1700"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4pPr>
            <a:lvl5pPr marL="2057400" indent="-228600" algn="l" rtl="0" eaLnBrk="0" fontAlgn="base" hangingPunct="0">
              <a:spcBef>
                <a:spcPts val="2300"/>
              </a:spcBef>
              <a:spcAft>
                <a:spcPct val="0"/>
              </a:spcAft>
              <a:defRPr sz="1700"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5pPr>
            <a:lvl6pPr marL="457200" algn="l" rtl="0" fontAlgn="base">
              <a:spcBef>
                <a:spcPts val="2300"/>
              </a:spcBef>
              <a:spcAft>
                <a:spcPct val="0"/>
              </a:spcAft>
              <a:defRPr>
                <a:solidFill>
                  <a:srgbClr val="FFCD1C"/>
                </a:solidFill>
                <a:latin typeface="+mn-lt"/>
                <a:ea typeface="+mn-ea"/>
                <a:sym typeface="Arial" charset="0"/>
              </a:defRPr>
            </a:lvl6pPr>
            <a:lvl7pPr marL="914400" algn="l" rtl="0" fontAlgn="base">
              <a:spcBef>
                <a:spcPts val="2300"/>
              </a:spcBef>
              <a:spcAft>
                <a:spcPct val="0"/>
              </a:spcAft>
              <a:defRPr>
                <a:solidFill>
                  <a:srgbClr val="FFCD1C"/>
                </a:solidFill>
                <a:latin typeface="+mn-lt"/>
                <a:ea typeface="+mn-ea"/>
                <a:sym typeface="Arial" charset="0"/>
              </a:defRPr>
            </a:lvl7pPr>
            <a:lvl8pPr marL="1371600" algn="l" rtl="0" fontAlgn="base">
              <a:spcBef>
                <a:spcPts val="2300"/>
              </a:spcBef>
              <a:spcAft>
                <a:spcPct val="0"/>
              </a:spcAft>
              <a:defRPr>
                <a:solidFill>
                  <a:srgbClr val="FFCD1C"/>
                </a:solidFill>
                <a:latin typeface="+mn-lt"/>
                <a:ea typeface="+mn-ea"/>
                <a:sym typeface="Arial" charset="0"/>
              </a:defRPr>
            </a:lvl8pPr>
            <a:lvl9pPr marL="1828800" algn="l" rtl="0" fontAlgn="base">
              <a:spcBef>
                <a:spcPts val="2300"/>
              </a:spcBef>
              <a:spcAft>
                <a:spcPct val="0"/>
              </a:spcAft>
              <a:defRPr>
                <a:solidFill>
                  <a:srgbClr val="FFCD1C"/>
                </a:solidFill>
                <a:latin typeface="+mn-lt"/>
                <a:ea typeface="+mn-ea"/>
                <a:sym typeface="Arial" charset="0"/>
              </a:defRPr>
            </a:lvl9pPr>
          </a:lstStyle>
          <a:p>
            <a:pPr algn="l">
              <a:defRPr/>
            </a:pPr>
            <a:fld id="{441AAD67-66CE-AC4D-BB5F-66608BA14C71}" type="slidenum">
              <a:rPr lang="en-US" sz="750" b="0" i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pPr algn="l">
                <a:defRPr/>
              </a:pPr>
              <a:t>‹#›</a:t>
            </a:fld>
            <a:endParaRPr lang="en-US" sz="750" b="0" i="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4" r:id="rId1"/>
    <p:sldLayoutId id="2147484034" r:id="rId2"/>
    <p:sldLayoutId id="2147484026" r:id="rId3"/>
    <p:sldLayoutId id="2147484027" r:id="rId4"/>
    <p:sldLayoutId id="2147484028" r:id="rId5"/>
    <p:sldLayoutId id="2147484029" r:id="rId6"/>
    <p:sldLayoutId id="2147484002" r:id="rId7"/>
    <p:sldLayoutId id="2147484011" r:id="rId8"/>
    <p:sldLayoutId id="2147484009" r:id="rId9"/>
    <p:sldLayoutId id="2147484010" r:id="rId10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2800" b="0" i="0">
          <a:solidFill>
            <a:schemeClr val="bg1">
              <a:lumMod val="85000"/>
            </a:schemeClr>
          </a:solidFill>
          <a:latin typeface="Arial" pitchFamily="34" charset="0"/>
          <a:ea typeface="+mj-ea"/>
          <a:cs typeface="Arial" pitchFamily="34" charset="0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 45 Light" pitchFamily="34" charset="0"/>
          <a:cs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 45 Light" pitchFamily="34" charset="0"/>
          <a:cs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 45 Light" pitchFamily="34" charset="0"/>
          <a:cs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 45 Light" pitchFamily="34" charset="0"/>
          <a:cs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 45 Light" pitchFamily="34" charset="0"/>
          <a:cs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 45 Light" pitchFamily="34" charset="0"/>
          <a:cs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 45 Light" pitchFamily="34" charset="0"/>
          <a:cs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 45 Light" pitchFamily="34" charset="0"/>
          <a:cs typeface="Arial" charset="0"/>
        </a:defRPr>
      </a:lvl9pPr>
    </p:titleStyle>
    <p:bodyStyle>
      <a:lvl1pPr marL="285750" indent="-285750" algn="l" rtl="0" fontAlgn="base">
        <a:lnSpc>
          <a:spcPct val="100000"/>
        </a:lnSpc>
        <a:spcBef>
          <a:spcPct val="50000"/>
        </a:spcBef>
        <a:spcAft>
          <a:spcPct val="0"/>
        </a:spcAft>
        <a:buClr>
          <a:srgbClr val="15B1F7"/>
        </a:buClr>
        <a:buSzPct val="70000"/>
        <a:buFontTx/>
        <a:buBlip>
          <a:blip r:embed="rId14"/>
        </a:buBlip>
        <a:defRPr sz="2400" b="0" i="0" baseline="0">
          <a:solidFill>
            <a:schemeClr val="bg1">
              <a:lumMod val="8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684213" indent="-227013" algn="l" rtl="0" fontAlgn="base">
        <a:lnSpc>
          <a:spcPct val="100000"/>
        </a:lnSpc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lang="en-US" sz="2200" b="0" i="0" dirty="0" smtClean="0">
          <a:solidFill>
            <a:schemeClr val="bg1">
              <a:lumMod val="85000"/>
            </a:schemeClr>
          </a:solidFill>
          <a:latin typeface="Arial" pitchFamily="34" charset="0"/>
          <a:cs typeface="Arial" pitchFamily="34" charset="0"/>
        </a:defRPr>
      </a:lvl2pPr>
      <a:lvl3pPr marL="684213" indent="-227013" algn="l" rtl="0" fontAlgn="base">
        <a:lnSpc>
          <a:spcPct val="100000"/>
        </a:lnSpc>
        <a:spcBef>
          <a:spcPct val="25000"/>
        </a:spcBef>
        <a:spcAft>
          <a:spcPct val="0"/>
        </a:spcAft>
        <a:buClr>
          <a:srgbClr val="15B1F7"/>
        </a:buClr>
        <a:buFont typeface="Arial" pitchFamily="34" charset="0"/>
        <a:buChar char="•"/>
        <a:defRPr b="0" i="0">
          <a:solidFill>
            <a:schemeClr val="bg1"/>
          </a:solidFill>
          <a:latin typeface="+mn-lt"/>
          <a:cs typeface="HelveticaNeueLT Std Lt" pitchFamily="34" charset="0"/>
        </a:defRPr>
      </a:lvl3pPr>
      <a:lvl4pPr marL="684213" indent="-227013" algn="l" rtl="0" fontAlgn="base">
        <a:lnSpc>
          <a:spcPct val="100000"/>
        </a:lnSpc>
        <a:spcBef>
          <a:spcPct val="25000"/>
        </a:spcBef>
        <a:spcAft>
          <a:spcPct val="0"/>
        </a:spcAft>
        <a:buClr>
          <a:srgbClr val="15B1F7"/>
        </a:buClr>
        <a:buFont typeface="Arial" pitchFamily="34" charset="0"/>
        <a:buChar char="•"/>
        <a:defRPr sz="1600" b="0" i="0">
          <a:solidFill>
            <a:schemeClr val="bg1"/>
          </a:solidFill>
          <a:latin typeface="+mn-lt"/>
          <a:cs typeface="HelveticaNeueLT Std Lt" pitchFamily="34" charset="0"/>
        </a:defRPr>
      </a:lvl4pPr>
      <a:lvl5pPr marL="1097280" indent="-285750" algn="l" rtl="0" fontAlgn="base">
        <a:lnSpc>
          <a:spcPct val="100000"/>
        </a:lnSpc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b="0" i="0" baseline="0">
          <a:solidFill>
            <a:schemeClr val="bg1">
              <a:lumMod val="85000"/>
            </a:schemeClr>
          </a:solidFill>
          <a:latin typeface="+mn-lt"/>
          <a:cs typeface="HelveticaNeueLT Std Lt" pitchFamily="34" charset="0"/>
        </a:defRPr>
      </a:lvl5pPr>
      <a:lvl6pPr marL="1474470" indent="-285750" algn="l" rtl="0" fontAlgn="base">
        <a:lnSpc>
          <a:spcPct val="90000"/>
        </a:lnSpc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400" baseline="0">
          <a:solidFill>
            <a:schemeClr val="bg1">
              <a:lumMod val="85000"/>
            </a:schemeClr>
          </a:solidFill>
          <a:latin typeface="+mn-lt"/>
          <a:cs typeface="+mn-cs"/>
        </a:defRPr>
      </a:lvl6pPr>
      <a:lvl7pPr marL="2913063" indent="-169863" algn="l" rtl="0" fontAlgn="base">
        <a:lnSpc>
          <a:spcPct val="90000"/>
        </a:lnSpc>
        <a:spcBef>
          <a:spcPct val="25000"/>
        </a:spcBef>
        <a:spcAft>
          <a:spcPct val="0"/>
        </a:spcAft>
        <a:buClr>
          <a:srgbClr val="C4DBDA"/>
        </a:buClr>
        <a:buFont typeface="Arial" charset="0"/>
        <a:buChar char="–"/>
        <a:defRPr sz="1400">
          <a:solidFill>
            <a:schemeClr val="bg1"/>
          </a:solidFill>
          <a:latin typeface="+mn-lt"/>
          <a:cs typeface="+mn-cs"/>
        </a:defRPr>
      </a:lvl7pPr>
      <a:lvl8pPr marL="3370263" indent="-169863" algn="l" rtl="0" fontAlgn="base">
        <a:lnSpc>
          <a:spcPct val="90000"/>
        </a:lnSpc>
        <a:spcBef>
          <a:spcPct val="25000"/>
        </a:spcBef>
        <a:spcAft>
          <a:spcPct val="0"/>
        </a:spcAft>
        <a:buClr>
          <a:srgbClr val="C4DBDA"/>
        </a:buClr>
        <a:buFont typeface="Arial" charset="0"/>
        <a:buChar char="–"/>
        <a:defRPr sz="1400">
          <a:solidFill>
            <a:schemeClr val="bg1"/>
          </a:solidFill>
          <a:latin typeface="+mn-lt"/>
          <a:cs typeface="+mn-cs"/>
        </a:defRPr>
      </a:lvl8pPr>
      <a:lvl9pPr marL="3827463" indent="-169863" algn="l" rtl="0" fontAlgn="base">
        <a:lnSpc>
          <a:spcPct val="90000"/>
        </a:lnSpc>
        <a:spcBef>
          <a:spcPct val="25000"/>
        </a:spcBef>
        <a:spcAft>
          <a:spcPct val="0"/>
        </a:spcAft>
        <a:buClr>
          <a:srgbClr val="C4DBDA"/>
        </a:buClr>
        <a:buFont typeface="Arial" charset="0"/>
        <a:buChar char="–"/>
        <a:defRPr sz="14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78AB21-4568-4CF5-B7B3-05E9C019111B}" type="datetimeFigureOut">
              <a:rPr lang="en-US" smtClean="0"/>
              <a:pPr/>
              <a:t>20131101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61C228-4744-4AE6-B181-6CBEF22093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120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3" r:id="rId1"/>
    <p:sldLayoutId id="2147484104" r:id="rId2"/>
    <p:sldLayoutId id="2147484105" r:id="rId3"/>
    <p:sldLayoutId id="2147484106" r:id="rId4"/>
    <p:sldLayoutId id="2147484107" r:id="rId5"/>
    <p:sldLayoutId id="2147484108" r:id="rId6"/>
    <p:sldLayoutId id="2147484109" r:id="rId7"/>
    <p:sldLayoutId id="2147484110" r:id="rId8"/>
    <p:sldLayoutId id="2147484111" r:id="rId9"/>
    <p:sldLayoutId id="2147484112" r:id="rId10"/>
    <p:sldLayoutId id="214748411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79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22411" y="646639"/>
            <a:ext cx="805460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779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23998" y="1279994"/>
            <a:ext cx="8052559" cy="462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4"/>
            <a:r>
              <a:rPr lang="en-US" dirty="0" smtClean="0"/>
              <a:t>Third Level</a:t>
            </a:r>
          </a:p>
          <a:p>
            <a:pPr lvl="4"/>
            <a:r>
              <a:rPr lang="en-US" dirty="0" smtClean="0"/>
              <a:t>Third Level</a:t>
            </a:r>
          </a:p>
          <a:p>
            <a:pPr lvl="4"/>
            <a:r>
              <a:rPr lang="en-US" dirty="0" smtClean="0"/>
              <a:t>Third Level</a:t>
            </a:r>
          </a:p>
          <a:p>
            <a:pPr lvl="5"/>
            <a:r>
              <a:rPr lang="en-US" dirty="0" smtClean="0"/>
              <a:t>Fourth Level</a:t>
            </a:r>
          </a:p>
          <a:p>
            <a:pPr lvl="5"/>
            <a:r>
              <a:rPr lang="en-US" dirty="0" smtClean="0"/>
              <a:t>Fourth Level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02082" y="6246020"/>
            <a:ext cx="3693747" cy="37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50800" tIns="50800" rIns="50800" bIns="50800" anchor="b"/>
          <a:lstStyle>
            <a:lvl1pPr marL="342900" indent="-342900" algn="l" rtl="0" eaLnBrk="0" fontAlgn="base" hangingPunct="0">
              <a:spcBef>
                <a:spcPts val="2300"/>
              </a:spcBef>
              <a:spcAft>
                <a:spcPct val="0"/>
              </a:spcAft>
              <a:defRPr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1pPr>
            <a:lvl2pPr marL="742950" indent="-285750" algn="l" rtl="0" eaLnBrk="0" fontAlgn="base" hangingPunct="0">
              <a:spcBef>
                <a:spcPts val="2300"/>
              </a:spcBef>
              <a:spcAft>
                <a:spcPct val="0"/>
              </a:spcAft>
              <a:defRPr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2pPr>
            <a:lvl3pPr marL="1143000" indent="-228600" algn="l" rtl="0" eaLnBrk="0" fontAlgn="base" hangingPunct="0">
              <a:spcBef>
                <a:spcPts val="2300"/>
              </a:spcBef>
              <a:spcAft>
                <a:spcPct val="0"/>
              </a:spcAft>
              <a:defRPr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3pPr>
            <a:lvl4pPr marL="1600200" indent="-228600" algn="l" rtl="0" eaLnBrk="0" fontAlgn="base" hangingPunct="0">
              <a:spcBef>
                <a:spcPts val="2300"/>
              </a:spcBef>
              <a:spcAft>
                <a:spcPct val="0"/>
              </a:spcAft>
              <a:defRPr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4pPr>
            <a:lvl5pPr marL="2057400" indent="-228600" algn="l" rtl="0" eaLnBrk="0" fontAlgn="base" hangingPunct="0">
              <a:spcBef>
                <a:spcPts val="2300"/>
              </a:spcBef>
              <a:spcAft>
                <a:spcPct val="0"/>
              </a:spcAft>
              <a:defRPr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5pPr>
            <a:lvl6pPr marL="457200" algn="l" rtl="0" fontAlgn="base">
              <a:spcBef>
                <a:spcPts val="2300"/>
              </a:spcBef>
              <a:spcAft>
                <a:spcPct val="0"/>
              </a:spcAft>
              <a:defRPr>
                <a:solidFill>
                  <a:srgbClr val="FFCD1C"/>
                </a:solidFill>
                <a:latin typeface="+mn-lt"/>
                <a:ea typeface="+mn-ea"/>
                <a:sym typeface="Arial" charset="0"/>
              </a:defRPr>
            </a:lvl6pPr>
            <a:lvl7pPr marL="914400" algn="l" rtl="0" fontAlgn="base">
              <a:spcBef>
                <a:spcPts val="2300"/>
              </a:spcBef>
              <a:spcAft>
                <a:spcPct val="0"/>
              </a:spcAft>
              <a:defRPr>
                <a:solidFill>
                  <a:srgbClr val="FFCD1C"/>
                </a:solidFill>
                <a:latin typeface="+mn-lt"/>
                <a:ea typeface="+mn-ea"/>
                <a:sym typeface="Arial" charset="0"/>
              </a:defRPr>
            </a:lvl7pPr>
            <a:lvl8pPr marL="1371600" algn="l" rtl="0" fontAlgn="base">
              <a:spcBef>
                <a:spcPts val="2300"/>
              </a:spcBef>
              <a:spcAft>
                <a:spcPct val="0"/>
              </a:spcAft>
              <a:defRPr>
                <a:solidFill>
                  <a:srgbClr val="FFCD1C"/>
                </a:solidFill>
                <a:latin typeface="+mn-lt"/>
                <a:ea typeface="+mn-ea"/>
                <a:sym typeface="Arial" charset="0"/>
              </a:defRPr>
            </a:lvl8pPr>
            <a:lvl9pPr marL="1828800" algn="l" rtl="0" fontAlgn="base">
              <a:spcBef>
                <a:spcPts val="2300"/>
              </a:spcBef>
              <a:spcAft>
                <a:spcPct val="0"/>
              </a:spcAft>
              <a:defRPr>
                <a:solidFill>
                  <a:srgbClr val="FFCD1C"/>
                </a:solidFill>
                <a:latin typeface="+mn-lt"/>
                <a:ea typeface="+mn-ea"/>
                <a:sym typeface="Arial" charset="0"/>
              </a:defRPr>
            </a:lvl9pPr>
          </a:lstStyle>
          <a:p>
            <a:pPr marL="342900" indent="-342900" algn="l" defTabSz="914400" rtl="0" eaLnBrk="0" fontAlgn="base" latinLnBrk="0" hangingPunct="0">
              <a:spcBef>
                <a:spcPts val="2300"/>
              </a:spcBef>
              <a:spcAft>
                <a:spcPct val="0"/>
              </a:spcAft>
              <a:defRPr/>
            </a:pPr>
            <a:r>
              <a:rPr lang="en-US" sz="750" b="0" kern="1200" dirty="0" smtClean="0">
                <a:solidFill>
                  <a:schemeClr val="bg2"/>
                </a:solidFill>
                <a:effectLst/>
                <a:latin typeface="+mn-lt"/>
                <a:ea typeface="+mn-ea"/>
                <a:cs typeface="ヒラギノ角ゴ Pro W3" charset="-128"/>
                <a:sym typeface="Arial" charset="0"/>
              </a:rPr>
              <a:t>© 2013 WESTERN DIGITAL TECHNOLOGIES, INC. ALL RIGHTS RESERVED</a:t>
            </a:r>
            <a:endParaRPr lang="en-US" sz="750" b="0" i="0" kern="1200" cap="all" baseline="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+mn-ea"/>
              <a:cs typeface="Arial" pitchFamily="34" charset="0"/>
              <a:sym typeface="Arial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570953" y="6290068"/>
            <a:ext cx="2361649" cy="348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903406" y="6246020"/>
            <a:ext cx="258342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750" b="1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WD CONFIDENTIAL</a:t>
            </a:r>
            <a:endParaRPr lang="en-US" dirty="0"/>
          </a:p>
        </p:txBody>
      </p:sp>
      <p:sp>
        <p:nvSpPr>
          <p:cNvPr id="8" name="Text Placeholder 4"/>
          <p:cNvSpPr txBox="1">
            <a:spLocks/>
          </p:cNvSpPr>
          <p:nvPr/>
        </p:nvSpPr>
        <p:spPr>
          <a:xfrm>
            <a:off x="185422" y="6400007"/>
            <a:ext cx="1085850" cy="247650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ts val="2300"/>
              </a:spcBef>
              <a:spcAft>
                <a:spcPct val="0"/>
              </a:spcAft>
              <a:defRPr sz="1700"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1pPr>
            <a:lvl2pPr marL="742950" indent="-285750" algn="l" rtl="0" eaLnBrk="0" fontAlgn="base" hangingPunct="0">
              <a:spcBef>
                <a:spcPts val="2300"/>
              </a:spcBef>
              <a:spcAft>
                <a:spcPct val="0"/>
              </a:spcAft>
              <a:defRPr sz="1700"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2pPr>
            <a:lvl3pPr marL="1143000" indent="-228600" algn="l" rtl="0" eaLnBrk="0" fontAlgn="base" hangingPunct="0">
              <a:spcBef>
                <a:spcPts val="2300"/>
              </a:spcBef>
              <a:spcAft>
                <a:spcPct val="0"/>
              </a:spcAft>
              <a:defRPr sz="1700"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3pPr>
            <a:lvl4pPr marL="1600200" indent="-228600" algn="l" rtl="0" eaLnBrk="0" fontAlgn="base" hangingPunct="0">
              <a:spcBef>
                <a:spcPts val="2300"/>
              </a:spcBef>
              <a:spcAft>
                <a:spcPct val="0"/>
              </a:spcAft>
              <a:defRPr sz="1700"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4pPr>
            <a:lvl5pPr marL="2057400" indent="-228600" algn="l" rtl="0" eaLnBrk="0" fontAlgn="base" hangingPunct="0">
              <a:spcBef>
                <a:spcPts val="2300"/>
              </a:spcBef>
              <a:spcAft>
                <a:spcPct val="0"/>
              </a:spcAft>
              <a:defRPr sz="1700" b="0">
                <a:solidFill>
                  <a:srgbClr val="15B8FF"/>
                </a:solidFill>
                <a:latin typeface="+mn-lt"/>
                <a:ea typeface="+mn-ea"/>
                <a:cs typeface="ヒラギノ角ゴ Pro W3" charset="-128"/>
                <a:sym typeface="Arial" charset="0"/>
              </a:defRPr>
            </a:lvl5pPr>
            <a:lvl6pPr marL="457200" algn="l" rtl="0" fontAlgn="base">
              <a:spcBef>
                <a:spcPts val="2300"/>
              </a:spcBef>
              <a:spcAft>
                <a:spcPct val="0"/>
              </a:spcAft>
              <a:defRPr>
                <a:solidFill>
                  <a:srgbClr val="FFCD1C"/>
                </a:solidFill>
                <a:latin typeface="+mn-lt"/>
                <a:ea typeface="+mn-ea"/>
                <a:sym typeface="Arial" charset="0"/>
              </a:defRPr>
            </a:lvl6pPr>
            <a:lvl7pPr marL="914400" algn="l" rtl="0" fontAlgn="base">
              <a:spcBef>
                <a:spcPts val="2300"/>
              </a:spcBef>
              <a:spcAft>
                <a:spcPct val="0"/>
              </a:spcAft>
              <a:defRPr>
                <a:solidFill>
                  <a:srgbClr val="FFCD1C"/>
                </a:solidFill>
                <a:latin typeface="+mn-lt"/>
                <a:ea typeface="+mn-ea"/>
                <a:sym typeface="Arial" charset="0"/>
              </a:defRPr>
            </a:lvl7pPr>
            <a:lvl8pPr marL="1371600" algn="l" rtl="0" fontAlgn="base">
              <a:spcBef>
                <a:spcPts val="2300"/>
              </a:spcBef>
              <a:spcAft>
                <a:spcPct val="0"/>
              </a:spcAft>
              <a:defRPr>
                <a:solidFill>
                  <a:srgbClr val="FFCD1C"/>
                </a:solidFill>
                <a:latin typeface="+mn-lt"/>
                <a:ea typeface="+mn-ea"/>
                <a:sym typeface="Arial" charset="0"/>
              </a:defRPr>
            </a:lvl8pPr>
            <a:lvl9pPr marL="1828800" algn="l" rtl="0" fontAlgn="base">
              <a:spcBef>
                <a:spcPts val="2300"/>
              </a:spcBef>
              <a:spcAft>
                <a:spcPct val="0"/>
              </a:spcAft>
              <a:defRPr>
                <a:solidFill>
                  <a:srgbClr val="FFCD1C"/>
                </a:solidFill>
                <a:latin typeface="+mn-lt"/>
                <a:ea typeface="+mn-ea"/>
                <a:sym typeface="Arial" charset="0"/>
              </a:defRPr>
            </a:lvl9pPr>
          </a:lstStyle>
          <a:p>
            <a:pPr algn="l">
              <a:defRPr/>
            </a:pPr>
            <a:fld id="{441AAD67-66CE-AC4D-BB5F-66608BA14C71}" type="slidenum">
              <a:rPr lang="en-US" sz="750" b="0" i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pPr algn="l">
                <a:defRPr/>
              </a:pPr>
              <a:t>‹#›</a:t>
            </a:fld>
            <a:endParaRPr lang="en-US" sz="750" b="0" i="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844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7" r:id="rId1"/>
    <p:sldLayoutId id="2147484038" r:id="rId2"/>
    <p:sldLayoutId id="2147484039" r:id="rId3"/>
    <p:sldLayoutId id="2147484040" r:id="rId4"/>
    <p:sldLayoutId id="2147484041" r:id="rId5"/>
    <p:sldLayoutId id="2147484042" r:id="rId6"/>
    <p:sldLayoutId id="2147484043" r:id="rId7"/>
    <p:sldLayoutId id="2147484044" r:id="rId8"/>
    <p:sldLayoutId id="2147484045" r:id="rId9"/>
    <p:sldLayoutId id="2147484046" r:id="rId10"/>
    <p:sldLayoutId id="2147484051" r:id="rId11"/>
    <p:sldLayoutId id="2147484052" r:id="rId12"/>
    <p:sldLayoutId id="2147484116" r:id="rId13"/>
    <p:sldLayoutId id="2147484118" r:id="rId14"/>
    <p:sldLayoutId id="2147484119" r:id="rId15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2800" b="0" i="0">
          <a:solidFill>
            <a:schemeClr val="bg2">
              <a:lumMod val="50000"/>
            </a:schemeClr>
          </a:solidFill>
          <a:latin typeface="Arial" pitchFamily="34" charset="0"/>
          <a:ea typeface="+mj-ea"/>
          <a:cs typeface="Arial" pitchFamily="34" charset="0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 45 Light" pitchFamily="34" charset="0"/>
          <a:cs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 45 Light" pitchFamily="34" charset="0"/>
          <a:cs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 45 Light" pitchFamily="34" charset="0"/>
          <a:cs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 45 Light" pitchFamily="34" charset="0"/>
          <a:cs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 45 Light" pitchFamily="34" charset="0"/>
          <a:cs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 45 Light" pitchFamily="34" charset="0"/>
          <a:cs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 45 Light" pitchFamily="34" charset="0"/>
          <a:cs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 45 Light" pitchFamily="34" charset="0"/>
          <a:cs typeface="Arial" charset="0"/>
        </a:defRPr>
      </a:lvl9pPr>
    </p:titleStyle>
    <p:bodyStyle>
      <a:lvl1pPr marL="285750" indent="-285750" algn="l" rtl="0" fontAlgn="base">
        <a:lnSpc>
          <a:spcPct val="100000"/>
        </a:lnSpc>
        <a:spcBef>
          <a:spcPct val="50000"/>
        </a:spcBef>
        <a:spcAft>
          <a:spcPct val="0"/>
        </a:spcAft>
        <a:buClr>
          <a:srgbClr val="15B1F7"/>
        </a:buClr>
        <a:buSzPct val="70000"/>
        <a:buFontTx/>
        <a:buBlip>
          <a:blip r:embed="rId18"/>
        </a:buBlip>
        <a:defRPr sz="2400" b="0" i="0" baseline="0">
          <a:solidFill>
            <a:schemeClr val="bg2">
              <a:lumMod val="50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684213" indent="-227013" algn="l" rtl="0" fontAlgn="base">
        <a:lnSpc>
          <a:spcPct val="100000"/>
        </a:lnSpc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lang="en-US" sz="2200" b="0" i="0" dirty="0" smtClean="0">
          <a:solidFill>
            <a:schemeClr val="bg2">
              <a:lumMod val="50000"/>
            </a:schemeClr>
          </a:solidFill>
          <a:latin typeface="Arial" pitchFamily="34" charset="0"/>
          <a:cs typeface="Arial" pitchFamily="34" charset="0"/>
        </a:defRPr>
      </a:lvl2pPr>
      <a:lvl3pPr marL="684213" indent="-227013" algn="l" rtl="0" fontAlgn="base">
        <a:lnSpc>
          <a:spcPct val="100000"/>
        </a:lnSpc>
        <a:spcBef>
          <a:spcPct val="25000"/>
        </a:spcBef>
        <a:spcAft>
          <a:spcPct val="0"/>
        </a:spcAft>
        <a:buClr>
          <a:srgbClr val="15B1F7"/>
        </a:buClr>
        <a:buFont typeface="Arial" pitchFamily="34" charset="0"/>
        <a:buChar char="•"/>
        <a:defRPr b="0" i="0">
          <a:solidFill>
            <a:schemeClr val="bg1"/>
          </a:solidFill>
          <a:latin typeface="+mn-lt"/>
          <a:cs typeface="HelveticaNeueLT Std Lt" pitchFamily="34" charset="0"/>
        </a:defRPr>
      </a:lvl3pPr>
      <a:lvl4pPr marL="684213" indent="-227013" algn="l" rtl="0" fontAlgn="base">
        <a:lnSpc>
          <a:spcPct val="100000"/>
        </a:lnSpc>
        <a:spcBef>
          <a:spcPct val="25000"/>
        </a:spcBef>
        <a:spcAft>
          <a:spcPct val="0"/>
        </a:spcAft>
        <a:buClr>
          <a:srgbClr val="15B1F7"/>
        </a:buClr>
        <a:buFont typeface="Arial" pitchFamily="34" charset="0"/>
        <a:buChar char="•"/>
        <a:defRPr sz="1600" b="0" i="0">
          <a:solidFill>
            <a:schemeClr val="bg1"/>
          </a:solidFill>
          <a:latin typeface="+mn-lt"/>
          <a:cs typeface="HelveticaNeueLT Std Lt" pitchFamily="34" charset="0"/>
        </a:defRPr>
      </a:lvl4pPr>
      <a:lvl5pPr marL="1097280" indent="-285750" algn="l" rtl="0" fontAlgn="base">
        <a:lnSpc>
          <a:spcPct val="100000"/>
        </a:lnSpc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b="0" i="0" baseline="0">
          <a:solidFill>
            <a:schemeClr val="bg2">
              <a:lumMod val="50000"/>
            </a:schemeClr>
          </a:solidFill>
          <a:latin typeface="+mn-lt"/>
          <a:cs typeface="HelveticaNeueLT Std Lt" pitchFamily="34" charset="0"/>
        </a:defRPr>
      </a:lvl5pPr>
      <a:lvl6pPr marL="1474470" indent="-285750" algn="l" rtl="0" fontAlgn="base">
        <a:lnSpc>
          <a:spcPct val="90000"/>
        </a:lnSpc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400" baseline="0">
          <a:solidFill>
            <a:schemeClr val="bg2">
              <a:lumMod val="50000"/>
            </a:schemeClr>
          </a:solidFill>
          <a:latin typeface="+mn-lt"/>
          <a:cs typeface="+mn-cs"/>
        </a:defRPr>
      </a:lvl6pPr>
      <a:lvl7pPr marL="2913063" indent="-169863" algn="l" rtl="0" fontAlgn="base">
        <a:lnSpc>
          <a:spcPct val="90000"/>
        </a:lnSpc>
        <a:spcBef>
          <a:spcPct val="25000"/>
        </a:spcBef>
        <a:spcAft>
          <a:spcPct val="0"/>
        </a:spcAft>
        <a:buClr>
          <a:srgbClr val="C4DBDA"/>
        </a:buClr>
        <a:buFont typeface="Arial" charset="0"/>
        <a:buChar char="–"/>
        <a:defRPr sz="1400">
          <a:solidFill>
            <a:schemeClr val="bg1"/>
          </a:solidFill>
          <a:latin typeface="+mn-lt"/>
          <a:cs typeface="+mn-cs"/>
        </a:defRPr>
      </a:lvl7pPr>
      <a:lvl8pPr marL="3370263" indent="-169863" algn="l" rtl="0" fontAlgn="base">
        <a:lnSpc>
          <a:spcPct val="90000"/>
        </a:lnSpc>
        <a:spcBef>
          <a:spcPct val="25000"/>
        </a:spcBef>
        <a:spcAft>
          <a:spcPct val="0"/>
        </a:spcAft>
        <a:buClr>
          <a:srgbClr val="C4DBDA"/>
        </a:buClr>
        <a:buFont typeface="Arial" charset="0"/>
        <a:buChar char="–"/>
        <a:defRPr sz="1400">
          <a:solidFill>
            <a:schemeClr val="bg1"/>
          </a:solidFill>
          <a:latin typeface="+mn-lt"/>
          <a:cs typeface="+mn-cs"/>
        </a:defRPr>
      </a:lvl8pPr>
      <a:lvl9pPr marL="3827463" indent="-169863" algn="l" rtl="0" fontAlgn="base">
        <a:lnSpc>
          <a:spcPct val="90000"/>
        </a:lnSpc>
        <a:spcBef>
          <a:spcPct val="25000"/>
        </a:spcBef>
        <a:spcAft>
          <a:spcPct val="0"/>
        </a:spcAft>
        <a:buClr>
          <a:srgbClr val="C4DBDA"/>
        </a:buClr>
        <a:buFont typeface="Arial" charset="0"/>
        <a:buChar char="–"/>
        <a:defRPr sz="14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52CC11-A877-4135-BD07-493F50FA91C3}" type="datetimeFigureOut">
              <a:rPr lang="en-US" smtClean="0"/>
              <a:pPr/>
              <a:t>20131101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7A2704-ECBE-45B7-9436-BDC23C5423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163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0" r:id="rId1"/>
    <p:sldLayoutId id="2147484091" r:id="rId2"/>
    <p:sldLayoutId id="2147484092" r:id="rId3"/>
    <p:sldLayoutId id="2147484093" r:id="rId4"/>
    <p:sldLayoutId id="2147484094" r:id="rId5"/>
    <p:sldLayoutId id="2147484095" r:id="rId6"/>
    <p:sldLayoutId id="2147484096" r:id="rId7"/>
    <p:sldLayoutId id="2147484097" r:id="rId8"/>
    <p:sldLayoutId id="2147484098" r:id="rId9"/>
    <p:sldLayoutId id="2147484099" r:id="rId10"/>
    <p:sldLayoutId id="2147484100" r:id="rId11"/>
    <p:sldLayoutId id="214748410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42"/>
          <p:cNvSpPr>
            <a:spLocks noChangeArrowheads="1"/>
          </p:cNvSpPr>
          <p:nvPr/>
        </p:nvSpPr>
        <p:spPr bwMode="auto">
          <a:xfrm>
            <a:off x="-3175" y="0"/>
            <a:ext cx="9147175" cy="985838"/>
          </a:xfrm>
          <a:prstGeom prst="rect">
            <a:avLst/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2549"/>
                  <a:invGamma/>
                </a:srgb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11309" name="Rectangle 45"/>
          <p:cNvSpPr>
            <a:spLocks noChangeArrowheads="1"/>
          </p:cNvSpPr>
          <p:nvPr/>
        </p:nvSpPr>
        <p:spPr bwMode="auto">
          <a:xfrm>
            <a:off x="-3175" y="1009650"/>
            <a:ext cx="9147175" cy="4851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14325" y="193675"/>
            <a:ext cx="8524875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Title</a:t>
            </a:r>
          </a:p>
        </p:txBody>
      </p:sp>
      <p:sp>
        <p:nvSpPr>
          <p:cNvPr id="1029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4325" y="1247775"/>
            <a:ext cx="8524875" cy="475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First bullet</a:t>
            </a:r>
          </a:p>
          <a:p>
            <a:pPr lvl="1"/>
            <a:r>
              <a:rPr lang="de-DE" smtClean="0"/>
              <a:t>Second bullet</a:t>
            </a:r>
          </a:p>
          <a:p>
            <a:pPr lvl="2"/>
            <a:r>
              <a:rPr lang="de-DE" smtClean="0"/>
              <a:t>Third bullet</a:t>
            </a:r>
          </a:p>
          <a:p>
            <a:pPr lvl="3"/>
            <a:r>
              <a:rPr lang="de-DE" smtClean="0"/>
              <a:t>Fourth bullet</a:t>
            </a:r>
          </a:p>
        </p:txBody>
      </p:sp>
      <p:grpSp>
        <p:nvGrpSpPr>
          <p:cNvPr id="1030" name="Group 14"/>
          <p:cNvGrpSpPr>
            <a:grpSpLocks/>
          </p:cNvGrpSpPr>
          <p:nvPr/>
        </p:nvGrpSpPr>
        <p:grpSpPr bwMode="auto">
          <a:xfrm>
            <a:off x="8150225" y="6183313"/>
            <a:ext cx="857250" cy="482600"/>
            <a:chOff x="8150440" y="6183880"/>
            <a:chExt cx="857714" cy="482195"/>
          </a:xfrm>
        </p:grpSpPr>
        <p:pic>
          <p:nvPicPr>
            <p:cNvPr id="13" name="Picture 12" descr="wdlogo.png"/>
            <p:cNvPicPr>
              <a:picLocks noChangeAspect="1"/>
            </p:cNvPicPr>
            <p:nvPr userDrawn="1"/>
          </p:nvPicPr>
          <p:blipFill>
            <a:blip r:embed="rId5" cstate="print"/>
            <a:stretch>
              <a:fillRect/>
            </a:stretch>
          </p:blipFill>
          <p:spPr>
            <a:xfrm>
              <a:off x="8150440" y="6253671"/>
              <a:ext cx="708408" cy="41240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4" name="TextBox 13"/>
            <p:cNvSpPr txBox="1"/>
            <p:nvPr userDrawn="1"/>
          </p:nvSpPr>
          <p:spPr>
            <a:xfrm>
              <a:off x="8788960" y="6183880"/>
              <a:ext cx="219194" cy="21571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750" dirty="0">
                  <a:solidFill>
                    <a:srgbClr val="0769AB"/>
                  </a:solidFill>
                </a:rPr>
                <a:t>®</a:t>
              </a:r>
            </a:p>
          </p:txBody>
        </p:sp>
      </p:grp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2000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39700" dist="50800" dir="5400000" algn="t" rotWithShape="0">
              <a:prstClr val="black">
                <a:alpha val="30000"/>
              </a:prstClr>
            </a:outerShdw>
            <a:reflection blurRad="12700" stA="38000" endPos="28000" dist="5000" dir="5400000" sy="-100000" algn="bl" rotWithShape="0"/>
          </a:effectLst>
        </p:spPr>
      </p:pic>
      <p:sp>
        <p:nvSpPr>
          <p:cNvPr id="17" name="Slide Number Placeholder 16"/>
          <p:cNvSpPr>
            <a:spLocks noGrp="1"/>
          </p:cNvSpPr>
          <p:nvPr>
            <p:ph type="sldNum" sz="quarter" idx="4"/>
          </p:nvPr>
        </p:nvSpPr>
        <p:spPr>
          <a:xfrm>
            <a:off x="314325" y="6243638"/>
            <a:ext cx="2133600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>
                <a:solidFill>
                  <a:srgbClr val="000000"/>
                </a:solidFill>
              </a:rPr>
              <a:t>Page </a:t>
            </a:r>
            <a:r>
              <a:rPr lang="de-DE">
                <a:solidFill>
                  <a:srgbClr val="000000"/>
                </a:solidFill>
                <a:sym typeface="Wingdings" pitchFamily="2" charset="2"/>
              </a:rPr>
              <a:t></a:t>
            </a:r>
            <a:r>
              <a:rPr lang="de-DE">
                <a:solidFill>
                  <a:srgbClr val="000000"/>
                </a:solidFill>
              </a:rPr>
              <a:t> </a:t>
            </a:r>
            <a:fld id="{467A3712-258B-4231-A7BD-D92FF10F77EA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dirty="0">
              <a:solidFill>
                <a:srgbClr val="000000"/>
              </a:solidFill>
            </a:endParaRP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315913" y="6481763"/>
            <a:ext cx="161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1">
                <a:solidFill>
                  <a:srgbClr val="FF0000"/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WD Confidential</a:t>
            </a:r>
          </a:p>
        </p:txBody>
      </p:sp>
    </p:spTree>
    <p:extLst>
      <p:ext uri="{BB962C8B-B14F-4D97-AF65-F5344CB8AC3E}">
        <p14:creationId xmlns:p14="http://schemas.microsoft.com/office/powerpoint/2010/main" val="4265632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1" r:id="rId1"/>
    <p:sldLayoutId id="2147484122" r:id="rId2"/>
    <p:sldLayoutId id="2147484123" r:id="rId3"/>
  </p:sldLayoutIdLst>
  <p:transition xmlns:p14="http://schemas.microsoft.com/office/powerpoint/2010/main" spd="med">
    <p:fade/>
  </p:transition>
  <p:hf hdr="0" dt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5pPr>
      <a:lvl6pPr marL="4572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6pPr>
      <a:lvl7pPr marL="9144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7pPr>
      <a:lvl8pPr marL="13716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8pPr>
      <a:lvl9pPr marL="18288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9pPr>
    </p:titleStyle>
    <p:bodyStyle>
      <a:lvl1pPr marL="228600" indent="-228600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SzPct val="100000"/>
        <a:buFont typeface="Wingdings 2" pitchFamily="18" charset="2"/>
        <a:buChar char="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SzPct val="100000"/>
        <a:buFont typeface="Wingdings 2" pitchFamily="18" charset="2"/>
        <a:buChar char=""/>
        <a:defRPr sz="1600">
          <a:solidFill>
            <a:schemeClr val="tx1"/>
          </a:solidFill>
          <a:latin typeface="+mn-lt"/>
        </a:defRPr>
      </a:lvl2pPr>
      <a:lvl3pPr marL="685800" indent="-228600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SzPct val="100000"/>
        <a:buFont typeface="Wingdings 2" pitchFamily="18" charset="2"/>
        <a:buChar char=""/>
        <a:defRPr sz="1600">
          <a:solidFill>
            <a:schemeClr val="tx1"/>
          </a:solidFill>
          <a:latin typeface="+mn-lt"/>
        </a:defRPr>
      </a:lvl3pPr>
      <a:lvl4pPr marL="914400" indent="-228600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SzPct val="100000"/>
        <a:buFont typeface="Wingdings 2" pitchFamily="18" charset="2"/>
        <a:buChar char=""/>
        <a:defRPr sz="1600">
          <a:solidFill>
            <a:schemeClr val="tx1"/>
          </a:solidFill>
          <a:latin typeface="+mn-lt"/>
        </a:defRPr>
      </a:lvl4pPr>
      <a:lvl5pPr marL="10509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itchFamily="2" charset="2"/>
        <a:buChar char="»"/>
        <a:defRPr sz="2000">
          <a:solidFill>
            <a:schemeClr val="tx1"/>
          </a:solidFill>
          <a:latin typeface="+mn-lt"/>
        </a:defRPr>
      </a:lvl5pPr>
      <a:lvl6pPr marL="15081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itchFamily="2" charset="2"/>
        <a:buChar char="»"/>
        <a:defRPr sz="2000">
          <a:solidFill>
            <a:schemeClr val="tx1"/>
          </a:solidFill>
          <a:latin typeface="+mn-lt"/>
        </a:defRPr>
      </a:lvl6pPr>
      <a:lvl7pPr marL="19653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itchFamily="2" charset="2"/>
        <a:buChar char="»"/>
        <a:defRPr sz="2000">
          <a:solidFill>
            <a:schemeClr val="tx1"/>
          </a:solidFill>
          <a:latin typeface="+mn-lt"/>
        </a:defRPr>
      </a:lvl7pPr>
      <a:lvl8pPr marL="24225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itchFamily="2" charset="2"/>
        <a:buChar char="»"/>
        <a:defRPr sz="2000">
          <a:solidFill>
            <a:schemeClr val="tx1"/>
          </a:solidFill>
          <a:latin typeface="+mn-lt"/>
        </a:defRPr>
      </a:lvl8pPr>
      <a:lvl9pPr marL="28797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itchFamily="2" charset="2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4" Type="http://schemas.openxmlformats.org/officeDocument/2006/relationships/image" Target="../media/image28.wmf"/><Relationship Id="rId5" Type="http://schemas.openxmlformats.org/officeDocument/2006/relationships/image" Target="../media/image29.png"/><Relationship Id="rId6" Type="http://schemas.openxmlformats.org/officeDocument/2006/relationships/image" Target="../media/image27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3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image" Target="../media/image30.jpeg"/><Relationship Id="rId3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4" Type="http://schemas.openxmlformats.org/officeDocument/2006/relationships/image" Target="../media/image32.wmf"/><Relationship Id="rId5" Type="http://schemas.openxmlformats.org/officeDocument/2006/relationships/oleObject" Target="../embeddings/oleObject9.bin"/><Relationship Id="rId6" Type="http://schemas.openxmlformats.org/officeDocument/2006/relationships/image" Target="../media/image33.wmf"/><Relationship Id="rId7" Type="http://schemas.openxmlformats.org/officeDocument/2006/relationships/image" Target="../media/image34.png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3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4" Type="http://schemas.openxmlformats.org/officeDocument/2006/relationships/image" Target="../media/image35.wmf"/><Relationship Id="rId5" Type="http://schemas.openxmlformats.org/officeDocument/2006/relationships/oleObject" Target="../embeddings/oleObject11.bin"/><Relationship Id="rId6" Type="http://schemas.openxmlformats.org/officeDocument/2006/relationships/image" Target="../media/image36.w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3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4" Type="http://schemas.openxmlformats.org/officeDocument/2006/relationships/image" Target="../media/image37.w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4" Type="http://schemas.openxmlformats.org/officeDocument/2006/relationships/image" Target="../media/image38.wmf"/><Relationship Id="rId5" Type="http://schemas.openxmlformats.org/officeDocument/2006/relationships/image" Target="../media/image39.emf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4" Type="http://schemas.openxmlformats.org/officeDocument/2006/relationships/chart" Target="../charts/chart1.xml"/><Relationship Id="rId5" Type="http://schemas.openxmlformats.org/officeDocument/2006/relationships/oleObject" Target="../embeddings/oleObject14.bin"/><Relationship Id="rId6" Type="http://schemas.openxmlformats.org/officeDocument/2006/relationships/image" Target="../media/image37.wmf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3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4" Type="http://schemas.openxmlformats.org/officeDocument/2006/relationships/image" Target="../media/image37.wmf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3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41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4" Type="http://schemas.openxmlformats.org/officeDocument/2006/relationships/image" Target="../media/image42.wmf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4" Type="http://schemas.openxmlformats.org/officeDocument/2006/relationships/image" Target="../media/image44.jpeg"/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4" Type="http://schemas.openxmlformats.org/officeDocument/2006/relationships/image" Target="../media/image44.jpeg"/><Relationship Id="rId5" Type="http://schemas.openxmlformats.org/officeDocument/2006/relationships/image" Target="../media/image45.gif"/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4" Type="http://schemas.openxmlformats.org/officeDocument/2006/relationships/image" Target="../media/image44.jpeg"/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4" Type="http://schemas.openxmlformats.org/officeDocument/2006/relationships/image" Target="../media/image47.emf"/><Relationship Id="rId5" Type="http://schemas.openxmlformats.org/officeDocument/2006/relationships/oleObject" Target="../embeddings/oleObject17.bin"/><Relationship Id="rId6" Type="http://schemas.openxmlformats.org/officeDocument/2006/relationships/image" Target="../media/image46.wmf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3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48.emf"/><Relationship Id="rId3" Type="http://schemas.openxmlformats.org/officeDocument/2006/relationships/image" Target="../media/image4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48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4" Type="http://schemas.openxmlformats.org/officeDocument/2006/relationships/image" Target="../media/image49.png"/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4" Type="http://schemas.openxmlformats.org/officeDocument/2006/relationships/image" Target="../media/image49.png"/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1" Type="http://schemas.openxmlformats.org/officeDocument/2006/relationships/slideLayout" Target="../slideLayouts/slideLayout34.xml"/><Relationship Id="rId2" Type="http://schemas.openxmlformats.org/officeDocument/2006/relationships/notesSlide" Target="../notesSlides/notesSlide1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4" Type="http://schemas.openxmlformats.org/officeDocument/2006/relationships/image" Target="../media/image53.png"/><Relationship Id="rId5" Type="http://schemas.openxmlformats.org/officeDocument/2006/relationships/image" Target="../media/image54.png"/><Relationship Id="rId6" Type="http://schemas.openxmlformats.org/officeDocument/2006/relationships/image" Target="../media/image55.png"/><Relationship Id="rId1" Type="http://schemas.openxmlformats.org/officeDocument/2006/relationships/slideLayout" Target="../slideLayouts/slideLayout34.xml"/><Relationship Id="rId2" Type="http://schemas.openxmlformats.org/officeDocument/2006/relationships/notesSlide" Target="../notesSlides/notesSlide1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4" Type="http://schemas.openxmlformats.org/officeDocument/2006/relationships/image" Target="../media/image58.png"/><Relationship Id="rId1" Type="http://schemas.openxmlformats.org/officeDocument/2006/relationships/slideLayout" Target="../slideLayouts/slideLayout32.xml"/><Relationship Id="rId2" Type="http://schemas.openxmlformats.org/officeDocument/2006/relationships/image" Target="../media/image5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32.xml"/><Relationship Id="rId2" Type="http://schemas.openxmlformats.org/officeDocument/2006/relationships/notesSlide" Target="../notesSlides/notesSlide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image" Target="../media/image60.png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19.wmf"/><Relationship Id="rId6" Type="http://schemas.openxmlformats.org/officeDocument/2006/relationships/image" Target="../media/image20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3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61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image" Target="../media/image62.emf"/><Relationship Id="rId3" Type="http://schemas.openxmlformats.org/officeDocument/2006/relationships/image" Target="../media/image3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4" Type="http://schemas.openxmlformats.org/officeDocument/2006/relationships/image" Target="../media/image63.wmf"/><Relationship Id="rId5" Type="http://schemas.openxmlformats.org/officeDocument/2006/relationships/oleObject" Target="../embeddings/oleObject19.bin"/><Relationship Id="rId6" Type="http://schemas.openxmlformats.org/officeDocument/2006/relationships/image" Target="../media/image64.wmf"/><Relationship Id="rId1" Type="http://schemas.openxmlformats.org/officeDocument/2006/relationships/vmlDrawing" Target="../drawings/vmlDrawing14.vml"/><Relationship Id="rId2" Type="http://schemas.openxmlformats.org/officeDocument/2006/relationships/slideLayout" Target="../slideLayouts/slideLayout3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3.png"/><Relationship Id="rId3" Type="http://schemas.openxmlformats.org/officeDocument/2006/relationships/image" Target="../media/image65.e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67.emf"/><Relationship Id="rId5" Type="http://schemas.openxmlformats.org/officeDocument/2006/relationships/image" Target="../media/image68.emf"/><Relationship Id="rId6" Type="http://schemas.openxmlformats.org/officeDocument/2006/relationships/image" Target="../media/image69.emf"/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6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oleObject" Target="../embeddings/oleObject2.bin"/><Relationship Id="rId5" Type="http://schemas.openxmlformats.org/officeDocument/2006/relationships/image" Target="../media/image21.wmf"/><Relationship Id="rId6" Type="http://schemas.openxmlformats.org/officeDocument/2006/relationships/image" Target="../media/image22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3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23.wmf"/><Relationship Id="rId5" Type="http://schemas.openxmlformats.org/officeDocument/2006/relationships/oleObject" Target="../embeddings/oleObject4.bin"/><Relationship Id="rId6" Type="http://schemas.openxmlformats.org/officeDocument/2006/relationships/image" Target="../media/image24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3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image" Target="../media/image23.wmf"/><Relationship Id="rId5" Type="http://schemas.openxmlformats.org/officeDocument/2006/relationships/oleObject" Target="../embeddings/oleObject6.bin"/><Relationship Id="rId6" Type="http://schemas.openxmlformats.org/officeDocument/2006/relationships/image" Target="../media/image24.w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3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1" Type="http://schemas.microsoft.com/office/2007/relationships/media" Target="../media/media1.avi"/><Relationship Id="rId2" Type="http://schemas.openxmlformats.org/officeDocument/2006/relationships/video" Target="../media/media1.avi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image" Target="../media/image2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28650" y="1521283"/>
            <a:ext cx="7334250" cy="1323517"/>
          </a:xfrm>
        </p:spPr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Hard Disk Drive - Reliability Overview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22398" y="5534640"/>
            <a:ext cx="8821602" cy="557213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Dr. Amit Chattopadhyay</a:t>
            </a:r>
          </a:p>
          <a:p>
            <a:r>
              <a:rPr lang="en-US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Sr. Engineering Manager, Recording Sub-Systems</a:t>
            </a:r>
          </a:p>
          <a:p>
            <a:r>
              <a:rPr lang="en-US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Advanced Reliability Engineering</a:t>
            </a:r>
          </a:p>
          <a:p>
            <a:r>
              <a:rPr lang="en-US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Western Digital, San Jose</a:t>
            </a:r>
          </a:p>
        </p:txBody>
      </p:sp>
    </p:spTree>
    <p:extLst>
      <p:ext uri="{BB962C8B-B14F-4D97-AF65-F5344CB8AC3E}">
        <p14:creationId xmlns:p14="http://schemas.microsoft.com/office/powerpoint/2010/main" val="2487537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11254" y="6584877"/>
            <a:ext cx="1362075" cy="287337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 smtClean="0"/>
              <a:t>Page </a:t>
            </a:r>
            <a:r>
              <a:rPr lang="de-DE" smtClean="0">
                <a:sym typeface="Wingdings" pitchFamily="2" charset="2"/>
              </a:rPr>
              <a:t></a:t>
            </a:r>
            <a:r>
              <a:rPr lang="de-DE" smtClean="0"/>
              <a:t> </a:t>
            </a:r>
            <a:fld id="{8E345783-C68C-404E-AC12-E02CA9C10EBA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  <p:sp>
        <p:nvSpPr>
          <p:cNvPr id="11" name="TextBox 10"/>
          <p:cNvSpPr txBox="1"/>
          <p:nvPr/>
        </p:nvSpPr>
        <p:spPr>
          <a:xfrm>
            <a:off x="1090246" y="1397977"/>
            <a:ext cx="84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Slider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Round Single Corner Rectangle 11"/>
          <p:cNvSpPr/>
          <p:nvPr/>
        </p:nvSpPr>
        <p:spPr bwMode="auto">
          <a:xfrm>
            <a:off x="102917" y="16786"/>
            <a:ext cx="9144000" cy="7072829"/>
          </a:xfrm>
          <a:prstGeom prst="round1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14181" y="114592"/>
            <a:ext cx="8902456" cy="5334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Interface: at the edge of classical thermodynamics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1544" y="787169"/>
            <a:ext cx="5706738" cy="3901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1800" dirty="0" smtClean="0">
                <a:solidFill>
                  <a:srgbClr val="0000FF"/>
                </a:solidFill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HDD are complex devices that push the envelope of our physics understanding in a number of areas</a:t>
            </a:r>
          </a:p>
          <a:p>
            <a:pPr>
              <a:spcBef>
                <a:spcPts val="600"/>
              </a:spcBef>
              <a:buFont typeface="Wingdings" pitchFamily="2" charset="2"/>
              <a:buChar char="q"/>
            </a:pPr>
            <a:r>
              <a:rPr lang="en-US" sz="1800" dirty="0" smtClean="0">
                <a:solidFill>
                  <a:srgbClr val="3333FF"/>
                </a:solidFill>
              </a:rPr>
              <a:t> </a:t>
            </a:r>
            <a:r>
              <a:rPr lang="en-US" sz="1800" dirty="0" smtClean="0"/>
              <a:t>A monolayer of lubricant is used on </a:t>
            </a:r>
            <a:r>
              <a:rPr lang="en-US" dirty="0" smtClean="0"/>
              <a:t>disk surface to reduce adhesion / friction between slider and disk</a:t>
            </a:r>
          </a:p>
          <a:p>
            <a:pPr>
              <a:spcBef>
                <a:spcPts val="600"/>
              </a:spcBef>
              <a:buFont typeface="Wingdings" pitchFamily="2" charset="2"/>
              <a:buChar char="q"/>
            </a:pPr>
            <a:r>
              <a:rPr lang="en-US" sz="1800" dirty="0">
                <a:solidFill>
                  <a:srgbClr val="0000FF"/>
                </a:solidFill>
              </a:rPr>
              <a:t> </a:t>
            </a:r>
            <a:r>
              <a:rPr lang="en-US" sz="1800" dirty="0" smtClean="0"/>
              <a:t>Lubricant pick-up by the slider is normal, </a:t>
            </a:r>
            <a:r>
              <a:rPr lang="en-US" sz="1800" dirty="0" smtClean="0">
                <a:solidFill>
                  <a:srgbClr val="FF0000"/>
                </a:solidFill>
              </a:rPr>
              <a:t>but l</a:t>
            </a:r>
            <a:r>
              <a:rPr lang="en-US" dirty="0" smtClean="0">
                <a:solidFill>
                  <a:srgbClr val="FF0000"/>
                </a:solidFill>
              </a:rPr>
              <a:t>ubricant pick-up in excess of one layer can pose a serious reliability risk 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600" dirty="0" smtClean="0">
                <a:solidFill>
                  <a:srgbClr val="3333FF"/>
                </a:solidFill>
              </a:rPr>
              <a:t> </a:t>
            </a:r>
            <a:r>
              <a:rPr lang="en-US" sz="1600" dirty="0" smtClean="0"/>
              <a:t>HFW</a:t>
            </a:r>
            <a:r>
              <a:rPr lang="en-US" sz="1600" dirty="0"/>
              <a:t>, OTW, </a:t>
            </a:r>
            <a:r>
              <a:rPr lang="en-US" sz="1600" dirty="0" smtClean="0"/>
              <a:t>modulation</a:t>
            </a:r>
            <a:r>
              <a:rPr lang="en-US" sz="1600" dirty="0"/>
              <a:t>, and head degradation </a:t>
            </a:r>
          </a:p>
          <a:p>
            <a:pPr>
              <a:spcBef>
                <a:spcPts val="600"/>
              </a:spcBef>
              <a:buFont typeface="Wingdings" pitchFamily="2" charset="2"/>
              <a:buChar char="q"/>
            </a:pPr>
            <a:r>
              <a:rPr lang="en-US" dirty="0">
                <a:solidFill>
                  <a:srgbClr val="0000FF"/>
                </a:solidFill>
              </a:rPr>
              <a:t> Monomolecular films can show anamolous </a:t>
            </a:r>
            <a:r>
              <a:rPr lang="en-US" dirty="0" smtClean="0">
                <a:solidFill>
                  <a:srgbClr val="0000FF"/>
                </a:solidFill>
              </a:rPr>
              <a:t>behavior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endParaRPr lang="en-US" sz="1800" dirty="0" smtClean="0">
              <a:solidFill>
                <a:srgbClr val="FF0000"/>
              </a:solidFill>
            </a:endParaRPr>
          </a:p>
          <a:p>
            <a:pPr>
              <a:spcBef>
                <a:spcPts val="900"/>
              </a:spcBef>
              <a:buFont typeface="Wingdings" pitchFamily="2" charset="2"/>
              <a:buChar char="q"/>
            </a:pPr>
            <a:endParaRPr lang="en-US" sz="1600" dirty="0" smtClean="0"/>
          </a:p>
          <a:p>
            <a:pPr lvl="1">
              <a:spcBef>
                <a:spcPts val="600"/>
              </a:spcBef>
              <a:buFont typeface="Wingdings" pitchFamily="2" charset="2"/>
              <a:buChar char="q"/>
            </a:pPr>
            <a:endParaRPr lang="en-US" sz="1600" dirty="0"/>
          </a:p>
        </p:txBody>
      </p:sp>
      <p:sp>
        <p:nvSpPr>
          <p:cNvPr id="32" name="Text Box 62"/>
          <p:cNvSpPr txBox="1">
            <a:spLocks noChangeArrowheads="1"/>
          </p:cNvSpPr>
          <p:nvPr/>
        </p:nvSpPr>
        <p:spPr bwMode="auto">
          <a:xfrm>
            <a:off x="5891613" y="4545715"/>
            <a:ext cx="2069797" cy="341632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800" b="1" dirty="0" smtClean="0">
                <a:solidFill>
                  <a:srgbClr val="2A79D0"/>
                </a:solidFill>
                <a:latin typeface="Times New Roman" pitchFamily="18" charset="0"/>
                <a:cs typeface="Arial" pitchFamily="34" charset="0"/>
              </a:rPr>
              <a:t> </a:t>
            </a:r>
            <a:r>
              <a:rPr lang="en-US" sz="1800" b="1" u="sng" dirty="0" smtClean="0">
                <a:solidFill>
                  <a:srgbClr val="0033CC"/>
                </a:solidFill>
                <a:latin typeface="Times New Roman" pitchFamily="18" charset="0"/>
                <a:cs typeface="Arial" pitchFamily="34" charset="0"/>
              </a:rPr>
              <a:t>Fractal Formation</a:t>
            </a:r>
          </a:p>
        </p:txBody>
      </p:sp>
      <p:sp>
        <p:nvSpPr>
          <p:cNvPr id="35" name="Line 64"/>
          <p:cNvSpPr>
            <a:spLocks noChangeShapeType="1"/>
          </p:cNvSpPr>
          <p:nvPr/>
        </p:nvSpPr>
        <p:spPr bwMode="auto">
          <a:xfrm flipV="1">
            <a:off x="5016778" y="5961765"/>
            <a:ext cx="1195387" cy="12700"/>
          </a:xfrm>
          <a:prstGeom prst="line">
            <a:avLst/>
          </a:prstGeom>
          <a:noFill/>
          <a:ln w="9525">
            <a:solidFill>
              <a:srgbClr val="FFFF00"/>
            </a:solidFill>
            <a:prstDash val="dash"/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sz="180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 Box 62"/>
          <p:cNvSpPr txBox="1">
            <a:spLocks noChangeArrowheads="1"/>
          </p:cNvSpPr>
          <p:nvPr/>
        </p:nvSpPr>
        <p:spPr bwMode="auto">
          <a:xfrm>
            <a:off x="1188138" y="4296142"/>
            <a:ext cx="2194190" cy="341632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800" b="1" dirty="0" smtClean="0">
                <a:solidFill>
                  <a:srgbClr val="2A79D0"/>
                </a:solidFill>
                <a:latin typeface="Times New Roman" pitchFamily="18" charset="0"/>
                <a:cs typeface="Arial" pitchFamily="34" charset="0"/>
              </a:rPr>
              <a:t> </a:t>
            </a:r>
            <a:r>
              <a:rPr lang="en-US" sz="1800" b="1" u="sng" dirty="0" smtClean="0">
                <a:solidFill>
                  <a:srgbClr val="0033CC"/>
                </a:solidFill>
                <a:latin typeface="Times New Roman" pitchFamily="18" charset="0"/>
                <a:cs typeface="Arial" pitchFamily="34" charset="0"/>
              </a:rPr>
              <a:t>Terraced Spreading</a:t>
            </a:r>
          </a:p>
        </p:txBody>
      </p:sp>
      <p:sp>
        <p:nvSpPr>
          <p:cNvPr id="43" name="Text Box 11"/>
          <p:cNvSpPr txBox="1">
            <a:spLocks noChangeArrowheads="1"/>
          </p:cNvSpPr>
          <p:nvPr/>
        </p:nvSpPr>
        <p:spPr bwMode="auto">
          <a:xfrm>
            <a:off x="624826" y="5336152"/>
            <a:ext cx="131608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>
                <a:sym typeface="Symbol" pitchFamily="18" charset="2"/>
              </a:rPr>
              <a:t></a:t>
            </a:r>
            <a:r>
              <a:rPr lang="en-US"/>
              <a:t>4nm height</a:t>
            </a:r>
          </a:p>
        </p:txBody>
      </p:sp>
      <p:graphicFrame>
        <p:nvGraphicFramePr>
          <p:cNvPr id="4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9662117"/>
              </p:ext>
            </p:extLst>
          </p:nvPr>
        </p:nvGraphicFramePr>
        <p:xfrm>
          <a:off x="603793" y="4321741"/>
          <a:ext cx="3978715" cy="2504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70" name="Document" r:id="rId3" imgW="4337640" imgH="2324880" progId="">
                  <p:embed/>
                </p:oleObj>
              </mc:Choice>
              <mc:Fallback>
                <p:oleObj name="Document" r:id="rId3" imgW="4337640" imgH="232488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7540" t="5162" r="14253" b="10001"/>
                      <a:stretch>
                        <a:fillRect/>
                      </a:stretch>
                    </p:blipFill>
                    <p:spPr bwMode="auto">
                      <a:xfrm>
                        <a:off x="603793" y="4321741"/>
                        <a:ext cx="3978715" cy="250447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Line 23"/>
          <p:cNvSpPr>
            <a:spLocks noChangeShapeType="1"/>
          </p:cNvSpPr>
          <p:nvPr/>
        </p:nvSpPr>
        <p:spPr bwMode="auto">
          <a:xfrm flipH="1">
            <a:off x="1870673" y="4813295"/>
            <a:ext cx="132260" cy="282551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52" name="Rectangle 30"/>
          <p:cNvSpPr>
            <a:spLocks noChangeArrowheads="1"/>
          </p:cNvSpPr>
          <p:nvPr/>
        </p:nvSpPr>
        <p:spPr bwMode="auto">
          <a:xfrm>
            <a:off x="2784203" y="5114711"/>
            <a:ext cx="712455" cy="40011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endParaRPr lang="en-US" dirty="0"/>
          </a:p>
        </p:txBody>
      </p:sp>
      <p:sp>
        <p:nvSpPr>
          <p:cNvPr id="53" name="Rectangle 31"/>
          <p:cNvSpPr>
            <a:spLocks noChangeArrowheads="1"/>
          </p:cNvSpPr>
          <p:nvPr/>
        </p:nvSpPr>
        <p:spPr bwMode="auto">
          <a:xfrm>
            <a:off x="2183177" y="4663877"/>
            <a:ext cx="1208706" cy="40011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54" name="Rectangle 33"/>
          <p:cNvSpPr>
            <a:spLocks noChangeArrowheads="1"/>
          </p:cNvSpPr>
          <p:nvPr/>
        </p:nvSpPr>
        <p:spPr bwMode="auto">
          <a:xfrm>
            <a:off x="3027503" y="4819376"/>
            <a:ext cx="669754" cy="40011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55" name="Line 16"/>
          <p:cNvSpPr>
            <a:spLocks noChangeShapeType="1"/>
          </p:cNvSpPr>
          <p:nvPr/>
        </p:nvSpPr>
        <p:spPr bwMode="auto">
          <a:xfrm flipH="1">
            <a:off x="818095" y="6156588"/>
            <a:ext cx="3483021" cy="18607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56" name="Line 20"/>
          <p:cNvSpPr>
            <a:spLocks noChangeShapeType="1"/>
          </p:cNvSpPr>
          <p:nvPr/>
        </p:nvSpPr>
        <p:spPr bwMode="auto">
          <a:xfrm flipH="1">
            <a:off x="869051" y="5049774"/>
            <a:ext cx="3096514" cy="6599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57" name="Rectangle 25"/>
          <p:cNvSpPr>
            <a:spLocks noChangeArrowheads="1"/>
          </p:cNvSpPr>
          <p:nvPr/>
        </p:nvSpPr>
        <p:spPr bwMode="auto">
          <a:xfrm>
            <a:off x="1553306" y="4522798"/>
            <a:ext cx="1330978" cy="246221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1000" b="1" dirty="0"/>
              <a:t>5</a:t>
            </a:r>
            <a:r>
              <a:rPr lang="en-US" sz="1000" b="1" baseline="30000" dirty="0"/>
              <a:t>th</a:t>
            </a:r>
            <a:r>
              <a:rPr lang="en-US" sz="1000" b="1" dirty="0"/>
              <a:t> monolayer</a:t>
            </a:r>
          </a:p>
        </p:txBody>
      </p:sp>
      <p:sp>
        <p:nvSpPr>
          <p:cNvPr id="58" name="Line 32"/>
          <p:cNvSpPr>
            <a:spLocks noChangeShapeType="1"/>
          </p:cNvSpPr>
          <p:nvPr/>
        </p:nvSpPr>
        <p:spPr bwMode="auto">
          <a:xfrm flipH="1">
            <a:off x="2860679" y="4706282"/>
            <a:ext cx="363537" cy="912068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59" name="Rectangle 24"/>
          <p:cNvSpPr>
            <a:spLocks noChangeArrowheads="1"/>
          </p:cNvSpPr>
          <p:nvPr/>
        </p:nvSpPr>
        <p:spPr bwMode="auto">
          <a:xfrm>
            <a:off x="3016487" y="4527505"/>
            <a:ext cx="1286185" cy="246221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1000" b="1" dirty="0"/>
              <a:t>3rd monolayer</a:t>
            </a:r>
          </a:p>
        </p:txBody>
      </p:sp>
      <p:sp>
        <p:nvSpPr>
          <p:cNvPr id="60" name="Rectangle 28"/>
          <p:cNvSpPr>
            <a:spLocks noChangeArrowheads="1"/>
          </p:cNvSpPr>
          <p:nvPr/>
        </p:nvSpPr>
        <p:spPr bwMode="auto">
          <a:xfrm>
            <a:off x="3235535" y="5428240"/>
            <a:ext cx="1078112" cy="40011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61" name="Line 17"/>
          <p:cNvSpPr>
            <a:spLocks noChangeShapeType="1"/>
          </p:cNvSpPr>
          <p:nvPr/>
        </p:nvSpPr>
        <p:spPr bwMode="auto">
          <a:xfrm flipH="1">
            <a:off x="882690" y="5604545"/>
            <a:ext cx="3077750" cy="7313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62" name="Text Box 26"/>
          <p:cNvSpPr txBox="1">
            <a:spLocks noChangeArrowheads="1"/>
          </p:cNvSpPr>
          <p:nvPr/>
        </p:nvSpPr>
        <p:spPr bwMode="auto">
          <a:xfrm>
            <a:off x="3362799" y="5651278"/>
            <a:ext cx="1019779" cy="46166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1200" b="1" dirty="0">
                <a:solidFill>
                  <a:schemeClr val="accent2"/>
                </a:solidFill>
              </a:rPr>
              <a:t>Stable </a:t>
            </a:r>
            <a:r>
              <a:rPr lang="en-US" sz="1200" b="1" dirty="0" err="1">
                <a:solidFill>
                  <a:schemeClr val="accent2"/>
                </a:solidFill>
              </a:rPr>
              <a:t>bilayer</a:t>
            </a:r>
            <a:endParaRPr lang="en-US" sz="1200" b="1" dirty="0">
              <a:solidFill>
                <a:schemeClr val="accent2"/>
              </a:solidFill>
            </a:endParaRPr>
          </a:p>
        </p:txBody>
      </p:sp>
      <p:sp>
        <p:nvSpPr>
          <p:cNvPr id="63" name="AutoShape 29"/>
          <p:cNvSpPr>
            <a:spLocks/>
          </p:cNvSpPr>
          <p:nvPr/>
        </p:nvSpPr>
        <p:spPr bwMode="auto">
          <a:xfrm>
            <a:off x="3342558" y="5672674"/>
            <a:ext cx="129141" cy="423327"/>
          </a:xfrm>
          <a:prstGeom prst="rightBrace">
            <a:avLst>
              <a:gd name="adj1" fmla="val 30993"/>
              <a:gd name="adj2" fmla="val 50000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64" name="AutoShape 34"/>
          <p:cNvSpPr>
            <a:spLocks/>
          </p:cNvSpPr>
          <p:nvPr/>
        </p:nvSpPr>
        <p:spPr bwMode="auto">
          <a:xfrm>
            <a:off x="3229672" y="5130574"/>
            <a:ext cx="129141" cy="423327"/>
          </a:xfrm>
          <a:prstGeom prst="rightBrace">
            <a:avLst>
              <a:gd name="adj1" fmla="val 30993"/>
              <a:gd name="adj2" fmla="val 50000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65" name="Text Box 35"/>
          <p:cNvSpPr txBox="1">
            <a:spLocks noChangeArrowheads="1"/>
          </p:cNvSpPr>
          <p:nvPr/>
        </p:nvSpPr>
        <p:spPr bwMode="auto">
          <a:xfrm>
            <a:off x="3202903" y="5087143"/>
            <a:ext cx="1083074" cy="46166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1200" b="1" dirty="0">
                <a:solidFill>
                  <a:schemeClr val="accent2"/>
                </a:solidFill>
              </a:rPr>
              <a:t>Stable </a:t>
            </a:r>
            <a:r>
              <a:rPr lang="en-US" sz="1200" b="1" dirty="0" err="1">
                <a:solidFill>
                  <a:schemeClr val="accent2"/>
                </a:solidFill>
              </a:rPr>
              <a:t>bilayer</a:t>
            </a:r>
            <a:endParaRPr lang="en-US" sz="1200" b="1" dirty="0">
              <a:solidFill>
                <a:schemeClr val="accent2"/>
              </a:solidFill>
            </a:endParaRPr>
          </a:p>
        </p:txBody>
      </p:sp>
      <p:sp>
        <p:nvSpPr>
          <p:cNvPr id="66" name="Line 36"/>
          <p:cNvSpPr>
            <a:spLocks noChangeShapeType="1"/>
          </p:cNvSpPr>
          <p:nvPr/>
        </p:nvSpPr>
        <p:spPr bwMode="auto">
          <a:xfrm flipV="1">
            <a:off x="3666481" y="6441052"/>
            <a:ext cx="142913" cy="322228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67" name="Text Box 14"/>
          <p:cNvSpPr txBox="1">
            <a:spLocks noChangeArrowheads="1"/>
          </p:cNvSpPr>
          <p:nvPr/>
        </p:nvSpPr>
        <p:spPr bwMode="auto">
          <a:xfrm>
            <a:off x="2737240" y="6628803"/>
            <a:ext cx="1581241" cy="246221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1000" b="1" dirty="0"/>
              <a:t>1</a:t>
            </a:r>
            <a:r>
              <a:rPr lang="en-US" sz="1000" b="1" baseline="30000" dirty="0"/>
              <a:t>st</a:t>
            </a:r>
            <a:r>
              <a:rPr lang="en-US" sz="1000" b="1" dirty="0"/>
              <a:t> Stable monolayer </a:t>
            </a:r>
          </a:p>
        </p:txBody>
      </p:sp>
      <p:sp>
        <p:nvSpPr>
          <p:cNvPr id="68" name="AutoShape 29"/>
          <p:cNvSpPr>
            <a:spLocks/>
          </p:cNvSpPr>
          <p:nvPr/>
        </p:nvSpPr>
        <p:spPr bwMode="auto">
          <a:xfrm>
            <a:off x="3153435" y="5131012"/>
            <a:ext cx="129141" cy="423327"/>
          </a:xfrm>
          <a:prstGeom prst="rightBrace">
            <a:avLst>
              <a:gd name="adj1" fmla="val 30993"/>
              <a:gd name="adj2" fmla="val 50000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69" name="Rectangle 68"/>
          <p:cNvSpPr/>
          <p:nvPr/>
        </p:nvSpPr>
        <p:spPr bwMode="auto">
          <a:xfrm>
            <a:off x="1220737" y="4537872"/>
            <a:ext cx="319489" cy="17627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0" name="Rectangle 69"/>
          <p:cNvSpPr/>
          <p:nvPr/>
        </p:nvSpPr>
        <p:spPr bwMode="auto">
          <a:xfrm>
            <a:off x="2906317" y="4558070"/>
            <a:ext cx="97316" cy="17810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16200000">
            <a:off x="-207674" y="5276089"/>
            <a:ext cx="15536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0" dirty="0" smtClean="0">
                <a:cs typeface="HelveticaNeueLT Std Lt"/>
              </a:rPr>
              <a:t>Film Thickness (A)</a:t>
            </a:r>
          </a:p>
        </p:txBody>
      </p:sp>
      <p:grpSp>
        <p:nvGrpSpPr>
          <p:cNvPr id="71" name="Group 42"/>
          <p:cNvGrpSpPr>
            <a:grpSpLocks/>
          </p:cNvGrpSpPr>
          <p:nvPr/>
        </p:nvGrpSpPr>
        <p:grpSpPr bwMode="auto">
          <a:xfrm>
            <a:off x="4968215" y="4259490"/>
            <a:ext cx="3503970" cy="2622055"/>
            <a:chOff x="-342" y="1968"/>
            <a:chExt cx="2960" cy="2341"/>
          </a:xfrm>
        </p:grpSpPr>
        <p:pic>
          <p:nvPicPr>
            <p:cNvPr id="72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 b="2040"/>
            <a:stretch>
              <a:fillRect/>
            </a:stretch>
          </p:blipFill>
          <p:spPr bwMode="auto">
            <a:xfrm>
              <a:off x="144" y="1968"/>
              <a:ext cx="2474" cy="2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3" name="Line 38"/>
            <p:cNvSpPr>
              <a:spLocks noChangeShapeType="1"/>
            </p:cNvSpPr>
            <p:nvPr/>
          </p:nvSpPr>
          <p:spPr bwMode="auto">
            <a:xfrm>
              <a:off x="720" y="2928"/>
              <a:ext cx="624" cy="24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Text Box 39"/>
            <p:cNvSpPr txBox="1">
              <a:spLocks noChangeArrowheads="1"/>
            </p:cNvSpPr>
            <p:nvPr/>
          </p:nvSpPr>
          <p:spPr bwMode="auto">
            <a:xfrm>
              <a:off x="-177" y="4016"/>
              <a:ext cx="1290" cy="293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1200" b="1" dirty="0"/>
                <a:t>1 monolayer </a:t>
              </a:r>
            </a:p>
          </p:txBody>
        </p:sp>
        <p:sp>
          <p:nvSpPr>
            <p:cNvPr id="75" name="Rectangle 40"/>
            <p:cNvSpPr>
              <a:spLocks noChangeArrowheads="1"/>
            </p:cNvSpPr>
            <p:nvPr/>
          </p:nvSpPr>
          <p:spPr bwMode="auto">
            <a:xfrm>
              <a:off x="-342" y="2736"/>
              <a:ext cx="1287" cy="293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1200" b="1" dirty="0"/>
                <a:t>3 </a:t>
              </a:r>
              <a:r>
                <a:rPr lang="en-US" sz="1200" b="1" dirty="0" err="1"/>
                <a:t>monolayers</a:t>
              </a:r>
              <a:endParaRPr lang="en-US" sz="1200" b="1" dirty="0"/>
            </a:p>
          </p:txBody>
        </p:sp>
        <p:sp>
          <p:nvSpPr>
            <p:cNvPr id="76" name="Line 41"/>
            <p:cNvSpPr>
              <a:spLocks noChangeShapeType="1"/>
            </p:cNvSpPr>
            <p:nvPr/>
          </p:nvSpPr>
          <p:spPr bwMode="auto">
            <a:xfrm flipV="1">
              <a:off x="1104" y="3840"/>
              <a:ext cx="480" cy="288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6363040" y="4123634"/>
            <a:ext cx="1961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FF"/>
                </a:solidFill>
              </a:rPr>
              <a:t>Lube Fractals</a:t>
            </a:r>
            <a:endParaRPr lang="en-US" sz="1600" b="1" dirty="0">
              <a:solidFill>
                <a:srgbClr val="0000FF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566405" y="4106757"/>
            <a:ext cx="21308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FF"/>
                </a:solidFill>
              </a:rPr>
              <a:t>Terraced Spreading</a:t>
            </a:r>
            <a:endParaRPr lang="en-US" sz="1600" b="1" dirty="0">
              <a:solidFill>
                <a:srgbClr val="0000FF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53653" y="3553201"/>
            <a:ext cx="86235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3333FF"/>
                </a:solidFill>
              </a:rPr>
              <a:t> </a:t>
            </a:r>
            <a:r>
              <a:rPr lang="en-US" sz="1600" dirty="0" smtClean="0"/>
              <a:t>Non-classical thermodynamics: </a:t>
            </a:r>
            <a:r>
              <a:rPr lang="en-US" altLang="en-US" sz="1600" dirty="0" smtClean="0"/>
              <a:t>physical </a:t>
            </a:r>
            <a:r>
              <a:rPr lang="en-US" altLang="en-US" sz="1600" dirty="0"/>
              <a:t>properties are dependent on the amount of material present</a:t>
            </a:r>
          </a:p>
          <a:p>
            <a:pPr>
              <a:spcBef>
                <a:spcPts val="1200"/>
              </a:spcBef>
            </a:pPr>
            <a:r>
              <a:rPr lang="en-US" dirty="0">
                <a:solidFill>
                  <a:srgbClr val="0000FF"/>
                </a:solidFill>
              </a:rPr>
              <a:t>    </a:t>
            </a:r>
            <a:endParaRPr lang="en-US" dirty="0"/>
          </a:p>
        </p:txBody>
      </p:sp>
      <p:grpSp>
        <p:nvGrpSpPr>
          <p:cNvPr id="45" name="Group 44"/>
          <p:cNvGrpSpPr/>
          <p:nvPr/>
        </p:nvGrpSpPr>
        <p:grpSpPr>
          <a:xfrm>
            <a:off x="5948282" y="962595"/>
            <a:ext cx="3006557" cy="2267371"/>
            <a:chOff x="5948282" y="962595"/>
            <a:chExt cx="3006557" cy="2267371"/>
          </a:xfrm>
        </p:grpSpPr>
        <p:pic>
          <p:nvPicPr>
            <p:cNvPr id="46" name="Picture 3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8282" y="1266012"/>
              <a:ext cx="2965095" cy="16869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7" name="TextBox 46"/>
            <p:cNvSpPr txBox="1"/>
            <p:nvPr/>
          </p:nvSpPr>
          <p:spPr>
            <a:xfrm>
              <a:off x="5948282" y="962595"/>
              <a:ext cx="13580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i="0" dirty="0" smtClean="0">
                  <a:cs typeface="HelveticaNeueLT Std Lt"/>
                </a:rPr>
                <a:t>Optical image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406017" y="981257"/>
              <a:ext cx="15488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i="0" dirty="0" smtClean="0">
                  <a:cs typeface="HelveticaNeueLT Std Lt"/>
                </a:rPr>
                <a:t>Chemical image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7371368" y="2952967"/>
              <a:ext cx="15215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0" dirty="0" smtClean="0">
                  <a:cs typeface="HelveticaNeueLT Std Lt"/>
                </a:rPr>
                <a:t>Red = excess lube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30903938"/>
      </p:ext>
    </p:extLst>
  </p:cSld>
  <p:clrMapOvr>
    <a:masterClrMapping/>
  </p:clrMapOvr>
  <p:transition xmlns:p14="http://schemas.microsoft.com/office/powerpoint/2010/main" spd="med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ontent Placeholder 46"/>
          <p:cNvSpPr>
            <a:spLocks noGrp="1"/>
          </p:cNvSpPr>
          <p:nvPr>
            <p:ph idx="1"/>
          </p:nvPr>
        </p:nvSpPr>
        <p:spPr>
          <a:xfrm>
            <a:off x="314325" y="1266092"/>
            <a:ext cx="5451993" cy="473942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Protective diamond-like carbon (DLC) overcoats are used on both the head and disk surfaces</a:t>
            </a:r>
          </a:p>
          <a:p>
            <a:pPr lvl="1"/>
            <a:r>
              <a:rPr lang="en-US" dirty="0" smtClean="0"/>
              <a:t>Constant pressure to thin </a:t>
            </a:r>
            <a:r>
              <a:rPr lang="en-US" dirty="0"/>
              <a:t>these </a:t>
            </a:r>
            <a:r>
              <a:rPr lang="en-US" dirty="0" smtClean="0"/>
              <a:t>overcoats for the purpose of decreasing the magnetic separation distance …..and thereby improving magnetic signal / areal density</a:t>
            </a:r>
          </a:p>
          <a:p>
            <a:pPr lvl="1"/>
            <a:r>
              <a:rPr lang="en-US" dirty="0" smtClean="0"/>
              <a:t>Current DLC thicknesses on the order of 2nm</a:t>
            </a:r>
          </a:p>
          <a:p>
            <a:pPr lvl="1"/>
            <a:r>
              <a:rPr lang="en-US" dirty="0" smtClean="0"/>
              <a:t>As these thicknesses are reduced, various reliability risks can arise</a:t>
            </a:r>
          </a:p>
          <a:p>
            <a:r>
              <a:rPr lang="en-US" dirty="0" smtClean="0"/>
              <a:t>Disk example: migration of magnetic material to head-disk interface</a:t>
            </a:r>
          </a:p>
          <a:p>
            <a:pPr lvl="1"/>
            <a:r>
              <a:rPr lang="en-US" dirty="0" smtClean="0"/>
              <a:t>Corrective action required modification to carbon deposition energetics / process</a:t>
            </a:r>
          </a:p>
          <a:p>
            <a:r>
              <a:rPr lang="en-US" dirty="0" smtClean="0"/>
              <a:t>Head example: contact stress can result in wear of the pole tip</a:t>
            </a:r>
          </a:p>
          <a:p>
            <a:pPr lvl="1"/>
            <a:r>
              <a:rPr lang="en-US" dirty="0" smtClean="0"/>
              <a:t>Corrective action required stricter process control measures</a:t>
            </a:r>
          </a:p>
          <a:p>
            <a:pPr lvl="1"/>
            <a:r>
              <a:rPr lang="en-US" dirty="0" smtClean="0"/>
              <a:t>Process optimization of sp</a:t>
            </a:r>
            <a:r>
              <a:rPr lang="en-US" baseline="30000" dirty="0" smtClean="0"/>
              <a:t>3</a:t>
            </a:r>
            <a:r>
              <a:rPr lang="en-US" dirty="0" smtClean="0"/>
              <a:t> / sp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146" name="Rectangle 145"/>
          <p:cNvSpPr/>
          <p:nvPr/>
        </p:nvSpPr>
        <p:spPr bwMode="auto">
          <a:xfrm>
            <a:off x="8077200" y="6172200"/>
            <a:ext cx="838200" cy="685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000" smtClean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…..with some Chemistry and Materials Science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9" name="Flowchart: Process 8"/>
          <p:cNvSpPr/>
          <p:nvPr/>
        </p:nvSpPr>
        <p:spPr bwMode="auto">
          <a:xfrm>
            <a:off x="5867400" y="2714066"/>
            <a:ext cx="2407999" cy="357022"/>
          </a:xfrm>
          <a:prstGeom prst="flowChartProcess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Magnetics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5867400" y="1642999"/>
            <a:ext cx="2407999" cy="107106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prstClr val="white"/>
                </a:solidFill>
                <a:latin typeface="Comic Sans MS" pitchFamily="66" charset="0"/>
              </a:rPr>
              <a:t>Carbon</a:t>
            </a:r>
          </a:p>
        </p:txBody>
      </p:sp>
      <p:sp>
        <p:nvSpPr>
          <p:cNvPr id="8" name="Flowchart: Connector 7"/>
          <p:cNvSpPr/>
          <p:nvPr/>
        </p:nvSpPr>
        <p:spPr bwMode="auto">
          <a:xfrm>
            <a:off x="7330746" y="1821511"/>
            <a:ext cx="182836" cy="214213"/>
          </a:xfrm>
          <a:prstGeom prst="flowChartConnector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prstClr val="black"/>
                </a:solidFill>
                <a:latin typeface="Comic Sans MS" pitchFamily="66" charset="0"/>
              </a:rPr>
              <a:t>Co</a:t>
            </a:r>
            <a:r>
              <a:rPr lang="en-US" sz="1000" baseline="20000" dirty="0" smtClean="0">
                <a:solidFill>
                  <a:prstClr val="black"/>
                </a:solidFill>
                <a:latin typeface="Comic Sans MS" pitchFamily="66" charset="0"/>
              </a:rPr>
              <a:t>+2</a:t>
            </a:r>
            <a:endParaRPr lang="en-US" sz="1100" baseline="20000" dirty="0" smtClean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1" name="Flowchart: Connector 10"/>
          <p:cNvSpPr/>
          <p:nvPr/>
        </p:nvSpPr>
        <p:spPr bwMode="auto">
          <a:xfrm>
            <a:off x="7635472" y="2392746"/>
            <a:ext cx="182836" cy="214213"/>
          </a:xfrm>
          <a:prstGeom prst="flowChartConnector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prstClr val="black"/>
                </a:solidFill>
                <a:latin typeface="Comic Sans MS" pitchFamily="66" charset="0"/>
              </a:rPr>
              <a:t>Co</a:t>
            </a:r>
            <a:r>
              <a:rPr lang="en-US" sz="1000" baseline="20000" dirty="0" smtClean="0">
                <a:solidFill>
                  <a:prstClr val="black"/>
                </a:solidFill>
                <a:latin typeface="Comic Sans MS" pitchFamily="66" charset="0"/>
              </a:rPr>
              <a:t>+2</a:t>
            </a:r>
          </a:p>
        </p:txBody>
      </p:sp>
      <p:sp>
        <p:nvSpPr>
          <p:cNvPr id="12" name="Flowchart: Connector 11"/>
          <p:cNvSpPr/>
          <p:nvPr/>
        </p:nvSpPr>
        <p:spPr bwMode="auto">
          <a:xfrm>
            <a:off x="6507982" y="2000022"/>
            <a:ext cx="182836" cy="214213"/>
          </a:xfrm>
          <a:prstGeom prst="flowChartConnector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 smtClean="0">
                <a:solidFill>
                  <a:prstClr val="black"/>
                </a:solidFill>
                <a:latin typeface="Comic Sans MS" pitchFamily="66" charset="0"/>
              </a:rPr>
              <a:t>Co</a:t>
            </a:r>
            <a:r>
              <a:rPr lang="en-US" sz="1050" baseline="20000" dirty="0" smtClean="0">
                <a:solidFill>
                  <a:prstClr val="black"/>
                </a:solidFill>
                <a:latin typeface="Comic Sans MS" pitchFamily="66" charset="0"/>
              </a:rPr>
              <a:t>+2</a:t>
            </a:r>
            <a:endParaRPr lang="en-US" sz="1100" baseline="20000" dirty="0" smtClean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3" name="Flowchart: Connector 12"/>
          <p:cNvSpPr/>
          <p:nvPr/>
        </p:nvSpPr>
        <p:spPr bwMode="auto">
          <a:xfrm>
            <a:off x="7086964" y="2499854"/>
            <a:ext cx="182836" cy="214213"/>
          </a:xfrm>
          <a:prstGeom prst="flowChartConnector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prstClr val="black"/>
                </a:solidFill>
                <a:latin typeface="Comic Sans MS" pitchFamily="66" charset="0"/>
              </a:rPr>
              <a:t>Co</a:t>
            </a:r>
            <a:r>
              <a:rPr lang="en-US" sz="1000" baseline="20000" dirty="0" smtClean="0">
                <a:solidFill>
                  <a:prstClr val="black"/>
                </a:solidFill>
                <a:latin typeface="Comic Sans MS" pitchFamily="66" charset="0"/>
              </a:rPr>
              <a:t>+2</a:t>
            </a:r>
          </a:p>
        </p:txBody>
      </p:sp>
      <p:sp>
        <p:nvSpPr>
          <p:cNvPr id="14" name="Flowchart: Connector 13"/>
          <p:cNvSpPr/>
          <p:nvPr/>
        </p:nvSpPr>
        <p:spPr bwMode="auto">
          <a:xfrm>
            <a:off x="6259847" y="2393674"/>
            <a:ext cx="182836" cy="214213"/>
          </a:xfrm>
          <a:prstGeom prst="flowChartConnector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prstClr val="black"/>
                </a:solidFill>
                <a:latin typeface="Comic Sans MS" pitchFamily="66" charset="0"/>
              </a:rPr>
              <a:t>Co</a:t>
            </a:r>
            <a:r>
              <a:rPr lang="en-US" sz="1100" baseline="20000" dirty="0" smtClean="0">
                <a:solidFill>
                  <a:prstClr val="black"/>
                </a:solidFill>
                <a:latin typeface="Comic Sans MS" pitchFamily="66" charset="0"/>
              </a:rPr>
              <a:t>+2</a:t>
            </a:r>
          </a:p>
        </p:txBody>
      </p:sp>
      <p:sp>
        <p:nvSpPr>
          <p:cNvPr id="15" name="Flowchart: Connector 14"/>
          <p:cNvSpPr/>
          <p:nvPr/>
        </p:nvSpPr>
        <p:spPr bwMode="auto">
          <a:xfrm>
            <a:off x="7867778" y="2487333"/>
            <a:ext cx="182836" cy="214213"/>
          </a:xfrm>
          <a:prstGeom prst="flowChartConnector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prstClr val="black"/>
                </a:solidFill>
                <a:latin typeface="Comic Sans MS" pitchFamily="66" charset="0"/>
              </a:rPr>
              <a:t>Co</a:t>
            </a:r>
            <a:r>
              <a:rPr lang="en-US" sz="1000" baseline="20000" dirty="0" smtClean="0">
                <a:solidFill>
                  <a:prstClr val="black"/>
                </a:solidFill>
                <a:latin typeface="Comic Sans MS" pitchFamily="66" charset="0"/>
              </a:rPr>
              <a:t>+2</a:t>
            </a:r>
          </a:p>
        </p:txBody>
      </p:sp>
      <p:sp>
        <p:nvSpPr>
          <p:cNvPr id="16" name="Flowchart: Connector 15"/>
          <p:cNvSpPr/>
          <p:nvPr/>
        </p:nvSpPr>
        <p:spPr bwMode="auto">
          <a:xfrm>
            <a:off x="6020419" y="2485479"/>
            <a:ext cx="182836" cy="214213"/>
          </a:xfrm>
          <a:prstGeom prst="flowChartConnector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prstClr val="black"/>
                </a:solidFill>
                <a:latin typeface="Comic Sans MS" pitchFamily="66" charset="0"/>
              </a:rPr>
              <a:t>Co</a:t>
            </a:r>
            <a:r>
              <a:rPr lang="en-US" sz="1000" baseline="20000" dirty="0" smtClean="0">
                <a:solidFill>
                  <a:prstClr val="black"/>
                </a:solidFill>
                <a:latin typeface="Comic Sans MS" pitchFamily="66" charset="0"/>
              </a:rPr>
              <a:t>+2</a:t>
            </a:r>
          </a:p>
        </p:txBody>
      </p:sp>
      <p:sp>
        <p:nvSpPr>
          <p:cNvPr id="17" name="Flowchart: Connector 16"/>
          <p:cNvSpPr/>
          <p:nvPr/>
        </p:nvSpPr>
        <p:spPr bwMode="auto">
          <a:xfrm>
            <a:off x="6615231" y="2485479"/>
            <a:ext cx="182836" cy="214213"/>
          </a:xfrm>
          <a:prstGeom prst="flowChartConnector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prstClr val="black"/>
                </a:solidFill>
                <a:latin typeface="Comic Sans MS" pitchFamily="66" charset="0"/>
              </a:rPr>
              <a:t>Co</a:t>
            </a:r>
            <a:r>
              <a:rPr lang="en-US" sz="1000" baseline="20000" dirty="0" smtClean="0">
                <a:solidFill>
                  <a:prstClr val="black"/>
                </a:solidFill>
                <a:latin typeface="Comic Sans MS" pitchFamily="66" charset="0"/>
              </a:rPr>
              <a:t>+2</a:t>
            </a:r>
          </a:p>
        </p:txBody>
      </p:sp>
      <p:sp>
        <p:nvSpPr>
          <p:cNvPr id="19" name="Flowchart: Connector 18"/>
          <p:cNvSpPr/>
          <p:nvPr/>
        </p:nvSpPr>
        <p:spPr bwMode="auto">
          <a:xfrm>
            <a:off x="6963094" y="2129848"/>
            <a:ext cx="182836" cy="214213"/>
          </a:xfrm>
          <a:prstGeom prst="flowChartConnector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prstClr val="black"/>
                </a:solidFill>
                <a:latin typeface="Comic Sans MS" pitchFamily="66" charset="0"/>
              </a:rPr>
              <a:t>Co</a:t>
            </a:r>
            <a:r>
              <a:rPr lang="en-US" sz="1000" baseline="20000" dirty="0" smtClean="0">
                <a:solidFill>
                  <a:prstClr val="black"/>
                </a:solidFill>
                <a:latin typeface="Comic Sans MS" pitchFamily="66" charset="0"/>
              </a:rPr>
              <a:t>+2</a:t>
            </a:r>
          </a:p>
        </p:txBody>
      </p:sp>
      <p:sp>
        <p:nvSpPr>
          <p:cNvPr id="20" name="Flowchart: Connector 19"/>
          <p:cNvSpPr/>
          <p:nvPr/>
        </p:nvSpPr>
        <p:spPr bwMode="auto">
          <a:xfrm>
            <a:off x="7793677" y="1750883"/>
            <a:ext cx="182836" cy="214213"/>
          </a:xfrm>
          <a:prstGeom prst="flowChartConnector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prstClr val="black"/>
                </a:solidFill>
                <a:latin typeface="Comic Sans MS" pitchFamily="66" charset="0"/>
              </a:rPr>
              <a:t>Co</a:t>
            </a:r>
            <a:r>
              <a:rPr lang="en-US" sz="1000" baseline="20000" dirty="0" smtClean="0">
                <a:solidFill>
                  <a:prstClr val="black"/>
                </a:solidFill>
                <a:latin typeface="Comic Sans MS" pitchFamily="66" charset="0"/>
              </a:rPr>
              <a:t>+2</a:t>
            </a:r>
          </a:p>
        </p:txBody>
      </p:sp>
      <p:sp>
        <p:nvSpPr>
          <p:cNvPr id="21" name="Flowchart: Connector 20"/>
          <p:cNvSpPr/>
          <p:nvPr/>
        </p:nvSpPr>
        <p:spPr bwMode="auto">
          <a:xfrm>
            <a:off x="7970672" y="2142831"/>
            <a:ext cx="182836" cy="214213"/>
          </a:xfrm>
          <a:prstGeom prst="flowChartConnector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prstClr val="black"/>
                </a:solidFill>
                <a:latin typeface="Comic Sans MS" pitchFamily="66" charset="0"/>
              </a:rPr>
              <a:t>Co</a:t>
            </a:r>
            <a:r>
              <a:rPr lang="en-US" sz="1000" baseline="20000" dirty="0" smtClean="0">
                <a:solidFill>
                  <a:prstClr val="black"/>
                </a:solidFill>
                <a:latin typeface="Comic Sans MS" pitchFamily="66" charset="0"/>
              </a:rPr>
              <a:t>+2</a:t>
            </a:r>
          </a:p>
        </p:txBody>
      </p:sp>
      <p:sp>
        <p:nvSpPr>
          <p:cNvPr id="66" name="Flowchart: Connector 65"/>
          <p:cNvSpPr/>
          <p:nvPr/>
        </p:nvSpPr>
        <p:spPr bwMode="auto">
          <a:xfrm>
            <a:off x="6431127" y="1664875"/>
            <a:ext cx="126244" cy="151062"/>
          </a:xfrm>
          <a:prstGeom prst="flowChartConnector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 smtClean="0">
                <a:solidFill>
                  <a:prstClr val="black"/>
                </a:solidFill>
                <a:latin typeface="Comic Sans MS" pitchFamily="66" charset="0"/>
              </a:rPr>
              <a:t>N</a:t>
            </a:r>
            <a:r>
              <a:rPr lang="en-US" sz="900" baseline="20000" dirty="0" smtClean="0">
                <a:solidFill>
                  <a:prstClr val="black"/>
                </a:solidFill>
                <a:latin typeface="Comic Sans MS" pitchFamily="66" charset="0"/>
              </a:rPr>
              <a:t>+</a:t>
            </a:r>
          </a:p>
        </p:txBody>
      </p:sp>
      <p:sp>
        <p:nvSpPr>
          <p:cNvPr id="71" name="Flowchart: Connector 70"/>
          <p:cNvSpPr/>
          <p:nvPr/>
        </p:nvSpPr>
        <p:spPr bwMode="auto">
          <a:xfrm>
            <a:off x="8075330" y="1664875"/>
            <a:ext cx="126244" cy="151062"/>
          </a:xfrm>
          <a:prstGeom prst="flowChartConnector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 smtClean="0">
                <a:solidFill>
                  <a:prstClr val="black"/>
                </a:solidFill>
                <a:latin typeface="Comic Sans MS" pitchFamily="66" charset="0"/>
              </a:rPr>
              <a:t>N</a:t>
            </a:r>
            <a:r>
              <a:rPr lang="en-US" sz="1100" baseline="20000" dirty="0" smtClean="0">
                <a:solidFill>
                  <a:prstClr val="black"/>
                </a:solidFill>
                <a:latin typeface="Comic Sans MS" pitchFamily="66" charset="0"/>
              </a:rPr>
              <a:t>+</a:t>
            </a:r>
          </a:p>
        </p:txBody>
      </p:sp>
      <p:sp>
        <p:nvSpPr>
          <p:cNvPr id="89" name="Flowchart: Connector 88"/>
          <p:cNvSpPr/>
          <p:nvPr/>
        </p:nvSpPr>
        <p:spPr bwMode="auto">
          <a:xfrm>
            <a:off x="6853922" y="1664875"/>
            <a:ext cx="126244" cy="151062"/>
          </a:xfrm>
          <a:prstGeom prst="flowChartConnector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 smtClean="0">
                <a:solidFill>
                  <a:prstClr val="black"/>
                </a:solidFill>
                <a:latin typeface="Comic Sans MS" pitchFamily="66" charset="0"/>
              </a:rPr>
              <a:t>N</a:t>
            </a:r>
            <a:r>
              <a:rPr lang="en-US" sz="1100" baseline="20000" dirty="0" smtClean="0">
                <a:solidFill>
                  <a:prstClr val="black"/>
                </a:solidFill>
                <a:latin typeface="Comic Sans MS" pitchFamily="66" charset="0"/>
              </a:rPr>
              <a:t>+</a:t>
            </a:r>
          </a:p>
        </p:txBody>
      </p:sp>
      <p:sp>
        <p:nvSpPr>
          <p:cNvPr id="91" name="Flowchart: Connector 90"/>
          <p:cNvSpPr/>
          <p:nvPr/>
        </p:nvSpPr>
        <p:spPr bwMode="auto">
          <a:xfrm>
            <a:off x="7276717" y="1664875"/>
            <a:ext cx="126244" cy="151062"/>
          </a:xfrm>
          <a:prstGeom prst="flowChartConnector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 smtClean="0">
                <a:solidFill>
                  <a:prstClr val="black"/>
                </a:solidFill>
                <a:latin typeface="Comic Sans MS" pitchFamily="66" charset="0"/>
              </a:rPr>
              <a:t>N</a:t>
            </a:r>
            <a:r>
              <a:rPr lang="en-US" sz="1100" baseline="20000" dirty="0" smtClean="0">
                <a:solidFill>
                  <a:prstClr val="black"/>
                </a:solidFill>
                <a:latin typeface="Comic Sans MS" pitchFamily="66" charset="0"/>
              </a:rPr>
              <a:t>+</a:t>
            </a:r>
          </a:p>
        </p:txBody>
      </p:sp>
      <p:sp>
        <p:nvSpPr>
          <p:cNvPr id="18" name="Flowchart: Connector 17"/>
          <p:cNvSpPr/>
          <p:nvPr/>
        </p:nvSpPr>
        <p:spPr bwMode="auto">
          <a:xfrm>
            <a:off x="6233728" y="1500190"/>
            <a:ext cx="182836" cy="214213"/>
          </a:xfrm>
          <a:prstGeom prst="flowChartConnector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prstClr val="black"/>
                </a:solidFill>
                <a:latin typeface="Comic Sans MS" pitchFamily="66" charset="0"/>
              </a:rPr>
              <a:t>Co</a:t>
            </a:r>
            <a:endParaRPr lang="en-US" sz="1100" baseline="20000" dirty="0" smtClean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87" name="Flowchart: Connector 86"/>
          <p:cNvSpPr/>
          <p:nvPr/>
        </p:nvSpPr>
        <p:spPr bwMode="auto">
          <a:xfrm rot="20547098">
            <a:off x="6166999" y="1385940"/>
            <a:ext cx="119912" cy="160660"/>
          </a:xfrm>
          <a:prstGeom prst="flowChartConnector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O</a:t>
            </a:r>
          </a:p>
        </p:txBody>
      </p:sp>
      <p:sp>
        <p:nvSpPr>
          <p:cNvPr id="97" name="Flowchart: Connector 96"/>
          <p:cNvSpPr/>
          <p:nvPr/>
        </p:nvSpPr>
        <p:spPr bwMode="auto">
          <a:xfrm>
            <a:off x="7632325" y="1444846"/>
            <a:ext cx="182836" cy="214213"/>
          </a:xfrm>
          <a:prstGeom prst="flowChartConnector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prstClr val="black"/>
                </a:solidFill>
                <a:latin typeface="Comic Sans MS" pitchFamily="66" charset="0"/>
              </a:rPr>
              <a:t>Co</a:t>
            </a:r>
            <a:endParaRPr lang="en-US" sz="1100" baseline="20000" dirty="0" smtClean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98" name="Flowchart: Connector 97"/>
          <p:cNvSpPr/>
          <p:nvPr/>
        </p:nvSpPr>
        <p:spPr bwMode="auto">
          <a:xfrm rot="803461">
            <a:off x="7616588" y="1317281"/>
            <a:ext cx="119912" cy="160660"/>
          </a:xfrm>
          <a:prstGeom prst="flowChartConnector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prstClr val="black"/>
                </a:solidFill>
              </a:rPr>
              <a:t>O</a:t>
            </a:r>
          </a:p>
        </p:txBody>
      </p:sp>
      <p:sp>
        <p:nvSpPr>
          <p:cNvPr id="136" name="Flowchart: Connector 135"/>
          <p:cNvSpPr/>
          <p:nvPr/>
        </p:nvSpPr>
        <p:spPr bwMode="auto">
          <a:xfrm rot="10106553">
            <a:off x="7731868" y="1295400"/>
            <a:ext cx="91418" cy="107107"/>
          </a:xfrm>
          <a:prstGeom prst="flowChartConnector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prstClr val="black"/>
                </a:solidFill>
              </a:rPr>
              <a:t>H</a:t>
            </a:r>
          </a:p>
        </p:txBody>
      </p:sp>
      <p:sp>
        <p:nvSpPr>
          <p:cNvPr id="150" name="Flowchart: Connector 149"/>
          <p:cNvSpPr/>
          <p:nvPr/>
        </p:nvSpPr>
        <p:spPr bwMode="auto">
          <a:xfrm rot="803461">
            <a:off x="7795327" y="1458209"/>
            <a:ext cx="119912" cy="160660"/>
          </a:xfrm>
          <a:prstGeom prst="flowChartConnector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prstClr val="black"/>
                </a:solidFill>
              </a:rPr>
              <a:t>O</a:t>
            </a:r>
          </a:p>
        </p:txBody>
      </p:sp>
      <p:sp>
        <p:nvSpPr>
          <p:cNvPr id="151" name="Flowchart: Connector 150"/>
          <p:cNvSpPr/>
          <p:nvPr/>
        </p:nvSpPr>
        <p:spPr bwMode="auto">
          <a:xfrm rot="10106553">
            <a:off x="7915426" y="1455308"/>
            <a:ext cx="91418" cy="107107"/>
          </a:xfrm>
          <a:prstGeom prst="flowChartConnector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prstClr val="black"/>
                </a:solidFill>
              </a:rPr>
              <a:t>H</a:t>
            </a:r>
          </a:p>
        </p:txBody>
      </p:sp>
      <p:sp>
        <p:nvSpPr>
          <p:cNvPr id="224" name="Flowchart: Connector 223"/>
          <p:cNvSpPr/>
          <p:nvPr/>
        </p:nvSpPr>
        <p:spPr bwMode="auto">
          <a:xfrm>
            <a:off x="5919449" y="1787792"/>
            <a:ext cx="182836" cy="214213"/>
          </a:xfrm>
          <a:prstGeom prst="flowChartConnector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prstClr val="black"/>
                </a:solidFill>
                <a:latin typeface="Comic Sans MS" pitchFamily="66" charset="0"/>
              </a:rPr>
              <a:t>Co</a:t>
            </a:r>
            <a:r>
              <a:rPr lang="en-US" sz="1000" baseline="20000" dirty="0" smtClean="0">
                <a:solidFill>
                  <a:prstClr val="black"/>
                </a:solidFill>
                <a:latin typeface="Comic Sans MS" pitchFamily="66" charset="0"/>
              </a:rPr>
              <a:t>+2</a:t>
            </a:r>
          </a:p>
        </p:txBody>
      </p:sp>
      <p:sp>
        <p:nvSpPr>
          <p:cNvPr id="137" name="Flowchart: Connector 136"/>
          <p:cNvSpPr/>
          <p:nvPr/>
        </p:nvSpPr>
        <p:spPr bwMode="auto">
          <a:xfrm>
            <a:off x="6994853" y="1491630"/>
            <a:ext cx="182836" cy="214213"/>
          </a:xfrm>
          <a:prstGeom prst="flowChartConnector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prstClr val="black"/>
                </a:solidFill>
                <a:latin typeface="Comic Sans MS" pitchFamily="66" charset="0"/>
              </a:rPr>
              <a:t>Co</a:t>
            </a:r>
            <a:r>
              <a:rPr lang="en-US" sz="1000" baseline="20000" dirty="0" smtClean="0">
                <a:solidFill>
                  <a:prstClr val="black"/>
                </a:solidFill>
                <a:latin typeface="Comic Sans MS" pitchFamily="66" charset="0"/>
              </a:rPr>
              <a:t>+</a:t>
            </a:r>
            <a:r>
              <a:rPr lang="en-US" sz="1100" baseline="20000" dirty="0" smtClean="0">
                <a:solidFill>
                  <a:prstClr val="black"/>
                </a:solidFill>
                <a:latin typeface="Comic Sans MS" pitchFamily="66" charset="0"/>
              </a:rPr>
              <a:t>2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5855803" y="3000091"/>
            <a:ext cx="2678597" cy="1259294"/>
            <a:chOff x="5855803" y="3000091"/>
            <a:chExt cx="2678597" cy="1259294"/>
          </a:xfrm>
        </p:grpSpPr>
        <p:pic>
          <p:nvPicPr>
            <p:cNvPr id="52" name="Picture 1" descr="image00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858000" y="3000091"/>
              <a:ext cx="1676400" cy="12592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4" name="Straight Arrow Connector 3"/>
            <p:cNvCxnSpPr/>
            <p:nvPr/>
          </p:nvCxnSpPr>
          <p:spPr bwMode="auto">
            <a:xfrm flipV="1">
              <a:off x="6690818" y="3405673"/>
              <a:ext cx="822764" cy="224065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5" name="TextBox 4"/>
            <p:cNvSpPr txBox="1"/>
            <p:nvPr/>
          </p:nvSpPr>
          <p:spPr>
            <a:xfrm>
              <a:off x="5855803" y="3452388"/>
              <a:ext cx="1002197" cy="30777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Co smear</a:t>
              </a:r>
              <a:endParaRPr lang="en-US" sz="1400" b="1" dirty="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5192315" y="4702174"/>
            <a:ext cx="3460934" cy="1470026"/>
            <a:chOff x="5192315" y="4702174"/>
            <a:chExt cx="3460934" cy="1470026"/>
          </a:xfrm>
        </p:grpSpPr>
        <p:grpSp>
          <p:nvGrpSpPr>
            <p:cNvPr id="53" name="Group 4"/>
            <p:cNvGrpSpPr>
              <a:grpSpLocks/>
            </p:cNvGrpSpPr>
            <p:nvPr/>
          </p:nvGrpSpPr>
          <p:grpSpPr bwMode="auto">
            <a:xfrm>
              <a:off x="6494249" y="4702174"/>
              <a:ext cx="2159000" cy="1470026"/>
              <a:chOff x="2896" y="818"/>
              <a:chExt cx="1360" cy="926"/>
            </a:xfrm>
          </p:grpSpPr>
          <p:pic>
            <p:nvPicPr>
              <p:cNvPr id="54" name="Picture 5"/>
              <p:cNvPicPr>
                <a:picLocks noChangeAspect="1" noChangeArrowheads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1598"/>
              <a:stretch/>
            </p:blipFill>
            <p:spPr bwMode="auto">
              <a:xfrm>
                <a:off x="2896" y="818"/>
                <a:ext cx="1360" cy="92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5" name="Oval 6"/>
              <p:cNvSpPr>
                <a:spLocks noChangeArrowheads="1"/>
              </p:cNvSpPr>
              <p:nvPr/>
            </p:nvSpPr>
            <p:spPr bwMode="auto">
              <a:xfrm>
                <a:off x="3191" y="1015"/>
                <a:ext cx="814" cy="475"/>
              </a:xfrm>
              <a:prstGeom prst="ellips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cxnSp>
          <p:nvCxnSpPr>
            <p:cNvPr id="10" name="Straight Arrow Connector 9"/>
            <p:cNvCxnSpPr/>
            <p:nvPr/>
          </p:nvCxnSpPr>
          <p:spPr bwMode="auto">
            <a:xfrm flipV="1">
              <a:off x="6462214" y="5437188"/>
              <a:ext cx="1165169" cy="331787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58" name="TextBox 57"/>
            <p:cNvSpPr txBox="1"/>
            <p:nvPr/>
          </p:nvSpPr>
          <p:spPr>
            <a:xfrm>
              <a:off x="5192315" y="5750313"/>
              <a:ext cx="1269899" cy="30777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Carbon wear</a:t>
              </a:r>
              <a:endParaRPr lang="en-US" sz="1400" b="1" dirty="0"/>
            </a:p>
          </p:txBody>
        </p:sp>
      </p:grpSp>
      <p:cxnSp>
        <p:nvCxnSpPr>
          <p:cNvPr id="25" name="Straight Connector 24"/>
          <p:cNvCxnSpPr/>
          <p:nvPr/>
        </p:nvCxnSpPr>
        <p:spPr bwMode="auto">
          <a:xfrm>
            <a:off x="8322054" y="2699692"/>
            <a:ext cx="64000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Straight Connector 62"/>
          <p:cNvCxnSpPr/>
          <p:nvPr/>
        </p:nvCxnSpPr>
        <p:spPr bwMode="auto">
          <a:xfrm>
            <a:off x="8333248" y="1659059"/>
            <a:ext cx="64000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Arrow Connector 26"/>
          <p:cNvCxnSpPr/>
          <p:nvPr/>
        </p:nvCxnSpPr>
        <p:spPr bwMode="auto">
          <a:xfrm flipV="1">
            <a:off x="8642054" y="1664875"/>
            <a:ext cx="0" cy="103481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8375773" y="2078327"/>
            <a:ext cx="55335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2nm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4029029155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1.11111E-6 C 0.00938 -0.00579 0.01892 -0.01135 0.02153 -0.01829 C 0.02413 -0.02523 0.01945 -0.0331 0.01563 -0.04167 C 0.01181 -0.05023 0.00174 -0.06459 -0.00104 -0.06922 " pathEditMode="relative" ptsTypes="aa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44444E-6 C -0.00851 -0.00787 -0.01701 -0.01574 -0.01667 -0.025 C -0.01632 -0.03426 0.00365 -0.0456 0.00191 -0.05625 C 0.00017 -0.0669 -0.01319 -0.07801 -0.02656 -0.08889 " pathEditMode="relative" ptsTypes="aaaA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-5.18519E-6 C 6.94444E-6 -5.18519E-6 -0.00052 -0.02292 -0.00086 -0.04584 " pathEditMode="relative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1319 -0.0081 -0.02638 -0.01597 -0.02256 -0.02616 C -0.01875 -0.03634 0.01198 -0.05972 0.02257 -0.06134 C 0.03316 -0.06296 0.03716 -0.04977 0.04115 -0.03657 " pathEditMode="relative" ptsTypes="aaaA">
                                      <p:cBhvr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4.81481E-6 C 0.00747 -0.01019 0.0151 -0.02037 0.01563 -0.0301 C 0.01615 -0.03982 0.00781 -0.05116 0.00295 -0.0588 C -0.00192 -0.06644 -0.00782 -0.07107 -0.01372 -0.0757 " pathEditMode="relative" ptsTypes="aaaA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11111E-6 C -0.02083 -0.00509 -0.04149 -0.00996 -0.0401 -0.01829 C -0.03871 -0.02662 0.00417 -0.03773 0.00886 -0.04977 C 0.01354 -0.06181 0.00087 -0.07616 -0.01163 -0.09028 " pathEditMode="relative" ptsTypes="aaaA">
                                      <p:cBhvr>
                                        <p:cTn id="1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6 3.7037E-6 C -0.00937 -0.00301 -0.01857 -0.00602 -0.0236 -0.01319 C -0.02864 -0.02037 -0.03229 -0.03449 -0.03038 -0.04329 C -0.02847 -0.05208 -0.02013 -0.05949 -0.0118 -0.06667 " pathEditMode="relative" ptsTypes="aaaA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22222E-6 C -0.00225 -0.01412 -0.00434 -0.02801 -0.00104 -0.0419 C 0.00226 -0.05579 0.01094 -0.06991 0.01962 -0.08379 " pathEditMode="relative" ptsTypes="aaA">
                                      <p:cBhvr>
                                        <p:cTn id="2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2101 0.00463 -0.04184 0.00926 -0.05486 0.00394 C -0.06788 -0.00138 -0.07327 -0.01713 -0.07847 -0.03263 " pathEditMode="relative" ptsTypes="aaA"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7037E-7 C -0.00868 -0.01296 -0.01718 -0.0257 -0.01562 -0.03264 C -0.01406 -0.03958 -0.00017 -0.04097 0.0099 -0.04167 C 0.01997 -0.04236 0.03247 -0.03958 0.04514 -0.03658 " pathEditMode="relative" ptsTypes="aaaA">
                                      <p:cBhvr>
                                        <p:cTn id="2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867634"/>
            <a:ext cx="8524875" cy="5496952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altLang="en-US" sz="1600" dirty="0"/>
              <a:t>Maintaining sufficient clearance, and hence ensuring interface reliability is a multi-dimensional problem.</a:t>
            </a:r>
          </a:p>
          <a:p>
            <a:pPr>
              <a:lnSpc>
                <a:spcPct val="90000"/>
              </a:lnSpc>
              <a:spcBef>
                <a:spcPts val="1200"/>
              </a:spcBef>
            </a:pPr>
            <a:endParaRPr lang="en-US" altLang="en-US" sz="1600" dirty="0" smtClean="0"/>
          </a:p>
          <a:p>
            <a:pPr>
              <a:lnSpc>
                <a:spcPct val="90000"/>
              </a:lnSpc>
              <a:spcBef>
                <a:spcPts val="1200"/>
              </a:spcBef>
            </a:pPr>
            <a:endParaRPr lang="en-US" altLang="en-US" sz="1600" dirty="0"/>
          </a:p>
          <a:p>
            <a:pPr>
              <a:lnSpc>
                <a:spcPct val="90000"/>
              </a:lnSpc>
              <a:spcBef>
                <a:spcPts val="1200"/>
              </a:spcBef>
            </a:pPr>
            <a:endParaRPr lang="en-US" altLang="en-US" sz="1600" dirty="0" smtClean="0"/>
          </a:p>
          <a:p>
            <a:pPr>
              <a:lnSpc>
                <a:spcPct val="90000"/>
              </a:lnSpc>
              <a:spcBef>
                <a:spcPts val="1200"/>
              </a:spcBef>
            </a:pPr>
            <a:endParaRPr lang="en-US" altLang="en-US" sz="1600" dirty="0"/>
          </a:p>
          <a:p>
            <a:pPr>
              <a:lnSpc>
                <a:spcPct val="90000"/>
              </a:lnSpc>
              <a:spcBef>
                <a:spcPts val="1200"/>
              </a:spcBef>
            </a:pPr>
            <a:endParaRPr lang="en-US" altLang="en-US" sz="1600" dirty="0" smtClean="0"/>
          </a:p>
          <a:p>
            <a:pPr>
              <a:lnSpc>
                <a:spcPct val="90000"/>
              </a:lnSpc>
              <a:spcBef>
                <a:spcPts val="1200"/>
              </a:spcBef>
            </a:pPr>
            <a:endParaRPr lang="en-US" altLang="en-US" sz="1600" dirty="0"/>
          </a:p>
          <a:p>
            <a:pPr>
              <a:lnSpc>
                <a:spcPct val="90000"/>
              </a:lnSpc>
              <a:spcBef>
                <a:spcPts val="1200"/>
              </a:spcBef>
            </a:pPr>
            <a:endParaRPr lang="en-US" altLang="en-US" sz="1600" dirty="0" smtClean="0"/>
          </a:p>
          <a:p>
            <a:pPr>
              <a:lnSpc>
                <a:spcPct val="90000"/>
              </a:lnSpc>
              <a:spcBef>
                <a:spcPts val="1200"/>
              </a:spcBef>
            </a:pPr>
            <a:endParaRPr lang="en-US" altLang="en-US" sz="1600" dirty="0"/>
          </a:p>
          <a:p>
            <a:pPr>
              <a:lnSpc>
                <a:spcPct val="90000"/>
              </a:lnSpc>
              <a:spcBef>
                <a:spcPts val="1200"/>
              </a:spcBef>
            </a:pPr>
            <a:endParaRPr lang="en-US" altLang="en-US" sz="1600" dirty="0" smtClean="0"/>
          </a:p>
          <a:p>
            <a:pPr>
              <a:lnSpc>
                <a:spcPct val="90000"/>
              </a:lnSpc>
              <a:spcBef>
                <a:spcPts val="2400"/>
              </a:spcBef>
            </a:pPr>
            <a:r>
              <a:rPr lang="en-US" altLang="en-US" sz="1600" b="1" dirty="0" smtClean="0"/>
              <a:t>HDD reliability is certainly not boring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altLang="en-US" sz="1400" dirty="0" smtClean="0"/>
              <a:t>New </a:t>
            </a:r>
            <a:r>
              <a:rPr lang="en-US" altLang="en-US" sz="1400" dirty="0"/>
              <a:t>issues seem to accompany </a:t>
            </a:r>
            <a:r>
              <a:rPr lang="en-US" altLang="en-US" sz="1400" dirty="0" smtClean="0"/>
              <a:t>development of each </a:t>
            </a:r>
            <a:r>
              <a:rPr lang="en-US" altLang="en-US" sz="1400" dirty="0"/>
              <a:t>new product generation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altLang="en-US" sz="1400" dirty="0" smtClean="0"/>
              <a:t>Since HDD </a:t>
            </a:r>
            <a:r>
              <a:rPr lang="en-US" altLang="en-US" sz="1400" dirty="0"/>
              <a:t>complexity complicates reliability </a:t>
            </a:r>
            <a:r>
              <a:rPr lang="en-US" altLang="en-US" sz="1400" dirty="0" smtClean="0"/>
              <a:t>modeling, must </a:t>
            </a:r>
            <a:r>
              <a:rPr lang="en-US" altLang="en-US" sz="1400" dirty="0"/>
              <a:t>focus on most likely failure </a:t>
            </a:r>
            <a:r>
              <a:rPr lang="en-US" altLang="en-US" sz="1400" dirty="0" smtClean="0"/>
              <a:t>modes</a:t>
            </a:r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altLang="en-US" sz="1600" dirty="0" smtClean="0"/>
              <a:t>Any simple reliability model is bound to have some weaknesses given this complexity </a:t>
            </a:r>
            <a:endParaRPr lang="en-US" altLang="en-US" sz="1600" dirty="0"/>
          </a:p>
          <a:p>
            <a:pPr marL="0" indent="0">
              <a:lnSpc>
                <a:spcPct val="90000"/>
              </a:lnSpc>
              <a:buNone/>
            </a:pPr>
            <a:endParaRPr lang="en-US" altLang="en-US" sz="1600" b="0" dirty="0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800" b="1" dirty="0" smtClean="0">
                <a:solidFill>
                  <a:srgbClr val="FF0000"/>
                </a:solidFill>
              </a:rPr>
              <a:t>HDI failure rates: critical component attributes</a:t>
            </a:r>
          </a:p>
        </p:txBody>
      </p:sp>
      <p:grpSp>
        <p:nvGrpSpPr>
          <p:cNvPr id="69637" name="Group 133"/>
          <p:cNvGrpSpPr>
            <a:grpSpLocks/>
          </p:cNvGrpSpPr>
          <p:nvPr/>
        </p:nvGrpSpPr>
        <p:grpSpPr bwMode="auto">
          <a:xfrm>
            <a:off x="995887" y="1433372"/>
            <a:ext cx="7107303" cy="3335806"/>
            <a:chOff x="456" y="1540"/>
            <a:chExt cx="5006" cy="2614"/>
          </a:xfrm>
        </p:grpSpPr>
        <p:sp>
          <p:nvSpPr>
            <p:cNvPr id="69641" name="Text Box 5"/>
            <p:cNvSpPr txBox="1">
              <a:spLocks noChangeArrowheads="1"/>
            </p:cNvSpPr>
            <p:nvPr/>
          </p:nvSpPr>
          <p:spPr bwMode="auto">
            <a:xfrm>
              <a:off x="3744" y="3488"/>
              <a:ext cx="701" cy="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en-US" sz="1000" dirty="0">
                  <a:solidFill>
                    <a:srgbClr val="0000FF"/>
                  </a:solidFill>
                  <a:ea typeface="Gulim" pitchFamily="34" charset="-127"/>
                </a:rPr>
                <a:t>Contaminants</a:t>
              </a:r>
              <a:r>
                <a:rPr kumimoji="1" lang="en-US" altLang="en-US" sz="1200" dirty="0">
                  <a:solidFill>
                    <a:srgbClr val="0000FF"/>
                  </a:solidFill>
                  <a:ea typeface="Gulim" pitchFamily="34" charset="-127"/>
                </a:rPr>
                <a:t> </a:t>
              </a:r>
            </a:p>
          </p:txBody>
        </p:sp>
        <p:sp>
          <p:nvSpPr>
            <p:cNvPr id="69642" name="Text Box 6"/>
            <p:cNvSpPr txBox="1">
              <a:spLocks noChangeArrowheads="1"/>
            </p:cNvSpPr>
            <p:nvPr/>
          </p:nvSpPr>
          <p:spPr bwMode="auto">
            <a:xfrm>
              <a:off x="1355" y="3649"/>
              <a:ext cx="461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en-US" sz="1200" dirty="0">
                  <a:solidFill>
                    <a:srgbClr val="0000FF"/>
                  </a:solidFill>
                  <a:ea typeface="Gulim" pitchFamily="34" charset="-127"/>
                </a:rPr>
                <a:t> </a:t>
              </a:r>
              <a:r>
                <a:rPr kumimoji="1" lang="en-US" altLang="en-US" sz="1000" dirty="0">
                  <a:solidFill>
                    <a:srgbClr val="0000FF"/>
                  </a:solidFill>
                  <a:ea typeface="Gulim" pitchFamily="34" charset="-127"/>
                </a:rPr>
                <a:t>Pad Size</a:t>
              </a:r>
            </a:p>
          </p:txBody>
        </p:sp>
        <p:sp>
          <p:nvSpPr>
            <p:cNvPr id="69643" name="Text Box 7"/>
            <p:cNvSpPr txBox="1">
              <a:spLocks noChangeArrowheads="1"/>
            </p:cNvSpPr>
            <p:nvPr/>
          </p:nvSpPr>
          <p:spPr bwMode="auto">
            <a:xfrm>
              <a:off x="739" y="3667"/>
              <a:ext cx="739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en-US" sz="1200" dirty="0">
                  <a:solidFill>
                    <a:srgbClr val="0000FF"/>
                  </a:solidFill>
                  <a:ea typeface="Gulim" pitchFamily="34" charset="-127"/>
                </a:rPr>
                <a:t> </a:t>
              </a:r>
              <a:r>
                <a:rPr kumimoji="1" lang="en-US" altLang="en-US" sz="1000" dirty="0">
                  <a:solidFill>
                    <a:srgbClr val="0000FF"/>
                  </a:solidFill>
                  <a:ea typeface="Gulim" pitchFamily="34" charset="-127"/>
                </a:rPr>
                <a:t>DFH Bulge</a:t>
              </a:r>
            </a:p>
            <a:p>
              <a:pPr algn="ctr" eaLnBrk="1" latinLnBrk="1" hangingPunct="1"/>
              <a:r>
                <a:rPr kumimoji="1" lang="en-US" altLang="en-US" sz="1000" dirty="0">
                  <a:solidFill>
                    <a:srgbClr val="0000FF"/>
                  </a:solidFill>
                  <a:ea typeface="Gulim" pitchFamily="34" charset="-127"/>
                </a:rPr>
                <a:t>Size / Roughness</a:t>
              </a:r>
            </a:p>
          </p:txBody>
        </p:sp>
        <p:sp>
          <p:nvSpPr>
            <p:cNvPr id="69644" name="Text Box 8"/>
            <p:cNvSpPr txBox="1">
              <a:spLocks noChangeArrowheads="1"/>
            </p:cNvSpPr>
            <p:nvPr/>
          </p:nvSpPr>
          <p:spPr bwMode="auto">
            <a:xfrm>
              <a:off x="4335" y="2747"/>
              <a:ext cx="853" cy="269"/>
            </a:xfrm>
            <a:prstGeom prst="rect">
              <a:avLst/>
            </a:prstGeom>
            <a:solidFill>
              <a:srgbClr val="33CCCC">
                <a:alpha val="50195"/>
              </a:srgb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>
              <a:lvl1pPr defTabSz="471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471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471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471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471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714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714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714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714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>
                <a:buClr>
                  <a:srgbClr val="FFFFFF"/>
                </a:buClr>
                <a:buSzPct val="90000"/>
                <a:buFont typeface="Monotype Sorts" pitchFamily="2" charset="2"/>
                <a:buNone/>
              </a:pPr>
              <a:r>
                <a:rPr lang="en-US" altLang="ko-KR" sz="1200" b="1" dirty="0">
                  <a:solidFill>
                    <a:srgbClr val="FF0000"/>
                  </a:solidFill>
                  <a:ea typeface="Gulim" pitchFamily="34" charset="-127"/>
                </a:rPr>
                <a:t>HDI Failure Rate</a:t>
              </a:r>
              <a:endParaRPr lang="en-US" altLang="ko-KR" sz="1200" dirty="0">
                <a:solidFill>
                  <a:srgbClr val="FF0000"/>
                </a:solidFill>
                <a:ea typeface="Gulim" pitchFamily="34" charset="-127"/>
              </a:endParaRPr>
            </a:p>
          </p:txBody>
        </p:sp>
        <p:sp>
          <p:nvSpPr>
            <p:cNvPr id="69645" name="Freeform 9"/>
            <p:cNvSpPr>
              <a:spLocks/>
            </p:cNvSpPr>
            <p:nvPr/>
          </p:nvSpPr>
          <p:spPr bwMode="auto">
            <a:xfrm>
              <a:off x="1233" y="2791"/>
              <a:ext cx="3031" cy="124"/>
            </a:xfrm>
            <a:custGeom>
              <a:avLst/>
              <a:gdLst>
                <a:gd name="T0" fmla="*/ 0 w 4311"/>
                <a:gd name="T1" fmla="*/ 20 h 128"/>
                <a:gd name="T2" fmla="*/ 15 w 4311"/>
                <a:gd name="T3" fmla="*/ 20 h 128"/>
                <a:gd name="T4" fmla="*/ 15 w 4311"/>
                <a:gd name="T5" fmla="*/ 0 h 128"/>
                <a:gd name="T6" fmla="*/ 15 w 4311"/>
                <a:gd name="T7" fmla="*/ 38 h 128"/>
                <a:gd name="T8" fmla="*/ 15 w 4311"/>
                <a:gd name="T9" fmla="*/ 76 h 128"/>
                <a:gd name="T10" fmla="*/ 15 w 4311"/>
                <a:gd name="T11" fmla="*/ 58 h 128"/>
                <a:gd name="T12" fmla="*/ 0 w 4311"/>
                <a:gd name="T13" fmla="*/ 58 h 128"/>
                <a:gd name="T14" fmla="*/ 0 w 4311"/>
                <a:gd name="T15" fmla="*/ 20 h 128"/>
                <a:gd name="T16" fmla="*/ 0 w 4311"/>
                <a:gd name="T17" fmla="*/ 20 h 12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311"/>
                <a:gd name="T28" fmla="*/ 0 h 128"/>
                <a:gd name="T29" fmla="*/ 4311 w 4311"/>
                <a:gd name="T30" fmla="*/ 128 h 12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311" h="128">
                  <a:moveTo>
                    <a:pt x="0" y="36"/>
                  </a:moveTo>
                  <a:lnTo>
                    <a:pt x="4158" y="36"/>
                  </a:lnTo>
                  <a:lnTo>
                    <a:pt x="4158" y="0"/>
                  </a:lnTo>
                  <a:lnTo>
                    <a:pt x="4310" y="61"/>
                  </a:lnTo>
                  <a:lnTo>
                    <a:pt x="4157" y="127"/>
                  </a:lnTo>
                  <a:lnTo>
                    <a:pt x="4157" y="96"/>
                  </a:lnTo>
                  <a:lnTo>
                    <a:pt x="0" y="96"/>
                  </a:lnTo>
                  <a:lnTo>
                    <a:pt x="0" y="36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008280"/>
                </a:gs>
              </a:gsLst>
              <a:lin ang="0" scaled="1"/>
            </a:gradFill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646" name="Text Box 10"/>
            <p:cNvSpPr txBox="1">
              <a:spLocks noChangeArrowheads="1"/>
            </p:cNvSpPr>
            <p:nvPr/>
          </p:nvSpPr>
          <p:spPr bwMode="auto">
            <a:xfrm>
              <a:off x="1781" y="1748"/>
              <a:ext cx="624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0" rIns="0" bIns="0" anchor="ctr"/>
            <a:lstStyle>
              <a:lvl1pPr defTabSz="471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471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471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471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471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714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714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714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714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>
                <a:buClr>
                  <a:srgbClr val="FFFFFF"/>
                </a:buClr>
                <a:buSzPct val="90000"/>
                <a:buFont typeface="Monotype Sorts" pitchFamily="2" charset="2"/>
                <a:buNone/>
              </a:pPr>
              <a:endParaRPr lang="en-US" altLang="en-US" sz="1200">
                <a:solidFill>
                  <a:schemeClr val="tx2"/>
                </a:solidFill>
                <a:ea typeface="Gulim" pitchFamily="34" charset="-127"/>
              </a:endParaRPr>
            </a:p>
          </p:txBody>
        </p:sp>
        <p:sp>
          <p:nvSpPr>
            <p:cNvPr id="69647" name="Line 11"/>
            <p:cNvSpPr>
              <a:spLocks noChangeShapeType="1"/>
            </p:cNvSpPr>
            <p:nvPr/>
          </p:nvSpPr>
          <p:spPr bwMode="auto">
            <a:xfrm>
              <a:off x="1942" y="1814"/>
              <a:ext cx="522" cy="101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48" name="Text Box 12"/>
            <p:cNvSpPr txBox="1">
              <a:spLocks noChangeArrowheads="1"/>
            </p:cNvSpPr>
            <p:nvPr/>
          </p:nvSpPr>
          <p:spPr bwMode="auto">
            <a:xfrm>
              <a:off x="1709" y="1602"/>
              <a:ext cx="485" cy="208"/>
            </a:xfrm>
            <a:prstGeom prst="rect">
              <a:avLst/>
            </a:prstGeom>
            <a:noFill/>
            <a:ln w="25400">
              <a:solidFill>
                <a:srgbClr val="FF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>
                <a:spcBef>
                  <a:spcPct val="50000"/>
                </a:spcBef>
              </a:pPr>
              <a:r>
                <a:rPr kumimoji="1" lang="en-US" altLang="ja-JP" sz="1200" b="1" dirty="0">
                  <a:solidFill>
                    <a:srgbClr val="0000FF"/>
                  </a:solidFill>
                  <a:latin typeface="Gulim" pitchFamily="34" charset="-127"/>
                  <a:ea typeface="MS PGothic" pitchFamily="34" charset="-128"/>
                </a:rPr>
                <a:t>Media</a:t>
              </a:r>
            </a:p>
          </p:txBody>
        </p:sp>
        <p:sp>
          <p:nvSpPr>
            <p:cNvPr id="69649" name="Text Box 13"/>
            <p:cNvSpPr txBox="1">
              <a:spLocks noChangeArrowheads="1"/>
            </p:cNvSpPr>
            <p:nvPr/>
          </p:nvSpPr>
          <p:spPr bwMode="auto">
            <a:xfrm>
              <a:off x="456" y="1794"/>
              <a:ext cx="576" cy="338"/>
            </a:xfrm>
            <a:prstGeom prst="rect">
              <a:avLst/>
            </a:prstGeom>
            <a:noFill/>
            <a:ln w="9525" algn="ctr">
              <a:solidFill>
                <a:srgbClr val="FF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en-US" sz="1100" dirty="0">
                  <a:solidFill>
                    <a:srgbClr val="0000FF"/>
                  </a:solidFill>
                  <a:ea typeface="Gulim" pitchFamily="34" charset="-127"/>
                </a:rPr>
                <a:t>Overcoat Material</a:t>
              </a:r>
            </a:p>
          </p:txBody>
        </p:sp>
        <p:sp>
          <p:nvSpPr>
            <p:cNvPr id="69650" name="Line 14"/>
            <p:cNvSpPr>
              <a:spLocks noChangeShapeType="1"/>
            </p:cNvSpPr>
            <p:nvPr/>
          </p:nvSpPr>
          <p:spPr bwMode="auto">
            <a:xfrm>
              <a:off x="1043" y="1949"/>
              <a:ext cx="97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651" name="Text Box 15"/>
            <p:cNvSpPr txBox="1">
              <a:spLocks noChangeArrowheads="1"/>
            </p:cNvSpPr>
            <p:nvPr/>
          </p:nvSpPr>
          <p:spPr bwMode="auto">
            <a:xfrm>
              <a:off x="769" y="2623"/>
              <a:ext cx="625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en-US" sz="1200">
                  <a:solidFill>
                    <a:srgbClr val="0000FF"/>
                  </a:solidFill>
                  <a:ea typeface="Gulim" pitchFamily="34" charset="-127"/>
                </a:rPr>
                <a:t>composition</a:t>
              </a:r>
            </a:p>
          </p:txBody>
        </p:sp>
        <p:sp>
          <p:nvSpPr>
            <p:cNvPr id="69652" name="Text Box 16"/>
            <p:cNvSpPr txBox="1">
              <a:spLocks noChangeArrowheads="1"/>
            </p:cNvSpPr>
            <p:nvPr/>
          </p:nvSpPr>
          <p:spPr bwMode="auto">
            <a:xfrm>
              <a:off x="1184" y="2063"/>
              <a:ext cx="49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en-US" sz="1000" dirty="0">
                  <a:solidFill>
                    <a:srgbClr val="0000FF"/>
                  </a:solidFill>
                  <a:ea typeface="Gulim" pitchFamily="34" charset="-127"/>
                </a:rPr>
                <a:t>Deposition</a:t>
              </a:r>
            </a:p>
            <a:p>
              <a:pPr algn="ctr" eaLnBrk="1" latinLnBrk="1" hangingPunct="1"/>
              <a:r>
                <a:rPr kumimoji="1" lang="en-US" altLang="en-US" sz="1000" dirty="0">
                  <a:solidFill>
                    <a:srgbClr val="0000FF"/>
                  </a:solidFill>
                  <a:ea typeface="Gulim" pitchFamily="34" charset="-127"/>
                </a:rPr>
                <a:t> technique</a:t>
              </a:r>
            </a:p>
          </p:txBody>
        </p:sp>
        <p:sp>
          <p:nvSpPr>
            <p:cNvPr id="69653" name="Text Box 17"/>
            <p:cNvSpPr txBox="1">
              <a:spLocks noChangeArrowheads="1"/>
            </p:cNvSpPr>
            <p:nvPr/>
          </p:nvSpPr>
          <p:spPr bwMode="auto">
            <a:xfrm>
              <a:off x="1741" y="2603"/>
              <a:ext cx="585" cy="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en-US" sz="1000" dirty="0">
                  <a:solidFill>
                    <a:srgbClr val="0000FF"/>
                  </a:solidFill>
                  <a:ea typeface="Gulim" pitchFamily="34" charset="-127"/>
                </a:rPr>
                <a:t>Active </a:t>
              </a:r>
              <a:r>
                <a:rPr kumimoji="1" lang="en-US" altLang="en-US" sz="1000" dirty="0" smtClean="0">
                  <a:solidFill>
                    <a:srgbClr val="0000FF"/>
                  </a:solidFill>
                  <a:ea typeface="Gulim" pitchFamily="34" charset="-127"/>
                </a:rPr>
                <a:t>sites</a:t>
              </a:r>
              <a:endParaRPr kumimoji="1" lang="en-US" altLang="en-US" sz="1000" dirty="0">
                <a:solidFill>
                  <a:srgbClr val="0000FF"/>
                </a:solidFill>
                <a:ea typeface="Gulim" pitchFamily="34" charset="-127"/>
              </a:endParaRPr>
            </a:p>
          </p:txBody>
        </p:sp>
        <p:sp>
          <p:nvSpPr>
            <p:cNvPr id="69654" name="Text Box 18"/>
            <p:cNvSpPr txBox="1">
              <a:spLocks noChangeArrowheads="1"/>
            </p:cNvSpPr>
            <p:nvPr/>
          </p:nvSpPr>
          <p:spPr bwMode="auto">
            <a:xfrm>
              <a:off x="2263" y="2308"/>
              <a:ext cx="64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en-US" sz="1000">
                  <a:solidFill>
                    <a:srgbClr val="0000FF"/>
                  </a:solidFill>
                  <a:ea typeface="Gulim" pitchFamily="34" charset="-127"/>
                </a:rPr>
                <a:t>Microwaviness</a:t>
              </a:r>
            </a:p>
          </p:txBody>
        </p:sp>
        <p:sp>
          <p:nvSpPr>
            <p:cNvPr id="69655" name="Text Box 19"/>
            <p:cNvSpPr txBox="1">
              <a:spLocks noChangeArrowheads="1"/>
            </p:cNvSpPr>
            <p:nvPr/>
          </p:nvSpPr>
          <p:spPr bwMode="auto">
            <a:xfrm>
              <a:off x="1297" y="1645"/>
              <a:ext cx="44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en-US" sz="1000">
                  <a:solidFill>
                    <a:srgbClr val="0000FF"/>
                  </a:solidFill>
                  <a:ea typeface="Gulim" pitchFamily="34" charset="-127"/>
                </a:rPr>
                <a:t>hardness</a:t>
              </a:r>
            </a:p>
          </p:txBody>
        </p:sp>
        <p:sp>
          <p:nvSpPr>
            <p:cNvPr id="69656" name="Text Box 20"/>
            <p:cNvSpPr txBox="1">
              <a:spLocks noChangeArrowheads="1"/>
            </p:cNvSpPr>
            <p:nvPr/>
          </p:nvSpPr>
          <p:spPr bwMode="auto">
            <a:xfrm>
              <a:off x="1438" y="2578"/>
              <a:ext cx="205" cy="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en-US" sz="1400" dirty="0">
                  <a:solidFill>
                    <a:srgbClr val="0000FF"/>
                  </a:solidFill>
                  <a:ea typeface="Gulim" pitchFamily="34" charset="-127"/>
                </a:rPr>
                <a:t> </a:t>
              </a:r>
              <a:r>
                <a:rPr kumimoji="1" lang="en-US" altLang="en-US" sz="1050" dirty="0" smtClean="0">
                  <a:solidFill>
                    <a:srgbClr val="0000FF"/>
                  </a:solidFill>
                  <a:ea typeface="Gulim" pitchFamily="34" charset="-127"/>
                  <a:sym typeface="Symbol"/>
                </a:rPr>
                <a:t></a:t>
              </a:r>
              <a:endParaRPr kumimoji="1" lang="en-US" altLang="en-US" sz="1050" dirty="0">
                <a:solidFill>
                  <a:srgbClr val="0000FF"/>
                </a:solidFill>
                <a:ea typeface="Gulim" pitchFamily="34" charset="-127"/>
              </a:endParaRPr>
            </a:p>
          </p:txBody>
        </p:sp>
        <p:sp>
          <p:nvSpPr>
            <p:cNvPr id="69657" name="Text Box 21"/>
            <p:cNvSpPr txBox="1">
              <a:spLocks noChangeArrowheads="1"/>
            </p:cNvSpPr>
            <p:nvPr/>
          </p:nvSpPr>
          <p:spPr bwMode="auto">
            <a:xfrm>
              <a:off x="1064" y="2290"/>
              <a:ext cx="382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en-US" sz="1000">
                  <a:solidFill>
                    <a:srgbClr val="0000FF"/>
                  </a:solidFill>
                  <a:ea typeface="Gulim" pitchFamily="34" charset="-127"/>
                </a:rPr>
                <a:t>Polarity</a:t>
              </a:r>
            </a:p>
          </p:txBody>
        </p:sp>
        <p:sp>
          <p:nvSpPr>
            <p:cNvPr id="69658" name="Text Box 22"/>
            <p:cNvSpPr txBox="1">
              <a:spLocks noChangeArrowheads="1"/>
            </p:cNvSpPr>
            <p:nvPr/>
          </p:nvSpPr>
          <p:spPr bwMode="auto">
            <a:xfrm>
              <a:off x="1637" y="2093"/>
              <a:ext cx="47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en-US" sz="1000" dirty="0">
                  <a:solidFill>
                    <a:srgbClr val="0000FF"/>
                  </a:solidFill>
                  <a:ea typeface="Gulim" pitchFamily="34" charset="-127"/>
                </a:rPr>
                <a:t>Thickness</a:t>
              </a:r>
            </a:p>
          </p:txBody>
        </p:sp>
        <p:sp>
          <p:nvSpPr>
            <p:cNvPr id="69659" name="Text Box 23"/>
            <p:cNvSpPr txBox="1">
              <a:spLocks noChangeArrowheads="1"/>
            </p:cNvSpPr>
            <p:nvPr/>
          </p:nvSpPr>
          <p:spPr bwMode="auto">
            <a:xfrm>
              <a:off x="857" y="1642"/>
              <a:ext cx="46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en-US" sz="1000" dirty="0">
                  <a:solidFill>
                    <a:srgbClr val="0000FF"/>
                  </a:solidFill>
                  <a:ea typeface="Gulim" pitchFamily="34" charset="-127"/>
                </a:rPr>
                <a:t>D:G Ratio</a:t>
              </a:r>
            </a:p>
          </p:txBody>
        </p:sp>
        <p:sp>
          <p:nvSpPr>
            <p:cNvPr id="69660" name="Text Box 24"/>
            <p:cNvSpPr txBox="1">
              <a:spLocks noChangeArrowheads="1"/>
            </p:cNvSpPr>
            <p:nvPr/>
          </p:nvSpPr>
          <p:spPr bwMode="auto">
            <a:xfrm>
              <a:off x="849" y="2100"/>
              <a:ext cx="382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en-US" sz="1000">
                  <a:solidFill>
                    <a:srgbClr val="0000FF"/>
                  </a:solidFill>
                  <a:ea typeface="Gulim" pitchFamily="34" charset="-127"/>
                </a:rPr>
                <a:t>Density</a:t>
              </a:r>
            </a:p>
          </p:txBody>
        </p:sp>
        <p:sp>
          <p:nvSpPr>
            <p:cNvPr id="69661" name="Line 25"/>
            <p:cNvSpPr>
              <a:spLocks noChangeShapeType="1"/>
            </p:cNvSpPr>
            <p:nvPr/>
          </p:nvSpPr>
          <p:spPr bwMode="auto">
            <a:xfrm flipV="1">
              <a:off x="1133" y="1949"/>
              <a:ext cx="187" cy="16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62" name="Line 26"/>
            <p:cNvSpPr>
              <a:spLocks noChangeShapeType="1"/>
            </p:cNvSpPr>
            <p:nvPr/>
          </p:nvSpPr>
          <p:spPr bwMode="auto">
            <a:xfrm flipV="1">
              <a:off x="1457" y="1949"/>
              <a:ext cx="113" cy="16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63" name="Line 27"/>
            <p:cNvSpPr>
              <a:spLocks noChangeShapeType="1"/>
            </p:cNvSpPr>
            <p:nvPr/>
          </p:nvSpPr>
          <p:spPr bwMode="auto">
            <a:xfrm flipV="1">
              <a:off x="1793" y="1949"/>
              <a:ext cx="38" cy="1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64" name="Text Box 28"/>
            <p:cNvSpPr txBox="1">
              <a:spLocks noChangeArrowheads="1"/>
            </p:cNvSpPr>
            <p:nvPr/>
          </p:nvSpPr>
          <p:spPr bwMode="auto">
            <a:xfrm>
              <a:off x="732" y="2438"/>
              <a:ext cx="472" cy="205"/>
            </a:xfrm>
            <a:prstGeom prst="rect">
              <a:avLst/>
            </a:prstGeom>
            <a:noFill/>
            <a:ln w="9525" algn="ctr">
              <a:solidFill>
                <a:srgbClr val="FF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en-US" sz="1100" dirty="0">
                  <a:solidFill>
                    <a:srgbClr val="0000FF"/>
                  </a:solidFill>
                  <a:ea typeface="Gulim" pitchFamily="34" charset="-127"/>
                </a:rPr>
                <a:t>Surface</a:t>
              </a:r>
            </a:p>
          </p:txBody>
        </p:sp>
        <p:sp>
          <p:nvSpPr>
            <p:cNvPr id="69665" name="Line 29"/>
            <p:cNvSpPr>
              <a:spLocks noChangeShapeType="1"/>
            </p:cNvSpPr>
            <p:nvPr/>
          </p:nvSpPr>
          <p:spPr bwMode="auto">
            <a:xfrm>
              <a:off x="1270" y="1781"/>
              <a:ext cx="150" cy="1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66" name="Line 30"/>
            <p:cNvSpPr>
              <a:spLocks noChangeShapeType="1"/>
            </p:cNvSpPr>
            <p:nvPr/>
          </p:nvSpPr>
          <p:spPr bwMode="auto">
            <a:xfrm>
              <a:off x="1196" y="2521"/>
              <a:ext cx="108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67" name="Line 31"/>
            <p:cNvSpPr>
              <a:spLocks noChangeShapeType="1"/>
            </p:cNvSpPr>
            <p:nvPr/>
          </p:nvSpPr>
          <p:spPr bwMode="auto">
            <a:xfrm>
              <a:off x="1599" y="1776"/>
              <a:ext cx="148" cy="17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68" name="Text Box 32"/>
            <p:cNvSpPr txBox="1">
              <a:spLocks noChangeArrowheads="1"/>
            </p:cNvSpPr>
            <p:nvPr/>
          </p:nvSpPr>
          <p:spPr bwMode="auto">
            <a:xfrm>
              <a:off x="1630" y="2257"/>
              <a:ext cx="51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en-US" sz="1000">
                  <a:solidFill>
                    <a:srgbClr val="0000FF"/>
                  </a:solidFill>
                  <a:ea typeface="Gulim" pitchFamily="34" charset="-127"/>
                </a:rPr>
                <a:t>Roughness</a:t>
              </a:r>
            </a:p>
          </p:txBody>
        </p:sp>
        <p:sp>
          <p:nvSpPr>
            <p:cNvPr id="69669" name="Line 33"/>
            <p:cNvSpPr>
              <a:spLocks noChangeShapeType="1"/>
            </p:cNvSpPr>
            <p:nvPr/>
          </p:nvSpPr>
          <p:spPr bwMode="auto">
            <a:xfrm>
              <a:off x="1233" y="2656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70" name="Line 34"/>
            <p:cNvSpPr>
              <a:spLocks noChangeShapeType="1"/>
            </p:cNvSpPr>
            <p:nvPr/>
          </p:nvSpPr>
          <p:spPr bwMode="auto">
            <a:xfrm flipV="1">
              <a:off x="1233" y="2521"/>
              <a:ext cx="112" cy="1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71" name="Line 35"/>
            <p:cNvSpPr>
              <a:spLocks noChangeShapeType="1"/>
            </p:cNvSpPr>
            <p:nvPr/>
          </p:nvSpPr>
          <p:spPr bwMode="auto">
            <a:xfrm flipV="1">
              <a:off x="2017" y="2521"/>
              <a:ext cx="74" cy="10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72" name="Line 36"/>
            <p:cNvSpPr>
              <a:spLocks noChangeShapeType="1"/>
            </p:cNvSpPr>
            <p:nvPr/>
          </p:nvSpPr>
          <p:spPr bwMode="auto">
            <a:xfrm>
              <a:off x="1905" y="2386"/>
              <a:ext cx="74" cy="1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73" name="Line 37"/>
            <p:cNvSpPr>
              <a:spLocks noChangeShapeType="1"/>
            </p:cNvSpPr>
            <p:nvPr/>
          </p:nvSpPr>
          <p:spPr bwMode="auto">
            <a:xfrm>
              <a:off x="1383" y="2420"/>
              <a:ext cx="74" cy="10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74" name="Line 38"/>
            <p:cNvSpPr>
              <a:spLocks noChangeShapeType="1"/>
            </p:cNvSpPr>
            <p:nvPr/>
          </p:nvSpPr>
          <p:spPr bwMode="auto">
            <a:xfrm flipV="1">
              <a:off x="1569" y="2521"/>
              <a:ext cx="112" cy="1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75" name="Text Box 39"/>
            <p:cNvSpPr txBox="1">
              <a:spLocks noChangeArrowheads="1"/>
            </p:cNvSpPr>
            <p:nvPr/>
          </p:nvSpPr>
          <p:spPr bwMode="auto">
            <a:xfrm>
              <a:off x="2608" y="1718"/>
              <a:ext cx="307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endParaRPr kumimoji="1" lang="en-US" altLang="en-US">
                <a:solidFill>
                  <a:srgbClr val="0000FF"/>
                </a:solidFill>
                <a:latin typeface="Gulim" pitchFamily="34" charset="-127"/>
                <a:ea typeface="Gulim" pitchFamily="34" charset="-127"/>
              </a:endParaRPr>
            </a:p>
          </p:txBody>
        </p:sp>
        <p:sp>
          <p:nvSpPr>
            <p:cNvPr id="69676" name="Text Box 40"/>
            <p:cNvSpPr txBox="1">
              <a:spLocks noChangeArrowheads="1"/>
            </p:cNvSpPr>
            <p:nvPr/>
          </p:nvSpPr>
          <p:spPr bwMode="auto">
            <a:xfrm>
              <a:off x="2726" y="1608"/>
              <a:ext cx="117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endParaRPr kumimoji="1" lang="en-US" altLang="en-US">
                <a:solidFill>
                  <a:srgbClr val="0000FF"/>
                </a:solidFill>
                <a:latin typeface="Gulim" pitchFamily="34" charset="-127"/>
                <a:ea typeface="Gulim" pitchFamily="34" charset="-127"/>
              </a:endParaRPr>
            </a:p>
          </p:txBody>
        </p:sp>
        <p:sp>
          <p:nvSpPr>
            <p:cNvPr id="69677" name="Text Box 41"/>
            <p:cNvSpPr txBox="1">
              <a:spLocks noChangeArrowheads="1"/>
            </p:cNvSpPr>
            <p:nvPr/>
          </p:nvSpPr>
          <p:spPr bwMode="auto">
            <a:xfrm>
              <a:off x="2693" y="1632"/>
              <a:ext cx="115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endParaRPr kumimoji="1" lang="en-US" altLang="en-US" sz="1600">
                <a:solidFill>
                  <a:srgbClr val="0000FF"/>
                </a:solidFill>
                <a:latin typeface="Gulim" pitchFamily="34" charset="-127"/>
                <a:ea typeface="Gulim" pitchFamily="34" charset="-127"/>
              </a:endParaRPr>
            </a:p>
          </p:txBody>
        </p:sp>
        <p:sp>
          <p:nvSpPr>
            <p:cNvPr id="69678" name="Text Box 42"/>
            <p:cNvSpPr txBox="1">
              <a:spLocks noChangeArrowheads="1"/>
            </p:cNvSpPr>
            <p:nvPr/>
          </p:nvSpPr>
          <p:spPr bwMode="auto">
            <a:xfrm>
              <a:off x="2968" y="1602"/>
              <a:ext cx="709" cy="208"/>
            </a:xfrm>
            <a:prstGeom prst="rect">
              <a:avLst/>
            </a:prstGeom>
            <a:noFill/>
            <a:ln w="25400" algn="ctr">
              <a:solidFill>
                <a:srgbClr val="FF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en-US" sz="1200" b="1" dirty="0">
                  <a:solidFill>
                    <a:srgbClr val="0000FF"/>
                  </a:solidFill>
                  <a:latin typeface="Gulim" pitchFamily="34" charset="-127"/>
                  <a:ea typeface="Gulim" pitchFamily="34" charset="-127"/>
                </a:rPr>
                <a:t>Lubricant</a:t>
              </a:r>
            </a:p>
          </p:txBody>
        </p:sp>
        <p:sp>
          <p:nvSpPr>
            <p:cNvPr id="69679" name="Line 43"/>
            <p:cNvSpPr>
              <a:spLocks noChangeShapeType="1"/>
            </p:cNvSpPr>
            <p:nvPr/>
          </p:nvSpPr>
          <p:spPr bwMode="auto">
            <a:xfrm>
              <a:off x="3396" y="1814"/>
              <a:ext cx="485" cy="101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680" name="Line 44"/>
            <p:cNvSpPr>
              <a:spLocks noChangeShapeType="1"/>
            </p:cNvSpPr>
            <p:nvPr/>
          </p:nvSpPr>
          <p:spPr bwMode="auto">
            <a:xfrm flipV="1">
              <a:off x="2389" y="2454"/>
              <a:ext cx="150" cy="2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681" name="Line 45"/>
            <p:cNvSpPr>
              <a:spLocks noChangeShapeType="1"/>
            </p:cNvSpPr>
            <p:nvPr/>
          </p:nvSpPr>
          <p:spPr bwMode="auto">
            <a:xfrm flipH="1">
              <a:off x="3620" y="2252"/>
              <a:ext cx="74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82" name="Text Box 46"/>
            <p:cNvSpPr txBox="1">
              <a:spLocks noChangeArrowheads="1"/>
            </p:cNvSpPr>
            <p:nvPr/>
          </p:nvSpPr>
          <p:spPr bwMode="auto">
            <a:xfrm>
              <a:off x="4028" y="2456"/>
              <a:ext cx="732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en-US" sz="1000" dirty="0">
                  <a:solidFill>
                    <a:srgbClr val="0000FF"/>
                  </a:solidFill>
                  <a:ea typeface="Gulim" pitchFamily="34" charset="-127"/>
                </a:rPr>
                <a:t>Molecular Weight</a:t>
              </a:r>
            </a:p>
          </p:txBody>
        </p:sp>
        <p:sp>
          <p:nvSpPr>
            <p:cNvPr id="69683" name="Text Box 47"/>
            <p:cNvSpPr txBox="1">
              <a:spLocks noChangeArrowheads="1"/>
            </p:cNvSpPr>
            <p:nvPr/>
          </p:nvSpPr>
          <p:spPr bwMode="auto">
            <a:xfrm>
              <a:off x="4383" y="2157"/>
              <a:ext cx="825" cy="179"/>
            </a:xfrm>
            <a:prstGeom prst="rect">
              <a:avLst/>
            </a:prstGeom>
            <a:noFill/>
            <a:ln w="9525" algn="ctr">
              <a:solidFill>
                <a:srgbClr val="FF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en-US" sz="1200">
                  <a:solidFill>
                    <a:srgbClr val="0000FF"/>
                  </a:solidFill>
                  <a:ea typeface="Gulim" pitchFamily="34" charset="-127"/>
                </a:rPr>
                <a:t>PFPE Backbone</a:t>
              </a:r>
            </a:p>
          </p:txBody>
        </p:sp>
        <p:sp>
          <p:nvSpPr>
            <p:cNvPr id="69684" name="Rectangle 48"/>
            <p:cNvSpPr>
              <a:spLocks noChangeArrowheads="1"/>
            </p:cNvSpPr>
            <p:nvPr/>
          </p:nvSpPr>
          <p:spPr bwMode="auto">
            <a:xfrm>
              <a:off x="3666" y="2332"/>
              <a:ext cx="46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kumimoji="1" lang="en-US" altLang="en-US" sz="1000" dirty="0">
                  <a:solidFill>
                    <a:srgbClr val="0000FF"/>
                  </a:solidFill>
                  <a:ea typeface="PMingLiU" pitchFamily="18" charset="-120"/>
                </a:rPr>
                <a:t>C1/C2/C3</a:t>
              </a:r>
            </a:p>
          </p:txBody>
        </p:sp>
        <p:sp>
          <p:nvSpPr>
            <p:cNvPr id="69685" name="Line 49"/>
            <p:cNvSpPr>
              <a:spLocks noChangeShapeType="1"/>
            </p:cNvSpPr>
            <p:nvPr/>
          </p:nvSpPr>
          <p:spPr bwMode="auto">
            <a:xfrm flipH="1" flipV="1">
              <a:off x="3769" y="1882"/>
              <a:ext cx="75" cy="10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86" name="Line 50"/>
            <p:cNvSpPr>
              <a:spLocks noChangeShapeType="1"/>
            </p:cNvSpPr>
            <p:nvPr/>
          </p:nvSpPr>
          <p:spPr bwMode="auto">
            <a:xfrm flipH="1">
              <a:off x="3695" y="1680"/>
              <a:ext cx="186" cy="20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87" name="Text Box 51"/>
            <p:cNvSpPr txBox="1">
              <a:spLocks noChangeArrowheads="1"/>
            </p:cNvSpPr>
            <p:nvPr/>
          </p:nvSpPr>
          <p:spPr bwMode="auto">
            <a:xfrm>
              <a:off x="3942" y="2587"/>
              <a:ext cx="68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en-US" sz="1000">
                  <a:solidFill>
                    <a:srgbClr val="0000FF"/>
                  </a:solidFill>
                  <a:ea typeface="Gulim" pitchFamily="34" charset="-127"/>
                </a:rPr>
                <a:t>Surface mobility</a:t>
              </a:r>
            </a:p>
          </p:txBody>
        </p:sp>
        <p:sp>
          <p:nvSpPr>
            <p:cNvPr id="69688" name="Text Box 52"/>
            <p:cNvSpPr txBox="1">
              <a:spLocks noChangeArrowheads="1"/>
            </p:cNvSpPr>
            <p:nvPr/>
          </p:nvSpPr>
          <p:spPr bwMode="auto">
            <a:xfrm>
              <a:off x="3570" y="1999"/>
              <a:ext cx="61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en-US" sz="1000">
                  <a:solidFill>
                    <a:srgbClr val="0000FF"/>
                  </a:solidFill>
                  <a:ea typeface="Gulim" pitchFamily="34" charset="-127"/>
                </a:rPr>
                <a:t>Bonding Ratio</a:t>
              </a:r>
            </a:p>
          </p:txBody>
        </p:sp>
        <p:sp>
          <p:nvSpPr>
            <p:cNvPr id="69689" name="Text Box 53"/>
            <p:cNvSpPr txBox="1">
              <a:spLocks noChangeArrowheads="1"/>
            </p:cNvSpPr>
            <p:nvPr/>
          </p:nvSpPr>
          <p:spPr bwMode="auto">
            <a:xfrm>
              <a:off x="3663" y="1540"/>
              <a:ext cx="69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en-US" sz="1000" dirty="0">
                  <a:solidFill>
                    <a:srgbClr val="0000FF"/>
                  </a:solidFill>
                  <a:ea typeface="Gulim" pitchFamily="34" charset="-127"/>
                </a:rPr>
                <a:t>Bonding kinetics</a:t>
              </a:r>
            </a:p>
          </p:txBody>
        </p:sp>
        <p:sp>
          <p:nvSpPr>
            <p:cNvPr id="69690" name="Text Box 54"/>
            <p:cNvSpPr txBox="1">
              <a:spLocks noChangeArrowheads="1"/>
            </p:cNvSpPr>
            <p:nvPr/>
          </p:nvSpPr>
          <p:spPr bwMode="auto">
            <a:xfrm>
              <a:off x="4294" y="1781"/>
              <a:ext cx="1168" cy="217"/>
            </a:xfrm>
            <a:prstGeom prst="rect">
              <a:avLst/>
            </a:prstGeom>
            <a:noFill/>
            <a:ln w="9525" algn="ctr">
              <a:solidFill>
                <a:srgbClr val="FF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en-US" sz="1200" dirty="0">
                  <a:solidFill>
                    <a:srgbClr val="0000FF"/>
                  </a:solidFill>
                  <a:ea typeface="Gulim" pitchFamily="34" charset="-127"/>
                </a:rPr>
                <a:t>End Group Structure</a:t>
              </a:r>
            </a:p>
          </p:txBody>
        </p:sp>
        <p:sp>
          <p:nvSpPr>
            <p:cNvPr id="69691" name="Line 55"/>
            <p:cNvSpPr>
              <a:spLocks noChangeShapeType="1"/>
            </p:cNvSpPr>
            <p:nvPr/>
          </p:nvSpPr>
          <p:spPr bwMode="auto">
            <a:xfrm flipH="1">
              <a:off x="3434" y="1882"/>
              <a:ext cx="85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92" name="Text Box 56"/>
            <p:cNvSpPr txBox="1">
              <a:spLocks noChangeArrowheads="1"/>
            </p:cNvSpPr>
            <p:nvPr/>
          </p:nvSpPr>
          <p:spPr bwMode="auto">
            <a:xfrm>
              <a:off x="4228" y="2000"/>
              <a:ext cx="79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en-US" sz="1000" dirty="0">
                  <a:solidFill>
                    <a:srgbClr val="0000FF"/>
                  </a:solidFill>
                  <a:ea typeface="Gulim" pitchFamily="34" charset="-127"/>
                </a:rPr>
                <a:t>Humidity sensitivity</a:t>
              </a:r>
            </a:p>
          </p:txBody>
        </p:sp>
        <p:sp>
          <p:nvSpPr>
            <p:cNvPr id="69693" name="Line 57"/>
            <p:cNvSpPr>
              <a:spLocks noChangeShapeType="1"/>
            </p:cNvSpPr>
            <p:nvPr/>
          </p:nvSpPr>
          <p:spPr bwMode="auto">
            <a:xfrm flipH="1" flipV="1">
              <a:off x="4142" y="1883"/>
              <a:ext cx="82" cy="13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94" name="Line 58"/>
            <p:cNvSpPr>
              <a:spLocks noChangeShapeType="1"/>
            </p:cNvSpPr>
            <p:nvPr/>
          </p:nvSpPr>
          <p:spPr bwMode="auto">
            <a:xfrm flipV="1">
              <a:off x="3956" y="1748"/>
              <a:ext cx="149" cy="13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95" name="Text Box 59"/>
            <p:cNvSpPr txBox="1">
              <a:spLocks noChangeArrowheads="1"/>
            </p:cNvSpPr>
            <p:nvPr/>
          </p:nvSpPr>
          <p:spPr bwMode="auto">
            <a:xfrm>
              <a:off x="4063" y="1663"/>
              <a:ext cx="382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en-US" sz="1000">
                  <a:solidFill>
                    <a:srgbClr val="0000FF"/>
                  </a:solidFill>
                  <a:ea typeface="Gulim" pitchFamily="34" charset="-127"/>
                </a:rPr>
                <a:t>Polarity</a:t>
              </a:r>
            </a:p>
          </p:txBody>
        </p:sp>
        <p:sp>
          <p:nvSpPr>
            <p:cNvPr id="69696" name="Line 60"/>
            <p:cNvSpPr>
              <a:spLocks noChangeShapeType="1"/>
            </p:cNvSpPr>
            <p:nvPr/>
          </p:nvSpPr>
          <p:spPr bwMode="auto">
            <a:xfrm flipH="1" flipV="1">
              <a:off x="4080" y="2252"/>
              <a:ext cx="112" cy="2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97" name="Line 61"/>
            <p:cNvSpPr>
              <a:spLocks noChangeShapeType="1"/>
            </p:cNvSpPr>
            <p:nvPr/>
          </p:nvSpPr>
          <p:spPr bwMode="auto">
            <a:xfrm flipH="1" flipV="1">
              <a:off x="3844" y="2252"/>
              <a:ext cx="37" cy="10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98" name="Line 62"/>
            <p:cNvSpPr>
              <a:spLocks noChangeShapeType="1"/>
            </p:cNvSpPr>
            <p:nvPr/>
          </p:nvSpPr>
          <p:spPr bwMode="auto">
            <a:xfrm flipH="1">
              <a:off x="3806" y="2656"/>
              <a:ext cx="14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99" name="Line 63"/>
            <p:cNvSpPr>
              <a:spLocks noChangeShapeType="1"/>
            </p:cNvSpPr>
            <p:nvPr/>
          </p:nvSpPr>
          <p:spPr bwMode="auto">
            <a:xfrm flipH="1">
              <a:off x="3370" y="2530"/>
              <a:ext cx="35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00" name="Text Box 64"/>
            <p:cNvSpPr txBox="1">
              <a:spLocks noChangeArrowheads="1"/>
            </p:cNvSpPr>
            <p:nvPr/>
          </p:nvSpPr>
          <p:spPr bwMode="auto">
            <a:xfrm>
              <a:off x="2827" y="2454"/>
              <a:ext cx="536" cy="179"/>
            </a:xfrm>
            <a:prstGeom prst="rect">
              <a:avLst/>
            </a:prstGeom>
            <a:noFill/>
            <a:ln w="9525" algn="ctr">
              <a:solidFill>
                <a:srgbClr val="FF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en-US" sz="1200">
                  <a:solidFill>
                    <a:srgbClr val="0000FF"/>
                  </a:solidFill>
                  <a:ea typeface="Gulim" pitchFamily="34" charset="-127"/>
                </a:rPr>
                <a:t>Additives </a:t>
              </a:r>
            </a:p>
          </p:txBody>
        </p:sp>
        <p:sp>
          <p:nvSpPr>
            <p:cNvPr id="69701" name="Text Box 65"/>
            <p:cNvSpPr txBox="1">
              <a:spLocks noChangeArrowheads="1"/>
            </p:cNvSpPr>
            <p:nvPr/>
          </p:nvSpPr>
          <p:spPr bwMode="auto">
            <a:xfrm>
              <a:off x="3253" y="2667"/>
              <a:ext cx="61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en-US" sz="1000" dirty="0">
                  <a:solidFill>
                    <a:srgbClr val="0000FF"/>
                  </a:solidFill>
                  <a:ea typeface="Gulim" pitchFamily="34" charset="-127"/>
                </a:rPr>
                <a:t>Concentration</a:t>
              </a:r>
            </a:p>
          </p:txBody>
        </p:sp>
        <p:sp>
          <p:nvSpPr>
            <p:cNvPr id="69702" name="Text Box 66"/>
            <p:cNvSpPr txBox="1">
              <a:spLocks noChangeArrowheads="1"/>
            </p:cNvSpPr>
            <p:nvPr/>
          </p:nvSpPr>
          <p:spPr bwMode="auto">
            <a:xfrm>
              <a:off x="3045" y="2604"/>
              <a:ext cx="26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en-US" sz="1000" dirty="0">
                  <a:solidFill>
                    <a:srgbClr val="0000FF"/>
                  </a:solidFill>
                  <a:ea typeface="Gulim" pitchFamily="34" charset="-127"/>
                </a:rPr>
                <a:t>type</a:t>
              </a:r>
            </a:p>
          </p:txBody>
        </p:sp>
        <p:sp>
          <p:nvSpPr>
            <p:cNvPr id="69703" name="Line 67"/>
            <p:cNvSpPr>
              <a:spLocks noChangeShapeType="1"/>
            </p:cNvSpPr>
            <p:nvPr/>
          </p:nvSpPr>
          <p:spPr bwMode="auto">
            <a:xfrm flipV="1">
              <a:off x="3311" y="2520"/>
              <a:ext cx="121" cy="1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704" name="Line 68"/>
            <p:cNvSpPr>
              <a:spLocks noChangeShapeType="1"/>
            </p:cNvSpPr>
            <p:nvPr/>
          </p:nvSpPr>
          <p:spPr bwMode="auto">
            <a:xfrm flipV="1">
              <a:off x="3546" y="2520"/>
              <a:ext cx="57" cy="1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705" name="Text Box 69"/>
            <p:cNvSpPr txBox="1">
              <a:spLocks noChangeArrowheads="1"/>
            </p:cNvSpPr>
            <p:nvPr/>
          </p:nvSpPr>
          <p:spPr bwMode="auto">
            <a:xfrm>
              <a:off x="2615" y="1904"/>
              <a:ext cx="649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en-US" sz="1000">
                  <a:solidFill>
                    <a:srgbClr val="0000FF"/>
                  </a:solidFill>
                  <a:ea typeface="Gulim" pitchFamily="34" charset="-127"/>
                </a:rPr>
                <a:t>Film Thickness</a:t>
              </a:r>
            </a:p>
          </p:txBody>
        </p:sp>
        <p:sp>
          <p:nvSpPr>
            <p:cNvPr id="69706" name="Line 70"/>
            <p:cNvSpPr>
              <a:spLocks noChangeShapeType="1"/>
            </p:cNvSpPr>
            <p:nvPr/>
          </p:nvSpPr>
          <p:spPr bwMode="auto">
            <a:xfrm>
              <a:off x="3433" y="2251"/>
              <a:ext cx="1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07" name="Text Box 71"/>
            <p:cNvSpPr txBox="1">
              <a:spLocks noChangeArrowheads="1"/>
            </p:cNvSpPr>
            <p:nvPr/>
          </p:nvSpPr>
          <p:spPr bwMode="auto">
            <a:xfrm>
              <a:off x="2749" y="2184"/>
              <a:ext cx="691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en-US" sz="1200">
                  <a:solidFill>
                    <a:srgbClr val="0000FF"/>
                  </a:solidFill>
                  <a:ea typeface="Gulim" pitchFamily="34" charset="-127"/>
                </a:rPr>
                <a:t> </a:t>
              </a:r>
              <a:r>
                <a:rPr kumimoji="1" lang="en-US" altLang="en-US" sz="1000">
                  <a:solidFill>
                    <a:srgbClr val="0000FF"/>
                  </a:solidFill>
                  <a:ea typeface="Gulim" pitchFamily="34" charset="-127"/>
                </a:rPr>
                <a:t>Surface Energy</a:t>
              </a:r>
            </a:p>
          </p:txBody>
        </p:sp>
        <p:sp>
          <p:nvSpPr>
            <p:cNvPr id="69708" name="Line 72"/>
            <p:cNvSpPr>
              <a:spLocks noChangeShapeType="1"/>
            </p:cNvSpPr>
            <p:nvPr/>
          </p:nvSpPr>
          <p:spPr bwMode="auto">
            <a:xfrm>
              <a:off x="3321" y="2116"/>
              <a:ext cx="20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09" name="Line 73"/>
            <p:cNvSpPr>
              <a:spLocks noChangeShapeType="1"/>
            </p:cNvSpPr>
            <p:nvPr/>
          </p:nvSpPr>
          <p:spPr bwMode="auto">
            <a:xfrm>
              <a:off x="3210" y="1982"/>
              <a:ext cx="26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710" name="Text Box 74"/>
            <p:cNvSpPr txBox="1">
              <a:spLocks noChangeArrowheads="1"/>
            </p:cNvSpPr>
            <p:nvPr/>
          </p:nvSpPr>
          <p:spPr bwMode="auto">
            <a:xfrm>
              <a:off x="2521" y="2049"/>
              <a:ext cx="830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en-US" sz="1200">
                  <a:solidFill>
                    <a:srgbClr val="0000FF"/>
                  </a:solidFill>
                  <a:ea typeface="Gulim" pitchFamily="34" charset="-127"/>
                </a:rPr>
                <a:t> </a:t>
              </a:r>
              <a:r>
                <a:rPr kumimoji="1" lang="en-US" altLang="en-US" sz="1000">
                  <a:solidFill>
                    <a:srgbClr val="0000FF"/>
                  </a:solidFill>
                  <a:ea typeface="Gulim" pitchFamily="34" charset="-127"/>
                </a:rPr>
                <a:t>Disjoining Pressure</a:t>
              </a:r>
            </a:p>
          </p:txBody>
        </p:sp>
        <p:sp>
          <p:nvSpPr>
            <p:cNvPr id="69711" name="Line 75"/>
            <p:cNvSpPr>
              <a:spLocks noChangeShapeType="1"/>
            </p:cNvSpPr>
            <p:nvPr/>
          </p:nvSpPr>
          <p:spPr bwMode="auto">
            <a:xfrm>
              <a:off x="4255" y="2252"/>
              <a:ext cx="148" cy="13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arrow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712" name="Text Box 76"/>
            <p:cNvSpPr txBox="1">
              <a:spLocks noChangeArrowheads="1"/>
            </p:cNvSpPr>
            <p:nvPr/>
          </p:nvSpPr>
          <p:spPr bwMode="auto">
            <a:xfrm>
              <a:off x="4347" y="2325"/>
              <a:ext cx="60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en-US" sz="1000" dirty="0" err="1">
                  <a:solidFill>
                    <a:srgbClr val="0000FF"/>
                  </a:solidFill>
                  <a:ea typeface="Gulim" pitchFamily="34" charset="-127"/>
                </a:rPr>
                <a:t>Polydispersity</a:t>
              </a:r>
              <a:endParaRPr kumimoji="1" lang="en-US" altLang="en-US" sz="1000" dirty="0">
                <a:solidFill>
                  <a:srgbClr val="0000FF"/>
                </a:solidFill>
                <a:ea typeface="Gulim" pitchFamily="34" charset="-127"/>
              </a:endParaRPr>
            </a:p>
          </p:txBody>
        </p:sp>
        <p:sp>
          <p:nvSpPr>
            <p:cNvPr id="69713" name="Line 77"/>
            <p:cNvSpPr>
              <a:spLocks noChangeShapeType="1"/>
            </p:cNvSpPr>
            <p:nvPr/>
          </p:nvSpPr>
          <p:spPr bwMode="auto">
            <a:xfrm flipH="1">
              <a:off x="3181" y="2891"/>
              <a:ext cx="588" cy="8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arrow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714" name="Text Box 78"/>
            <p:cNvSpPr txBox="1">
              <a:spLocks noChangeArrowheads="1"/>
            </p:cNvSpPr>
            <p:nvPr/>
          </p:nvSpPr>
          <p:spPr bwMode="auto">
            <a:xfrm>
              <a:off x="4416" y="3168"/>
              <a:ext cx="792" cy="338"/>
            </a:xfrm>
            <a:prstGeom prst="rect">
              <a:avLst/>
            </a:prstGeom>
            <a:noFill/>
            <a:ln w="28575" algn="ctr">
              <a:solidFill>
                <a:srgbClr val="FF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en-US" sz="1100" dirty="0">
                  <a:solidFill>
                    <a:srgbClr val="0000FF"/>
                  </a:solidFill>
                  <a:ea typeface="Gulim" pitchFamily="34" charset="-127"/>
                </a:rPr>
                <a:t>Operating </a:t>
              </a:r>
            </a:p>
            <a:p>
              <a:pPr algn="ctr" eaLnBrk="1" latinLnBrk="1" hangingPunct="1"/>
              <a:r>
                <a:rPr kumimoji="1" lang="en-US" altLang="en-US" sz="1100" dirty="0">
                  <a:solidFill>
                    <a:srgbClr val="0000FF"/>
                  </a:solidFill>
                  <a:ea typeface="Gulim" pitchFamily="34" charset="-127"/>
                </a:rPr>
                <a:t>Environment</a:t>
              </a:r>
            </a:p>
          </p:txBody>
        </p:sp>
        <p:sp>
          <p:nvSpPr>
            <p:cNvPr id="69715" name="Text Box 79"/>
            <p:cNvSpPr txBox="1">
              <a:spLocks noChangeArrowheads="1"/>
            </p:cNvSpPr>
            <p:nvPr/>
          </p:nvSpPr>
          <p:spPr bwMode="auto">
            <a:xfrm>
              <a:off x="2464" y="3262"/>
              <a:ext cx="1093" cy="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defTabSz="471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471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471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471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471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714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714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714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714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>
                <a:buClr>
                  <a:srgbClr val="FFFFFF"/>
                </a:buClr>
                <a:buSzPct val="90000"/>
                <a:buFont typeface="Monotype Sorts" pitchFamily="2" charset="2"/>
                <a:buNone/>
              </a:pPr>
              <a:endParaRPr lang="ja-JP" altLang="en-US" sz="1400" b="1">
                <a:solidFill>
                  <a:srgbClr val="0000FF"/>
                </a:solidFill>
                <a:ea typeface="Gulim" pitchFamily="34" charset="-127"/>
              </a:endParaRPr>
            </a:p>
          </p:txBody>
        </p:sp>
        <p:sp>
          <p:nvSpPr>
            <p:cNvPr id="69716" name="Text Box 80"/>
            <p:cNvSpPr txBox="1">
              <a:spLocks noChangeArrowheads="1"/>
            </p:cNvSpPr>
            <p:nvPr/>
          </p:nvSpPr>
          <p:spPr bwMode="auto">
            <a:xfrm>
              <a:off x="2659" y="3766"/>
              <a:ext cx="1081" cy="208"/>
            </a:xfrm>
            <a:prstGeom prst="rect">
              <a:avLst/>
            </a:prstGeom>
            <a:noFill/>
            <a:ln w="25400">
              <a:solidFill>
                <a:srgbClr val="FF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>
                <a:spcBef>
                  <a:spcPct val="50000"/>
                </a:spcBef>
              </a:pPr>
              <a:r>
                <a:rPr kumimoji="1" lang="en-US" altLang="ja-JP" sz="1200" b="1" dirty="0">
                  <a:solidFill>
                    <a:srgbClr val="0000FF"/>
                  </a:solidFill>
                  <a:latin typeface="Gulim" pitchFamily="34" charset="-127"/>
                  <a:ea typeface="MS PGothic" pitchFamily="34" charset="-128"/>
                </a:rPr>
                <a:t>Drive Parameters</a:t>
              </a:r>
            </a:p>
          </p:txBody>
        </p:sp>
        <p:sp>
          <p:nvSpPr>
            <p:cNvPr id="69717" name="Text Box 81"/>
            <p:cNvSpPr txBox="1">
              <a:spLocks noChangeArrowheads="1"/>
            </p:cNvSpPr>
            <p:nvPr/>
          </p:nvSpPr>
          <p:spPr bwMode="auto">
            <a:xfrm>
              <a:off x="3312" y="3494"/>
              <a:ext cx="52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en-US" sz="1000">
                  <a:solidFill>
                    <a:srgbClr val="0000FF"/>
                  </a:solidFill>
                  <a:ea typeface="Gulim" pitchFamily="34" charset="-127"/>
                </a:rPr>
                <a:t>Filter type / location</a:t>
              </a:r>
            </a:p>
          </p:txBody>
        </p:sp>
        <p:sp>
          <p:nvSpPr>
            <p:cNvPr id="69718" name="Text Box 82"/>
            <p:cNvSpPr txBox="1">
              <a:spLocks noChangeArrowheads="1"/>
            </p:cNvSpPr>
            <p:nvPr/>
          </p:nvSpPr>
          <p:spPr bwMode="auto">
            <a:xfrm>
              <a:off x="3578" y="3024"/>
              <a:ext cx="55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en-US" sz="1000">
                  <a:solidFill>
                    <a:srgbClr val="0000FF"/>
                  </a:solidFill>
                  <a:ea typeface="Gulim" pitchFamily="34" charset="-127"/>
                </a:rPr>
                <a:t>Humidity</a:t>
              </a:r>
            </a:p>
          </p:txBody>
        </p:sp>
        <p:sp>
          <p:nvSpPr>
            <p:cNvPr id="69719" name="Text Box 83"/>
            <p:cNvSpPr txBox="1">
              <a:spLocks noChangeArrowheads="1"/>
            </p:cNvSpPr>
            <p:nvPr/>
          </p:nvSpPr>
          <p:spPr bwMode="auto">
            <a:xfrm>
              <a:off x="4020" y="3010"/>
              <a:ext cx="572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en-US" sz="1000" dirty="0">
                  <a:solidFill>
                    <a:srgbClr val="0000FF"/>
                  </a:solidFill>
                  <a:ea typeface="Gulim" pitchFamily="34" charset="-127"/>
                </a:rPr>
                <a:t>Temperature</a:t>
              </a:r>
            </a:p>
          </p:txBody>
        </p:sp>
        <p:sp>
          <p:nvSpPr>
            <p:cNvPr id="69720" name="Line 84"/>
            <p:cNvSpPr>
              <a:spLocks noChangeShapeType="1"/>
            </p:cNvSpPr>
            <p:nvPr/>
          </p:nvSpPr>
          <p:spPr bwMode="auto">
            <a:xfrm flipH="1">
              <a:off x="3648" y="3161"/>
              <a:ext cx="130" cy="1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21" name="Line 85"/>
            <p:cNvSpPr>
              <a:spLocks noChangeShapeType="1"/>
            </p:cNvSpPr>
            <p:nvPr/>
          </p:nvSpPr>
          <p:spPr bwMode="auto">
            <a:xfrm>
              <a:off x="3504" y="3312"/>
              <a:ext cx="9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22" name="Line 86"/>
            <p:cNvSpPr>
              <a:spLocks noChangeShapeType="1"/>
            </p:cNvSpPr>
            <p:nvPr/>
          </p:nvSpPr>
          <p:spPr bwMode="auto">
            <a:xfrm>
              <a:off x="3152" y="3520"/>
              <a:ext cx="17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23" name="Text Box 87"/>
            <p:cNvSpPr txBox="1">
              <a:spLocks noChangeArrowheads="1"/>
            </p:cNvSpPr>
            <p:nvPr/>
          </p:nvSpPr>
          <p:spPr bwMode="auto">
            <a:xfrm>
              <a:off x="2377" y="3426"/>
              <a:ext cx="77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kumimoji="1" lang="en-US" altLang="en-US" sz="1000" dirty="0">
                  <a:solidFill>
                    <a:srgbClr val="0000FF"/>
                  </a:solidFill>
                  <a:ea typeface="PMingLiU" pitchFamily="18" charset="-120"/>
                </a:rPr>
                <a:t>Rotational Velocity</a:t>
              </a:r>
            </a:p>
          </p:txBody>
        </p:sp>
        <p:sp>
          <p:nvSpPr>
            <p:cNvPr id="69724" name="Text Box 90"/>
            <p:cNvSpPr txBox="1">
              <a:spLocks noChangeArrowheads="1"/>
            </p:cNvSpPr>
            <p:nvPr/>
          </p:nvSpPr>
          <p:spPr bwMode="auto">
            <a:xfrm>
              <a:off x="2772" y="2986"/>
              <a:ext cx="792" cy="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en-US" sz="1000" dirty="0">
                  <a:solidFill>
                    <a:srgbClr val="0000FF"/>
                  </a:solidFill>
                  <a:ea typeface="Gulim" pitchFamily="34" charset="-127"/>
                </a:rPr>
                <a:t>Defect Mapping</a:t>
              </a:r>
            </a:p>
          </p:txBody>
        </p:sp>
        <p:sp>
          <p:nvSpPr>
            <p:cNvPr id="69725" name="Line 91"/>
            <p:cNvSpPr>
              <a:spLocks noChangeShapeType="1"/>
            </p:cNvSpPr>
            <p:nvPr/>
          </p:nvSpPr>
          <p:spPr bwMode="auto">
            <a:xfrm>
              <a:off x="3479" y="3094"/>
              <a:ext cx="14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726" name="Line 92"/>
            <p:cNvSpPr>
              <a:spLocks noChangeShapeType="1"/>
            </p:cNvSpPr>
            <p:nvPr/>
          </p:nvSpPr>
          <p:spPr bwMode="auto">
            <a:xfrm flipH="1" flipV="1">
              <a:off x="3600" y="3312"/>
              <a:ext cx="48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727" name="Line 94"/>
            <p:cNvSpPr>
              <a:spLocks noChangeShapeType="1"/>
            </p:cNvSpPr>
            <p:nvPr/>
          </p:nvSpPr>
          <p:spPr bwMode="auto">
            <a:xfrm>
              <a:off x="3320" y="3240"/>
              <a:ext cx="1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728" name="Text Box 95"/>
            <p:cNvSpPr txBox="1">
              <a:spLocks noChangeArrowheads="1"/>
            </p:cNvSpPr>
            <p:nvPr/>
          </p:nvSpPr>
          <p:spPr bwMode="auto">
            <a:xfrm>
              <a:off x="2912" y="3152"/>
              <a:ext cx="412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en-US" sz="1000">
                  <a:solidFill>
                    <a:srgbClr val="0000FF"/>
                  </a:solidFill>
                  <a:ea typeface="Gulim" pitchFamily="34" charset="-127"/>
                </a:rPr>
                <a:t>Channel</a:t>
              </a:r>
            </a:p>
          </p:txBody>
        </p:sp>
        <p:sp>
          <p:nvSpPr>
            <p:cNvPr id="69729" name="Text Box 96"/>
            <p:cNvSpPr txBox="1">
              <a:spLocks noChangeArrowheads="1"/>
            </p:cNvSpPr>
            <p:nvPr/>
          </p:nvSpPr>
          <p:spPr bwMode="auto">
            <a:xfrm>
              <a:off x="2687" y="3288"/>
              <a:ext cx="54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en-US" sz="1000">
                  <a:solidFill>
                    <a:srgbClr val="0000FF"/>
                  </a:solidFill>
                  <a:ea typeface="Gulim" pitchFamily="34" charset="-127"/>
                </a:rPr>
                <a:t>Seek Profile</a:t>
              </a:r>
            </a:p>
          </p:txBody>
        </p:sp>
        <p:sp>
          <p:nvSpPr>
            <p:cNvPr id="69730" name="Line 98"/>
            <p:cNvSpPr>
              <a:spLocks noChangeShapeType="1"/>
            </p:cNvSpPr>
            <p:nvPr/>
          </p:nvSpPr>
          <p:spPr bwMode="auto">
            <a:xfrm>
              <a:off x="3230" y="3368"/>
              <a:ext cx="18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731" name="Line 99"/>
            <p:cNvSpPr>
              <a:spLocks noChangeShapeType="1"/>
            </p:cNvSpPr>
            <p:nvPr/>
          </p:nvSpPr>
          <p:spPr bwMode="auto">
            <a:xfrm flipH="1">
              <a:off x="2064" y="2891"/>
              <a:ext cx="730" cy="103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732" name="Text Box 100"/>
            <p:cNvSpPr txBox="1">
              <a:spLocks noChangeArrowheads="1"/>
            </p:cNvSpPr>
            <p:nvPr/>
          </p:nvSpPr>
          <p:spPr bwMode="auto">
            <a:xfrm>
              <a:off x="1384" y="3946"/>
              <a:ext cx="877" cy="208"/>
            </a:xfrm>
            <a:prstGeom prst="rect">
              <a:avLst/>
            </a:prstGeom>
            <a:noFill/>
            <a:ln w="25400">
              <a:solidFill>
                <a:srgbClr val="FF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>
                <a:spcBef>
                  <a:spcPct val="50000"/>
                </a:spcBef>
              </a:pPr>
              <a:r>
                <a:rPr kumimoji="1" lang="en-US" altLang="ja-JP" sz="1200" b="1" dirty="0" smtClean="0">
                  <a:solidFill>
                    <a:srgbClr val="0000FF"/>
                  </a:solidFill>
                  <a:latin typeface="Gulim" pitchFamily="34" charset="-127"/>
                  <a:ea typeface="MS PGothic" pitchFamily="34" charset="-128"/>
                </a:rPr>
                <a:t>Head Design</a:t>
              </a:r>
              <a:endParaRPr kumimoji="1" lang="en-US" altLang="ja-JP" sz="1200" b="1" dirty="0">
                <a:solidFill>
                  <a:srgbClr val="0000FF"/>
                </a:solidFill>
                <a:latin typeface="Gulim" pitchFamily="34" charset="-127"/>
                <a:ea typeface="MS PGothic" pitchFamily="34" charset="-128"/>
              </a:endParaRPr>
            </a:p>
          </p:txBody>
        </p:sp>
        <p:sp>
          <p:nvSpPr>
            <p:cNvPr id="69733" name="Text Box 101"/>
            <p:cNvSpPr txBox="1">
              <a:spLocks noChangeArrowheads="1"/>
            </p:cNvSpPr>
            <p:nvPr/>
          </p:nvSpPr>
          <p:spPr bwMode="auto">
            <a:xfrm>
              <a:off x="2010" y="3141"/>
              <a:ext cx="624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0" rIns="0" bIns="0" anchor="ctr"/>
            <a:lstStyle>
              <a:lvl1pPr defTabSz="471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471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471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471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471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714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714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714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714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>
                <a:buClr>
                  <a:srgbClr val="FFFFFF"/>
                </a:buClr>
                <a:buSzPct val="90000"/>
                <a:buFont typeface="Monotype Sorts" pitchFamily="2" charset="2"/>
                <a:buNone/>
              </a:pPr>
              <a:endParaRPr lang="en-US" altLang="en-US" sz="1200">
                <a:solidFill>
                  <a:schemeClr val="tx2"/>
                </a:solidFill>
                <a:ea typeface="Gulim" pitchFamily="34" charset="-127"/>
              </a:endParaRPr>
            </a:p>
          </p:txBody>
        </p:sp>
        <p:sp>
          <p:nvSpPr>
            <p:cNvPr id="69734" name="Line 102"/>
            <p:cNvSpPr>
              <a:spLocks noChangeShapeType="1"/>
            </p:cNvSpPr>
            <p:nvPr/>
          </p:nvSpPr>
          <p:spPr bwMode="auto">
            <a:xfrm>
              <a:off x="1269" y="3564"/>
              <a:ext cx="104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35" name="Text Box 103"/>
            <p:cNvSpPr txBox="1">
              <a:spLocks noChangeArrowheads="1"/>
            </p:cNvSpPr>
            <p:nvPr/>
          </p:nvSpPr>
          <p:spPr bwMode="auto">
            <a:xfrm>
              <a:off x="1975" y="3183"/>
              <a:ext cx="444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en-US" sz="1200">
                  <a:solidFill>
                    <a:srgbClr val="0000FF"/>
                  </a:solidFill>
                  <a:ea typeface="Gulim" pitchFamily="34" charset="-127"/>
                </a:rPr>
                <a:t> </a:t>
              </a:r>
              <a:r>
                <a:rPr kumimoji="1" lang="en-US" altLang="en-US" sz="1000">
                  <a:solidFill>
                    <a:srgbClr val="0000FF"/>
                  </a:solidFill>
                  <a:ea typeface="Gulim" pitchFamily="34" charset="-127"/>
                </a:rPr>
                <a:t>Positive </a:t>
              </a:r>
            </a:p>
            <a:p>
              <a:pPr algn="ctr" eaLnBrk="1" latinLnBrk="1" hangingPunct="1"/>
              <a:r>
                <a:rPr kumimoji="1" lang="en-US" altLang="en-US" sz="1000">
                  <a:solidFill>
                    <a:srgbClr val="0000FF"/>
                  </a:solidFill>
                  <a:ea typeface="Gulim" pitchFamily="34" charset="-127"/>
                </a:rPr>
                <a:t>Pressure</a:t>
              </a:r>
            </a:p>
          </p:txBody>
        </p:sp>
        <p:sp>
          <p:nvSpPr>
            <p:cNvPr id="69736" name="Text Box 104"/>
            <p:cNvSpPr txBox="1">
              <a:spLocks noChangeArrowheads="1"/>
            </p:cNvSpPr>
            <p:nvPr/>
          </p:nvSpPr>
          <p:spPr bwMode="auto">
            <a:xfrm>
              <a:off x="785" y="3010"/>
              <a:ext cx="578" cy="338"/>
            </a:xfrm>
            <a:prstGeom prst="rect">
              <a:avLst/>
            </a:prstGeom>
            <a:noFill/>
            <a:ln w="9525" algn="ctr">
              <a:solidFill>
                <a:srgbClr val="FF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en-US" sz="1100" dirty="0">
                  <a:solidFill>
                    <a:srgbClr val="0000FF"/>
                  </a:solidFill>
                  <a:ea typeface="Gulim" pitchFamily="34" charset="-127"/>
                </a:rPr>
                <a:t>Fly Height</a:t>
              </a:r>
            </a:p>
            <a:p>
              <a:pPr algn="ctr" eaLnBrk="1" latinLnBrk="1" hangingPunct="1"/>
              <a:r>
                <a:rPr kumimoji="1" lang="en-US" altLang="en-US" sz="1100" dirty="0">
                  <a:solidFill>
                    <a:srgbClr val="0000FF"/>
                  </a:solidFill>
                  <a:ea typeface="Gulim" pitchFamily="34" charset="-127"/>
                </a:rPr>
                <a:t>Profile</a:t>
              </a:r>
            </a:p>
          </p:txBody>
        </p:sp>
        <p:sp>
          <p:nvSpPr>
            <p:cNvPr id="69737" name="Text Box 105"/>
            <p:cNvSpPr txBox="1">
              <a:spLocks noChangeArrowheads="1"/>
            </p:cNvSpPr>
            <p:nvPr/>
          </p:nvSpPr>
          <p:spPr bwMode="auto">
            <a:xfrm>
              <a:off x="1361" y="2889"/>
              <a:ext cx="37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en-US" sz="1000">
                  <a:solidFill>
                    <a:srgbClr val="0000FF"/>
                  </a:solidFill>
                  <a:ea typeface="Gulim" pitchFamily="34" charset="-127"/>
                </a:rPr>
                <a:t>Min.FH</a:t>
              </a:r>
            </a:p>
          </p:txBody>
        </p:sp>
        <p:sp>
          <p:nvSpPr>
            <p:cNvPr id="69738" name="Text Box 106"/>
            <p:cNvSpPr txBox="1">
              <a:spLocks noChangeArrowheads="1"/>
            </p:cNvSpPr>
            <p:nvPr/>
          </p:nvSpPr>
          <p:spPr bwMode="auto">
            <a:xfrm>
              <a:off x="2117" y="2862"/>
              <a:ext cx="47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en-US" sz="1000" dirty="0">
                  <a:solidFill>
                    <a:srgbClr val="0000FF"/>
                  </a:solidFill>
                  <a:ea typeface="Gulim" pitchFamily="34" charset="-127"/>
                </a:rPr>
                <a:t>Pole tip </a:t>
              </a:r>
            </a:p>
            <a:p>
              <a:pPr algn="ctr" eaLnBrk="1" latinLnBrk="1" hangingPunct="1"/>
              <a:r>
                <a:rPr kumimoji="1" lang="en-US" altLang="en-US" sz="1000" dirty="0">
                  <a:solidFill>
                    <a:srgbClr val="0000FF"/>
                  </a:solidFill>
                  <a:ea typeface="Gulim" pitchFamily="34" charset="-127"/>
                </a:rPr>
                <a:t>protrusion</a:t>
              </a:r>
            </a:p>
          </p:txBody>
        </p:sp>
        <p:sp>
          <p:nvSpPr>
            <p:cNvPr id="69739" name="Text Box 107"/>
            <p:cNvSpPr txBox="1">
              <a:spLocks noChangeArrowheads="1"/>
            </p:cNvSpPr>
            <p:nvPr/>
          </p:nvSpPr>
          <p:spPr bwMode="auto">
            <a:xfrm>
              <a:off x="952" y="3497"/>
              <a:ext cx="330" cy="205"/>
            </a:xfrm>
            <a:prstGeom prst="rect">
              <a:avLst/>
            </a:prstGeom>
            <a:noFill/>
            <a:ln w="9525" algn="ctr">
              <a:solidFill>
                <a:srgbClr val="FF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en-US" sz="1100" dirty="0">
                  <a:solidFill>
                    <a:srgbClr val="0000FF"/>
                  </a:solidFill>
                  <a:ea typeface="Gulim" pitchFamily="34" charset="-127"/>
                </a:rPr>
                <a:t>ABS</a:t>
              </a:r>
            </a:p>
          </p:txBody>
        </p:sp>
        <p:sp>
          <p:nvSpPr>
            <p:cNvPr id="69740" name="Line 108"/>
            <p:cNvSpPr>
              <a:spLocks noChangeShapeType="1"/>
            </p:cNvSpPr>
            <p:nvPr/>
          </p:nvSpPr>
          <p:spPr bwMode="auto">
            <a:xfrm flipV="1">
              <a:off x="1344" y="3161"/>
              <a:ext cx="1270" cy="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741" name="Text Box 109"/>
            <p:cNvSpPr txBox="1">
              <a:spLocks noChangeArrowheads="1"/>
            </p:cNvSpPr>
            <p:nvPr/>
          </p:nvSpPr>
          <p:spPr bwMode="auto">
            <a:xfrm>
              <a:off x="1146" y="3250"/>
              <a:ext cx="541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en-US" sz="1000" dirty="0">
                  <a:solidFill>
                    <a:srgbClr val="0000FF"/>
                  </a:solidFill>
                  <a:ea typeface="Gulim" pitchFamily="34" charset="-127"/>
                </a:rPr>
                <a:t>Overcoat</a:t>
              </a:r>
            </a:p>
            <a:p>
              <a:pPr algn="ctr" eaLnBrk="1" latinLnBrk="1" hangingPunct="1"/>
              <a:r>
                <a:rPr kumimoji="1" lang="en-US" altLang="en-US" sz="1000" dirty="0">
                  <a:solidFill>
                    <a:srgbClr val="0000FF"/>
                  </a:solidFill>
                  <a:ea typeface="Gulim" pitchFamily="34" charset="-127"/>
                </a:rPr>
                <a:t>composition</a:t>
              </a:r>
            </a:p>
          </p:txBody>
        </p:sp>
        <p:sp>
          <p:nvSpPr>
            <p:cNvPr id="69742" name="Line 110"/>
            <p:cNvSpPr>
              <a:spLocks noChangeShapeType="1"/>
            </p:cNvSpPr>
            <p:nvPr/>
          </p:nvSpPr>
          <p:spPr bwMode="auto">
            <a:xfrm>
              <a:off x="1495" y="3463"/>
              <a:ext cx="37" cy="10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743" name="Text Box 111"/>
            <p:cNvSpPr txBox="1">
              <a:spLocks noChangeArrowheads="1"/>
            </p:cNvSpPr>
            <p:nvPr/>
          </p:nvSpPr>
          <p:spPr bwMode="auto">
            <a:xfrm>
              <a:off x="1679" y="3665"/>
              <a:ext cx="582" cy="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en-US" sz="1200" dirty="0">
                  <a:solidFill>
                    <a:srgbClr val="0000FF"/>
                  </a:solidFill>
                  <a:ea typeface="Gulim" pitchFamily="34" charset="-127"/>
                </a:rPr>
                <a:t> </a:t>
              </a:r>
              <a:r>
                <a:rPr kumimoji="1" lang="en-US" altLang="en-US" sz="1000" dirty="0">
                  <a:solidFill>
                    <a:srgbClr val="0000FF"/>
                  </a:solidFill>
                  <a:ea typeface="Gulim" pitchFamily="34" charset="-127"/>
                </a:rPr>
                <a:t>Overcoat </a:t>
              </a:r>
              <a:r>
                <a:rPr kumimoji="1" lang="en-US" altLang="en-US" sz="1000" dirty="0" smtClean="0">
                  <a:solidFill>
                    <a:srgbClr val="0000FF"/>
                  </a:solidFill>
                  <a:ea typeface="Gulim" pitchFamily="34" charset="-127"/>
                </a:rPr>
                <a:t>Thickness</a:t>
              </a:r>
              <a:endParaRPr kumimoji="1" lang="en-US" altLang="en-US" sz="1000" dirty="0">
                <a:solidFill>
                  <a:srgbClr val="0000FF"/>
                </a:solidFill>
                <a:ea typeface="Gulim" pitchFamily="34" charset="-127"/>
              </a:endParaRPr>
            </a:p>
          </p:txBody>
        </p:sp>
        <p:sp>
          <p:nvSpPr>
            <p:cNvPr id="69744" name="Line 112"/>
            <p:cNvSpPr>
              <a:spLocks noChangeShapeType="1"/>
            </p:cNvSpPr>
            <p:nvPr/>
          </p:nvSpPr>
          <p:spPr bwMode="auto">
            <a:xfrm flipV="1">
              <a:off x="1942" y="3564"/>
              <a:ext cx="113" cy="1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745" name="Text Box 113"/>
            <p:cNvSpPr txBox="1">
              <a:spLocks noChangeArrowheads="1"/>
            </p:cNvSpPr>
            <p:nvPr/>
          </p:nvSpPr>
          <p:spPr bwMode="auto">
            <a:xfrm>
              <a:off x="1589" y="3259"/>
              <a:ext cx="435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en-US" sz="1200" dirty="0">
                  <a:solidFill>
                    <a:srgbClr val="0000FF"/>
                  </a:solidFill>
                  <a:ea typeface="Gulim" pitchFamily="34" charset="-127"/>
                </a:rPr>
                <a:t> </a:t>
              </a:r>
              <a:r>
                <a:rPr kumimoji="1" lang="en-US" altLang="en-US" sz="1000" dirty="0">
                  <a:solidFill>
                    <a:srgbClr val="0000FF"/>
                  </a:solidFill>
                  <a:ea typeface="Gulim" pitchFamily="34" charset="-127"/>
                </a:rPr>
                <a:t>stiffness</a:t>
              </a:r>
            </a:p>
          </p:txBody>
        </p:sp>
        <p:sp>
          <p:nvSpPr>
            <p:cNvPr id="69746" name="Line 114"/>
            <p:cNvSpPr>
              <a:spLocks noChangeShapeType="1"/>
            </p:cNvSpPr>
            <p:nvPr/>
          </p:nvSpPr>
          <p:spPr bwMode="auto">
            <a:xfrm>
              <a:off x="1830" y="3430"/>
              <a:ext cx="38" cy="13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747" name="Line 115"/>
            <p:cNvSpPr>
              <a:spLocks noChangeShapeType="1"/>
            </p:cNvSpPr>
            <p:nvPr/>
          </p:nvSpPr>
          <p:spPr bwMode="auto">
            <a:xfrm flipH="1">
              <a:off x="1333" y="3583"/>
              <a:ext cx="112" cy="1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748" name="Line 116"/>
            <p:cNvSpPr>
              <a:spLocks noChangeShapeType="1"/>
            </p:cNvSpPr>
            <p:nvPr/>
          </p:nvSpPr>
          <p:spPr bwMode="auto">
            <a:xfrm>
              <a:off x="1570" y="3026"/>
              <a:ext cx="74" cy="1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749" name="Text Box 117"/>
            <p:cNvSpPr txBox="1">
              <a:spLocks noChangeArrowheads="1"/>
            </p:cNvSpPr>
            <p:nvPr/>
          </p:nvSpPr>
          <p:spPr bwMode="auto">
            <a:xfrm>
              <a:off x="1640" y="2871"/>
              <a:ext cx="281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en-US" sz="1200">
                  <a:solidFill>
                    <a:srgbClr val="0000FF"/>
                  </a:solidFill>
                  <a:ea typeface="Gulim" pitchFamily="34" charset="-127"/>
                </a:rPr>
                <a:t> </a:t>
              </a:r>
              <a:r>
                <a:rPr kumimoji="1" lang="en-US" altLang="en-US" sz="1000">
                  <a:solidFill>
                    <a:srgbClr val="0000FF"/>
                  </a:solidFill>
                  <a:ea typeface="Gulim" pitchFamily="34" charset="-127"/>
                </a:rPr>
                <a:t>Roll</a:t>
              </a:r>
            </a:p>
          </p:txBody>
        </p:sp>
        <p:sp>
          <p:nvSpPr>
            <p:cNvPr id="69750" name="Line 118"/>
            <p:cNvSpPr>
              <a:spLocks noChangeShapeType="1"/>
            </p:cNvSpPr>
            <p:nvPr/>
          </p:nvSpPr>
          <p:spPr bwMode="auto">
            <a:xfrm>
              <a:off x="1793" y="3026"/>
              <a:ext cx="75" cy="1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751" name="Text Box 119"/>
            <p:cNvSpPr txBox="1">
              <a:spLocks noChangeArrowheads="1"/>
            </p:cNvSpPr>
            <p:nvPr/>
          </p:nvSpPr>
          <p:spPr bwMode="auto">
            <a:xfrm>
              <a:off x="1855" y="2873"/>
              <a:ext cx="320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en-US" sz="1200">
                  <a:solidFill>
                    <a:srgbClr val="0000FF"/>
                  </a:solidFill>
                  <a:ea typeface="Gulim" pitchFamily="34" charset="-127"/>
                </a:rPr>
                <a:t> </a:t>
              </a:r>
              <a:r>
                <a:rPr kumimoji="1" lang="en-US" altLang="en-US" sz="1000">
                  <a:solidFill>
                    <a:srgbClr val="0000FF"/>
                  </a:solidFill>
                  <a:ea typeface="Gulim" pitchFamily="34" charset="-127"/>
                </a:rPr>
                <a:t>Pitch</a:t>
              </a:r>
            </a:p>
          </p:txBody>
        </p:sp>
        <p:sp>
          <p:nvSpPr>
            <p:cNvPr id="69752" name="Line 120"/>
            <p:cNvSpPr>
              <a:spLocks noChangeShapeType="1"/>
            </p:cNvSpPr>
            <p:nvPr/>
          </p:nvSpPr>
          <p:spPr bwMode="auto">
            <a:xfrm>
              <a:off x="2017" y="3026"/>
              <a:ext cx="74" cy="1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753" name="Line 121"/>
            <p:cNvSpPr>
              <a:spLocks noChangeShapeType="1"/>
            </p:cNvSpPr>
            <p:nvPr/>
          </p:nvSpPr>
          <p:spPr bwMode="auto">
            <a:xfrm>
              <a:off x="2315" y="3093"/>
              <a:ext cx="37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754" name="Line 122"/>
            <p:cNvSpPr>
              <a:spLocks noChangeShapeType="1"/>
            </p:cNvSpPr>
            <p:nvPr/>
          </p:nvSpPr>
          <p:spPr bwMode="auto">
            <a:xfrm>
              <a:off x="2166" y="3430"/>
              <a:ext cx="37" cy="13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755" name="Line 123"/>
            <p:cNvSpPr>
              <a:spLocks noChangeShapeType="1"/>
            </p:cNvSpPr>
            <p:nvPr/>
          </p:nvSpPr>
          <p:spPr bwMode="auto">
            <a:xfrm flipH="1">
              <a:off x="1655" y="3570"/>
              <a:ext cx="112" cy="1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756" name="Line 126"/>
            <p:cNvSpPr>
              <a:spLocks noChangeShapeType="1"/>
            </p:cNvSpPr>
            <p:nvPr/>
          </p:nvSpPr>
          <p:spPr bwMode="auto">
            <a:xfrm flipH="1">
              <a:off x="3998" y="3168"/>
              <a:ext cx="130" cy="1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57" name="Line 127"/>
            <p:cNvSpPr>
              <a:spLocks noChangeShapeType="1"/>
            </p:cNvSpPr>
            <p:nvPr/>
          </p:nvSpPr>
          <p:spPr bwMode="auto">
            <a:xfrm flipH="1" flipV="1">
              <a:off x="3936" y="3312"/>
              <a:ext cx="48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758" name="Text Box 128"/>
            <p:cNvSpPr txBox="1">
              <a:spLocks noChangeArrowheads="1"/>
            </p:cNvSpPr>
            <p:nvPr/>
          </p:nvSpPr>
          <p:spPr bwMode="auto">
            <a:xfrm>
              <a:off x="2262" y="3577"/>
              <a:ext cx="77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kumimoji="1" lang="en-US" altLang="en-US" sz="1000" dirty="0">
                  <a:solidFill>
                    <a:srgbClr val="0000FF"/>
                  </a:solidFill>
                  <a:ea typeface="PMingLiU" pitchFamily="18" charset="-120"/>
                </a:rPr>
                <a:t>Particulate loading</a:t>
              </a:r>
            </a:p>
          </p:txBody>
        </p:sp>
        <p:sp>
          <p:nvSpPr>
            <p:cNvPr id="69759" name="Line 129"/>
            <p:cNvSpPr>
              <a:spLocks noChangeShapeType="1"/>
            </p:cNvSpPr>
            <p:nvPr/>
          </p:nvSpPr>
          <p:spPr bwMode="auto">
            <a:xfrm>
              <a:off x="3064" y="3672"/>
              <a:ext cx="17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60" name="Line 131"/>
            <p:cNvSpPr>
              <a:spLocks noChangeShapeType="1"/>
            </p:cNvSpPr>
            <p:nvPr/>
          </p:nvSpPr>
          <p:spPr bwMode="auto">
            <a:xfrm flipH="1" flipV="1">
              <a:off x="4320" y="3312"/>
              <a:ext cx="83" cy="30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761" name="Text Box 132"/>
            <p:cNvSpPr txBox="1">
              <a:spLocks noChangeArrowheads="1"/>
            </p:cNvSpPr>
            <p:nvPr/>
          </p:nvSpPr>
          <p:spPr bwMode="auto">
            <a:xfrm>
              <a:off x="4146" y="3580"/>
              <a:ext cx="862" cy="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latinLnBrk="1" hangingPunct="1"/>
              <a:r>
                <a:rPr kumimoji="1" lang="en-US" altLang="en-US" sz="1000" dirty="0" smtClean="0">
                  <a:solidFill>
                    <a:srgbClr val="0000FF"/>
                  </a:solidFill>
                  <a:ea typeface="Gulim" pitchFamily="34" charset="-127"/>
                </a:rPr>
                <a:t>Pressure/ </a:t>
              </a:r>
              <a:endParaRPr kumimoji="1" lang="en-US" altLang="en-US" sz="1000" dirty="0">
                <a:solidFill>
                  <a:srgbClr val="0000FF"/>
                </a:solidFill>
                <a:ea typeface="Gulim" pitchFamily="34" charset="-127"/>
              </a:endParaRPr>
            </a:p>
            <a:p>
              <a:pPr algn="ctr" eaLnBrk="1" latinLnBrk="1" hangingPunct="1"/>
              <a:r>
                <a:rPr kumimoji="1" lang="en-US" altLang="en-US" sz="1000" dirty="0">
                  <a:solidFill>
                    <a:srgbClr val="0000FF"/>
                  </a:solidFill>
                  <a:ea typeface="Gulim" pitchFamily="34" charset="-127"/>
                </a:rPr>
                <a:t>altitude</a:t>
              </a:r>
              <a:r>
                <a:rPr kumimoji="1" lang="en-US" altLang="en-US" sz="1200" dirty="0">
                  <a:solidFill>
                    <a:srgbClr val="0000FF"/>
                  </a:solidFill>
                  <a:ea typeface="Gulim" pitchFamily="34" charset="-127"/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04180886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649" name="Line 50"/>
          <p:cNvSpPr>
            <a:spLocks noChangeShapeType="1"/>
          </p:cNvSpPr>
          <p:nvPr/>
        </p:nvSpPr>
        <p:spPr bwMode="auto">
          <a:xfrm>
            <a:off x="600075" y="4152472"/>
            <a:ext cx="3860800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18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7" y="293572"/>
            <a:ext cx="8340482" cy="533400"/>
          </a:xfrm>
        </p:spPr>
        <p:txBody>
          <a:bodyPr/>
          <a:lstStyle/>
          <a:p>
            <a:r>
              <a:rPr lang="en-US" altLang="en-US" b="1" dirty="0">
                <a:solidFill>
                  <a:srgbClr val="FF0000"/>
                </a:solidFill>
              </a:rPr>
              <a:t>Time to Failure: The “Bathtub” Reliability Model</a:t>
            </a:r>
          </a:p>
        </p:txBody>
      </p:sp>
      <p:sp>
        <p:nvSpPr>
          <p:cNvPr id="495845" name="Rectangle 229"/>
          <p:cNvSpPr>
            <a:spLocks noChangeArrowheads="1"/>
          </p:cNvSpPr>
          <p:nvPr/>
        </p:nvSpPr>
        <p:spPr bwMode="auto">
          <a:xfrm>
            <a:off x="7924800" y="6172200"/>
            <a:ext cx="1219200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5631" name="Line 32"/>
          <p:cNvSpPr>
            <a:spLocks noChangeShapeType="1"/>
          </p:cNvSpPr>
          <p:nvPr/>
        </p:nvSpPr>
        <p:spPr bwMode="auto">
          <a:xfrm>
            <a:off x="600075" y="3647647"/>
            <a:ext cx="386080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FF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62" name="Freeform 63"/>
          <p:cNvSpPr>
            <a:spLocks/>
          </p:cNvSpPr>
          <p:nvPr/>
        </p:nvSpPr>
        <p:spPr bwMode="auto">
          <a:xfrm>
            <a:off x="641350" y="1907747"/>
            <a:ext cx="3819525" cy="1865313"/>
          </a:xfrm>
          <a:custGeom>
            <a:avLst/>
            <a:gdLst>
              <a:gd name="T0" fmla="*/ 0 w 4143"/>
              <a:gd name="T1" fmla="*/ 4 h 1597"/>
              <a:gd name="T2" fmla="*/ 0 w 4143"/>
              <a:gd name="T3" fmla="*/ 7 h 1597"/>
              <a:gd name="T4" fmla="*/ 1 w 4143"/>
              <a:gd name="T5" fmla="*/ 8 h 1597"/>
              <a:gd name="T6" fmla="*/ 2 w 4143"/>
              <a:gd name="T7" fmla="*/ 9 h 1597"/>
              <a:gd name="T8" fmla="*/ 2 w 4143"/>
              <a:gd name="T9" fmla="*/ 10 h 1597"/>
              <a:gd name="T10" fmla="*/ 3 w 4143"/>
              <a:gd name="T11" fmla="*/ 10 h 1597"/>
              <a:gd name="T12" fmla="*/ 4 w 4143"/>
              <a:gd name="T13" fmla="*/ 10 h 1597"/>
              <a:gd name="T14" fmla="*/ 4 w 4143"/>
              <a:gd name="T15" fmla="*/ 10 h 1597"/>
              <a:gd name="T16" fmla="*/ 5 w 4143"/>
              <a:gd name="T17" fmla="*/ 11 h 1597"/>
              <a:gd name="T18" fmla="*/ 6 w 4143"/>
              <a:gd name="T19" fmla="*/ 11 h 1597"/>
              <a:gd name="T20" fmla="*/ 6 w 4143"/>
              <a:gd name="T21" fmla="*/ 11 h 1597"/>
              <a:gd name="T22" fmla="*/ 7 w 4143"/>
              <a:gd name="T23" fmla="*/ 11 h 1597"/>
              <a:gd name="T24" fmla="*/ 8 w 4143"/>
              <a:gd name="T25" fmla="*/ 11 h 1597"/>
              <a:gd name="T26" fmla="*/ 8 w 4143"/>
              <a:gd name="T27" fmla="*/ 11 h 1597"/>
              <a:gd name="T28" fmla="*/ 9 w 4143"/>
              <a:gd name="T29" fmla="*/ 11 h 1597"/>
              <a:gd name="T30" fmla="*/ 10 w 4143"/>
              <a:gd name="T31" fmla="*/ 11 h 1597"/>
              <a:gd name="T32" fmla="*/ 10 w 4143"/>
              <a:gd name="T33" fmla="*/ 12 h 1597"/>
              <a:gd name="T34" fmla="*/ 11 w 4143"/>
              <a:gd name="T35" fmla="*/ 12 h 1597"/>
              <a:gd name="T36" fmla="*/ 12 w 4143"/>
              <a:gd name="T37" fmla="*/ 12 h 1597"/>
              <a:gd name="T38" fmla="*/ 12 w 4143"/>
              <a:gd name="T39" fmla="*/ 12 h 1597"/>
              <a:gd name="T40" fmla="*/ 13 w 4143"/>
              <a:gd name="T41" fmla="*/ 12 h 1597"/>
              <a:gd name="T42" fmla="*/ 14 w 4143"/>
              <a:gd name="T43" fmla="*/ 12 h 1597"/>
              <a:gd name="T44" fmla="*/ 14 w 4143"/>
              <a:gd name="T45" fmla="*/ 12 h 1597"/>
              <a:gd name="T46" fmla="*/ 15 w 4143"/>
              <a:gd name="T47" fmla="*/ 12 h 1597"/>
              <a:gd name="T48" fmla="*/ 16 w 4143"/>
              <a:gd name="T49" fmla="*/ 12 h 1597"/>
              <a:gd name="T50" fmla="*/ 16 w 4143"/>
              <a:gd name="T51" fmla="*/ 12 h 1597"/>
              <a:gd name="T52" fmla="*/ 17 w 4143"/>
              <a:gd name="T53" fmla="*/ 12 h 1597"/>
              <a:gd name="T54" fmla="*/ 18 w 4143"/>
              <a:gd name="T55" fmla="*/ 12 h 1597"/>
              <a:gd name="T56" fmla="*/ 18 w 4143"/>
              <a:gd name="T57" fmla="*/ 12 h 1597"/>
              <a:gd name="T58" fmla="*/ 19 w 4143"/>
              <a:gd name="T59" fmla="*/ 12 h 1597"/>
              <a:gd name="T60" fmla="*/ 20 w 4143"/>
              <a:gd name="T61" fmla="*/ 12 h 1597"/>
              <a:gd name="T62" fmla="*/ 20 w 4143"/>
              <a:gd name="T63" fmla="*/ 12 h 1597"/>
              <a:gd name="T64" fmla="*/ 21 w 4143"/>
              <a:gd name="T65" fmla="*/ 12 h 1597"/>
              <a:gd name="T66" fmla="*/ 22 w 4143"/>
              <a:gd name="T67" fmla="*/ 12 h 1597"/>
              <a:gd name="T68" fmla="*/ 22 w 4143"/>
              <a:gd name="T69" fmla="*/ 12 h 1597"/>
              <a:gd name="T70" fmla="*/ 23 w 4143"/>
              <a:gd name="T71" fmla="*/ 12 h 1597"/>
              <a:gd name="T72" fmla="*/ 24 w 4143"/>
              <a:gd name="T73" fmla="*/ 11 h 1597"/>
              <a:gd name="T74" fmla="*/ 24 w 4143"/>
              <a:gd name="T75" fmla="*/ 11 h 1597"/>
              <a:gd name="T76" fmla="*/ 25 w 4143"/>
              <a:gd name="T77" fmla="*/ 11 h 1597"/>
              <a:gd name="T78" fmla="*/ 26 w 4143"/>
              <a:gd name="T79" fmla="*/ 10 h 1597"/>
              <a:gd name="T80" fmla="*/ 26 w 4143"/>
              <a:gd name="T81" fmla="*/ 10 h 1597"/>
              <a:gd name="T82" fmla="*/ 27 w 4143"/>
              <a:gd name="T83" fmla="*/ 9 h 1597"/>
              <a:gd name="T84" fmla="*/ 28 w 4143"/>
              <a:gd name="T85" fmla="*/ 8 h 1597"/>
              <a:gd name="T86" fmla="*/ 28 w 4143"/>
              <a:gd name="T87" fmla="*/ 8 h 1597"/>
              <a:gd name="T88" fmla="*/ 29 w 4143"/>
              <a:gd name="T89" fmla="*/ 7 h 1597"/>
              <a:gd name="T90" fmla="*/ 30 w 4143"/>
              <a:gd name="T91" fmla="*/ 5 h 1597"/>
              <a:gd name="T92" fmla="*/ 30 w 4143"/>
              <a:gd name="T93" fmla="*/ 4 h 1597"/>
              <a:gd name="T94" fmla="*/ 31 w 4143"/>
              <a:gd name="T95" fmla="*/ 3 h 1597"/>
              <a:gd name="T96" fmla="*/ 32 w 4143"/>
              <a:gd name="T97" fmla="*/ 2 h 1597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4143"/>
              <a:gd name="T148" fmla="*/ 0 h 1597"/>
              <a:gd name="T149" fmla="*/ 4143 w 4143"/>
              <a:gd name="T150" fmla="*/ 1597 h 1597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4143" h="1597">
                <a:moveTo>
                  <a:pt x="0" y="0"/>
                </a:moveTo>
                <a:lnTo>
                  <a:pt x="41" y="551"/>
                </a:lnTo>
                <a:lnTo>
                  <a:pt x="84" y="794"/>
                </a:lnTo>
                <a:lnTo>
                  <a:pt x="127" y="938"/>
                </a:lnTo>
                <a:lnTo>
                  <a:pt x="168" y="1037"/>
                </a:lnTo>
                <a:lnTo>
                  <a:pt x="211" y="1110"/>
                </a:lnTo>
                <a:lnTo>
                  <a:pt x="252" y="1166"/>
                </a:lnTo>
                <a:lnTo>
                  <a:pt x="295" y="1210"/>
                </a:lnTo>
                <a:lnTo>
                  <a:pt x="338" y="1247"/>
                </a:lnTo>
                <a:lnTo>
                  <a:pt x="379" y="1280"/>
                </a:lnTo>
                <a:lnTo>
                  <a:pt x="422" y="1307"/>
                </a:lnTo>
                <a:lnTo>
                  <a:pt x="465" y="1331"/>
                </a:lnTo>
                <a:lnTo>
                  <a:pt x="506" y="1351"/>
                </a:lnTo>
                <a:lnTo>
                  <a:pt x="549" y="1370"/>
                </a:lnTo>
                <a:lnTo>
                  <a:pt x="592" y="1385"/>
                </a:lnTo>
                <a:lnTo>
                  <a:pt x="633" y="1400"/>
                </a:lnTo>
                <a:lnTo>
                  <a:pt x="676" y="1414"/>
                </a:lnTo>
                <a:lnTo>
                  <a:pt x="717" y="1426"/>
                </a:lnTo>
                <a:lnTo>
                  <a:pt x="760" y="1438"/>
                </a:lnTo>
                <a:lnTo>
                  <a:pt x="803" y="1448"/>
                </a:lnTo>
                <a:lnTo>
                  <a:pt x="844" y="1458"/>
                </a:lnTo>
                <a:lnTo>
                  <a:pt x="887" y="1466"/>
                </a:lnTo>
                <a:lnTo>
                  <a:pt x="930" y="1475"/>
                </a:lnTo>
                <a:lnTo>
                  <a:pt x="971" y="1482"/>
                </a:lnTo>
                <a:lnTo>
                  <a:pt x="1014" y="1490"/>
                </a:lnTo>
                <a:lnTo>
                  <a:pt x="1057" y="1497"/>
                </a:lnTo>
                <a:lnTo>
                  <a:pt x="1098" y="1504"/>
                </a:lnTo>
                <a:lnTo>
                  <a:pt x="1141" y="1509"/>
                </a:lnTo>
                <a:lnTo>
                  <a:pt x="1182" y="1516"/>
                </a:lnTo>
                <a:lnTo>
                  <a:pt x="1225" y="1521"/>
                </a:lnTo>
                <a:lnTo>
                  <a:pt x="1268" y="1526"/>
                </a:lnTo>
                <a:lnTo>
                  <a:pt x="1309" y="1531"/>
                </a:lnTo>
                <a:lnTo>
                  <a:pt x="1352" y="1536"/>
                </a:lnTo>
                <a:lnTo>
                  <a:pt x="1395" y="1540"/>
                </a:lnTo>
                <a:lnTo>
                  <a:pt x="1436" y="1545"/>
                </a:lnTo>
                <a:lnTo>
                  <a:pt x="1479" y="1548"/>
                </a:lnTo>
                <a:lnTo>
                  <a:pt x="1522" y="1551"/>
                </a:lnTo>
                <a:lnTo>
                  <a:pt x="1563" y="1557"/>
                </a:lnTo>
                <a:lnTo>
                  <a:pt x="1606" y="1560"/>
                </a:lnTo>
                <a:lnTo>
                  <a:pt x="1647" y="1563"/>
                </a:lnTo>
                <a:lnTo>
                  <a:pt x="1690" y="1567"/>
                </a:lnTo>
                <a:lnTo>
                  <a:pt x="1733" y="1570"/>
                </a:lnTo>
                <a:lnTo>
                  <a:pt x="1774" y="1572"/>
                </a:lnTo>
                <a:lnTo>
                  <a:pt x="1817" y="1575"/>
                </a:lnTo>
                <a:lnTo>
                  <a:pt x="1860" y="1579"/>
                </a:lnTo>
                <a:lnTo>
                  <a:pt x="1901" y="1580"/>
                </a:lnTo>
                <a:lnTo>
                  <a:pt x="1944" y="1584"/>
                </a:lnTo>
                <a:lnTo>
                  <a:pt x="1987" y="1585"/>
                </a:lnTo>
                <a:lnTo>
                  <a:pt x="2028" y="1587"/>
                </a:lnTo>
                <a:lnTo>
                  <a:pt x="2071" y="1589"/>
                </a:lnTo>
                <a:lnTo>
                  <a:pt x="2112" y="1590"/>
                </a:lnTo>
                <a:lnTo>
                  <a:pt x="2155" y="1592"/>
                </a:lnTo>
                <a:lnTo>
                  <a:pt x="2198" y="1594"/>
                </a:lnTo>
                <a:lnTo>
                  <a:pt x="2239" y="1596"/>
                </a:lnTo>
                <a:lnTo>
                  <a:pt x="2282" y="1597"/>
                </a:lnTo>
                <a:lnTo>
                  <a:pt x="2325" y="1597"/>
                </a:lnTo>
                <a:lnTo>
                  <a:pt x="2366" y="1597"/>
                </a:lnTo>
                <a:lnTo>
                  <a:pt x="2409" y="1597"/>
                </a:lnTo>
                <a:lnTo>
                  <a:pt x="2452" y="1597"/>
                </a:lnTo>
                <a:lnTo>
                  <a:pt x="2493" y="1597"/>
                </a:lnTo>
                <a:lnTo>
                  <a:pt x="2536" y="1596"/>
                </a:lnTo>
                <a:lnTo>
                  <a:pt x="2577" y="1596"/>
                </a:lnTo>
                <a:lnTo>
                  <a:pt x="2620" y="1594"/>
                </a:lnTo>
                <a:lnTo>
                  <a:pt x="2663" y="1590"/>
                </a:lnTo>
                <a:lnTo>
                  <a:pt x="2704" y="1587"/>
                </a:lnTo>
                <a:lnTo>
                  <a:pt x="2747" y="1584"/>
                </a:lnTo>
                <a:lnTo>
                  <a:pt x="2790" y="1579"/>
                </a:lnTo>
                <a:lnTo>
                  <a:pt x="2831" y="1573"/>
                </a:lnTo>
                <a:lnTo>
                  <a:pt x="2874" y="1567"/>
                </a:lnTo>
                <a:lnTo>
                  <a:pt x="2917" y="1558"/>
                </a:lnTo>
                <a:lnTo>
                  <a:pt x="2958" y="1550"/>
                </a:lnTo>
                <a:lnTo>
                  <a:pt x="3001" y="1540"/>
                </a:lnTo>
                <a:lnTo>
                  <a:pt x="3042" y="1528"/>
                </a:lnTo>
                <a:lnTo>
                  <a:pt x="3085" y="1514"/>
                </a:lnTo>
                <a:lnTo>
                  <a:pt x="3128" y="1499"/>
                </a:lnTo>
                <a:lnTo>
                  <a:pt x="3169" y="1480"/>
                </a:lnTo>
                <a:lnTo>
                  <a:pt x="3212" y="1461"/>
                </a:lnTo>
                <a:lnTo>
                  <a:pt x="3255" y="1439"/>
                </a:lnTo>
                <a:lnTo>
                  <a:pt x="3297" y="1414"/>
                </a:lnTo>
                <a:lnTo>
                  <a:pt x="3340" y="1385"/>
                </a:lnTo>
                <a:lnTo>
                  <a:pt x="3383" y="1354"/>
                </a:lnTo>
                <a:lnTo>
                  <a:pt x="3424" y="1320"/>
                </a:lnTo>
                <a:lnTo>
                  <a:pt x="3467" y="1283"/>
                </a:lnTo>
                <a:lnTo>
                  <a:pt x="3508" y="1242"/>
                </a:lnTo>
                <a:lnTo>
                  <a:pt x="3551" y="1196"/>
                </a:lnTo>
                <a:lnTo>
                  <a:pt x="3594" y="1147"/>
                </a:lnTo>
                <a:lnTo>
                  <a:pt x="3635" y="1093"/>
                </a:lnTo>
                <a:lnTo>
                  <a:pt x="3678" y="1035"/>
                </a:lnTo>
                <a:lnTo>
                  <a:pt x="3721" y="974"/>
                </a:lnTo>
                <a:lnTo>
                  <a:pt x="3762" y="906"/>
                </a:lnTo>
                <a:lnTo>
                  <a:pt x="3805" y="836"/>
                </a:lnTo>
                <a:lnTo>
                  <a:pt x="3848" y="761"/>
                </a:lnTo>
                <a:lnTo>
                  <a:pt x="3889" y="683"/>
                </a:lnTo>
                <a:lnTo>
                  <a:pt x="3932" y="603"/>
                </a:lnTo>
                <a:lnTo>
                  <a:pt x="3973" y="520"/>
                </a:lnTo>
                <a:lnTo>
                  <a:pt x="4016" y="435"/>
                </a:lnTo>
                <a:lnTo>
                  <a:pt x="4059" y="350"/>
                </a:lnTo>
                <a:lnTo>
                  <a:pt x="4100" y="265"/>
                </a:lnTo>
                <a:lnTo>
                  <a:pt x="4143" y="184"/>
                </a:lnTo>
              </a:path>
            </a:pathLst>
          </a:custGeom>
          <a:noFill/>
          <a:ln w="39751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836" name="Rectangle 237"/>
          <p:cNvSpPr>
            <a:spLocks noChangeArrowheads="1"/>
          </p:cNvSpPr>
          <p:nvPr/>
        </p:nvSpPr>
        <p:spPr bwMode="auto">
          <a:xfrm>
            <a:off x="1051888" y="1060022"/>
            <a:ext cx="275556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altLang="en-US" sz="1300" dirty="0">
                <a:solidFill>
                  <a:srgbClr val="0000FF"/>
                </a:solidFill>
              </a:rPr>
              <a:t>    </a:t>
            </a:r>
            <a:r>
              <a:rPr lang="en-US" altLang="en-US" sz="1600" b="1" dirty="0"/>
              <a:t>Classical Reliability Model</a:t>
            </a:r>
          </a:p>
          <a:p>
            <a:pPr algn="ctr"/>
            <a:r>
              <a:rPr lang="en-US" altLang="en-US" sz="1600" b="1" dirty="0">
                <a:solidFill>
                  <a:srgbClr val="3333FF"/>
                </a:solidFill>
              </a:rPr>
              <a:t>“The Bathtub Curve"</a:t>
            </a:r>
          </a:p>
        </p:txBody>
      </p:sp>
      <p:sp>
        <p:nvSpPr>
          <p:cNvPr id="495625" name="Rectangle 26"/>
          <p:cNvSpPr>
            <a:spLocks noChangeArrowheads="1"/>
          </p:cNvSpPr>
          <p:nvPr/>
        </p:nvSpPr>
        <p:spPr bwMode="auto">
          <a:xfrm>
            <a:off x="600075" y="1631522"/>
            <a:ext cx="3860800" cy="2520950"/>
          </a:xfrm>
          <a:prstGeom prst="rect">
            <a:avLst/>
          </a:prstGeom>
          <a:noFill/>
          <a:ln w="11113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626" name="Line 27"/>
          <p:cNvSpPr>
            <a:spLocks noChangeShapeType="1"/>
          </p:cNvSpPr>
          <p:nvPr/>
        </p:nvSpPr>
        <p:spPr bwMode="auto">
          <a:xfrm flipV="1">
            <a:off x="1243013" y="1631522"/>
            <a:ext cx="0" cy="252095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FF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27" name="Line 28"/>
          <p:cNvSpPr>
            <a:spLocks noChangeShapeType="1"/>
          </p:cNvSpPr>
          <p:nvPr/>
        </p:nvSpPr>
        <p:spPr bwMode="auto">
          <a:xfrm flipV="1">
            <a:off x="1887538" y="1631522"/>
            <a:ext cx="0" cy="252095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FF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29" name="Line 30"/>
          <p:cNvSpPr>
            <a:spLocks noChangeShapeType="1"/>
          </p:cNvSpPr>
          <p:nvPr/>
        </p:nvSpPr>
        <p:spPr bwMode="auto">
          <a:xfrm flipV="1">
            <a:off x="3175000" y="1631522"/>
            <a:ext cx="0" cy="252095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FF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32" name="Line 33"/>
          <p:cNvSpPr>
            <a:spLocks noChangeShapeType="1"/>
          </p:cNvSpPr>
          <p:nvPr/>
        </p:nvSpPr>
        <p:spPr bwMode="auto">
          <a:xfrm>
            <a:off x="600075" y="3144410"/>
            <a:ext cx="386080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FF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33" name="Line 34"/>
          <p:cNvSpPr>
            <a:spLocks noChangeShapeType="1"/>
          </p:cNvSpPr>
          <p:nvPr/>
        </p:nvSpPr>
        <p:spPr bwMode="auto">
          <a:xfrm>
            <a:off x="600075" y="2639585"/>
            <a:ext cx="386080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FF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34" name="Line 35"/>
          <p:cNvSpPr>
            <a:spLocks noChangeShapeType="1"/>
          </p:cNvSpPr>
          <p:nvPr/>
        </p:nvSpPr>
        <p:spPr bwMode="auto">
          <a:xfrm>
            <a:off x="600075" y="2137935"/>
            <a:ext cx="386080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FF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35" name="Line 36"/>
          <p:cNvSpPr>
            <a:spLocks noChangeShapeType="1"/>
          </p:cNvSpPr>
          <p:nvPr/>
        </p:nvSpPr>
        <p:spPr bwMode="auto">
          <a:xfrm flipV="1">
            <a:off x="600075" y="4101672"/>
            <a:ext cx="0" cy="10160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36" name="Line 37"/>
          <p:cNvSpPr>
            <a:spLocks noChangeShapeType="1"/>
          </p:cNvSpPr>
          <p:nvPr/>
        </p:nvSpPr>
        <p:spPr bwMode="auto">
          <a:xfrm flipV="1">
            <a:off x="922338" y="4128660"/>
            <a:ext cx="0" cy="47625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37" name="Line 38"/>
          <p:cNvSpPr>
            <a:spLocks noChangeShapeType="1"/>
          </p:cNvSpPr>
          <p:nvPr/>
        </p:nvSpPr>
        <p:spPr bwMode="auto">
          <a:xfrm flipV="1">
            <a:off x="1243013" y="4101672"/>
            <a:ext cx="0" cy="10160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38" name="Line 39"/>
          <p:cNvSpPr>
            <a:spLocks noChangeShapeType="1"/>
          </p:cNvSpPr>
          <p:nvPr/>
        </p:nvSpPr>
        <p:spPr bwMode="auto">
          <a:xfrm flipV="1">
            <a:off x="1566863" y="4128660"/>
            <a:ext cx="0" cy="47625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39" name="Line 40"/>
          <p:cNvSpPr>
            <a:spLocks noChangeShapeType="1"/>
          </p:cNvSpPr>
          <p:nvPr/>
        </p:nvSpPr>
        <p:spPr bwMode="auto">
          <a:xfrm flipV="1">
            <a:off x="1887538" y="4101672"/>
            <a:ext cx="0" cy="10160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40" name="Line 41"/>
          <p:cNvSpPr>
            <a:spLocks noChangeShapeType="1"/>
          </p:cNvSpPr>
          <p:nvPr/>
        </p:nvSpPr>
        <p:spPr bwMode="auto">
          <a:xfrm flipV="1">
            <a:off x="2211388" y="4128660"/>
            <a:ext cx="0" cy="47625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41" name="Line 42"/>
          <p:cNvSpPr>
            <a:spLocks noChangeShapeType="1"/>
          </p:cNvSpPr>
          <p:nvPr/>
        </p:nvSpPr>
        <p:spPr bwMode="auto">
          <a:xfrm flipV="1">
            <a:off x="2532063" y="4101672"/>
            <a:ext cx="0" cy="10160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42" name="Line 43"/>
          <p:cNvSpPr>
            <a:spLocks noChangeShapeType="1"/>
          </p:cNvSpPr>
          <p:nvPr/>
        </p:nvSpPr>
        <p:spPr bwMode="auto">
          <a:xfrm flipV="1">
            <a:off x="2854325" y="4128660"/>
            <a:ext cx="0" cy="47625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43" name="Line 44"/>
          <p:cNvSpPr>
            <a:spLocks noChangeShapeType="1"/>
          </p:cNvSpPr>
          <p:nvPr/>
        </p:nvSpPr>
        <p:spPr bwMode="auto">
          <a:xfrm flipV="1">
            <a:off x="3175000" y="4101672"/>
            <a:ext cx="0" cy="10160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44" name="Line 45"/>
          <p:cNvSpPr>
            <a:spLocks noChangeShapeType="1"/>
          </p:cNvSpPr>
          <p:nvPr/>
        </p:nvSpPr>
        <p:spPr bwMode="auto">
          <a:xfrm flipV="1">
            <a:off x="3498850" y="4128660"/>
            <a:ext cx="0" cy="47625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45" name="Line 46"/>
          <p:cNvSpPr>
            <a:spLocks noChangeShapeType="1"/>
          </p:cNvSpPr>
          <p:nvPr/>
        </p:nvSpPr>
        <p:spPr bwMode="auto">
          <a:xfrm flipV="1">
            <a:off x="3819525" y="4101672"/>
            <a:ext cx="0" cy="10160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46" name="Line 47"/>
          <p:cNvSpPr>
            <a:spLocks noChangeShapeType="1"/>
          </p:cNvSpPr>
          <p:nvPr/>
        </p:nvSpPr>
        <p:spPr bwMode="auto">
          <a:xfrm flipV="1">
            <a:off x="4140200" y="4128660"/>
            <a:ext cx="0" cy="47625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47" name="Line 48"/>
          <p:cNvSpPr>
            <a:spLocks noChangeShapeType="1"/>
          </p:cNvSpPr>
          <p:nvPr/>
        </p:nvSpPr>
        <p:spPr bwMode="auto">
          <a:xfrm flipV="1">
            <a:off x="4460875" y="4101672"/>
            <a:ext cx="0" cy="10160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48" name="Line 49"/>
          <p:cNvSpPr>
            <a:spLocks noChangeShapeType="1"/>
          </p:cNvSpPr>
          <p:nvPr/>
        </p:nvSpPr>
        <p:spPr bwMode="auto">
          <a:xfrm>
            <a:off x="600075" y="4152472"/>
            <a:ext cx="3860800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50" name="Line 51"/>
          <p:cNvSpPr>
            <a:spLocks noChangeShapeType="1"/>
          </p:cNvSpPr>
          <p:nvPr/>
        </p:nvSpPr>
        <p:spPr bwMode="auto">
          <a:xfrm>
            <a:off x="538163" y="4152472"/>
            <a:ext cx="125412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51" name="Line 52"/>
          <p:cNvSpPr>
            <a:spLocks noChangeShapeType="1"/>
          </p:cNvSpPr>
          <p:nvPr/>
        </p:nvSpPr>
        <p:spPr bwMode="auto">
          <a:xfrm>
            <a:off x="569913" y="3900060"/>
            <a:ext cx="60325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52" name="Line 53"/>
          <p:cNvSpPr>
            <a:spLocks noChangeShapeType="1"/>
          </p:cNvSpPr>
          <p:nvPr/>
        </p:nvSpPr>
        <p:spPr bwMode="auto">
          <a:xfrm>
            <a:off x="538163" y="3647647"/>
            <a:ext cx="125412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53" name="Line 54"/>
          <p:cNvSpPr>
            <a:spLocks noChangeShapeType="1"/>
          </p:cNvSpPr>
          <p:nvPr/>
        </p:nvSpPr>
        <p:spPr bwMode="auto">
          <a:xfrm>
            <a:off x="569913" y="3398410"/>
            <a:ext cx="60325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54" name="Line 55"/>
          <p:cNvSpPr>
            <a:spLocks noChangeShapeType="1"/>
          </p:cNvSpPr>
          <p:nvPr/>
        </p:nvSpPr>
        <p:spPr bwMode="auto">
          <a:xfrm>
            <a:off x="538163" y="3144410"/>
            <a:ext cx="125412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55" name="Line 56"/>
          <p:cNvSpPr>
            <a:spLocks noChangeShapeType="1"/>
          </p:cNvSpPr>
          <p:nvPr/>
        </p:nvSpPr>
        <p:spPr bwMode="auto">
          <a:xfrm>
            <a:off x="569913" y="2891997"/>
            <a:ext cx="60325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56" name="Line 57"/>
          <p:cNvSpPr>
            <a:spLocks noChangeShapeType="1"/>
          </p:cNvSpPr>
          <p:nvPr/>
        </p:nvSpPr>
        <p:spPr bwMode="auto">
          <a:xfrm>
            <a:off x="538163" y="2639585"/>
            <a:ext cx="125412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57" name="Line 58"/>
          <p:cNvSpPr>
            <a:spLocks noChangeShapeType="1"/>
          </p:cNvSpPr>
          <p:nvPr/>
        </p:nvSpPr>
        <p:spPr bwMode="auto">
          <a:xfrm>
            <a:off x="569913" y="2388760"/>
            <a:ext cx="60325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58" name="Line 59"/>
          <p:cNvSpPr>
            <a:spLocks noChangeShapeType="1"/>
          </p:cNvSpPr>
          <p:nvPr/>
        </p:nvSpPr>
        <p:spPr bwMode="auto">
          <a:xfrm>
            <a:off x="538163" y="2137935"/>
            <a:ext cx="125412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59" name="Line 60"/>
          <p:cNvSpPr>
            <a:spLocks noChangeShapeType="1"/>
          </p:cNvSpPr>
          <p:nvPr/>
        </p:nvSpPr>
        <p:spPr bwMode="auto">
          <a:xfrm>
            <a:off x="569913" y="1883935"/>
            <a:ext cx="60325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60" name="Line 61"/>
          <p:cNvSpPr>
            <a:spLocks noChangeShapeType="1"/>
          </p:cNvSpPr>
          <p:nvPr/>
        </p:nvSpPr>
        <p:spPr bwMode="auto">
          <a:xfrm>
            <a:off x="538163" y="1631522"/>
            <a:ext cx="125412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61" name="Line 62"/>
          <p:cNvSpPr>
            <a:spLocks noChangeShapeType="1"/>
          </p:cNvSpPr>
          <p:nvPr/>
        </p:nvSpPr>
        <p:spPr bwMode="auto">
          <a:xfrm flipV="1">
            <a:off x="600075" y="1631522"/>
            <a:ext cx="0" cy="252095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726" name="Line 127"/>
          <p:cNvSpPr>
            <a:spLocks noChangeShapeType="1"/>
          </p:cNvSpPr>
          <p:nvPr/>
        </p:nvSpPr>
        <p:spPr bwMode="auto">
          <a:xfrm>
            <a:off x="600075" y="4152472"/>
            <a:ext cx="36513" cy="0"/>
          </a:xfrm>
          <a:prstGeom prst="line">
            <a:avLst/>
          </a:pr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727" name="Line 128"/>
          <p:cNvSpPr>
            <a:spLocks noChangeShapeType="1"/>
          </p:cNvSpPr>
          <p:nvPr/>
        </p:nvSpPr>
        <p:spPr bwMode="auto">
          <a:xfrm>
            <a:off x="677863" y="4152472"/>
            <a:ext cx="34925" cy="0"/>
          </a:xfrm>
          <a:prstGeom prst="line">
            <a:avLst/>
          </a:pr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728" name="Freeform 129"/>
          <p:cNvSpPr>
            <a:spLocks/>
          </p:cNvSpPr>
          <p:nvPr/>
        </p:nvSpPr>
        <p:spPr bwMode="auto">
          <a:xfrm>
            <a:off x="754063" y="4152472"/>
            <a:ext cx="38100" cy="0"/>
          </a:xfrm>
          <a:custGeom>
            <a:avLst/>
            <a:gdLst>
              <a:gd name="T0" fmla="*/ 0 w 20"/>
              <a:gd name="T1" fmla="*/ 0 w 20"/>
              <a:gd name="T2" fmla="*/ 20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0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29" name="Freeform 130"/>
          <p:cNvSpPr>
            <a:spLocks/>
          </p:cNvSpPr>
          <p:nvPr/>
        </p:nvSpPr>
        <p:spPr bwMode="auto">
          <a:xfrm>
            <a:off x="831850" y="4152472"/>
            <a:ext cx="36513" cy="0"/>
          </a:xfrm>
          <a:custGeom>
            <a:avLst/>
            <a:gdLst>
              <a:gd name="T0" fmla="*/ 0 w 20"/>
              <a:gd name="T1" fmla="*/ 0 w 20"/>
              <a:gd name="T2" fmla="*/ 20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0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30" name="Freeform 131"/>
          <p:cNvSpPr>
            <a:spLocks/>
          </p:cNvSpPr>
          <p:nvPr/>
        </p:nvSpPr>
        <p:spPr bwMode="auto">
          <a:xfrm>
            <a:off x="909638" y="4152472"/>
            <a:ext cx="38100" cy="0"/>
          </a:xfrm>
          <a:custGeom>
            <a:avLst/>
            <a:gdLst>
              <a:gd name="T0" fmla="*/ 0 w 20"/>
              <a:gd name="T1" fmla="*/ 0 w 20"/>
              <a:gd name="T2" fmla="*/ 20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0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31" name="Freeform 132"/>
          <p:cNvSpPr>
            <a:spLocks/>
          </p:cNvSpPr>
          <p:nvPr/>
        </p:nvSpPr>
        <p:spPr bwMode="auto">
          <a:xfrm>
            <a:off x="989013" y="4152472"/>
            <a:ext cx="34925" cy="0"/>
          </a:xfrm>
          <a:custGeom>
            <a:avLst/>
            <a:gdLst>
              <a:gd name="T0" fmla="*/ 0 w 20"/>
              <a:gd name="T1" fmla="*/ 0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0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32" name="Freeform 133"/>
          <p:cNvSpPr>
            <a:spLocks/>
          </p:cNvSpPr>
          <p:nvPr/>
        </p:nvSpPr>
        <p:spPr bwMode="auto">
          <a:xfrm>
            <a:off x="1066800" y="4152472"/>
            <a:ext cx="34925" cy="0"/>
          </a:xfrm>
          <a:custGeom>
            <a:avLst/>
            <a:gdLst>
              <a:gd name="T0" fmla="*/ 0 w 20"/>
              <a:gd name="T1" fmla="*/ 1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1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33" name="Freeform 134"/>
          <p:cNvSpPr>
            <a:spLocks/>
          </p:cNvSpPr>
          <p:nvPr/>
        </p:nvSpPr>
        <p:spPr bwMode="auto">
          <a:xfrm>
            <a:off x="1144588" y="4152472"/>
            <a:ext cx="34925" cy="0"/>
          </a:xfrm>
          <a:custGeom>
            <a:avLst/>
            <a:gdLst>
              <a:gd name="T0" fmla="*/ 0 w 20"/>
              <a:gd name="T1" fmla="*/ 1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1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34" name="Freeform 135"/>
          <p:cNvSpPr>
            <a:spLocks/>
          </p:cNvSpPr>
          <p:nvPr/>
        </p:nvSpPr>
        <p:spPr bwMode="auto">
          <a:xfrm>
            <a:off x="1220788" y="4152472"/>
            <a:ext cx="34925" cy="0"/>
          </a:xfrm>
          <a:custGeom>
            <a:avLst/>
            <a:gdLst>
              <a:gd name="T0" fmla="*/ 0 w 20"/>
              <a:gd name="T1" fmla="*/ 1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1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35" name="Freeform 136"/>
          <p:cNvSpPr>
            <a:spLocks/>
          </p:cNvSpPr>
          <p:nvPr/>
        </p:nvSpPr>
        <p:spPr bwMode="auto">
          <a:xfrm>
            <a:off x="1298575" y="4152472"/>
            <a:ext cx="34925" cy="0"/>
          </a:xfrm>
          <a:custGeom>
            <a:avLst/>
            <a:gdLst>
              <a:gd name="T0" fmla="*/ 0 w 20"/>
              <a:gd name="T1" fmla="*/ 1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1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36" name="Freeform 137"/>
          <p:cNvSpPr>
            <a:spLocks/>
          </p:cNvSpPr>
          <p:nvPr/>
        </p:nvSpPr>
        <p:spPr bwMode="auto">
          <a:xfrm>
            <a:off x="1376363" y="4152472"/>
            <a:ext cx="34925" cy="0"/>
          </a:xfrm>
          <a:custGeom>
            <a:avLst/>
            <a:gdLst>
              <a:gd name="T0" fmla="*/ 0 w 20"/>
              <a:gd name="T1" fmla="*/ 2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2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37" name="Freeform 138"/>
          <p:cNvSpPr>
            <a:spLocks/>
          </p:cNvSpPr>
          <p:nvPr/>
        </p:nvSpPr>
        <p:spPr bwMode="auto">
          <a:xfrm>
            <a:off x="1452563" y="4152472"/>
            <a:ext cx="36512" cy="0"/>
          </a:xfrm>
          <a:custGeom>
            <a:avLst/>
            <a:gdLst>
              <a:gd name="T0" fmla="*/ 0 w 20"/>
              <a:gd name="T1" fmla="*/ 2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2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38" name="Freeform 139"/>
          <p:cNvSpPr>
            <a:spLocks/>
          </p:cNvSpPr>
          <p:nvPr/>
        </p:nvSpPr>
        <p:spPr bwMode="auto">
          <a:xfrm>
            <a:off x="1531938" y="4152472"/>
            <a:ext cx="34925" cy="0"/>
          </a:xfrm>
          <a:custGeom>
            <a:avLst/>
            <a:gdLst>
              <a:gd name="T0" fmla="*/ 0 w 20"/>
              <a:gd name="T1" fmla="*/ 2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2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39" name="Freeform 140"/>
          <p:cNvSpPr>
            <a:spLocks/>
          </p:cNvSpPr>
          <p:nvPr/>
        </p:nvSpPr>
        <p:spPr bwMode="auto">
          <a:xfrm>
            <a:off x="1608138" y="4152472"/>
            <a:ext cx="36512" cy="0"/>
          </a:xfrm>
          <a:custGeom>
            <a:avLst/>
            <a:gdLst>
              <a:gd name="T0" fmla="*/ 0 w 20"/>
              <a:gd name="T1" fmla="*/ 3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3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40" name="Freeform 141"/>
          <p:cNvSpPr>
            <a:spLocks/>
          </p:cNvSpPr>
          <p:nvPr/>
        </p:nvSpPr>
        <p:spPr bwMode="auto">
          <a:xfrm>
            <a:off x="1687513" y="4152472"/>
            <a:ext cx="33337" cy="0"/>
          </a:xfrm>
          <a:custGeom>
            <a:avLst/>
            <a:gdLst>
              <a:gd name="T0" fmla="*/ 0 w 20"/>
              <a:gd name="T1" fmla="*/ 3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3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41" name="Freeform 142"/>
          <p:cNvSpPr>
            <a:spLocks/>
          </p:cNvSpPr>
          <p:nvPr/>
        </p:nvSpPr>
        <p:spPr bwMode="auto">
          <a:xfrm>
            <a:off x="1763713" y="4152472"/>
            <a:ext cx="34925" cy="0"/>
          </a:xfrm>
          <a:custGeom>
            <a:avLst/>
            <a:gdLst>
              <a:gd name="T0" fmla="*/ 0 w 20"/>
              <a:gd name="T1" fmla="*/ 3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3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42" name="Freeform 143"/>
          <p:cNvSpPr>
            <a:spLocks/>
          </p:cNvSpPr>
          <p:nvPr/>
        </p:nvSpPr>
        <p:spPr bwMode="auto">
          <a:xfrm>
            <a:off x="1841500" y="4152472"/>
            <a:ext cx="34925" cy="0"/>
          </a:xfrm>
          <a:custGeom>
            <a:avLst/>
            <a:gdLst>
              <a:gd name="T0" fmla="*/ 0 w 20"/>
              <a:gd name="T1" fmla="*/ 3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3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43" name="Freeform 144"/>
          <p:cNvSpPr>
            <a:spLocks/>
          </p:cNvSpPr>
          <p:nvPr/>
        </p:nvSpPr>
        <p:spPr bwMode="auto">
          <a:xfrm>
            <a:off x="1919288" y="4152472"/>
            <a:ext cx="33337" cy="0"/>
          </a:xfrm>
          <a:custGeom>
            <a:avLst/>
            <a:gdLst>
              <a:gd name="T0" fmla="*/ 0 w 20"/>
              <a:gd name="T1" fmla="*/ 4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4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44" name="Freeform 145"/>
          <p:cNvSpPr>
            <a:spLocks/>
          </p:cNvSpPr>
          <p:nvPr/>
        </p:nvSpPr>
        <p:spPr bwMode="auto">
          <a:xfrm>
            <a:off x="1995488" y="4152472"/>
            <a:ext cx="36512" cy="0"/>
          </a:xfrm>
          <a:custGeom>
            <a:avLst/>
            <a:gdLst>
              <a:gd name="T0" fmla="*/ 0 w 20"/>
              <a:gd name="T1" fmla="*/ 4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4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45" name="Freeform 146"/>
          <p:cNvSpPr>
            <a:spLocks/>
          </p:cNvSpPr>
          <p:nvPr/>
        </p:nvSpPr>
        <p:spPr bwMode="auto">
          <a:xfrm>
            <a:off x="2073275" y="4152472"/>
            <a:ext cx="34925" cy="0"/>
          </a:xfrm>
          <a:custGeom>
            <a:avLst/>
            <a:gdLst>
              <a:gd name="T0" fmla="*/ 0 w 20"/>
              <a:gd name="T1" fmla="*/ 4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4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46" name="Freeform 147"/>
          <p:cNvSpPr>
            <a:spLocks/>
          </p:cNvSpPr>
          <p:nvPr/>
        </p:nvSpPr>
        <p:spPr bwMode="auto">
          <a:xfrm>
            <a:off x="2151063" y="4152472"/>
            <a:ext cx="36512" cy="0"/>
          </a:xfrm>
          <a:custGeom>
            <a:avLst/>
            <a:gdLst>
              <a:gd name="T0" fmla="*/ 0 w 20"/>
              <a:gd name="T1" fmla="*/ 4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4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47" name="Freeform 148"/>
          <p:cNvSpPr>
            <a:spLocks/>
          </p:cNvSpPr>
          <p:nvPr/>
        </p:nvSpPr>
        <p:spPr bwMode="auto">
          <a:xfrm>
            <a:off x="2228850" y="4152472"/>
            <a:ext cx="34925" cy="0"/>
          </a:xfrm>
          <a:custGeom>
            <a:avLst/>
            <a:gdLst>
              <a:gd name="T0" fmla="*/ 0 w 20"/>
              <a:gd name="T1" fmla="*/ 5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5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48" name="Freeform 149"/>
          <p:cNvSpPr>
            <a:spLocks/>
          </p:cNvSpPr>
          <p:nvPr/>
        </p:nvSpPr>
        <p:spPr bwMode="auto">
          <a:xfrm>
            <a:off x="2306638" y="4152472"/>
            <a:ext cx="34925" cy="0"/>
          </a:xfrm>
          <a:custGeom>
            <a:avLst/>
            <a:gdLst>
              <a:gd name="T0" fmla="*/ 0 w 20"/>
              <a:gd name="T1" fmla="*/ 5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5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49" name="Freeform 150"/>
          <p:cNvSpPr>
            <a:spLocks/>
          </p:cNvSpPr>
          <p:nvPr/>
        </p:nvSpPr>
        <p:spPr bwMode="auto">
          <a:xfrm>
            <a:off x="2384425" y="4150885"/>
            <a:ext cx="34925" cy="0"/>
          </a:xfrm>
          <a:custGeom>
            <a:avLst/>
            <a:gdLst>
              <a:gd name="T0" fmla="*/ 0 w 20"/>
              <a:gd name="T1" fmla="*/ 5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5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50" name="Freeform 151"/>
          <p:cNvSpPr>
            <a:spLocks/>
          </p:cNvSpPr>
          <p:nvPr/>
        </p:nvSpPr>
        <p:spPr bwMode="auto">
          <a:xfrm>
            <a:off x="2460625" y="4150885"/>
            <a:ext cx="36513" cy="0"/>
          </a:xfrm>
          <a:custGeom>
            <a:avLst/>
            <a:gdLst>
              <a:gd name="T0" fmla="*/ 0 w 20"/>
              <a:gd name="T1" fmla="*/ 6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6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51" name="Freeform 152"/>
          <p:cNvSpPr>
            <a:spLocks/>
          </p:cNvSpPr>
          <p:nvPr/>
        </p:nvSpPr>
        <p:spPr bwMode="auto">
          <a:xfrm>
            <a:off x="2540000" y="4149297"/>
            <a:ext cx="33338" cy="1588"/>
          </a:xfrm>
          <a:custGeom>
            <a:avLst/>
            <a:gdLst>
              <a:gd name="T0" fmla="*/ 0 w 20"/>
              <a:gd name="T1" fmla="*/ 1 h 1"/>
              <a:gd name="T2" fmla="*/ 6 w 20"/>
              <a:gd name="T3" fmla="*/ 1 h 1"/>
              <a:gd name="T4" fmla="*/ 13 w 20"/>
              <a:gd name="T5" fmla="*/ 0 h 1"/>
              <a:gd name="T6" fmla="*/ 0 60000 65536"/>
              <a:gd name="T7" fmla="*/ 0 60000 65536"/>
              <a:gd name="T8" fmla="*/ 0 60000 65536"/>
              <a:gd name="T9" fmla="*/ 0 w 20"/>
              <a:gd name="T10" fmla="*/ 0 h 1"/>
              <a:gd name="T11" fmla="*/ 20 w 20"/>
              <a:gd name="T12" fmla="*/ 1 h 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" h="1">
                <a:moveTo>
                  <a:pt x="0" y="1"/>
                </a:moveTo>
                <a:lnTo>
                  <a:pt x="6" y="1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53" name="Freeform 154"/>
          <p:cNvSpPr>
            <a:spLocks/>
          </p:cNvSpPr>
          <p:nvPr/>
        </p:nvSpPr>
        <p:spPr bwMode="auto">
          <a:xfrm>
            <a:off x="2692400" y="4147710"/>
            <a:ext cx="36513" cy="0"/>
          </a:xfrm>
          <a:custGeom>
            <a:avLst/>
            <a:gdLst>
              <a:gd name="T0" fmla="*/ 0 w 20"/>
              <a:gd name="T1" fmla="*/ 0 h 1"/>
              <a:gd name="T2" fmla="*/ 6 w 20"/>
              <a:gd name="T3" fmla="*/ 0 h 1"/>
              <a:gd name="T4" fmla="*/ 13 w 20"/>
              <a:gd name="T5" fmla="*/ 0 h 1"/>
              <a:gd name="T6" fmla="*/ 0 60000 65536"/>
              <a:gd name="T7" fmla="*/ 0 60000 65536"/>
              <a:gd name="T8" fmla="*/ 0 60000 65536"/>
              <a:gd name="T9" fmla="*/ 0 w 20"/>
              <a:gd name="T10" fmla="*/ 0 h 1"/>
              <a:gd name="T11" fmla="*/ 20 w 20"/>
              <a:gd name="T12" fmla="*/ 0 h 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" h="1">
                <a:moveTo>
                  <a:pt x="0" y="1"/>
                </a:moveTo>
                <a:lnTo>
                  <a:pt x="6" y="1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55" name="Freeform 156"/>
          <p:cNvSpPr>
            <a:spLocks/>
          </p:cNvSpPr>
          <p:nvPr/>
        </p:nvSpPr>
        <p:spPr bwMode="auto">
          <a:xfrm>
            <a:off x="2847975" y="4142947"/>
            <a:ext cx="36513" cy="1588"/>
          </a:xfrm>
          <a:custGeom>
            <a:avLst/>
            <a:gdLst>
              <a:gd name="T0" fmla="*/ 0 w 20"/>
              <a:gd name="T1" fmla="*/ 1 h 1"/>
              <a:gd name="T2" fmla="*/ 7 w 20"/>
              <a:gd name="T3" fmla="*/ 1 h 1"/>
              <a:gd name="T4" fmla="*/ 13 w 20"/>
              <a:gd name="T5" fmla="*/ 0 h 1"/>
              <a:gd name="T6" fmla="*/ 0 60000 65536"/>
              <a:gd name="T7" fmla="*/ 0 60000 65536"/>
              <a:gd name="T8" fmla="*/ 0 60000 65536"/>
              <a:gd name="T9" fmla="*/ 0 w 20"/>
              <a:gd name="T10" fmla="*/ 0 h 1"/>
              <a:gd name="T11" fmla="*/ 20 w 20"/>
              <a:gd name="T12" fmla="*/ 1 h 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" h="1">
                <a:moveTo>
                  <a:pt x="0" y="1"/>
                </a:moveTo>
                <a:lnTo>
                  <a:pt x="7" y="1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83" name="Line 184"/>
          <p:cNvSpPr>
            <a:spLocks noChangeShapeType="1"/>
          </p:cNvSpPr>
          <p:nvPr/>
        </p:nvSpPr>
        <p:spPr bwMode="auto">
          <a:xfrm flipV="1">
            <a:off x="4459288" y="2888822"/>
            <a:ext cx="1587" cy="0"/>
          </a:xfrm>
          <a:prstGeom prst="line">
            <a:avLst/>
          </a:pr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784" name="Line 185"/>
          <p:cNvSpPr>
            <a:spLocks noChangeShapeType="1"/>
          </p:cNvSpPr>
          <p:nvPr/>
        </p:nvSpPr>
        <p:spPr bwMode="auto">
          <a:xfrm>
            <a:off x="600075" y="3900060"/>
            <a:ext cx="36513" cy="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837" name="Rectangle 238"/>
          <p:cNvSpPr>
            <a:spLocks noChangeArrowheads="1"/>
          </p:cNvSpPr>
          <p:nvPr/>
        </p:nvSpPr>
        <p:spPr bwMode="auto">
          <a:xfrm>
            <a:off x="2346325" y="4285822"/>
            <a:ext cx="3111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en-US" sz="1100">
                <a:solidFill>
                  <a:srgbClr val="000000"/>
                </a:solidFill>
              </a:rPr>
              <a:t>Time</a:t>
            </a:r>
            <a:endParaRPr lang="en-US" altLang="en-US" sz="1000"/>
          </a:p>
        </p:txBody>
      </p:sp>
      <p:sp>
        <p:nvSpPr>
          <p:cNvPr id="495838" name="Rectangle 239"/>
          <p:cNvSpPr>
            <a:spLocks noChangeArrowheads="1"/>
          </p:cNvSpPr>
          <p:nvPr/>
        </p:nvSpPr>
        <p:spPr bwMode="auto">
          <a:xfrm rot="-5400000">
            <a:off x="-369094" y="2759441"/>
            <a:ext cx="1211263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en-US" sz="1100">
                <a:solidFill>
                  <a:srgbClr val="000000"/>
                </a:solidFill>
              </a:rPr>
              <a:t>Failure Probability</a:t>
            </a:r>
            <a:endParaRPr lang="en-US" altLang="en-US" sz="1000"/>
          </a:p>
        </p:txBody>
      </p:sp>
      <p:sp>
        <p:nvSpPr>
          <p:cNvPr id="495875" name="Line 259"/>
          <p:cNvSpPr>
            <a:spLocks noChangeShapeType="1"/>
          </p:cNvSpPr>
          <p:nvPr/>
        </p:nvSpPr>
        <p:spPr bwMode="auto">
          <a:xfrm>
            <a:off x="1231900" y="1593422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876" name="Line 260"/>
          <p:cNvSpPr>
            <a:spLocks noChangeShapeType="1"/>
          </p:cNvSpPr>
          <p:nvPr/>
        </p:nvSpPr>
        <p:spPr bwMode="auto">
          <a:xfrm>
            <a:off x="3492500" y="1593422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877" name="Line 261"/>
          <p:cNvSpPr>
            <a:spLocks noChangeShapeType="1"/>
          </p:cNvSpPr>
          <p:nvPr/>
        </p:nvSpPr>
        <p:spPr bwMode="auto">
          <a:xfrm flipH="1" flipV="1">
            <a:off x="914400" y="3650822"/>
            <a:ext cx="228600" cy="914400"/>
          </a:xfrm>
          <a:prstGeom prst="line">
            <a:avLst/>
          </a:prstGeom>
          <a:noFill/>
          <a:ln w="9525">
            <a:solidFill>
              <a:schemeClr val="bg1">
                <a:lumMod val="65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878" name="Line 262"/>
          <p:cNvSpPr>
            <a:spLocks noChangeShapeType="1"/>
          </p:cNvSpPr>
          <p:nvPr/>
        </p:nvSpPr>
        <p:spPr bwMode="auto">
          <a:xfrm flipH="1" flipV="1">
            <a:off x="4267200" y="3346022"/>
            <a:ext cx="762000" cy="0"/>
          </a:xfrm>
          <a:prstGeom prst="line">
            <a:avLst/>
          </a:prstGeom>
          <a:noFill/>
          <a:ln w="9525">
            <a:solidFill>
              <a:schemeClr val="bg1">
                <a:lumMod val="65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879" name="Text Box 263"/>
          <p:cNvSpPr txBox="1">
            <a:spLocks noChangeArrowheads="1"/>
          </p:cNvSpPr>
          <p:nvPr/>
        </p:nvSpPr>
        <p:spPr bwMode="auto">
          <a:xfrm>
            <a:off x="685800" y="4552522"/>
            <a:ext cx="6858000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3333FF"/>
              </a:buClr>
              <a:buFont typeface="Wingdings" pitchFamily="2" charset="2"/>
              <a:buChar char="q"/>
            </a:pPr>
            <a:r>
              <a:rPr lang="en-US" altLang="en-US" sz="16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altLang="en-US" sz="1600" b="1" dirty="0">
                <a:solidFill>
                  <a:schemeClr val="bg1">
                    <a:lumMod val="75000"/>
                  </a:schemeClr>
                </a:solidFill>
              </a:rPr>
              <a:t>Infant mortality region</a:t>
            </a:r>
          </a:p>
          <a:p>
            <a:pPr lvl="1">
              <a:buClr>
                <a:srgbClr val="3333FF"/>
              </a:buClr>
              <a:buFont typeface="Wingdings" pitchFamily="2" charset="2"/>
              <a:buChar char="Ø"/>
            </a:pPr>
            <a:r>
              <a:rPr lang="en-US" altLang="en-US" sz="1400" dirty="0">
                <a:solidFill>
                  <a:schemeClr val="bg1">
                    <a:lumMod val="75000"/>
                  </a:schemeClr>
                </a:solidFill>
              </a:rPr>
              <a:t> Failure rate decreases with increasing time</a:t>
            </a:r>
          </a:p>
          <a:p>
            <a:pPr lvl="1">
              <a:buClr>
                <a:srgbClr val="3333FF"/>
              </a:buClr>
              <a:buFont typeface="Wingdings" pitchFamily="2" charset="2"/>
              <a:buChar char="Ø"/>
            </a:pPr>
            <a:r>
              <a:rPr lang="en-US" altLang="en-US" sz="1400" dirty="0">
                <a:solidFill>
                  <a:schemeClr val="bg1">
                    <a:lumMod val="75000"/>
                  </a:schemeClr>
                </a:solidFill>
              </a:rPr>
              <a:t> Result of defects </a:t>
            </a:r>
            <a:r>
              <a:rPr lang="en-US" altLang="en-US" sz="1400" dirty="0" err="1">
                <a:solidFill>
                  <a:schemeClr val="bg1">
                    <a:lumMod val="75000"/>
                  </a:schemeClr>
                </a:solidFill>
              </a:rPr>
              <a:t>etiher</a:t>
            </a:r>
            <a:r>
              <a:rPr lang="en-US" altLang="en-US" sz="1400" dirty="0">
                <a:solidFill>
                  <a:schemeClr val="bg1">
                    <a:lumMod val="75000"/>
                  </a:schemeClr>
                </a:solidFill>
              </a:rPr>
              <a:t> designed into, or inadvertently built into a product</a:t>
            </a:r>
          </a:p>
          <a:p>
            <a:pPr lvl="2">
              <a:buClr>
                <a:srgbClr val="3333FF"/>
              </a:buClr>
              <a:buFont typeface="Wingdings" pitchFamily="2" charset="2"/>
              <a:buChar char="§"/>
            </a:pPr>
            <a:r>
              <a:rPr lang="en-US" altLang="en-US" sz="1400" dirty="0">
                <a:solidFill>
                  <a:schemeClr val="bg1">
                    <a:lumMod val="75000"/>
                  </a:schemeClr>
                </a:solidFill>
              </a:rPr>
              <a:t> Indicative of quality “escapes” </a:t>
            </a:r>
          </a:p>
          <a:p>
            <a:pPr lvl="2">
              <a:buClr>
                <a:srgbClr val="3333FF"/>
              </a:buClr>
              <a:buFont typeface="Wingdings" pitchFamily="2" charset="2"/>
              <a:buChar char="§"/>
            </a:pPr>
            <a:r>
              <a:rPr lang="en-US" altLang="en-US" sz="1400" dirty="0">
                <a:solidFill>
                  <a:schemeClr val="bg1">
                    <a:lumMod val="75000"/>
                  </a:schemeClr>
                </a:solidFill>
              </a:rPr>
              <a:t> Marginal materials </a:t>
            </a:r>
          </a:p>
          <a:p>
            <a:pPr lvl="2">
              <a:buClr>
                <a:srgbClr val="3333FF"/>
              </a:buClr>
              <a:buFont typeface="Wingdings" pitchFamily="2" charset="2"/>
              <a:buChar char="§"/>
            </a:pPr>
            <a:r>
              <a:rPr lang="en-US" altLang="en-US" sz="1400" dirty="0">
                <a:solidFill>
                  <a:schemeClr val="bg1">
                    <a:lumMod val="75000"/>
                  </a:schemeClr>
                </a:solidFill>
              </a:rPr>
              <a:t> Drives with the least margin for some critical design tolerance. </a:t>
            </a:r>
          </a:p>
          <a:p>
            <a:pPr lvl="2">
              <a:buClr>
                <a:srgbClr val="3333FF"/>
              </a:buClr>
              <a:buFont typeface="Wingdings" pitchFamily="2" charset="2"/>
              <a:buChar char="§"/>
            </a:pPr>
            <a:r>
              <a:rPr lang="en-US" altLang="en-US" sz="1400" dirty="0">
                <a:solidFill>
                  <a:schemeClr val="bg1">
                    <a:lumMod val="75000"/>
                  </a:schemeClr>
                </a:solidFill>
              </a:rPr>
              <a:t> Manufacturing anomaly </a:t>
            </a:r>
            <a:endParaRPr lang="en-US" altLang="en-US" sz="16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95880" name="Line 264"/>
          <p:cNvSpPr>
            <a:spLocks noChangeShapeType="1"/>
          </p:cNvSpPr>
          <p:nvPr/>
        </p:nvSpPr>
        <p:spPr bwMode="auto">
          <a:xfrm flipH="1">
            <a:off x="2590800" y="1593422"/>
            <a:ext cx="2286000" cy="1219200"/>
          </a:xfrm>
          <a:prstGeom prst="line">
            <a:avLst/>
          </a:prstGeom>
          <a:noFill/>
          <a:ln w="9525">
            <a:solidFill>
              <a:schemeClr val="bg1">
                <a:lumMod val="65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882" name="Text Box 266"/>
          <p:cNvSpPr txBox="1">
            <a:spLocks noChangeArrowheads="1"/>
          </p:cNvSpPr>
          <p:nvPr/>
        </p:nvSpPr>
        <p:spPr bwMode="auto">
          <a:xfrm>
            <a:off x="4724400" y="1060022"/>
            <a:ext cx="4419600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3333FF"/>
              </a:buClr>
              <a:buFont typeface="Wingdings" pitchFamily="2" charset="2"/>
              <a:buChar char="q"/>
            </a:pPr>
            <a:r>
              <a:rPr lang="en-US" altLang="en-US" sz="16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altLang="en-US" sz="1600" b="1" dirty="0">
                <a:solidFill>
                  <a:schemeClr val="bg1">
                    <a:lumMod val="75000"/>
                  </a:schemeClr>
                </a:solidFill>
              </a:rPr>
              <a:t>Steady State region</a:t>
            </a:r>
          </a:p>
          <a:p>
            <a:pPr lvl="1">
              <a:buClr>
                <a:srgbClr val="3333FF"/>
              </a:buClr>
              <a:buFont typeface="Wingdings" pitchFamily="2" charset="2"/>
              <a:buChar char="Ø"/>
            </a:pPr>
            <a:r>
              <a:rPr lang="en-US" altLang="en-US" sz="1400" dirty="0">
                <a:solidFill>
                  <a:schemeClr val="bg1">
                    <a:lumMod val="75000"/>
                  </a:schemeClr>
                </a:solidFill>
              </a:rPr>
              <a:t> After the weak drives are removed from the population, the failure rate reaches a fixed value for the service life of the drive</a:t>
            </a:r>
            <a:endParaRPr lang="en-US" altLang="en-US" sz="16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95883" name="Text Box 267"/>
          <p:cNvSpPr txBox="1">
            <a:spLocks noChangeArrowheads="1"/>
          </p:cNvSpPr>
          <p:nvPr/>
        </p:nvSpPr>
        <p:spPr bwMode="auto">
          <a:xfrm>
            <a:off x="4724400" y="2812622"/>
            <a:ext cx="44196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3333FF"/>
              </a:buClr>
              <a:buFont typeface="Wingdings" pitchFamily="2" charset="2"/>
              <a:buChar char="q"/>
            </a:pPr>
            <a:r>
              <a:rPr lang="en-US" altLang="en-US" sz="1600" dirty="0"/>
              <a:t> </a:t>
            </a:r>
            <a:r>
              <a:rPr lang="en-US" altLang="en-US" sz="1600" b="1" dirty="0">
                <a:solidFill>
                  <a:schemeClr val="bg1">
                    <a:lumMod val="75000"/>
                  </a:schemeClr>
                </a:solidFill>
              </a:rPr>
              <a:t>Wear-out Region</a:t>
            </a:r>
          </a:p>
          <a:p>
            <a:pPr lvl="1">
              <a:buClr>
                <a:srgbClr val="3333FF"/>
              </a:buClr>
              <a:buFont typeface="Wingdings" pitchFamily="2" charset="2"/>
              <a:buChar char="Ø"/>
            </a:pPr>
            <a:r>
              <a:rPr lang="en-US" altLang="en-US" sz="1400" dirty="0">
                <a:solidFill>
                  <a:schemeClr val="bg1">
                    <a:lumMod val="75000"/>
                  </a:schemeClr>
                </a:solidFill>
              </a:rPr>
              <a:t> At long times, one enters the wear-out region where normal wear and tear of the system components results in an increasing failure rate with time</a:t>
            </a:r>
            <a:endParaRPr lang="en-US" altLang="en-US" sz="16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707468"/>
      </p:ext>
    </p:extLst>
  </p:cSld>
  <p:clrMapOvr>
    <a:masterClrMapping/>
  </p:clrMapOvr>
  <p:transition xmlns:p14="http://schemas.microsoft.com/office/powerpoint/2010/main" spd="med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649" name="Line 50"/>
          <p:cNvSpPr>
            <a:spLocks noChangeShapeType="1"/>
          </p:cNvSpPr>
          <p:nvPr/>
        </p:nvSpPr>
        <p:spPr bwMode="auto">
          <a:xfrm>
            <a:off x="600075" y="4152472"/>
            <a:ext cx="3860800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18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7" y="293572"/>
            <a:ext cx="8340482" cy="533400"/>
          </a:xfrm>
        </p:spPr>
        <p:txBody>
          <a:bodyPr/>
          <a:lstStyle/>
          <a:p>
            <a:r>
              <a:rPr lang="en-US" altLang="en-US" b="1" dirty="0">
                <a:solidFill>
                  <a:srgbClr val="FF0000"/>
                </a:solidFill>
              </a:rPr>
              <a:t>Time to Failure: The “Bathtub” Reliability Model</a:t>
            </a:r>
          </a:p>
        </p:txBody>
      </p:sp>
      <p:sp>
        <p:nvSpPr>
          <p:cNvPr id="495845" name="Rectangle 229"/>
          <p:cNvSpPr>
            <a:spLocks noChangeArrowheads="1"/>
          </p:cNvSpPr>
          <p:nvPr/>
        </p:nvSpPr>
        <p:spPr bwMode="auto">
          <a:xfrm>
            <a:off x="7924800" y="6172200"/>
            <a:ext cx="1219200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5631" name="Line 32"/>
          <p:cNvSpPr>
            <a:spLocks noChangeShapeType="1"/>
          </p:cNvSpPr>
          <p:nvPr/>
        </p:nvSpPr>
        <p:spPr bwMode="auto">
          <a:xfrm>
            <a:off x="600075" y="3647647"/>
            <a:ext cx="386080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FF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62" name="Freeform 63"/>
          <p:cNvSpPr>
            <a:spLocks/>
          </p:cNvSpPr>
          <p:nvPr/>
        </p:nvSpPr>
        <p:spPr bwMode="auto">
          <a:xfrm>
            <a:off x="641350" y="1907747"/>
            <a:ext cx="3819525" cy="1865313"/>
          </a:xfrm>
          <a:custGeom>
            <a:avLst/>
            <a:gdLst>
              <a:gd name="T0" fmla="*/ 0 w 4143"/>
              <a:gd name="T1" fmla="*/ 4 h 1597"/>
              <a:gd name="T2" fmla="*/ 0 w 4143"/>
              <a:gd name="T3" fmla="*/ 7 h 1597"/>
              <a:gd name="T4" fmla="*/ 1 w 4143"/>
              <a:gd name="T5" fmla="*/ 8 h 1597"/>
              <a:gd name="T6" fmla="*/ 2 w 4143"/>
              <a:gd name="T7" fmla="*/ 9 h 1597"/>
              <a:gd name="T8" fmla="*/ 2 w 4143"/>
              <a:gd name="T9" fmla="*/ 10 h 1597"/>
              <a:gd name="T10" fmla="*/ 3 w 4143"/>
              <a:gd name="T11" fmla="*/ 10 h 1597"/>
              <a:gd name="T12" fmla="*/ 4 w 4143"/>
              <a:gd name="T13" fmla="*/ 10 h 1597"/>
              <a:gd name="T14" fmla="*/ 4 w 4143"/>
              <a:gd name="T15" fmla="*/ 10 h 1597"/>
              <a:gd name="T16" fmla="*/ 5 w 4143"/>
              <a:gd name="T17" fmla="*/ 11 h 1597"/>
              <a:gd name="T18" fmla="*/ 6 w 4143"/>
              <a:gd name="T19" fmla="*/ 11 h 1597"/>
              <a:gd name="T20" fmla="*/ 6 w 4143"/>
              <a:gd name="T21" fmla="*/ 11 h 1597"/>
              <a:gd name="T22" fmla="*/ 7 w 4143"/>
              <a:gd name="T23" fmla="*/ 11 h 1597"/>
              <a:gd name="T24" fmla="*/ 8 w 4143"/>
              <a:gd name="T25" fmla="*/ 11 h 1597"/>
              <a:gd name="T26" fmla="*/ 8 w 4143"/>
              <a:gd name="T27" fmla="*/ 11 h 1597"/>
              <a:gd name="T28" fmla="*/ 9 w 4143"/>
              <a:gd name="T29" fmla="*/ 11 h 1597"/>
              <a:gd name="T30" fmla="*/ 10 w 4143"/>
              <a:gd name="T31" fmla="*/ 11 h 1597"/>
              <a:gd name="T32" fmla="*/ 10 w 4143"/>
              <a:gd name="T33" fmla="*/ 12 h 1597"/>
              <a:gd name="T34" fmla="*/ 11 w 4143"/>
              <a:gd name="T35" fmla="*/ 12 h 1597"/>
              <a:gd name="T36" fmla="*/ 12 w 4143"/>
              <a:gd name="T37" fmla="*/ 12 h 1597"/>
              <a:gd name="T38" fmla="*/ 12 w 4143"/>
              <a:gd name="T39" fmla="*/ 12 h 1597"/>
              <a:gd name="T40" fmla="*/ 13 w 4143"/>
              <a:gd name="T41" fmla="*/ 12 h 1597"/>
              <a:gd name="T42" fmla="*/ 14 w 4143"/>
              <a:gd name="T43" fmla="*/ 12 h 1597"/>
              <a:gd name="T44" fmla="*/ 14 w 4143"/>
              <a:gd name="T45" fmla="*/ 12 h 1597"/>
              <a:gd name="T46" fmla="*/ 15 w 4143"/>
              <a:gd name="T47" fmla="*/ 12 h 1597"/>
              <a:gd name="T48" fmla="*/ 16 w 4143"/>
              <a:gd name="T49" fmla="*/ 12 h 1597"/>
              <a:gd name="T50" fmla="*/ 16 w 4143"/>
              <a:gd name="T51" fmla="*/ 12 h 1597"/>
              <a:gd name="T52" fmla="*/ 17 w 4143"/>
              <a:gd name="T53" fmla="*/ 12 h 1597"/>
              <a:gd name="T54" fmla="*/ 18 w 4143"/>
              <a:gd name="T55" fmla="*/ 12 h 1597"/>
              <a:gd name="T56" fmla="*/ 18 w 4143"/>
              <a:gd name="T57" fmla="*/ 12 h 1597"/>
              <a:gd name="T58" fmla="*/ 19 w 4143"/>
              <a:gd name="T59" fmla="*/ 12 h 1597"/>
              <a:gd name="T60" fmla="*/ 20 w 4143"/>
              <a:gd name="T61" fmla="*/ 12 h 1597"/>
              <a:gd name="T62" fmla="*/ 20 w 4143"/>
              <a:gd name="T63" fmla="*/ 12 h 1597"/>
              <a:gd name="T64" fmla="*/ 21 w 4143"/>
              <a:gd name="T65" fmla="*/ 12 h 1597"/>
              <a:gd name="T66" fmla="*/ 22 w 4143"/>
              <a:gd name="T67" fmla="*/ 12 h 1597"/>
              <a:gd name="T68" fmla="*/ 22 w 4143"/>
              <a:gd name="T69" fmla="*/ 12 h 1597"/>
              <a:gd name="T70" fmla="*/ 23 w 4143"/>
              <a:gd name="T71" fmla="*/ 12 h 1597"/>
              <a:gd name="T72" fmla="*/ 24 w 4143"/>
              <a:gd name="T73" fmla="*/ 11 h 1597"/>
              <a:gd name="T74" fmla="*/ 24 w 4143"/>
              <a:gd name="T75" fmla="*/ 11 h 1597"/>
              <a:gd name="T76" fmla="*/ 25 w 4143"/>
              <a:gd name="T77" fmla="*/ 11 h 1597"/>
              <a:gd name="T78" fmla="*/ 26 w 4143"/>
              <a:gd name="T79" fmla="*/ 10 h 1597"/>
              <a:gd name="T80" fmla="*/ 26 w 4143"/>
              <a:gd name="T81" fmla="*/ 10 h 1597"/>
              <a:gd name="T82" fmla="*/ 27 w 4143"/>
              <a:gd name="T83" fmla="*/ 9 h 1597"/>
              <a:gd name="T84" fmla="*/ 28 w 4143"/>
              <a:gd name="T85" fmla="*/ 8 h 1597"/>
              <a:gd name="T86" fmla="*/ 28 w 4143"/>
              <a:gd name="T87" fmla="*/ 8 h 1597"/>
              <a:gd name="T88" fmla="*/ 29 w 4143"/>
              <a:gd name="T89" fmla="*/ 7 h 1597"/>
              <a:gd name="T90" fmla="*/ 30 w 4143"/>
              <a:gd name="T91" fmla="*/ 5 h 1597"/>
              <a:gd name="T92" fmla="*/ 30 w 4143"/>
              <a:gd name="T93" fmla="*/ 4 h 1597"/>
              <a:gd name="T94" fmla="*/ 31 w 4143"/>
              <a:gd name="T95" fmla="*/ 3 h 1597"/>
              <a:gd name="T96" fmla="*/ 32 w 4143"/>
              <a:gd name="T97" fmla="*/ 2 h 1597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4143"/>
              <a:gd name="T148" fmla="*/ 0 h 1597"/>
              <a:gd name="T149" fmla="*/ 4143 w 4143"/>
              <a:gd name="T150" fmla="*/ 1597 h 1597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4143" h="1597">
                <a:moveTo>
                  <a:pt x="0" y="0"/>
                </a:moveTo>
                <a:lnTo>
                  <a:pt x="41" y="551"/>
                </a:lnTo>
                <a:lnTo>
                  <a:pt x="84" y="794"/>
                </a:lnTo>
                <a:lnTo>
                  <a:pt x="127" y="938"/>
                </a:lnTo>
                <a:lnTo>
                  <a:pt x="168" y="1037"/>
                </a:lnTo>
                <a:lnTo>
                  <a:pt x="211" y="1110"/>
                </a:lnTo>
                <a:lnTo>
                  <a:pt x="252" y="1166"/>
                </a:lnTo>
                <a:lnTo>
                  <a:pt x="295" y="1210"/>
                </a:lnTo>
                <a:lnTo>
                  <a:pt x="338" y="1247"/>
                </a:lnTo>
                <a:lnTo>
                  <a:pt x="379" y="1280"/>
                </a:lnTo>
                <a:lnTo>
                  <a:pt x="422" y="1307"/>
                </a:lnTo>
                <a:lnTo>
                  <a:pt x="465" y="1331"/>
                </a:lnTo>
                <a:lnTo>
                  <a:pt x="506" y="1351"/>
                </a:lnTo>
                <a:lnTo>
                  <a:pt x="549" y="1370"/>
                </a:lnTo>
                <a:lnTo>
                  <a:pt x="592" y="1385"/>
                </a:lnTo>
                <a:lnTo>
                  <a:pt x="633" y="1400"/>
                </a:lnTo>
                <a:lnTo>
                  <a:pt x="676" y="1414"/>
                </a:lnTo>
                <a:lnTo>
                  <a:pt x="717" y="1426"/>
                </a:lnTo>
                <a:lnTo>
                  <a:pt x="760" y="1438"/>
                </a:lnTo>
                <a:lnTo>
                  <a:pt x="803" y="1448"/>
                </a:lnTo>
                <a:lnTo>
                  <a:pt x="844" y="1458"/>
                </a:lnTo>
                <a:lnTo>
                  <a:pt x="887" y="1466"/>
                </a:lnTo>
                <a:lnTo>
                  <a:pt x="930" y="1475"/>
                </a:lnTo>
                <a:lnTo>
                  <a:pt x="971" y="1482"/>
                </a:lnTo>
                <a:lnTo>
                  <a:pt x="1014" y="1490"/>
                </a:lnTo>
                <a:lnTo>
                  <a:pt x="1057" y="1497"/>
                </a:lnTo>
                <a:lnTo>
                  <a:pt x="1098" y="1504"/>
                </a:lnTo>
                <a:lnTo>
                  <a:pt x="1141" y="1509"/>
                </a:lnTo>
                <a:lnTo>
                  <a:pt x="1182" y="1516"/>
                </a:lnTo>
                <a:lnTo>
                  <a:pt x="1225" y="1521"/>
                </a:lnTo>
                <a:lnTo>
                  <a:pt x="1268" y="1526"/>
                </a:lnTo>
                <a:lnTo>
                  <a:pt x="1309" y="1531"/>
                </a:lnTo>
                <a:lnTo>
                  <a:pt x="1352" y="1536"/>
                </a:lnTo>
                <a:lnTo>
                  <a:pt x="1395" y="1540"/>
                </a:lnTo>
                <a:lnTo>
                  <a:pt x="1436" y="1545"/>
                </a:lnTo>
                <a:lnTo>
                  <a:pt x="1479" y="1548"/>
                </a:lnTo>
                <a:lnTo>
                  <a:pt x="1522" y="1551"/>
                </a:lnTo>
                <a:lnTo>
                  <a:pt x="1563" y="1557"/>
                </a:lnTo>
                <a:lnTo>
                  <a:pt x="1606" y="1560"/>
                </a:lnTo>
                <a:lnTo>
                  <a:pt x="1647" y="1563"/>
                </a:lnTo>
                <a:lnTo>
                  <a:pt x="1690" y="1567"/>
                </a:lnTo>
                <a:lnTo>
                  <a:pt x="1733" y="1570"/>
                </a:lnTo>
                <a:lnTo>
                  <a:pt x="1774" y="1572"/>
                </a:lnTo>
                <a:lnTo>
                  <a:pt x="1817" y="1575"/>
                </a:lnTo>
                <a:lnTo>
                  <a:pt x="1860" y="1579"/>
                </a:lnTo>
                <a:lnTo>
                  <a:pt x="1901" y="1580"/>
                </a:lnTo>
                <a:lnTo>
                  <a:pt x="1944" y="1584"/>
                </a:lnTo>
                <a:lnTo>
                  <a:pt x="1987" y="1585"/>
                </a:lnTo>
                <a:lnTo>
                  <a:pt x="2028" y="1587"/>
                </a:lnTo>
                <a:lnTo>
                  <a:pt x="2071" y="1589"/>
                </a:lnTo>
                <a:lnTo>
                  <a:pt x="2112" y="1590"/>
                </a:lnTo>
                <a:lnTo>
                  <a:pt x="2155" y="1592"/>
                </a:lnTo>
                <a:lnTo>
                  <a:pt x="2198" y="1594"/>
                </a:lnTo>
                <a:lnTo>
                  <a:pt x="2239" y="1596"/>
                </a:lnTo>
                <a:lnTo>
                  <a:pt x="2282" y="1597"/>
                </a:lnTo>
                <a:lnTo>
                  <a:pt x="2325" y="1597"/>
                </a:lnTo>
                <a:lnTo>
                  <a:pt x="2366" y="1597"/>
                </a:lnTo>
                <a:lnTo>
                  <a:pt x="2409" y="1597"/>
                </a:lnTo>
                <a:lnTo>
                  <a:pt x="2452" y="1597"/>
                </a:lnTo>
                <a:lnTo>
                  <a:pt x="2493" y="1597"/>
                </a:lnTo>
                <a:lnTo>
                  <a:pt x="2536" y="1596"/>
                </a:lnTo>
                <a:lnTo>
                  <a:pt x="2577" y="1596"/>
                </a:lnTo>
                <a:lnTo>
                  <a:pt x="2620" y="1594"/>
                </a:lnTo>
                <a:lnTo>
                  <a:pt x="2663" y="1590"/>
                </a:lnTo>
                <a:lnTo>
                  <a:pt x="2704" y="1587"/>
                </a:lnTo>
                <a:lnTo>
                  <a:pt x="2747" y="1584"/>
                </a:lnTo>
                <a:lnTo>
                  <a:pt x="2790" y="1579"/>
                </a:lnTo>
                <a:lnTo>
                  <a:pt x="2831" y="1573"/>
                </a:lnTo>
                <a:lnTo>
                  <a:pt x="2874" y="1567"/>
                </a:lnTo>
                <a:lnTo>
                  <a:pt x="2917" y="1558"/>
                </a:lnTo>
                <a:lnTo>
                  <a:pt x="2958" y="1550"/>
                </a:lnTo>
                <a:lnTo>
                  <a:pt x="3001" y="1540"/>
                </a:lnTo>
                <a:lnTo>
                  <a:pt x="3042" y="1528"/>
                </a:lnTo>
                <a:lnTo>
                  <a:pt x="3085" y="1514"/>
                </a:lnTo>
                <a:lnTo>
                  <a:pt x="3128" y="1499"/>
                </a:lnTo>
                <a:lnTo>
                  <a:pt x="3169" y="1480"/>
                </a:lnTo>
                <a:lnTo>
                  <a:pt x="3212" y="1461"/>
                </a:lnTo>
                <a:lnTo>
                  <a:pt x="3255" y="1439"/>
                </a:lnTo>
                <a:lnTo>
                  <a:pt x="3297" y="1414"/>
                </a:lnTo>
                <a:lnTo>
                  <a:pt x="3340" y="1385"/>
                </a:lnTo>
                <a:lnTo>
                  <a:pt x="3383" y="1354"/>
                </a:lnTo>
                <a:lnTo>
                  <a:pt x="3424" y="1320"/>
                </a:lnTo>
                <a:lnTo>
                  <a:pt x="3467" y="1283"/>
                </a:lnTo>
                <a:lnTo>
                  <a:pt x="3508" y="1242"/>
                </a:lnTo>
                <a:lnTo>
                  <a:pt x="3551" y="1196"/>
                </a:lnTo>
                <a:lnTo>
                  <a:pt x="3594" y="1147"/>
                </a:lnTo>
                <a:lnTo>
                  <a:pt x="3635" y="1093"/>
                </a:lnTo>
                <a:lnTo>
                  <a:pt x="3678" y="1035"/>
                </a:lnTo>
                <a:lnTo>
                  <a:pt x="3721" y="974"/>
                </a:lnTo>
                <a:lnTo>
                  <a:pt x="3762" y="906"/>
                </a:lnTo>
                <a:lnTo>
                  <a:pt x="3805" y="836"/>
                </a:lnTo>
                <a:lnTo>
                  <a:pt x="3848" y="761"/>
                </a:lnTo>
                <a:lnTo>
                  <a:pt x="3889" y="683"/>
                </a:lnTo>
                <a:lnTo>
                  <a:pt x="3932" y="603"/>
                </a:lnTo>
                <a:lnTo>
                  <a:pt x="3973" y="520"/>
                </a:lnTo>
                <a:lnTo>
                  <a:pt x="4016" y="435"/>
                </a:lnTo>
                <a:lnTo>
                  <a:pt x="4059" y="350"/>
                </a:lnTo>
                <a:lnTo>
                  <a:pt x="4100" y="265"/>
                </a:lnTo>
                <a:lnTo>
                  <a:pt x="4143" y="184"/>
                </a:lnTo>
              </a:path>
            </a:pathLst>
          </a:custGeom>
          <a:noFill/>
          <a:ln w="39751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836" name="Rectangle 237"/>
          <p:cNvSpPr>
            <a:spLocks noChangeArrowheads="1"/>
          </p:cNvSpPr>
          <p:nvPr/>
        </p:nvSpPr>
        <p:spPr bwMode="auto">
          <a:xfrm>
            <a:off x="1051888" y="1060022"/>
            <a:ext cx="275556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altLang="en-US" sz="1300" dirty="0">
                <a:solidFill>
                  <a:srgbClr val="0000FF"/>
                </a:solidFill>
              </a:rPr>
              <a:t>    </a:t>
            </a:r>
            <a:r>
              <a:rPr lang="en-US" altLang="en-US" sz="1600" b="1" dirty="0"/>
              <a:t>Classical Reliability Model</a:t>
            </a:r>
          </a:p>
          <a:p>
            <a:pPr algn="ctr"/>
            <a:r>
              <a:rPr lang="en-US" altLang="en-US" sz="1600" b="1" dirty="0">
                <a:solidFill>
                  <a:srgbClr val="3333FF"/>
                </a:solidFill>
              </a:rPr>
              <a:t>“The Bathtub Curve"</a:t>
            </a:r>
          </a:p>
        </p:txBody>
      </p:sp>
      <p:sp>
        <p:nvSpPr>
          <p:cNvPr id="495625" name="Rectangle 26"/>
          <p:cNvSpPr>
            <a:spLocks noChangeArrowheads="1"/>
          </p:cNvSpPr>
          <p:nvPr/>
        </p:nvSpPr>
        <p:spPr bwMode="auto">
          <a:xfrm>
            <a:off x="600075" y="1631522"/>
            <a:ext cx="3860800" cy="2520950"/>
          </a:xfrm>
          <a:prstGeom prst="rect">
            <a:avLst/>
          </a:prstGeom>
          <a:noFill/>
          <a:ln w="11113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626" name="Line 27"/>
          <p:cNvSpPr>
            <a:spLocks noChangeShapeType="1"/>
          </p:cNvSpPr>
          <p:nvPr/>
        </p:nvSpPr>
        <p:spPr bwMode="auto">
          <a:xfrm flipV="1">
            <a:off x="1243013" y="1631522"/>
            <a:ext cx="0" cy="252095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FF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27" name="Line 28"/>
          <p:cNvSpPr>
            <a:spLocks noChangeShapeType="1"/>
          </p:cNvSpPr>
          <p:nvPr/>
        </p:nvSpPr>
        <p:spPr bwMode="auto">
          <a:xfrm flipV="1">
            <a:off x="1887538" y="1631522"/>
            <a:ext cx="0" cy="252095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FF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29" name="Line 30"/>
          <p:cNvSpPr>
            <a:spLocks noChangeShapeType="1"/>
          </p:cNvSpPr>
          <p:nvPr/>
        </p:nvSpPr>
        <p:spPr bwMode="auto">
          <a:xfrm flipV="1">
            <a:off x="3175000" y="1631522"/>
            <a:ext cx="0" cy="252095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FF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32" name="Line 33"/>
          <p:cNvSpPr>
            <a:spLocks noChangeShapeType="1"/>
          </p:cNvSpPr>
          <p:nvPr/>
        </p:nvSpPr>
        <p:spPr bwMode="auto">
          <a:xfrm>
            <a:off x="600075" y="3144410"/>
            <a:ext cx="386080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FF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33" name="Line 34"/>
          <p:cNvSpPr>
            <a:spLocks noChangeShapeType="1"/>
          </p:cNvSpPr>
          <p:nvPr/>
        </p:nvSpPr>
        <p:spPr bwMode="auto">
          <a:xfrm>
            <a:off x="600075" y="2639585"/>
            <a:ext cx="386080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FF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34" name="Line 35"/>
          <p:cNvSpPr>
            <a:spLocks noChangeShapeType="1"/>
          </p:cNvSpPr>
          <p:nvPr/>
        </p:nvSpPr>
        <p:spPr bwMode="auto">
          <a:xfrm>
            <a:off x="600075" y="2137935"/>
            <a:ext cx="386080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FF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35" name="Line 36"/>
          <p:cNvSpPr>
            <a:spLocks noChangeShapeType="1"/>
          </p:cNvSpPr>
          <p:nvPr/>
        </p:nvSpPr>
        <p:spPr bwMode="auto">
          <a:xfrm flipV="1">
            <a:off x="600075" y="4101672"/>
            <a:ext cx="0" cy="10160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36" name="Line 37"/>
          <p:cNvSpPr>
            <a:spLocks noChangeShapeType="1"/>
          </p:cNvSpPr>
          <p:nvPr/>
        </p:nvSpPr>
        <p:spPr bwMode="auto">
          <a:xfrm flipV="1">
            <a:off x="922338" y="4128660"/>
            <a:ext cx="0" cy="47625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37" name="Line 38"/>
          <p:cNvSpPr>
            <a:spLocks noChangeShapeType="1"/>
          </p:cNvSpPr>
          <p:nvPr/>
        </p:nvSpPr>
        <p:spPr bwMode="auto">
          <a:xfrm flipV="1">
            <a:off x="1243013" y="4101672"/>
            <a:ext cx="0" cy="10160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38" name="Line 39"/>
          <p:cNvSpPr>
            <a:spLocks noChangeShapeType="1"/>
          </p:cNvSpPr>
          <p:nvPr/>
        </p:nvSpPr>
        <p:spPr bwMode="auto">
          <a:xfrm flipV="1">
            <a:off x="1566863" y="4128660"/>
            <a:ext cx="0" cy="47625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39" name="Line 40"/>
          <p:cNvSpPr>
            <a:spLocks noChangeShapeType="1"/>
          </p:cNvSpPr>
          <p:nvPr/>
        </p:nvSpPr>
        <p:spPr bwMode="auto">
          <a:xfrm flipV="1">
            <a:off x="1887538" y="4101672"/>
            <a:ext cx="0" cy="10160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40" name="Line 41"/>
          <p:cNvSpPr>
            <a:spLocks noChangeShapeType="1"/>
          </p:cNvSpPr>
          <p:nvPr/>
        </p:nvSpPr>
        <p:spPr bwMode="auto">
          <a:xfrm flipV="1">
            <a:off x="2211388" y="4128660"/>
            <a:ext cx="0" cy="47625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41" name="Line 42"/>
          <p:cNvSpPr>
            <a:spLocks noChangeShapeType="1"/>
          </p:cNvSpPr>
          <p:nvPr/>
        </p:nvSpPr>
        <p:spPr bwMode="auto">
          <a:xfrm flipV="1">
            <a:off x="2532063" y="4101672"/>
            <a:ext cx="0" cy="10160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42" name="Line 43"/>
          <p:cNvSpPr>
            <a:spLocks noChangeShapeType="1"/>
          </p:cNvSpPr>
          <p:nvPr/>
        </p:nvSpPr>
        <p:spPr bwMode="auto">
          <a:xfrm flipV="1">
            <a:off x="2854325" y="4128660"/>
            <a:ext cx="0" cy="47625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43" name="Line 44"/>
          <p:cNvSpPr>
            <a:spLocks noChangeShapeType="1"/>
          </p:cNvSpPr>
          <p:nvPr/>
        </p:nvSpPr>
        <p:spPr bwMode="auto">
          <a:xfrm flipV="1">
            <a:off x="3175000" y="4101672"/>
            <a:ext cx="0" cy="10160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44" name="Line 45"/>
          <p:cNvSpPr>
            <a:spLocks noChangeShapeType="1"/>
          </p:cNvSpPr>
          <p:nvPr/>
        </p:nvSpPr>
        <p:spPr bwMode="auto">
          <a:xfrm flipV="1">
            <a:off x="3498850" y="4128660"/>
            <a:ext cx="0" cy="47625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45" name="Line 46"/>
          <p:cNvSpPr>
            <a:spLocks noChangeShapeType="1"/>
          </p:cNvSpPr>
          <p:nvPr/>
        </p:nvSpPr>
        <p:spPr bwMode="auto">
          <a:xfrm flipV="1">
            <a:off x="3819525" y="4101672"/>
            <a:ext cx="0" cy="10160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46" name="Line 47"/>
          <p:cNvSpPr>
            <a:spLocks noChangeShapeType="1"/>
          </p:cNvSpPr>
          <p:nvPr/>
        </p:nvSpPr>
        <p:spPr bwMode="auto">
          <a:xfrm flipV="1">
            <a:off x="4140200" y="4128660"/>
            <a:ext cx="0" cy="47625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47" name="Line 48"/>
          <p:cNvSpPr>
            <a:spLocks noChangeShapeType="1"/>
          </p:cNvSpPr>
          <p:nvPr/>
        </p:nvSpPr>
        <p:spPr bwMode="auto">
          <a:xfrm flipV="1">
            <a:off x="4460875" y="4101672"/>
            <a:ext cx="0" cy="10160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48" name="Line 49"/>
          <p:cNvSpPr>
            <a:spLocks noChangeShapeType="1"/>
          </p:cNvSpPr>
          <p:nvPr/>
        </p:nvSpPr>
        <p:spPr bwMode="auto">
          <a:xfrm>
            <a:off x="600075" y="4152472"/>
            <a:ext cx="3860800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50" name="Line 51"/>
          <p:cNvSpPr>
            <a:spLocks noChangeShapeType="1"/>
          </p:cNvSpPr>
          <p:nvPr/>
        </p:nvSpPr>
        <p:spPr bwMode="auto">
          <a:xfrm>
            <a:off x="538163" y="4152472"/>
            <a:ext cx="125412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51" name="Line 52"/>
          <p:cNvSpPr>
            <a:spLocks noChangeShapeType="1"/>
          </p:cNvSpPr>
          <p:nvPr/>
        </p:nvSpPr>
        <p:spPr bwMode="auto">
          <a:xfrm>
            <a:off x="569913" y="3900060"/>
            <a:ext cx="60325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52" name="Line 53"/>
          <p:cNvSpPr>
            <a:spLocks noChangeShapeType="1"/>
          </p:cNvSpPr>
          <p:nvPr/>
        </p:nvSpPr>
        <p:spPr bwMode="auto">
          <a:xfrm>
            <a:off x="538163" y="3647647"/>
            <a:ext cx="125412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53" name="Line 54"/>
          <p:cNvSpPr>
            <a:spLocks noChangeShapeType="1"/>
          </p:cNvSpPr>
          <p:nvPr/>
        </p:nvSpPr>
        <p:spPr bwMode="auto">
          <a:xfrm>
            <a:off x="569913" y="3398410"/>
            <a:ext cx="60325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54" name="Line 55"/>
          <p:cNvSpPr>
            <a:spLocks noChangeShapeType="1"/>
          </p:cNvSpPr>
          <p:nvPr/>
        </p:nvSpPr>
        <p:spPr bwMode="auto">
          <a:xfrm>
            <a:off x="538163" y="3144410"/>
            <a:ext cx="125412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55" name="Line 56"/>
          <p:cNvSpPr>
            <a:spLocks noChangeShapeType="1"/>
          </p:cNvSpPr>
          <p:nvPr/>
        </p:nvSpPr>
        <p:spPr bwMode="auto">
          <a:xfrm>
            <a:off x="569913" y="2891997"/>
            <a:ext cx="60325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56" name="Line 57"/>
          <p:cNvSpPr>
            <a:spLocks noChangeShapeType="1"/>
          </p:cNvSpPr>
          <p:nvPr/>
        </p:nvSpPr>
        <p:spPr bwMode="auto">
          <a:xfrm>
            <a:off x="538163" y="2639585"/>
            <a:ext cx="125412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57" name="Line 58"/>
          <p:cNvSpPr>
            <a:spLocks noChangeShapeType="1"/>
          </p:cNvSpPr>
          <p:nvPr/>
        </p:nvSpPr>
        <p:spPr bwMode="auto">
          <a:xfrm>
            <a:off x="569913" y="2388760"/>
            <a:ext cx="60325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58" name="Line 59"/>
          <p:cNvSpPr>
            <a:spLocks noChangeShapeType="1"/>
          </p:cNvSpPr>
          <p:nvPr/>
        </p:nvSpPr>
        <p:spPr bwMode="auto">
          <a:xfrm>
            <a:off x="538163" y="2137935"/>
            <a:ext cx="125412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59" name="Line 60"/>
          <p:cNvSpPr>
            <a:spLocks noChangeShapeType="1"/>
          </p:cNvSpPr>
          <p:nvPr/>
        </p:nvSpPr>
        <p:spPr bwMode="auto">
          <a:xfrm>
            <a:off x="569913" y="1883935"/>
            <a:ext cx="60325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60" name="Line 61"/>
          <p:cNvSpPr>
            <a:spLocks noChangeShapeType="1"/>
          </p:cNvSpPr>
          <p:nvPr/>
        </p:nvSpPr>
        <p:spPr bwMode="auto">
          <a:xfrm>
            <a:off x="538163" y="1631522"/>
            <a:ext cx="125412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61" name="Line 62"/>
          <p:cNvSpPr>
            <a:spLocks noChangeShapeType="1"/>
          </p:cNvSpPr>
          <p:nvPr/>
        </p:nvSpPr>
        <p:spPr bwMode="auto">
          <a:xfrm flipV="1">
            <a:off x="600075" y="1631522"/>
            <a:ext cx="0" cy="252095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726" name="Line 127"/>
          <p:cNvSpPr>
            <a:spLocks noChangeShapeType="1"/>
          </p:cNvSpPr>
          <p:nvPr/>
        </p:nvSpPr>
        <p:spPr bwMode="auto">
          <a:xfrm>
            <a:off x="600075" y="4152472"/>
            <a:ext cx="36513" cy="0"/>
          </a:xfrm>
          <a:prstGeom prst="line">
            <a:avLst/>
          </a:pr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727" name="Line 128"/>
          <p:cNvSpPr>
            <a:spLocks noChangeShapeType="1"/>
          </p:cNvSpPr>
          <p:nvPr/>
        </p:nvSpPr>
        <p:spPr bwMode="auto">
          <a:xfrm>
            <a:off x="677863" y="4152472"/>
            <a:ext cx="34925" cy="0"/>
          </a:xfrm>
          <a:prstGeom prst="line">
            <a:avLst/>
          </a:pr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728" name="Freeform 129"/>
          <p:cNvSpPr>
            <a:spLocks/>
          </p:cNvSpPr>
          <p:nvPr/>
        </p:nvSpPr>
        <p:spPr bwMode="auto">
          <a:xfrm>
            <a:off x="754063" y="4152472"/>
            <a:ext cx="38100" cy="0"/>
          </a:xfrm>
          <a:custGeom>
            <a:avLst/>
            <a:gdLst>
              <a:gd name="T0" fmla="*/ 0 w 20"/>
              <a:gd name="T1" fmla="*/ 0 w 20"/>
              <a:gd name="T2" fmla="*/ 20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0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29" name="Freeform 130"/>
          <p:cNvSpPr>
            <a:spLocks/>
          </p:cNvSpPr>
          <p:nvPr/>
        </p:nvSpPr>
        <p:spPr bwMode="auto">
          <a:xfrm>
            <a:off x="831850" y="4152472"/>
            <a:ext cx="36513" cy="0"/>
          </a:xfrm>
          <a:custGeom>
            <a:avLst/>
            <a:gdLst>
              <a:gd name="T0" fmla="*/ 0 w 20"/>
              <a:gd name="T1" fmla="*/ 0 w 20"/>
              <a:gd name="T2" fmla="*/ 20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0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30" name="Freeform 131"/>
          <p:cNvSpPr>
            <a:spLocks/>
          </p:cNvSpPr>
          <p:nvPr/>
        </p:nvSpPr>
        <p:spPr bwMode="auto">
          <a:xfrm>
            <a:off x="909638" y="4152472"/>
            <a:ext cx="38100" cy="0"/>
          </a:xfrm>
          <a:custGeom>
            <a:avLst/>
            <a:gdLst>
              <a:gd name="T0" fmla="*/ 0 w 20"/>
              <a:gd name="T1" fmla="*/ 0 w 20"/>
              <a:gd name="T2" fmla="*/ 20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0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31" name="Freeform 132"/>
          <p:cNvSpPr>
            <a:spLocks/>
          </p:cNvSpPr>
          <p:nvPr/>
        </p:nvSpPr>
        <p:spPr bwMode="auto">
          <a:xfrm>
            <a:off x="989013" y="4152472"/>
            <a:ext cx="34925" cy="0"/>
          </a:xfrm>
          <a:custGeom>
            <a:avLst/>
            <a:gdLst>
              <a:gd name="T0" fmla="*/ 0 w 20"/>
              <a:gd name="T1" fmla="*/ 0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0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32" name="Freeform 133"/>
          <p:cNvSpPr>
            <a:spLocks/>
          </p:cNvSpPr>
          <p:nvPr/>
        </p:nvSpPr>
        <p:spPr bwMode="auto">
          <a:xfrm>
            <a:off x="1066800" y="4152472"/>
            <a:ext cx="34925" cy="0"/>
          </a:xfrm>
          <a:custGeom>
            <a:avLst/>
            <a:gdLst>
              <a:gd name="T0" fmla="*/ 0 w 20"/>
              <a:gd name="T1" fmla="*/ 1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1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33" name="Freeform 134"/>
          <p:cNvSpPr>
            <a:spLocks/>
          </p:cNvSpPr>
          <p:nvPr/>
        </p:nvSpPr>
        <p:spPr bwMode="auto">
          <a:xfrm>
            <a:off x="1144588" y="4152472"/>
            <a:ext cx="34925" cy="0"/>
          </a:xfrm>
          <a:custGeom>
            <a:avLst/>
            <a:gdLst>
              <a:gd name="T0" fmla="*/ 0 w 20"/>
              <a:gd name="T1" fmla="*/ 1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1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34" name="Freeform 135"/>
          <p:cNvSpPr>
            <a:spLocks/>
          </p:cNvSpPr>
          <p:nvPr/>
        </p:nvSpPr>
        <p:spPr bwMode="auto">
          <a:xfrm>
            <a:off x="1220788" y="4152472"/>
            <a:ext cx="34925" cy="0"/>
          </a:xfrm>
          <a:custGeom>
            <a:avLst/>
            <a:gdLst>
              <a:gd name="T0" fmla="*/ 0 w 20"/>
              <a:gd name="T1" fmla="*/ 1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1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35" name="Freeform 136"/>
          <p:cNvSpPr>
            <a:spLocks/>
          </p:cNvSpPr>
          <p:nvPr/>
        </p:nvSpPr>
        <p:spPr bwMode="auto">
          <a:xfrm>
            <a:off x="1298575" y="4152472"/>
            <a:ext cx="34925" cy="0"/>
          </a:xfrm>
          <a:custGeom>
            <a:avLst/>
            <a:gdLst>
              <a:gd name="T0" fmla="*/ 0 w 20"/>
              <a:gd name="T1" fmla="*/ 1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1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36" name="Freeform 137"/>
          <p:cNvSpPr>
            <a:spLocks/>
          </p:cNvSpPr>
          <p:nvPr/>
        </p:nvSpPr>
        <p:spPr bwMode="auto">
          <a:xfrm>
            <a:off x="1376363" y="4152472"/>
            <a:ext cx="34925" cy="0"/>
          </a:xfrm>
          <a:custGeom>
            <a:avLst/>
            <a:gdLst>
              <a:gd name="T0" fmla="*/ 0 w 20"/>
              <a:gd name="T1" fmla="*/ 2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2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37" name="Freeform 138"/>
          <p:cNvSpPr>
            <a:spLocks/>
          </p:cNvSpPr>
          <p:nvPr/>
        </p:nvSpPr>
        <p:spPr bwMode="auto">
          <a:xfrm>
            <a:off x="1452563" y="4152472"/>
            <a:ext cx="36512" cy="0"/>
          </a:xfrm>
          <a:custGeom>
            <a:avLst/>
            <a:gdLst>
              <a:gd name="T0" fmla="*/ 0 w 20"/>
              <a:gd name="T1" fmla="*/ 2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2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38" name="Freeform 139"/>
          <p:cNvSpPr>
            <a:spLocks/>
          </p:cNvSpPr>
          <p:nvPr/>
        </p:nvSpPr>
        <p:spPr bwMode="auto">
          <a:xfrm>
            <a:off x="1531938" y="4152472"/>
            <a:ext cx="34925" cy="0"/>
          </a:xfrm>
          <a:custGeom>
            <a:avLst/>
            <a:gdLst>
              <a:gd name="T0" fmla="*/ 0 w 20"/>
              <a:gd name="T1" fmla="*/ 2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2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39" name="Freeform 140"/>
          <p:cNvSpPr>
            <a:spLocks/>
          </p:cNvSpPr>
          <p:nvPr/>
        </p:nvSpPr>
        <p:spPr bwMode="auto">
          <a:xfrm>
            <a:off x="1608138" y="4152472"/>
            <a:ext cx="36512" cy="0"/>
          </a:xfrm>
          <a:custGeom>
            <a:avLst/>
            <a:gdLst>
              <a:gd name="T0" fmla="*/ 0 w 20"/>
              <a:gd name="T1" fmla="*/ 3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3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40" name="Freeform 141"/>
          <p:cNvSpPr>
            <a:spLocks/>
          </p:cNvSpPr>
          <p:nvPr/>
        </p:nvSpPr>
        <p:spPr bwMode="auto">
          <a:xfrm>
            <a:off x="1687513" y="4152472"/>
            <a:ext cx="33337" cy="0"/>
          </a:xfrm>
          <a:custGeom>
            <a:avLst/>
            <a:gdLst>
              <a:gd name="T0" fmla="*/ 0 w 20"/>
              <a:gd name="T1" fmla="*/ 3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3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41" name="Freeform 142"/>
          <p:cNvSpPr>
            <a:spLocks/>
          </p:cNvSpPr>
          <p:nvPr/>
        </p:nvSpPr>
        <p:spPr bwMode="auto">
          <a:xfrm>
            <a:off x="1763713" y="4152472"/>
            <a:ext cx="34925" cy="0"/>
          </a:xfrm>
          <a:custGeom>
            <a:avLst/>
            <a:gdLst>
              <a:gd name="T0" fmla="*/ 0 w 20"/>
              <a:gd name="T1" fmla="*/ 3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3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42" name="Freeform 143"/>
          <p:cNvSpPr>
            <a:spLocks/>
          </p:cNvSpPr>
          <p:nvPr/>
        </p:nvSpPr>
        <p:spPr bwMode="auto">
          <a:xfrm>
            <a:off x="1841500" y="4152472"/>
            <a:ext cx="34925" cy="0"/>
          </a:xfrm>
          <a:custGeom>
            <a:avLst/>
            <a:gdLst>
              <a:gd name="T0" fmla="*/ 0 w 20"/>
              <a:gd name="T1" fmla="*/ 3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3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43" name="Freeform 144"/>
          <p:cNvSpPr>
            <a:spLocks/>
          </p:cNvSpPr>
          <p:nvPr/>
        </p:nvSpPr>
        <p:spPr bwMode="auto">
          <a:xfrm>
            <a:off x="1919288" y="4152472"/>
            <a:ext cx="33337" cy="0"/>
          </a:xfrm>
          <a:custGeom>
            <a:avLst/>
            <a:gdLst>
              <a:gd name="T0" fmla="*/ 0 w 20"/>
              <a:gd name="T1" fmla="*/ 4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4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44" name="Freeform 145"/>
          <p:cNvSpPr>
            <a:spLocks/>
          </p:cNvSpPr>
          <p:nvPr/>
        </p:nvSpPr>
        <p:spPr bwMode="auto">
          <a:xfrm>
            <a:off x="1995488" y="4152472"/>
            <a:ext cx="36512" cy="0"/>
          </a:xfrm>
          <a:custGeom>
            <a:avLst/>
            <a:gdLst>
              <a:gd name="T0" fmla="*/ 0 w 20"/>
              <a:gd name="T1" fmla="*/ 4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4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45" name="Freeform 146"/>
          <p:cNvSpPr>
            <a:spLocks/>
          </p:cNvSpPr>
          <p:nvPr/>
        </p:nvSpPr>
        <p:spPr bwMode="auto">
          <a:xfrm>
            <a:off x="2073275" y="4152472"/>
            <a:ext cx="34925" cy="0"/>
          </a:xfrm>
          <a:custGeom>
            <a:avLst/>
            <a:gdLst>
              <a:gd name="T0" fmla="*/ 0 w 20"/>
              <a:gd name="T1" fmla="*/ 4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4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46" name="Freeform 147"/>
          <p:cNvSpPr>
            <a:spLocks/>
          </p:cNvSpPr>
          <p:nvPr/>
        </p:nvSpPr>
        <p:spPr bwMode="auto">
          <a:xfrm>
            <a:off x="2151063" y="4152472"/>
            <a:ext cx="36512" cy="0"/>
          </a:xfrm>
          <a:custGeom>
            <a:avLst/>
            <a:gdLst>
              <a:gd name="T0" fmla="*/ 0 w 20"/>
              <a:gd name="T1" fmla="*/ 4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4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47" name="Freeform 148"/>
          <p:cNvSpPr>
            <a:spLocks/>
          </p:cNvSpPr>
          <p:nvPr/>
        </p:nvSpPr>
        <p:spPr bwMode="auto">
          <a:xfrm>
            <a:off x="2228850" y="4152472"/>
            <a:ext cx="34925" cy="0"/>
          </a:xfrm>
          <a:custGeom>
            <a:avLst/>
            <a:gdLst>
              <a:gd name="T0" fmla="*/ 0 w 20"/>
              <a:gd name="T1" fmla="*/ 5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5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48" name="Freeform 149"/>
          <p:cNvSpPr>
            <a:spLocks/>
          </p:cNvSpPr>
          <p:nvPr/>
        </p:nvSpPr>
        <p:spPr bwMode="auto">
          <a:xfrm>
            <a:off x="2306638" y="4152472"/>
            <a:ext cx="34925" cy="0"/>
          </a:xfrm>
          <a:custGeom>
            <a:avLst/>
            <a:gdLst>
              <a:gd name="T0" fmla="*/ 0 w 20"/>
              <a:gd name="T1" fmla="*/ 5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5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49" name="Freeform 150"/>
          <p:cNvSpPr>
            <a:spLocks/>
          </p:cNvSpPr>
          <p:nvPr/>
        </p:nvSpPr>
        <p:spPr bwMode="auto">
          <a:xfrm>
            <a:off x="2384425" y="4150885"/>
            <a:ext cx="34925" cy="0"/>
          </a:xfrm>
          <a:custGeom>
            <a:avLst/>
            <a:gdLst>
              <a:gd name="T0" fmla="*/ 0 w 20"/>
              <a:gd name="T1" fmla="*/ 5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5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50" name="Freeform 151"/>
          <p:cNvSpPr>
            <a:spLocks/>
          </p:cNvSpPr>
          <p:nvPr/>
        </p:nvSpPr>
        <p:spPr bwMode="auto">
          <a:xfrm>
            <a:off x="2460625" y="4150885"/>
            <a:ext cx="36513" cy="0"/>
          </a:xfrm>
          <a:custGeom>
            <a:avLst/>
            <a:gdLst>
              <a:gd name="T0" fmla="*/ 0 w 20"/>
              <a:gd name="T1" fmla="*/ 6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6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51" name="Freeform 152"/>
          <p:cNvSpPr>
            <a:spLocks/>
          </p:cNvSpPr>
          <p:nvPr/>
        </p:nvSpPr>
        <p:spPr bwMode="auto">
          <a:xfrm>
            <a:off x="2540000" y="4149297"/>
            <a:ext cx="33338" cy="1588"/>
          </a:xfrm>
          <a:custGeom>
            <a:avLst/>
            <a:gdLst>
              <a:gd name="T0" fmla="*/ 0 w 20"/>
              <a:gd name="T1" fmla="*/ 1 h 1"/>
              <a:gd name="T2" fmla="*/ 6 w 20"/>
              <a:gd name="T3" fmla="*/ 1 h 1"/>
              <a:gd name="T4" fmla="*/ 13 w 20"/>
              <a:gd name="T5" fmla="*/ 0 h 1"/>
              <a:gd name="T6" fmla="*/ 0 60000 65536"/>
              <a:gd name="T7" fmla="*/ 0 60000 65536"/>
              <a:gd name="T8" fmla="*/ 0 60000 65536"/>
              <a:gd name="T9" fmla="*/ 0 w 20"/>
              <a:gd name="T10" fmla="*/ 0 h 1"/>
              <a:gd name="T11" fmla="*/ 20 w 20"/>
              <a:gd name="T12" fmla="*/ 1 h 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" h="1">
                <a:moveTo>
                  <a:pt x="0" y="1"/>
                </a:moveTo>
                <a:lnTo>
                  <a:pt x="6" y="1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53" name="Freeform 154"/>
          <p:cNvSpPr>
            <a:spLocks/>
          </p:cNvSpPr>
          <p:nvPr/>
        </p:nvSpPr>
        <p:spPr bwMode="auto">
          <a:xfrm>
            <a:off x="2692400" y="4147710"/>
            <a:ext cx="36513" cy="0"/>
          </a:xfrm>
          <a:custGeom>
            <a:avLst/>
            <a:gdLst>
              <a:gd name="T0" fmla="*/ 0 w 20"/>
              <a:gd name="T1" fmla="*/ 0 h 1"/>
              <a:gd name="T2" fmla="*/ 6 w 20"/>
              <a:gd name="T3" fmla="*/ 0 h 1"/>
              <a:gd name="T4" fmla="*/ 13 w 20"/>
              <a:gd name="T5" fmla="*/ 0 h 1"/>
              <a:gd name="T6" fmla="*/ 0 60000 65536"/>
              <a:gd name="T7" fmla="*/ 0 60000 65536"/>
              <a:gd name="T8" fmla="*/ 0 60000 65536"/>
              <a:gd name="T9" fmla="*/ 0 w 20"/>
              <a:gd name="T10" fmla="*/ 0 h 1"/>
              <a:gd name="T11" fmla="*/ 20 w 20"/>
              <a:gd name="T12" fmla="*/ 0 h 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" h="1">
                <a:moveTo>
                  <a:pt x="0" y="1"/>
                </a:moveTo>
                <a:lnTo>
                  <a:pt x="6" y="1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55" name="Freeform 156"/>
          <p:cNvSpPr>
            <a:spLocks/>
          </p:cNvSpPr>
          <p:nvPr/>
        </p:nvSpPr>
        <p:spPr bwMode="auto">
          <a:xfrm>
            <a:off x="2847975" y="4142947"/>
            <a:ext cx="36513" cy="1588"/>
          </a:xfrm>
          <a:custGeom>
            <a:avLst/>
            <a:gdLst>
              <a:gd name="T0" fmla="*/ 0 w 20"/>
              <a:gd name="T1" fmla="*/ 1 h 1"/>
              <a:gd name="T2" fmla="*/ 7 w 20"/>
              <a:gd name="T3" fmla="*/ 1 h 1"/>
              <a:gd name="T4" fmla="*/ 13 w 20"/>
              <a:gd name="T5" fmla="*/ 0 h 1"/>
              <a:gd name="T6" fmla="*/ 0 60000 65536"/>
              <a:gd name="T7" fmla="*/ 0 60000 65536"/>
              <a:gd name="T8" fmla="*/ 0 60000 65536"/>
              <a:gd name="T9" fmla="*/ 0 w 20"/>
              <a:gd name="T10" fmla="*/ 0 h 1"/>
              <a:gd name="T11" fmla="*/ 20 w 20"/>
              <a:gd name="T12" fmla="*/ 1 h 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" h="1">
                <a:moveTo>
                  <a:pt x="0" y="1"/>
                </a:moveTo>
                <a:lnTo>
                  <a:pt x="7" y="1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83" name="Line 184"/>
          <p:cNvSpPr>
            <a:spLocks noChangeShapeType="1"/>
          </p:cNvSpPr>
          <p:nvPr/>
        </p:nvSpPr>
        <p:spPr bwMode="auto">
          <a:xfrm flipV="1">
            <a:off x="4459288" y="2888822"/>
            <a:ext cx="1587" cy="0"/>
          </a:xfrm>
          <a:prstGeom prst="line">
            <a:avLst/>
          </a:pr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784" name="Line 185"/>
          <p:cNvSpPr>
            <a:spLocks noChangeShapeType="1"/>
          </p:cNvSpPr>
          <p:nvPr/>
        </p:nvSpPr>
        <p:spPr bwMode="auto">
          <a:xfrm>
            <a:off x="600075" y="3900060"/>
            <a:ext cx="36513" cy="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837" name="Rectangle 238"/>
          <p:cNvSpPr>
            <a:spLocks noChangeArrowheads="1"/>
          </p:cNvSpPr>
          <p:nvPr/>
        </p:nvSpPr>
        <p:spPr bwMode="auto">
          <a:xfrm>
            <a:off x="2346325" y="4285822"/>
            <a:ext cx="3111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en-US" sz="1100">
                <a:solidFill>
                  <a:srgbClr val="000000"/>
                </a:solidFill>
              </a:rPr>
              <a:t>Time</a:t>
            </a:r>
            <a:endParaRPr lang="en-US" altLang="en-US" sz="1000"/>
          </a:p>
        </p:txBody>
      </p:sp>
      <p:sp>
        <p:nvSpPr>
          <p:cNvPr id="495838" name="Rectangle 239"/>
          <p:cNvSpPr>
            <a:spLocks noChangeArrowheads="1"/>
          </p:cNvSpPr>
          <p:nvPr/>
        </p:nvSpPr>
        <p:spPr bwMode="auto">
          <a:xfrm rot="-5400000">
            <a:off x="-369094" y="2759441"/>
            <a:ext cx="1211263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en-US" sz="1100">
                <a:solidFill>
                  <a:srgbClr val="000000"/>
                </a:solidFill>
              </a:rPr>
              <a:t>Failure Probability</a:t>
            </a:r>
            <a:endParaRPr lang="en-US" altLang="en-US" sz="1000"/>
          </a:p>
        </p:txBody>
      </p:sp>
      <p:sp>
        <p:nvSpPr>
          <p:cNvPr id="495875" name="Line 259"/>
          <p:cNvSpPr>
            <a:spLocks noChangeShapeType="1"/>
          </p:cNvSpPr>
          <p:nvPr/>
        </p:nvSpPr>
        <p:spPr bwMode="auto">
          <a:xfrm>
            <a:off x="1231900" y="1593422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876" name="Line 260"/>
          <p:cNvSpPr>
            <a:spLocks noChangeShapeType="1"/>
          </p:cNvSpPr>
          <p:nvPr/>
        </p:nvSpPr>
        <p:spPr bwMode="auto">
          <a:xfrm>
            <a:off x="3492500" y="1593422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877" name="Line 261"/>
          <p:cNvSpPr>
            <a:spLocks noChangeShapeType="1"/>
          </p:cNvSpPr>
          <p:nvPr/>
        </p:nvSpPr>
        <p:spPr bwMode="auto">
          <a:xfrm flipH="1" flipV="1">
            <a:off x="914400" y="3650822"/>
            <a:ext cx="2286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878" name="Line 262"/>
          <p:cNvSpPr>
            <a:spLocks noChangeShapeType="1"/>
          </p:cNvSpPr>
          <p:nvPr/>
        </p:nvSpPr>
        <p:spPr bwMode="auto">
          <a:xfrm flipH="1" flipV="1">
            <a:off x="4267200" y="3346022"/>
            <a:ext cx="762000" cy="0"/>
          </a:xfrm>
          <a:prstGeom prst="line">
            <a:avLst/>
          </a:prstGeom>
          <a:noFill/>
          <a:ln w="9525">
            <a:solidFill>
              <a:schemeClr val="bg1">
                <a:lumMod val="65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879" name="Text Box 263"/>
          <p:cNvSpPr txBox="1">
            <a:spLocks noChangeArrowheads="1"/>
          </p:cNvSpPr>
          <p:nvPr/>
        </p:nvSpPr>
        <p:spPr bwMode="auto">
          <a:xfrm>
            <a:off x="685800" y="4552522"/>
            <a:ext cx="6858000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3333FF"/>
              </a:buClr>
              <a:buFont typeface="Wingdings" pitchFamily="2" charset="2"/>
              <a:buChar char="q"/>
            </a:pPr>
            <a:r>
              <a:rPr lang="en-US" altLang="en-US" sz="16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altLang="en-US" sz="1600" b="1" dirty="0"/>
              <a:t>Infant mortality region</a:t>
            </a:r>
          </a:p>
          <a:p>
            <a:pPr lvl="1">
              <a:buClr>
                <a:srgbClr val="3333FF"/>
              </a:buClr>
              <a:buFont typeface="Wingdings" pitchFamily="2" charset="2"/>
              <a:buChar char="Ø"/>
            </a:pPr>
            <a:r>
              <a:rPr lang="en-US" altLang="en-US" sz="1400" dirty="0"/>
              <a:t> Failure rate decreases with increasing time</a:t>
            </a:r>
          </a:p>
          <a:p>
            <a:pPr lvl="1">
              <a:buClr>
                <a:srgbClr val="3333FF"/>
              </a:buClr>
              <a:buFont typeface="Wingdings" pitchFamily="2" charset="2"/>
              <a:buChar char="Ø"/>
            </a:pPr>
            <a:r>
              <a:rPr lang="en-US" altLang="en-US" sz="1400" dirty="0"/>
              <a:t> Result of defects </a:t>
            </a:r>
            <a:r>
              <a:rPr lang="en-US" altLang="en-US" sz="1400" dirty="0" err="1"/>
              <a:t>etiher</a:t>
            </a:r>
            <a:r>
              <a:rPr lang="en-US" altLang="en-US" sz="1400" dirty="0"/>
              <a:t> designed into, or inadvertently built into a product</a:t>
            </a:r>
          </a:p>
          <a:p>
            <a:pPr lvl="2">
              <a:buClr>
                <a:srgbClr val="3333FF"/>
              </a:buClr>
              <a:buFont typeface="Wingdings" pitchFamily="2" charset="2"/>
              <a:buChar char="§"/>
            </a:pPr>
            <a:r>
              <a:rPr lang="en-US" altLang="en-US" sz="1400" dirty="0"/>
              <a:t> Indicative of quality “escapes” </a:t>
            </a:r>
          </a:p>
          <a:p>
            <a:pPr lvl="2">
              <a:buClr>
                <a:srgbClr val="3333FF"/>
              </a:buClr>
              <a:buFont typeface="Wingdings" pitchFamily="2" charset="2"/>
              <a:buChar char="§"/>
            </a:pPr>
            <a:r>
              <a:rPr lang="en-US" altLang="en-US" sz="1400" dirty="0"/>
              <a:t> Marginal materials </a:t>
            </a:r>
          </a:p>
          <a:p>
            <a:pPr lvl="2">
              <a:buClr>
                <a:srgbClr val="3333FF"/>
              </a:buClr>
              <a:buFont typeface="Wingdings" pitchFamily="2" charset="2"/>
              <a:buChar char="§"/>
            </a:pPr>
            <a:r>
              <a:rPr lang="en-US" altLang="en-US" sz="1400" dirty="0"/>
              <a:t> Drives with the least margin for some critical design tolerance. </a:t>
            </a:r>
          </a:p>
          <a:p>
            <a:pPr lvl="2">
              <a:buClr>
                <a:srgbClr val="3333FF"/>
              </a:buClr>
              <a:buFont typeface="Wingdings" pitchFamily="2" charset="2"/>
              <a:buChar char="§"/>
            </a:pPr>
            <a:r>
              <a:rPr lang="en-US" altLang="en-US" sz="1400" dirty="0"/>
              <a:t> Manufacturing anomaly </a:t>
            </a:r>
            <a:endParaRPr lang="en-US" altLang="en-US" sz="1600" dirty="0"/>
          </a:p>
        </p:txBody>
      </p:sp>
      <p:sp>
        <p:nvSpPr>
          <p:cNvPr id="495880" name="Line 264"/>
          <p:cNvSpPr>
            <a:spLocks noChangeShapeType="1"/>
          </p:cNvSpPr>
          <p:nvPr/>
        </p:nvSpPr>
        <p:spPr bwMode="auto">
          <a:xfrm flipH="1">
            <a:off x="2590800" y="1593422"/>
            <a:ext cx="2286000" cy="1219200"/>
          </a:xfrm>
          <a:prstGeom prst="line">
            <a:avLst/>
          </a:prstGeom>
          <a:noFill/>
          <a:ln w="9525">
            <a:solidFill>
              <a:schemeClr val="bg1">
                <a:lumMod val="65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882" name="Text Box 266"/>
          <p:cNvSpPr txBox="1">
            <a:spLocks noChangeArrowheads="1"/>
          </p:cNvSpPr>
          <p:nvPr/>
        </p:nvSpPr>
        <p:spPr bwMode="auto">
          <a:xfrm>
            <a:off x="4724400" y="1060022"/>
            <a:ext cx="4419600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3333FF"/>
              </a:buClr>
              <a:buFont typeface="Wingdings" pitchFamily="2" charset="2"/>
              <a:buChar char="q"/>
            </a:pPr>
            <a:r>
              <a:rPr lang="en-US" altLang="en-US" sz="16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altLang="en-US" sz="1600" b="1" dirty="0">
                <a:solidFill>
                  <a:schemeClr val="bg1">
                    <a:lumMod val="75000"/>
                  </a:schemeClr>
                </a:solidFill>
              </a:rPr>
              <a:t>Steady State region</a:t>
            </a:r>
          </a:p>
          <a:p>
            <a:pPr lvl="1">
              <a:buClr>
                <a:srgbClr val="3333FF"/>
              </a:buClr>
              <a:buFont typeface="Wingdings" pitchFamily="2" charset="2"/>
              <a:buChar char="Ø"/>
            </a:pPr>
            <a:r>
              <a:rPr lang="en-US" altLang="en-US" sz="1400" dirty="0">
                <a:solidFill>
                  <a:schemeClr val="bg1">
                    <a:lumMod val="75000"/>
                  </a:schemeClr>
                </a:solidFill>
              </a:rPr>
              <a:t> After the weak drives are removed from the population, the failure rate reaches a fixed value for the service life of the drive</a:t>
            </a:r>
            <a:endParaRPr lang="en-US" altLang="en-US" sz="16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95883" name="Text Box 267"/>
          <p:cNvSpPr txBox="1">
            <a:spLocks noChangeArrowheads="1"/>
          </p:cNvSpPr>
          <p:nvPr/>
        </p:nvSpPr>
        <p:spPr bwMode="auto">
          <a:xfrm>
            <a:off x="4724400" y="2812622"/>
            <a:ext cx="44196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3333FF"/>
              </a:buClr>
              <a:buFont typeface="Wingdings" pitchFamily="2" charset="2"/>
              <a:buChar char="q"/>
            </a:pPr>
            <a:r>
              <a:rPr lang="en-US" altLang="en-US" sz="1600" dirty="0"/>
              <a:t> </a:t>
            </a:r>
            <a:r>
              <a:rPr lang="en-US" altLang="en-US" sz="1600" b="1" dirty="0">
                <a:solidFill>
                  <a:schemeClr val="bg1">
                    <a:lumMod val="75000"/>
                  </a:schemeClr>
                </a:solidFill>
              </a:rPr>
              <a:t>Wear-out Region</a:t>
            </a:r>
          </a:p>
          <a:p>
            <a:pPr lvl="1">
              <a:buClr>
                <a:srgbClr val="3333FF"/>
              </a:buClr>
              <a:buFont typeface="Wingdings" pitchFamily="2" charset="2"/>
              <a:buChar char="Ø"/>
            </a:pPr>
            <a:r>
              <a:rPr lang="en-US" altLang="en-US" sz="1400" dirty="0">
                <a:solidFill>
                  <a:schemeClr val="bg1">
                    <a:lumMod val="75000"/>
                  </a:schemeClr>
                </a:solidFill>
              </a:rPr>
              <a:t> At long times, one enters the wear-out region where normal wear and tear of the system components results in an increasing failure rate with time</a:t>
            </a:r>
            <a:endParaRPr lang="en-US" altLang="en-US" sz="16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788460"/>
      </p:ext>
    </p:extLst>
  </p:cSld>
  <p:clrMapOvr>
    <a:masterClrMapping/>
  </p:clrMapOvr>
  <p:transition xmlns:p14="http://schemas.microsoft.com/office/powerpoint/2010/main" spd="med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649" name="Line 50"/>
          <p:cNvSpPr>
            <a:spLocks noChangeShapeType="1"/>
          </p:cNvSpPr>
          <p:nvPr/>
        </p:nvSpPr>
        <p:spPr bwMode="auto">
          <a:xfrm>
            <a:off x="600075" y="4152472"/>
            <a:ext cx="3860800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18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7" y="293572"/>
            <a:ext cx="8340482" cy="533400"/>
          </a:xfrm>
        </p:spPr>
        <p:txBody>
          <a:bodyPr/>
          <a:lstStyle/>
          <a:p>
            <a:r>
              <a:rPr lang="en-US" altLang="en-US" b="1" dirty="0">
                <a:solidFill>
                  <a:srgbClr val="FF0000"/>
                </a:solidFill>
              </a:rPr>
              <a:t>Time to Failure: The “Bathtub” Reliability Model</a:t>
            </a:r>
          </a:p>
        </p:txBody>
      </p:sp>
      <p:sp>
        <p:nvSpPr>
          <p:cNvPr id="495845" name="Rectangle 229"/>
          <p:cNvSpPr>
            <a:spLocks noChangeArrowheads="1"/>
          </p:cNvSpPr>
          <p:nvPr/>
        </p:nvSpPr>
        <p:spPr bwMode="auto">
          <a:xfrm>
            <a:off x="7924800" y="6172200"/>
            <a:ext cx="1219200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5631" name="Line 32"/>
          <p:cNvSpPr>
            <a:spLocks noChangeShapeType="1"/>
          </p:cNvSpPr>
          <p:nvPr/>
        </p:nvSpPr>
        <p:spPr bwMode="auto">
          <a:xfrm>
            <a:off x="600075" y="3647647"/>
            <a:ext cx="386080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FF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62" name="Freeform 63"/>
          <p:cNvSpPr>
            <a:spLocks/>
          </p:cNvSpPr>
          <p:nvPr/>
        </p:nvSpPr>
        <p:spPr bwMode="auto">
          <a:xfrm>
            <a:off x="641350" y="1907747"/>
            <a:ext cx="3819525" cy="1865313"/>
          </a:xfrm>
          <a:custGeom>
            <a:avLst/>
            <a:gdLst>
              <a:gd name="T0" fmla="*/ 0 w 4143"/>
              <a:gd name="T1" fmla="*/ 4 h 1597"/>
              <a:gd name="T2" fmla="*/ 0 w 4143"/>
              <a:gd name="T3" fmla="*/ 7 h 1597"/>
              <a:gd name="T4" fmla="*/ 1 w 4143"/>
              <a:gd name="T5" fmla="*/ 8 h 1597"/>
              <a:gd name="T6" fmla="*/ 2 w 4143"/>
              <a:gd name="T7" fmla="*/ 9 h 1597"/>
              <a:gd name="T8" fmla="*/ 2 w 4143"/>
              <a:gd name="T9" fmla="*/ 10 h 1597"/>
              <a:gd name="T10" fmla="*/ 3 w 4143"/>
              <a:gd name="T11" fmla="*/ 10 h 1597"/>
              <a:gd name="T12" fmla="*/ 4 w 4143"/>
              <a:gd name="T13" fmla="*/ 10 h 1597"/>
              <a:gd name="T14" fmla="*/ 4 w 4143"/>
              <a:gd name="T15" fmla="*/ 10 h 1597"/>
              <a:gd name="T16" fmla="*/ 5 w 4143"/>
              <a:gd name="T17" fmla="*/ 11 h 1597"/>
              <a:gd name="T18" fmla="*/ 6 w 4143"/>
              <a:gd name="T19" fmla="*/ 11 h 1597"/>
              <a:gd name="T20" fmla="*/ 6 w 4143"/>
              <a:gd name="T21" fmla="*/ 11 h 1597"/>
              <a:gd name="T22" fmla="*/ 7 w 4143"/>
              <a:gd name="T23" fmla="*/ 11 h 1597"/>
              <a:gd name="T24" fmla="*/ 8 w 4143"/>
              <a:gd name="T25" fmla="*/ 11 h 1597"/>
              <a:gd name="T26" fmla="*/ 8 w 4143"/>
              <a:gd name="T27" fmla="*/ 11 h 1597"/>
              <a:gd name="T28" fmla="*/ 9 w 4143"/>
              <a:gd name="T29" fmla="*/ 11 h 1597"/>
              <a:gd name="T30" fmla="*/ 10 w 4143"/>
              <a:gd name="T31" fmla="*/ 11 h 1597"/>
              <a:gd name="T32" fmla="*/ 10 w 4143"/>
              <a:gd name="T33" fmla="*/ 12 h 1597"/>
              <a:gd name="T34" fmla="*/ 11 w 4143"/>
              <a:gd name="T35" fmla="*/ 12 h 1597"/>
              <a:gd name="T36" fmla="*/ 12 w 4143"/>
              <a:gd name="T37" fmla="*/ 12 h 1597"/>
              <a:gd name="T38" fmla="*/ 12 w 4143"/>
              <a:gd name="T39" fmla="*/ 12 h 1597"/>
              <a:gd name="T40" fmla="*/ 13 w 4143"/>
              <a:gd name="T41" fmla="*/ 12 h 1597"/>
              <a:gd name="T42" fmla="*/ 14 w 4143"/>
              <a:gd name="T43" fmla="*/ 12 h 1597"/>
              <a:gd name="T44" fmla="*/ 14 w 4143"/>
              <a:gd name="T45" fmla="*/ 12 h 1597"/>
              <a:gd name="T46" fmla="*/ 15 w 4143"/>
              <a:gd name="T47" fmla="*/ 12 h 1597"/>
              <a:gd name="T48" fmla="*/ 16 w 4143"/>
              <a:gd name="T49" fmla="*/ 12 h 1597"/>
              <a:gd name="T50" fmla="*/ 16 w 4143"/>
              <a:gd name="T51" fmla="*/ 12 h 1597"/>
              <a:gd name="T52" fmla="*/ 17 w 4143"/>
              <a:gd name="T53" fmla="*/ 12 h 1597"/>
              <a:gd name="T54" fmla="*/ 18 w 4143"/>
              <a:gd name="T55" fmla="*/ 12 h 1597"/>
              <a:gd name="T56" fmla="*/ 18 w 4143"/>
              <a:gd name="T57" fmla="*/ 12 h 1597"/>
              <a:gd name="T58" fmla="*/ 19 w 4143"/>
              <a:gd name="T59" fmla="*/ 12 h 1597"/>
              <a:gd name="T60" fmla="*/ 20 w 4143"/>
              <a:gd name="T61" fmla="*/ 12 h 1597"/>
              <a:gd name="T62" fmla="*/ 20 w 4143"/>
              <a:gd name="T63" fmla="*/ 12 h 1597"/>
              <a:gd name="T64" fmla="*/ 21 w 4143"/>
              <a:gd name="T65" fmla="*/ 12 h 1597"/>
              <a:gd name="T66" fmla="*/ 22 w 4143"/>
              <a:gd name="T67" fmla="*/ 12 h 1597"/>
              <a:gd name="T68" fmla="*/ 22 w 4143"/>
              <a:gd name="T69" fmla="*/ 12 h 1597"/>
              <a:gd name="T70" fmla="*/ 23 w 4143"/>
              <a:gd name="T71" fmla="*/ 12 h 1597"/>
              <a:gd name="T72" fmla="*/ 24 w 4143"/>
              <a:gd name="T73" fmla="*/ 11 h 1597"/>
              <a:gd name="T74" fmla="*/ 24 w 4143"/>
              <a:gd name="T75" fmla="*/ 11 h 1597"/>
              <a:gd name="T76" fmla="*/ 25 w 4143"/>
              <a:gd name="T77" fmla="*/ 11 h 1597"/>
              <a:gd name="T78" fmla="*/ 26 w 4143"/>
              <a:gd name="T79" fmla="*/ 10 h 1597"/>
              <a:gd name="T80" fmla="*/ 26 w 4143"/>
              <a:gd name="T81" fmla="*/ 10 h 1597"/>
              <a:gd name="T82" fmla="*/ 27 w 4143"/>
              <a:gd name="T83" fmla="*/ 9 h 1597"/>
              <a:gd name="T84" fmla="*/ 28 w 4143"/>
              <a:gd name="T85" fmla="*/ 8 h 1597"/>
              <a:gd name="T86" fmla="*/ 28 w 4143"/>
              <a:gd name="T87" fmla="*/ 8 h 1597"/>
              <a:gd name="T88" fmla="*/ 29 w 4143"/>
              <a:gd name="T89" fmla="*/ 7 h 1597"/>
              <a:gd name="T90" fmla="*/ 30 w 4143"/>
              <a:gd name="T91" fmla="*/ 5 h 1597"/>
              <a:gd name="T92" fmla="*/ 30 w 4143"/>
              <a:gd name="T93" fmla="*/ 4 h 1597"/>
              <a:gd name="T94" fmla="*/ 31 w 4143"/>
              <a:gd name="T95" fmla="*/ 3 h 1597"/>
              <a:gd name="T96" fmla="*/ 32 w 4143"/>
              <a:gd name="T97" fmla="*/ 2 h 1597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4143"/>
              <a:gd name="T148" fmla="*/ 0 h 1597"/>
              <a:gd name="T149" fmla="*/ 4143 w 4143"/>
              <a:gd name="T150" fmla="*/ 1597 h 1597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4143" h="1597">
                <a:moveTo>
                  <a:pt x="0" y="0"/>
                </a:moveTo>
                <a:lnTo>
                  <a:pt x="41" y="551"/>
                </a:lnTo>
                <a:lnTo>
                  <a:pt x="84" y="794"/>
                </a:lnTo>
                <a:lnTo>
                  <a:pt x="127" y="938"/>
                </a:lnTo>
                <a:lnTo>
                  <a:pt x="168" y="1037"/>
                </a:lnTo>
                <a:lnTo>
                  <a:pt x="211" y="1110"/>
                </a:lnTo>
                <a:lnTo>
                  <a:pt x="252" y="1166"/>
                </a:lnTo>
                <a:lnTo>
                  <a:pt x="295" y="1210"/>
                </a:lnTo>
                <a:lnTo>
                  <a:pt x="338" y="1247"/>
                </a:lnTo>
                <a:lnTo>
                  <a:pt x="379" y="1280"/>
                </a:lnTo>
                <a:lnTo>
                  <a:pt x="422" y="1307"/>
                </a:lnTo>
                <a:lnTo>
                  <a:pt x="465" y="1331"/>
                </a:lnTo>
                <a:lnTo>
                  <a:pt x="506" y="1351"/>
                </a:lnTo>
                <a:lnTo>
                  <a:pt x="549" y="1370"/>
                </a:lnTo>
                <a:lnTo>
                  <a:pt x="592" y="1385"/>
                </a:lnTo>
                <a:lnTo>
                  <a:pt x="633" y="1400"/>
                </a:lnTo>
                <a:lnTo>
                  <a:pt x="676" y="1414"/>
                </a:lnTo>
                <a:lnTo>
                  <a:pt x="717" y="1426"/>
                </a:lnTo>
                <a:lnTo>
                  <a:pt x="760" y="1438"/>
                </a:lnTo>
                <a:lnTo>
                  <a:pt x="803" y="1448"/>
                </a:lnTo>
                <a:lnTo>
                  <a:pt x="844" y="1458"/>
                </a:lnTo>
                <a:lnTo>
                  <a:pt x="887" y="1466"/>
                </a:lnTo>
                <a:lnTo>
                  <a:pt x="930" y="1475"/>
                </a:lnTo>
                <a:lnTo>
                  <a:pt x="971" y="1482"/>
                </a:lnTo>
                <a:lnTo>
                  <a:pt x="1014" y="1490"/>
                </a:lnTo>
                <a:lnTo>
                  <a:pt x="1057" y="1497"/>
                </a:lnTo>
                <a:lnTo>
                  <a:pt x="1098" y="1504"/>
                </a:lnTo>
                <a:lnTo>
                  <a:pt x="1141" y="1509"/>
                </a:lnTo>
                <a:lnTo>
                  <a:pt x="1182" y="1516"/>
                </a:lnTo>
                <a:lnTo>
                  <a:pt x="1225" y="1521"/>
                </a:lnTo>
                <a:lnTo>
                  <a:pt x="1268" y="1526"/>
                </a:lnTo>
                <a:lnTo>
                  <a:pt x="1309" y="1531"/>
                </a:lnTo>
                <a:lnTo>
                  <a:pt x="1352" y="1536"/>
                </a:lnTo>
                <a:lnTo>
                  <a:pt x="1395" y="1540"/>
                </a:lnTo>
                <a:lnTo>
                  <a:pt x="1436" y="1545"/>
                </a:lnTo>
                <a:lnTo>
                  <a:pt x="1479" y="1548"/>
                </a:lnTo>
                <a:lnTo>
                  <a:pt x="1522" y="1551"/>
                </a:lnTo>
                <a:lnTo>
                  <a:pt x="1563" y="1557"/>
                </a:lnTo>
                <a:lnTo>
                  <a:pt x="1606" y="1560"/>
                </a:lnTo>
                <a:lnTo>
                  <a:pt x="1647" y="1563"/>
                </a:lnTo>
                <a:lnTo>
                  <a:pt x="1690" y="1567"/>
                </a:lnTo>
                <a:lnTo>
                  <a:pt x="1733" y="1570"/>
                </a:lnTo>
                <a:lnTo>
                  <a:pt x="1774" y="1572"/>
                </a:lnTo>
                <a:lnTo>
                  <a:pt x="1817" y="1575"/>
                </a:lnTo>
                <a:lnTo>
                  <a:pt x="1860" y="1579"/>
                </a:lnTo>
                <a:lnTo>
                  <a:pt x="1901" y="1580"/>
                </a:lnTo>
                <a:lnTo>
                  <a:pt x="1944" y="1584"/>
                </a:lnTo>
                <a:lnTo>
                  <a:pt x="1987" y="1585"/>
                </a:lnTo>
                <a:lnTo>
                  <a:pt x="2028" y="1587"/>
                </a:lnTo>
                <a:lnTo>
                  <a:pt x="2071" y="1589"/>
                </a:lnTo>
                <a:lnTo>
                  <a:pt x="2112" y="1590"/>
                </a:lnTo>
                <a:lnTo>
                  <a:pt x="2155" y="1592"/>
                </a:lnTo>
                <a:lnTo>
                  <a:pt x="2198" y="1594"/>
                </a:lnTo>
                <a:lnTo>
                  <a:pt x="2239" y="1596"/>
                </a:lnTo>
                <a:lnTo>
                  <a:pt x="2282" y="1597"/>
                </a:lnTo>
                <a:lnTo>
                  <a:pt x="2325" y="1597"/>
                </a:lnTo>
                <a:lnTo>
                  <a:pt x="2366" y="1597"/>
                </a:lnTo>
                <a:lnTo>
                  <a:pt x="2409" y="1597"/>
                </a:lnTo>
                <a:lnTo>
                  <a:pt x="2452" y="1597"/>
                </a:lnTo>
                <a:lnTo>
                  <a:pt x="2493" y="1597"/>
                </a:lnTo>
                <a:lnTo>
                  <a:pt x="2536" y="1596"/>
                </a:lnTo>
                <a:lnTo>
                  <a:pt x="2577" y="1596"/>
                </a:lnTo>
                <a:lnTo>
                  <a:pt x="2620" y="1594"/>
                </a:lnTo>
                <a:lnTo>
                  <a:pt x="2663" y="1590"/>
                </a:lnTo>
                <a:lnTo>
                  <a:pt x="2704" y="1587"/>
                </a:lnTo>
                <a:lnTo>
                  <a:pt x="2747" y="1584"/>
                </a:lnTo>
                <a:lnTo>
                  <a:pt x="2790" y="1579"/>
                </a:lnTo>
                <a:lnTo>
                  <a:pt x="2831" y="1573"/>
                </a:lnTo>
                <a:lnTo>
                  <a:pt x="2874" y="1567"/>
                </a:lnTo>
                <a:lnTo>
                  <a:pt x="2917" y="1558"/>
                </a:lnTo>
                <a:lnTo>
                  <a:pt x="2958" y="1550"/>
                </a:lnTo>
                <a:lnTo>
                  <a:pt x="3001" y="1540"/>
                </a:lnTo>
                <a:lnTo>
                  <a:pt x="3042" y="1528"/>
                </a:lnTo>
                <a:lnTo>
                  <a:pt x="3085" y="1514"/>
                </a:lnTo>
                <a:lnTo>
                  <a:pt x="3128" y="1499"/>
                </a:lnTo>
                <a:lnTo>
                  <a:pt x="3169" y="1480"/>
                </a:lnTo>
                <a:lnTo>
                  <a:pt x="3212" y="1461"/>
                </a:lnTo>
                <a:lnTo>
                  <a:pt x="3255" y="1439"/>
                </a:lnTo>
                <a:lnTo>
                  <a:pt x="3297" y="1414"/>
                </a:lnTo>
                <a:lnTo>
                  <a:pt x="3340" y="1385"/>
                </a:lnTo>
                <a:lnTo>
                  <a:pt x="3383" y="1354"/>
                </a:lnTo>
                <a:lnTo>
                  <a:pt x="3424" y="1320"/>
                </a:lnTo>
                <a:lnTo>
                  <a:pt x="3467" y="1283"/>
                </a:lnTo>
                <a:lnTo>
                  <a:pt x="3508" y="1242"/>
                </a:lnTo>
                <a:lnTo>
                  <a:pt x="3551" y="1196"/>
                </a:lnTo>
                <a:lnTo>
                  <a:pt x="3594" y="1147"/>
                </a:lnTo>
                <a:lnTo>
                  <a:pt x="3635" y="1093"/>
                </a:lnTo>
                <a:lnTo>
                  <a:pt x="3678" y="1035"/>
                </a:lnTo>
                <a:lnTo>
                  <a:pt x="3721" y="974"/>
                </a:lnTo>
                <a:lnTo>
                  <a:pt x="3762" y="906"/>
                </a:lnTo>
                <a:lnTo>
                  <a:pt x="3805" y="836"/>
                </a:lnTo>
                <a:lnTo>
                  <a:pt x="3848" y="761"/>
                </a:lnTo>
                <a:lnTo>
                  <a:pt x="3889" y="683"/>
                </a:lnTo>
                <a:lnTo>
                  <a:pt x="3932" y="603"/>
                </a:lnTo>
                <a:lnTo>
                  <a:pt x="3973" y="520"/>
                </a:lnTo>
                <a:lnTo>
                  <a:pt x="4016" y="435"/>
                </a:lnTo>
                <a:lnTo>
                  <a:pt x="4059" y="350"/>
                </a:lnTo>
                <a:lnTo>
                  <a:pt x="4100" y="265"/>
                </a:lnTo>
                <a:lnTo>
                  <a:pt x="4143" y="184"/>
                </a:lnTo>
              </a:path>
            </a:pathLst>
          </a:custGeom>
          <a:noFill/>
          <a:ln w="39751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836" name="Rectangle 237"/>
          <p:cNvSpPr>
            <a:spLocks noChangeArrowheads="1"/>
          </p:cNvSpPr>
          <p:nvPr/>
        </p:nvSpPr>
        <p:spPr bwMode="auto">
          <a:xfrm>
            <a:off x="1051888" y="1060022"/>
            <a:ext cx="275556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altLang="en-US" sz="1300" dirty="0">
                <a:solidFill>
                  <a:srgbClr val="0000FF"/>
                </a:solidFill>
              </a:rPr>
              <a:t>    </a:t>
            </a:r>
            <a:r>
              <a:rPr lang="en-US" altLang="en-US" sz="1600" b="1" dirty="0"/>
              <a:t>Classical Reliability Model</a:t>
            </a:r>
          </a:p>
          <a:p>
            <a:pPr algn="ctr"/>
            <a:r>
              <a:rPr lang="en-US" altLang="en-US" sz="1600" b="1" dirty="0">
                <a:solidFill>
                  <a:srgbClr val="3333FF"/>
                </a:solidFill>
              </a:rPr>
              <a:t>“The Bathtub Curve"</a:t>
            </a:r>
          </a:p>
        </p:txBody>
      </p:sp>
      <p:sp>
        <p:nvSpPr>
          <p:cNvPr id="495625" name="Rectangle 26"/>
          <p:cNvSpPr>
            <a:spLocks noChangeArrowheads="1"/>
          </p:cNvSpPr>
          <p:nvPr/>
        </p:nvSpPr>
        <p:spPr bwMode="auto">
          <a:xfrm>
            <a:off x="600075" y="1631522"/>
            <a:ext cx="3860800" cy="2520950"/>
          </a:xfrm>
          <a:prstGeom prst="rect">
            <a:avLst/>
          </a:prstGeom>
          <a:noFill/>
          <a:ln w="11113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626" name="Line 27"/>
          <p:cNvSpPr>
            <a:spLocks noChangeShapeType="1"/>
          </p:cNvSpPr>
          <p:nvPr/>
        </p:nvSpPr>
        <p:spPr bwMode="auto">
          <a:xfrm flipV="1">
            <a:off x="1243013" y="1631522"/>
            <a:ext cx="0" cy="252095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FF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27" name="Line 28"/>
          <p:cNvSpPr>
            <a:spLocks noChangeShapeType="1"/>
          </p:cNvSpPr>
          <p:nvPr/>
        </p:nvSpPr>
        <p:spPr bwMode="auto">
          <a:xfrm flipV="1">
            <a:off x="1887538" y="1631522"/>
            <a:ext cx="0" cy="252095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FF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29" name="Line 30"/>
          <p:cNvSpPr>
            <a:spLocks noChangeShapeType="1"/>
          </p:cNvSpPr>
          <p:nvPr/>
        </p:nvSpPr>
        <p:spPr bwMode="auto">
          <a:xfrm flipV="1">
            <a:off x="3175000" y="1631522"/>
            <a:ext cx="0" cy="252095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FF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32" name="Line 33"/>
          <p:cNvSpPr>
            <a:spLocks noChangeShapeType="1"/>
          </p:cNvSpPr>
          <p:nvPr/>
        </p:nvSpPr>
        <p:spPr bwMode="auto">
          <a:xfrm>
            <a:off x="600075" y="3144410"/>
            <a:ext cx="386080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FF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33" name="Line 34"/>
          <p:cNvSpPr>
            <a:spLocks noChangeShapeType="1"/>
          </p:cNvSpPr>
          <p:nvPr/>
        </p:nvSpPr>
        <p:spPr bwMode="auto">
          <a:xfrm>
            <a:off x="600075" y="2639585"/>
            <a:ext cx="386080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FF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34" name="Line 35"/>
          <p:cNvSpPr>
            <a:spLocks noChangeShapeType="1"/>
          </p:cNvSpPr>
          <p:nvPr/>
        </p:nvSpPr>
        <p:spPr bwMode="auto">
          <a:xfrm>
            <a:off x="600075" y="2137935"/>
            <a:ext cx="386080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FF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35" name="Line 36"/>
          <p:cNvSpPr>
            <a:spLocks noChangeShapeType="1"/>
          </p:cNvSpPr>
          <p:nvPr/>
        </p:nvSpPr>
        <p:spPr bwMode="auto">
          <a:xfrm flipV="1">
            <a:off x="600075" y="4101672"/>
            <a:ext cx="0" cy="10160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36" name="Line 37"/>
          <p:cNvSpPr>
            <a:spLocks noChangeShapeType="1"/>
          </p:cNvSpPr>
          <p:nvPr/>
        </p:nvSpPr>
        <p:spPr bwMode="auto">
          <a:xfrm flipV="1">
            <a:off x="922338" y="4128660"/>
            <a:ext cx="0" cy="47625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37" name="Line 38"/>
          <p:cNvSpPr>
            <a:spLocks noChangeShapeType="1"/>
          </p:cNvSpPr>
          <p:nvPr/>
        </p:nvSpPr>
        <p:spPr bwMode="auto">
          <a:xfrm flipV="1">
            <a:off x="1243013" y="4101672"/>
            <a:ext cx="0" cy="10160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38" name="Line 39"/>
          <p:cNvSpPr>
            <a:spLocks noChangeShapeType="1"/>
          </p:cNvSpPr>
          <p:nvPr/>
        </p:nvSpPr>
        <p:spPr bwMode="auto">
          <a:xfrm flipV="1">
            <a:off x="1566863" y="4128660"/>
            <a:ext cx="0" cy="47625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39" name="Line 40"/>
          <p:cNvSpPr>
            <a:spLocks noChangeShapeType="1"/>
          </p:cNvSpPr>
          <p:nvPr/>
        </p:nvSpPr>
        <p:spPr bwMode="auto">
          <a:xfrm flipV="1">
            <a:off x="1887538" y="4101672"/>
            <a:ext cx="0" cy="10160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40" name="Line 41"/>
          <p:cNvSpPr>
            <a:spLocks noChangeShapeType="1"/>
          </p:cNvSpPr>
          <p:nvPr/>
        </p:nvSpPr>
        <p:spPr bwMode="auto">
          <a:xfrm flipV="1">
            <a:off x="2211388" y="4128660"/>
            <a:ext cx="0" cy="47625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41" name="Line 42"/>
          <p:cNvSpPr>
            <a:spLocks noChangeShapeType="1"/>
          </p:cNvSpPr>
          <p:nvPr/>
        </p:nvSpPr>
        <p:spPr bwMode="auto">
          <a:xfrm flipV="1">
            <a:off x="2532063" y="4101672"/>
            <a:ext cx="0" cy="10160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42" name="Line 43"/>
          <p:cNvSpPr>
            <a:spLocks noChangeShapeType="1"/>
          </p:cNvSpPr>
          <p:nvPr/>
        </p:nvSpPr>
        <p:spPr bwMode="auto">
          <a:xfrm flipV="1">
            <a:off x="2854325" y="4128660"/>
            <a:ext cx="0" cy="47625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43" name="Line 44"/>
          <p:cNvSpPr>
            <a:spLocks noChangeShapeType="1"/>
          </p:cNvSpPr>
          <p:nvPr/>
        </p:nvSpPr>
        <p:spPr bwMode="auto">
          <a:xfrm flipV="1">
            <a:off x="3175000" y="4101672"/>
            <a:ext cx="0" cy="10160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44" name="Line 45"/>
          <p:cNvSpPr>
            <a:spLocks noChangeShapeType="1"/>
          </p:cNvSpPr>
          <p:nvPr/>
        </p:nvSpPr>
        <p:spPr bwMode="auto">
          <a:xfrm flipV="1">
            <a:off x="3498850" y="4128660"/>
            <a:ext cx="0" cy="47625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45" name="Line 46"/>
          <p:cNvSpPr>
            <a:spLocks noChangeShapeType="1"/>
          </p:cNvSpPr>
          <p:nvPr/>
        </p:nvSpPr>
        <p:spPr bwMode="auto">
          <a:xfrm flipV="1">
            <a:off x="3819525" y="4101672"/>
            <a:ext cx="0" cy="10160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46" name="Line 47"/>
          <p:cNvSpPr>
            <a:spLocks noChangeShapeType="1"/>
          </p:cNvSpPr>
          <p:nvPr/>
        </p:nvSpPr>
        <p:spPr bwMode="auto">
          <a:xfrm flipV="1">
            <a:off x="4140200" y="4128660"/>
            <a:ext cx="0" cy="47625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47" name="Line 48"/>
          <p:cNvSpPr>
            <a:spLocks noChangeShapeType="1"/>
          </p:cNvSpPr>
          <p:nvPr/>
        </p:nvSpPr>
        <p:spPr bwMode="auto">
          <a:xfrm flipV="1">
            <a:off x="4460875" y="4101672"/>
            <a:ext cx="0" cy="10160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48" name="Line 49"/>
          <p:cNvSpPr>
            <a:spLocks noChangeShapeType="1"/>
          </p:cNvSpPr>
          <p:nvPr/>
        </p:nvSpPr>
        <p:spPr bwMode="auto">
          <a:xfrm>
            <a:off x="600075" y="4152472"/>
            <a:ext cx="3860800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50" name="Line 51"/>
          <p:cNvSpPr>
            <a:spLocks noChangeShapeType="1"/>
          </p:cNvSpPr>
          <p:nvPr/>
        </p:nvSpPr>
        <p:spPr bwMode="auto">
          <a:xfrm>
            <a:off x="538163" y="4152472"/>
            <a:ext cx="125412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51" name="Line 52"/>
          <p:cNvSpPr>
            <a:spLocks noChangeShapeType="1"/>
          </p:cNvSpPr>
          <p:nvPr/>
        </p:nvSpPr>
        <p:spPr bwMode="auto">
          <a:xfrm>
            <a:off x="569913" y="3900060"/>
            <a:ext cx="60325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52" name="Line 53"/>
          <p:cNvSpPr>
            <a:spLocks noChangeShapeType="1"/>
          </p:cNvSpPr>
          <p:nvPr/>
        </p:nvSpPr>
        <p:spPr bwMode="auto">
          <a:xfrm>
            <a:off x="538163" y="3647647"/>
            <a:ext cx="125412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53" name="Line 54"/>
          <p:cNvSpPr>
            <a:spLocks noChangeShapeType="1"/>
          </p:cNvSpPr>
          <p:nvPr/>
        </p:nvSpPr>
        <p:spPr bwMode="auto">
          <a:xfrm>
            <a:off x="569913" y="3398410"/>
            <a:ext cx="60325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54" name="Line 55"/>
          <p:cNvSpPr>
            <a:spLocks noChangeShapeType="1"/>
          </p:cNvSpPr>
          <p:nvPr/>
        </p:nvSpPr>
        <p:spPr bwMode="auto">
          <a:xfrm>
            <a:off x="538163" y="3144410"/>
            <a:ext cx="125412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55" name="Line 56"/>
          <p:cNvSpPr>
            <a:spLocks noChangeShapeType="1"/>
          </p:cNvSpPr>
          <p:nvPr/>
        </p:nvSpPr>
        <p:spPr bwMode="auto">
          <a:xfrm>
            <a:off x="569913" y="2891997"/>
            <a:ext cx="60325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56" name="Line 57"/>
          <p:cNvSpPr>
            <a:spLocks noChangeShapeType="1"/>
          </p:cNvSpPr>
          <p:nvPr/>
        </p:nvSpPr>
        <p:spPr bwMode="auto">
          <a:xfrm>
            <a:off x="538163" y="2639585"/>
            <a:ext cx="125412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57" name="Line 58"/>
          <p:cNvSpPr>
            <a:spLocks noChangeShapeType="1"/>
          </p:cNvSpPr>
          <p:nvPr/>
        </p:nvSpPr>
        <p:spPr bwMode="auto">
          <a:xfrm>
            <a:off x="569913" y="2388760"/>
            <a:ext cx="60325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58" name="Line 59"/>
          <p:cNvSpPr>
            <a:spLocks noChangeShapeType="1"/>
          </p:cNvSpPr>
          <p:nvPr/>
        </p:nvSpPr>
        <p:spPr bwMode="auto">
          <a:xfrm>
            <a:off x="538163" y="2137935"/>
            <a:ext cx="125412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59" name="Line 60"/>
          <p:cNvSpPr>
            <a:spLocks noChangeShapeType="1"/>
          </p:cNvSpPr>
          <p:nvPr/>
        </p:nvSpPr>
        <p:spPr bwMode="auto">
          <a:xfrm>
            <a:off x="569913" y="1883935"/>
            <a:ext cx="60325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60" name="Line 61"/>
          <p:cNvSpPr>
            <a:spLocks noChangeShapeType="1"/>
          </p:cNvSpPr>
          <p:nvPr/>
        </p:nvSpPr>
        <p:spPr bwMode="auto">
          <a:xfrm>
            <a:off x="538163" y="1631522"/>
            <a:ext cx="125412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61" name="Line 62"/>
          <p:cNvSpPr>
            <a:spLocks noChangeShapeType="1"/>
          </p:cNvSpPr>
          <p:nvPr/>
        </p:nvSpPr>
        <p:spPr bwMode="auto">
          <a:xfrm flipV="1">
            <a:off x="600075" y="1631522"/>
            <a:ext cx="0" cy="252095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726" name="Line 127"/>
          <p:cNvSpPr>
            <a:spLocks noChangeShapeType="1"/>
          </p:cNvSpPr>
          <p:nvPr/>
        </p:nvSpPr>
        <p:spPr bwMode="auto">
          <a:xfrm>
            <a:off x="600075" y="4152472"/>
            <a:ext cx="36513" cy="0"/>
          </a:xfrm>
          <a:prstGeom prst="line">
            <a:avLst/>
          </a:pr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727" name="Line 128"/>
          <p:cNvSpPr>
            <a:spLocks noChangeShapeType="1"/>
          </p:cNvSpPr>
          <p:nvPr/>
        </p:nvSpPr>
        <p:spPr bwMode="auto">
          <a:xfrm>
            <a:off x="677863" y="4152472"/>
            <a:ext cx="34925" cy="0"/>
          </a:xfrm>
          <a:prstGeom prst="line">
            <a:avLst/>
          </a:pr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728" name="Freeform 129"/>
          <p:cNvSpPr>
            <a:spLocks/>
          </p:cNvSpPr>
          <p:nvPr/>
        </p:nvSpPr>
        <p:spPr bwMode="auto">
          <a:xfrm>
            <a:off x="754063" y="4152472"/>
            <a:ext cx="38100" cy="0"/>
          </a:xfrm>
          <a:custGeom>
            <a:avLst/>
            <a:gdLst>
              <a:gd name="T0" fmla="*/ 0 w 20"/>
              <a:gd name="T1" fmla="*/ 0 w 20"/>
              <a:gd name="T2" fmla="*/ 20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0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29" name="Freeform 130"/>
          <p:cNvSpPr>
            <a:spLocks/>
          </p:cNvSpPr>
          <p:nvPr/>
        </p:nvSpPr>
        <p:spPr bwMode="auto">
          <a:xfrm>
            <a:off x="831850" y="4152472"/>
            <a:ext cx="36513" cy="0"/>
          </a:xfrm>
          <a:custGeom>
            <a:avLst/>
            <a:gdLst>
              <a:gd name="T0" fmla="*/ 0 w 20"/>
              <a:gd name="T1" fmla="*/ 0 w 20"/>
              <a:gd name="T2" fmla="*/ 20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0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30" name="Freeform 131"/>
          <p:cNvSpPr>
            <a:spLocks/>
          </p:cNvSpPr>
          <p:nvPr/>
        </p:nvSpPr>
        <p:spPr bwMode="auto">
          <a:xfrm>
            <a:off x="909638" y="4152472"/>
            <a:ext cx="38100" cy="0"/>
          </a:xfrm>
          <a:custGeom>
            <a:avLst/>
            <a:gdLst>
              <a:gd name="T0" fmla="*/ 0 w 20"/>
              <a:gd name="T1" fmla="*/ 0 w 20"/>
              <a:gd name="T2" fmla="*/ 20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0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31" name="Freeform 132"/>
          <p:cNvSpPr>
            <a:spLocks/>
          </p:cNvSpPr>
          <p:nvPr/>
        </p:nvSpPr>
        <p:spPr bwMode="auto">
          <a:xfrm>
            <a:off x="989013" y="4152472"/>
            <a:ext cx="34925" cy="0"/>
          </a:xfrm>
          <a:custGeom>
            <a:avLst/>
            <a:gdLst>
              <a:gd name="T0" fmla="*/ 0 w 20"/>
              <a:gd name="T1" fmla="*/ 0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0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32" name="Freeform 133"/>
          <p:cNvSpPr>
            <a:spLocks/>
          </p:cNvSpPr>
          <p:nvPr/>
        </p:nvSpPr>
        <p:spPr bwMode="auto">
          <a:xfrm>
            <a:off x="1066800" y="4152472"/>
            <a:ext cx="34925" cy="0"/>
          </a:xfrm>
          <a:custGeom>
            <a:avLst/>
            <a:gdLst>
              <a:gd name="T0" fmla="*/ 0 w 20"/>
              <a:gd name="T1" fmla="*/ 1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1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33" name="Freeform 134"/>
          <p:cNvSpPr>
            <a:spLocks/>
          </p:cNvSpPr>
          <p:nvPr/>
        </p:nvSpPr>
        <p:spPr bwMode="auto">
          <a:xfrm>
            <a:off x="1144588" y="4152472"/>
            <a:ext cx="34925" cy="0"/>
          </a:xfrm>
          <a:custGeom>
            <a:avLst/>
            <a:gdLst>
              <a:gd name="T0" fmla="*/ 0 w 20"/>
              <a:gd name="T1" fmla="*/ 1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1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34" name="Freeform 135"/>
          <p:cNvSpPr>
            <a:spLocks/>
          </p:cNvSpPr>
          <p:nvPr/>
        </p:nvSpPr>
        <p:spPr bwMode="auto">
          <a:xfrm>
            <a:off x="1220788" y="4152472"/>
            <a:ext cx="34925" cy="0"/>
          </a:xfrm>
          <a:custGeom>
            <a:avLst/>
            <a:gdLst>
              <a:gd name="T0" fmla="*/ 0 w 20"/>
              <a:gd name="T1" fmla="*/ 1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1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35" name="Freeform 136"/>
          <p:cNvSpPr>
            <a:spLocks/>
          </p:cNvSpPr>
          <p:nvPr/>
        </p:nvSpPr>
        <p:spPr bwMode="auto">
          <a:xfrm>
            <a:off x="1298575" y="4152472"/>
            <a:ext cx="34925" cy="0"/>
          </a:xfrm>
          <a:custGeom>
            <a:avLst/>
            <a:gdLst>
              <a:gd name="T0" fmla="*/ 0 w 20"/>
              <a:gd name="T1" fmla="*/ 1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1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36" name="Freeform 137"/>
          <p:cNvSpPr>
            <a:spLocks/>
          </p:cNvSpPr>
          <p:nvPr/>
        </p:nvSpPr>
        <p:spPr bwMode="auto">
          <a:xfrm>
            <a:off x="1376363" y="4152472"/>
            <a:ext cx="34925" cy="0"/>
          </a:xfrm>
          <a:custGeom>
            <a:avLst/>
            <a:gdLst>
              <a:gd name="T0" fmla="*/ 0 w 20"/>
              <a:gd name="T1" fmla="*/ 2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2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37" name="Freeform 138"/>
          <p:cNvSpPr>
            <a:spLocks/>
          </p:cNvSpPr>
          <p:nvPr/>
        </p:nvSpPr>
        <p:spPr bwMode="auto">
          <a:xfrm>
            <a:off x="1452563" y="4152472"/>
            <a:ext cx="36512" cy="0"/>
          </a:xfrm>
          <a:custGeom>
            <a:avLst/>
            <a:gdLst>
              <a:gd name="T0" fmla="*/ 0 w 20"/>
              <a:gd name="T1" fmla="*/ 2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2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38" name="Freeform 139"/>
          <p:cNvSpPr>
            <a:spLocks/>
          </p:cNvSpPr>
          <p:nvPr/>
        </p:nvSpPr>
        <p:spPr bwMode="auto">
          <a:xfrm>
            <a:off x="1531938" y="4152472"/>
            <a:ext cx="34925" cy="0"/>
          </a:xfrm>
          <a:custGeom>
            <a:avLst/>
            <a:gdLst>
              <a:gd name="T0" fmla="*/ 0 w 20"/>
              <a:gd name="T1" fmla="*/ 2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2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39" name="Freeform 140"/>
          <p:cNvSpPr>
            <a:spLocks/>
          </p:cNvSpPr>
          <p:nvPr/>
        </p:nvSpPr>
        <p:spPr bwMode="auto">
          <a:xfrm>
            <a:off x="1608138" y="4152472"/>
            <a:ext cx="36512" cy="0"/>
          </a:xfrm>
          <a:custGeom>
            <a:avLst/>
            <a:gdLst>
              <a:gd name="T0" fmla="*/ 0 w 20"/>
              <a:gd name="T1" fmla="*/ 3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3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40" name="Freeform 141"/>
          <p:cNvSpPr>
            <a:spLocks/>
          </p:cNvSpPr>
          <p:nvPr/>
        </p:nvSpPr>
        <p:spPr bwMode="auto">
          <a:xfrm>
            <a:off x="1687513" y="4152472"/>
            <a:ext cx="33337" cy="0"/>
          </a:xfrm>
          <a:custGeom>
            <a:avLst/>
            <a:gdLst>
              <a:gd name="T0" fmla="*/ 0 w 20"/>
              <a:gd name="T1" fmla="*/ 3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3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41" name="Freeform 142"/>
          <p:cNvSpPr>
            <a:spLocks/>
          </p:cNvSpPr>
          <p:nvPr/>
        </p:nvSpPr>
        <p:spPr bwMode="auto">
          <a:xfrm>
            <a:off x="1763713" y="4152472"/>
            <a:ext cx="34925" cy="0"/>
          </a:xfrm>
          <a:custGeom>
            <a:avLst/>
            <a:gdLst>
              <a:gd name="T0" fmla="*/ 0 w 20"/>
              <a:gd name="T1" fmla="*/ 3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3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42" name="Freeform 143"/>
          <p:cNvSpPr>
            <a:spLocks/>
          </p:cNvSpPr>
          <p:nvPr/>
        </p:nvSpPr>
        <p:spPr bwMode="auto">
          <a:xfrm>
            <a:off x="1841500" y="4152472"/>
            <a:ext cx="34925" cy="0"/>
          </a:xfrm>
          <a:custGeom>
            <a:avLst/>
            <a:gdLst>
              <a:gd name="T0" fmla="*/ 0 w 20"/>
              <a:gd name="T1" fmla="*/ 3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3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43" name="Freeform 144"/>
          <p:cNvSpPr>
            <a:spLocks/>
          </p:cNvSpPr>
          <p:nvPr/>
        </p:nvSpPr>
        <p:spPr bwMode="auto">
          <a:xfrm>
            <a:off x="1919288" y="4152472"/>
            <a:ext cx="33337" cy="0"/>
          </a:xfrm>
          <a:custGeom>
            <a:avLst/>
            <a:gdLst>
              <a:gd name="T0" fmla="*/ 0 w 20"/>
              <a:gd name="T1" fmla="*/ 4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4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44" name="Freeform 145"/>
          <p:cNvSpPr>
            <a:spLocks/>
          </p:cNvSpPr>
          <p:nvPr/>
        </p:nvSpPr>
        <p:spPr bwMode="auto">
          <a:xfrm>
            <a:off x="1995488" y="4152472"/>
            <a:ext cx="36512" cy="0"/>
          </a:xfrm>
          <a:custGeom>
            <a:avLst/>
            <a:gdLst>
              <a:gd name="T0" fmla="*/ 0 w 20"/>
              <a:gd name="T1" fmla="*/ 4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4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45" name="Freeform 146"/>
          <p:cNvSpPr>
            <a:spLocks/>
          </p:cNvSpPr>
          <p:nvPr/>
        </p:nvSpPr>
        <p:spPr bwMode="auto">
          <a:xfrm>
            <a:off x="2073275" y="4152472"/>
            <a:ext cx="34925" cy="0"/>
          </a:xfrm>
          <a:custGeom>
            <a:avLst/>
            <a:gdLst>
              <a:gd name="T0" fmla="*/ 0 w 20"/>
              <a:gd name="T1" fmla="*/ 4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4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46" name="Freeform 147"/>
          <p:cNvSpPr>
            <a:spLocks/>
          </p:cNvSpPr>
          <p:nvPr/>
        </p:nvSpPr>
        <p:spPr bwMode="auto">
          <a:xfrm>
            <a:off x="2151063" y="4152472"/>
            <a:ext cx="36512" cy="0"/>
          </a:xfrm>
          <a:custGeom>
            <a:avLst/>
            <a:gdLst>
              <a:gd name="T0" fmla="*/ 0 w 20"/>
              <a:gd name="T1" fmla="*/ 4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4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47" name="Freeform 148"/>
          <p:cNvSpPr>
            <a:spLocks/>
          </p:cNvSpPr>
          <p:nvPr/>
        </p:nvSpPr>
        <p:spPr bwMode="auto">
          <a:xfrm>
            <a:off x="2228850" y="4152472"/>
            <a:ext cx="34925" cy="0"/>
          </a:xfrm>
          <a:custGeom>
            <a:avLst/>
            <a:gdLst>
              <a:gd name="T0" fmla="*/ 0 w 20"/>
              <a:gd name="T1" fmla="*/ 5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5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48" name="Freeform 149"/>
          <p:cNvSpPr>
            <a:spLocks/>
          </p:cNvSpPr>
          <p:nvPr/>
        </p:nvSpPr>
        <p:spPr bwMode="auto">
          <a:xfrm>
            <a:off x="2306638" y="4152472"/>
            <a:ext cx="34925" cy="0"/>
          </a:xfrm>
          <a:custGeom>
            <a:avLst/>
            <a:gdLst>
              <a:gd name="T0" fmla="*/ 0 w 20"/>
              <a:gd name="T1" fmla="*/ 5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5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49" name="Freeform 150"/>
          <p:cNvSpPr>
            <a:spLocks/>
          </p:cNvSpPr>
          <p:nvPr/>
        </p:nvSpPr>
        <p:spPr bwMode="auto">
          <a:xfrm>
            <a:off x="2384425" y="4150885"/>
            <a:ext cx="34925" cy="0"/>
          </a:xfrm>
          <a:custGeom>
            <a:avLst/>
            <a:gdLst>
              <a:gd name="T0" fmla="*/ 0 w 20"/>
              <a:gd name="T1" fmla="*/ 5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5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50" name="Freeform 151"/>
          <p:cNvSpPr>
            <a:spLocks/>
          </p:cNvSpPr>
          <p:nvPr/>
        </p:nvSpPr>
        <p:spPr bwMode="auto">
          <a:xfrm>
            <a:off x="2460625" y="4150885"/>
            <a:ext cx="36513" cy="0"/>
          </a:xfrm>
          <a:custGeom>
            <a:avLst/>
            <a:gdLst>
              <a:gd name="T0" fmla="*/ 0 w 20"/>
              <a:gd name="T1" fmla="*/ 6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6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51" name="Freeform 152"/>
          <p:cNvSpPr>
            <a:spLocks/>
          </p:cNvSpPr>
          <p:nvPr/>
        </p:nvSpPr>
        <p:spPr bwMode="auto">
          <a:xfrm>
            <a:off x="2540000" y="4149297"/>
            <a:ext cx="33338" cy="1588"/>
          </a:xfrm>
          <a:custGeom>
            <a:avLst/>
            <a:gdLst>
              <a:gd name="T0" fmla="*/ 0 w 20"/>
              <a:gd name="T1" fmla="*/ 1 h 1"/>
              <a:gd name="T2" fmla="*/ 6 w 20"/>
              <a:gd name="T3" fmla="*/ 1 h 1"/>
              <a:gd name="T4" fmla="*/ 13 w 20"/>
              <a:gd name="T5" fmla="*/ 0 h 1"/>
              <a:gd name="T6" fmla="*/ 0 60000 65536"/>
              <a:gd name="T7" fmla="*/ 0 60000 65536"/>
              <a:gd name="T8" fmla="*/ 0 60000 65536"/>
              <a:gd name="T9" fmla="*/ 0 w 20"/>
              <a:gd name="T10" fmla="*/ 0 h 1"/>
              <a:gd name="T11" fmla="*/ 20 w 20"/>
              <a:gd name="T12" fmla="*/ 1 h 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" h="1">
                <a:moveTo>
                  <a:pt x="0" y="1"/>
                </a:moveTo>
                <a:lnTo>
                  <a:pt x="6" y="1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53" name="Freeform 154"/>
          <p:cNvSpPr>
            <a:spLocks/>
          </p:cNvSpPr>
          <p:nvPr/>
        </p:nvSpPr>
        <p:spPr bwMode="auto">
          <a:xfrm>
            <a:off x="2692400" y="4147710"/>
            <a:ext cx="36513" cy="0"/>
          </a:xfrm>
          <a:custGeom>
            <a:avLst/>
            <a:gdLst>
              <a:gd name="T0" fmla="*/ 0 w 20"/>
              <a:gd name="T1" fmla="*/ 0 h 1"/>
              <a:gd name="T2" fmla="*/ 6 w 20"/>
              <a:gd name="T3" fmla="*/ 0 h 1"/>
              <a:gd name="T4" fmla="*/ 13 w 20"/>
              <a:gd name="T5" fmla="*/ 0 h 1"/>
              <a:gd name="T6" fmla="*/ 0 60000 65536"/>
              <a:gd name="T7" fmla="*/ 0 60000 65536"/>
              <a:gd name="T8" fmla="*/ 0 60000 65536"/>
              <a:gd name="T9" fmla="*/ 0 w 20"/>
              <a:gd name="T10" fmla="*/ 0 h 1"/>
              <a:gd name="T11" fmla="*/ 20 w 20"/>
              <a:gd name="T12" fmla="*/ 0 h 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" h="1">
                <a:moveTo>
                  <a:pt x="0" y="1"/>
                </a:moveTo>
                <a:lnTo>
                  <a:pt x="6" y="1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55" name="Freeform 156"/>
          <p:cNvSpPr>
            <a:spLocks/>
          </p:cNvSpPr>
          <p:nvPr/>
        </p:nvSpPr>
        <p:spPr bwMode="auto">
          <a:xfrm>
            <a:off x="2847975" y="4142947"/>
            <a:ext cx="36513" cy="1588"/>
          </a:xfrm>
          <a:custGeom>
            <a:avLst/>
            <a:gdLst>
              <a:gd name="T0" fmla="*/ 0 w 20"/>
              <a:gd name="T1" fmla="*/ 1 h 1"/>
              <a:gd name="T2" fmla="*/ 7 w 20"/>
              <a:gd name="T3" fmla="*/ 1 h 1"/>
              <a:gd name="T4" fmla="*/ 13 w 20"/>
              <a:gd name="T5" fmla="*/ 0 h 1"/>
              <a:gd name="T6" fmla="*/ 0 60000 65536"/>
              <a:gd name="T7" fmla="*/ 0 60000 65536"/>
              <a:gd name="T8" fmla="*/ 0 60000 65536"/>
              <a:gd name="T9" fmla="*/ 0 w 20"/>
              <a:gd name="T10" fmla="*/ 0 h 1"/>
              <a:gd name="T11" fmla="*/ 20 w 20"/>
              <a:gd name="T12" fmla="*/ 1 h 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" h="1">
                <a:moveTo>
                  <a:pt x="0" y="1"/>
                </a:moveTo>
                <a:lnTo>
                  <a:pt x="7" y="1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83" name="Line 184"/>
          <p:cNvSpPr>
            <a:spLocks noChangeShapeType="1"/>
          </p:cNvSpPr>
          <p:nvPr/>
        </p:nvSpPr>
        <p:spPr bwMode="auto">
          <a:xfrm flipV="1">
            <a:off x="4459288" y="2888822"/>
            <a:ext cx="1587" cy="0"/>
          </a:xfrm>
          <a:prstGeom prst="line">
            <a:avLst/>
          </a:pr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784" name="Line 185"/>
          <p:cNvSpPr>
            <a:spLocks noChangeShapeType="1"/>
          </p:cNvSpPr>
          <p:nvPr/>
        </p:nvSpPr>
        <p:spPr bwMode="auto">
          <a:xfrm>
            <a:off x="600075" y="3900060"/>
            <a:ext cx="36513" cy="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837" name="Rectangle 238"/>
          <p:cNvSpPr>
            <a:spLocks noChangeArrowheads="1"/>
          </p:cNvSpPr>
          <p:nvPr/>
        </p:nvSpPr>
        <p:spPr bwMode="auto">
          <a:xfrm>
            <a:off x="2346325" y="4285822"/>
            <a:ext cx="3111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en-US" sz="1100">
                <a:solidFill>
                  <a:srgbClr val="000000"/>
                </a:solidFill>
              </a:rPr>
              <a:t>Time</a:t>
            </a:r>
            <a:endParaRPr lang="en-US" altLang="en-US" sz="1000"/>
          </a:p>
        </p:txBody>
      </p:sp>
      <p:sp>
        <p:nvSpPr>
          <p:cNvPr id="495838" name="Rectangle 239"/>
          <p:cNvSpPr>
            <a:spLocks noChangeArrowheads="1"/>
          </p:cNvSpPr>
          <p:nvPr/>
        </p:nvSpPr>
        <p:spPr bwMode="auto">
          <a:xfrm rot="-5400000">
            <a:off x="-369094" y="2759441"/>
            <a:ext cx="1211263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en-US" sz="1100">
                <a:solidFill>
                  <a:srgbClr val="000000"/>
                </a:solidFill>
              </a:rPr>
              <a:t>Failure Probability</a:t>
            </a:r>
            <a:endParaRPr lang="en-US" altLang="en-US" sz="1000"/>
          </a:p>
        </p:txBody>
      </p:sp>
      <p:sp>
        <p:nvSpPr>
          <p:cNvPr id="495875" name="Line 259"/>
          <p:cNvSpPr>
            <a:spLocks noChangeShapeType="1"/>
          </p:cNvSpPr>
          <p:nvPr/>
        </p:nvSpPr>
        <p:spPr bwMode="auto">
          <a:xfrm>
            <a:off x="1231900" y="1593422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876" name="Line 260"/>
          <p:cNvSpPr>
            <a:spLocks noChangeShapeType="1"/>
          </p:cNvSpPr>
          <p:nvPr/>
        </p:nvSpPr>
        <p:spPr bwMode="auto">
          <a:xfrm>
            <a:off x="3492500" y="1593422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877" name="Line 261"/>
          <p:cNvSpPr>
            <a:spLocks noChangeShapeType="1"/>
          </p:cNvSpPr>
          <p:nvPr/>
        </p:nvSpPr>
        <p:spPr bwMode="auto">
          <a:xfrm flipH="1" flipV="1">
            <a:off x="914400" y="3650822"/>
            <a:ext cx="2286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878" name="Line 262"/>
          <p:cNvSpPr>
            <a:spLocks noChangeShapeType="1"/>
          </p:cNvSpPr>
          <p:nvPr/>
        </p:nvSpPr>
        <p:spPr bwMode="auto">
          <a:xfrm flipH="1" flipV="1">
            <a:off x="4267200" y="3346022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879" name="Text Box 263"/>
          <p:cNvSpPr txBox="1">
            <a:spLocks noChangeArrowheads="1"/>
          </p:cNvSpPr>
          <p:nvPr/>
        </p:nvSpPr>
        <p:spPr bwMode="auto">
          <a:xfrm>
            <a:off x="685800" y="4552522"/>
            <a:ext cx="6858000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3333FF"/>
              </a:buClr>
              <a:buFont typeface="Wingdings" pitchFamily="2" charset="2"/>
              <a:buChar char="q"/>
            </a:pPr>
            <a:r>
              <a:rPr lang="en-US" altLang="en-US" sz="16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altLang="en-US" sz="1600" b="1" dirty="0"/>
              <a:t>Infant mortality region</a:t>
            </a:r>
          </a:p>
          <a:p>
            <a:pPr lvl="1">
              <a:buClr>
                <a:srgbClr val="3333FF"/>
              </a:buClr>
              <a:buFont typeface="Wingdings" pitchFamily="2" charset="2"/>
              <a:buChar char="Ø"/>
            </a:pPr>
            <a:r>
              <a:rPr lang="en-US" altLang="en-US" sz="1400" dirty="0"/>
              <a:t> Failure rate decreases with increasing time</a:t>
            </a:r>
          </a:p>
          <a:p>
            <a:pPr lvl="1">
              <a:buClr>
                <a:srgbClr val="3333FF"/>
              </a:buClr>
              <a:buFont typeface="Wingdings" pitchFamily="2" charset="2"/>
              <a:buChar char="Ø"/>
            </a:pPr>
            <a:r>
              <a:rPr lang="en-US" altLang="en-US" sz="1400" dirty="0"/>
              <a:t> Result of defects </a:t>
            </a:r>
            <a:r>
              <a:rPr lang="en-US" altLang="en-US" sz="1400" dirty="0" err="1"/>
              <a:t>etiher</a:t>
            </a:r>
            <a:r>
              <a:rPr lang="en-US" altLang="en-US" sz="1400" dirty="0"/>
              <a:t> designed into, or inadvertently built into a product</a:t>
            </a:r>
          </a:p>
          <a:p>
            <a:pPr lvl="2">
              <a:buClr>
                <a:srgbClr val="3333FF"/>
              </a:buClr>
              <a:buFont typeface="Wingdings" pitchFamily="2" charset="2"/>
              <a:buChar char="§"/>
            </a:pPr>
            <a:r>
              <a:rPr lang="en-US" altLang="en-US" sz="1400" dirty="0"/>
              <a:t> Indicative of quality “escapes” </a:t>
            </a:r>
          </a:p>
          <a:p>
            <a:pPr lvl="2">
              <a:buClr>
                <a:srgbClr val="3333FF"/>
              </a:buClr>
              <a:buFont typeface="Wingdings" pitchFamily="2" charset="2"/>
              <a:buChar char="§"/>
            </a:pPr>
            <a:r>
              <a:rPr lang="en-US" altLang="en-US" sz="1400" dirty="0"/>
              <a:t> Marginal materials </a:t>
            </a:r>
          </a:p>
          <a:p>
            <a:pPr lvl="2">
              <a:buClr>
                <a:srgbClr val="3333FF"/>
              </a:buClr>
              <a:buFont typeface="Wingdings" pitchFamily="2" charset="2"/>
              <a:buChar char="§"/>
            </a:pPr>
            <a:r>
              <a:rPr lang="en-US" altLang="en-US" sz="1400" dirty="0"/>
              <a:t> Drives with the least margin for some critical design tolerance. </a:t>
            </a:r>
          </a:p>
          <a:p>
            <a:pPr lvl="2">
              <a:buClr>
                <a:srgbClr val="3333FF"/>
              </a:buClr>
              <a:buFont typeface="Wingdings" pitchFamily="2" charset="2"/>
              <a:buChar char="§"/>
            </a:pPr>
            <a:r>
              <a:rPr lang="en-US" altLang="en-US" sz="1400" dirty="0"/>
              <a:t> Manufacturing anomaly </a:t>
            </a:r>
            <a:endParaRPr lang="en-US" altLang="en-US" sz="1600" dirty="0"/>
          </a:p>
        </p:txBody>
      </p:sp>
      <p:sp>
        <p:nvSpPr>
          <p:cNvPr id="495880" name="Line 264"/>
          <p:cNvSpPr>
            <a:spLocks noChangeShapeType="1"/>
          </p:cNvSpPr>
          <p:nvPr/>
        </p:nvSpPr>
        <p:spPr bwMode="auto">
          <a:xfrm flipH="1">
            <a:off x="2590800" y="1593422"/>
            <a:ext cx="22860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882" name="Text Box 266"/>
          <p:cNvSpPr txBox="1">
            <a:spLocks noChangeArrowheads="1"/>
          </p:cNvSpPr>
          <p:nvPr/>
        </p:nvSpPr>
        <p:spPr bwMode="auto">
          <a:xfrm>
            <a:off x="4724400" y="1060022"/>
            <a:ext cx="4419600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3333FF"/>
              </a:buClr>
              <a:buFont typeface="Wingdings" pitchFamily="2" charset="2"/>
              <a:buChar char="q"/>
            </a:pPr>
            <a:r>
              <a:rPr lang="en-US" altLang="en-US" sz="16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altLang="en-US" sz="1600" b="1" dirty="0"/>
              <a:t>Steady State region</a:t>
            </a:r>
          </a:p>
          <a:p>
            <a:pPr lvl="1">
              <a:buClr>
                <a:srgbClr val="3333FF"/>
              </a:buClr>
              <a:buFont typeface="Wingdings" pitchFamily="2" charset="2"/>
              <a:buChar char="Ø"/>
            </a:pPr>
            <a:r>
              <a:rPr lang="en-US" altLang="en-US" sz="1400" dirty="0"/>
              <a:t> After the weak drives are removed from the population, the failure rate reaches a fixed value for the service life of the drive</a:t>
            </a:r>
            <a:endParaRPr lang="en-US" altLang="en-US" sz="1600" dirty="0"/>
          </a:p>
        </p:txBody>
      </p:sp>
      <p:sp>
        <p:nvSpPr>
          <p:cNvPr id="495883" name="Text Box 267"/>
          <p:cNvSpPr txBox="1">
            <a:spLocks noChangeArrowheads="1"/>
          </p:cNvSpPr>
          <p:nvPr/>
        </p:nvSpPr>
        <p:spPr bwMode="auto">
          <a:xfrm>
            <a:off x="4724400" y="2812622"/>
            <a:ext cx="44196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3333FF"/>
              </a:buClr>
              <a:buFont typeface="Wingdings" pitchFamily="2" charset="2"/>
              <a:buChar char="q"/>
            </a:pPr>
            <a:r>
              <a:rPr lang="en-US" altLang="en-US" sz="1600" dirty="0"/>
              <a:t> </a:t>
            </a:r>
            <a:r>
              <a:rPr lang="en-US" altLang="en-US" sz="1600" b="1" dirty="0">
                <a:solidFill>
                  <a:schemeClr val="bg1">
                    <a:lumMod val="75000"/>
                  </a:schemeClr>
                </a:solidFill>
              </a:rPr>
              <a:t>Wear-out Region</a:t>
            </a:r>
          </a:p>
          <a:p>
            <a:pPr lvl="1">
              <a:buClr>
                <a:srgbClr val="3333FF"/>
              </a:buClr>
              <a:buFont typeface="Wingdings" pitchFamily="2" charset="2"/>
              <a:buChar char="Ø"/>
            </a:pPr>
            <a:r>
              <a:rPr lang="en-US" altLang="en-US" sz="1400" dirty="0">
                <a:solidFill>
                  <a:schemeClr val="bg1">
                    <a:lumMod val="75000"/>
                  </a:schemeClr>
                </a:solidFill>
              </a:rPr>
              <a:t> At long times, one enters the wear-out region where normal wear and tear of the system components results in an increasing failure rate with time</a:t>
            </a:r>
            <a:endParaRPr lang="en-US" altLang="en-US" sz="16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788460"/>
      </p:ext>
    </p:extLst>
  </p:cSld>
  <p:clrMapOvr>
    <a:masterClrMapping/>
  </p:clrMapOvr>
  <p:transition xmlns:p14="http://schemas.microsoft.com/office/powerpoint/2010/main" spd="med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649" name="Line 50"/>
          <p:cNvSpPr>
            <a:spLocks noChangeShapeType="1"/>
          </p:cNvSpPr>
          <p:nvPr/>
        </p:nvSpPr>
        <p:spPr bwMode="auto">
          <a:xfrm>
            <a:off x="600075" y="4152472"/>
            <a:ext cx="3860800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18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7" y="293572"/>
            <a:ext cx="8340482" cy="533400"/>
          </a:xfrm>
        </p:spPr>
        <p:txBody>
          <a:bodyPr/>
          <a:lstStyle/>
          <a:p>
            <a:r>
              <a:rPr lang="en-US" altLang="en-US" b="1" dirty="0">
                <a:solidFill>
                  <a:srgbClr val="FF0000"/>
                </a:solidFill>
              </a:rPr>
              <a:t>Time to Failure: The “Bathtub” Reliability Model</a:t>
            </a:r>
          </a:p>
        </p:txBody>
      </p:sp>
      <p:sp>
        <p:nvSpPr>
          <p:cNvPr id="495631" name="Line 32"/>
          <p:cNvSpPr>
            <a:spLocks noChangeShapeType="1"/>
          </p:cNvSpPr>
          <p:nvPr/>
        </p:nvSpPr>
        <p:spPr bwMode="auto">
          <a:xfrm>
            <a:off x="600075" y="3647647"/>
            <a:ext cx="386080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FF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62" name="Freeform 63"/>
          <p:cNvSpPr>
            <a:spLocks/>
          </p:cNvSpPr>
          <p:nvPr/>
        </p:nvSpPr>
        <p:spPr bwMode="auto">
          <a:xfrm>
            <a:off x="641350" y="1907747"/>
            <a:ext cx="3819525" cy="1865313"/>
          </a:xfrm>
          <a:custGeom>
            <a:avLst/>
            <a:gdLst>
              <a:gd name="T0" fmla="*/ 0 w 4143"/>
              <a:gd name="T1" fmla="*/ 4 h 1597"/>
              <a:gd name="T2" fmla="*/ 0 w 4143"/>
              <a:gd name="T3" fmla="*/ 7 h 1597"/>
              <a:gd name="T4" fmla="*/ 1 w 4143"/>
              <a:gd name="T5" fmla="*/ 8 h 1597"/>
              <a:gd name="T6" fmla="*/ 2 w 4143"/>
              <a:gd name="T7" fmla="*/ 9 h 1597"/>
              <a:gd name="T8" fmla="*/ 2 w 4143"/>
              <a:gd name="T9" fmla="*/ 10 h 1597"/>
              <a:gd name="T10" fmla="*/ 3 w 4143"/>
              <a:gd name="T11" fmla="*/ 10 h 1597"/>
              <a:gd name="T12" fmla="*/ 4 w 4143"/>
              <a:gd name="T13" fmla="*/ 10 h 1597"/>
              <a:gd name="T14" fmla="*/ 4 w 4143"/>
              <a:gd name="T15" fmla="*/ 10 h 1597"/>
              <a:gd name="T16" fmla="*/ 5 w 4143"/>
              <a:gd name="T17" fmla="*/ 11 h 1597"/>
              <a:gd name="T18" fmla="*/ 6 w 4143"/>
              <a:gd name="T19" fmla="*/ 11 h 1597"/>
              <a:gd name="T20" fmla="*/ 6 w 4143"/>
              <a:gd name="T21" fmla="*/ 11 h 1597"/>
              <a:gd name="T22" fmla="*/ 7 w 4143"/>
              <a:gd name="T23" fmla="*/ 11 h 1597"/>
              <a:gd name="T24" fmla="*/ 8 w 4143"/>
              <a:gd name="T25" fmla="*/ 11 h 1597"/>
              <a:gd name="T26" fmla="*/ 8 w 4143"/>
              <a:gd name="T27" fmla="*/ 11 h 1597"/>
              <a:gd name="T28" fmla="*/ 9 w 4143"/>
              <a:gd name="T29" fmla="*/ 11 h 1597"/>
              <a:gd name="T30" fmla="*/ 10 w 4143"/>
              <a:gd name="T31" fmla="*/ 11 h 1597"/>
              <a:gd name="T32" fmla="*/ 10 w 4143"/>
              <a:gd name="T33" fmla="*/ 12 h 1597"/>
              <a:gd name="T34" fmla="*/ 11 w 4143"/>
              <a:gd name="T35" fmla="*/ 12 h 1597"/>
              <a:gd name="T36" fmla="*/ 12 w 4143"/>
              <a:gd name="T37" fmla="*/ 12 h 1597"/>
              <a:gd name="T38" fmla="*/ 12 w 4143"/>
              <a:gd name="T39" fmla="*/ 12 h 1597"/>
              <a:gd name="T40" fmla="*/ 13 w 4143"/>
              <a:gd name="T41" fmla="*/ 12 h 1597"/>
              <a:gd name="T42" fmla="*/ 14 w 4143"/>
              <a:gd name="T43" fmla="*/ 12 h 1597"/>
              <a:gd name="T44" fmla="*/ 14 w 4143"/>
              <a:gd name="T45" fmla="*/ 12 h 1597"/>
              <a:gd name="T46" fmla="*/ 15 w 4143"/>
              <a:gd name="T47" fmla="*/ 12 h 1597"/>
              <a:gd name="T48" fmla="*/ 16 w 4143"/>
              <a:gd name="T49" fmla="*/ 12 h 1597"/>
              <a:gd name="T50" fmla="*/ 16 w 4143"/>
              <a:gd name="T51" fmla="*/ 12 h 1597"/>
              <a:gd name="T52" fmla="*/ 17 w 4143"/>
              <a:gd name="T53" fmla="*/ 12 h 1597"/>
              <a:gd name="T54" fmla="*/ 18 w 4143"/>
              <a:gd name="T55" fmla="*/ 12 h 1597"/>
              <a:gd name="T56" fmla="*/ 18 w 4143"/>
              <a:gd name="T57" fmla="*/ 12 h 1597"/>
              <a:gd name="T58" fmla="*/ 19 w 4143"/>
              <a:gd name="T59" fmla="*/ 12 h 1597"/>
              <a:gd name="T60" fmla="*/ 20 w 4143"/>
              <a:gd name="T61" fmla="*/ 12 h 1597"/>
              <a:gd name="T62" fmla="*/ 20 w 4143"/>
              <a:gd name="T63" fmla="*/ 12 h 1597"/>
              <a:gd name="T64" fmla="*/ 21 w 4143"/>
              <a:gd name="T65" fmla="*/ 12 h 1597"/>
              <a:gd name="T66" fmla="*/ 22 w 4143"/>
              <a:gd name="T67" fmla="*/ 12 h 1597"/>
              <a:gd name="T68" fmla="*/ 22 w 4143"/>
              <a:gd name="T69" fmla="*/ 12 h 1597"/>
              <a:gd name="T70" fmla="*/ 23 w 4143"/>
              <a:gd name="T71" fmla="*/ 12 h 1597"/>
              <a:gd name="T72" fmla="*/ 24 w 4143"/>
              <a:gd name="T73" fmla="*/ 11 h 1597"/>
              <a:gd name="T74" fmla="*/ 24 w 4143"/>
              <a:gd name="T75" fmla="*/ 11 h 1597"/>
              <a:gd name="T76" fmla="*/ 25 w 4143"/>
              <a:gd name="T77" fmla="*/ 11 h 1597"/>
              <a:gd name="T78" fmla="*/ 26 w 4143"/>
              <a:gd name="T79" fmla="*/ 10 h 1597"/>
              <a:gd name="T80" fmla="*/ 26 w 4143"/>
              <a:gd name="T81" fmla="*/ 10 h 1597"/>
              <a:gd name="T82" fmla="*/ 27 w 4143"/>
              <a:gd name="T83" fmla="*/ 9 h 1597"/>
              <a:gd name="T84" fmla="*/ 28 w 4143"/>
              <a:gd name="T85" fmla="*/ 8 h 1597"/>
              <a:gd name="T86" fmla="*/ 28 w 4143"/>
              <a:gd name="T87" fmla="*/ 8 h 1597"/>
              <a:gd name="T88" fmla="*/ 29 w 4143"/>
              <a:gd name="T89" fmla="*/ 7 h 1597"/>
              <a:gd name="T90" fmla="*/ 30 w 4143"/>
              <a:gd name="T91" fmla="*/ 5 h 1597"/>
              <a:gd name="T92" fmla="*/ 30 w 4143"/>
              <a:gd name="T93" fmla="*/ 4 h 1597"/>
              <a:gd name="T94" fmla="*/ 31 w 4143"/>
              <a:gd name="T95" fmla="*/ 3 h 1597"/>
              <a:gd name="T96" fmla="*/ 32 w 4143"/>
              <a:gd name="T97" fmla="*/ 2 h 1597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4143"/>
              <a:gd name="T148" fmla="*/ 0 h 1597"/>
              <a:gd name="T149" fmla="*/ 4143 w 4143"/>
              <a:gd name="T150" fmla="*/ 1597 h 1597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4143" h="1597">
                <a:moveTo>
                  <a:pt x="0" y="0"/>
                </a:moveTo>
                <a:lnTo>
                  <a:pt x="41" y="551"/>
                </a:lnTo>
                <a:lnTo>
                  <a:pt x="84" y="794"/>
                </a:lnTo>
                <a:lnTo>
                  <a:pt x="127" y="938"/>
                </a:lnTo>
                <a:lnTo>
                  <a:pt x="168" y="1037"/>
                </a:lnTo>
                <a:lnTo>
                  <a:pt x="211" y="1110"/>
                </a:lnTo>
                <a:lnTo>
                  <a:pt x="252" y="1166"/>
                </a:lnTo>
                <a:lnTo>
                  <a:pt x="295" y="1210"/>
                </a:lnTo>
                <a:lnTo>
                  <a:pt x="338" y="1247"/>
                </a:lnTo>
                <a:lnTo>
                  <a:pt x="379" y="1280"/>
                </a:lnTo>
                <a:lnTo>
                  <a:pt x="422" y="1307"/>
                </a:lnTo>
                <a:lnTo>
                  <a:pt x="465" y="1331"/>
                </a:lnTo>
                <a:lnTo>
                  <a:pt x="506" y="1351"/>
                </a:lnTo>
                <a:lnTo>
                  <a:pt x="549" y="1370"/>
                </a:lnTo>
                <a:lnTo>
                  <a:pt x="592" y="1385"/>
                </a:lnTo>
                <a:lnTo>
                  <a:pt x="633" y="1400"/>
                </a:lnTo>
                <a:lnTo>
                  <a:pt x="676" y="1414"/>
                </a:lnTo>
                <a:lnTo>
                  <a:pt x="717" y="1426"/>
                </a:lnTo>
                <a:lnTo>
                  <a:pt x="760" y="1438"/>
                </a:lnTo>
                <a:lnTo>
                  <a:pt x="803" y="1448"/>
                </a:lnTo>
                <a:lnTo>
                  <a:pt x="844" y="1458"/>
                </a:lnTo>
                <a:lnTo>
                  <a:pt x="887" y="1466"/>
                </a:lnTo>
                <a:lnTo>
                  <a:pt x="930" y="1475"/>
                </a:lnTo>
                <a:lnTo>
                  <a:pt x="971" y="1482"/>
                </a:lnTo>
                <a:lnTo>
                  <a:pt x="1014" y="1490"/>
                </a:lnTo>
                <a:lnTo>
                  <a:pt x="1057" y="1497"/>
                </a:lnTo>
                <a:lnTo>
                  <a:pt x="1098" y="1504"/>
                </a:lnTo>
                <a:lnTo>
                  <a:pt x="1141" y="1509"/>
                </a:lnTo>
                <a:lnTo>
                  <a:pt x="1182" y="1516"/>
                </a:lnTo>
                <a:lnTo>
                  <a:pt x="1225" y="1521"/>
                </a:lnTo>
                <a:lnTo>
                  <a:pt x="1268" y="1526"/>
                </a:lnTo>
                <a:lnTo>
                  <a:pt x="1309" y="1531"/>
                </a:lnTo>
                <a:lnTo>
                  <a:pt x="1352" y="1536"/>
                </a:lnTo>
                <a:lnTo>
                  <a:pt x="1395" y="1540"/>
                </a:lnTo>
                <a:lnTo>
                  <a:pt x="1436" y="1545"/>
                </a:lnTo>
                <a:lnTo>
                  <a:pt x="1479" y="1548"/>
                </a:lnTo>
                <a:lnTo>
                  <a:pt x="1522" y="1551"/>
                </a:lnTo>
                <a:lnTo>
                  <a:pt x="1563" y="1557"/>
                </a:lnTo>
                <a:lnTo>
                  <a:pt x="1606" y="1560"/>
                </a:lnTo>
                <a:lnTo>
                  <a:pt x="1647" y="1563"/>
                </a:lnTo>
                <a:lnTo>
                  <a:pt x="1690" y="1567"/>
                </a:lnTo>
                <a:lnTo>
                  <a:pt x="1733" y="1570"/>
                </a:lnTo>
                <a:lnTo>
                  <a:pt x="1774" y="1572"/>
                </a:lnTo>
                <a:lnTo>
                  <a:pt x="1817" y="1575"/>
                </a:lnTo>
                <a:lnTo>
                  <a:pt x="1860" y="1579"/>
                </a:lnTo>
                <a:lnTo>
                  <a:pt x="1901" y="1580"/>
                </a:lnTo>
                <a:lnTo>
                  <a:pt x="1944" y="1584"/>
                </a:lnTo>
                <a:lnTo>
                  <a:pt x="1987" y="1585"/>
                </a:lnTo>
                <a:lnTo>
                  <a:pt x="2028" y="1587"/>
                </a:lnTo>
                <a:lnTo>
                  <a:pt x="2071" y="1589"/>
                </a:lnTo>
                <a:lnTo>
                  <a:pt x="2112" y="1590"/>
                </a:lnTo>
                <a:lnTo>
                  <a:pt x="2155" y="1592"/>
                </a:lnTo>
                <a:lnTo>
                  <a:pt x="2198" y="1594"/>
                </a:lnTo>
                <a:lnTo>
                  <a:pt x="2239" y="1596"/>
                </a:lnTo>
                <a:lnTo>
                  <a:pt x="2282" y="1597"/>
                </a:lnTo>
                <a:lnTo>
                  <a:pt x="2325" y="1597"/>
                </a:lnTo>
                <a:lnTo>
                  <a:pt x="2366" y="1597"/>
                </a:lnTo>
                <a:lnTo>
                  <a:pt x="2409" y="1597"/>
                </a:lnTo>
                <a:lnTo>
                  <a:pt x="2452" y="1597"/>
                </a:lnTo>
                <a:lnTo>
                  <a:pt x="2493" y="1597"/>
                </a:lnTo>
                <a:lnTo>
                  <a:pt x="2536" y="1596"/>
                </a:lnTo>
                <a:lnTo>
                  <a:pt x="2577" y="1596"/>
                </a:lnTo>
                <a:lnTo>
                  <a:pt x="2620" y="1594"/>
                </a:lnTo>
                <a:lnTo>
                  <a:pt x="2663" y="1590"/>
                </a:lnTo>
                <a:lnTo>
                  <a:pt x="2704" y="1587"/>
                </a:lnTo>
                <a:lnTo>
                  <a:pt x="2747" y="1584"/>
                </a:lnTo>
                <a:lnTo>
                  <a:pt x="2790" y="1579"/>
                </a:lnTo>
                <a:lnTo>
                  <a:pt x="2831" y="1573"/>
                </a:lnTo>
                <a:lnTo>
                  <a:pt x="2874" y="1567"/>
                </a:lnTo>
                <a:lnTo>
                  <a:pt x="2917" y="1558"/>
                </a:lnTo>
                <a:lnTo>
                  <a:pt x="2958" y="1550"/>
                </a:lnTo>
                <a:lnTo>
                  <a:pt x="3001" y="1540"/>
                </a:lnTo>
                <a:lnTo>
                  <a:pt x="3042" y="1528"/>
                </a:lnTo>
                <a:lnTo>
                  <a:pt x="3085" y="1514"/>
                </a:lnTo>
                <a:lnTo>
                  <a:pt x="3128" y="1499"/>
                </a:lnTo>
                <a:lnTo>
                  <a:pt x="3169" y="1480"/>
                </a:lnTo>
                <a:lnTo>
                  <a:pt x="3212" y="1461"/>
                </a:lnTo>
                <a:lnTo>
                  <a:pt x="3255" y="1439"/>
                </a:lnTo>
                <a:lnTo>
                  <a:pt x="3297" y="1414"/>
                </a:lnTo>
                <a:lnTo>
                  <a:pt x="3340" y="1385"/>
                </a:lnTo>
                <a:lnTo>
                  <a:pt x="3383" y="1354"/>
                </a:lnTo>
                <a:lnTo>
                  <a:pt x="3424" y="1320"/>
                </a:lnTo>
                <a:lnTo>
                  <a:pt x="3467" y="1283"/>
                </a:lnTo>
                <a:lnTo>
                  <a:pt x="3508" y="1242"/>
                </a:lnTo>
                <a:lnTo>
                  <a:pt x="3551" y="1196"/>
                </a:lnTo>
                <a:lnTo>
                  <a:pt x="3594" y="1147"/>
                </a:lnTo>
                <a:lnTo>
                  <a:pt x="3635" y="1093"/>
                </a:lnTo>
                <a:lnTo>
                  <a:pt x="3678" y="1035"/>
                </a:lnTo>
                <a:lnTo>
                  <a:pt x="3721" y="974"/>
                </a:lnTo>
                <a:lnTo>
                  <a:pt x="3762" y="906"/>
                </a:lnTo>
                <a:lnTo>
                  <a:pt x="3805" y="836"/>
                </a:lnTo>
                <a:lnTo>
                  <a:pt x="3848" y="761"/>
                </a:lnTo>
                <a:lnTo>
                  <a:pt x="3889" y="683"/>
                </a:lnTo>
                <a:lnTo>
                  <a:pt x="3932" y="603"/>
                </a:lnTo>
                <a:lnTo>
                  <a:pt x="3973" y="520"/>
                </a:lnTo>
                <a:lnTo>
                  <a:pt x="4016" y="435"/>
                </a:lnTo>
                <a:lnTo>
                  <a:pt x="4059" y="350"/>
                </a:lnTo>
                <a:lnTo>
                  <a:pt x="4100" y="265"/>
                </a:lnTo>
                <a:lnTo>
                  <a:pt x="4143" y="184"/>
                </a:lnTo>
              </a:path>
            </a:pathLst>
          </a:custGeom>
          <a:noFill/>
          <a:ln w="39751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836" name="Rectangle 237"/>
          <p:cNvSpPr>
            <a:spLocks noChangeArrowheads="1"/>
          </p:cNvSpPr>
          <p:nvPr/>
        </p:nvSpPr>
        <p:spPr bwMode="auto">
          <a:xfrm>
            <a:off x="1051888" y="1060022"/>
            <a:ext cx="275556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altLang="en-US" sz="1300" dirty="0">
                <a:solidFill>
                  <a:srgbClr val="0000FF"/>
                </a:solidFill>
              </a:rPr>
              <a:t>    </a:t>
            </a:r>
            <a:r>
              <a:rPr lang="en-US" altLang="en-US" sz="1600" b="1" dirty="0"/>
              <a:t>Classical Reliability Model</a:t>
            </a:r>
          </a:p>
          <a:p>
            <a:pPr algn="ctr"/>
            <a:r>
              <a:rPr lang="en-US" altLang="en-US" sz="1600" b="1" dirty="0">
                <a:solidFill>
                  <a:srgbClr val="3333FF"/>
                </a:solidFill>
              </a:rPr>
              <a:t>“The Bathtub Curve"</a:t>
            </a:r>
          </a:p>
        </p:txBody>
      </p:sp>
      <p:sp>
        <p:nvSpPr>
          <p:cNvPr id="495625" name="Rectangle 26"/>
          <p:cNvSpPr>
            <a:spLocks noChangeArrowheads="1"/>
          </p:cNvSpPr>
          <p:nvPr/>
        </p:nvSpPr>
        <p:spPr bwMode="auto">
          <a:xfrm>
            <a:off x="600075" y="1631522"/>
            <a:ext cx="3860800" cy="2520950"/>
          </a:xfrm>
          <a:prstGeom prst="rect">
            <a:avLst/>
          </a:prstGeom>
          <a:noFill/>
          <a:ln w="11113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626" name="Line 27"/>
          <p:cNvSpPr>
            <a:spLocks noChangeShapeType="1"/>
          </p:cNvSpPr>
          <p:nvPr/>
        </p:nvSpPr>
        <p:spPr bwMode="auto">
          <a:xfrm flipV="1">
            <a:off x="1243013" y="1631522"/>
            <a:ext cx="0" cy="252095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FF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27" name="Line 28"/>
          <p:cNvSpPr>
            <a:spLocks noChangeShapeType="1"/>
          </p:cNvSpPr>
          <p:nvPr/>
        </p:nvSpPr>
        <p:spPr bwMode="auto">
          <a:xfrm flipV="1">
            <a:off x="1887538" y="1631522"/>
            <a:ext cx="0" cy="252095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FF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29" name="Line 30"/>
          <p:cNvSpPr>
            <a:spLocks noChangeShapeType="1"/>
          </p:cNvSpPr>
          <p:nvPr/>
        </p:nvSpPr>
        <p:spPr bwMode="auto">
          <a:xfrm flipV="1">
            <a:off x="3175000" y="1631522"/>
            <a:ext cx="0" cy="252095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FF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32" name="Line 33"/>
          <p:cNvSpPr>
            <a:spLocks noChangeShapeType="1"/>
          </p:cNvSpPr>
          <p:nvPr/>
        </p:nvSpPr>
        <p:spPr bwMode="auto">
          <a:xfrm>
            <a:off x="600075" y="3144410"/>
            <a:ext cx="386080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FF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33" name="Line 34"/>
          <p:cNvSpPr>
            <a:spLocks noChangeShapeType="1"/>
          </p:cNvSpPr>
          <p:nvPr/>
        </p:nvSpPr>
        <p:spPr bwMode="auto">
          <a:xfrm>
            <a:off x="600075" y="2639585"/>
            <a:ext cx="386080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FF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34" name="Line 35"/>
          <p:cNvSpPr>
            <a:spLocks noChangeShapeType="1"/>
          </p:cNvSpPr>
          <p:nvPr/>
        </p:nvSpPr>
        <p:spPr bwMode="auto">
          <a:xfrm>
            <a:off x="600075" y="2137935"/>
            <a:ext cx="386080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FF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35" name="Line 36"/>
          <p:cNvSpPr>
            <a:spLocks noChangeShapeType="1"/>
          </p:cNvSpPr>
          <p:nvPr/>
        </p:nvSpPr>
        <p:spPr bwMode="auto">
          <a:xfrm flipV="1">
            <a:off x="600075" y="4101672"/>
            <a:ext cx="0" cy="10160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36" name="Line 37"/>
          <p:cNvSpPr>
            <a:spLocks noChangeShapeType="1"/>
          </p:cNvSpPr>
          <p:nvPr/>
        </p:nvSpPr>
        <p:spPr bwMode="auto">
          <a:xfrm flipV="1">
            <a:off x="922338" y="4128660"/>
            <a:ext cx="0" cy="47625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37" name="Line 38"/>
          <p:cNvSpPr>
            <a:spLocks noChangeShapeType="1"/>
          </p:cNvSpPr>
          <p:nvPr/>
        </p:nvSpPr>
        <p:spPr bwMode="auto">
          <a:xfrm flipV="1">
            <a:off x="1243013" y="4101672"/>
            <a:ext cx="0" cy="10160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38" name="Line 39"/>
          <p:cNvSpPr>
            <a:spLocks noChangeShapeType="1"/>
          </p:cNvSpPr>
          <p:nvPr/>
        </p:nvSpPr>
        <p:spPr bwMode="auto">
          <a:xfrm flipV="1">
            <a:off x="1566863" y="4128660"/>
            <a:ext cx="0" cy="47625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39" name="Line 40"/>
          <p:cNvSpPr>
            <a:spLocks noChangeShapeType="1"/>
          </p:cNvSpPr>
          <p:nvPr/>
        </p:nvSpPr>
        <p:spPr bwMode="auto">
          <a:xfrm flipV="1">
            <a:off x="1887538" y="4101672"/>
            <a:ext cx="0" cy="10160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40" name="Line 41"/>
          <p:cNvSpPr>
            <a:spLocks noChangeShapeType="1"/>
          </p:cNvSpPr>
          <p:nvPr/>
        </p:nvSpPr>
        <p:spPr bwMode="auto">
          <a:xfrm flipV="1">
            <a:off x="2211388" y="4128660"/>
            <a:ext cx="0" cy="47625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41" name="Line 42"/>
          <p:cNvSpPr>
            <a:spLocks noChangeShapeType="1"/>
          </p:cNvSpPr>
          <p:nvPr/>
        </p:nvSpPr>
        <p:spPr bwMode="auto">
          <a:xfrm flipV="1">
            <a:off x="2532063" y="4101672"/>
            <a:ext cx="0" cy="10160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42" name="Line 43"/>
          <p:cNvSpPr>
            <a:spLocks noChangeShapeType="1"/>
          </p:cNvSpPr>
          <p:nvPr/>
        </p:nvSpPr>
        <p:spPr bwMode="auto">
          <a:xfrm flipV="1">
            <a:off x="2854325" y="4128660"/>
            <a:ext cx="0" cy="47625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43" name="Line 44"/>
          <p:cNvSpPr>
            <a:spLocks noChangeShapeType="1"/>
          </p:cNvSpPr>
          <p:nvPr/>
        </p:nvSpPr>
        <p:spPr bwMode="auto">
          <a:xfrm flipV="1">
            <a:off x="3175000" y="4101672"/>
            <a:ext cx="0" cy="10160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44" name="Line 45"/>
          <p:cNvSpPr>
            <a:spLocks noChangeShapeType="1"/>
          </p:cNvSpPr>
          <p:nvPr/>
        </p:nvSpPr>
        <p:spPr bwMode="auto">
          <a:xfrm flipV="1">
            <a:off x="3498850" y="4128660"/>
            <a:ext cx="0" cy="47625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45" name="Line 46"/>
          <p:cNvSpPr>
            <a:spLocks noChangeShapeType="1"/>
          </p:cNvSpPr>
          <p:nvPr/>
        </p:nvSpPr>
        <p:spPr bwMode="auto">
          <a:xfrm flipV="1">
            <a:off x="3819525" y="4101672"/>
            <a:ext cx="0" cy="10160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46" name="Line 47"/>
          <p:cNvSpPr>
            <a:spLocks noChangeShapeType="1"/>
          </p:cNvSpPr>
          <p:nvPr/>
        </p:nvSpPr>
        <p:spPr bwMode="auto">
          <a:xfrm flipV="1">
            <a:off x="4140200" y="4128660"/>
            <a:ext cx="0" cy="47625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47" name="Line 48"/>
          <p:cNvSpPr>
            <a:spLocks noChangeShapeType="1"/>
          </p:cNvSpPr>
          <p:nvPr/>
        </p:nvSpPr>
        <p:spPr bwMode="auto">
          <a:xfrm flipV="1">
            <a:off x="4460875" y="4101672"/>
            <a:ext cx="0" cy="10160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48" name="Line 49"/>
          <p:cNvSpPr>
            <a:spLocks noChangeShapeType="1"/>
          </p:cNvSpPr>
          <p:nvPr/>
        </p:nvSpPr>
        <p:spPr bwMode="auto">
          <a:xfrm>
            <a:off x="600075" y="4152472"/>
            <a:ext cx="3860800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50" name="Line 51"/>
          <p:cNvSpPr>
            <a:spLocks noChangeShapeType="1"/>
          </p:cNvSpPr>
          <p:nvPr/>
        </p:nvSpPr>
        <p:spPr bwMode="auto">
          <a:xfrm>
            <a:off x="538163" y="4152472"/>
            <a:ext cx="125412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51" name="Line 52"/>
          <p:cNvSpPr>
            <a:spLocks noChangeShapeType="1"/>
          </p:cNvSpPr>
          <p:nvPr/>
        </p:nvSpPr>
        <p:spPr bwMode="auto">
          <a:xfrm>
            <a:off x="569913" y="3900060"/>
            <a:ext cx="60325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52" name="Line 53"/>
          <p:cNvSpPr>
            <a:spLocks noChangeShapeType="1"/>
          </p:cNvSpPr>
          <p:nvPr/>
        </p:nvSpPr>
        <p:spPr bwMode="auto">
          <a:xfrm>
            <a:off x="538163" y="3647647"/>
            <a:ext cx="125412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53" name="Line 54"/>
          <p:cNvSpPr>
            <a:spLocks noChangeShapeType="1"/>
          </p:cNvSpPr>
          <p:nvPr/>
        </p:nvSpPr>
        <p:spPr bwMode="auto">
          <a:xfrm>
            <a:off x="569913" y="3398410"/>
            <a:ext cx="60325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54" name="Line 55"/>
          <p:cNvSpPr>
            <a:spLocks noChangeShapeType="1"/>
          </p:cNvSpPr>
          <p:nvPr/>
        </p:nvSpPr>
        <p:spPr bwMode="auto">
          <a:xfrm>
            <a:off x="538163" y="3144410"/>
            <a:ext cx="125412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55" name="Line 56"/>
          <p:cNvSpPr>
            <a:spLocks noChangeShapeType="1"/>
          </p:cNvSpPr>
          <p:nvPr/>
        </p:nvSpPr>
        <p:spPr bwMode="auto">
          <a:xfrm>
            <a:off x="569913" y="2891997"/>
            <a:ext cx="60325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56" name="Line 57"/>
          <p:cNvSpPr>
            <a:spLocks noChangeShapeType="1"/>
          </p:cNvSpPr>
          <p:nvPr/>
        </p:nvSpPr>
        <p:spPr bwMode="auto">
          <a:xfrm>
            <a:off x="538163" y="2639585"/>
            <a:ext cx="125412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57" name="Line 58"/>
          <p:cNvSpPr>
            <a:spLocks noChangeShapeType="1"/>
          </p:cNvSpPr>
          <p:nvPr/>
        </p:nvSpPr>
        <p:spPr bwMode="auto">
          <a:xfrm>
            <a:off x="569913" y="2388760"/>
            <a:ext cx="60325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58" name="Line 59"/>
          <p:cNvSpPr>
            <a:spLocks noChangeShapeType="1"/>
          </p:cNvSpPr>
          <p:nvPr/>
        </p:nvSpPr>
        <p:spPr bwMode="auto">
          <a:xfrm>
            <a:off x="538163" y="2137935"/>
            <a:ext cx="125412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59" name="Line 60"/>
          <p:cNvSpPr>
            <a:spLocks noChangeShapeType="1"/>
          </p:cNvSpPr>
          <p:nvPr/>
        </p:nvSpPr>
        <p:spPr bwMode="auto">
          <a:xfrm>
            <a:off x="569913" y="1883935"/>
            <a:ext cx="60325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60" name="Line 61"/>
          <p:cNvSpPr>
            <a:spLocks noChangeShapeType="1"/>
          </p:cNvSpPr>
          <p:nvPr/>
        </p:nvSpPr>
        <p:spPr bwMode="auto">
          <a:xfrm>
            <a:off x="538163" y="1631522"/>
            <a:ext cx="125412" cy="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661" name="Line 62"/>
          <p:cNvSpPr>
            <a:spLocks noChangeShapeType="1"/>
          </p:cNvSpPr>
          <p:nvPr/>
        </p:nvSpPr>
        <p:spPr bwMode="auto">
          <a:xfrm flipV="1">
            <a:off x="600075" y="1631522"/>
            <a:ext cx="0" cy="252095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726" name="Line 127"/>
          <p:cNvSpPr>
            <a:spLocks noChangeShapeType="1"/>
          </p:cNvSpPr>
          <p:nvPr/>
        </p:nvSpPr>
        <p:spPr bwMode="auto">
          <a:xfrm>
            <a:off x="600075" y="4152472"/>
            <a:ext cx="36513" cy="0"/>
          </a:xfrm>
          <a:prstGeom prst="line">
            <a:avLst/>
          </a:pr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727" name="Line 128"/>
          <p:cNvSpPr>
            <a:spLocks noChangeShapeType="1"/>
          </p:cNvSpPr>
          <p:nvPr/>
        </p:nvSpPr>
        <p:spPr bwMode="auto">
          <a:xfrm>
            <a:off x="677863" y="4152472"/>
            <a:ext cx="34925" cy="0"/>
          </a:xfrm>
          <a:prstGeom prst="line">
            <a:avLst/>
          </a:pr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728" name="Freeform 129"/>
          <p:cNvSpPr>
            <a:spLocks/>
          </p:cNvSpPr>
          <p:nvPr/>
        </p:nvSpPr>
        <p:spPr bwMode="auto">
          <a:xfrm>
            <a:off x="754063" y="4152472"/>
            <a:ext cx="38100" cy="0"/>
          </a:xfrm>
          <a:custGeom>
            <a:avLst/>
            <a:gdLst>
              <a:gd name="T0" fmla="*/ 0 w 20"/>
              <a:gd name="T1" fmla="*/ 0 w 20"/>
              <a:gd name="T2" fmla="*/ 20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0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29" name="Freeform 130"/>
          <p:cNvSpPr>
            <a:spLocks/>
          </p:cNvSpPr>
          <p:nvPr/>
        </p:nvSpPr>
        <p:spPr bwMode="auto">
          <a:xfrm>
            <a:off x="831850" y="4152472"/>
            <a:ext cx="36513" cy="0"/>
          </a:xfrm>
          <a:custGeom>
            <a:avLst/>
            <a:gdLst>
              <a:gd name="T0" fmla="*/ 0 w 20"/>
              <a:gd name="T1" fmla="*/ 0 w 20"/>
              <a:gd name="T2" fmla="*/ 20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0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30" name="Freeform 131"/>
          <p:cNvSpPr>
            <a:spLocks/>
          </p:cNvSpPr>
          <p:nvPr/>
        </p:nvSpPr>
        <p:spPr bwMode="auto">
          <a:xfrm>
            <a:off x="909638" y="4152472"/>
            <a:ext cx="38100" cy="0"/>
          </a:xfrm>
          <a:custGeom>
            <a:avLst/>
            <a:gdLst>
              <a:gd name="T0" fmla="*/ 0 w 20"/>
              <a:gd name="T1" fmla="*/ 0 w 20"/>
              <a:gd name="T2" fmla="*/ 20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0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31" name="Freeform 132"/>
          <p:cNvSpPr>
            <a:spLocks/>
          </p:cNvSpPr>
          <p:nvPr/>
        </p:nvSpPr>
        <p:spPr bwMode="auto">
          <a:xfrm>
            <a:off x="989013" y="4152472"/>
            <a:ext cx="34925" cy="0"/>
          </a:xfrm>
          <a:custGeom>
            <a:avLst/>
            <a:gdLst>
              <a:gd name="T0" fmla="*/ 0 w 20"/>
              <a:gd name="T1" fmla="*/ 0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0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32" name="Freeform 133"/>
          <p:cNvSpPr>
            <a:spLocks/>
          </p:cNvSpPr>
          <p:nvPr/>
        </p:nvSpPr>
        <p:spPr bwMode="auto">
          <a:xfrm>
            <a:off x="1066800" y="4152472"/>
            <a:ext cx="34925" cy="0"/>
          </a:xfrm>
          <a:custGeom>
            <a:avLst/>
            <a:gdLst>
              <a:gd name="T0" fmla="*/ 0 w 20"/>
              <a:gd name="T1" fmla="*/ 1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1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33" name="Freeform 134"/>
          <p:cNvSpPr>
            <a:spLocks/>
          </p:cNvSpPr>
          <p:nvPr/>
        </p:nvSpPr>
        <p:spPr bwMode="auto">
          <a:xfrm>
            <a:off x="1144588" y="4152472"/>
            <a:ext cx="34925" cy="0"/>
          </a:xfrm>
          <a:custGeom>
            <a:avLst/>
            <a:gdLst>
              <a:gd name="T0" fmla="*/ 0 w 20"/>
              <a:gd name="T1" fmla="*/ 1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1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34" name="Freeform 135"/>
          <p:cNvSpPr>
            <a:spLocks/>
          </p:cNvSpPr>
          <p:nvPr/>
        </p:nvSpPr>
        <p:spPr bwMode="auto">
          <a:xfrm>
            <a:off x="1220788" y="4152472"/>
            <a:ext cx="34925" cy="0"/>
          </a:xfrm>
          <a:custGeom>
            <a:avLst/>
            <a:gdLst>
              <a:gd name="T0" fmla="*/ 0 w 20"/>
              <a:gd name="T1" fmla="*/ 1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1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35" name="Freeform 136"/>
          <p:cNvSpPr>
            <a:spLocks/>
          </p:cNvSpPr>
          <p:nvPr/>
        </p:nvSpPr>
        <p:spPr bwMode="auto">
          <a:xfrm>
            <a:off x="1298575" y="4152472"/>
            <a:ext cx="34925" cy="0"/>
          </a:xfrm>
          <a:custGeom>
            <a:avLst/>
            <a:gdLst>
              <a:gd name="T0" fmla="*/ 0 w 20"/>
              <a:gd name="T1" fmla="*/ 1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1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36" name="Freeform 137"/>
          <p:cNvSpPr>
            <a:spLocks/>
          </p:cNvSpPr>
          <p:nvPr/>
        </p:nvSpPr>
        <p:spPr bwMode="auto">
          <a:xfrm>
            <a:off x="1376363" y="4152472"/>
            <a:ext cx="34925" cy="0"/>
          </a:xfrm>
          <a:custGeom>
            <a:avLst/>
            <a:gdLst>
              <a:gd name="T0" fmla="*/ 0 w 20"/>
              <a:gd name="T1" fmla="*/ 2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2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37" name="Freeform 138"/>
          <p:cNvSpPr>
            <a:spLocks/>
          </p:cNvSpPr>
          <p:nvPr/>
        </p:nvSpPr>
        <p:spPr bwMode="auto">
          <a:xfrm>
            <a:off x="1452563" y="4152472"/>
            <a:ext cx="36512" cy="0"/>
          </a:xfrm>
          <a:custGeom>
            <a:avLst/>
            <a:gdLst>
              <a:gd name="T0" fmla="*/ 0 w 20"/>
              <a:gd name="T1" fmla="*/ 2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2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38" name="Freeform 139"/>
          <p:cNvSpPr>
            <a:spLocks/>
          </p:cNvSpPr>
          <p:nvPr/>
        </p:nvSpPr>
        <p:spPr bwMode="auto">
          <a:xfrm>
            <a:off x="1531938" y="4152472"/>
            <a:ext cx="34925" cy="0"/>
          </a:xfrm>
          <a:custGeom>
            <a:avLst/>
            <a:gdLst>
              <a:gd name="T0" fmla="*/ 0 w 20"/>
              <a:gd name="T1" fmla="*/ 2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2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39" name="Freeform 140"/>
          <p:cNvSpPr>
            <a:spLocks/>
          </p:cNvSpPr>
          <p:nvPr/>
        </p:nvSpPr>
        <p:spPr bwMode="auto">
          <a:xfrm>
            <a:off x="1608138" y="4152472"/>
            <a:ext cx="36512" cy="0"/>
          </a:xfrm>
          <a:custGeom>
            <a:avLst/>
            <a:gdLst>
              <a:gd name="T0" fmla="*/ 0 w 20"/>
              <a:gd name="T1" fmla="*/ 3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3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40" name="Freeform 141"/>
          <p:cNvSpPr>
            <a:spLocks/>
          </p:cNvSpPr>
          <p:nvPr/>
        </p:nvSpPr>
        <p:spPr bwMode="auto">
          <a:xfrm>
            <a:off x="1687513" y="4152472"/>
            <a:ext cx="33337" cy="0"/>
          </a:xfrm>
          <a:custGeom>
            <a:avLst/>
            <a:gdLst>
              <a:gd name="T0" fmla="*/ 0 w 20"/>
              <a:gd name="T1" fmla="*/ 3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3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41" name="Freeform 142"/>
          <p:cNvSpPr>
            <a:spLocks/>
          </p:cNvSpPr>
          <p:nvPr/>
        </p:nvSpPr>
        <p:spPr bwMode="auto">
          <a:xfrm>
            <a:off x="1763713" y="4152472"/>
            <a:ext cx="34925" cy="0"/>
          </a:xfrm>
          <a:custGeom>
            <a:avLst/>
            <a:gdLst>
              <a:gd name="T0" fmla="*/ 0 w 20"/>
              <a:gd name="T1" fmla="*/ 3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3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42" name="Freeform 143"/>
          <p:cNvSpPr>
            <a:spLocks/>
          </p:cNvSpPr>
          <p:nvPr/>
        </p:nvSpPr>
        <p:spPr bwMode="auto">
          <a:xfrm>
            <a:off x="1841500" y="4152472"/>
            <a:ext cx="34925" cy="0"/>
          </a:xfrm>
          <a:custGeom>
            <a:avLst/>
            <a:gdLst>
              <a:gd name="T0" fmla="*/ 0 w 20"/>
              <a:gd name="T1" fmla="*/ 3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3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43" name="Freeform 144"/>
          <p:cNvSpPr>
            <a:spLocks/>
          </p:cNvSpPr>
          <p:nvPr/>
        </p:nvSpPr>
        <p:spPr bwMode="auto">
          <a:xfrm>
            <a:off x="1919288" y="4152472"/>
            <a:ext cx="33337" cy="0"/>
          </a:xfrm>
          <a:custGeom>
            <a:avLst/>
            <a:gdLst>
              <a:gd name="T0" fmla="*/ 0 w 20"/>
              <a:gd name="T1" fmla="*/ 4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4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44" name="Freeform 145"/>
          <p:cNvSpPr>
            <a:spLocks/>
          </p:cNvSpPr>
          <p:nvPr/>
        </p:nvSpPr>
        <p:spPr bwMode="auto">
          <a:xfrm>
            <a:off x="1995488" y="4152472"/>
            <a:ext cx="36512" cy="0"/>
          </a:xfrm>
          <a:custGeom>
            <a:avLst/>
            <a:gdLst>
              <a:gd name="T0" fmla="*/ 0 w 20"/>
              <a:gd name="T1" fmla="*/ 4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4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45" name="Freeform 146"/>
          <p:cNvSpPr>
            <a:spLocks/>
          </p:cNvSpPr>
          <p:nvPr/>
        </p:nvSpPr>
        <p:spPr bwMode="auto">
          <a:xfrm>
            <a:off x="2073275" y="4152472"/>
            <a:ext cx="34925" cy="0"/>
          </a:xfrm>
          <a:custGeom>
            <a:avLst/>
            <a:gdLst>
              <a:gd name="T0" fmla="*/ 0 w 20"/>
              <a:gd name="T1" fmla="*/ 4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4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46" name="Freeform 147"/>
          <p:cNvSpPr>
            <a:spLocks/>
          </p:cNvSpPr>
          <p:nvPr/>
        </p:nvSpPr>
        <p:spPr bwMode="auto">
          <a:xfrm>
            <a:off x="2151063" y="4152472"/>
            <a:ext cx="36512" cy="0"/>
          </a:xfrm>
          <a:custGeom>
            <a:avLst/>
            <a:gdLst>
              <a:gd name="T0" fmla="*/ 0 w 20"/>
              <a:gd name="T1" fmla="*/ 4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4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47" name="Freeform 148"/>
          <p:cNvSpPr>
            <a:spLocks/>
          </p:cNvSpPr>
          <p:nvPr/>
        </p:nvSpPr>
        <p:spPr bwMode="auto">
          <a:xfrm>
            <a:off x="2228850" y="4152472"/>
            <a:ext cx="34925" cy="0"/>
          </a:xfrm>
          <a:custGeom>
            <a:avLst/>
            <a:gdLst>
              <a:gd name="T0" fmla="*/ 0 w 20"/>
              <a:gd name="T1" fmla="*/ 5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5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48" name="Freeform 149"/>
          <p:cNvSpPr>
            <a:spLocks/>
          </p:cNvSpPr>
          <p:nvPr/>
        </p:nvSpPr>
        <p:spPr bwMode="auto">
          <a:xfrm>
            <a:off x="2306638" y="4152472"/>
            <a:ext cx="34925" cy="0"/>
          </a:xfrm>
          <a:custGeom>
            <a:avLst/>
            <a:gdLst>
              <a:gd name="T0" fmla="*/ 0 w 20"/>
              <a:gd name="T1" fmla="*/ 5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5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49" name="Freeform 150"/>
          <p:cNvSpPr>
            <a:spLocks/>
          </p:cNvSpPr>
          <p:nvPr/>
        </p:nvSpPr>
        <p:spPr bwMode="auto">
          <a:xfrm>
            <a:off x="2384425" y="4150885"/>
            <a:ext cx="34925" cy="0"/>
          </a:xfrm>
          <a:custGeom>
            <a:avLst/>
            <a:gdLst>
              <a:gd name="T0" fmla="*/ 0 w 20"/>
              <a:gd name="T1" fmla="*/ 5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5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50" name="Freeform 151"/>
          <p:cNvSpPr>
            <a:spLocks/>
          </p:cNvSpPr>
          <p:nvPr/>
        </p:nvSpPr>
        <p:spPr bwMode="auto">
          <a:xfrm>
            <a:off x="2460625" y="4150885"/>
            <a:ext cx="36513" cy="0"/>
          </a:xfrm>
          <a:custGeom>
            <a:avLst/>
            <a:gdLst>
              <a:gd name="T0" fmla="*/ 0 w 20"/>
              <a:gd name="T1" fmla="*/ 6 w 20"/>
              <a:gd name="T2" fmla="*/ 13 w 20"/>
              <a:gd name="T3" fmla="*/ 0 60000 65536"/>
              <a:gd name="T4" fmla="*/ 0 60000 65536"/>
              <a:gd name="T5" fmla="*/ 0 60000 65536"/>
              <a:gd name="T6" fmla="*/ 0 w 20"/>
              <a:gd name="T7" fmla="*/ 20 w 20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20">
                <a:moveTo>
                  <a:pt x="0" y="0"/>
                </a:moveTo>
                <a:lnTo>
                  <a:pt x="6" y="0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51" name="Freeform 152"/>
          <p:cNvSpPr>
            <a:spLocks/>
          </p:cNvSpPr>
          <p:nvPr/>
        </p:nvSpPr>
        <p:spPr bwMode="auto">
          <a:xfrm>
            <a:off x="2540000" y="4149297"/>
            <a:ext cx="33338" cy="1588"/>
          </a:xfrm>
          <a:custGeom>
            <a:avLst/>
            <a:gdLst>
              <a:gd name="T0" fmla="*/ 0 w 20"/>
              <a:gd name="T1" fmla="*/ 1 h 1"/>
              <a:gd name="T2" fmla="*/ 6 w 20"/>
              <a:gd name="T3" fmla="*/ 1 h 1"/>
              <a:gd name="T4" fmla="*/ 13 w 20"/>
              <a:gd name="T5" fmla="*/ 0 h 1"/>
              <a:gd name="T6" fmla="*/ 0 60000 65536"/>
              <a:gd name="T7" fmla="*/ 0 60000 65536"/>
              <a:gd name="T8" fmla="*/ 0 60000 65536"/>
              <a:gd name="T9" fmla="*/ 0 w 20"/>
              <a:gd name="T10" fmla="*/ 0 h 1"/>
              <a:gd name="T11" fmla="*/ 20 w 20"/>
              <a:gd name="T12" fmla="*/ 1 h 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" h="1">
                <a:moveTo>
                  <a:pt x="0" y="1"/>
                </a:moveTo>
                <a:lnTo>
                  <a:pt x="6" y="1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53" name="Freeform 154"/>
          <p:cNvSpPr>
            <a:spLocks/>
          </p:cNvSpPr>
          <p:nvPr/>
        </p:nvSpPr>
        <p:spPr bwMode="auto">
          <a:xfrm>
            <a:off x="2692400" y="4147710"/>
            <a:ext cx="36513" cy="0"/>
          </a:xfrm>
          <a:custGeom>
            <a:avLst/>
            <a:gdLst>
              <a:gd name="T0" fmla="*/ 0 w 20"/>
              <a:gd name="T1" fmla="*/ 0 h 1"/>
              <a:gd name="T2" fmla="*/ 6 w 20"/>
              <a:gd name="T3" fmla="*/ 0 h 1"/>
              <a:gd name="T4" fmla="*/ 13 w 20"/>
              <a:gd name="T5" fmla="*/ 0 h 1"/>
              <a:gd name="T6" fmla="*/ 0 60000 65536"/>
              <a:gd name="T7" fmla="*/ 0 60000 65536"/>
              <a:gd name="T8" fmla="*/ 0 60000 65536"/>
              <a:gd name="T9" fmla="*/ 0 w 20"/>
              <a:gd name="T10" fmla="*/ 0 h 1"/>
              <a:gd name="T11" fmla="*/ 20 w 20"/>
              <a:gd name="T12" fmla="*/ 0 h 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" h="1">
                <a:moveTo>
                  <a:pt x="0" y="1"/>
                </a:moveTo>
                <a:lnTo>
                  <a:pt x="6" y="1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55" name="Freeform 156"/>
          <p:cNvSpPr>
            <a:spLocks/>
          </p:cNvSpPr>
          <p:nvPr/>
        </p:nvSpPr>
        <p:spPr bwMode="auto">
          <a:xfrm>
            <a:off x="2847975" y="4142947"/>
            <a:ext cx="36513" cy="1588"/>
          </a:xfrm>
          <a:custGeom>
            <a:avLst/>
            <a:gdLst>
              <a:gd name="T0" fmla="*/ 0 w 20"/>
              <a:gd name="T1" fmla="*/ 1 h 1"/>
              <a:gd name="T2" fmla="*/ 7 w 20"/>
              <a:gd name="T3" fmla="*/ 1 h 1"/>
              <a:gd name="T4" fmla="*/ 13 w 20"/>
              <a:gd name="T5" fmla="*/ 0 h 1"/>
              <a:gd name="T6" fmla="*/ 0 60000 65536"/>
              <a:gd name="T7" fmla="*/ 0 60000 65536"/>
              <a:gd name="T8" fmla="*/ 0 60000 65536"/>
              <a:gd name="T9" fmla="*/ 0 w 20"/>
              <a:gd name="T10" fmla="*/ 0 h 1"/>
              <a:gd name="T11" fmla="*/ 20 w 20"/>
              <a:gd name="T12" fmla="*/ 1 h 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" h="1">
                <a:moveTo>
                  <a:pt x="0" y="1"/>
                </a:moveTo>
                <a:lnTo>
                  <a:pt x="7" y="1"/>
                </a:lnTo>
                <a:lnTo>
                  <a:pt x="20" y="0"/>
                </a:lnTo>
              </a:path>
            </a:pathLst>
          </a:cu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5783" name="Line 184"/>
          <p:cNvSpPr>
            <a:spLocks noChangeShapeType="1"/>
          </p:cNvSpPr>
          <p:nvPr/>
        </p:nvSpPr>
        <p:spPr bwMode="auto">
          <a:xfrm flipV="1">
            <a:off x="4459288" y="2888822"/>
            <a:ext cx="1587" cy="0"/>
          </a:xfrm>
          <a:prstGeom prst="line">
            <a:avLst/>
          </a:prstGeom>
          <a:noFill/>
          <a:ln w="4763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784" name="Line 185"/>
          <p:cNvSpPr>
            <a:spLocks noChangeShapeType="1"/>
          </p:cNvSpPr>
          <p:nvPr/>
        </p:nvSpPr>
        <p:spPr bwMode="auto">
          <a:xfrm>
            <a:off x="600075" y="3900060"/>
            <a:ext cx="36513" cy="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837" name="Rectangle 238"/>
          <p:cNvSpPr>
            <a:spLocks noChangeArrowheads="1"/>
          </p:cNvSpPr>
          <p:nvPr/>
        </p:nvSpPr>
        <p:spPr bwMode="auto">
          <a:xfrm>
            <a:off x="2346325" y="4285822"/>
            <a:ext cx="3111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en-US" sz="1100">
                <a:solidFill>
                  <a:srgbClr val="000000"/>
                </a:solidFill>
              </a:rPr>
              <a:t>Time</a:t>
            </a:r>
            <a:endParaRPr lang="en-US" altLang="en-US" sz="1000"/>
          </a:p>
        </p:txBody>
      </p:sp>
      <p:sp>
        <p:nvSpPr>
          <p:cNvPr id="495838" name="Rectangle 239"/>
          <p:cNvSpPr>
            <a:spLocks noChangeArrowheads="1"/>
          </p:cNvSpPr>
          <p:nvPr/>
        </p:nvSpPr>
        <p:spPr bwMode="auto">
          <a:xfrm rot="-5400000">
            <a:off x="-369094" y="2759441"/>
            <a:ext cx="1211263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en-US" sz="1100">
                <a:solidFill>
                  <a:srgbClr val="000000"/>
                </a:solidFill>
              </a:rPr>
              <a:t>Failure Probability</a:t>
            </a:r>
            <a:endParaRPr lang="en-US" altLang="en-US" sz="1000"/>
          </a:p>
        </p:txBody>
      </p:sp>
      <p:sp>
        <p:nvSpPr>
          <p:cNvPr id="495875" name="Line 259"/>
          <p:cNvSpPr>
            <a:spLocks noChangeShapeType="1"/>
          </p:cNvSpPr>
          <p:nvPr/>
        </p:nvSpPr>
        <p:spPr bwMode="auto">
          <a:xfrm>
            <a:off x="1231900" y="1593422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876" name="Line 260"/>
          <p:cNvSpPr>
            <a:spLocks noChangeShapeType="1"/>
          </p:cNvSpPr>
          <p:nvPr/>
        </p:nvSpPr>
        <p:spPr bwMode="auto">
          <a:xfrm>
            <a:off x="3492500" y="1593422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877" name="Line 261"/>
          <p:cNvSpPr>
            <a:spLocks noChangeShapeType="1"/>
          </p:cNvSpPr>
          <p:nvPr/>
        </p:nvSpPr>
        <p:spPr bwMode="auto">
          <a:xfrm flipH="1" flipV="1">
            <a:off x="914400" y="3650822"/>
            <a:ext cx="2286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878" name="Line 262"/>
          <p:cNvSpPr>
            <a:spLocks noChangeShapeType="1"/>
          </p:cNvSpPr>
          <p:nvPr/>
        </p:nvSpPr>
        <p:spPr bwMode="auto">
          <a:xfrm flipH="1" flipV="1">
            <a:off x="4267200" y="3346022"/>
            <a:ext cx="762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879" name="Text Box 263"/>
          <p:cNvSpPr txBox="1">
            <a:spLocks noChangeArrowheads="1"/>
          </p:cNvSpPr>
          <p:nvPr/>
        </p:nvSpPr>
        <p:spPr bwMode="auto">
          <a:xfrm>
            <a:off x="685800" y="4552522"/>
            <a:ext cx="6858000" cy="1415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3333FF"/>
              </a:buClr>
              <a:buFont typeface="Wingdings" pitchFamily="2" charset="2"/>
              <a:buChar char="q"/>
            </a:pPr>
            <a:r>
              <a:rPr lang="en-US" altLang="en-US" sz="16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altLang="en-US" sz="1600" b="1" dirty="0"/>
              <a:t>Infant mortality region</a:t>
            </a:r>
          </a:p>
          <a:p>
            <a:pPr lvl="1">
              <a:buClr>
                <a:srgbClr val="3333FF"/>
              </a:buClr>
              <a:buFont typeface="Wingdings" pitchFamily="2" charset="2"/>
              <a:buChar char="Ø"/>
            </a:pPr>
            <a:r>
              <a:rPr lang="en-US" altLang="en-US" sz="1400" dirty="0"/>
              <a:t> Failure rate decreases with increasing time</a:t>
            </a:r>
          </a:p>
          <a:p>
            <a:pPr lvl="1">
              <a:buClr>
                <a:srgbClr val="3333FF"/>
              </a:buClr>
              <a:buFont typeface="Wingdings" pitchFamily="2" charset="2"/>
              <a:buChar char="Ø"/>
            </a:pPr>
            <a:r>
              <a:rPr lang="en-US" altLang="en-US" sz="1400" dirty="0"/>
              <a:t> Result of defects </a:t>
            </a:r>
            <a:r>
              <a:rPr lang="en-US" altLang="en-US" sz="1400" dirty="0" smtClean="0"/>
              <a:t>either </a:t>
            </a:r>
            <a:r>
              <a:rPr lang="en-US" altLang="en-US" sz="1400" dirty="0"/>
              <a:t>designed into, or inadvertently built into a product</a:t>
            </a:r>
          </a:p>
          <a:p>
            <a:pPr lvl="2">
              <a:buClr>
                <a:srgbClr val="3333FF"/>
              </a:buClr>
              <a:buFont typeface="Wingdings" pitchFamily="2" charset="2"/>
              <a:buChar char="§"/>
            </a:pPr>
            <a:r>
              <a:rPr lang="en-US" altLang="en-US" sz="1400" dirty="0"/>
              <a:t> Indicative of quality “escapes” </a:t>
            </a:r>
          </a:p>
          <a:p>
            <a:pPr lvl="2">
              <a:buClr>
                <a:srgbClr val="3333FF"/>
              </a:buClr>
              <a:buFont typeface="Wingdings" pitchFamily="2" charset="2"/>
              <a:buChar char="§"/>
            </a:pPr>
            <a:r>
              <a:rPr lang="en-US" altLang="en-US" sz="1400" dirty="0"/>
              <a:t> Marginal materials </a:t>
            </a:r>
          </a:p>
          <a:p>
            <a:pPr lvl="2">
              <a:buClr>
                <a:srgbClr val="3333FF"/>
              </a:buClr>
              <a:buFont typeface="Wingdings" pitchFamily="2" charset="2"/>
              <a:buChar char="§"/>
            </a:pPr>
            <a:r>
              <a:rPr lang="en-US" altLang="en-US" sz="1400" dirty="0"/>
              <a:t> Drives with the least margin for some critical design tolerance. </a:t>
            </a:r>
          </a:p>
        </p:txBody>
      </p:sp>
      <p:sp>
        <p:nvSpPr>
          <p:cNvPr id="495880" name="Line 264"/>
          <p:cNvSpPr>
            <a:spLocks noChangeShapeType="1"/>
          </p:cNvSpPr>
          <p:nvPr/>
        </p:nvSpPr>
        <p:spPr bwMode="auto">
          <a:xfrm flipH="1">
            <a:off x="2590800" y="1593422"/>
            <a:ext cx="22860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882" name="Text Box 266"/>
          <p:cNvSpPr txBox="1">
            <a:spLocks noChangeArrowheads="1"/>
          </p:cNvSpPr>
          <p:nvPr/>
        </p:nvSpPr>
        <p:spPr bwMode="auto">
          <a:xfrm>
            <a:off x="4724400" y="1060022"/>
            <a:ext cx="4419600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3333FF"/>
              </a:buClr>
              <a:buFont typeface="Wingdings" pitchFamily="2" charset="2"/>
              <a:buChar char="q"/>
            </a:pPr>
            <a:r>
              <a:rPr lang="en-US" altLang="en-US" sz="16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altLang="en-US" sz="1600" b="1" dirty="0"/>
              <a:t>Steady State region</a:t>
            </a:r>
          </a:p>
          <a:p>
            <a:pPr lvl="1">
              <a:buClr>
                <a:srgbClr val="3333FF"/>
              </a:buClr>
              <a:buFont typeface="Wingdings" pitchFamily="2" charset="2"/>
              <a:buChar char="Ø"/>
            </a:pPr>
            <a:r>
              <a:rPr lang="en-US" altLang="en-US" sz="1400" dirty="0"/>
              <a:t> After the weak drives are removed from the population, the failure rate reaches a fixed value for the service life of the drive</a:t>
            </a:r>
            <a:endParaRPr lang="en-US" altLang="en-US" sz="1600" dirty="0"/>
          </a:p>
        </p:txBody>
      </p:sp>
      <p:sp>
        <p:nvSpPr>
          <p:cNvPr id="495883" name="Text Box 267"/>
          <p:cNvSpPr txBox="1">
            <a:spLocks noChangeArrowheads="1"/>
          </p:cNvSpPr>
          <p:nvPr/>
        </p:nvSpPr>
        <p:spPr bwMode="auto">
          <a:xfrm>
            <a:off x="4724400" y="2812622"/>
            <a:ext cx="4419600" cy="1785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3333FF"/>
              </a:buClr>
              <a:buFont typeface="Wingdings" pitchFamily="2" charset="2"/>
              <a:buChar char="q"/>
            </a:pPr>
            <a:r>
              <a:rPr lang="en-US" altLang="en-US" sz="1600" dirty="0">
                <a:solidFill>
                  <a:srgbClr val="FF0000"/>
                </a:solidFill>
              </a:rPr>
              <a:t> </a:t>
            </a:r>
            <a:r>
              <a:rPr lang="en-US" altLang="en-US" sz="1600" b="1" dirty="0">
                <a:solidFill>
                  <a:srgbClr val="FF0000"/>
                </a:solidFill>
              </a:rPr>
              <a:t>Wear-out Region</a:t>
            </a:r>
          </a:p>
          <a:p>
            <a:pPr lvl="1">
              <a:buClr>
                <a:srgbClr val="3333FF"/>
              </a:buClr>
              <a:buFont typeface="Wingdings" pitchFamily="2" charset="2"/>
              <a:buChar char="Ø"/>
            </a:pPr>
            <a:r>
              <a:rPr lang="en-US" altLang="en-US" sz="1400" dirty="0">
                <a:solidFill>
                  <a:srgbClr val="FF0000"/>
                </a:solidFill>
              </a:rPr>
              <a:t> </a:t>
            </a:r>
            <a:r>
              <a:rPr lang="en-US" altLang="en-US" sz="1400" dirty="0"/>
              <a:t>At long times, </a:t>
            </a:r>
            <a:r>
              <a:rPr lang="en-US" altLang="en-US" sz="1400" dirty="0" smtClean="0"/>
              <a:t>normal </a:t>
            </a:r>
            <a:r>
              <a:rPr lang="en-US" altLang="en-US" sz="1400" dirty="0"/>
              <a:t>wear and tear of the system components results in an </a:t>
            </a:r>
            <a:r>
              <a:rPr lang="en-US" altLang="en-US" sz="1400" b="1" dirty="0">
                <a:solidFill>
                  <a:srgbClr val="FF0000"/>
                </a:solidFill>
              </a:rPr>
              <a:t>increasing failure rate with </a:t>
            </a:r>
            <a:r>
              <a:rPr lang="en-US" altLang="en-US" sz="1400" b="1" dirty="0" smtClean="0">
                <a:solidFill>
                  <a:srgbClr val="FF0000"/>
                </a:solidFill>
              </a:rPr>
              <a:t>time</a:t>
            </a:r>
          </a:p>
          <a:p>
            <a:pPr lvl="1">
              <a:spcBef>
                <a:spcPts val="600"/>
              </a:spcBef>
              <a:buClr>
                <a:srgbClr val="3333FF"/>
              </a:buClr>
              <a:buFont typeface="Wingdings" pitchFamily="2" charset="2"/>
              <a:buChar char="Ø"/>
            </a:pPr>
            <a:r>
              <a:rPr lang="en-US" altLang="en-US" sz="1400" dirty="0"/>
              <a:t> </a:t>
            </a:r>
            <a:r>
              <a:rPr lang="en-US" altLang="en-US" sz="1400" dirty="0" smtClean="0"/>
              <a:t>This type of behavior results in costly excursions to both WD and our customers</a:t>
            </a:r>
          </a:p>
          <a:p>
            <a:pPr lvl="1">
              <a:spcBef>
                <a:spcPts val="600"/>
              </a:spcBef>
              <a:buClr>
                <a:srgbClr val="3333FF"/>
              </a:buClr>
              <a:buFont typeface="Wingdings" pitchFamily="2" charset="2"/>
              <a:buChar char="Ø"/>
            </a:pPr>
            <a:r>
              <a:rPr lang="en-US" altLang="en-US" sz="1400" dirty="0" smtClean="0">
                <a:solidFill>
                  <a:srgbClr val="FF0000"/>
                </a:solidFill>
              </a:rPr>
              <a:t> </a:t>
            </a:r>
            <a:r>
              <a:rPr lang="en-US" altLang="en-US" sz="1400" b="1" dirty="0" smtClean="0">
                <a:solidFill>
                  <a:srgbClr val="FF0000"/>
                </a:solidFill>
              </a:rPr>
              <a:t>This regime must be avoided at all costs </a:t>
            </a:r>
            <a:endParaRPr lang="en-US" altLang="en-US" sz="1600" b="1" dirty="0">
              <a:solidFill>
                <a:srgbClr val="FF0000"/>
              </a:solidFill>
            </a:endParaRPr>
          </a:p>
        </p:txBody>
      </p:sp>
      <p:sp>
        <p:nvSpPr>
          <p:cNvPr id="2" name="Rounded Rectangle 1"/>
          <p:cNvSpPr/>
          <p:nvPr/>
        </p:nvSpPr>
        <p:spPr bwMode="auto">
          <a:xfrm>
            <a:off x="3492500" y="1631522"/>
            <a:ext cx="966788" cy="2544763"/>
          </a:xfrm>
          <a:prstGeom prst="roundRect">
            <a:avLst/>
          </a:prstGeom>
          <a:solidFill>
            <a:srgbClr val="FF0000">
              <a:alpha val="1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9572056"/>
      </p:ext>
    </p:extLst>
  </p:cSld>
  <p:clrMapOvr>
    <a:masterClrMapping/>
  </p:clrMapOvr>
  <p:transition xmlns:p14="http://schemas.microsoft.com/office/powerpoint/2010/main" spd="med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6579029" y="6289303"/>
            <a:ext cx="2384605" cy="42836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2466" name="TextBox 4"/>
          <p:cNvSpPr txBox="1">
            <a:spLocks noChangeArrowheads="1"/>
          </p:cNvSpPr>
          <p:nvPr/>
        </p:nvSpPr>
        <p:spPr bwMode="auto">
          <a:xfrm>
            <a:off x="301126" y="974143"/>
            <a:ext cx="8688872" cy="377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60000"/>
              </a:spcBef>
              <a:buClr>
                <a:schemeClr val="accent1"/>
              </a:buClr>
              <a:buSzPct val="100000"/>
              <a:buFont typeface="Wingdings 2" pitchFamily="18" charset="2"/>
              <a:buChar char=""/>
              <a:defRPr sz="2000" b="1"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spcBef>
                <a:spcPct val="30000"/>
              </a:spcBef>
              <a:buClr>
                <a:schemeClr val="accent1"/>
              </a:buClr>
              <a:buSzPct val="100000"/>
              <a:buFont typeface="Wingdings 2" pitchFamily="18" charset="2"/>
              <a:buChar char=""/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buClr>
                <a:schemeClr val="accent1"/>
              </a:buClr>
              <a:buSzPct val="100000"/>
              <a:buFont typeface="Wingdings 2" pitchFamily="18" charset="2"/>
              <a:buChar char=""/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buClr>
                <a:schemeClr val="accent1"/>
              </a:buClr>
              <a:buSzPct val="100000"/>
              <a:buFont typeface="Wingdings 2" pitchFamily="18" charset="2"/>
              <a:buChar char="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Wingdings" pitchFamily="2" charset="2"/>
              <a:buChar char="q"/>
            </a:pPr>
            <a:r>
              <a:rPr lang="en-US" altLang="en-US" sz="1800" b="0" dirty="0" smtClean="0">
                <a:solidFill>
                  <a:srgbClr val="3333FF"/>
                </a:solidFill>
              </a:rPr>
              <a:t> </a:t>
            </a:r>
            <a:r>
              <a:rPr lang="en-US" altLang="en-US" sz="1800" b="0" dirty="0" smtClean="0"/>
              <a:t>Standard </a:t>
            </a:r>
            <a:r>
              <a:rPr lang="en-US" altLang="en-US" sz="1800" b="0" dirty="0"/>
              <a:t>Weibull Treatment</a:t>
            </a:r>
          </a:p>
          <a:p>
            <a:pPr lvl="1" eaLnBrk="1" hangingPunct="1">
              <a:spcBef>
                <a:spcPct val="0"/>
              </a:spcBef>
              <a:buClrTx/>
              <a:buSzTx/>
              <a:buFont typeface="Wingdings" pitchFamily="2" charset="2"/>
              <a:buChar char="Ø"/>
            </a:pPr>
            <a:r>
              <a:rPr lang="en-US" altLang="en-US" dirty="0">
                <a:solidFill>
                  <a:srgbClr val="0000FF"/>
                </a:solidFill>
              </a:rPr>
              <a:t> </a:t>
            </a:r>
            <a:r>
              <a:rPr lang="en-US" altLang="en-US" dirty="0"/>
              <a:t>Gives time dependence of unreliability, F(t)</a:t>
            </a:r>
          </a:p>
          <a:p>
            <a:pPr lvl="1" eaLnBrk="1" hangingPunct="1">
              <a:spcBef>
                <a:spcPct val="0"/>
              </a:spcBef>
              <a:buClrTx/>
              <a:buSzTx/>
              <a:buFont typeface="Wingdings" pitchFamily="2" charset="2"/>
              <a:buChar char="Ø"/>
            </a:pPr>
            <a:r>
              <a:rPr lang="en-US" altLang="en-US" dirty="0">
                <a:solidFill>
                  <a:srgbClr val="0000FF"/>
                </a:solidFill>
              </a:rPr>
              <a:t> </a:t>
            </a:r>
            <a:r>
              <a:rPr lang="en-US" altLang="en-US" dirty="0"/>
              <a:t>Where</a:t>
            </a:r>
            <a:r>
              <a:rPr lang="en-US" altLang="en-US" dirty="0" smtClean="0"/>
              <a:t>:</a:t>
            </a:r>
            <a:r>
              <a:rPr lang="en-US" altLang="en-US" sz="1400" dirty="0" smtClean="0"/>
              <a:t> </a:t>
            </a:r>
            <a:r>
              <a:rPr lang="en-US" altLang="en-US" sz="1400" dirty="0"/>
              <a:t>t = time </a:t>
            </a:r>
          </a:p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/>
              <a:t>	         </a:t>
            </a:r>
            <a:r>
              <a:rPr lang="en-US" altLang="en-US" sz="1400" dirty="0">
                <a:sym typeface="Symbol" pitchFamily="18" charset="2"/>
              </a:rPr>
              <a:t> = time constant</a:t>
            </a:r>
          </a:p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ym typeface="Symbol" pitchFamily="18" charset="2"/>
              </a:rPr>
              <a:t>	          = shape </a:t>
            </a:r>
            <a:r>
              <a:rPr lang="en-US" altLang="en-US" sz="1400" dirty="0" smtClean="0">
                <a:sym typeface="Symbol" pitchFamily="18" charset="2"/>
              </a:rPr>
              <a:t>parameter</a:t>
            </a:r>
            <a:endParaRPr lang="en-US" altLang="en-US" b="0" dirty="0"/>
          </a:p>
          <a:p>
            <a:pPr eaLnBrk="1" hangingPunct="1">
              <a:spcBef>
                <a:spcPts val="1200"/>
              </a:spcBef>
              <a:buClrTx/>
              <a:buSzTx/>
              <a:buFont typeface="Wingdings" pitchFamily="2" charset="2"/>
              <a:buChar char="q"/>
            </a:pPr>
            <a:r>
              <a:rPr lang="en-US" altLang="en-US" sz="1800" b="0" dirty="0" smtClean="0">
                <a:solidFill>
                  <a:srgbClr val="0000FF"/>
                </a:solidFill>
              </a:rPr>
              <a:t> </a:t>
            </a:r>
            <a:r>
              <a:rPr lang="en-US" altLang="en-US" sz="1800" b="0" dirty="0" smtClean="0"/>
              <a:t>In the limit of small </a:t>
            </a:r>
            <a:r>
              <a:rPr lang="en-US" altLang="en-US" sz="1800" b="0" dirty="0"/>
              <a:t>failure </a:t>
            </a:r>
            <a:r>
              <a:rPr lang="en-US" altLang="en-US" sz="1800" b="0" dirty="0" smtClean="0"/>
              <a:t>rates (&lt;10%) the failure rate </a:t>
            </a:r>
            <a:r>
              <a:rPr lang="en-US" altLang="en-US" sz="1800" b="0" dirty="0" err="1" smtClean="0"/>
              <a:t>vs</a:t>
            </a:r>
            <a:r>
              <a:rPr lang="en-US" altLang="en-US" sz="1800" b="0" dirty="0" smtClean="0"/>
              <a:t> time simplifies to a power function of time:</a:t>
            </a:r>
            <a:endParaRPr lang="en-US" altLang="en-US" sz="1800" b="0" dirty="0"/>
          </a:p>
          <a:p>
            <a:pPr eaLnBrk="1" hangingPunct="1">
              <a:spcBef>
                <a:spcPct val="0"/>
              </a:spcBef>
              <a:buClrTx/>
              <a:buSzTx/>
              <a:buFont typeface="Wingdings" pitchFamily="2" charset="2"/>
              <a:buChar char="q"/>
            </a:pPr>
            <a:endParaRPr lang="en-US" altLang="en-US" sz="1800" b="0" dirty="0" smtClean="0"/>
          </a:p>
          <a:p>
            <a:pPr eaLnBrk="1" hangingPunct="1">
              <a:spcBef>
                <a:spcPct val="0"/>
              </a:spcBef>
              <a:buClrTx/>
              <a:buSzTx/>
              <a:buFont typeface="Wingdings" pitchFamily="2" charset="2"/>
              <a:buChar char="q"/>
            </a:pPr>
            <a:endParaRPr lang="en-US" altLang="en-US" sz="1800" b="0" dirty="0"/>
          </a:p>
          <a:p>
            <a:pPr eaLnBrk="1" hangingPunct="1">
              <a:spcBef>
                <a:spcPts val="600"/>
              </a:spcBef>
              <a:buClrTx/>
              <a:buSzTx/>
              <a:buFont typeface="Wingdings" pitchFamily="2" charset="2"/>
              <a:buChar char="q"/>
            </a:pPr>
            <a:endParaRPr lang="en-US" altLang="en-US" sz="1800" b="0" dirty="0" smtClean="0">
              <a:solidFill>
                <a:srgbClr val="3333FF"/>
              </a:solidFill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Wingdings" pitchFamily="2" charset="2"/>
              <a:buChar char="q"/>
            </a:pPr>
            <a:endParaRPr lang="en-US" altLang="en-US" sz="1800" b="0" dirty="0"/>
          </a:p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dirty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b="0" dirty="0"/>
          </a:p>
        </p:txBody>
      </p:sp>
      <p:sp>
        <p:nvSpPr>
          <p:cNvPr id="4" name="Title 2"/>
          <p:cNvSpPr txBox="1">
            <a:spLocks/>
          </p:cNvSpPr>
          <p:nvPr/>
        </p:nvSpPr>
        <p:spPr bwMode="gray">
          <a:xfrm>
            <a:off x="314325" y="220834"/>
            <a:ext cx="8524875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>
              <a:lnSpc>
                <a:spcPct val="95000"/>
              </a:lnSpc>
              <a:defRPr/>
            </a:pPr>
            <a:r>
              <a:rPr lang="en-US" sz="2800" b="1" kern="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Classical reliability theory – time dependence</a:t>
            </a:r>
            <a:endParaRPr lang="en-US" sz="2800" b="1" kern="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449354" y="2804956"/>
            <a:ext cx="2238636" cy="742950"/>
            <a:chOff x="3114393" y="2804956"/>
            <a:chExt cx="2238636" cy="742950"/>
          </a:xfrm>
        </p:grpSpPr>
        <p:graphicFrame>
          <p:nvGraphicFramePr>
            <p:cNvPr id="62471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91322631"/>
                </p:ext>
              </p:extLst>
            </p:nvPr>
          </p:nvGraphicFramePr>
          <p:xfrm>
            <a:off x="3193898" y="2804956"/>
            <a:ext cx="2079625" cy="742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4335" name="Equation" r:id="rId3" imgW="1384200" imgH="495000" progId="Equation.3">
                    <p:embed/>
                  </p:oleObj>
                </mc:Choice>
                <mc:Fallback>
                  <p:oleObj name="Equation" r:id="rId3" imgW="1384200" imgH="4950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93898" y="2804956"/>
                          <a:ext cx="2079625" cy="7429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2475" name="Rectangle 13"/>
            <p:cNvSpPr>
              <a:spLocks noChangeArrowheads="1"/>
            </p:cNvSpPr>
            <p:nvPr/>
          </p:nvSpPr>
          <p:spPr bwMode="auto">
            <a:xfrm>
              <a:off x="3114393" y="2804956"/>
              <a:ext cx="2238636" cy="733425"/>
            </a:xfrm>
            <a:prstGeom prst="rect">
              <a:avLst/>
            </a:prstGeom>
            <a:noFill/>
            <a:ln w="9525" algn="ctr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spcBef>
                  <a:spcPct val="6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20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3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3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3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40000"/>
                </a:spcBef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b="0"/>
            </a:p>
          </p:txBody>
        </p:sp>
      </p:grpSp>
      <p:graphicFrame>
        <p:nvGraphicFramePr>
          <p:cNvPr id="6246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2769616"/>
              </p:ext>
            </p:extLst>
          </p:nvPr>
        </p:nvGraphicFramePr>
        <p:xfrm>
          <a:off x="5646930" y="1035724"/>
          <a:ext cx="2193925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36" name="Equation" r:id="rId5" imgW="1460500" imgH="558800" progId="Equation.3">
                  <p:embed/>
                </p:oleObj>
              </mc:Choice>
              <mc:Fallback>
                <p:oleObj name="Equation" r:id="rId5" imgW="1460500" imgH="558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6930" y="1035724"/>
                        <a:ext cx="2193925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5314382" y="3609933"/>
            <a:ext cx="3723964" cy="2655065"/>
            <a:chOff x="5123153" y="3706183"/>
            <a:chExt cx="3878981" cy="2797293"/>
          </a:xfrm>
        </p:grpSpPr>
        <p:pic>
          <p:nvPicPr>
            <p:cNvPr id="17" name="Picture 4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499" r="20472" b="21566"/>
            <a:stretch/>
          </p:blipFill>
          <p:spPr bwMode="auto">
            <a:xfrm>
              <a:off x="5123153" y="3889058"/>
              <a:ext cx="3878981" cy="26144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5852160" y="3706183"/>
              <a:ext cx="25117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i="0" dirty="0" smtClean="0">
                  <a:solidFill>
                    <a:srgbClr val="3333FF"/>
                  </a:solidFill>
                  <a:cs typeface="HelveticaNeueLT Std Lt"/>
                </a:rPr>
                <a:t>Field Reliability </a:t>
              </a:r>
              <a:r>
                <a:rPr lang="en-US" sz="1600" b="1" i="0" dirty="0" err="1" smtClean="0">
                  <a:solidFill>
                    <a:srgbClr val="3333FF"/>
                  </a:solidFill>
                  <a:cs typeface="HelveticaNeueLT Std Lt"/>
                </a:rPr>
                <a:t>vs</a:t>
              </a:r>
              <a:r>
                <a:rPr lang="en-US" sz="1600" b="1" i="0" dirty="0" smtClean="0">
                  <a:solidFill>
                    <a:srgbClr val="3333FF"/>
                  </a:solidFill>
                  <a:cs typeface="HelveticaNeueLT Std Lt"/>
                </a:rPr>
                <a:t> Time</a:t>
              </a:r>
            </a:p>
          </p:txBody>
        </p:sp>
      </p:grpSp>
      <p:sp>
        <p:nvSpPr>
          <p:cNvPr id="6" name="Rectangle 5"/>
          <p:cNvSpPr/>
          <p:nvPr/>
        </p:nvSpPr>
        <p:spPr>
          <a:xfrm>
            <a:off x="303207" y="3347936"/>
            <a:ext cx="5165086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Bef>
                <a:spcPct val="0"/>
              </a:spcBef>
            </a:pPr>
            <a:endParaRPr lang="en-US" altLang="en-US" sz="1600" dirty="0" smtClean="0"/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altLang="en-US" b="1" dirty="0" smtClean="0">
                <a:solidFill>
                  <a:srgbClr val="3333FF"/>
                </a:solidFill>
              </a:rPr>
              <a:t> </a:t>
            </a:r>
            <a:r>
              <a:rPr lang="en-US" altLang="en-US" dirty="0" smtClean="0"/>
              <a:t>Since failure rate assumed to depend on time alone, </a:t>
            </a:r>
            <a:r>
              <a:rPr lang="en-US" altLang="en-US" b="1" dirty="0" smtClean="0">
                <a:solidFill>
                  <a:srgbClr val="FF0000"/>
                </a:solidFill>
              </a:rPr>
              <a:t>MTTF</a:t>
            </a:r>
            <a:r>
              <a:rPr lang="en-US" altLang="en-US" dirty="0" smtClean="0"/>
              <a:t> </a:t>
            </a:r>
            <a:r>
              <a:rPr lang="en-US" altLang="en-US" b="1" dirty="0" smtClean="0">
                <a:solidFill>
                  <a:srgbClr val="FF0000"/>
                </a:solidFill>
              </a:rPr>
              <a:t>has been used to quantify the intrinsic reliability of HDD’s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altLang="en-US" sz="1600" dirty="0"/>
              <a:t>MTTF defined by the time required for 63.2% of all drives in a given population to </a:t>
            </a:r>
            <a:r>
              <a:rPr lang="en-US" altLang="en-US" sz="1600" dirty="0" smtClean="0"/>
              <a:t>fail</a:t>
            </a:r>
            <a:endParaRPr lang="en-US" altLang="en-US" dirty="0" smtClean="0"/>
          </a:p>
          <a:p>
            <a:pPr lvl="0">
              <a:spcBef>
                <a:spcPct val="0"/>
              </a:spcBef>
            </a:pPr>
            <a:r>
              <a:rPr lang="en-US" altLang="en-US" dirty="0" smtClean="0">
                <a:solidFill>
                  <a:srgbClr val="3333FF"/>
                </a:solidFill>
              </a:rPr>
              <a:t> </a:t>
            </a:r>
            <a:endParaRPr lang="en-US" altLang="en-US" dirty="0">
              <a:solidFill>
                <a:srgbClr val="3333FF"/>
              </a:solidFill>
            </a:endParaRP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en-US" altLang="en-US" dirty="0" smtClean="0">
                <a:solidFill>
                  <a:srgbClr val="3333FF"/>
                </a:solidFill>
              </a:rPr>
              <a:t> </a:t>
            </a:r>
            <a:r>
              <a:rPr lang="en-US" altLang="en-US" b="1" dirty="0" smtClean="0">
                <a:solidFill>
                  <a:srgbClr val="000000"/>
                </a:solidFill>
              </a:rPr>
              <a:t>But…..use of MTTF alone is meaningless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altLang="en-US" b="1" dirty="0" smtClean="0">
                <a:solidFill>
                  <a:srgbClr val="3333FF"/>
                </a:solidFill>
              </a:rPr>
              <a:t> </a:t>
            </a:r>
            <a:r>
              <a:rPr lang="en-US" altLang="en-US" b="1" dirty="0" smtClean="0">
                <a:solidFill>
                  <a:srgbClr val="000000"/>
                </a:solidFill>
              </a:rPr>
              <a:t>Reason behind the workload specs introduced by all HDD manufacturers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11972" y="2951228"/>
            <a:ext cx="2159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b="0" i="0" dirty="0" smtClean="0">
                <a:solidFill>
                  <a:srgbClr val="3333FF"/>
                </a:solidFill>
                <a:cs typeface="HelveticaNeueLT Std Lt"/>
              </a:rPr>
              <a:t> </a:t>
            </a:r>
            <a:r>
              <a:rPr lang="en-US" sz="1400" b="0" i="0" dirty="0" smtClean="0">
                <a:cs typeface="HelveticaNeueLT Std Lt"/>
              </a:rPr>
              <a:t>POH = power-on </a:t>
            </a:r>
            <a:r>
              <a:rPr lang="en-US" sz="1400" b="0" i="0" dirty="0" err="1" smtClean="0">
                <a:cs typeface="HelveticaNeueLT Std Lt"/>
              </a:rPr>
              <a:t>hrs</a:t>
            </a:r>
            <a:endParaRPr lang="en-US" sz="1400" b="0" i="0" dirty="0" smtClean="0">
              <a:cs typeface="HelveticaNeueLT Std Lt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5712737" y="4165534"/>
            <a:ext cx="3080125" cy="1619630"/>
            <a:chOff x="5712737" y="4165534"/>
            <a:chExt cx="3080125" cy="1619630"/>
          </a:xfrm>
        </p:grpSpPr>
        <p:cxnSp>
          <p:nvCxnSpPr>
            <p:cNvPr id="13" name="Straight Connector 12"/>
            <p:cNvCxnSpPr/>
            <p:nvPr/>
          </p:nvCxnSpPr>
          <p:spPr bwMode="auto">
            <a:xfrm flipV="1">
              <a:off x="6726725" y="4969936"/>
              <a:ext cx="0" cy="815228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/>
            <p:cNvCxnSpPr/>
            <p:nvPr/>
          </p:nvCxnSpPr>
          <p:spPr bwMode="auto">
            <a:xfrm flipV="1">
              <a:off x="7771331" y="4653481"/>
              <a:ext cx="0" cy="1111857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4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" name="Straight Connector 42"/>
            <p:cNvCxnSpPr/>
            <p:nvPr/>
          </p:nvCxnSpPr>
          <p:spPr bwMode="auto">
            <a:xfrm>
              <a:off x="5712737" y="4390932"/>
              <a:ext cx="308012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7030A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9" name="TextBox 28"/>
            <p:cNvSpPr txBox="1"/>
            <p:nvPr/>
          </p:nvSpPr>
          <p:spPr>
            <a:xfrm>
              <a:off x="5824142" y="4748319"/>
              <a:ext cx="676788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b="1" i="0" dirty="0" smtClean="0">
                  <a:solidFill>
                    <a:srgbClr val="FF0000"/>
                  </a:solidFill>
                  <a:cs typeface="HelveticaNeueLT Std Lt"/>
                </a:rPr>
                <a:t>1</a:t>
              </a:r>
              <a:r>
                <a:rPr lang="en-US" sz="1100" b="1" i="0" baseline="30000" dirty="0" smtClean="0">
                  <a:solidFill>
                    <a:srgbClr val="FF0000"/>
                  </a:solidFill>
                  <a:cs typeface="HelveticaNeueLT Std Lt"/>
                </a:rPr>
                <a:t>st</a:t>
              </a:r>
              <a:r>
                <a:rPr lang="en-US" sz="1100" b="1" i="0" dirty="0" smtClean="0">
                  <a:solidFill>
                    <a:srgbClr val="FF0000"/>
                  </a:solidFill>
                  <a:cs typeface="HelveticaNeueLT Std Lt"/>
                </a:rPr>
                <a:t> year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071426" y="4403652"/>
              <a:ext cx="707245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b="1" i="0" dirty="0" smtClean="0">
                  <a:solidFill>
                    <a:schemeClr val="accent4">
                      <a:lumMod val="75000"/>
                    </a:schemeClr>
                  </a:solidFill>
                  <a:cs typeface="HelveticaNeueLT Std Lt"/>
                </a:rPr>
                <a:t>2</a:t>
              </a:r>
              <a:r>
                <a:rPr lang="en-US" sz="1100" b="1" i="0" baseline="30000" dirty="0" smtClean="0">
                  <a:solidFill>
                    <a:schemeClr val="accent4">
                      <a:lumMod val="75000"/>
                    </a:schemeClr>
                  </a:solidFill>
                  <a:cs typeface="HelveticaNeueLT Std Lt"/>
                </a:rPr>
                <a:t>nd</a:t>
              </a:r>
              <a:r>
                <a:rPr lang="en-US" sz="1100" b="1" i="0" dirty="0" smtClean="0">
                  <a:solidFill>
                    <a:schemeClr val="accent4">
                      <a:lumMod val="75000"/>
                    </a:schemeClr>
                  </a:solidFill>
                  <a:cs typeface="HelveticaNeueLT Std Lt"/>
                </a:rPr>
                <a:t> year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223826" y="4165534"/>
              <a:ext cx="72487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i="0" dirty="0" smtClean="0">
                  <a:solidFill>
                    <a:srgbClr val="7030A0"/>
                  </a:solidFill>
                  <a:cs typeface="HelveticaNeueLT Std Lt"/>
                </a:rPr>
                <a:t>3</a:t>
              </a:r>
              <a:r>
                <a:rPr lang="en-US" sz="1100" b="1" i="0" baseline="30000" dirty="0" smtClean="0">
                  <a:solidFill>
                    <a:srgbClr val="7030A0"/>
                  </a:solidFill>
                  <a:cs typeface="HelveticaNeueLT Std Lt"/>
                </a:rPr>
                <a:t>rd</a:t>
              </a:r>
              <a:r>
                <a:rPr lang="en-US" sz="1100" b="1" i="0" dirty="0" smtClean="0">
                  <a:solidFill>
                    <a:srgbClr val="7030A0"/>
                  </a:solidFill>
                  <a:cs typeface="HelveticaNeueLT Std Lt"/>
                </a:rPr>
                <a:t>  year</a:t>
              </a:r>
            </a:p>
          </p:txBody>
        </p:sp>
        <p:cxnSp>
          <p:nvCxnSpPr>
            <p:cNvPr id="16" name="Straight Connector 15"/>
            <p:cNvCxnSpPr/>
            <p:nvPr/>
          </p:nvCxnSpPr>
          <p:spPr bwMode="auto">
            <a:xfrm>
              <a:off x="5712737" y="4969936"/>
              <a:ext cx="1013988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Straight Connector 38"/>
            <p:cNvCxnSpPr/>
            <p:nvPr/>
          </p:nvCxnSpPr>
          <p:spPr bwMode="auto">
            <a:xfrm>
              <a:off x="5712737" y="4626322"/>
              <a:ext cx="205859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3">
                  <a:lumMod val="75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" name="Straight Connector 40"/>
            <p:cNvCxnSpPr/>
            <p:nvPr/>
          </p:nvCxnSpPr>
          <p:spPr bwMode="auto">
            <a:xfrm flipV="1">
              <a:off x="8792862" y="4409038"/>
              <a:ext cx="0" cy="13563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7030A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0" name="TextBox 29"/>
          <p:cNvSpPr txBox="1"/>
          <p:nvPr/>
        </p:nvSpPr>
        <p:spPr>
          <a:xfrm>
            <a:off x="5547705" y="6292439"/>
            <a:ext cx="34708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b="1" i="0" dirty="0" smtClean="0">
                <a:cs typeface="HelveticaNeueLT Std Lt"/>
              </a:rPr>
              <a:t>β</a:t>
            </a:r>
            <a:r>
              <a:rPr lang="en-US" sz="1400" b="1" i="0" dirty="0" smtClean="0">
                <a:cs typeface="HelveticaNeueLT Std Lt"/>
              </a:rPr>
              <a:t> &lt; 1:  Failure rate decreases with time</a:t>
            </a:r>
          </a:p>
        </p:txBody>
      </p:sp>
    </p:spTree>
    <p:extLst>
      <p:ext uri="{BB962C8B-B14F-4D97-AF65-F5344CB8AC3E}">
        <p14:creationId xmlns:p14="http://schemas.microsoft.com/office/powerpoint/2010/main" val="192282807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17335" y="828449"/>
            <a:ext cx="8460607" cy="6898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30000"/>
              </a:spcBef>
              <a:buClr>
                <a:srgbClr val="0033CC"/>
              </a:buClr>
              <a:buFont typeface="Wingdings" pitchFamily="2" charset="2"/>
              <a:buChar char="q"/>
            </a:pPr>
            <a:r>
              <a:rPr lang="en-US" dirty="0" smtClean="0">
                <a:solidFill>
                  <a:srgbClr val="000000"/>
                </a:solidFill>
              </a:rPr>
              <a:t> Numerous studies conducted on HDD failure rates at elevated temperature </a:t>
            </a:r>
          </a:p>
          <a:p>
            <a:pPr lvl="0">
              <a:spcBef>
                <a:spcPts val="1200"/>
              </a:spcBef>
              <a:buClr>
                <a:srgbClr val="0033CC"/>
              </a:buClr>
              <a:buFont typeface="Wingdings" pitchFamily="2" charset="2"/>
              <a:buChar char="q"/>
            </a:pPr>
            <a:r>
              <a:rPr lang="en-US" dirty="0" smtClean="0">
                <a:solidFill>
                  <a:srgbClr val="000000"/>
                </a:solidFill>
              </a:rPr>
              <a:t> Consistent reports of HDD failure rates </a:t>
            </a:r>
            <a:r>
              <a:rPr lang="en-US" u="sng" dirty="0" smtClean="0">
                <a:solidFill>
                  <a:srgbClr val="000000"/>
                </a:solidFill>
              </a:rPr>
              <a:t>increasing </a:t>
            </a:r>
            <a:r>
              <a:rPr lang="en-US" u="sng" dirty="0">
                <a:solidFill>
                  <a:srgbClr val="000000"/>
                </a:solidFill>
              </a:rPr>
              <a:t>exponentially with </a:t>
            </a:r>
            <a:r>
              <a:rPr lang="en-US" u="sng" dirty="0" smtClean="0">
                <a:solidFill>
                  <a:srgbClr val="000000"/>
                </a:solidFill>
              </a:rPr>
              <a:t>increasing temperature</a:t>
            </a:r>
          </a:p>
          <a:p>
            <a:pPr lvl="0">
              <a:spcBef>
                <a:spcPct val="30000"/>
              </a:spcBef>
              <a:buClr>
                <a:srgbClr val="0033CC"/>
              </a:buClr>
              <a:buFont typeface="Wingdings" pitchFamily="2" charset="2"/>
              <a:buChar char="q"/>
            </a:pPr>
            <a:endParaRPr lang="en-US" dirty="0" smtClean="0">
              <a:solidFill>
                <a:srgbClr val="000000"/>
              </a:solidFill>
            </a:endParaRPr>
          </a:p>
          <a:p>
            <a:pPr lvl="1">
              <a:spcBef>
                <a:spcPts val="1200"/>
              </a:spcBef>
              <a:buClr>
                <a:srgbClr val="0033CC"/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rgbClr val="000000"/>
                </a:solidFill>
              </a:rPr>
              <a:t> Arrhenius equation:</a:t>
            </a:r>
          </a:p>
          <a:p>
            <a:pPr lvl="1">
              <a:spcBef>
                <a:spcPct val="95000"/>
              </a:spcBef>
              <a:buClr>
                <a:srgbClr val="0033CC"/>
              </a:buClr>
              <a:buFont typeface="Wingdings" pitchFamily="2" charset="2"/>
              <a:buChar char="Ø"/>
            </a:pPr>
            <a:endParaRPr lang="en-US" dirty="0">
              <a:solidFill>
                <a:srgbClr val="999999"/>
              </a:solidFill>
            </a:endParaRPr>
          </a:p>
          <a:p>
            <a:pPr lvl="1"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Ø"/>
            </a:pPr>
            <a:endParaRPr lang="en-US" dirty="0">
              <a:solidFill>
                <a:srgbClr val="999999"/>
              </a:solidFill>
            </a:endParaRPr>
          </a:p>
          <a:p>
            <a:pPr lvl="1"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Ø"/>
            </a:pPr>
            <a:r>
              <a:rPr lang="en-US" sz="1600" dirty="0">
                <a:solidFill>
                  <a:srgbClr val="999999"/>
                </a:solidFill>
              </a:rPr>
              <a:t> </a:t>
            </a:r>
            <a:r>
              <a:rPr lang="en-US" dirty="0">
                <a:solidFill>
                  <a:srgbClr val="999999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E</a:t>
            </a:r>
            <a:r>
              <a:rPr lang="en-US" sz="1600" baseline="-25000" dirty="0" err="1">
                <a:solidFill>
                  <a:srgbClr val="000000"/>
                </a:solidFill>
              </a:rPr>
              <a:t>a</a:t>
            </a:r>
            <a:r>
              <a:rPr lang="en-US" sz="1600" dirty="0">
                <a:solidFill>
                  <a:srgbClr val="000000"/>
                </a:solidFill>
              </a:rPr>
              <a:t> = activation energy</a:t>
            </a:r>
          </a:p>
          <a:p>
            <a:pPr lvl="1"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Ø"/>
            </a:pPr>
            <a:r>
              <a:rPr lang="en-US" sz="1600" dirty="0">
                <a:solidFill>
                  <a:srgbClr val="000000"/>
                </a:solidFill>
              </a:rPr>
              <a:t>  A, R = constants</a:t>
            </a:r>
          </a:p>
          <a:p>
            <a:pPr lvl="1"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Ø"/>
            </a:pPr>
            <a:r>
              <a:rPr lang="en-US" sz="1600" dirty="0">
                <a:solidFill>
                  <a:srgbClr val="000000"/>
                </a:solidFill>
              </a:rPr>
              <a:t>  T = Temperature (kelvin</a:t>
            </a:r>
            <a:r>
              <a:rPr lang="en-US" sz="1600" dirty="0" smtClean="0">
                <a:solidFill>
                  <a:srgbClr val="000000"/>
                </a:solidFill>
              </a:rPr>
              <a:t>)</a:t>
            </a:r>
          </a:p>
          <a:p>
            <a:pPr lvl="1"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Ø"/>
            </a:pPr>
            <a:endParaRPr lang="en-US" sz="1600" dirty="0" smtClean="0">
              <a:solidFill>
                <a:srgbClr val="000000"/>
              </a:solidFill>
            </a:endParaRPr>
          </a:p>
          <a:p>
            <a:pPr marL="285750" indent="-285750">
              <a:spcBef>
                <a:spcPts val="1200"/>
              </a:spcBef>
              <a:buClr>
                <a:srgbClr val="0033CC"/>
              </a:buClr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000000"/>
                </a:solidFill>
              </a:rPr>
              <a:t> Rule of thumb:</a:t>
            </a:r>
          </a:p>
          <a:p>
            <a:pPr marL="742950" lvl="1" indent="-285750">
              <a:spcBef>
                <a:spcPts val="600"/>
              </a:spcBef>
              <a:buClr>
                <a:srgbClr val="0033CC"/>
              </a:buClr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rgbClr val="FF0000"/>
                </a:solidFill>
              </a:rPr>
              <a:t>Failure rate doubles for approximately 15 C increase in temp</a:t>
            </a:r>
          </a:p>
          <a:p>
            <a:pPr lvl="1">
              <a:spcBef>
                <a:spcPts val="600"/>
              </a:spcBef>
              <a:buClr>
                <a:srgbClr val="0033CC"/>
              </a:buClr>
              <a:buFont typeface="Wingdings" pitchFamily="2" charset="2"/>
              <a:buChar char="Ø"/>
            </a:pP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Note: We make use of this acceleration by testing all products at the upper temp spec limit</a:t>
            </a:r>
            <a:endParaRPr lang="en-US" sz="1600" dirty="0">
              <a:solidFill>
                <a:srgbClr val="000000"/>
              </a:solidFill>
            </a:endParaRPr>
          </a:p>
          <a:p>
            <a:pPr lvl="0">
              <a:spcBef>
                <a:spcPts val="1200"/>
              </a:spcBef>
              <a:buClr>
                <a:srgbClr val="0033CC"/>
              </a:buClr>
              <a:buFont typeface="Wingdings" pitchFamily="2" charset="2"/>
              <a:buChar char="q"/>
            </a:pPr>
            <a:endParaRPr lang="en-US" b="1" dirty="0">
              <a:solidFill>
                <a:srgbClr val="FF0000"/>
              </a:solidFill>
            </a:endParaRPr>
          </a:p>
          <a:p>
            <a:pPr lvl="0">
              <a:spcBef>
                <a:spcPts val="1200"/>
              </a:spcBef>
              <a:buClr>
                <a:srgbClr val="0033CC"/>
              </a:buClr>
              <a:buFont typeface="Wingdings" pitchFamily="2" charset="2"/>
              <a:buChar char="q"/>
            </a:pPr>
            <a:endParaRPr lang="en-US" b="1" dirty="0" smtClean="0">
              <a:solidFill>
                <a:srgbClr val="FF0000"/>
              </a:solidFill>
            </a:endParaRPr>
          </a:p>
          <a:p>
            <a:pPr lvl="0">
              <a:spcBef>
                <a:spcPts val="1200"/>
              </a:spcBef>
              <a:buClr>
                <a:srgbClr val="0033CC"/>
              </a:buClr>
            </a:pP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64" name="Group 63"/>
          <p:cNvGrpSpPr/>
          <p:nvPr/>
        </p:nvGrpSpPr>
        <p:grpSpPr>
          <a:xfrm>
            <a:off x="841698" y="2654538"/>
            <a:ext cx="2738437" cy="754706"/>
            <a:chOff x="853658" y="1911349"/>
            <a:chExt cx="2738437" cy="754706"/>
          </a:xfrm>
        </p:grpSpPr>
        <p:grpSp>
          <p:nvGrpSpPr>
            <p:cNvPr id="29" name="Group 15"/>
            <p:cNvGrpSpPr>
              <a:grpSpLocks/>
            </p:cNvGrpSpPr>
            <p:nvPr/>
          </p:nvGrpSpPr>
          <p:grpSpPr bwMode="auto">
            <a:xfrm>
              <a:off x="853658" y="1911349"/>
              <a:ext cx="2738437" cy="736600"/>
              <a:chOff x="609600" y="3276600"/>
              <a:chExt cx="2819400" cy="762000"/>
            </a:xfrm>
            <a:noFill/>
          </p:grpSpPr>
          <p:sp>
            <p:nvSpPr>
              <p:cNvPr id="30" name="Rectangle 3"/>
              <p:cNvSpPr>
                <a:spLocks noChangeArrowheads="1"/>
              </p:cNvSpPr>
              <p:nvPr/>
            </p:nvSpPr>
            <p:spPr bwMode="auto">
              <a:xfrm>
                <a:off x="609600" y="3276600"/>
                <a:ext cx="2819400" cy="7620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graphicFrame>
            <p:nvGraphicFramePr>
              <p:cNvPr id="31" name="Object 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418877562"/>
                  </p:ext>
                </p:extLst>
              </p:nvPr>
            </p:nvGraphicFramePr>
            <p:xfrm>
              <a:off x="1312836" y="3297506"/>
              <a:ext cx="1667124" cy="60434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89725" name="Equation" r:id="rId3" imgW="977760" imgH="355320" progId="Equation.3">
                      <p:embed/>
                    </p:oleObj>
                  </mc:Choice>
                  <mc:Fallback>
                    <p:oleObj name="Equation" r:id="rId3" imgW="977760" imgH="35532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312836" y="3297506"/>
                            <a:ext cx="1667124" cy="60434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28" name="Rectangle 27"/>
            <p:cNvSpPr/>
            <p:nvPr/>
          </p:nvSpPr>
          <p:spPr bwMode="auto">
            <a:xfrm>
              <a:off x="1121569" y="1929190"/>
              <a:ext cx="2458566" cy="736865"/>
            </a:xfrm>
            <a:prstGeom prst="rect">
              <a:avLst/>
            </a:prstGeom>
            <a:solidFill>
              <a:srgbClr val="B8DAF1">
                <a:alpha val="36000"/>
              </a:srgbClr>
            </a:solidFill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124" tIns="41061" rIns="82124" bIns="41061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81438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46" name="Rectangle 45"/>
          <p:cNvSpPr/>
          <p:nvPr/>
        </p:nvSpPr>
        <p:spPr bwMode="auto">
          <a:xfrm>
            <a:off x="6598117" y="6214583"/>
            <a:ext cx="1643891" cy="51165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2466" name="Title 2"/>
          <p:cNvSpPr>
            <a:spLocks noGrp="1"/>
          </p:cNvSpPr>
          <p:nvPr>
            <p:ph type="title"/>
          </p:nvPr>
        </p:nvSpPr>
        <p:spPr>
          <a:xfrm>
            <a:off x="448399" y="272363"/>
            <a:ext cx="8054608" cy="5334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Historical </a:t>
            </a:r>
            <a:r>
              <a:rPr lang="en-US" b="1" dirty="0" smtClean="0">
                <a:solidFill>
                  <a:srgbClr val="FF0000"/>
                </a:solidFill>
              </a:rPr>
              <a:t>reliability model – impact of temp</a:t>
            </a:r>
          </a:p>
        </p:txBody>
      </p:sp>
      <p:grpSp>
        <p:nvGrpSpPr>
          <p:cNvPr id="19" name="Group 14"/>
          <p:cNvGrpSpPr>
            <a:grpSpLocks/>
          </p:cNvGrpSpPr>
          <p:nvPr/>
        </p:nvGrpSpPr>
        <p:grpSpPr bwMode="auto">
          <a:xfrm>
            <a:off x="3703145" y="1738798"/>
            <a:ext cx="5502192" cy="3266591"/>
            <a:chOff x="3200400" y="2286000"/>
            <a:chExt cx="6026153" cy="3625850"/>
          </a:xfrm>
        </p:grpSpPr>
        <p:graphicFrame>
          <p:nvGraphicFramePr>
            <p:cNvPr id="20" name="Object 3"/>
            <p:cNvGraphicFramePr>
              <a:graphicFrameLocks noChangeAspect="1"/>
            </p:cNvGraphicFramePr>
            <p:nvPr/>
          </p:nvGraphicFramePr>
          <p:xfrm>
            <a:off x="3200400" y="2286000"/>
            <a:ext cx="4589463" cy="3625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9726" name="ORG16v41 Graph" r:id="rId5" imgW="4437126" imgH="3666744" progId="">
                    <p:embed/>
                  </p:oleObj>
                </mc:Choice>
                <mc:Fallback>
                  <p:oleObj name="ORG16v41 Graph" r:id="rId5" imgW="4437126" imgH="3666744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00400" y="2286000"/>
                          <a:ext cx="4589463" cy="36258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" name="Freeform 7"/>
            <p:cNvSpPr>
              <a:spLocks/>
            </p:cNvSpPr>
            <p:nvPr/>
          </p:nvSpPr>
          <p:spPr bwMode="auto">
            <a:xfrm>
              <a:off x="3886200" y="3200400"/>
              <a:ext cx="3530600" cy="1765300"/>
            </a:xfrm>
            <a:custGeom>
              <a:avLst/>
              <a:gdLst>
                <a:gd name="T0" fmla="*/ 0 w 2224"/>
                <a:gd name="T1" fmla="*/ 2147483647 h 1112"/>
                <a:gd name="T2" fmla="*/ 2147483647 w 2224"/>
                <a:gd name="T3" fmla="*/ 2147483647 h 1112"/>
                <a:gd name="T4" fmla="*/ 2147483647 w 2224"/>
                <a:gd name="T5" fmla="*/ 0 h 1112"/>
                <a:gd name="T6" fmla="*/ 0 60000 65536"/>
                <a:gd name="T7" fmla="*/ 0 60000 65536"/>
                <a:gd name="T8" fmla="*/ 0 60000 65536"/>
                <a:gd name="T9" fmla="*/ 0 w 2224"/>
                <a:gd name="T10" fmla="*/ 0 h 1112"/>
                <a:gd name="T11" fmla="*/ 2224 w 2224"/>
                <a:gd name="T12" fmla="*/ 1112 h 11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24" h="1112">
                  <a:moveTo>
                    <a:pt x="0" y="1112"/>
                  </a:moveTo>
                  <a:cubicBezTo>
                    <a:pt x="442" y="1012"/>
                    <a:pt x="885" y="913"/>
                    <a:pt x="1256" y="728"/>
                  </a:cubicBezTo>
                  <a:cubicBezTo>
                    <a:pt x="1627" y="543"/>
                    <a:pt x="1925" y="271"/>
                    <a:pt x="2224" y="0"/>
                  </a:cubicBezTo>
                </a:path>
              </a:pathLst>
            </a:custGeom>
            <a:noFill/>
            <a:ln w="9525">
              <a:solidFill>
                <a:srgbClr val="8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22" name="Group 8"/>
            <p:cNvGrpSpPr>
              <a:grpSpLocks/>
            </p:cNvGrpSpPr>
            <p:nvPr/>
          </p:nvGrpSpPr>
          <p:grpSpPr bwMode="auto">
            <a:xfrm>
              <a:off x="7405690" y="2481267"/>
              <a:ext cx="1820863" cy="2259016"/>
              <a:chOff x="4665" y="1563"/>
              <a:chExt cx="1147" cy="1423"/>
            </a:xfrm>
          </p:grpSpPr>
          <p:sp>
            <p:nvSpPr>
              <p:cNvPr id="23" name="Text Box 9"/>
              <p:cNvSpPr txBox="1">
                <a:spLocks noChangeArrowheads="1"/>
              </p:cNvSpPr>
              <p:nvPr/>
            </p:nvSpPr>
            <p:spPr bwMode="auto">
              <a:xfrm>
                <a:off x="4665" y="1563"/>
                <a:ext cx="1125" cy="3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lnSpc>
                    <a:spcPct val="90000"/>
                  </a:lnSpc>
                </a:pPr>
                <a:r>
                  <a:rPr lang="en-US" sz="1100" dirty="0">
                    <a:solidFill>
                      <a:srgbClr val="336600"/>
                    </a:solidFill>
                    <a:latin typeface="Times New Roman" pitchFamily="18" charset="0"/>
                    <a:ea typeface="Gulim" pitchFamily="34" charset="-127"/>
                  </a:rPr>
                  <a:t>Maxtor: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100" dirty="0">
                    <a:solidFill>
                      <a:srgbClr val="336600"/>
                    </a:solidFill>
                    <a:latin typeface="Times New Roman" pitchFamily="18" charset="0"/>
                    <a:ea typeface="Gulim" pitchFamily="34" charset="-127"/>
                  </a:rPr>
                  <a:t>      </a:t>
                </a:r>
                <a:r>
                  <a:rPr lang="en-US" sz="1100" dirty="0" err="1">
                    <a:solidFill>
                      <a:srgbClr val="336600"/>
                    </a:solidFill>
                    <a:latin typeface="Times New Roman" pitchFamily="18" charset="0"/>
                    <a:ea typeface="Gulim" pitchFamily="34" charset="-127"/>
                  </a:rPr>
                  <a:t>Ea</a:t>
                </a:r>
                <a:r>
                  <a:rPr lang="en-US" sz="1100" dirty="0">
                    <a:solidFill>
                      <a:srgbClr val="336600"/>
                    </a:solidFill>
                    <a:latin typeface="Times New Roman" pitchFamily="18" charset="0"/>
                    <a:ea typeface="Gulim" pitchFamily="34" charset="-127"/>
                  </a:rPr>
                  <a:t> = 51.9 kJ mole</a:t>
                </a:r>
                <a:r>
                  <a:rPr lang="en-US" sz="1100" baseline="30000" dirty="0">
                    <a:solidFill>
                      <a:srgbClr val="336600"/>
                    </a:solidFill>
                    <a:latin typeface="Times New Roman" pitchFamily="18" charset="0"/>
                    <a:ea typeface="Gulim" pitchFamily="34" charset="-127"/>
                  </a:rPr>
                  <a:t>-1</a:t>
                </a:r>
                <a:r>
                  <a:rPr lang="en-US" sz="1400" dirty="0">
                    <a:solidFill>
                      <a:srgbClr val="336600"/>
                    </a:solidFill>
                    <a:latin typeface="Times New Roman" pitchFamily="18" charset="0"/>
                    <a:ea typeface="Gulim" pitchFamily="34" charset="-127"/>
                  </a:rPr>
                  <a:t> </a:t>
                </a:r>
              </a:p>
            </p:txBody>
          </p:sp>
          <p:sp>
            <p:nvSpPr>
              <p:cNvPr id="24" name="Text Box 10"/>
              <p:cNvSpPr txBox="1">
                <a:spLocks noChangeArrowheads="1"/>
              </p:cNvSpPr>
              <p:nvPr/>
            </p:nvSpPr>
            <p:spPr bwMode="auto">
              <a:xfrm>
                <a:off x="4668" y="2387"/>
                <a:ext cx="1125" cy="3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lnSpc>
                    <a:spcPct val="90000"/>
                  </a:lnSpc>
                </a:pPr>
                <a:r>
                  <a:rPr lang="en-US" sz="1100" dirty="0">
                    <a:solidFill>
                      <a:srgbClr val="3333FF"/>
                    </a:solidFill>
                    <a:latin typeface="Times New Roman" pitchFamily="18" charset="0"/>
                    <a:ea typeface="Gulim" pitchFamily="34" charset="-127"/>
                  </a:rPr>
                  <a:t>Seagate: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100" dirty="0">
                    <a:solidFill>
                      <a:srgbClr val="3333FF"/>
                    </a:solidFill>
                    <a:latin typeface="Times New Roman" pitchFamily="18" charset="0"/>
                    <a:ea typeface="Gulim" pitchFamily="34" charset="-127"/>
                  </a:rPr>
                  <a:t>      </a:t>
                </a:r>
                <a:r>
                  <a:rPr lang="en-US" sz="1100" dirty="0" err="1">
                    <a:solidFill>
                      <a:srgbClr val="3333FF"/>
                    </a:solidFill>
                    <a:latin typeface="Times New Roman" pitchFamily="18" charset="0"/>
                    <a:ea typeface="Gulim" pitchFamily="34" charset="-127"/>
                  </a:rPr>
                  <a:t>Ea</a:t>
                </a:r>
                <a:r>
                  <a:rPr lang="en-US" sz="1100" dirty="0">
                    <a:solidFill>
                      <a:srgbClr val="3333FF"/>
                    </a:solidFill>
                    <a:latin typeface="Times New Roman" pitchFamily="18" charset="0"/>
                    <a:ea typeface="Gulim" pitchFamily="34" charset="-127"/>
                  </a:rPr>
                  <a:t> = 36.4 kJ mole</a:t>
                </a:r>
                <a:r>
                  <a:rPr lang="en-US" sz="1100" baseline="30000" dirty="0">
                    <a:solidFill>
                      <a:srgbClr val="3333FF"/>
                    </a:solidFill>
                    <a:latin typeface="Times New Roman" pitchFamily="18" charset="0"/>
                    <a:ea typeface="Gulim" pitchFamily="34" charset="-127"/>
                  </a:rPr>
                  <a:t>-1</a:t>
                </a:r>
                <a:r>
                  <a:rPr lang="en-US" sz="1400" dirty="0">
                    <a:latin typeface="Times New Roman" pitchFamily="18" charset="0"/>
                    <a:ea typeface="Gulim" pitchFamily="34" charset="-127"/>
                  </a:rPr>
                  <a:t> </a:t>
                </a:r>
              </a:p>
            </p:txBody>
          </p:sp>
          <p:sp>
            <p:nvSpPr>
              <p:cNvPr id="25" name="Text Box 11"/>
              <p:cNvSpPr txBox="1">
                <a:spLocks noChangeArrowheads="1"/>
              </p:cNvSpPr>
              <p:nvPr/>
            </p:nvSpPr>
            <p:spPr bwMode="auto">
              <a:xfrm>
                <a:off x="4675" y="2139"/>
                <a:ext cx="1118" cy="2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lnSpc>
                    <a:spcPct val="90000"/>
                  </a:lnSpc>
                </a:pPr>
                <a:r>
                  <a:rPr lang="en-US" sz="1100" b="1" dirty="0">
                    <a:latin typeface="Times New Roman" pitchFamily="18" charset="0"/>
                    <a:ea typeface="Gulim" pitchFamily="34" charset="-127"/>
                  </a:rPr>
                  <a:t>WD</a:t>
                </a:r>
                <a:r>
                  <a:rPr lang="en-US" sz="1100" dirty="0">
                    <a:latin typeface="Times New Roman" pitchFamily="18" charset="0"/>
                    <a:ea typeface="Gulim" pitchFamily="34" charset="-127"/>
                  </a:rPr>
                  <a:t>: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100" dirty="0">
                    <a:latin typeface="Times New Roman" pitchFamily="18" charset="0"/>
                    <a:ea typeface="Gulim" pitchFamily="34" charset="-127"/>
                  </a:rPr>
                  <a:t>      </a:t>
                </a:r>
                <a:r>
                  <a:rPr lang="en-US" sz="1100" dirty="0" err="1">
                    <a:latin typeface="Times New Roman" pitchFamily="18" charset="0"/>
                    <a:ea typeface="Gulim" pitchFamily="34" charset="-127"/>
                  </a:rPr>
                  <a:t>Ea</a:t>
                </a:r>
                <a:r>
                  <a:rPr lang="en-US" sz="1100" dirty="0">
                    <a:latin typeface="Times New Roman" pitchFamily="18" charset="0"/>
                    <a:ea typeface="Gulim" pitchFamily="34" charset="-127"/>
                  </a:rPr>
                  <a:t> = 39.3 kJ mole</a:t>
                </a:r>
                <a:r>
                  <a:rPr lang="en-US" sz="1100" baseline="30000" dirty="0">
                    <a:latin typeface="Times New Roman" pitchFamily="18" charset="0"/>
                    <a:ea typeface="Gulim" pitchFamily="34" charset="-127"/>
                  </a:rPr>
                  <a:t>-1</a:t>
                </a:r>
                <a:r>
                  <a:rPr lang="en-US" sz="1100" dirty="0">
                    <a:latin typeface="Times New Roman" pitchFamily="18" charset="0"/>
                    <a:ea typeface="Gulim" pitchFamily="34" charset="-127"/>
                  </a:rPr>
                  <a:t> </a:t>
                </a:r>
              </a:p>
            </p:txBody>
          </p:sp>
          <p:sp>
            <p:nvSpPr>
              <p:cNvPr id="26" name="Text Box 12"/>
              <p:cNvSpPr txBox="1">
                <a:spLocks noChangeArrowheads="1"/>
              </p:cNvSpPr>
              <p:nvPr/>
            </p:nvSpPr>
            <p:spPr bwMode="auto">
              <a:xfrm>
                <a:off x="4687" y="2658"/>
                <a:ext cx="1125" cy="3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lnSpc>
                    <a:spcPct val="90000"/>
                  </a:lnSpc>
                </a:pPr>
                <a:r>
                  <a:rPr lang="en-US" sz="1100" dirty="0">
                    <a:solidFill>
                      <a:srgbClr val="FF0000"/>
                    </a:solidFill>
                    <a:latin typeface="Times New Roman" pitchFamily="18" charset="0"/>
                    <a:ea typeface="Gulim" pitchFamily="34" charset="-127"/>
                  </a:rPr>
                  <a:t>Samsung: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100" dirty="0">
                    <a:solidFill>
                      <a:srgbClr val="FF0000"/>
                    </a:solidFill>
                    <a:latin typeface="Times New Roman" pitchFamily="18" charset="0"/>
                    <a:ea typeface="Gulim" pitchFamily="34" charset="-127"/>
                  </a:rPr>
                  <a:t>      </a:t>
                </a:r>
                <a:r>
                  <a:rPr lang="en-US" sz="1100" dirty="0" err="1">
                    <a:solidFill>
                      <a:srgbClr val="FF0000"/>
                    </a:solidFill>
                    <a:latin typeface="Times New Roman" pitchFamily="18" charset="0"/>
                    <a:ea typeface="Gulim" pitchFamily="34" charset="-127"/>
                  </a:rPr>
                  <a:t>Ea</a:t>
                </a:r>
                <a:r>
                  <a:rPr lang="en-US" sz="1100" dirty="0">
                    <a:solidFill>
                      <a:srgbClr val="FF0000"/>
                    </a:solidFill>
                    <a:latin typeface="Times New Roman" pitchFamily="18" charset="0"/>
                    <a:ea typeface="Gulim" pitchFamily="34" charset="-127"/>
                  </a:rPr>
                  <a:t> = 30.6 kJ mole</a:t>
                </a:r>
                <a:r>
                  <a:rPr lang="en-US" sz="1100" baseline="30000" dirty="0">
                    <a:solidFill>
                      <a:srgbClr val="FF0000"/>
                    </a:solidFill>
                    <a:latin typeface="Times New Roman" pitchFamily="18" charset="0"/>
                    <a:ea typeface="Gulim" pitchFamily="34" charset="-127"/>
                  </a:rPr>
                  <a:t>-1</a:t>
                </a:r>
                <a:r>
                  <a:rPr lang="en-US" sz="1400" dirty="0">
                    <a:latin typeface="Times New Roman" pitchFamily="18" charset="0"/>
                    <a:ea typeface="Gulim" pitchFamily="34" charset="-127"/>
                  </a:rPr>
                  <a:t> </a:t>
                </a:r>
              </a:p>
            </p:txBody>
          </p:sp>
          <p:sp>
            <p:nvSpPr>
              <p:cNvPr id="27" name="Text Box 13"/>
              <p:cNvSpPr txBox="1">
                <a:spLocks noChangeArrowheads="1"/>
              </p:cNvSpPr>
              <p:nvPr/>
            </p:nvSpPr>
            <p:spPr bwMode="auto">
              <a:xfrm>
                <a:off x="4680" y="1861"/>
                <a:ext cx="1125" cy="3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lnSpc>
                    <a:spcPct val="90000"/>
                  </a:lnSpc>
                </a:pPr>
                <a:r>
                  <a:rPr lang="en-US" sz="1100" b="1" dirty="0">
                    <a:solidFill>
                      <a:srgbClr val="800080"/>
                    </a:solidFill>
                    <a:latin typeface="Times New Roman" pitchFamily="18" charset="0"/>
                    <a:ea typeface="Gulim" pitchFamily="34" charset="-127"/>
                  </a:rPr>
                  <a:t>Microsoft: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100" dirty="0">
                    <a:solidFill>
                      <a:srgbClr val="800080"/>
                    </a:solidFill>
                    <a:latin typeface="Times New Roman" pitchFamily="18" charset="0"/>
                    <a:ea typeface="Gulim" pitchFamily="34" charset="-127"/>
                  </a:rPr>
                  <a:t>      </a:t>
                </a:r>
                <a:r>
                  <a:rPr lang="en-US" sz="1100" dirty="0" err="1">
                    <a:solidFill>
                      <a:srgbClr val="800080"/>
                    </a:solidFill>
                    <a:latin typeface="Times New Roman" pitchFamily="18" charset="0"/>
                    <a:ea typeface="Gulim" pitchFamily="34" charset="-127"/>
                  </a:rPr>
                  <a:t>Ea</a:t>
                </a:r>
                <a:r>
                  <a:rPr lang="en-US" sz="1100" dirty="0">
                    <a:solidFill>
                      <a:srgbClr val="800080"/>
                    </a:solidFill>
                    <a:latin typeface="Times New Roman" pitchFamily="18" charset="0"/>
                    <a:ea typeface="Gulim" pitchFamily="34" charset="-127"/>
                  </a:rPr>
                  <a:t> = 44.4 kJ mole</a:t>
                </a:r>
                <a:r>
                  <a:rPr lang="en-US" sz="1100" baseline="30000" dirty="0">
                    <a:solidFill>
                      <a:srgbClr val="800080"/>
                    </a:solidFill>
                    <a:latin typeface="Times New Roman" pitchFamily="18" charset="0"/>
                    <a:ea typeface="Gulim" pitchFamily="34" charset="-127"/>
                  </a:rPr>
                  <a:t>-1</a:t>
                </a:r>
                <a:r>
                  <a:rPr lang="en-US" sz="1400" dirty="0">
                    <a:solidFill>
                      <a:srgbClr val="336600"/>
                    </a:solidFill>
                    <a:latin typeface="Times New Roman" pitchFamily="18" charset="0"/>
                    <a:ea typeface="Gulim" pitchFamily="34" charset="-127"/>
                  </a:rPr>
                  <a:t> </a:t>
                </a:r>
              </a:p>
            </p:txBody>
          </p:sp>
        </p:grpSp>
      </p:grpSp>
      <p:grpSp>
        <p:nvGrpSpPr>
          <p:cNvPr id="65" name="Group 64"/>
          <p:cNvGrpSpPr/>
          <p:nvPr/>
        </p:nvGrpSpPr>
        <p:grpSpPr>
          <a:xfrm>
            <a:off x="4311096" y="2359371"/>
            <a:ext cx="3196854" cy="2100373"/>
            <a:chOff x="4311096" y="2359371"/>
            <a:chExt cx="3196854" cy="2100373"/>
          </a:xfrm>
        </p:grpSpPr>
        <p:sp>
          <p:nvSpPr>
            <p:cNvPr id="10" name="Oval 9"/>
            <p:cNvSpPr/>
            <p:nvPr/>
          </p:nvSpPr>
          <p:spPr bwMode="auto">
            <a:xfrm>
              <a:off x="6685202" y="3386485"/>
              <a:ext cx="133616" cy="122185"/>
            </a:xfrm>
            <a:prstGeom prst="ellipse">
              <a:avLst/>
            </a:prstGeom>
            <a:solidFill>
              <a:srgbClr val="FF9900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124" tIns="41061" rIns="82124" bIns="41061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81438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4" name="Oval 33"/>
            <p:cNvSpPr/>
            <p:nvPr/>
          </p:nvSpPr>
          <p:spPr bwMode="auto">
            <a:xfrm>
              <a:off x="5482088" y="3852875"/>
              <a:ext cx="133616" cy="122185"/>
            </a:xfrm>
            <a:prstGeom prst="ellipse">
              <a:avLst/>
            </a:prstGeom>
            <a:solidFill>
              <a:srgbClr val="FF9900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124" tIns="41061" rIns="82124" bIns="41061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81438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 bwMode="auto">
            <a:xfrm flipV="1">
              <a:off x="4329316" y="3896827"/>
              <a:ext cx="2612360" cy="3645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2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/>
            <p:cNvCxnSpPr/>
            <p:nvPr/>
          </p:nvCxnSpPr>
          <p:spPr bwMode="auto">
            <a:xfrm>
              <a:off x="4311096" y="3460019"/>
              <a:ext cx="270344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2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Arrow Connector 34"/>
            <p:cNvCxnSpPr/>
            <p:nvPr/>
          </p:nvCxnSpPr>
          <p:spPr bwMode="auto">
            <a:xfrm flipV="1">
              <a:off x="6873248" y="3523695"/>
              <a:ext cx="0" cy="367838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2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sp>
          <p:nvSpPr>
            <p:cNvPr id="42" name="TextBox 41"/>
            <p:cNvSpPr txBox="1"/>
            <p:nvPr/>
          </p:nvSpPr>
          <p:spPr>
            <a:xfrm>
              <a:off x="6914518" y="3524754"/>
              <a:ext cx="5934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0" i="0" dirty="0" smtClean="0">
                  <a:cs typeface="HelveticaNeueLT Std Lt"/>
                  <a:sym typeface="Symbol"/>
                </a:rPr>
                <a:t></a:t>
              </a:r>
              <a:r>
                <a:rPr lang="en-US" b="0" i="0" dirty="0" smtClean="0">
                  <a:cs typeface="HelveticaNeueLT Std Lt"/>
                </a:rPr>
                <a:t>2X</a:t>
              </a:r>
            </a:p>
          </p:txBody>
        </p:sp>
        <p:cxnSp>
          <p:nvCxnSpPr>
            <p:cNvPr id="44" name="Straight Connector 43"/>
            <p:cNvCxnSpPr/>
            <p:nvPr/>
          </p:nvCxnSpPr>
          <p:spPr bwMode="auto">
            <a:xfrm flipV="1">
              <a:off x="5543570" y="2738513"/>
              <a:ext cx="5325" cy="167518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Straight Connector 48"/>
            <p:cNvCxnSpPr/>
            <p:nvPr/>
          </p:nvCxnSpPr>
          <p:spPr bwMode="auto">
            <a:xfrm flipV="1">
              <a:off x="6748689" y="2666437"/>
              <a:ext cx="0" cy="1793307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3" name="Straight Arrow Connector 62"/>
            <p:cNvCxnSpPr/>
            <p:nvPr/>
          </p:nvCxnSpPr>
          <p:spPr bwMode="auto">
            <a:xfrm flipV="1">
              <a:off x="5615704" y="2780423"/>
              <a:ext cx="1117688" cy="6362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2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sp>
          <p:nvSpPr>
            <p:cNvPr id="67" name="TextBox 66"/>
            <p:cNvSpPr txBox="1"/>
            <p:nvPr/>
          </p:nvSpPr>
          <p:spPr>
            <a:xfrm>
              <a:off x="5872994" y="2359371"/>
              <a:ext cx="625042" cy="3791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0" i="0" dirty="0" smtClean="0">
                  <a:cs typeface="HelveticaNeueLT Std Lt"/>
                </a:rPr>
                <a:t>15C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15206566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Content Placeholder 1"/>
          <p:cNvSpPr>
            <a:spLocks noGrp="1"/>
          </p:cNvSpPr>
          <p:nvPr>
            <p:ph idx="4294967295"/>
          </p:nvPr>
        </p:nvSpPr>
        <p:spPr>
          <a:xfrm>
            <a:off x="435006" y="1084378"/>
            <a:ext cx="8416032" cy="4465347"/>
          </a:xfrm>
        </p:spPr>
        <p:txBody>
          <a:bodyPr/>
          <a:lstStyle/>
          <a:p>
            <a:pPr lvl="0">
              <a:spcBef>
                <a:spcPts val="2400"/>
              </a:spcBef>
              <a:buClr>
                <a:srgbClr val="0033CC"/>
              </a:buClr>
              <a:buFont typeface="Wingdings" pitchFamily="2" charset="2"/>
              <a:buChar char="q"/>
            </a:pP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sz="1800" b="1" dirty="0" smtClean="0"/>
              <a:t>A duty cycle term is typically added to general reliability expression</a:t>
            </a:r>
          </a:p>
          <a:p>
            <a:pPr lvl="1">
              <a:spcBef>
                <a:spcPts val="300"/>
              </a:spcBef>
            </a:pPr>
            <a:r>
              <a:rPr lang="en-US" sz="1600" dirty="0" smtClean="0"/>
              <a:t>Qualitatively accounts for the intuitive notion that HDD reliability should scale with how much the drive does</a:t>
            </a:r>
          </a:p>
          <a:p>
            <a:pPr lvl="1">
              <a:spcBef>
                <a:spcPts val="300"/>
              </a:spcBef>
            </a:pPr>
            <a:r>
              <a:rPr lang="en-US" sz="1600" dirty="0" smtClean="0"/>
              <a:t>Usually defined as a power law </a:t>
            </a:r>
          </a:p>
          <a:p>
            <a:pPr lvl="1">
              <a:spcBef>
                <a:spcPts val="300"/>
              </a:spcBef>
            </a:pPr>
            <a:endParaRPr lang="en-US" sz="1600" dirty="0"/>
          </a:p>
          <a:p>
            <a:pPr>
              <a:spcBef>
                <a:spcPts val="600"/>
              </a:spcBef>
            </a:pPr>
            <a:r>
              <a:rPr lang="en-US" sz="1800" dirty="0" smtClean="0"/>
              <a:t>Combination of all three effects, i.e. POH, DC and Temp, yields the classic reliability model </a:t>
            </a:r>
          </a:p>
          <a:p>
            <a:pPr lvl="1">
              <a:spcBef>
                <a:spcPts val="600"/>
              </a:spcBef>
            </a:pPr>
            <a:r>
              <a:rPr lang="en-US" sz="1600" dirty="0" smtClean="0"/>
              <a:t>This model has been used in the HDD industry for decades</a:t>
            </a:r>
          </a:p>
          <a:p>
            <a:pPr>
              <a:spcBef>
                <a:spcPts val="300"/>
              </a:spcBef>
            </a:pPr>
            <a:endParaRPr lang="en-US" sz="1800" dirty="0"/>
          </a:p>
          <a:p>
            <a:pPr>
              <a:spcBef>
                <a:spcPts val="300"/>
              </a:spcBef>
            </a:pPr>
            <a:endParaRPr lang="en-US" sz="1800" dirty="0" smtClean="0"/>
          </a:p>
          <a:p>
            <a:pPr>
              <a:spcBef>
                <a:spcPts val="300"/>
              </a:spcBef>
            </a:pPr>
            <a:endParaRPr lang="en-US" sz="1800" dirty="0"/>
          </a:p>
          <a:p>
            <a:pPr>
              <a:spcBef>
                <a:spcPts val="300"/>
              </a:spcBef>
            </a:pPr>
            <a:endParaRPr lang="en-US" sz="1800" dirty="0" smtClean="0"/>
          </a:p>
          <a:p>
            <a:pPr marL="0" indent="0">
              <a:spcBef>
                <a:spcPts val="300"/>
              </a:spcBef>
              <a:buNone/>
            </a:pPr>
            <a:endParaRPr lang="en-US" sz="1800" dirty="0"/>
          </a:p>
          <a:p>
            <a:pPr>
              <a:spcBef>
                <a:spcPts val="3600"/>
              </a:spcBef>
            </a:pPr>
            <a:r>
              <a:rPr lang="en-US" sz="1800" b="1" dirty="0" smtClean="0">
                <a:solidFill>
                  <a:srgbClr val="FF0000"/>
                </a:solidFill>
              </a:rPr>
              <a:t>How good is this at describing reality?</a:t>
            </a:r>
          </a:p>
          <a:p>
            <a:pPr>
              <a:spcBef>
                <a:spcPts val="1200"/>
              </a:spcBef>
            </a:pPr>
            <a:endParaRPr lang="en-US" sz="1800" b="1" dirty="0" smtClean="0"/>
          </a:p>
          <a:p>
            <a:pPr>
              <a:spcBef>
                <a:spcPts val="1200"/>
              </a:spcBef>
            </a:pPr>
            <a:endParaRPr lang="en-US" sz="1800" b="1" dirty="0"/>
          </a:p>
          <a:p>
            <a:pPr marL="0" indent="0">
              <a:buNone/>
            </a:pPr>
            <a:endParaRPr lang="en-US" sz="1600" b="0" dirty="0" smtClean="0"/>
          </a:p>
          <a:p>
            <a:pPr>
              <a:buFont typeface="Wingdings 2" pitchFamily="18" charset="2"/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62466" name="Title 2"/>
          <p:cNvSpPr>
            <a:spLocks noGrp="1"/>
          </p:cNvSpPr>
          <p:nvPr>
            <p:ph type="title"/>
          </p:nvPr>
        </p:nvSpPr>
        <p:spPr>
          <a:xfrm>
            <a:off x="448399" y="344787"/>
            <a:ext cx="8054608" cy="5334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Historical </a:t>
            </a:r>
            <a:r>
              <a:rPr lang="en-US" b="1" dirty="0" smtClean="0">
                <a:solidFill>
                  <a:srgbClr val="FF0000"/>
                </a:solidFill>
              </a:rPr>
              <a:t>reliability </a:t>
            </a:r>
            <a:r>
              <a:rPr lang="en-US" b="1" dirty="0">
                <a:solidFill>
                  <a:srgbClr val="FF0000"/>
                </a:solidFill>
              </a:rPr>
              <a:t>m</a:t>
            </a:r>
            <a:r>
              <a:rPr lang="en-US" b="1" dirty="0" smtClean="0">
                <a:solidFill>
                  <a:srgbClr val="FF0000"/>
                </a:solidFill>
              </a:rPr>
              <a:t>odel – duty </a:t>
            </a:r>
            <a:r>
              <a:rPr lang="en-US" b="1" dirty="0">
                <a:solidFill>
                  <a:srgbClr val="FF0000"/>
                </a:solidFill>
              </a:rPr>
              <a:t>c</a:t>
            </a:r>
            <a:r>
              <a:rPr lang="en-US" b="1" dirty="0" smtClean="0">
                <a:solidFill>
                  <a:srgbClr val="FF0000"/>
                </a:solidFill>
              </a:rPr>
              <a:t>ycle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471596" y="3605469"/>
            <a:ext cx="4248098" cy="1598781"/>
            <a:chOff x="2516861" y="3505886"/>
            <a:chExt cx="4248098" cy="1598781"/>
          </a:xfrm>
        </p:grpSpPr>
        <p:grpSp>
          <p:nvGrpSpPr>
            <p:cNvPr id="13" name="Group 12"/>
            <p:cNvGrpSpPr/>
            <p:nvPr/>
          </p:nvGrpSpPr>
          <p:grpSpPr>
            <a:xfrm>
              <a:off x="2685120" y="3505886"/>
              <a:ext cx="3911579" cy="1415575"/>
              <a:chOff x="2308225" y="852148"/>
              <a:chExt cx="3911579" cy="1415575"/>
            </a:xfrm>
          </p:grpSpPr>
          <p:grpSp>
            <p:nvGrpSpPr>
              <p:cNvPr id="3" name="Group 10"/>
              <p:cNvGrpSpPr/>
              <p:nvPr/>
            </p:nvGrpSpPr>
            <p:grpSpPr>
              <a:xfrm>
                <a:off x="2308225" y="852148"/>
                <a:ext cx="3911579" cy="1415575"/>
                <a:chOff x="2778749" y="1410819"/>
                <a:chExt cx="3911579" cy="1415575"/>
              </a:xfrm>
            </p:grpSpPr>
            <p:sp>
              <p:nvSpPr>
                <p:cNvPr id="12" name="Right Brace 11"/>
                <p:cNvSpPr/>
                <p:nvPr/>
              </p:nvSpPr>
              <p:spPr bwMode="auto">
                <a:xfrm>
                  <a:off x="4345610" y="1410819"/>
                  <a:ext cx="184728" cy="1348485"/>
                </a:xfrm>
                <a:prstGeom prst="rightBrace">
                  <a:avLst/>
                </a:prstGeom>
                <a:noFill/>
                <a:ln w="9525" cap="flat" cmpd="sng" algn="ctr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scene3d>
                  <a:camera prst="orthographicFront">
                    <a:rot lat="0" lon="0" rev="5400000"/>
                  </a:camera>
                  <a:lightRig rig="threePt" dir="t"/>
                </a:scene3d>
              </p:spPr>
              <p:txBody>
                <a:bodyPr wrap="none" lIns="90000" tIns="46800" rIns="90000" bIns="46800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grpSp>
              <p:nvGrpSpPr>
                <p:cNvPr id="4" name="Group 12"/>
                <p:cNvGrpSpPr/>
                <p:nvPr/>
              </p:nvGrpSpPr>
              <p:grpSpPr>
                <a:xfrm>
                  <a:off x="2778749" y="1555750"/>
                  <a:ext cx="3911579" cy="1270644"/>
                  <a:chOff x="2778749" y="1555750"/>
                  <a:chExt cx="3911579" cy="1270644"/>
                </a:xfrm>
              </p:grpSpPr>
              <p:sp>
                <p:nvSpPr>
                  <p:cNvPr id="14" name="Right Brace 13"/>
                  <p:cNvSpPr/>
                  <p:nvPr/>
                </p:nvSpPr>
                <p:spPr bwMode="auto">
                  <a:xfrm>
                    <a:off x="5819134" y="1611630"/>
                    <a:ext cx="199630" cy="700938"/>
                  </a:xfrm>
                  <a:prstGeom prst="rightBrace">
                    <a:avLst/>
                  </a:prstGeom>
                  <a:noFill/>
                  <a:ln w="9525" cap="flat" cmpd="sng" algn="ctr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scene3d>
                    <a:camera prst="orthographicFront">
                      <a:rot lat="0" lon="0" rev="5400000"/>
                    </a:camera>
                    <a:lightRig rig="threePt" dir="t"/>
                  </a:scene3d>
                </p:spPr>
                <p:txBody>
                  <a:bodyPr wrap="none" lIns="90000" tIns="46800" rIns="90000" bIns="46800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5" name="TextBox 1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778724" y="1641990"/>
                    <a:ext cx="1343025" cy="3397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hangingPunct="1"/>
                    <a:r>
                      <a:rPr lang="en-US" sz="1600" b="1" dirty="0">
                        <a:solidFill>
                          <a:srgbClr val="008000"/>
                        </a:solidFill>
                      </a:rPr>
                      <a:t>Usage Term</a:t>
                    </a:r>
                  </a:p>
                </p:txBody>
              </p:sp>
              <p:sp>
                <p:nvSpPr>
                  <p:cNvPr id="16" name="TextBox 1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163153" y="1555750"/>
                    <a:ext cx="1527175" cy="3397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hangingPunct="1"/>
                    <a:r>
                      <a:rPr lang="en-US" sz="1600" b="1" dirty="0">
                        <a:solidFill>
                          <a:srgbClr val="008000"/>
                        </a:solidFill>
                      </a:rPr>
                      <a:t>Thermal Term</a:t>
                    </a:r>
                  </a:p>
                </p:txBody>
              </p:sp>
              <p:graphicFrame>
                <p:nvGraphicFramePr>
                  <p:cNvPr id="17" name="Object 16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501784853"/>
                      </p:ext>
                    </p:extLst>
                  </p:nvPr>
                </p:nvGraphicFramePr>
                <p:xfrm>
                  <a:off x="2778749" y="2165994"/>
                  <a:ext cx="3532188" cy="660400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200805" name="Equation" r:id="rId3" imgW="2311200" imgH="431640" progId="Equation.3">
                          <p:embed/>
                        </p:oleObj>
                      </mc:Choice>
                      <mc:Fallback>
                        <p:oleObj name="Equation" r:id="rId3" imgW="2311200" imgH="43164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4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2778749" y="2165994"/>
                                <a:ext cx="3532188" cy="660400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p:grpSp>
          </p:grpSp>
          <p:sp>
            <p:nvSpPr>
              <p:cNvPr id="2" name="Oval 1"/>
              <p:cNvSpPr/>
              <p:nvPr/>
            </p:nvSpPr>
            <p:spPr bwMode="auto">
              <a:xfrm>
                <a:off x="3244006" y="1668587"/>
                <a:ext cx="1408669" cy="482179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82124" tIns="41061" rIns="82124" bIns="41061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814388" rtl="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sp>
          <p:nvSpPr>
            <p:cNvPr id="23" name="Rectangle 22"/>
            <p:cNvSpPr/>
            <p:nvPr/>
          </p:nvSpPr>
          <p:spPr bwMode="auto">
            <a:xfrm>
              <a:off x="2516861" y="3618639"/>
              <a:ext cx="4248098" cy="1486028"/>
            </a:xfrm>
            <a:prstGeom prst="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124" tIns="41061" rIns="82124" bIns="41061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81438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9351088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522411" y="300139"/>
            <a:ext cx="8054608" cy="533400"/>
          </a:xfrm>
        </p:spPr>
        <p:txBody>
          <a:bodyPr/>
          <a:lstStyle/>
          <a:p>
            <a:r>
              <a:rPr lang="en-US" altLang="en-US" b="1" noProof="1" smtClean="0">
                <a:solidFill>
                  <a:srgbClr val="FF0000"/>
                </a:solidFill>
                <a:cs typeface="Helvetica" pitchFamily="34" charset="0"/>
              </a:rPr>
              <a:t>Outline</a:t>
            </a:r>
          </a:p>
        </p:txBody>
      </p:sp>
      <p:sp>
        <p:nvSpPr>
          <p:cNvPr id="516100" name="Rectangle 4"/>
          <p:cNvSpPr>
            <a:spLocks noChangeArrowheads="1"/>
          </p:cNvSpPr>
          <p:nvPr/>
        </p:nvSpPr>
        <p:spPr bwMode="gray">
          <a:xfrm>
            <a:off x="787400" y="943350"/>
            <a:ext cx="8047038" cy="44608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90980"/>
                  <a:invGamma/>
                </a:schemeClr>
              </a:gs>
            </a:gsLst>
            <a:lin ang="0" scaled="1"/>
          </a:gradFill>
          <a:ln w="12700" algn="ctr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lIns="252000" tIns="72000" rIns="72000" bIns="72000" anchor="ctr"/>
          <a:lstStyle/>
          <a:p>
            <a:pPr>
              <a:spcBef>
                <a:spcPct val="25000"/>
              </a:spcBef>
              <a:defRPr/>
            </a:pPr>
            <a:r>
              <a:rPr lang="en-US" b="1" dirty="0" smtClean="0"/>
              <a:t>State </a:t>
            </a:r>
            <a:r>
              <a:rPr lang="en-US" b="1" dirty="0"/>
              <a:t>of affairs in HDD Field Reliability</a:t>
            </a:r>
            <a:endParaRPr lang="en-US" b="1" noProof="1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50182" name="Rectangle 9"/>
          <p:cNvSpPr>
            <a:spLocks noChangeArrowheads="1"/>
          </p:cNvSpPr>
          <p:nvPr/>
        </p:nvSpPr>
        <p:spPr bwMode="gray">
          <a:xfrm>
            <a:off x="328613" y="943350"/>
            <a:ext cx="463550" cy="446088"/>
          </a:xfrm>
          <a:prstGeom prst="rect">
            <a:avLst/>
          </a:prstGeom>
          <a:solidFill>
            <a:schemeClr val="tx2"/>
          </a:solidFill>
          <a:ln w="12700">
            <a:solidFill>
              <a:srgbClr val="C0C0C0"/>
            </a:solidFill>
            <a:miter lim="800000"/>
            <a:headEnd/>
            <a:tailEnd/>
          </a:ln>
        </p:spPr>
        <p:txBody>
          <a:bodyPr lIns="0" tIns="0" rIns="0" bIns="0" anchor="ctr"/>
          <a:lstStyle>
            <a:lvl1pPr defTabSz="801688" eaLnBrk="0" hangingPunct="0">
              <a:spcBef>
                <a:spcPct val="60000"/>
              </a:spcBef>
              <a:buClr>
                <a:schemeClr val="accent1"/>
              </a:buClr>
              <a:buSzPct val="100000"/>
              <a:buFont typeface="Wingdings 2" pitchFamily="18" charset="2"/>
              <a:buChar char=""/>
              <a:defRPr sz="20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01688" eaLnBrk="0" hangingPunct="0">
              <a:spcBef>
                <a:spcPct val="30000"/>
              </a:spcBef>
              <a:buClr>
                <a:schemeClr val="accent1"/>
              </a:buClr>
              <a:buSzPct val="100000"/>
              <a:buFont typeface="Wingdings 2" pitchFamily="18" charset="2"/>
              <a:buChar char=""/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01688" eaLnBrk="0" hangingPunct="0">
              <a:spcBef>
                <a:spcPct val="30000"/>
              </a:spcBef>
              <a:buClr>
                <a:schemeClr val="accent1"/>
              </a:buClr>
              <a:buSzPct val="100000"/>
              <a:buFont typeface="Wingdings 2" pitchFamily="18" charset="2"/>
              <a:buChar char=""/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01688" eaLnBrk="0" hangingPunct="0">
              <a:spcBef>
                <a:spcPct val="30000"/>
              </a:spcBef>
              <a:buClr>
                <a:schemeClr val="accent1"/>
              </a:buClr>
              <a:buSzPct val="100000"/>
              <a:buFont typeface="Wingdings 2" pitchFamily="18" charset="2"/>
              <a:buChar char="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01688" eaLnBrk="0" hangingPunct="0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016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016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016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016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noProof="1">
                <a:solidFill>
                  <a:srgbClr val="FFFFFF"/>
                </a:solidFill>
                <a:latin typeface="Helvetica" pitchFamily="34" charset="0"/>
                <a:cs typeface="Helvetica" pitchFamily="34" charset="0"/>
              </a:rPr>
              <a:t>1</a:t>
            </a:r>
          </a:p>
        </p:txBody>
      </p:sp>
      <p:sp>
        <p:nvSpPr>
          <p:cNvPr id="50183" name="Rectangle 10"/>
          <p:cNvSpPr>
            <a:spLocks noChangeArrowheads="1"/>
          </p:cNvSpPr>
          <p:nvPr/>
        </p:nvSpPr>
        <p:spPr bwMode="gray">
          <a:xfrm>
            <a:off x="965200" y="1486275"/>
            <a:ext cx="463550" cy="446088"/>
          </a:xfrm>
          <a:prstGeom prst="rect">
            <a:avLst/>
          </a:prstGeom>
          <a:solidFill>
            <a:schemeClr val="accent1"/>
          </a:solidFill>
          <a:ln w="12700">
            <a:solidFill>
              <a:srgbClr val="C0C0C0"/>
            </a:solidFill>
            <a:miter lim="800000"/>
            <a:headEnd/>
            <a:tailEnd/>
          </a:ln>
        </p:spPr>
        <p:txBody>
          <a:bodyPr lIns="0" tIns="0" rIns="0" bIns="0" anchor="ctr"/>
          <a:lstStyle>
            <a:lvl1pPr defTabSz="801688" eaLnBrk="0" hangingPunct="0">
              <a:spcBef>
                <a:spcPct val="60000"/>
              </a:spcBef>
              <a:buClr>
                <a:schemeClr val="accent1"/>
              </a:buClr>
              <a:buSzPct val="100000"/>
              <a:buFont typeface="Wingdings 2" pitchFamily="18" charset="2"/>
              <a:buChar char=""/>
              <a:defRPr sz="20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01688" eaLnBrk="0" hangingPunct="0">
              <a:spcBef>
                <a:spcPct val="30000"/>
              </a:spcBef>
              <a:buClr>
                <a:schemeClr val="accent1"/>
              </a:buClr>
              <a:buSzPct val="100000"/>
              <a:buFont typeface="Wingdings 2" pitchFamily="18" charset="2"/>
              <a:buChar char=""/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01688" eaLnBrk="0" hangingPunct="0">
              <a:spcBef>
                <a:spcPct val="30000"/>
              </a:spcBef>
              <a:buClr>
                <a:schemeClr val="accent1"/>
              </a:buClr>
              <a:buSzPct val="100000"/>
              <a:buFont typeface="Wingdings 2" pitchFamily="18" charset="2"/>
              <a:buChar char=""/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01688" eaLnBrk="0" hangingPunct="0">
              <a:spcBef>
                <a:spcPct val="30000"/>
              </a:spcBef>
              <a:buClr>
                <a:schemeClr val="accent1"/>
              </a:buClr>
              <a:buSzPct val="100000"/>
              <a:buFont typeface="Wingdings 2" pitchFamily="18" charset="2"/>
              <a:buChar char="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01688" eaLnBrk="0" hangingPunct="0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016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016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016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016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noProof="1">
                <a:solidFill>
                  <a:srgbClr val="FFFFFF"/>
                </a:solidFill>
                <a:latin typeface="Helvetica" pitchFamily="34" charset="0"/>
                <a:cs typeface="Helvetica" pitchFamily="34" charset="0"/>
              </a:rPr>
              <a:t>a</a:t>
            </a:r>
          </a:p>
        </p:txBody>
      </p:sp>
      <p:sp>
        <p:nvSpPr>
          <p:cNvPr id="20" name="Rectangle 5"/>
          <p:cNvSpPr>
            <a:spLocks noChangeArrowheads="1"/>
          </p:cNvSpPr>
          <p:nvPr/>
        </p:nvSpPr>
        <p:spPr bwMode="gray">
          <a:xfrm>
            <a:off x="1433513" y="2027613"/>
            <a:ext cx="7405687" cy="54451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90980"/>
                  <a:invGamma/>
                </a:schemeClr>
              </a:gs>
            </a:gsLst>
            <a:lin ang="0" scaled="1"/>
          </a:gradFill>
          <a:ln w="1270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lIns="252000" tIns="72000" rIns="72000" bIns="72000" anchor="ctr"/>
          <a:lstStyle/>
          <a:p>
            <a:pPr>
              <a:spcBef>
                <a:spcPct val="25000"/>
              </a:spcBef>
              <a:defRPr/>
            </a:pPr>
            <a:r>
              <a:rPr lang="en-US" noProof="1" smtClean="0">
                <a:latin typeface="Helvetica" pitchFamily="34" charset="0"/>
                <a:cs typeface="Helvetica" pitchFamily="34" charset="0"/>
              </a:rPr>
              <a:t>Macroscopic objects at molecular dimensions: </a:t>
            </a:r>
            <a:r>
              <a:rPr lang="en-US" b="1" noProof="1" smtClean="0">
                <a:solidFill>
                  <a:srgbClr val="3333FF"/>
                </a:solidFill>
                <a:latin typeface="Helvetica" pitchFamily="34" charset="0"/>
                <a:cs typeface="Helvetica" pitchFamily="34" charset="0"/>
              </a:rPr>
              <a:t>Head-disk </a:t>
            </a:r>
            <a:r>
              <a:rPr lang="en-US" b="1" noProof="1">
                <a:solidFill>
                  <a:srgbClr val="3333FF"/>
                </a:solidFill>
                <a:latin typeface="Helvetica" pitchFamily="34" charset="0"/>
                <a:cs typeface="Helvetica" pitchFamily="34" charset="0"/>
              </a:rPr>
              <a:t>Interface</a:t>
            </a:r>
          </a:p>
        </p:txBody>
      </p:sp>
      <p:sp>
        <p:nvSpPr>
          <p:cNvPr id="50187" name="Rectangle 10"/>
          <p:cNvSpPr>
            <a:spLocks noChangeArrowheads="1"/>
          </p:cNvSpPr>
          <p:nvPr/>
        </p:nvSpPr>
        <p:spPr bwMode="gray">
          <a:xfrm>
            <a:off x="969963" y="2027613"/>
            <a:ext cx="463550" cy="446087"/>
          </a:xfrm>
          <a:prstGeom prst="rect">
            <a:avLst/>
          </a:prstGeom>
          <a:solidFill>
            <a:schemeClr val="accent1"/>
          </a:solidFill>
          <a:ln w="12700">
            <a:solidFill>
              <a:srgbClr val="C0C0C0"/>
            </a:solidFill>
            <a:miter lim="800000"/>
            <a:headEnd/>
            <a:tailEnd/>
          </a:ln>
        </p:spPr>
        <p:txBody>
          <a:bodyPr lIns="0" tIns="0" rIns="0" bIns="0" anchor="ctr"/>
          <a:lstStyle>
            <a:lvl1pPr defTabSz="801688" eaLnBrk="0" hangingPunct="0">
              <a:spcBef>
                <a:spcPct val="60000"/>
              </a:spcBef>
              <a:buClr>
                <a:schemeClr val="accent1"/>
              </a:buClr>
              <a:buSzPct val="100000"/>
              <a:buFont typeface="Wingdings 2" pitchFamily="18" charset="2"/>
              <a:buChar char=""/>
              <a:defRPr sz="20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01688" eaLnBrk="0" hangingPunct="0">
              <a:spcBef>
                <a:spcPct val="30000"/>
              </a:spcBef>
              <a:buClr>
                <a:schemeClr val="accent1"/>
              </a:buClr>
              <a:buSzPct val="100000"/>
              <a:buFont typeface="Wingdings 2" pitchFamily="18" charset="2"/>
              <a:buChar char=""/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01688" eaLnBrk="0" hangingPunct="0">
              <a:spcBef>
                <a:spcPct val="30000"/>
              </a:spcBef>
              <a:buClr>
                <a:schemeClr val="accent1"/>
              </a:buClr>
              <a:buSzPct val="100000"/>
              <a:buFont typeface="Wingdings 2" pitchFamily="18" charset="2"/>
              <a:buChar char=""/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01688" eaLnBrk="0" hangingPunct="0">
              <a:spcBef>
                <a:spcPct val="30000"/>
              </a:spcBef>
              <a:buClr>
                <a:schemeClr val="accent1"/>
              </a:buClr>
              <a:buSzPct val="100000"/>
              <a:buFont typeface="Wingdings 2" pitchFamily="18" charset="2"/>
              <a:buChar char="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01688" eaLnBrk="0" hangingPunct="0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016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016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016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016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noProof="1">
                <a:solidFill>
                  <a:srgbClr val="FFFFFF"/>
                </a:solidFill>
                <a:latin typeface="Helvetica" pitchFamily="34" charset="0"/>
                <a:cs typeface="Helvetica" pitchFamily="34" charset="0"/>
              </a:rPr>
              <a:t>b</a:t>
            </a: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gray">
          <a:xfrm>
            <a:off x="1428750" y="2572125"/>
            <a:ext cx="7405688" cy="44608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90980"/>
                  <a:invGamma/>
                </a:schemeClr>
              </a:gs>
            </a:gsLst>
            <a:lin ang="0" scaled="1"/>
          </a:gradFill>
          <a:ln w="1270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lIns="252000" tIns="72000" rIns="72000" bIns="72000" anchor="ctr"/>
          <a:lstStyle/>
          <a:p>
            <a:pPr>
              <a:spcBef>
                <a:spcPct val="25000"/>
              </a:spcBef>
              <a:defRPr/>
            </a:pPr>
            <a:r>
              <a:rPr lang="en-US" noProof="1">
                <a:latin typeface="Helvetica" pitchFamily="34" charset="0"/>
                <a:cs typeface="Helvetica" pitchFamily="34" charset="0"/>
              </a:rPr>
              <a:t>Critical Parameters: </a:t>
            </a:r>
            <a:r>
              <a:rPr lang="en-US" b="1" noProof="1">
                <a:solidFill>
                  <a:srgbClr val="3333FF"/>
                </a:solidFill>
                <a:latin typeface="Helvetica" pitchFamily="34" charset="0"/>
                <a:cs typeface="Helvetica" pitchFamily="34" charset="0"/>
              </a:rPr>
              <a:t>Clearance and Workload</a:t>
            </a:r>
          </a:p>
        </p:txBody>
      </p:sp>
      <p:sp>
        <p:nvSpPr>
          <p:cNvPr id="50189" name="Rectangle 10"/>
          <p:cNvSpPr>
            <a:spLocks noChangeArrowheads="1"/>
          </p:cNvSpPr>
          <p:nvPr/>
        </p:nvSpPr>
        <p:spPr bwMode="gray">
          <a:xfrm>
            <a:off x="965200" y="2572125"/>
            <a:ext cx="463550" cy="446088"/>
          </a:xfrm>
          <a:prstGeom prst="rect">
            <a:avLst/>
          </a:prstGeom>
          <a:solidFill>
            <a:schemeClr val="accent1"/>
          </a:solidFill>
          <a:ln w="12700">
            <a:solidFill>
              <a:srgbClr val="C0C0C0"/>
            </a:solidFill>
            <a:miter lim="800000"/>
            <a:headEnd/>
            <a:tailEnd/>
          </a:ln>
        </p:spPr>
        <p:txBody>
          <a:bodyPr lIns="0" tIns="0" rIns="0" bIns="0" anchor="ctr"/>
          <a:lstStyle>
            <a:lvl1pPr defTabSz="801688" eaLnBrk="0" hangingPunct="0">
              <a:spcBef>
                <a:spcPct val="60000"/>
              </a:spcBef>
              <a:buClr>
                <a:schemeClr val="accent1"/>
              </a:buClr>
              <a:buSzPct val="100000"/>
              <a:buFont typeface="Wingdings 2" pitchFamily="18" charset="2"/>
              <a:buChar char=""/>
              <a:defRPr sz="20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01688" eaLnBrk="0" hangingPunct="0">
              <a:spcBef>
                <a:spcPct val="30000"/>
              </a:spcBef>
              <a:buClr>
                <a:schemeClr val="accent1"/>
              </a:buClr>
              <a:buSzPct val="100000"/>
              <a:buFont typeface="Wingdings 2" pitchFamily="18" charset="2"/>
              <a:buChar char=""/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01688" eaLnBrk="0" hangingPunct="0">
              <a:spcBef>
                <a:spcPct val="30000"/>
              </a:spcBef>
              <a:buClr>
                <a:schemeClr val="accent1"/>
              </a:buClr>
              <a:buSzPct val="100000"/>
              <a:buFont typeface="Wingdings 2" pitchFamily="18" charset="2"/>
              <a:buChar char=""/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01688" eaLnBrk="0" hangingPunct="0">
              <a:spcBef>
                <a:spcPct val="30000"/>
              </a:spcBef>
              <a:buClr>
                <a:schemeClr val="accent1"/>
              </a:buClr>
              <a:buSzPct val="100000"/>
              <a:buFont typeface="Wingdings 2" pitchFamily="18" charset="2"/>
              <a:buChar char="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01688" eaLnBrk="0" hangingPunct="0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016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016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016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016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noProof="1">
                <a:solidFill>
                  <a:srgbClr val="FFFFFF"/>
                </a:solidFill>
                <a:latin typeface="Helvetica" pitchFamily="34" charset="0"/>
                <a:cs typeface="Helvetica" pitchFamily="34" charset="0"/>
              </a:rPr>
              <a:t>c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328613" y="3256038"/>
            <a:ext cx="8520113" cy="2063306"/>
            <a:chOff x="328613" y="3284913"/>
            <a:chExt cx="8520113" cy="2063306"/>
          </a:xfrm>
        </p:grpSpPr>
        <p:sp>
          <p:nvSpPr>
            <p:cNvPr id="516104" name="Rectangle 8"/>
            <p:cNvSpPr>
              <a:spLocks noChangeArrowheads="1"/>
            </p:cNvSpPr>
            <p:nvPr/>
          </p:nvSpPr>
          <p:spPr bwMode="gray">
            <a:xfrm>
              <a:off x="787400" y="3284913"/>
              <a:ext cx="8047038" cy="446087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0" scaled="1"/>
            </a:gradFill>
            <a:ln w="12700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lIns="252000" tIns="72000" rIns="72000" bIns="72000" anchor="ctr"/>
            <a:lstStyle/>
            <a:p>
              <a:pPr>
                <a:spcBef>
                  <a:spcPct val="25000"/>
                </a:spcBef>
                <a:defRPr/>
              </a:pPr>
              <a:r>
                <a:rPr lang="en-US" b="1" dirty="0" smtClean="0"/>
                <a:t>HDD reliability modeling</a:t>
              </a:r>
              <a:endParaRPr lang="en-US" b="1" noProof="1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50184" name="Rectangle 13"/>
            <p:cNvSpPr>
              <a:spLocks noChangeArrowheads="1"/>
            </p:cNvSpPr>
            <p:nvPr/>
          </p:nvSpPr>
          <p:spPr bwMode="gray">
            <a:xfrm>
              <a:off x="328613" y="3284913"/>
              <a:ext cx="463550" cy="446087"/>
            </a:xfrm>
            <a:prstGeom prst="rect">
              <a:avLst/>
            </a:prstGeom>
            <a:solidFill>
              <a:schemeClr val="tx2"/>
            </a:solidFill>
            <a:ln w="12700">
              <a:solidFill>
                <a:srgbClr val="C0C0C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>
              <a:lvl1pPr defTabSz="801688" eaLnBrk="0" hangingPunct="0">
                <a:spcBef>
                  <a:spcPct val="6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20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801688" eaLnBrk="0" hangingPunct="0">
                <a:spcBef>
                  <a:spcPct val="3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801688" eaLnBrk="0" hangingPunct="0">
                <a:spcBef>
                  <a:spcPct val="3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801688" eaLnBrk="0" hangingPunct="0">
                <a:spcBef>
                  <a:spcPct val="3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801688" eaLnBrk="0" hangingPunct="0">
                <a:spcBef>
                  <a:spcPct val="40000"/>
                </a:spcBef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801688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801688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801688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801688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 noProof="1">
                  <a:solidFill>
                    <a:srgbClr val="FFFFFF"/>
                  </a:solidFill>
                  <a:latin typeface="Helvetica" pitchFamily="34" charset="0"/>
                  <a:cs typeface="Helvetica" pitchFamily="34" charset="0"/>
                </a:rPr>
                <a:t>2</a:t>
              </a:r>
            </a:p>
          </p:txBody>
        </p:sp>
        <p:sp>
          <p:nvSpPr>
            <p:cNvPr id="24" name="Rectangle 5"/>
            <p:cNvSpPr>
              <a:spLocks noChangeArrowheads="1"/>
            </p:cNvSpPr>
            <p:nvPr/>
          </p:nvSpPr>
          <p:spPr bwMode="gray">
            <a:xfrm>
              <a:off x="1428750" y="4902132"/>
              <a:ext cx="7405688" cy="446087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0" scaled="1"/>
            </a:gradFill>
            <a:ln w="12700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lIns="252000" tIns="72000" rIns="72000" bIns="72000" anchor="ctr"/>
            <a:lstStyle/>
            <a:p>
              <a:pPr>
                <a:spcBef>
                  <a:spcPct val="25000"/>
                </a:spcBef>
                <a:defRPr/>
              </a:pPr>
              <a:r>
                <a:rPr lang="en-US" noProof="1" smtClean="0">
                  <a:latin typeface="Helvetica" pitchFamily="34" charset="0"/>
                  <a:cs typeface="Helvetica" pitchFamily="34" charset="0"/>
                </a:rPr>
                <a:t>Drive parametric measurements: </a:t>
              </a:r>
              <a:r>
                <a:rPr lang="en-US" b="1" noProof="1" smtClean="0">
                  <a:solidFill>
                    <a:srgbClr val="3333FF"/>
                  </a:solidFill>
                  <a:latin typeface="Helvetica" pitchFamily="34" charset="0"/>
                  <a:cs typeface="Helvetica" pitchFamily="34" charset="0"/>
                </a:rPr>
                <a:t>Virtual Failures </a:t>
              </a:r>
              <a:endParaRPr lang="en-US" b="1" noProof="1">
                <a:solidFill>
                  <a:srgbClr val="3333FF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50191" name="Rectangle 10"/>
            <p:cNvSpPr>
              <a:spLocks noChangeArrowheads="1"/>
            </p:cNvSpPr>
            <p:nvPr/>
          </p:nvSpPr>
          <p:spPr bwMode="gray">
            <a:xfrm>
              <a:off x="965200" y="3813550"/>
              <a:ext cx="463550" cy="446088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rgbClr val="C0C0C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>
              <a:lvl1pPr defTabSz="801688" eaLnBrk="0" hangingPunct="0">
                <a:spcBef>
                  <a:spcPct val="6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20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801688" eaLnBrk="0" hangingPunct="0">
                <a:spcBef>
                  <a:spcPct val="3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801688" eaLnBrk="0" hangingPunct="0">
                <a:spcBef>
                  <a:spcPct val="3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801688" eaLnBrk="0" hangingPunct="0">
                <a:spcBef>
                  <a:spcPct val="3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801688" eaLnBrk="0" hangingPunct="0">
                <a:spcBef>
                  <a:spcPct val="40000"/>
                </a:spcBef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801688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801688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801688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801688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 noProof="1">
                  <a:solidFill>
                    <a:srgbClr val="FFFFFF"/>
                  </a:solidFill>
                  <a:latin typeface="Helvetica" pitchFamily="34" charset="0"/>
                  <a:cs typeface="Helvetica" pitchFamily="34" charset="0"/>
                </a:rPr>
                <a:t>a</a:t>
              </a:r>
            </a:p>
          </p:txBody>
        </p:sp>
        <p:sp>
          <p:nvSpPr>
            <p:cNvPr id="26" name="Rectangle 5"/>
            <p:cNvSpPr>
              <a:spLocks noChangeArrowheads="1"/>
            </p:cNvSpPr>
            <p:nvPr/>
          </p:nvSpPr>
          <p:spPr bwMode="gray">
            <a:xfrm>
              <a:off x="1443038" y="4360477"/>
              <a:ext cx="7405688" cy="446088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0" scaled="1"/>
            </a:gradFill>
            <a:ln w="12700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lIns="252000" tIns="72000" rIns="72000" bIns="72000" anchor="ctr"/>
            <a:lstStyle/>
            <a:p>
              <a:pPr>
                <a:spcBef>
                  <a:spcPct val="25000"/>
                </a:spcBef>
                <a:defRPr/>
              </a:pPr>
              <a:r>
                <a:rPr lang="en-US" noProof="1" smtClean="0">
                  <a:latin typeface="Helvetica" pitchFamily="34" charset="0"/>
                  <a:cs typeface="Helvetica" pitchFamily="34" charset="0"/>
                </a:rPr>
                <a:t>Importance of workload and temperature</a:t>
              </a:r>
              <a:endParaRPr lang="en-US" noProof="1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50193" name="Rectangle 10"/>
            <p:cNvSpPr>
              <a:spLocks noChangeArrowheads="1"/>
            </p:cNvSpPr>
            <p:nvPr/>
          </p:nvSpPr>
          <p:spPr bwMode="gray">
            <a:xfrm>
              <a:off x="969963" y="4358063"/>
              <a:ext cx="463550" cy="446087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rgbClr val="C0C0C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>
              <a:lvl1pPr defTabSz="801688" eaLnBrk="0" hangingPunct="0">
                <a:spcBef>
                  <a:spcPct val="6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20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801688" eaLnBrk="0" hangingPunct="0">
                <a:spcBef>
                  <a:spcPct val="3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801688" eaLnBrk="0" hangingPunct="0">
                <a:spcBef>
                  <a:spcPct val="3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801688" eaLnBrk="0" hangingPunct="0">
                <a:spcBef>
                  <a:spcPct val="3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801688" eaLnBrk="0" hangingPunct="0">
                <a:spcBef>
                  <a:spcPct val="40000"/>
                </a:spcBef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801688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801688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801688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801688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 noProof="1">
                  <a:solidFill>
                    <a:srgbClr val="FFFFFF"/>
                  </a:solidFill>
                  <a:latin typeface="Helvetica" pitchFamily="34" charset="0"/>
                  <a:cs typeface="Helvetica" pitchFamily="34" charset="0"/>
                </a:rPr>
                <a:t>b</a:t>
              </a:r>
            </a:p>
          </p:txBody>
        </p:sp>
        <p:sp>
          <p:nvSpPr>
            <p:cNvPr id="50194" name="Rectangle 10"/>
            <p:cNvSpPr>
              <a:spLocks noChangeArrowheads="1"/>
            </p:cNvSpPr>
            <p:nvPr/>
          </p:nvSpPr>
          <p:spPr bwMode="gray">
            <a:xfrm>
              <a:off x="969963" y="4900988"/>
              <a:ext cx="463550" cy="446087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rgbClr val="C0C0C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>
              <a:lvl1pPr defTabSz="801688" eaLnBrk="0" hangingPunct="0">
                <a:spcBef>
                  <a:spcPct val="6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20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801688" eaLnBrk="0" hangingPunct="0">
                <a:spcBef>
                  <a:spcPct val="3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801688" eaLnBrk="0" hangingPunct="0">
                <a:spcBef>
                  <a:spcPct val="3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801688" eaLnBrk="0" hangingPunct="0">
                <a:spcBef>
                  <a:spcPct val="3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801688" eaLnBrk="0" hangingPunct="0">
                <a:spcBef>
                  <a:spcPct val="40000"/>
                </a:spcBef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801688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801688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801688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801688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 noProof="1">
                  <a:solidFill>
                    <a:srgbClr val="FFFFFF"/>
                  </a:solidFill>
                  <a:latin typeface="Helvetica" pitchFamily="34" charset="0"/>
                  <a:cs typeface="Helvetica" pitchFamily="34" charset="0"/>
                </a:rPr>
                <a:t>c</a:t>
              </a:r>
            </a:p>
          </p:txBody>
        </p:sp>
      </p:grpSp>
      <p:sp>
        <p:nvSpPr>
          <p:cNvPr id="21" name="Rectangle 13"/>
          <p:cNvSpPr>
            <a:spLocks noChangeArrowheads="1"/>
          </p:cNvSpPr>
          <p:nvPr/>
        </p:nvSpPr>
        <p:spPr bwMode="gray">
          <a:xfrm>
            <a:off x="328613" y="5545246"/>
            <a:ext cx="463550" cy="446087"/>
          </a:xfrm>
          <a:prstGeom prst="rect">
            <a:avLst/>
          </a:prstGeom>
          <a:solidFill>
            <a:schemeClr val="tx2"/>
          </a:solidFill>
          <a:ln w="12700">
            <a:solidFill>
              <a:srgbClr val="C0C0C0"/>
            </a:solidFill>
            <a:miter lim="800000"/>
            <a:headEnd/>
            <a:tailEnd/>
          </a:ln>
        </p:spPr>
        <p:txBody>
          <a:bodyPr lIns="0" tIns="0" rIns="0" bIns="0" anchor="ctr"/>
          <a:lstStyle>
            <a:lvl1pPr defTabSz="801688" eaLnBrk="0" hangingPunct="0">
              <a:spcBef>
                <a:spcPct val="60000"/>
              </a:spcBef>
              <a:buClr>
                <a:schemeClr val="accent1"/>
              </a:buClr>
              <a:buSzPct val="100000"/>
              <a:buFont typeface="Wingdings 2" pitchFamily="18" charset="2"/>
              <a:buChar char=""/>
              <a:defRPr sz="20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01688" eaLnBrk="0" hangingPunct="0">
              <a:spcBef>
                <a:spcPct val="30000"/>
              </a:spcBef>
              <a:buClr>
                <a:schemeClr val="accent1"/>
              </a:buClr>
              <a:buSzPct val="100000"/>
              <a:buFont typeface="Wingdings 2" pitchFamily="18" charset="2"/>
              <a:buChar char=""/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01688" eaLnBrk="0" hangingPunct="0">
              <a:spcBef>
                <a:spcPct val="30000"/>
              </a:spcBef>
              <a:buClr>
                <a:schemeClr val="accent1"/>
              </a:buClr>
              <a:buSzPct val="100000"/>
              <a:buFont typeface="Wingdings 2" pitchFamily="18" charset="2"/>
              <a:buChar char=""/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01688" eaLnBrk="0" hangingPunct="0">
              <a:spcBef>
                <a:spcPct val="30000"/>
              </a:spcBef>
              <a:buClr>
                <a:schemeClr val="accent1"/>
              </a:buClr>
              <a:buSzPct val="100000"/>
              <a:buFont typeface="Wingdings 2" pitchFamily="18" charset="2"/>
              <a:buChar char="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01688" eaLnBrk="0" hangingPunct="0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016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016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016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016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noProof="1" smtClean="0">
                <a:solidFill>
                  <a:srgbClr val="FFFFFF"/>
                </a:solidFill>
                <a:latin typeface="Helvetica" pitchFamily="34" charset="0"/>
                <a:cs typeface="Helvetica" pitchFamily="34" charset="0"/>
              </a:rPr>
              <a:t>3</a:t>
            </a:r>
            <a:endParaRPr lang="en-US" altLang="en-US" sz="2800" noProof="1">
              <a:solidFill>
                <a:srgbClr val="FFFFFF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gray">
          <a:xfrm>
            <a:off x="801688" y="5545246"/>
            <a:ext cx="8047038" cy="44608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90980"/>
                  <a:invGamma/>
                </a:schemeClr>
              </a:gs>
            </a:gsLst>
            <a:lin ang="0" scaled="1"/>
          </a:gradFill>
          <a:ln w="1270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lIns="252000" tIns="72000" rIns="72000" bIns="72000" anchor="ctr"/>
          <a:lstStyle/>
          <a:p>
            <a:pPr>
              <a:spcBef>
                <a:spcPct val="25000"/>
              </a:spcBef>
              <a:defRPr/>
            </a:pPr>
            <a:r>
              <a:rPr lang="en-US" b="1" dirty="0" smtClean="0"/>
              <a:t>Data Center Fleet Management:</a:t>
            </a:r>
            <a:r>
              <a:rPr lang="en-US" dirty="0" smtClean="0"/>
              <a:t>  </a:t>
            </a:r>
            <a:r>
              <a:rPr lang="en-US" b="1" dirty="0" smtClean="0">
                <a:solidFill>
                  <a:srgbClr val="3333FF"/>
                </a:solidFill>
              </a:rPr>
              <a:t>In-field Health Monitor </a:t>
            </a:r>
            <a:endParaRPr lang="en-US" b="1" noProof="1">
              <a:solidFill>
                <a:srgbClr val="3333FF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5" name="Rectangle 5"/>
          <p:cNvSpPr>
            <a:spLocks noChangeArrowheads="1"/>
          </p:cNvSpPr>
          <p:nvPr/>
        </p:nvSpPr>
        <p:spPr bwMode="gray">
          <a:xfrm>
            <a:off x="1443039" y="1495925"/>
            <a:ext cx="7405687" cy="44608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90980"/>
                  <a:invGamma/>
                </a:schemeClr>
              </a:gs>
            </a:gsLst>
            <a:lin ang="0" scaled="1"/>
          </a:gradFill>
          <a:ln w="1270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lIns="252000" tIns="72000" rIns="72000" bIns="72000" anchor="ctr"/>
          <a:lstStyle/>
          <a:p>
            <a:pPr>
              <a:spcBef>
                <a:spcPct val="25000"/>
              </a:spcBef>
              <a:defRPr/>
            </a:pPr>
            <a:r>
              <a:rPr lang="en-US" noProof="1" smtClean="0">
                <a:latin typeface="Helvetica" pitchFamily="34" charset="0"/>
                <a:cs typeface="Helvetica" pitchFamily="34" charset="0"/>
              </a:rPr>
              <a:t>HDD complexity leads to a myriad of possible failure modes</a:t>
            </a:r>
            <a:endParaRPr lang="en-US" b="1" noProof="1">
              <a:solidFill>
                <a:srgbClr val="3333FF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7" name="Rectangle 5"/>
          <p:cNvSpPr>
            <a:spLocks noChangeArrowheads="1"/>
          </p:cNvSpPr>
          <p:nvPr/>
        </p:nvSpPr>
        <p:spPr bwMode="gray">
          <a:xfrm>
            <a:off x="1443039" y="3784675"/>
            <a:ext cx="7405688" cy="44608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90980"/>
                  <a:invGamma/>
                </a:schemeClr>
              </a:gs>
            </a:gsLst>
            <a:lin ang="0" scaled="1"/>
          </a:gradFill>
          <a:ln w="1270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lIns="252000" tIns="72000" rIns="72000" bIns="72000" anchor="ctr"/>
          <a:lstStyle/>
          <a:p>
            <a:pPr>
              <a:spcBef>
                <a:spcPct val="25000"/>
              </a:spcBef>
              <a:defRPr/>
            </a:pPr>
            <a:r>
              <a:rPr lang="en-US" noProof="1" smtClean="0">
                <a:latin typeface="Helvetica" pitchFamily="34" charset="0"/>
                <a:cs typeface="Helvetica" pitchFamily="34" charset="0"/>
              </a:rPr>
              <a:t>Historical model: derivation and limitations </a:t>
            </a:r>
            <a:endParaRPr lang="en-US" noProof="1">
              <a:latin typeface="Helvetica" pitchFamily="34" charset="0"/>
              <a:cs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4312551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247" y="338064"/>
            <a:ext cx="8054608" cy="5334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Failure Rate </a:t>
            </a:r>
            <a:r>
              <a:rPr lang="en-US" b="1" dirty="0" err="1" smtClean="0">
                <a:solidFill>
                  <a:srgbClr val="FF0000"/>
                </a:solidFill>
              </a:rPr>
              <a:t>vs</a:t>
            </a:r>
            <a:r>
              <a:rPr lang="en-US" b="1" dirty="0" smtClean="0">
                <a:solidFill>
                  <a:srgbClr val="FF0000"/>
                </a:solidFill>
              </a:rPr>
              <a:t> Expanded Temp Range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35001" y="826318"/>
            <a:ext cx="8433088" cy="2288084"/>
          </a:xfrm>
        </p:spPr>
        <p:txBody>
          <a:bodyPr/>
          <a:lstStyle/>
          <a:p>
            <a:pPr lvl="1">
              <a:buFont typeface="Wingdings" panose="05000000000000000000" pitchFamily="2" charset="2"/>
              <a:buChar char="q"/>
            </a:pPr>
            <a:r>
              <a:rPr lang="en-US" sz="1800" b="1" dirty="0"/>
              <a:t>Failure rate dependence at cold shows inverse Arrhenius behavior</a:t>
            </a:r>
            <a:endParaRPr lang="en-US" sz="1800" dirty="0"/>
          </a:p>
          <a:p>
            <a:pPr lvl="2"/>
            <a:r>
              <a:rPr lang="en-US" dirty="0" smtClean="0"/>
              <a:t>Magnetic challenges </a:t>
            </a:r>
            <a:r>
              <a:rPr lang="en-US" dirty="0"/>
              <a:t>due to higher media </a:t>
            </a:r>
            <a:r>
              <a:rPr lang="en-US" dirty="0" err="1"/>
              <a:t>coercivity</a:t>
            </a:r>
            <a:endParaRPr lang="en-US" dirty="0"/>
          </a:p>
          <a:p>
            <a:pPr lvl="2"/>
            <a:r>
              <a:rPr lang="en-US" dirty="0"/>
              <a:t>Stronger adhesive forces between heads and </a:t>
            </a:r>
            <a:r>
              <a:rPr lang="en-US" dirty="0" smtClean="0"/>
              <a:t>media/lube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1800" b="1" dirty="0" smtClean="0"/>
              <a:t>Failure rates are relatively independent of temp between 15 – 40C </a:t>
            </a:r>
            <a:endParaRPr lang="en-US" sz="1800" b="1" dirty="0"/>
          </a:p>
          <a:p>
            <a:pPr lvl="1">
              <a:buClr>
                <a:srgbClr val="0000FF"/>
              </a:buClr>
              <a:buFont typeface="Wingdings 2" pitchFamily="18" charset="2"/>
              <a:buChar char=""/>
            </a:pPr>
            <a:endParaRPr lang="en-US" sz="1400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4778827"/>
              </p:ext>
            </p:extLst>
          </p:nvPr>
        </p:nvGraphicFramePr>
        <p:xfrm>
          <a:off x="6783388" y="2438400"/>
          <a:ext cx="2035175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158" name="Equation" r:id="rId3" imgW="1218960" imgH="431640" progId="Equation.3">
                  <p:embed/>
                </p:oleObj>
              </mc:Choice>
              <mc:Fallback>
                <p:oleObj name="Equation" r:id="rId3" imgW="12189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3388" y="2438400"/>
                        <a:ext cx="2035175" cy="720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8" name="Group 27"/>
          <p:cNvGrpSpPr/>
          <p:nvPr/>
        </p:nvGrpSpPr>
        <p:grpSpPr>
          <a:xfrm>
            <a:off x="1174105" y="2340870"/>
            <a:ext cx="5486400" cy="3979122"/>
            <a:chOff x="1174105" y="1996856"/>
            <a:chExt cx="5486400" cy="3979122"/>
          </a:xfrm>
        </p:grpSpPr>
        <p:grpSp>
          <p:nvGrpSpPr>
            <p:cNvPr id="9" name="Group 8"/>
            <p:cNvGrpSpPr/>
            <p:nvPr/>
          </p:nvGrpSpPr>
          <p:grpSpPr>
            <a:xfrm>
              <a:off x="1174105" y="1996856"/>
              <a:ext cx="5486400" cy="3979122"/>
              <a:chOff x="1164480" y="2112356"/>
              <a:chExt cx="5486400" cy="3979122"/>
            </a:xfrm>
          </p:grpSpPr>
          <p:pic>
            <p:nvPicPr>
              <p:cNvPr id="6" name="Picture 2"/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4480" y="2112356"/>
                <a:ext cx="5486400" cy="3657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5" name="Group 8"/>
              <p:cNvGrpSpPr/>
              <p:nvPr/>
            </p:nvGrpSpPr>
            <p:grpSpPr>
              <a:xfrm>
                <a:off x="1989497" y="5377239"/>
                <a:ext cx="4287915" cy="148996"/>
                <a:chOff x="2716567" y="5813428"/>
                <a:chExt cx="4287915" cy="148996"/>
              </a:xfrm>
            </p:grpSpPr>
            <p:cxnSp>
              <p:nvCxnSpPr>
                <p:cNvPr id="10" name="Straight Connector 9"/>
                <p:cNvCxnSpPr/>
                <p:nvPr/>
              </p:nvCxnSpPr>
              <p:spPr bwMode="auto">
                <a:xfrm>
                  <a:off x="2716567" y="5814874"/>
                  <a:ext cx="4287915" cy="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1" name="Straight Connector 10"/>
                <p:cNvCxnSpPr/>
                <p:nvPr/>
              </p:nvCxnSpPr>
              <p:spPr bwMode="auto">
                <a:xfrm>
                  <a:off x="3036162" y="5814874"/>
                  <a:ext cx="0" cy="142043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2" name="Straight Connector 11"/>
                <p:cNvCxnSpPr/>
                <p:nvPr/>
              </p:nvCxnSpPr>
              <p:spPr bwMode="auto">
                <a:xfrm>
                  <a:off x="3676852" y="5816348"/>
                  <a:ext cx="0" cy="142043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3" name="Straight Connector 12"/>
                <p:cNvCxnSpPr/>
                <p:nvPr/>
              </p:nvCxnSpPr>
              <p:spPr bwMode="auto">
                <a:xfrm>
                  <a:off x="4274969" y="5816348"/>
                  <a:ext cx="0" cy="142043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4" name="Straight Connector 13"/>
                <p:cNvCxnSpPr/>
                <p:nvPr/>
              </p:nvCxnSpPr>
              <p:spPr bwMode="auto">
                <a:xfrm>
                  <a:off x="5098393" y="5813428"/>
                  <a:ext cx="0" cy="142043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5" name="Straight Connector 14"/>
                <p:cNvCxnSpPr/>
                <p:nvPr/>
              </p:nvCxnSpPr>
              <p:spPr bwMode="auto">
                <a:xfrm>
                  <a:off x="5605426" y="5820381"/>
                  <a:ext cx="0" cy="142043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6" name="Straight Connector 15"/>
                <p:cNvCxnSpPr/>
                <p:nvPr/>
              </p:nvCxnSpPr>
              <p:spPr bwMode="auto">
                <a:xfrm>
                  <a:off x="6074211" y="5814873"/>
                  <a:ext cx="0" cy="142043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7" name="Straight Connector 16"/>
                <p:cNvCxnSpPr/>
                <p:nvPr/>
              </p:nvCxnSpPr>
              <p:spPr bwMode="auto">
                <a:xfrm>
                  <a:off x="6518666" y="5814872"/>
                  <a:ext cx="0" cy="142043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8" name="Straight Connector 17"/>
                <p:cNvCxnSpPr/>
                <p:nvPr/>
              </p:nvCxnSpPr>
              <p:spPr bwMode="auto">
                <a:xfrm>
                  <a:off x="6933595" y="5814871"/>
                  <a:ext cx="0" cy="142043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20" name="TextBox 19"/>
              <p:cNvSpPr txBox="1"/>
              <p:nvPr/>
            </p:nvSpPr>
            <p:spPr>
              <a:xfrm>
                <a:off x="2060360" y="5552869"/>
                <a:ext cx="4536819" cy="5386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300" b="1" dirty="0" smtClean="0"/>
                  <a:t>-5C        +5C      +15C         +30C  +40C  +50C +60C +70C</a:t>
                </a:r>
              </a:p>
              <a:p>
                <a:r>
                  <a:rPr lang="en-US" sz="1600" b="1" dirty="0" smtClean="0"/>
                  <a:t>          </a:t>
                </a:r>
                <a:r>
                  <a:rPr lang="en-US" sz="1500" b="1" dirty="0" smtClean="0"/>
                  <a:t>Drive Basecast Temperature [C]</a:t>
                </a:r>
                <a:endParaRPr lang="en-US" sz="1500" b="1" dirty="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5122388" y="3659350"/>
                <a:ext cx="107433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FF0000"/>
                    </a:solidFill>
                  </a:rPr>
                  <a:t>+0.4 eV</a:t>
                </a:r>
                <a:endParaRPr lang="en-US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2043316" y="3128169"/>
                <a:ext cx="101021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0000FF"/>
                    </a:solidFill>
                  </a:rPr>
                  <a:t>-0.9 eV</a:t>
                </a:r>
                <a:endParaRPr lang="en-US" b="1" dirty="0"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2661503" y="2281493"/>
              <a:ext cx="1700850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b="1" i="0" dirty="0" smtClean="0">
                  <a:solidFill>
                    <a:srgbClr val="3333FF"/>
                  </a:solidFill>
                  <a:cs typeface="HelveticaNeueLT Std Lt"/>
                </a:rPr>
                <a:t>Inverse Arrhenius</a:t>
              </a:r>
            </a:p>
          </p:txBody>
        </p:sp>
        <p:cxnSp>
          <p:nvCxnSpPr>
            <p:cNvPr id="24" name="Straight Arrow Connector 23"/>
            <p:cNvCxnSpPr/>
            <p:nvPr/>
          </p:nvCxnSpPr>
          <p:spPr bwMode="auto">
            <a:xfrm flipH="1">
              <a:off x="3132499" y="2589270"/>
              <a:ext cx="262551" cy="488908"/>
            </a:xfrm>
            <a:prstGeom prst="straightConnector1">
              <a:avLst/>
            </a:prstGeom>
            <a:solidFill>
              <a:schemeClr val="accent1"/>
            </a:solidFill>
            <a:ln w="34925" cap="flat" cmpd="sng" algn="ctr">
              <a:solidFill>
                <a:srgbClr val="3333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5" name="TextBox 24"/>
            <p:cNvSpPr txBox="1"/>
            <p:nvPr/>
          </p:nvSpPr>
          <p:spPr>
            <a:xfrm>
              <a:off x="4217190" y="2616500"/>
              <a:ext cx="2132315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b="1" i="0" dirty="0" smtClean="0">
                  <a:solidFill>
                    <a:srgbClr val="FF0000"/>
                  </a:solidFill>
                  <a:cs typeface="HelveticaNeueLT Std Lt"/>
                </a:rPr>
                <a:t>Conventional Behavior</a:t>
              </a:r>
            </a:p>
          </p:txBody>
        </p:sp>
        <p:cxnSp>
          <p:nvCxnSpPr>
            <p:cNvPr id="26" name="Straight Arrow Connector 25"/>
            <p:cNvCxnSpPr/>
            <p:nvPr/>
          </p:nvCxnSpPr>
          <p:spPr bwMode="auto">
            <a:xfrm>
              <a:off x="5206493" y="2924277"/>
              <a:ext cx="337509" cy="402840"/>
            </a:xfrm>
            <a:prstGeom prst="straightConnector1">
              <a:avLst/>
            </a:prstGeom>
            <a:solidFill>
              <a:schemeClr val="accent1"/>
            </a:solidFill>
            <a:ln w="349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8" name="Rectangle 7"/>
          <p:cNvSpPr/>
          <p:nvPr/>
        </p:nvSpPr>
        <p:spPr>
          <a:xfrm>
            <a:off x="6536603" y="3326711"/>
            <a:ext cx="2491488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200" i="1" dirty="0" err="1"/>
              <a:t>E</a:t>
            </a:r>
            <a:r>
              <a:rPr lang="en-US" sz="1200" i="1" baseline="-25000" dirty="0" err="1"/>
              <a:t>a</a:t>
            </a:r>
            <a:r>
              <a:rPr lang="en-US" sz="1200" i="1" dirty="0"/>
              <a:t> </a:t>
            </a:r>
            <a:r>
              <a:rPr lang="en-US" sz="1200" i="1" dirty="0" smtClean="0"/>
              <a:t>=</a:t>
            </a:r>
            <a:r>
              <a:rPr lang="en-US" sz="1200" dirty="0" smtClean="0"/>
              <a:t> </a:t>
            </a:r>
            <a:r>
              <a:rPr lang="en-US" sz="1200" dirty="0"/>
              <a:t>activation </a:t>
            </a:r>
            <a:r>
              <a:rPr lang="en-US" sz="1200" dirty="0" smtClean="0"/>
              <a:t>energy </a:t>
            </a:r>
          </a:p>
          <a:p>
            <a:r>
              <a:rPr lang="en-US" sz="1200" i="1" dirty="0" smtClean="0"/>
              <a:t>k</a:t>
            </a:r>
            <a:r>
              <a:rPr lang="en-US" sz="1200" dirty="0" smtClean="0"/>
              <a:t> = 8.62 x 10</a:t>
            </a:r>
            <a:r>
              <a:rPr lang="en-US" sz="1200" baseline="30000" dirty="0" smtClean="0"/>
              <a:t>-5</a:t>
            </a:r>
            <a:r>
              <a:rPr lang="en-US" sz="1200" dirty="0" smtClean="0"/>
              <a:t> </a:t>
            </a:r>
            <a:r>
              <a:rPr lang="en-US" sz="1200" dirty="0" err="1" smtClean="0"/>
              <a:t>eV</a:t>
            </a:r>
            <a:r>
              <a:rPr lang="en-US" sz="1200" dirty="0" smtClean="0"/>
              <a:t>/K </a:t>
            </a:r>
          </a:p>
          <a:p>
            <a:r>
              <a:rPr lang="en-US" sz="1200" i="1" dirty="0" smtClean="0"/>
              <a:t>T</a:t>
            </a:r>
            <a:r>
              <a:rPr lang="en-US" sz="1200" dirty="0" smtClean="0"/>
              <a:t> = absolute temperature (Kelvin)</a:t>
            </a:r>
            <a:endParaRPr lang="en-US" sz="1200" dirty="0"/>
          </a:p>
        </p:txBody>
      </p:sp>
      <p:grpSp>
        <p:nvGrpSpPr>
          <p:cNvPr id="38" name="Group 37"/>
          <p:cNvGrpSpPr/>
          <p:nvPr/>
        </p:nvGrpSpPr>
        <p:grpSpPr>
          <a:xfrm>
            <a:off x="3557524" y="3268291"/>
            <a:ext cx="1319407" cy="1851745"/>
            <a:chOff x="3557524" y="3268291"/>
            <a:chExt cx="1319407" cy="1851745"/>
          </a:xfrm>
        </p:grpSpPr>
        <p:cxnSp>
          <p:nvCxnSpPr>
            <p:cNvPr id="33" name="Straight Connector 32"/>
            <p:cNvCxnSpPr/>
            <p:nvPr/>
          </p:nvCxnSpPr>
          <p:spPr bwMode="auto">
            <a:xfrm flipV="1">
              <a:off x="3557524" y="3268291"/>
              <a:ext cx="0" cy="1819757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7030A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/>
            <p:cNvCxnSpPr/>
            <p:nvPr/>
          </p:nvCxnSpPr>
          <p:spPr bwMode="auto">
            <a:xfrm flipV="1">
              <a:off x="4876931" y="3268291"/>
              <a:ext cx="0" cy="1851745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7030A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5" name="Rectangle 34"/>
            <p:cNvSpPr/>
            <p:nvPr/>
          </p:nvSpPr>
          <p:spPr bwMode="auto">
            <a:xfrm>
              <a:off x="3557524" y="3268291"/>
              <a:ext cx="1319407" cy="1819757"/>
            </a:xfrm>
            <a:prstGeom prst="rect">
              <a:avLst/>
            </a:prstGeom>
            <a:solidFill>
              <a:schemeClr val="accent4">
                <a:lumMod val="60000"/>
                <a:lumOff val="40000"/>
                <a:alpha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124" tIns="41061" rIns="82124" bIns="41061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81438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3329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434109" y="3231226"/>
            <a:ext cx="3531139" cy="2741968"/>
            <a:chOff x="434109" y="3231226"/>
            <a:chExt cx="3531139" cy="2741968"/>
          </a:xfrm>
        </p:grpSpPr>
        <p:sp>
          <p:nvSpPr>
            <p:cNvPr id="25" name="Rectangle 28"/>
            <p:cNvSpPr>
              <a:spLocks noChangeArrowheads="1"/>
            </p:cNvSpPr>
            <p:nvPr/>
          </p:nvSpPr>
          <p:spPr bwMode="auto">
            <a:xfrm>
              <a:off x="771030" y="3624033"/>
              <a:ext cx="240632" cy="21664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pic>
          <p:nvPicPr>
            <p:cNvPr id="30" name="Picture 4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623" t="5074" r="1899" b="6258"/>
            <a:stretch/>
          </p:blipFill>
          <p:spPr bwMode="auto">
            <a:xfrm>
              <a:off x="723161" y="3231226"/>
              <a:ext cx="3242087" cy="2706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TextBox 19"/>
            <p:cNvSpPr txBox="1">
              <a:spLocks noChangeArrowheads="1"/>
            </p:cNvSpPr>
            <p:nvPr/>
          </p:nvSpPr>
          <p:spPr bwMode="auto">
            <a:xfrm>
              <a:off x="834064" y="4560299"/>
              <a:ext cx="850751" cy="2962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900" b="1" dirty="0">
                  <a:solidFill>
                    <a:srgbClr val="3333FF"/>
                  </a:solidFill>
                </a:rPr>
                <a:t>180 GB/</a:t>
              </a:r>
              <a:r>
                <a:rPr lang="en-US" sz="900" b="1" dirty="0" err="1">
                  <a:solidFill>
                    <a:srgbClr val="3333FF"/>
                  </a:solidFill>
                </a:rPr>
                <a:t>hr</a:t>
              </a:r>
              <a:endParaRPr lang="en-US" sz="900" b="1" dirty="0">
                <a:solidFill>
                  <a:srgbClr val="3333FF"/>
                </a:solidFill>
              </a:endParaRPr>
            </a:p>
          </p:txBody>
        </p:sp>
        <p:sp>
          <p:nvSpPr>
            <p:cNvPr id="32" name="TextBox 20"/>
            <p:cNvSpPr txBox="1">
              <a:spLocks noChangeArrowheads="1"/>
            </p:cNvSpPr>
            <p:nvPr/>
          </p:nvSpPr>
          <p:spPr bwMode="auto">
            <a:xfrm>
              <a:off x="1467066" y="5141780"/>
              <a:ext cx="729687" cy="2308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900" b="1" dirty="0">
                  <a:solidFill>
                    <a:srgbClr val="FF0000"/>
                  </a:solidFill>
                </a:rPr>
                <a:t>120 GB/</a:t>
              </a:r>
              <a:r>
                <a:rPr lang="en-US" sz="900" b="1" dirty="0" err="1">
                  <a:solidFill>
                    <a:srgbClr val="FF0000"/>
                  </a:solidFill>
                </a:rPr>
                <a:t>hr</a:t>
              </a:r>
              <a:endParaRPr lang="en-US" sz="900" b="1" dirty="0">
                <a:solidFill>
                  <a:srgbClr val="FF0000"/>
                </a:solidFill>
              </a:endParaRPr>
            </a:p>
          </p:txBody>
        </p:sp>
        <p:sp>
          <p:nvSpPr>
            <p:cNvPr id="33" name="Rectangle 28"/>
            <p:cNvSpPr>
              <a:spLocks noChangeArrowheads="1"/>
            </p:cNvSpPr>
            <p:nvPr/>
          </p:nvSpPr>
          <p:spPr bwMode="auto">
            <a:xfrm>
              <a:off x="497015" y="3243200"/>
              <a:ext cx="237027" cy="25394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4" name="TextBox 36"/>
            <p:cNvSpPr txBox="1">
              <a:spLocks noChangeArrowheads="1"/>
            </p:cNvSpPr>
            <p:nvPr/>
          </p:nvSpPr>
          <p:spPr bwMode="auto">
            <a:xfrm rot="16200000">
              <a:off x="-252458" y="4358692"/>
              <a:ext cx="1619354" cy="2462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000" b="1" dirty="0" smtClean="0">
                  <a:solidFill>
                    <a:srgbClr val="C00000"/>
                  </a:solidFill>
                </a:rPr>
                <a:t>Ln (cumulative failures)</a:t>
              </a:r>
              <a:endParaRPr lang="en-US" sz="1000" b="1" dirty="0">
                <a:solidFill>
                  <a:srgbClr val="C00000"/>
                </a:solidFill>
              </a:endParaRPr>
            </a:p>
          </p:txBody>
        </p:sp>
        <p:sp>
          <p:nvSpPr>
            <p:cNvPr id="35" name="Rectangle 35"/>
            <p:cNvSpPr>
              <a:spLocks noChangeArrowheads="1"/>
            </p:cNvSpPr>
            <p:nvPr/>
          </p:nvSpPr>
          <p:spPr bwMode="auto">
            <a:xfrm>
              <a:off x="723161" y="5743225"/>
              <a:ext cx="3231207" cy="2299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/>
            <a:lstStyle/>
            <a:p>
              <a:pPr algn="ctr"/>
              <a:r>
                <a:rPr lang="en-US" sz="1000" b="1" dirty="0" smtClean="0">
                  <a:solidFill>
                    <a:srgbClr val="C00000"/>
                  </a:solidFill>
                </a:rPr>
                <a:t>Ln (test time)</a:t>
              </a:r>
              <a:endParaRPr lang="en-US" sz="1000" b="1" dirty="0">
                <a:solidFill>
                  <a:srgbClr val="C00000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108813" y="3962400"/>
              <a:ext cx="67358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100" b="1" i="0" dirty="0" smtClean="0">
                  <a:solidFill>
                    <a:srgbClr val="3333FF"/>
                  </a:solidFill>
                  <a:cs typeface="HelveticaNeueLT Std Lt"/>
                </a:rPr>
                <a:t>β</a:t>
              </a:r>
              <a:r>
                <a:rPr lang="en-US" sz="1100" b="1" i="0" baseline="-25000" dirty="0" smtClean="0">
                  <a:solidFill>
                    <a:srgbClr val="3333FF"/>
                  </a:solidFill>
                  <a:cs typeface="HelveticaNeueLT Std Lt"/>
                </a:rPr>
                <a:t>1</a:t>
              </a:r>
              <a:r>
                <a:rPr lang="en-US" sz="1100" b="1" i="0" dirty="0" smtClean="0">
                  <a:solidFill>
                    <a:srgbClr val="3333FF"/>
                  </a:solidFill>
                  <a:cs typeface="HelveticaNeueLT Std Lt"/>
                </a:rPr>
                <a:t> = 0.8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2434388" y="4543676"/>
              <a:ext cx="67839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100" b="1" i="0" dirty="0" smtClean="0">
                  <a:solidFill>
                    <a:srgbClr val="FF0000"/>
                  </a:solidFill>
                  <a:cs typeface="HelveticaNeueLT Std Lt"/>
                </a:rPr>
                <a:t>β</a:t>
              </a:r>
              <a:r>
                <a:rPr lang="en-US" sz="1100" b="1" baseline="-25000" dirty="0">
                  <a:solidFill>
                    <a:srgbClr val="FF0000"/>
                  </a:solidFill>
                  <a:cs typeface="HelveticaNeueLT Std Lt"/>
                </a:rPr>
                <a:t>2</a:t>
              </a:r>
              <a:r>
                <a:rPr lang="en-US" sz="1100" b="1" i="0" dirty="0" smtClean="0">
                  <a:solidFill>
                    <a:srgbClr val="FF0000"/>
                  </a:solidFill>
                  <a:cs typeface="HelveticaNeueLT Std Lt"/>
                </a:rPr>
                <a:t> = 0.8</a:t>
              </a:r>
            </a:p>
          </p:txBody>
        </p:sp>
      </p:grpSp>
      <p:sp>
        <p:nvSpPr>
          <p:cNvPr id="19" name="TextBox 14"/>
          <p:cNvSpPr txBox="1">
            <a:spLocks noChangeArrowheads="1"/>
          </p:cNvSpPr>
          <p:nvPr/>
        </p:nvSpPr>
        <p:spPr bwMode="auto">
          <a:xfrm>
            <a:off x="302782" y="822622"/>
            <a:ext cx="4847982" cy="3516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eaLnBrk="1" hangingPunct="1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1600" dirty="0" smtClean="0">
                <a:solidFill>
                  <a:srgbClr val="3333FF"/>
                </a:solidFill>
              </a:rPr>
              <a:t> </a:t>
            </a:r>
            <a:r>
              <a:rPr lang="en-US" sz="1800" b="1" dirty="0" smtClean="0"/>
              <a:t>Is </a:t>
            </a:r>
            <a:r>
              <a:rPr lang="en-US" sz="1800" b="1" dirty="0"/>
              <a:t>the </a:t>
            </a:r>
            <a:r>
              <a:rPr lang="en-US" sz="1800" b="1" dirty="0" smtClean="0"/>
              <a:t>concept of </a:t>
            </a:r>
            <a:r>
              <a:rPr lang="en-US" sz="1800" b="1" dirty="0"/>
              <a:t>“</a:t>
            </a:r>
            <a:r>
              <a:rPr lang="en-US" sz="1800" b="1" dirty="0" smtClean="0"/>
              <a:t>Duty Cycle” valid?</a:t>
            </a:r>
          </a:p>
          <a:p>
            <a:pPr marL="742950" lvl="1" indent="-285750" eaLnBrk="1" hangingPunct="1">
              <a:spcBef>
                <a:spcPts val="300"/>
              </a:spcBef>
              <a:buFont typeface="Wingdings" pitchFamily="2" charset="2"/>
              <a:buChar char="Ø"/>
            </a:pPr>
            <a:r>
              <a:rPr lang="en-US" sz="1600" dirty="0" smtClean="0">
                <a:solidFill>
                  <a:srgbClr val="3333FF"/>
                </a:solidFill>
              </a:rPr>
              <a:t> </a:t>
            </a:r>
            <a:r>
              <a:rPr lang="en-US" sz="1400" dirty="0" smtClean="0"/>
              <a:t>DOE with </a:t>
            </a:r>
            <a:r>
              <a:rPr lang="en-US" sz="1600" dirty="0" smtClean="0"/>
              <a:t>s</a:t>
            </a:r>
            <a:r>
              <a:rPr lang="en-US" sz="1400" dirty="0" smtClean="0"/>
              <a:t>ame </a:t>
            </a:r>
            <a:r>
              <a:rPr lang="en-US" sz="1400" dirty="0"/>
              <a:t>drives built at the same time </a:t>
            </a:r>
          </a:p>
          <a:p>
            <a:pPr marL="742950" lvl="1" indent="-285750" eaLnBrk="1" hangingPunct="1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400" dirty="0" smtClean="0">
                <a:solidFill>
                  <a:srgbClr val="3333FF"/>
                </a:solidFill>
              </a:rPr>
              <a:t> </a:t>
            </a:r>
            <a:r>
              <a:rPr lang="en-US" sz="1400" dirty="0" smtClean="0"/>
              <a:t>Two tests with equivalent duty cycles (&gt;95%)</a:t>
            </a:r>
          </a:p>
          <a:p>
            <a:pPr marL="742950" lvl="1" indent="-285750" eaLnBrk="1" hangingPunct="1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400" dirty="0" smtClean="0">
                <a:solidFill>
                  <a:srgbClr val="3333FF"/>
                </a:solidFill>
              </a:rPr>
              <a:t> </a:t>
            </a:r>
            <a:r>
              <a:rPr lang="en-US" sz="1400" dirty="0" smtClean="0"/>
              <a:t>……..but differing workloads (1.5:1)</a:t>
            </a:r>
            <a:endParaRPr lang="en-US" sz="1400" dirty="0"/>
          </a:p>
          <a:p>
            <a:pPr eaLnBrk="1" hangingPunct="1">
              <a:spcBef>
                <a:spcPts val="1800"/>
              </a:spcBef>
              <a:buFont typeface="Wingdings" pitchFamily="2" charset="2"/>
              <a:buChar char="q"/>
            </a:pPr>
            <a:r>
              <a:rPr lang="en-US" sz="1600" dirty="0" smtClean="0">
                <a:solidFill>
                  <a:srgbClr val="3333FF"/>
                </a:solidFill>
              </a:rPr>
              <a:t>  </a:t>
            </a:r>
            <a:r>
              <a:rPr lang="en-US" sz="1800" dirty="0" smtClean="0"/>
              <a:t>Results clearly show that </a:t>
            </a:r>
            <a:r>
              <a:rPr lang="en-US" sz="1800" b="1" dirty="0" smtClean="0">
                <a:solidFill>
                  <a:srgbClr val="FF0000"/>
                </a:solidFill>
              </a:rPr>
              <a:t>failure </a:t>
            </a:r>
            <a:r>
              <a:rPr lang="en-US" sz="1800" b="1" dirty="0">
                <a:solidFill>
                  <a:srgbClr val="FF0000"/>
                </a:solidFill>
              </a:rPr>
              <a:t>rates </a:t>
            </a:r>
            <a:r>
              <a:rPr lang="en-US" sz="1800" b="1" dirty="0" smtClean="0">
                <a:solidFill>
                  <a:srgbClr val="FF0000"/>
                </a:solidFill>
              </a:rPr>
              <a:t>scale with workload…..not duty cycle </a:t>
            </a:r>
            <a:endParaRPr lang="en-US" sz="1800" dirty="0" smtClean="0">
              <a:solidFill>
                <a:srgbClr val="FF0000"/>
              </a:solidFill>
            </a:endParaRPr>
          </a:p>
          <a:p>
            <a:pPr marL="285750" indent="-285750" eaLnBrk="1" hangingPunct="1">
              <a:spcBef>
                <a:spcPts val="1800"/>
              </a:spcBef>
              <a:buFont typeface="Wingdings" panose="05000000000000000000" pitchFamily="2" charset="2"/>
              <a:buChar char="q"/>
            </a:pPr>
            <a:r>
              <a:rPr lang="en-US" sz="1600" b="1" dirty="0" smtClean="0">
                <a:solidFill>
                  <a:srgbClr val="3333FF"/>
                </a:solidFill>
              </a:rPr>
              <a:t> </a:t>
            </a:r>
            <a:r>
              <a:rPr lang="en-US" sz="1600" b="1" dirty="0" smtClean="0"/>
              <a:t>Standard </a:t>
            </a:r>
            <a:r>
              <a:rPr lang="en-US" sz="1600" b="1" dirty="0"/>
              <a:t>(time-based) Weibull Analysis</a:t>
            </a:r>
          </a:p>
          <a:p>
            <a:pPr eaLnBrk="1" hangingPunct="1">
              <a:spcBef>
                <a:spcPts val="1800"/>
              </a:spcBef>
            </a:pPr>
            <a:r>
              <a:rPr lang="en-US" sz="1600" dirty="0" smtClean="0">
                <a:solidFill>
                  <a:srgbClr val="3333FF"/>
                </a:solidFill>
              </a:rPr>
              <a:t> </a:t>
            </a:r>
            <a:endParaRPr lang="en-US" sz="1400" dirty="0"/>
          </a:p>
          <a:p>
            <a:pPr eaLnBrk="1" hangingPunct="1">
              <a:spcBef>
                <a:spcPts val="300"/>
              </a:spcBef>
              <a:buFont typeface="Wingdings" pitchFamily="2" charset="2"/>
              <a:buChar char="Ø"/>
            </a:pPr>
            <a:endParaRPr lang="en-US" sz="1400" dirty="0"/>
          </a:p>
          <a:p>
            <a:pPr lvl="1" eaLnBrk="1" hangingPunct="1">
              <a:spcBef>
                <a:spcPts val="300"/>
              </a:spcBef>
              <a:buFont typeface="Wingdings" pitchFamily="2" charset="2"/>
              <a:buChar char="Ø"/>
            </a:pPr>
            <a:endParaRPr lang="en-US" sz="1400" dirty="0"/>
          </a:p>
        </p:txBody>
      </p:sp>
      <p:sp>
        <p:nvSpPr>
          <p:cNvPr id="62466" name="Title 2"/>
          <p:cNvSpPr>
            <a:spLocks noGrp="1"/>
          </p:cNvSpPr>
          <p:nvPr>
            <p:ph type="title"/>
          </p:nvPr>
        </p:nvSpPr>
        <p:spPr>
          <a:xfrm>
            <a:off x="438774" y="292757"/>
            <a:ext cx="8054608" cy="5334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Duty Cycle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961299" y="1637338"/>
            <a:ext cx="3990823" cy="2626844"/>
            <a:chOff x="4780220" y="1637338"/>
            <a:chExt cx="4171902" cy="2735995"/>
          </a:xfrm>
        </p:grpSpPr>
        <p:grpSp>
          <p:nvGrpSpPr>
            <p:cNvPr id="20" name="Group 35"/>
            <p:cNvGrpSpPr>
              <a:grpSpLocks/>
            </p:cNvGrpSpPr>
            <p:nvPr/>
          </p:nvGrpSpPr>
          <p:grpSpPr bwMode="auto">
            <a:xfrm>
              <a:off x="4780220" y="1695913"/>
              <a:ext cx="4171902" cy="2677420"/>
              <a:chOff x="5273040" y="829024"/>
              <a:chExt cx="3657600" cy="2198656"/>
            </a:xfrm>
          </p:grpSpPr>
          <p:graphicFrame>
            <p:nvGraphicFramePr>
              <p:cNvPr id="21" name="Chart 20"/>
              <p:cNvGraphicFramePr/>
              <p:nvPr>
                <p:extLst>
                  <p:ext uri="{D42A27DB-BD31-4B8C-83A1-F6EECF244321}">
                    <p14:modId xmlns:p14="http://schemas.microsoft.com/office/powerpoint/2010/main" val="1693507054"/>
                  </p:ext>
                </p:extLst>
              </p:nvPr>
            </p:nvGraphicFramePr>
            <p:xfrm>
              <a:off x="5273040" y="829024"/>
              <a:ext cx="3657600" cy="219865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22" name="TextBox 21"/>
              <p:cNvSpPr txBox="1"/>
              <p:nvPr/>
            </p:nvSpPr>
            <p:spPr bwMode="auto">
              <a:xfrm>
                <a:off x="8094028" y="984597"/>
                <a:ext cx="177800" cy="28574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endParaRPr lang="en-US" sz="14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Arial" pitchFamily="34" charset="0"/>
                </a:endParaRPr>
              </a:p>
            </p:txBody>
          </p:sp>
          <p:sp>
            <p:nvSpPr>
              <p:cNvPr id="23" name="TextBox 26"/>
              <p:cNvSpPr txBox="1">
                <a:spLocks noChangeArrowheads="1"/>
              </p:cNvSpPr>
              <p:nvPr/>
            </p:nvSpPr>
            <p:spPr bwMode="auto">
              <a:xfrm>
                <a:off x="7989342" y="1771560"/>
                <a:ext cx="176903" cy="2847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sz="1400" b="1">
                  <a:solidFill>
                    <a:schemeClr val="bg2"/>
                  </a:solidFill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7968615" y="1178269"/>
                <a:ext cx="765521" cy="21702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1200" b="1" dirty="0">
                    <a:solidFill>
                      <a:schemeClr val="accent2">
                        <a:lumMod val="75000"/>
                      </a:schemeClr>
                    </a:solidFill>
                    <a:latin typeface="Arial" pitchFamily="34" charset="0"/>
                  </a:rPr>
                  <a:t>182 GB/hr</a:t>
                </a:r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6229562" y="1637338"/>
              <a:ext cx="184210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i="0" dirty="0" smtClean="0">
                  <a:solidFill>
                    <a:srgbClr val="3333FF"/>
                  </a:solidFill>
                  <a:cs typeface="HelveticaNeueLT Std Lt"/>
                </a:rPr>
                <a:t>Time to Failure Plot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67700" y="3298197"/>
              <a:ext cx="1377300" cy="4308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i="0" dirty="0" smtClean="0">
                  <a:cs typeface="HelveticaNeueLT Std Lt"/>
                </a:rPr>
                <a:t>Convex curvature</a:t>
              </a:r>
            </a:p>
            <a:p>
              <a:pPr algn="ctr"/>
              <a:r>
                <a:rPr lang="en-US" sz="1100" b="1" dirty="0" smtClean="0">
                  <a:cs typeface="HelveticaNeueLT Std Lt"/>
                </a:rPr>
                <a:t>(</a:t>
              </a:r>
              <a:r>
                <a:rPr lang="el-GR" sz="1100" b="1" dirty="0" smtClean="0">
                  <a:cs typeface="HelveticaNeueLT Std Lt"/>
                </a:rPr>
                <a:t>β</a:t>
              </a:r>
              <a:r>
                <a:rPr lang="en-US" sz="1100" b="1" dirty="0" smtClean="0">
                  <a:cs typeface="HelveticaNeueLT Std Lt"/>
                </a:rPr>
                <a:t> &lt; 1)</a:t>
              </a:r>
              <a:endParaRPr lang="en-US" sz="1100" b="1" i="0" dirty="0" smtClean="0">
                <a:cs typeface="HelveticaNeueLT Std Lt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500945" y="287867"/>
            <a:ext cx="3290591" cy="1142576"/>
            <a:chOff x="5754429" y="206390"/>
            <a:chExt cx="3290591" cy="1142576"/>
          </a:xfrm>
        </p:grpSpPr>
        <p:grpSp>
          <p:nvGrpSpPr>
            <p:cNvPr id="42" name="Group 41"/>
            <p:cNvGrpSpPr/>
            <p:nvPr/>
          </p:nvGrpSpPr>
          <p:grpSpPr>
            <a:xfrm>
              <a:off x="5939072" y="206390"/>
              <a:ext cx="3009933" cy="1001952"/>
              <a:chOff x="2823886" y="1079114"/>
              <a:chExt cx="3234683" cy="1092198"/>
            </a:xfrm>
          </p:grpSpPr>
          <p:grpSp>
            <p:nvGrpSpPr>
              <p:cNvPr id="43" name="Group 10"/>
              <p:cNvGrpSpPr/>
              <p:nvPr/>
            </p:nvGrpSpPr>
            <p:grpSpPr>
              <a:xfrm>
                <a:off x="2823886" y="1079114"/>
                <a:ext cx="3234683" cy="1092198"/>
                <a:chOff x="3294410" y="1637785"/>
                <a:chExt cx="3234683" cy="1092198"/>
              </a:xfrm>
            </p:grpSpPr>
            <p:sp>
              <p:nvSpPr>
                <p:cNvPr id="45" name="Right Brace 44"/>
                <p:cNvSpPr/>
                <p:nvPr/>
              </p:nvSpPr>
              <p:spPr bwMode="auto">
                <a:xfrm>
                  <a:off x="4557875" y="1637785"/>
                  <a:ext cx="176771" cy="909505"/>
                </a:xfrm>
                <a:prstGeom prst="rightBrace">
                  <a:avLst/>
                </a:prstGeom>
                <a:noFill/>
                <a:ln w="9525" cap="flat" cmpd="sng" algn="ctr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scene3d>
                  <a:camera prst="orthographicFront">
                    <a:rot lat="0" lon="0" rev="5400000"/>
                  </a:camera>
                  <a:lightRig rig="threePt" dir="t"/>
                </a:scene3d>
              </p:spPr>
              <p:txBody>
                <a:bodyPr wrap="none" lIns="90000" tIns="46800" rIns="90000" bIns="46800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grpSp>
              <p:nvGrpSpPr>
                <p:cNvPr id="46" name="Group 12"/>
                <p:cNvGrpSpPr/>
                <p:nvPr/>
              </p:nvGrpSpPr>
              <p:grpSpPr>
                <a:xfrm>
                  <a:off x="3294410" y="1684035"/>
                  <a:ext cx="3234683" cy="1045948"/>
                  <a:chOff x="3294410" y="1684035"/>
                  <a:chExt cx="3234683" cy="1045948"/>
                </a:xfrm>
              </p:grpSpPr>
              <p:graphicFrame>
                <p:nvGraphicFramePr>
                  <p:cNvPr id="50" name="Object 49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2392214394"/>
                      </p:ext>
                    </p:extLst>
                  </p:nvPr>
                </p:nvGraphicFramePr>
                <p:xfrm>
                  <a:off x="3294410" y="2165995"/>
                  <a:ext cx="3016528" cy="563988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211017" name="Equation" r:id="rId5" imgW="2311200" imgH="431640" progId="Equation.3">
                          <p:embed/>
                        </p:oleObj>
                      </mc:Choice>
                      <mc:Fallback>
                        <p:oleObj name="Equation" r:id="rId5" imgW="2311200" imgH="43164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6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3294410" y="2165995"/>
                                <a:ext cx="3016528" cy="563988"/>
                              </a:xfrm>
                              <a:prstGeom prst="rect">
                                <a:avLst/>
                              </a:prstGeom>
                              <a:noFill/>
                              <a:extLst/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sp>
                <p:nvSpPr>
                  <p:cNvPr id="47" name="Right Brace 46"/>
                  <p:cNvSpPr/>
                  <p:nvPr/>
                </p:nvSpPr>
                <p:spPr bwMode="auto">
                  <a:xfrm>
                    <a:off x="5858050" y="1720182"/>
                    <a:ext cx="199630" cy="700938"/>
                  </a:xfrm>
                  <a:prstGeom prst="rightBrace">
                    <a:avLst/>
                  </a:prstGeom>
                  <a:noFill/>
                  <a:ln w="9525" cap="flat" cmpd="sng" algn="ctr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scene3d>
                    <a:camera prst="orthographicFront">
                      <a:rot lat="0" lon="0" rev="5400000"/>
                    </a:camera>
                    <a:lightRig rig="threePt" dir="t"/>
                  </a:scene3d>
                </p:spPr>
                <p:txBody>
                  <a:bodyPr wrap="none" lIns="90000" tIns="46800" rIns="90000" bIns="46800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48" name="TextBox 1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294360" y="1711068"/>
                    <a:ext cx="692869" cy="3019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hangingPunct="1"/>
                    <a:r>
                      <a:rPr lang="en-US" sz="1200" b="1" dirty="0" smtClean="0">
                        <a:solidFill>
                          <a:srgbClr val="008000"/>
                        </a:solidFill>
                      </a:rPr>
                      <a:t>Usage</a:t>
                    </a:r>
                    <a:endParaRPr lang="en-US" sz="1200" b="1" dirty="0">
                      <a:solidFill>
                        <a:srgbClr val="008000"/>
                      </a:solidFill>
                    </a:endParaRPr>
                  </a:p>
                </p:txBody>
              </p:sp>
              <p:sp>
                <p:nvSpPr>
                  <p:cNvPr id="49" name="TextBox 1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250714" y="1684035"/>
                    <a:ext cx="1278379" cy="30194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hangingPunct="1"/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Thermal Term</a:t>
                    </a:r>
                  </a:p>
                </p:txBody>
              </p:sp>
            </p:grpSp>
          </p:grpSp>
          <p:sp>
            <p:nvSpPr>
              <p:cNvPr id="44" name="Oval 43"/>
              <p:cNvSpPr/>
              <p:nvPr/>
            </p:nvSpPr>
            <p:spPr bwMode="auto">
              <a:xfrm>
                <a:off x="3597350" y="1638982"/>
                <a:ext cx="1133156" cy="482179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82124" tIns="41061" rIns="82124" bIns="41061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814388" rtl="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sp>
          <p:nvSpPr>
            <p:cNvPr id="51" name="Rectangle 50"/>
            <p:cNvSpPr/>
            <p:nvPr/>
          </p:nvSpPr>
          <p:spPr bwMode="auto">
            <a:xfrm>
              <a:off x="5754429" y="206390"/>
              <a:ext cx="3290591" cy="1142576"/>
            </a:xfrm>
            <a:prstGeom prst="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124" tIns="41061" rIns="82124" bIns="41061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81438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265625" y="3745803"/>
            <a:ext cx="1034738" cy="2083707"/>
            <a:chOff x="3265625" y="3745803"/>
            <a:chExt cx="1034738" cy="2083707"/>
          </a:xfrm>
        </p:grpSpPr>
        <p:cxnSp>
          <p:nvCxnSpPr>
            <p:cNvPr id="36" name="Straight Connector 47"/>
            <p:cNvCxnSpPr>
              <a:cxnSpLocks noChangeShapeType="1"/>
            </p:cNvCxnSpPr>
            <p:nvPr/>
          </p:nvCxnSpPr>
          <p:spPr bwMode="auto">
            <a:xfrm flipH="1">
              <a:off x="3600023" y="3758067"/>
              <a:ext cx="6201" cy="2071443"/>
            </a:xfrm>
            <a:prstGeom prst="line">
              <a:avLst/>
            </a:prstGeom>
            <a:noFill/>
            <a:ln w="19050" algn="ctr">
              <a:solidFill>
                <a:srgbClr val="3333FF"/>
              </a:solidFill>
              <a:round/>
              <a:headEnd type="stealth" w="lg" len="lg"/>
              <a:tailEnd type="none"/>
            </a:ln>
          </p:spPr>
        </p:cxnSp>
        <p:sp>
          <p:nvSpPr>
            <p:cNvPr id="37" name="TextBox 48"/>
            <p:cNvSpPr txBox="1">
              <a:spLocks noChangeArrowheads="1"/>
            </p:cNvSpPr>
            <p:nvPr/>
          </p:nvSpPr>
          <p:spPr bwMode="auto">
            <a:xfrm>
              <a:off x="3265625" y="5340586"/>
              <a:ext cx="671381" cy="3159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000" b="1" dirty="0">
                  <a:solidFill>
                    <a:srgbClr val="3333FF"/>
                  </a:solidFill>
                </a:rPr>
                <a:t>MTTF</a:t>
              </a:r>
              <a:r>
                <a:rPr lang="en-US" sz="1000" b="1" baseline="-25000" dirty="0">
                  <a:solidFill>
                    <a:srgbClr val="3333FF"/>
                  </a:solidFill>
                </a:rPr>
                <a:t>1</a:t>
              </a:r>
              <a:endParaRPr lang="en-US" sz="1000" b="1" dirty="0">
                <a:solidFill>
                  <a:srgbClr val="3333FF"/>
                </a:solidFill>
              </a:endParaRPr>
            </a:p>
          </p:txBody>
        </p:sp>
        <p:cxnSp>
          <p:nvCxnSpPr>
            <p:cNvPr id="38" name="Straight Connector 43"/>
            <p:cNvCxnSpPr>
              <a:cxnSpLocks noChangeShapeType="1"/>
            </p:cNvCxnSpPr>
            <p:nvPr/>
          </p:nvCxnSpPr>
          <p:spPr bwMode="auto">
            <a:xfrm flipH="1">
              <a:off x="3908810" y="3745803"/>
              <a:ext cx="2040" cy="2047496"/>
            </a:xfrm>
            <a:prstGeom prst="line">
              <a:avLst/>
            </a:prstGeom>
            <a:noFill/>
            <a:ln w="19050" algn="ctr">
              <a:solidFill>
                <a:srgbClr val="FF0000"/>
              </a:solidFill>
              <a:round/>
              <a:headEnd type="stealth" w="lg" len="lg"/>
              <a:tailEnd/>
            </a:ln>
          </p:spPr>
        </p:cxnSp>
        <p:sp>
          <p:nvSpPr>
            <p:cNvPr id="39" name="TextBox 49"/>
            <p:cNvSpPr txBox="1">
              <a:spLocks noChangeArrowheads="1"/>
            </p:cNvSpPr>
            <p:nvPr/>
          </p:nvSpPr>
          <p:spPr bwMode="auto">
            <a:xfrm>
              <a:off x="3628982" y="4851662"/>
              <a:ext cx="671381" cy="3159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000" b="1">
                  <a:solidFill>
                    <a:srgbClr val="C00000"/>
                  </a:solidFill>
                </a:rPr>
                <a:t>MTTF</a:t>
              </a:r>
              <a:r>
                <a:rPr lang="en-US" sz="1000" b="1" baseline="-25000">
                  <a:solidFill>
                    <a:srgbClr val="C00000"/>
                  </a:solidFill>
                </a:rPr>
                <a:t>2</a:t>
              </a:r>
              <a:endParaRPr lang="en-US" sz="1000" b="1">
                <a:solidFill>
                  <a:srgbClr val="C00000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37544" y="5994177"/>
            <a:ext cx="3962818" cy="276593"/>
            <a:chOff x="337544" y="5994177"/>
            <a:chExt cx="3962818" cy="276593"/>
          </a:xfrm>
        </p:grpSpPr>
        <p:sp>
          <p:nvSpPr>
            <p:cNvPr id="28" name="TextBox 27"/>
            <p:cNvSpPr txBox="1"/>
            <p:nvPr/>
          </p:nvSpPr>
          <p:spPr bwMode="auto">
            <a:xfrm>
              <a:off x="355679" y="6005517"/>
              <a:ext cx="3797834" cy="253916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050" b="1" dirty="0">
                  <a:solidFill>
                    <a:srgbClr val="000000"/>
                  </a:solidFill>
                  <a:latin typeface="Arial" pitchFamily="34" charset="0"/>
                </a:rPr>
                <a:t>Same drive </a:t>
              </a:r>
              <a:r>
                <a:rPr lang="en-US" sz="1050" b="1" dirty="0" smtClean="0">
                  <a:solidFill>
                    <a:srgbClr val="000000"/>
                  </a:solidFill>
                  <a:latin typeface="Arial" pitchFamily="34" charset="0"/>
                </a:rPr>
                <a:t>/ same DC </a:t>
              </a:r>
              <a:r>
                <a:rPr lang="en-US" sz="1050" b="1" dirty="0">
                  <a:solidFill>
                    <a:srgbClr val="000000"/>
                  </a:solidFill>
                  <a:latin typeface="Arial" pitchFamily="34" charset="0"/>
                </a:rPr>
                <a:t>/ two workloads =</a:t>
              </a:r>
              <a:r>
                <a:rPr lang="en-US" sz="1050" b="1" dirty="0">
                  <a:solidFill>
                    <a:srgbClr val="7030A0"/>
                  </a:solidFill>
                  <a:latin typeface="Arial" pitchFamily="34" charset="0"/>
                </a:rPr>
                <a:t> </a:t>
              </a:r>
              <a:r>
                <a:rPr lang="en-US" sz="1050" b="1" u="sng" dirty="0">
                  <a:solidFill>
                    <a:srgbClr val="FF0000"/>
                  </a:solidFill>
                  <a:latin typeface="Arial" pitchFamily="34" charset="0"/>
                </a:rPr>
                <a:t>different MTTFs</a:t>
              </a:r>
            </a:p>
          </p:txBody>
        </p:sp>
        <p:sp>
          <p:nvSpPr>
            <p:cNvPr id="18" name="Rounded Rectangle 56"/>
            <p:cNvSpPr>
              <a:spLocks noChangeArrowheads="1"/>
            </p:cNvSpPr>
            <p:nvPr/>
          </p:nvSpPr>
          <p:spPr bwMode="auto">
            <a:xfrm>
              <a:off x="337544" y="5994177"/>
              <a:ext cx="3962818" cy="276593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alpha val="9019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27" name="TextBox 30"/>
          <p:cNvSpPr txBox="1">
            <a:spLocks noChangeArrowheads="1"/>
          </p:cNvSpPr>
          <p:nvPr/>
        </p:nvSpPr>
        <p:spPr bwMode="auto">
          <a:xfrm>
            <a:off x="4227941" y="4504582"/>
            <a:ext cx="4825497" cy="178510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/>
            </a:solidFill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eaLnBrk="1" hangingPunct="1">
              <a:buFont typeface="Wingdings" pitchFamily="2" charset="2"/>
              <a:buChar char="q"/>
            </a:pPr>
            <a:r>
              <a:rPr lang="en-US" sz="1800" b="1" dirty="0" smtClean="0"/>
              <a:t>Conclusions</a:t>
            </a:r>
            <a:r>
              <a:rPr lang="en-US" sz="1600" dirty="0" smtClean="0"/>
              <a:t>:  </a:t>
            </a:r>
          </a:p>
          <a:p>
            <a:pPr marL="285750"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1400" b="1" dirty="0" smtClean="0">
                <a:solidFill>
                  <a:srgbClr val="3333FF"/>
                </a:solidFill>
              </a:rPr>
              <a:t> </a:t>
            </a:r>
            <a:r>
              <a:rPr lang="en-US" sz="1400" b="1" dirty="0" smtClean="0"/>
              <a:t>MTTF typically used to specify reliability of HDDs</a:t>
            </a:r>
          </a:p>
          <a:p>
            <a:pPr marL="285750"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1400" b="1" dirty="0">
                <a:solidFill>
                  <a:srgbClr val="3333FF"/>
                </a:solidFill>
              </a:rPr>
              <a:t> </a:t>
            </a:r>
            <a:r>
              <a:rPr lang="en-US" sz="1400" b="1" dirty="0" smtClean="0"/>
              <a:t>Since</a:t>
            </a:r>
            <a:r>
              <a:rPr lang="en-US" sz="1400" b="1" dirty="0" smtClean="0">
                <a:solidFill>
                  <a:srgbClr val="3333FF"/>
                </a:solidFill>
              </a:rPr>
              <a:t> </a:t>
            </a:r>
            <a:r>
              <a:rPr lang="en-US" sz="1600" b="1" dirty="0" smtClean="0"/>
              <a:t>MTTF </a:t>
            </a:r>
            <a:r>
              <a:rPr lang="en-US" sz="1600" b="1" dirty="0"/>
              <a:t>is not uniquely </a:t>
            </a:r>
            <a:r>
              <a:rPr lang="en-US" sz="1600" b="1" dirty="0" smtClean="0"/>
              <a:t>defined……</a:t>
            </a:r>
          </a:p>
          <a:p>
            <a:pPr marL="285750"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1600" b="1" dirty="0" smtClean="0">
                <a:solidFill>
                  <a:srgbClr val="FF0000"/>
                </a:solidFill>
              </a:rPr>
              <a:t> MTTF alone is an insufficient measure of drive reliability! </a:t>
            </a:r>
            <a:endParaRPr 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821275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Content Placeholder 1"/>
          <p:cNvSpPr>
            <a:spLocks noGrp="1"/>
          </p:cNvSpPr>
          <p:nvPr>
            <p:ph idx="4294967295"/>
          </p:nvPr>
        </p:nvSpPr>
        <p:spPr>
          <a:xfrm>
            <a:off x="435006" y="937780"/>
            <a:ext cx="8416032" cy="4738688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1800" b="1" dirty="0" smtClean="0"/>
              <a:t>Functional duty cycle </a:t>
            </a:r>
            <a:r>
              <a:rPr lang="en-US" sz="1800" dirty="0" smtClean="0"/>
              <a:t>is a useless concept for predicting HDD failure rates </a:t>
            </a:r>
          </a:p>
          <a:p>
            <a:pPr marL="519113" lvl="1">
              <a:lnSpc>
                <a:spcPct val="90000"/>
              </a:lnSpc>
              <a:spcBef>
                <a:spcPts val="300"/>
              </a:spcBef>
            </a:pPr>
            <a:r>
              <a:rPr lang="en-US" sz="1600" dirty="0" smtClean="0"/>
              <a:t>Nebulous / ill-defined</a:t>
            </a:r>
          </a:p>
          <a:p>
            <a:pPr marL="519113" lvl="1">
              <a:lnSpc>
                <a:spcPct val="90000"/>
              </a:lnSpc>
              <a:spcBef>
                <a:spcPts val="300"/>
              </a:spcBef>
            </a:pPr>
            <a:r>
              <a:rPr lang="en-US" sz="1600" dirty="0" smtClean="0"/>
              <a:t>Every data center claims they run at 100% duty cycle, however, actually “usage” varies dramatically between data centers and within a given data center</a:t>
            </a:r>
          </a:p>
          <a:p>
            <a:pPr marL="519113" lvl="1">
              <a:lnSpc>
                <a:spcPct val="90000"/>
              </a:lnSpc>
              <a:spcBef>
                <a:spcPts val="300"/>
              </a:spcBef>
            </a:pPr>
            <a:r>
              <a:rPr lang="en-US" sz="1600" dirty="0" smtClean="0"/>
              <a:t>No quantitative data available</a:t>
            </a:r>
          </a:p>
          <a:p>
            <a:pPr marL="519113" lvl="1">
              <a:lnSpc>
                <a:spcPct val="90000"/>
              </a:lnSpc>
              <a:spcBef>
                <a:spcPts val="300"/>
              </a:spcBef>
            </a:pPr>
            <a:endParaRPr lang="en-US" sz="1600" dirty="0" smtClean="0"/>
          </a:p>
          <a:p>
            <a:pPr marL="519113" lvl="1">
              <a:lnSpc>
                <a:spcPct val="90000"/>
              </a:lnSpc>
              <a:spcBef>
                <a:spcPts val="300"/>
              </a:spcBef>
            </a:pPr>
            <a:endParaRPr lang="en-US" sz="1600" dirty="0"/>
          </a:p>
          <a:p>
            <a:pPr marL="519113" lvl="1">
              <a:lnSpc>
                <a:spcPct val="90000"/>
              </a:lnSpc>
              <a:spcBef>
                <a:spcPts val="300"/>
              </a:spcBef>
            </a:pPr>
            <a:endParaRPr lang="en-US" sz="1600" dirty="0" smtClean="0"/>
          </a:p>
          <a:p>
            <a:pPr marL="519113" lvl="1">
              <a:lnSpc>
                <a:spcPct val="90000"/>
              </a:lnSpc>
              <a:spcBef>
                <a:spcPts val="300"/>
              </a:spcBef>
            </a:pPr>
            <a:endParaRPr lang="en-US" sz="1600" dirty="0" smtClean="0"/>
          </a:p>
          <a:p>
            <a:pPr marL="519113" lvl="1">
              <a:lnSpc>
                <a:spcPct val="90000"/>
              </a:lnSpc>
              <a:spcBef>
                <a:spcPts val="300"/>
              </a:spcBef>
            </a:pPr>
            <a:endParaRPr lang="en-US" sz="1600" dirty="0"/>
          </a:p>
          <a:p>
            <a:pPr marL="519113" lvl="1">
              <a:lnSpc>
                <a:spcPct val="90000"/>
              </a:lnSpc>
              <a:spcBef>
                <a:spcPts val="300"/>
              </a:spcBef>
            </a:pPr>
            <a:endParaRPr lang="en-US" sz="1600" dirty="0" smtClean="0"/>
          </a:p>
          <a:p>
            <a:pPr marL="519113" lvl="1">
              <a:lnSpc>
                <a:spcPct val="90000"/>
              </a:lnSpc>
              <a:spcBef>
                <a:spcPts val="300"/>
              </a:spcBef>
            </a:pPr>
            <a:endParaRPr lang="en-US" sz="1600" dirty="0" smtClean="0"/>
          </a:p>
          <a:p>
            <a:pPr marL="120650">
              <a:lnSpc>
                <a:spcPct val="90000"/>
              </a:lnSpc>
              <a:spcBef>
                <a:spcPts val="1200"/>
              </a:spcBef>
            </a:pPr>
            <a:r>
              <a:rPr lang="en-US" sz="1800" b="1" dirty="0" smtClean="0">
                <a:solidFill>
                  <a:srgbClr val="FF0000"/>
                </a:solidFill>
              </a:rPr>
              <a:t>Workload</a:t>
            </a:r>
            <a:r>
              <a:rPr lang="en-US" sz="1800" dirty="0" smtClean="0"/>
              <a:t> is a much better measure for drive usage </a:t>
            </a:r>
          </a:p>
          <a:p>
            <a:pPr marL="519113" lvl="1">
              <a:spcBef>
                <a:spcPts val="300"/>
              </a:spcBef>
            </a:pPr>
            <a:r>
              <a:rPr lang="en-US" sz="1600" dirty="0" smtClean="0"/>
              <a:t>Defined as the </a:t>
            </a:r>
            <a:r>
              <a:rPr lang="en-US" sz="1600" dirty="0" smtClean="0">
                <a:solidFill>
                  <a:srgbClr val="3333FF"/>
                </a:solidFill>
              </a:rPr>
              <a:t>total </a:t>
            </a:r>
            <a:r>
              <a:rPr lang="en-US" sz="1600" dirty="0" smtClean="0">
                <a:solidFill>
                  <a:srgbClr val="0000FF"/>
                </a:solidFill>
              </a:rPr>
              <a:t>data transfer </a:t>
            </a:r>
            <a:r>
              <a:rPr lang="en-US" sz="1600" dirty="0" smtClean="0"/>
              <a:t> (sectors written + read)</a:t>
            </a:r>
          </a:p>
          <a:p>
            <a:pPr marL="519113" lvl="1">
              <a:spcBef>
                <a:spcPts val="300"/>
              </a:spcBef>
            </a:pPr>
            <a:r>
              <a:rPr lang="en-US" sz="1600" dirty="0" smtClean="0"/>
              <a:t>Tightly coupled to the dominate failure modes in test and field that are caused by close proximity between heads and media.</a:t>
            </a:r>
          </a:p>
          <a:p>
            <a:pPr marL="519113" lvl="1">
              <a:spcBef>
                <a:spcPts val="300"/>
              </a:spcBef>
            </a:pPr>
            <a:r>
              <a:rPr lang="en-US" sz="1600" dirty="0" smtClean="0"/>
              <a:t>Quantifiable from internal drive logs, thereby facilitating accurate field AFR predictions</a:t>
            </a:r>
          </a:p>
          <a:p>
            <a:pPr marL="519113" lvl="1">
              <a:spcBef>
                <a:spcPts val="300"/>
              </a:spcBef>
            </a:pPr>
            <a:r>
              <a:rPr lang="en-US" sz="1600" b="1" dirty="0" smtClean="0"/>
              <a:t>All HDD manufacturers now explicitly specify workload ratings</a:t>
            </a:r>
          </a:p>
          <a:p>
            <a:endParaRPr lang="en-US" sz="1600" b="0" dirty="0" smtClean="0"/>
          </a:p>
          <a:p>
            <a:pPr>
              <a:buFont typeface="Wingdings 2" pitchFamily="18" charset="2"/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62466" name="Title 2"/>
          <p:cNvSpPr>
            <a:spLocks noGrp="1"/>
          </p:cNvSpPr>
          <p:nvPr>
            <p:ph type="title"/>
          </p:nvPr>
        </p:nvSpPr>
        <p:spPr>
          <a:xfrm>
            <a:off x="448399" y="344787"/>
            <a:ext cx="8054608" cy="5334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Historical Reliability </a:t>
            </a:r>
            <a:r>
              <a:rPr lang="en-US" b="1" dirty="0" smtClean="0">
                <a:solidFill>
                  <a:srgbClr val="FF0000"/>
                </a:solidFill>
              </a:rPr>
              <a:t>Model – Duty Cycle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3364440" y="2974603"/>
            <a:ext cx="1485963" cy="597223"/>
            <a:chOff x="3166712" y="1722905"/>
            <a:chExt cx="1485963" cy="597223"/>
          </a:xfrm>
        </p:grpSpPr>
        <p:sp>
          <p:nvSpPr>
            <p:cNvPr id="2" name="Oval 1"/>
            <p:cNvSpPr/>
            <p:nvPr/>
          </p:nvSpPr>
          <p:spPr bwMode="auto">
            <a:xfrm>
              <a:off x="3244006" y="1750064"/>
              <a:ext cx="1408669" cy="482179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124" tIns="41061" rIns="82124" bIns="41061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81438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 bwMode="auto">
            <a:xfrm flipV="1">
              <a:off x="3166712" y="1722906"/>
              <a:ext cx="616016" cy="597222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>
              <a:off x="3166712" y="1722905"/>
              <a:ext cx="616016" cy="597223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5" name="Group 10"/>
          <p:cNvGrpSpPr/>
          <p:nvPr/>
        </p:nvGrpSpPr>
        <p:grpSpPr>
          <a:xfrm>
            <a:off x="2507403" y="2223341"/>
            <a:ext cx="3911579" cy="1415575"/>
            <a:chOff x="2778749" y="1410819"/>
            <a:chExt cx="3911579" cy="1415575"/>
          </a:xfrm>
        </p:grpSpPr>
        <p:sp>
          <p:nvSpPr>
            <p:cNvPr id="27" name="Right Brace 26"/>
            <p:cNvSpPr/>
            <p:nvPr/>
          </p:nvSpPr>
          <p:spPr bwMode="auto">
            <a:xfrm>
              <a:off x="4345610" y="1410819"/>
              <a:ext cx="184728" cy="1348485"/>
            </a:xfrm>
            <a:prstGeom prst="rightBrace">
              <a:avLst/>
            </a:prstGeom>
            <a:noFill/>
            <a:ln w="952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5400000"/>
              </a:camera>
              <a:lightRig rig="threePt" dir="t"/>
            </a:scene3d>
          </p:spPr>
          <p:txBody>
            <a:bodyPr wrap="none" lIns="90000" tIns="46800" rIns="90000" bIns="46800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28" name="Group 12"/>
            <p:cNvGrpSpPr/>
            <p:nvPr/>
          </p:nvGrpSpPr>
          <p:grpSpPr>
            <a:xfrm>
              <a:off x="2778749" y="1555750"/>
              <a:ext cx="3911579" cy="1270644"/>
              <a:chOff x="2778749" y="1555750"/>
              <a:chExt cx="3911579" cy="1270644"/>
            </a:xfrm>
          </p:grpSpPr>
          <p:sp>
            <p:nvSpPr>
              <p:cNvPr id="29" name="Right Brace 28"/>
              <p:cNvSpPr/>
              <p:nvPr/>
            </p:nvSpPr>
            <p:spPr bwMode="auto">
              <a:xfrm>
                <a:off x="5819134" y="1611630"/>
                <a:ext cx="199630" cy="700938"/>
              </a:xfrm>
              <a:prstGeom prst="rightBrace">
                <a:avLst/>
              </a:prstGeom>
              <a:noFill/>
              <a:ln w="9525" cap="flat" cmpd="sng" algn="ctr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orthographicFront">
                  <a:rot lat="0" lon="0" rev="5400000"/>
                </a:camera>
                <a:lightRig rig="threePt" dir="t"/>
              </a:scene3d>
            </p:spPr>
            <p:txBody>
              <a:bodyPr wrap="none" lIns="90000" tIns="46800" rIns="90000" bIns="46800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" name="TextBox 12"/>
              <p:cNvSpPr txBox="1">
                <a:spLocks noChangeArrowheads="1"/>
              </p:cNvSpPr>
              <p:nvPr/>
            </p:nvSpPr>
            <p:spPr bwMode="auto">
              <a:xfrm>
                <a:off x="3778724" y="1641990"/>
                <a:ext cx="1343025" cy="339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600" b="1" dirty="0">
                    <a:solidFill>
                      <a:srgbClr val="008000"/>
                    </a:solidFill>
                  </a:rPr>
                  <a:t>Usage Term</a:t>
                </a:r>
              </a:p>
            </p:txBody>
          </p:sp>
          <p:sp>
            <p:nvSpPr>
              <p:cNvPr id="31" name="TextBox 13"/>
              <p:cNvSpPr txBox="1">
                <a:spLocks noChangeArrowheads="1"/>
              </p:cNvSpPr>
              <p:nvPr/>
            </p:nvSpPr>
            <p:spPr bwMode="auto">
              <a:xfrm>
                <a:off x="5163153" y="1555750"/>
                <a:ext cx="1527175" cy="339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600" b="1" dirty="0">
                    <a:solidFill>
                      <a:srgbClr val="008000"/>
                    </a:solidFill>
                  </a:rPr>
                  <a:t>Thermal Term</a:t>
                </a:r>
              </a:p>
            </p:txBody>
          </p:sp>
          <p:graphicFrame>
            <p:nvGraphicFramePr>
              <p:cNvPr id="32" name="Object 3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689274432"/>
                  </p:ext>
                </p:extLst>
              </p:nvPr>
            </p:nvGraphicFramePr>
            <p:xfrm>
              <a:off x="2778749" y="2165994"/>
              <a:ext cx="3532188" cy="6604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92624" name="Equation" r:id="rId3" imgW="2311200" imgH="431640" progId="Equation.3">
                      <p:embed/>
                    </p:oleObj>
                  </mc:Choice>
                  <mc:Fallback>
                    <p:oleObj name="Equation" r:id="rId3" imgW="2311200" imgH="431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778749" y="2165994"/>
                            <a:ext cx="3532188" cy="6604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</p:spTree>
    <p:extLst>
      <p:ext uri="{BB962C8B-B14F-4D97-AF65-F5344CB8AC3E}">
        <p14:creationId xmlns:p14="http://schemas.microsoft.com/office/powerpoint/2010/main" val="430199173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Rough Drive Quality Scale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92579" y="1112625"/>
            <a:ext cx="3781879" cy="4925750"/>
          </a:xfrm>
        </p:spPr>
        <p:txBody>
          <a:bodyPr/>
          <a:lstStyle/>
          <a:p>
            <a:r>
              <a:rPr lang="en-US" sz="2000" dirty="0" smtClean="0"/>
              <a:t>Introduced to allow comparison of basic quality requirements</a:t>
            </a:r>
          </a:p>
          <a:p>
            <a:r>
              <a:rPr lang="en-US" sz="2000" dirty="0" smtClean="0"/>
              <a:t>Priority list for enablers</a:t>
            </a:r>
          </a:p>
          <a:p>
            <a:r>
              <a:rPr lang="en-US" sz="2000" dirty="0" smtClean="0"/>
              <a:t>Reflective of </a:t>
            </a:r>
          </a:p>
          <a:p>
            <a:pPr lvl="1"/>
            <a:r>
              <a:rPr lang="en-US" sz="2000" dirty="0" smtClean="0"/>
              <a:t>Intrinsic quality spec: MTTF</a:t>
            </a:r>
          </a:p>
          <a:p>
            <a:pPr lvl="1"/>
            <a:r>
              <a:rPr lang="en-US" sz="2000" dirty="0" smtClean="0"/>
              <a:t>Workload</a:t>
            </a:r>
          </a:p>
          <a:p>
            <a:pPr lvl="1"/>
            <a:r>
              <a:rPr lang="en-US" sz="2000" dirty="0" smtClean="0"/>
              <a:t>Temperature</a:t>
            </a:r>
          </a:p>
          <a:p>
            <a:r>
              <a:rPr lang="en-US" sz="2000" dirty="0" smtClean="0"/>
              <a:t>Normalized to Desktop  </a:t>
            </a:r>
            <a:endParaRPr lang="en-US" sz="2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Reliability Landscape and </a:t>
            </a:r>
            <a:r>
              <a:rPr lang="en-US" dirty="0" smtClean="0"/>
              <a:t>Trends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 flipV="1">
            <a:off x="4971958" y="875588"/>
            <a:ext cx="457200" cy="5209309"/>
            <a:chOff x="665824" y="1438182"/>
            <a:chExt cx="457200" cy="4179164"/>
          </a:xfrm>
          <a:gradFill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5400000" scaled="0"/>
          </a:gradFill>
        </p:grpSpPr>
        <p:sp>
          <p:nvSpPr>
            <p:cNvPr id="7" name="Arc 6"/>
            <p:cNvSpPr/>
            <p:nvPr/>
          </p:nvSpPr>
          <p:spPr bwMode="auto">
            <a:xfrm>
              <a:off x="665824" y="1438182"/>
              <a:ext cx="457200" cy="457200"/>
            </a:xfrm>
            <a:prstGeom prst="arc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" name="Arc 7"/>
            <p:cNvSpPr/>
            <p:nvPr/>
          </p:nvSpPr>
          <p:spPr bwMode="auto">
            <a:xfrm rot="16200000">
              <a:off x="665824" y="1438182"/>
              <a:ext cx="457200" cy="457200"/>
            </a:xfrm>
            <a:prstGeom prst="arc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665824" y="1666782"/>
              <a:ext cx="457200" cy="3721964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Arc 9"/>
            <p:cNvSpPr/>
            <p:nvPr/>
          </p:nvSpPr>
          <p:spPr bwMode="auto">
            <a:xfrm flipV="1">
              <a:off x="665824" y="5160146"/>
              <a:ext cx="457200" cy="457200"/>
            </a:xfrm>
            <a:prstGeom prst="arc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" name="Arc 10"/>
            <p:cNvSpPr/>
            <p:nvPr/>
          </p:nvSpPr>
          <p:spPr bwMode="auto">
            <a:xfrm rot="5400000" flipV="1">
              <a:off x="665824" y="5160146"/>
              <a:ext cx="457200" cy="457200"/>
            </a:xfrm>
            <a:prstGeom prst="arc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2" name="Left Arrow 11"/>
          <p:cNvSpPr/>
          <p:nvPr/>
        </p:nvSpPr>
        <p:spPr bwMode="auto">
          <a:xfrm>
            <a:off x="5422095" y="3042029"/>
            <a:ext cx="535710" cy="240146"/>
          </a:xfrm>
          <a:prstGeom prst="leftArrow">
            <a:avLst>
              <a:gd name="adj1" fmla="val 32052"/>
              <a:gd name="adj2" fmla="val 50000"/>
            </a:avLst>
          </a:prstGeom>
          <a:solidFill>
            <a:schemeClr val="bg1"/>
          </a:solidFill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93713" y="2977436"/>
            <a:ext cx="3288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cs typeface="HelveticaNeueLT Std Lt"/>
              </a:rPr>
              <a:t>8.6 </a:t>
            </a:r>
            <a:r>
              <a:rPr lang="en-US" b="1" dirty="0" smtClean="0">
                <a:solidFill>
                  <a:srgbClr val="0000FF"/>
                </a:solidFill>
                <a:cs typeface="HelveticaNeueLT Std Lt"/>
              </a:rPr>
              <a:t>RE (</a:t>
            </a:r>
            <a:r>
              <a:rPr lang="en-US" b="1" dirty="0" err="1" smtClean="0">
                <a:solidFill>
                  <a:srgbClr val="0000FF"/>
                </a:solidFill>
                <a:cs typeface="HelveticaNeueLT Std Lt"/>
              </a:rPr>
              <a:t>Nearline</a:t>
            </a:r>
            <a:r>
              <a:rPr lang="en-US" b="1" dirty="0" smtClean="0">
                <a:solidFill>
                  <a:srgbClr val="0000FF"/>
                </a:solidFill>
                <a:cs typeface="HelveticaNeueLT Std Lt"/>
              </a:rPr>
              <a:t> Enterprise) </a:t>
            </a:r>
            <a:endParaRPr lang="en-US" b="1" i="0" dirty="0" smtClean="0">
              <a:solidFill>
                <a:srgbClr val="0000FF"/>
              </a:solidFill>
              <a:cs typeface="HelveticaNeueLT Std 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93713" y="4819584"/>
            <a:ext cx="3044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cs typeface="HelveticaNeueLT Std Lt"/>
              </a:rPr>
              <a:t>2.7 </a:t>
            </a:r>
            <a:r>
              <a:rPr lang="en-US" b="1" dirty="0">
                <a:solidFill>
                  <a:srgbClr val="FF00FF"/>
                </a:solidFill>
                <a:cs typeface="HelveticaNeueLT Std Lt"/>
              </a:rPr>
              <a:t>S</a:t>
            </a:r>
            <a:r>
              <a:rPr lang="en-US" b="1" dirty="0" smtClean="0">
                <a:solidFill>
                  <a:srgbClr val="FF00FF"/>
                </a:solidFill>
                <a:cs typeface="HelveticaNeueLT Std Lt"/>
              </a:rPr>
              <a:t>E (Scaled Enterprise)</a:t>
            </a:r>
            <a:endParaRPr lang="en-US" b="1" dirty="0">
              <a:solidFill>
                <a:srgbClr val="FF00FF"/>
              </a:solidFill>
              <a:cs typeface="HelveticaNeueLT Std Lt"/>
            </a:endParaRPr>
          </a:p>
        </p:txBody>
      </p:sp>
      <p:sp>
        <p:nvSpPr>
          <p:cNvPr id="17" name="Left Arrow 16"/>
          <p:cNvSpPr/>
          <p:nvPr/>
        </p:nvSpPr>
        <p:spPr bwMode="auto">
          <a:xfrm>
            <a:off x="5452208" y="992552"/>
            <a:ext cx="535710" cy="240146"/>
          </a:xfrm>
          <a:prstGeom prst="leftArrow">
            <a:avLst>
              <a:gd name="adj1" fmla="val 32052"/>
              <a:gd name="adj2" fmla="val 50000"/>
            </a:avLst>
          </a:prstGeom>
          <a:solidFill>
            <a:schemeClr val="bg1"/>
          </a:solidFill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993713" y="940657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cs typeface="HelveticaNeueLT Std Lt"/>
              </a:rPr>
              <a:t>15.3 </a:t>
            </a:r>
            <a:r>
              <a:rPr lang="en-US" b="1" dirty="0" smtClean="0">
                <a:cs typeface="HelveticaNeueLT Std Lt"/>
              </a:rPr>
              <a:t>XE </a:t>
            </a:r>
            <a:endParaRPr lang="en-US" b="1" dirty="0">
              <a:cs typeface="HelveticaNeueLT Std 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973813" y="5298313"/>
            <a:ext cx="31854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cs typeface="HelveticaNeueLT Std Lt"/>
              </a:rPr>
              <a:t>1 == </a:t>
            </a:r>
            <a:r>
              <a:rPr lang="en-US" b="1" dirty="0" smtClean="0">
                <a:solidFill>
                  <a:srgbClr val="00B050"/>
                </a:solidFill>
                <a:cs typeface="HelveticaNeueLT Std Lt"/>
              </a:rPr>
              <a:t>Desktop;</a:t>
            </a:r>
            <a:r>
              <a:rPr lang="en-US" dirty="0" smtClean="0">
                <a:cs typeface="HelveticaNeueLT Std Lt"/>
              </a:rPr>
              <a:t> </a:t>
            </a:r>
            <a:r>
              <a:rPr lang="en-US" b="1" dirty="0" smtClean="0">
                <a:solidFill>
                  <a:srgbClr val="0000FF"/>
                </a:solidFill>
                <a:cs typeface="HelveticaNeueLT Std Lt"/>
              </a:rPr>
              <a:t>Cold Storage</a:t>
            </a:r>
          </a:p>
          <a:p>
            <a:r>
              <a:rPr lang="en-US" dirty="0" smtClean="0">
                <a:cs typeface="HelveticaNeueLT Std Lt"/>
              </a:rPr>
              <a:t>0.6 </a:t>
            </a:r>
            <a:r>
              <a:rPr lang="en-US" b="1" dirty="0" smtClean="0">
                <a:solidFill>
                  <a:srgbClr val="00B050"/>
                </a:solidFill>
                <a:cs typeface="HelveticaNeueLT Std Lt"/>
              </a:rPr>
              <a:t>Mobile</a:t>
            </a:r>
            <a:endParaRPr lang="en-US" b="1" dirty="0">
              <a:solidFill>
                <a:srgbClr val="00B050"/>
              </a:solidFill>
              <a:cs typeface="HelveticaNeueLT Std Lt"/>
            </a:endParaRPr>
          </a:p>
        </p:txBody>
      </p:sp>
      <p:sp>
        <p:nvSpPr>
          <p:cNvPr id="20" name="Left Arrow 19"/>
          <p:cNvSpPr/>
          <p:nvPr/>
        </p:nvSpPr>
        <p:spPr bwMode="auto">
          <a:xfrm>
            <a:off x="5458003" y="4878573"/>
            <a:ext cx="535710" cy="240146"/>
          </a:xfrm>
          <a:prstGeom prst="leftArrow">
            <a:avLst>
              <a:gd name="adj1" fmla="val 32052"/>
              <a:gd name="adj2" fmla="val 50000"/>
            </a:avLst>
          </a:prstGeom>
          <a:solidFill>
            <a:schemeClr val="bg1"/>
          </a:solidFill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Left Arrow 20"/>
          <p:cNvSpPr/>
          <p:nvPr/>
        </p:nvSpPr>
        <p:spPr bwMode="auto">
          <a:xfrm>
            <a:off x="5444593" y="5394926"/>
            <a:ext cx="535710" cy="240146"/>
          </a:xfrm>
          <a:prstGeom prst="leftArrow">
            <a:avLst>
              <a:gd name="adj1" fmla="val 32052"/>
              <a:gd name="adj2" fmla="val 50000"/>
            </a:avLst>
          </a:prstGeom>
          <a:solidFill>
            <a:schemeClr val="bg1"/>
          </a:solidFill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3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446"/>
          <a:stretch/>
        </p:blipFill>
        <p:spPr bwMode="auto">
          <a:xfrm>
            <a:off x="4336960" y="940657"/>
            <a:ext cx="988296" cy="5116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0818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15153" y="667478"/>
            <a:ext cx="8740588" cy="5787109"/>
          </a:xfrm>
        </p:spPr>
        <p:txBody>
          <a:bodyPr>
            <a:normAutofit fontScale="92500" lnSpcReduction="10000"/>
          </a:bodyPr>
          <a:lstStyle/>
          <a:p>
            <a:pPr marL="58737" indent="0">
              <a:buNone/>
            </a:pPr>
            <a:r>
              <a:rPr lang="en-US" dirty="0" smtClean="0"/>
              <a:t>AFR = Annualized Failure Rate 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58737" indent="0">
              <a:buNone/>
            </a:pPr>
            <a:endParaRPr lang="en-US" dirty="0"/>
          </a:p>
          <a:p>
            <a:pPr marL="58737" indent="0">
              <a:buNone/>
            </a:pPr>
            <a:r>
              <a:rPr lang="en-US" dirty="0" smtClean="0"/>
              <a:t>Typical Workloads for different market segments – 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b="1" dirty="0" smtClean="0"/>
              <a:t>XE (800 TB/</a:t>
            </a:r>
            <a:r>
              <a:rPr lang="en-US" b="1" dirty="0" err="1" smtClean="0"/>
              <a:t>yr</a:t>
            </a:r>
            <a:r>
              <a:rPr lang="en-US" b="1" dirty="0" smtClean="0"/>
              <a:t>)</a:t>
            </a:r>
          </a:p>
          <a:p>
            <a:r>
              <a:rPr lang="en-US" b="1" dirty="0" smtClean="0"/>
              <a:t>RE: </a:t>
            </a:r>
            <a:r>
              <a:rPr lang="en-US" b="1" dirty="0" err="1" smtClean="0"/>
              <a:t>Nearline</a:t>
            </a:r>
            <a:r>
              <a:rPr lang="en-US" b="1" dirty="0" smtClean="0"/>
              <a:t> Enterprise (550 TB/yr)</a:t>
            </a:r>
          </a:p>
          <a:p>
            <a:r>
              <a:rPr lang="en-US" b="1" dirty="0" smtClean="0"/>
              <a:t>Cloud (180 TB/</a:t>
            </a:r>
            <a:r>
              <a:rPr lang="en-US" b="1" dirty="0" err="1" smtClean="0"/>
              <a:t>yr</a:t>
            </a:r>
            <a:r>
              <a:rPr lang="en-US" b="1" dirty="0" smtClean="0"/>
              <a:t>)</a:t>
            </a:r>
          </a:p>
          <a:p>
            <a:r>
              <a:rPr lang="en-US" b="1" dirty="0" smtClean="0"/>
              <a:t>Desktop usage (55 TB/</a:t>
            </a:r>
            <a:r>
              <a:rPr lang="en-US" b="1" dirty="0" err="1" smtClean="0"/>
              <a:t>yr</a:t>
            </a:r>
            <a:r>
              <a:rPr lang="en-US" b="1" dirty="0" smtClean="0"/>
              <a:t>)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10x increase in usage from typical DT drive to Enterprise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609749" y="117075"/>
            <a:ext cx="8054975" cy="392113"/>
          </a:xfrm>
        </p:spPr>
        <p:txBody>
          <a:bodyPr/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Reliability Landscape and Trends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4250082"/>
              </p:ext>
            </p:extLst>
          </p:nvPr>
        </p:nvGraphicFramePr>
        <p:xfrm>
          <a:off x="533785" y="1297408"/>
          <a:ext cx="7857180" cy="11400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065" name="Equation" r:id="rId3" imgW="3504960" imgH="507960" progId="Equation.3">
                  <p:embed/>
                </p:oleObj>
              </mc:Choice>
              <mc:Fallback>
                <p:oleObj name="Equation" r:id="rId3" imgW="3504960" imgH="5079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33785" y="1297408"/>
                        <a:ext cx="7857180" cy="11400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54776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304800" y="916663"/>
            <a:ext cx="8458200" cy="4658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60000"/>
              </a:spcBef>
              <a:buClr>
                <a:schemeClr val="accent1"/>
              </a:buClr>
              <a:buSzPct val="100000"/>
              <a:buFont typeface="Wingdings 2" pitchFamily="18" charset="2"/>
              <a:buChar char=""/>
              <a:defRPr sz="2000" b="1"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spcBef>
                <a:spcPct val="30000"/>
              </a:spcBef>
              <a:buClr>
                <a:schemeClr val="accent1"/>
              </a:buClr>
              <a:buSzPct val="100000"/>
              <a:buFont typeface="Wingdings 2" pitchFamily="18" charset="2"/>
              <a:buChar char=""/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buClr>
                <a:schemeClr val="accent1"/>
              </a:buClr>
              <a:buSzPct val="100000"/>
              <a:buFont typeface="Wingdings 2" pitchFamily="18" charset="2"/>
              <a:buChar char=""/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buClr>
                <a:schemeClr val="accent1"/>
              </a:buClr>
              <a:buSzPct val="100000"/>
              <a:buFont typeface="Wingdings 2" pitchFamily="18" charset="2"/>
              <a:buChar char="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SzTx/>
              <a:buFont typeface="Wingdings" pitchFamily="2" charset="2"/>
              <a:buChar char="q"/>
            </a:pPr>
            <a:r>
              <a:rPr lang="en-US" altLang="en-US" sz="1800" b="0" dirty="0">
                <a:ea typeface="Gulim" pitchFamily="34" charset="-127"/>
              </a:rPr>
              <a:t> </a:t>
            </a:r>
            <a:r>
              <a:rPr lang="en-US" altLang="en-US" sz="1800" dirty="0">
                <a:latin typeface="Times New Roman" pitchFamily="18" charset="0"/>
                <a:ea typeface="Gulim" pitchFamily="34" charset="-127"/>
              </a:rPr>
              <a:t> </a:t>
            </a:r>
            <a:r>
              <a:rPr lang="en-US" altLang="en-US" sz="1800" dirty="0">
                <a:ea typeface="Gulim" pitchFamily="34" charset="-127"/>
              </a:rPr>
              <a:t>“Dynamic Fly Height” (DFH) concept</a:t>
            </a:r>
          </a:p>
          <a:p>
            <a:pPr lvl="1">
              <a:spcBef>
                <a:spcPts val="300"/>
              </a:spcBef>
              <a:buClr>
                <a:schemeClr val="accent2"/>
              </a:buClr>
              <a:buSzTx/>
              <a:buFont typeface="Wingdings" pitchFamily="2" charset="2"/>
              <a:buChar char="Ø"/>
            </a:pPr>
            <a:r>
              <a:rPr lang="en-US" altLang="en-US" dirty="0">
                <a:solidFill>
                  <a:schemeClr val="accent2"/>
                </a:solidFill>
                <a:ea typeface="Gulim" pitchFamily="34" charset="-127"/>
              </a:rPr>
              <a:t> </a:t>
            </a:r>
            <a:r>
              <a:rPr lang="en-US" altLang="en-US" dirty="0">
                <a:ea typeface="Gulim" pitchFamily="34" charset="-127"/>
              </a:rPr>
              <a:t>Head-disk spacing is controlled by resistive heating of the</a:t>
            </a:r>
            <a:r>
              <a:rPr lang="en-US" altLang="en-US" dirty="0">
                <a:solidFill>
                  <a:schemeClr val="accent2"/>
                </a:solidFill>
                <a:ea typeface="Gulim" pitchFamily="34" charset="-127"/>
              </a:rPr>
              <a:t> </a:t>
            </a:r>
            <a:r>
              <a:rPr lang="en-US" altLang="en-US" dirty="0">
                <a:ea typeface="Gulim" pitchFamily="34" charset="-127"/>
              </a:rPr>
              <a:t>pole tip region of the </a:t>
            </a:r>
            <a:r>
              <a:rPr lang="en-US" altLang="en-US" dirty="0" smtClean="0">
                <a:ea typeface="Gulim" pitchFamily="34" charset="-127"/>
              </a:rPr>
              <a:t>head</a:t>
            </a:r>
          </a:p>
          <a:p>
            <a:pPr lvl="1">
              <a:spcBef>
                <a:spcPts val="300"/>
              </a:spcBef>
              <a:buClr>
                <a:schemeClr val="accent2"/>
              </a:buClr>
              <a:buSzTx/>
              <a:buFont typeface="Wingdings" pitchFamily="2" charset="2"/>
              <a:buChar char="Ø"/>
            </a:pPr>
            <a:r>
              <a:rPr lang="en-US" altLang="en-US" dirty="0">
                <a:ea typeface="Gulim" pitchFamily="34" charset="-127"/>
              </a:rPr>
              <a:t>  </a:t>
            </a:r>
            <a:r>
              <a:rPr lang="en-US" altLang="en-US" b="1" dirty="0">
                <a:solidFill>
                  <a:srgbClr val="3333FF"/>
                </a:solidFill>
                <a:ea typeface="Gulim" pitchFamily="34" charset="-127"/>
              </a:rPr>
              <a:t>Thermal actuation is only performed during read and write </a:t>
            </a:r>
            <a:r>
              <a:rPr lang="en-US" altLang="en-US" b="1" dirty="0" smtClean="0">
                <a:solidFill>
                  <a:srgbClr val="3333FF"/>
                </a:solidFill>
                <a:ea typeface="Gulim" pitchFamily="34" charset="-127"/>
              </a:rPr>
              <a:t>operations</a:t>
            </a:r>
          </a:p>
          <a:p>
            <a:pPr lvl="1">
              <a:spcBef>
                <a:spcPts val="300"/>
              </a:spcBef>
              <a:buClr>
                <a:schemeClr val="accent2"/>
              </a:buClr>
              <a:buSzTx/>
              <a:buFont typeface="Wingdings" pitchFamily="2" charset="2"/>
              <a:buChar char="Ø"/>
            </a:pPr>
            <a:r>
              <a:rPr lang="en-US" altLang="en-US" b="1" dirty="0">
                <a:solidFill>
                  <a:srgbClr val="3333FF"/>
                </a:solidFill>
                <a:ea typeface="Gulim" pitchFamily="34" charset="-127"/>
              </a:rPr>
              <a:t> </a:t>
            </a:r>
            <a:r>
              <a:rPr lang="en-US" altLang="en-US" b="1" dirty="0" smtClean="0">
                <a:solidFill>
                  <a:srgbClr val="3333FF"/>
                </a:solidFill>
                <a:ea typeface="Gulim" pitchFamily="34" charset="-127"/>
              </a:rPr>
              <a:t> Head-disk interface failures </a:t>
            </a:r>
            <a:r>
              <a:rPr lang="en-US" altLang="en-US" b="1" dirty="0" smtClean="0">
                <a:solidFill>
                  <a:srgbClr val="3333FF"/>
                </a:solidFill>
                <a:ea typeface="Gulim" pitchFamily="34" charset="-127"/>
                <a:sym typeface="Wingdings" panose="05000000000000000000" pitchFamily="2" charset="2"/>
              </a:rPr>
              <a:t> when flying at 10nm</a:t>
            </a:r>
            <a:r>
              <a:rPr lang="en-US" altLang="en-US" b="1" dirty="0" smtClean="0">
                <a:solidFill>
                  <a:srgbClr val="3333FF"/>
                </a:solidFill>
                <a:ea typeface="Gulim" pitchFamily="34" charset="-127"/>
              </a:rPr>
              <a:t> </a:t>
            </a:r>
            <a:endParaRPr lang="en-US" altLang="en-US" b="1" dirty="0">
              <a:solidFill>
                <a:srgbClr val="3333FF"/>
              </a:solidFill>
              <a:ea typeface="Gulim" pitchFamily="34" charset="-127"/>
            </a:endParaRPr>
          </a:p>
          <a:p>
            <a:pPr lvl="1">
              <a:spcBef>
                <a:spcPts val="600"/>
              </a:spcBef>
              <a:buClr>
                <a:schemeClr val="accent2"/>
              </a:buClr>
              <a:buSzTx/>
              <a:buFont typeface="Wingdings" pitchFamily="2" charset="2"/>
              <a:buChar char="Ø"/>
            </a:pPr>
            <a:endParaRPr lang="en-US" altLang="en-US" dirty="0" smtClean="0">
              <a:ea typeface="Gulim" pitchFamily="34" charset="-127"/>
            </a:endParaRPr>
          </a:p>
          <a:p>
            <a:pPr lvl="1">
              <a:spcBef>
                <a:spcPts val="600"/>
              </a:spcBef>
              <a:buClr>
                <a:schemeClr val="accent2"/>
              </a:buClr>
              <a:buSzTx/>
              <a:buFont typeface="Wingdings" pitchFamily="2" charset="2"/>
              <a:buChar char="Ø"/>
            </a:pPr>
            <a:endParaRPr lang="en-US" altLang="en-US" dirty="0">
              <a:ea typeface="Gulim" pitchFamily="34" charset="-127"/>
            </a:endParaRPr>
          </a:p>
          <a:p>
            <a:pPr lvl="1">
              <a:spcBef>
                <a:spcPct val="0"/>
              </a:spcBef>
              <a:buClr>
                <a:schemeClr val="accent2"/>
              </a:buClr>
              <a:buSzTx/>
              <a:buFont typeface="Wingdings" pitchFamily="2" charset="2"/>
              <a:buChar char="Ø"/>
            </a:pPr>
            <a:endParaRPr lang="en-US" altLang="en-US" sz="1800" b="1" dirty="0">
              <a:solidFill>
                <a:schemeClr val="accent2"/>
              </a:solidFill>
              <a:ea typeface="Gulim" pitchFamily="34" charset="-127"/>
            </a:endParaRPr>
          </a:p>
          <a:p>
            <a:pPr>
              <a:spcBef>
                <a:spcPct val="30000"/>
              </a:spcBef>
              <a:buClr>
                <a:schemeClr val="accent2"/>
              </a:buClr>
              <a:buSzTx/>
              <a:buFont typeface="Wingdings" pitchFamily="2" charset="2"/>
              <a:buChar char="q"/>
            </a:pPr>
            <a:endParaRPr lang="en-US" altLang="en-US" sz="1800" b="0" dirty="0">
              <a:ea typeface="Gulim" pitchFamily="34" charset="-127"/>
            </a:endParaRPr>
          </a:p>
          <a:p>
            <a:pPr>
              <a:spcBef>
                <a:spcPct val="30000"/>
              </a:spcBef>
              <a:buClr>
                <a:schemeClr val="accent2"/>
              </a:buClr>
              <a:buSzTx/>
              <a:buNone/>
            </a:pPr>
            <a:endParaRPr lang="en-US" altLang="en-US" sz="1800" b="0" dirty="0">
              <a:ea typeface="Gulim" pitchFamily="34" charset="-127"/>
            </a:endParaRPr>
          </a:p>
          <a:p>
            <a:pPr>
              <a:spcBef>
                <a:spcPct val="30000"/>
              </a:spcBef>
              <a:buClr>
                <a:schemeClr val="accent2"/>
              </a:buClr>
              <a:buSzTx/>
              <a:buFont typeface="Wingdings" pitchFamily="2" charset="2"/>
              <a:buChar char="q"/>
            </a:pPr>
            <a:endParaRPr lang="en-US" altLang="en-US" sz="1800" b="0" dirty="0">
              <a:ea typeface="Gulim" pitchFamily="34" charset="-127"/>
            </a:endParaRPr>
          </a:p>
          <a:p>
            <a:pPr lvl="1">
              <a:spcBef>
                <a:spcPct val="40000"/>
              </a:spcBef>
              <a:buClr>
                <a:schemeClr val="accent2"/>
              </a:buClr>
              <a:buSzTx/>
              <a:buFont typeface="Wingdings" pitchFamily="2" charset="2"/>
              <a:buChar char="Ø"/>
            </a:pPr>
            <a:endParaRPr lang="en-US" altLang="en-US" dirty="0">
              <a:ea typeface="Gulim" pitchFamily="34" charset="-127"/>
            </a:endParaRPr>
          </a:p>
          <a:p>
            <a:pPr>
              <a:lnSpc>
                <a:spcPct val="90000"/>
              </a:lnSpc>
              <a:spcBef>
                <a:spcPts val="2400"/>
              </a:spcBef>
              <a:buClr>
                <a:schemeClr val="accent2"/>
              </a:buClr>
              <a:buSzTx/>
              <a:buNone/>
            </a:pPr>
            <a:endParaRPr lang="en-US" altLang="en-US" sz="1800" dirty="0">
              <a:ea typeface="Gulim" pitchFamily="34" charset="-127"/>
            </a:endParaRPr>
          </a:p>
          <a:p>
            <a:pPr lvl="1" algn="ctr">
              <a:lnSpc>
                <a:spcPct val="90000"/>
              </a:lnSpc>
              <a:spcBef>
                <a:spcPts val="2400"/>
              </a:spcBef>
              <a:buClr>
                <a:schemeClr val="accent2"/>
              </a:buClr>
              <a:buSzTx/>
              <a:buFontTx/>
              <a:buNone/>
            </a:pPr>
            <a:r>
              <a:rPr lang="en-US" altLang="en-US" sz="1800" b="1" dirty="0">
                <a:solidFill>
                  <a:srgbClr val="C00000"/>
                </a:solidFill>
                <a:ea typeface="Gulim" pitchFamily="34" charset="-127"/>
              </a:rPr>
              <a:t> </a:t>
            </a:r>
            <a:endParaRPr lang="en-US" altLang="en-US" sz="2000" dirty="0">
              <a:latin typeface="Times New Roman" pitchFamily="18" charset="0"/>
              <a:ea typeface="Gulim" pitchFamily="34" charset="-127"/>
            </a:endParaRPr>
          </a:p>
        </p:txBody>
      </p:sp>
      <p:sp>
        <p:nvSpPr>
          <p:cNvPr id="58371" name="Text Box 3"/>
          <p:cNvSpPr txBox="1">
            <a:spLocks noChangeArrowheads="1"/>
          </p:cNvSpPr>
          <p:nvPr/>
        </p:nvSpPr>
        <p:spPr bwMode="auto">
          <a:xfrm>
            <a:off x="312738" y="259650"/>
            <a:ext cx="785182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60000"/>
              </a:spcBef>
              <a:buClr>
                <a:schemeClr val="accent1"/>
              </a:buClr>
              <a:buSzPct val="100000"/>
              <a:buFont typeface="Wingdings 2" pitchFamily="18" charset="2"/>
              <a:buChar char=""/>
              <a:defRPr sz="20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buClr>
                <a:schemeClr val="accent1"/>
              </a:buClr>
              <a:buSzPct val="100000"/>
              <a:buFont typeface="Wingdings 2" pitchFamily="18" charset="2"/>
              <a:buChar char=""/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buClr>
                <a:schemeClr val="accent1"/>
              </a:buClr>
              <a:buSzPct val="100000"/>
              <a:buFont typeface="Wingdings 2" pitchFamily="18" charset="2"/>
              <a:buChar char=""/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buClr>
                <a:schemeClr val="accent1"/>
              </a:buClr>
              <a:buSzPct val="100000"/>
              <a:buFont typeface="Wingdings 2" pitchFamily="18" charset="2"/>
              <a:buChar char="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latin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en-US" sz="2800" dirty="0" smtClean="0">
                <a:solidFill>
                  <a:srgbClr val="FF0000"/>
                </a:solidFill>
                <a:ea typeface="Gulim" pitchFamily="34" charset="-127"/>
              </a:rPr>
              <a:t>Minimization of time spent in close proximity</a:t>
            </a:r>
            <a:endParaRPr kumimoji="1" lang="en-US" altLang="en-US" sz="2800" dirty="0">
              <a:solidFill>
                <a:srgbClr val="FF0000"/>
              </a:solidFill>
              <a:ea typeface="Gulim" pitchFamily="34" charset="-127"/>
            </a:endParaRPr>
          </a:p>
        </p:txBody>
      </p:sp>
      <p:grpSp>
        <p:nvGrpSpPr>
          <p:cNvPr id="58372" name="Group 4"/>
          <p:cNvGrpSpPr>
            <a:grpSpLocks/>
          </p:cNvGrpSpPr>
          <p:nvPr/>
        </p:nvGrpSpPr>
        <p:grpSpPr bwMode="auto">
          <a:xfrm>
            <a:off x="1039625" y="2181509"/>
            <a:ext cx="4505325" cy="1305961"/>
            <a:chOff x="768" y="1072"/>
            <a:chExt cx="2640" cy="728"/>
          </a:xfrm>
        </p:grpSpPr>
        <p:sp>
          <p:nvSpPr>
            <p:cNvPr id="58378" name="Text Box 5"/>
            <p:cNvSpPr txBox="1">
              <a:spLocks noChangeArrowheads="1"/>
            </p:cNvSpPr>
            <p:nvPr/>
          </p:nvSpPr>
          <p:spPr bwMode="auto">
            <a:xfrm>
              <a:off x="2724" y="1248"/>
              <a:ext cx="68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6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20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3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3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3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40000"/>
                </a:spcBef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latin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1" lang="en-US" altLang="ko-KR" sz="1000">
                  <a:solidFill>
                    <a:srgbClr val="FF3399"/>
                  </a:solidFill>
                  <a:ea typeface="Gulim" pitchFamily="34" charset="-127"/>
                </a:rPr>
                <a:t>Thermal Expansion</a:t>
              </a:r>
            </a:p>
          </p:txBody>
        </p:sp>
        <p:grpSp>
          <p:nvGrpSpPr>
            <p:cNvPr id="58379" name="Group 6"/>
            <p:cNvGrpSpPr>
              <a:grpSpLocks/>
            </p:cNvGrpSpPr>
            <p:nvPr/>
          </p:nvGrpSpPr>
          <p:grpSpPr bwMode="auto">
            <a:xfrm>
              <a:off x="768" y="1072"/>
              <a:ext cx="2289" cy="728"/>
              <a:chOff x="768" y="1603"/>
              <a:chExt cx="2289" cy="728"/>
            </a:xfrm>
          </p:grpSpPr>
          <p:sp>
            <p:nvSpPr>
              <p:cNvPr id="58380" name="Line 7"/>
              <p:cNvSpPr>
                <a:spLocks noChangeShapeType="1"/>
              </p:cNvSpPr>
              <p:nvPr/>
            </p:nvSpPr>
            <p:spPr bwMode="auto">
              <a:xfrm flipV="1">
                <a:off x="816" y="2083"/>
                <a:ext cx="1752" cy="14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381" name="Rectangle 8" descr="화강암"/>
              <p:cNvSpPr>
                <a:spLocks noChangeArrowheads="1"/>
              </p:cNvSpPr>
              <p:nvPr/>
            </p:nvSpPr>
            <p:spPr bwMode="auto">
              <a:xfrm rot="770335">
                <a:off x="1920" y="1805"/>
                <a:ext cx="659" cy="103"/>
              </a:xfrm>
              <a:prstGeom prst="rect">
                <a:avLst/>
              </a:prstGeom>
              <a:blipFill dpi="0" rotWithShape="1">
                <a:blip r:embed="rId3"/>
                <a:srcRect/>
                <a:tile tx="0" ty="0" sx="100000" sy="100000" flip="none" algn="tl"/>
              </a:blip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82" name="Rectangle 9"/>
              <p:cNvSpPr>
                <a:spLocks noChangeArrowheads="1"/>
              </p:cNvSpPr>
              <p:nvPr/>
            </p:nvSpPr>
            <p:spPr bwMode="auto">
              <a:xfrm rot="6170336" flipH="1">
                <a:off x="2455" y="1909"/>
                <a:ext cx="225" cy="129"/>
              </a:xfrm>
              <a:prstGeom prst="rect">
                <a:avLst/>
              </a:prstGeom>
              <a:solidFill>
                <a:srgbClr val="969696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83" name="Oval 10"/>
              <p:cNvSpPr>
                <a:spLocks noChangeArrowheads="1"/>
              </p:cNvSpPr>
              <p:nvPr/>
            </p:nvSpPr>
            <p:spPr bwMode="auto">
              <a:xfrm rot="6170336" flipH="1">
                <a:off x="2538" y="1955"/>
                <a:ext cx="45" cy="16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0" tIns="0" rIns="0" bIns="0" anchor="ctr"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84" name="Rectangle 11"/>
              <p:cNvSpPr>
                <a:spLocks noChangeArrowheads="1"/>
              </p:cNvSpPr>
              <p:nvPr/>
            </p:nvSpPr>
            <p:spPr bwMode="auto">
              <a:xfrm rot="6170336" flipH="1">
                <a:off x="2546" y="2052"/>
                <a:ext cx="4" cy="12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85" name="Rectangle 12"/>
              <p:cNvSpPr>
                <a:spLocks noChangeArrowheads="1"/>
              </p:cNvSpPr>
              <p:nvPr/>
            </p:nvSpPr>
            <p:spPr bwMode="auto">
              <a:xfrm rot="6170336" flipH="1">
                <a:off x="2473" y="1994"/>
                <a:ext cx="149" cy="13"/>
              </a:xfrm>
              <a:prstGeom prst="rect">
                <a:avLst/>
              </a:prstGeom>
              <a:solidFill>
                <a:srgbClr val="FFCC0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86" name="Rectangle 13"/>
              <p:cNvSpPr>
                <a:spLocks noChangeArrowheads="1"/>
              </p:cNvSpPr>
              <p:nvPr/>
            </p:nvSpPr>
            <p:spPr bwMode="auto">
              <a:xfrm rot="6170336" flipH="1">
                <a:off x="2555" y="1999"/>
                <a:ext cx="11" cy="10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87" name="Rectangle 14"/>
              <p:cNvSpPr>
                <a:spLocks noChangeArrowheads="1"/>
              </p:cNvSpPr>
              <p:nvPr/>
            </p:nvSpPr>
            <p:spPr bwMode="auto">
              <a:xfrm rot="6170336" flipH="1">
                <a:off x="2566" y="1998"/>
                <a:ext cx="10" cy="14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88" name="Rectangle 15"/>
              <p:cNvSpPr>
                <a:spLocks noChangeArrowheads="1"/>
              </p:cNvSpPr>
              <p:nvPr/>
            </p:nvSpPr>
            <p:spPr bwMode="auto">
              <a:xfrm rot="6170336" flipH="1">
                <a:off x="2570" y="1981"/>
                <a:ext cx="15" cy="15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89" name="Rectangle 16"/>
              <p:cNvSpPr>
                <a:spLocks noChangeArrowheads="1"/>
              </p:cNvSpPr>
              <p:nvPr/>
            </p:nvSpPr>
            <p:spPr bwMode="auto">
              <a:xfrm rot="6170336" flipH="1">
                <a:off x="2557" y="1980"/>
                <a:ext cx="13" cy="11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90" name="Rectangle 17"/>
              <p:cNvSpPr>
                <a:spLocks noChangeArrowheads="1"/>
              </p:cNvSpPr>
              <p:nvPr/>
            </p:nvSpPr>
            <p:spPr bwMode="auto">
              <a:xfrm rot="6170336" flipH="1">
                <a:off x="2466" y="1999"/>
                <a:ext cx="149" cy="2"/>
              </a:xfrm>
              <a:prstGeom prst="rect">
                <a:avLst/>
              </a:prstGeom>
              <a:solidFill>
                <a:srgbClr val="99CCFF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91" name="Rectangle 18"/>
              <p:cNvSpPr>
                <a:spLocks noChangeArrowheads="1"/>
              </p:cNvSpPr>
              <p:nvPr/>
            </p:nvSpPr>
            <p:spPr bwMode="auto">
              <a:xfrm rot="6170336" flipH="1">
                <a:off x="2456" y="1993"/>
                <a:ext cx="149" cy="8"/>
              </a:xfrm>
              <a:prstGeom prst="rect">
                <a:avLst/>
              </a:prstGeom>
              <a:solidFill>
                <a:srgbClr val="C0C0C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92" name="Rectangle 19"/>
              <p:cNvSpPr>
                <a:spLocks noChangeArrowheads="1"/>
              </p:cNvSpPr>
              <p:nvPr/>
            </p:nvSpPr>
            <p:spPr bwMode="auto">
              <a:xfrm rot="6170336" flipH="1">
                <a:off x="2460" y="1997"/>
                <a:ext cx="149" cy="1"/>
              </a:xfrm>
              <a:prstGeom prst="rect">
                <a:avLst/>
              </a:prstGeom>
              <a:solidFill>
                <a:srgbClr val="99CCFF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93" name="Rectangle 20"/>
              <p:cNvSpPr>
                <a:spLocks noChangeArrowheads="1"/>
              </p:cNvSpPr>
              <p:nvPr/>
            </p:nvSpPr>
            <p:spPr bwMode="auto">
              <a:xfrm rot="6170336" flipH="1">
                <a:off x="2464" y="1996"/>
                <a:ext cx="149" cy="5"/>
              </a:xfrm>
              <a:prstGeom prst="rect">
                <a:avLst/>
              </a:prstGeom>
              <a:solidFill>
                <a:srgbClr val="C0C0C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94" name="Rectangle 21"/>
              <p:cNvSpPr>
                <a:spLocks noChangeArrowheads="1"/>
              </p:cNvSpPr>
              <p:nvPr/>
            </p:nvSpPr>
            <p:spPr bwMode="auto">
              <a:xfrm rot="6170336" flipH="1">
                <a:off x="2561" y="2054"/>
                <a:ext cx="2" cy="14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95" name="Rectangle 22"/>
              <p:cNvSpPr>
                <a:spLocks noChangeArrowheads="1"/>
              </p:cNvSpPr>
              <p:nvPr/>
            </p:nvSpPr>
            <p:spPr bwMode="auto">
              <a:xfrm rot="6170336" flipH="1">
                <a:off x="2560" y="2049"/>
                <a:ext cx="3" cy="14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96" name="Rectangle 23"/>
              <p:cNvSpPr>
                <a:spLocks noChangeArrowheads="1"/>
              </p:cNvSpPr>
              <p:nvPr/>
            </p:nvSpPr>
            <p:spPr bwMode="auto">
              <a:xfrm rot="6170336" flipH="1">
                <a:off x="2562" y="2044"/>
                <a:ext cx="1" cy="14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97" name="Rectangle 24"/>
              <p:cNvSpPr>
                <a:spLocks noChangeArrowheads="1"/>
              </p:cNvSpPr>
              <p:nvPr/>
            </p:nvSpPr>
            <p:spPr bwMode="auto">
              <a:xfrm rot="6170336" flipH="1">
                <a:off x="2562" y="2037"/>
                <a:ext cx="4" cy="15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98" name="Rectangle 25"/>
              <p:cNvSpPr>
                <a:spLocks noChangeArrowheads="1"/>
              </p:cNvSpPr>
              <p:nvPr/>
            </p:nvSpPr>
            <p:spPr bwMode="auto">
              <a:xfrm rot="6170336" flipH="1">
                <a:off x="2540" y="2068"/>
                <a:ext cx="11" cy="8"/>
              </a:xfrm>
              <a:prstGeom prst="rect">
                <a:avLst/>
              </a:prstGeom>
              <a:solidFill>
                <a:srgbClr val="FFCC0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99" name="Rectangle 26"/>
              <p:cNvSpPr>
                <a:spLocks noChangeArrowheads="1"/>
              </p:cNvSpPr>
              <p:nvPr/>
            </p:nvSpPr>
            <p:spPr bwMode="auto">
              <a:xfrm rot="6170336" flipH="1">
                <a:off x="2547" y="2046"/>
                <a:ext cx="3" cy="12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00" name="Rectangle 27"/>
              <p:cNvSpPr>
                <a:spLocks noChangeArrowheads="1"/>
              </p:cNvSpPr>
              <p:nvPr/>
            </p:nvSpPr>
            <p:spPr bwMode="auto">
              <a:xfrm rot="6170336" flipH="1">
                <a:off x="2548" y="2038"/>
                <a:ext cx="6" cy="11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01" name="Rectangle 28"/>
              <p:cNvSpPr>
                <a:spLocks noChangeArrowheads="1"/>
              </p:cNvSpPr>
              <p:nvPr/>
            </p:nvSpPr>
            <p:spPr bwMode="auto">
              <a:xfrm rot="6170336" flipH="1">
                <a:off x="2550" y="2033"/>
                <a:ext cx="4" cy="9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02" name="Rectangle 29"/>
              <p:cNvSpPr>
                <a:spLocks noChangeArrowheads="1"/>
              </p:cNvSpPr>
              <p:nvPr/>
            </p:nvSpPr>
            <p:spPr bwMode="auto">
              <a:xfrm rot="6170336" flipH="1">
                <a:off x="2488" y="1995"/>
                <a:ext cx="135" cy="1"/>
              </a:xfrm>
              <a:prstGeom prst="rect">
                <a:avLst/>
              </a:prstGeom>
              <a:solidFill>
                <a:srgbClr val="CCFFFF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03" name="Freeform 30"/>
              <p:cNvSpPr>
                <a:spLocks/>
              </p:cNvSpPr>
              <p:nvPr/>
            </p:nvSpPr>
            <p:spPr bwMode="auto">
              <a:xfrm rot="6170336" flipH="1">
                <a:off x="2538" y="2048"/>
                <a:ext cx="36" cy="0"/>
              </a:xfrm>
              <a:custGeom>
                <a:avLst/>
                <a:gdLst>
                  <a:gd name="T0" fmla="*/ 0 w 788"/>
                  <a:gd name="T1" fmla="*/ 0 h 23"/>
                  <a:gd name="T2" fmla="*/ 0 w 788"/>
                  <a:gd name="T3" fmla="*/ 0 h 23"/>
                  <a:gd name="T4" fmla="*/ 0 w 788"/>
                  <a:gd name="T5" fmla="*/ 0 h 23"/>
                  <a:gd name="T6" fmla="*/ 0 w 788"/>
                  <a:gd name="T7" fmla="*/ 0 h 23"/>
                  <a:gd name="T8" fmla="*/ 0 w 788"/>
                  <a:gd name="T9" fmla="*/ 0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8"/>
                  <a:gd name="T16" fmla="*/ 0 h 23"/>
                  <a:gd name="T17" fmla="*/ 788 w 788"/>
                  <a:gd name="T18" fmla="*/ 0 h 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8" h="23">
                    <a:moveTo>
                      <a:pt x="788" y="23"/>
                    </a:moveTo>
                    <a:lnTo>
                      <a:pt x="766" y="0"/>
                    </a:lnTo>
                    <a:lnTo>
                      <a:pt x="23" y="0"/>
                    </a:lnTo>
                    <a:lnTo>
                      <a:pt x="0" y="23"/>
                    </a:lnTo>
                    <a:lnTo>
                      <a:pt x="788" y="23"/>
                    </a:lnTo>
                    <a:close/>
                  </a:path>
                </a:pathLst>
              </a:custGeom>
              <a:solidFill>
                <a:srgbClr val="CCCCFF"/>
              </a:solidFill>
              <a:ln w="15875" cap="rnd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04" name="Freeform 31"/>
              <p:cNvSpPr>
                <a:spLocks/>
              </p:cNvSpPr>
              <p:nvPr/>
            </p:nvSpPr>
            <p:spPr bwMode="auto">
              <a:xfrm rot="6170336" flipH="1">
                <a:off x="2560" y="2013"/>
                <a:ext cx="8" cy="2"/>
              </a:xfrm>
              <a:custGeom>
                <a:avLst/>
                <a:gdLst>
                  <a:gd name="T0" fmla="*/ 0 w 184"/>
                  <a:gd name="T1" fmla="*/ 0 h 23"/>
                  <a:gd name="T2" fmla="*/ 0 w 184"/>
                  <a:gd name="T3" fmla="*/ 0 h 23"/>
                  <a:gd name="T4" fmla="*/ 0 w 184"/>
                  <a:gd name="T5" fmla="*/ 0 h 23"/>
                  <a:gd name="T6" fmla="*/ 0 w 184"/>
                  <a:gd name="T7" fmla="*/ 0 h 23"/>
                  <a:gd name="T8" fmla="*/ 0 w 184"/>
                  <a:gd name="T9" fmla="*/ 0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4"/>
                  <a:gd name="T16" fmla="*/ 0 h 23"/>
                  <a:gd name="T17" fmla="*/ 184 w 184"/>
                  <a:gd name="T18" fmla="*/ 23 h 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4" h="23">
                    <a:moveTo>
                      <a:pt x="184" y="23"/>
                    </a:moveTo>
                    <a:lnTo>
                      <a:pt x="173" y="0"/>
                    </a:lnTo>
                    <a:lnTo>
                      <a:pt x="11" y="0"/>
                    </a:lnTo>
                    <a:lnTo>
                      <a:pt x="0" y="23"/>
                    </a:lnTo>
                    <a:lnTo>
                      <a:pt x="184" y="23"/>
                    </a:lnTo>
                    <a:close/>
                  </a:path>
                </a:pathLst>
              </a:custGeom>
              <a:solidFill>
                <a:srgbClr val="CCCCFF"/>
              </a:solidFill>
              <a:ln w="15875" cap="rnd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05" name="Freeform 32"/>
              <p:cNvSpPr>
                <a:spLocks/>
              </p:cNvSpPr>
              <p:nvPr/>
            </p:nvSpPr>
            <p:spPr bwMode="auto">
              <a:xfrm rot="6170336" flipH="1">
                <a:off x="2539" y="1964"/>
                <a:ext cx="70" cy="1"/>
              </a:xfrm>
              <a:custGeom>
                <a:avLst/>
                <a:gdLst>
                  <a:gd name="T0" fmla="*/ 0 w 1537"/>
                  <a:gd name="T1" fmla="*/ 0 h 19"/>
                  <a:gd name="T2" fmla="*/ 0 w 1537"/>
                  <a:gd name="T3" fmla="*/ 0 h 19"/>
                  <a:gd name="T4" fmla="*/ 0 w 1537"/>
                  <a:gd name="T5" fmla="*/ 0 h 19"/>
                  <a:gd name="T6" fmla="*/ 0 w 1537"/>
                  <a:gd name="T7" fmla="*/ 0 h 19"/>
                  <a:gd name="T8" fmla="*/ 0 w 1537"/>
                  <a:gd name="T9" fmla="*/ 0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37"/>
                  <a:gd name="T16" fmla="*/ 0 h 19"/>
                  <a:gd name="T17" fmla="*/ 1537 w 1537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37" h="19">
                    <a:moveTo>
                      <a:pt x="1537" y="19"/>
                    </a:moveTo>
                    <a:lnTo>
                      <a:pt x="1537" y="0"/>
                    </a:lnTo>
                    <a:lnTo>
                      <a:pt x="34" y="0"/>
                    </a:lnTo>
                    <a:lnTo>
                      <a:pt x="0" y="19"/>
                    </a:lnTo>
                    <a:lnTo>
                      <a:pt x="1537" y="19"/>
                    </a:lnTo>
                    <a:close/>
                  </a:path>
                </a:pathLst>
              </a:custGeom>
              <a:solidFill>
                <a:srgbClr val="CCCCFF"/>
              </a:solidFill>
              <a:ln w="15875" cap="rnd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06" name="Rectangle 33"/>
              <p:cNvSpPr>
                <a:spLocks noChangeArrowheads="1"/>
              </p:cNvSpPr>
              <p:nvPr/>
            </p:nvSpPr>
            <p:spPr bwMode="auto">
              <a:xfrm rot="6170336" flipH="1">
                <a:off x="2564" y="2032"/>
                <a:ext cx="2" cy="15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07" name="Freeform 34"/>
              <p:cNvSpPr>
                <a:spLocks/>
              </p:cNvSpPr>
              <p:nvPr/>
            </p:nvSpPr>
            <p:spPr bwMode="auto">
              <a:xfrm rot="6170336" flipH="1">
                <a:off x="2534" y="2067"/>
                <a:ext cx="11" cy="5"/>
              </a:xfrm>
              <a:custGeom>
                <a:avLst/>
                <a:gdLst>
                  <a:gd name="T0" fmla="*/ 0 w 245"/>
                  <a:gd name="T1" fmla="*/ 0 h 79"/>
                  <a:gd name="T2" fmla="*/ 0 w 245"/>
                  <a:gd name="T3" fmla="*/ 0 h 79"/>
                  <a:gd name="T4" fmla="*/ 0 w 245"/>
                  <a:gd name="T5" fmla="*/ 0 h 79"/>
                  <a:gd name="T6" fmla="*/ 0 w 245"/>
                  <a:gd name="T7" fmla="*/ 0 h 79"/>
                  <a:gd name="T8" fmla="*/ 0 w 245"/>
                  <a:gd name="T9" fmla="*/ 0 h 79"/>
                  <a:gd name="T10" fmla="*/ 0 w 245"/>
                  <a:gd name="T11" fmla="*/ 0 h 79"/>
                  <a:gd name="T12" fmla="*/ 0 w 245"/>
                  <a:gd name="T13" fmla="*/ 0 h 7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45"/>
                  <a:gd name="T22" fmla="*/ 0 h 79"/>
                  <a:gd name="T23" fmla="*/ 245 w 245"/>
                  <a:gd name="T24" fmla="*/ 79 h 7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45" h="79">
                    <a:moveTo>
                      <a:pt x="245" y="60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79"/>
                    </a:lnTo>
                    <a:lnTo>
                      <a:pt x="120" y="79"/>
                    </a:lnTo>
                    <a:lnTo>
                      <a:pt x="132" y="60"/>
                    </a:lnTo>
                    <a:lnTo>
                      <a:pt x="245" y="60"/>
                    </a:lnTo>
                    <a:close/>
                  </a:path>
                </a:pathLst>
              </a:custGeom>
              <a:solidFill>
                <a:srgbClr val="FF99CC"/>
              </a:solidFill>
              <a:ln w="15875" cap="rnd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08" name="Line 35"/>
              <p:cNvSpPr>
                <a:spLocks noChangeShapeType="1"/>
              </p:cNvSpPr>
              <p:nvPr/>
            </p:nvSpPr>
            <p:spPr bwMode="auto">
              <a:xfrm rot="6170336">
                <a:off x="2536" y="2073"/>
                <a:ext cx="5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09" name="Freeform 36"/>
              <p:cNvSpPr>
                <a:spLocks/>
              </p:cNvSpPr>
              <p:nvPr/>
            </p:nvSpPr>
            <p:spPr bwMode="auto">
              <a:xfrm rot="6170336" flipH="1">
                <a:off x="2536" y="2063"/>
                <a:ext cx="10" cy="3"/>
              </a:xfrm>
              <a:custGeom>
                <a:avLst/>
                <a:gdLst>
                  <a:gd name="T0" fmla="*/ 0 w 196"/>
                  <a:gd name="T1" fmla="*/ 0 h 49"/>
                  <a:gd name="T2" fmla="*/ 0 w 196"/>
                  <a:gd name="T3" fmla="*/ 0 h 49"/>
                  <a:gd name="T4" fmla="*/ 0 w 196"/>
                  <a:gd name="T5" fmla="*/ 0 h 49"/>
                  <a:gd name="T6" fmla="*/ 0 w 196"/>
                  <a:gd name="T7" fmla="*/ 0 h 49"/>
                  <a:gd name="T8" fmla="*/ 0 w 196"/>
                  <a:gd name="T9" fmla="*/ 0 h 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6"/>
                  <a:gd name="T16" fmla="*/ 0 h 49"/>
                  <a:gd name="T17" fmla="*/ 196 w 196"/>
                  <a:gd name="T18" fmla="*/ 49 h 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6" h="49">
                    <a:moveTo>
                      <a:pt x="0" y="49"/>
                    </a:moveTo>
                    <a:lnTo>
                      <a:pt x="12" y="0"/>
                    </a:lnTo>
                    <a:lnTo>
                      <a:pt x="185" y="0"/>
                    </a:lnTo>
                    <a:lnTo>
                      <a:pt x="196" y="49"/>
                    </a:lnTo>
                    <a:lnTo>
                      <a:pt x="0" y="49"/>
                    </a:lnTo>
                    <a:close/>
                  </a:path>
                </a:pathLst>
              </a:custGeom>
              <a:solidFill>
                <a:srgbClr val="CCCCFF"/>
              </a:solidFill>
              <a:ln w="15875" cap="rnd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10" name="Freeform 37"/>
              <p:cNvSpPr>
                <a:spLocks/>
              </p:cNvSpPr>
              <p:nvPr/>
            </p:nvSpPr>
            <p:spPr bwMode="auto">
              <a:xfrm rot="6170336" flipH="1">
                <a:off x="2542" y="2033"/>
                <a:ext cx="59" cy="34"/>
              </a:xfrm>
              <a:custGeom>
                <a:avLst/>
                <a:gdLst>
                  <a:gd name="T0" fmla="*/ 0 w 1323"/>
                  <a:gd name="T1" fmla="*/ 0 h 483"/>
                  <a:gd name="T2" fmla="*/ 0 w 1323"/>
                  <a:gd name="T3" fmla="*/ 0 h 483"/>
                  <a:gd name="T4" fmla="*/ 0 w 1323"/>
                  <a:gd name="T5" fmla="*/ 0 h 483"/>
                  <a:gd name="T6" fmla="*/ 0 w 1323"/>
                  <a:gd name="T7" fmla="*/ 0 h 483"/>
                  <a:gd name="T8" fmla="*/ 0 w 1323"/>
                  <a:gd name="T9" fmla="*/ 0 h 483"/>
                  <a:gd name="T10" fmla="*/ 0 w 1323"/>
                  <a:gd name="T11" fmla="*/ 0 h 483"/>
                  <a:gd name="T12" fmla="*/ 0 w 1323"/>
                  <a:gd name="T13" fmla="*/ 0 h 483"/>
                  <a:gd name="T14" fmla="*/ 0 w 1323"/>
                  <a:gd name="T15" fmla="*/ 0 h 483"/>
                  <a:gd name="T16" fmla="*/ 0 w 1323"/>
                  <a:gd name="T17" fmla="*/ 0 h 483"/>
                  <a:gd name="T18" fmla="*/ 0 w 1323"/>
                  <a:gd name="T19" fmla="*/ 0 h 483"/>
                  <a:gd name="T20" fmla="*/ 0 w 1323"/>
                  <a:gd name="T21" fmla="*/ 0 h 483"/>
                  <a:gd name="T22" fmla="*/ 0 w 1323"/>
                  <a:gd name="T23" fmla="*/ 0 h 483"/>
                  <a:gd name="T24" fmla="*/ 0 w 1323"/>
                  <a:gd name="T25" fmla="*/ 0 h 483"/>
                  <a:gd name="T26" fmla="*/ 0 w 1323"/>
                  <a:gd name="T27" fmla="*/ 0 h 483"/>
                  <a:gd name="T28" fmla="*/ 0 w 1323"/>
                  <a:gd name="T29" fmla="*/ 0 h 483"/>
                  <a:gd name="T30" fmla="*/ 0 w 1323"/>
                  <a:gd name="T31" fmla="*/ 0 h 483"/>
                  <a:gd name="T32" fmla="*/ 0 w 1323"/>
                  <a:gd name="T33" fmla="*/ 0 h 483"/>
                  <a:gd name="T34" fmla="*/ 0 w 1323"/>
                  <a:gd name="T35" fmla="*/ 0 h 483"/>
                  <a:gd name="T36" fmla="*/ 0 w 1323"/>
                  <a:gd name="T37" fmla="*/ 0 h 483"/>
                  <a:gd name="T38" fmla="*/ 0 w 1323"/>
                  <a:gd name="T39" fmla="*/ 0 h 483"/>
                  <a:gd name="T40" fmla="*/ 0 w 1323"/>
                  <a:gd name="T41" fmla="*/ 0 h 483"/>
                  <a:gd name="T42" fmla="*/ 0 w 1323"/>
                  <a:gd name="T43" fmla="*/ 0 h 483"/>
                  <a:gd name="T44" fmla="*/ 0 w 1323"/>
                  <a:gd name="T45" fmla="*/ 0 h 483"/>
                  <a:gd name="T46" fmla="*/ 0 w 1323"/>
                  <a:gd name="T47" fmla="*/ 0 h 483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1323"/>
                  <a:gd name="T73" fmla="*/ 0 h 483"/>
                  <a:gd name="T74" fmla="*/ 1323 w 1323"/>
                  <a:gd name="T75" fmla="*/ 483 h 483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1323" h="483">
                    <a:moveTo>
                      <a:pt x="0" y="483"/>
                    </a:moveTo>
                    <a:lnTo>
                      <a:pt x="177" y="483"/>
                    </a:lnTo>
                    <a:lnTo>
                      <a:pt x="249" y="245"/>
                    </a:lnTo>
                    <a:lnTo>
                      <a:pt x="264" y="196"/>
                    </a:lnTo>
                    <a:lnTo>
                      <a:pt x="301" y="170"/>
                    </a:lnTo>
                    <a:lnTo>
                      <a:pt x="358" y="166"/>
                    </a:lnTo>
                    <a:lnTo>
                      <a:pt x="867" y="166"/>
                    </a:lnTo>
                    <a:lnTo>
                      <a:pt x="901" y="173"/>
                    </a:lnTo>
                    <a:lnTo>
                      <a:pt x="931" y="207"/>
                    </a:lnTo>
                    <a:lnTo>
                      <a:pt x="1010" y="483"/>
                    </a:lnTo>
                    <a:lnTo>
                      <a:pt x="1323" y="483"/>
                    </a:lnTo>
                    <a:lnTo>
                      <a:pt x="1323" y="302"/>
                    </a:lnTo>
                    <a:lnTo>
                      <a:pt x="1115" y="306"/>
                    </a:lnTo>
                    <a:lnTo>
                      <a:pt x="1029" y="75"/>
                    </a:lnTo>
                    <a:lnTo>
                      <a:pt x="1002" y="38"/>
                    </a:lnTo>
                    <a:lnTo>
                      <a:pt x="961" y="11"/>
                    </a:lnTo>
                    <a:lnTo>
                      <a:pt x="912" y="0"/>
                    </a:lnTo>
                    <a:lnTo>
                      <a:pt x="290" y="0"/>
                    </a:lnTo>
                    <a:lnTo>
                      <a:pt x="211" y="26"/>
                    </a:lnTo>
                    <a:lnTo>
                      <a:pt x="158" y="75"/>
                    </a:lnTo>
                    <a:lnTo>
                      <a:pt x="128" y="136"/>
                    </a:lnTo>
                    <a:lnTo>
                      <a:pt x="64" y="302"/>
                    </a:lnTo>
                    <a:lnTo>
                      <a:pt x="0" y="302"/>
                    </a:lnTo>
                    <a:lnTo>
                      <a:pt x="0" y="483"/>
                    </a:lnTo>
                    <a:close/>
                  </a:path>
                </a:pathLst>
              </a:custGeom>
              <a:solidFill>
                <a:srgbClr val="FFCC00"/>
              </a:solidFill>
              <a:ln w="15875" cap="rnd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11" name="Rectangle 38"/>
              <p:cNvSpPr>
                <a:spLocks noChangeArrowheads="1"/>
              </p:cNvSpPr>
              <p:nvPr/>
            </p:nvSpPr>
            <p:spPr bwMode="auto">
              <a:xfrm rot="6170336" flipH="1">
                <a:off x="2546" y="2017"/>
                <a:ext cx="14" cy="12"/>
              </a:xfrm>
              <a:prstGeom prst="rect">
                <a:avLst/>
              </a:prstGeom>
              <a:solidFill>
                <a:srgbClr val="FFCC0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12" name="Rectangle 39"/>
              <p:cNvSpPr>
                <a:spLocks noChangeArrowheads="1"/>
              </p:cNvSpPr>
              <p:nvPr/>
            </p:nvSpPr>
            <p:spPr bwMode="auto">
              <a:xfrm rot="6170336" flipH="1">
                <a:off x="2574" y="1962"/>
                <a:ext cx="15" cy="15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13" name="Rectangle 40"/>
              <p:cNvSpPr>
                <a:spLocks noChangeArrowheads="1"/>
              </p:cNvSpPr>
              <p:nvPr/>
            </p:nvSpPr>
            <p:spPr bwMode="auto">
              <a:xfrm rot="6170336" flipH="1">
                <a:off x="2579" y="1943"/>
                <a:ext cx="15" cy="16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14" name="Rectangle 41"/>
              <p:cNvSpPr>
                <a:spLocks noChangeArrowheads="1"/>
              </p:cNvSpPr>
              <p:nvPr/>
            </p:nvSpPr>
            <p:spPr bwMode="auto">
              <a:xfrm rot="6170336" flipH="1">
                <a:off x="2562" y="1962"/>
                <a:ext cx="14" cy="10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15" name="Rectangle 42"/>
              <p:cNvSpPr>
                <a:spLocks noChangeArrowheads="1"/>
              </p:cNvSpPr>
              <p:nvPr/>
            </p:nvSpPr>
            <p:spPr bwMode="auto">
              <a:xfrm rot="6170336" flipH="1">
                <a:off x="2567" y="1942"/>
                <a:ext cx="14" cy="9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16" name="Freeform 43"/>
              <p:cNvSpPr>
                <a:spLocks/>
              </p:cNvSpPr>
              <p:nvPr/>
            </p:nvSpPr>
            <p:spPr bwMode="auto">
              <a:xfrm rot="6170336" flipH="1">
                <a:off x="2539" y="1983"/>
                <a:ext cx="36" cy="2"/>
              </a:xfrm>
              <a:custGeom>
                <a:avLst/>
                <a:gdLst>
                  <a:gd name="T0" fmla="*/ 0 w 1671"/>
                  <a:gd name="T1" fmla="*/ 0 h 627"/>
                  <a:gd name="T2" fmla="*/ 0 w 1671"/>
                  <a:gd name="T3" fmla="*/ 0 h 627"/>
                  <a:gd name="T4" fmla="*/ 0 w 1671"/>
                  <a:gd name="T5" fmla="*/ 0 h 627"/>
                  <a:gd name="T6" fmla="*/ 0 w 1671"/>
                  <a:gd name="T7" fmla="*/ 0 h 627"/>
                  <a:gd name="T8" fmla="*/ 0 w 1671"/>
                  <a:gd name="T9" fmla="*/ 0 h 627"/>
                  <a:gd name="T10" fmla="*/ 0 w 1671"/>
                  <a:gd name="T11" fmla="*/ 0 h 627"/>
                  <a:gd name="T12" fmla="*/ 0 w 1671"/>
                  <a:gd name="T13" fmla="*/ 0 h 627"/>
                  <a:gd name="T14" fmla="*/ 0 w 1671"/>
                  <a:gd name="T15" fmla="*/ 0 h 627"/>
                  <a:gd name="T16" fmla="*/ 0 w 1671"/>
                  <a:gd name="T17" fmla="*/ 0 h 627"/>
                  <a:gd name="T18" fmla="*/ 0 w 1671"/>
                  <a:gd name="T19" fmla="*/ 0 h 627"/>
                  <a:gd name="T20" fmla="*/ 0 w 1671"/>
                  <a:gd name="T21" fmla="*/ 0 h 627"/>
                  <a:gd name="T22" fmla="*/ 0 w 1671"/>
                  <a:gd name="T23" fmla="*/ 0 h 627"/>
                  <a:gd name="T24" fmla="*/ 0 w 1671"/>
                  <a:gd name="T25" fmla="*/ 0 h 627"/>
                  <a:gd name="T26" fmla="*/ 0 w 1671"/>
                  <a:gd name="T27" fmla="*/ 0 h 627"/>
                  <a:gd name="T28" fmla="*/ 0 w 1671"/>
                  <a:gd name="T29" fmla="*/ 0 h 627"/>
                  <a:gd name="T30" fmla="*/ 0 w 1671"/>
                  <a:gd name="T31" fmla="*/ 0 h 62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671"/>
                  <a:gd name="T49" fmla="*/ 0 h 627"/>
                  <a:gd name="T50" fmla="*/ 1671 w 1671"/>
                  <a:gd name="T51" fmla="*/ 627 h 627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671" h="627">
                    <a:moveTo>
                      <a:pt x="0" y="423"/>
                    </a:moveTo>
                    <a:cubicBezTo>
                      <a:pt x="276" y="268"/>
                      <a:pt x="553" y="113"/>
                      <a:pt x="681" y="60"/>
                    </a:cubicBezTo>
                    <a:cubicBezTo>
                      <a:pt x="809" y="7"/>
                      <a:pt x="854" y="45"/>
                      <a:pt x="771" y="105"/>
                    </a:cubicBezTo>
                    <a:cubicBezTo>
                      <a:pt x="688" y="165"/>
                      <a:pt x="265" y="363"/>
                      <a:pt x="182" y="423"/>
                    </a:cubicBezTo>
                    <a:cubicBezTo>
                      <a:pt x="99" y="483"/>
                      <a:pt x="136" y="528"/>
                      <a:pt x="272" y="468"/>
                    </a:cubicBezTo>
                    <a:cubicBezTo>
                      <a:pt x="408" y="408"/>
                      <a:pt x="870" y="120"/>
                      <a:pt x="998" y="60"/>
                    </a:cubicBezTo>
                    <a:cubicBezTo>
                      <a:pt x="1126" y="0"/>
                      <a:pt x="1141" y="37"/>
                      <a:pt x="1043" y="105"/>
                    </a:cubicBezTo>
                    <a:cubicBezTo>
                      <a:pt x="945" y="173"/>
                      <a:pt x="499" y="400"/>
                      <a:pt x="408" y="468"/>
                    </a:cubicBezTo>
                    <a:cubicBezTo>
                      <a:pt x="317" y="536"/>
                      <a:pt x="363" y="573"/>
                      <a:pt x="499" y="513"/>
                    </a:cubicBezTo>
                    <a:cubicBezTo>
                      <a:pt x="635" y="453"/>
                      <a:pt x="1089" y="165"/>
                      <a:pt x="1225" y="105"/>
                    </a:cubicBezTo>
                    <a:cubicBezTo>
                      <a:pt x="1361" y="45"/>
                      <a:pt x="1407" y="82"/>
                      <a:pt x="1316" y="150"/>
                    </a:cubicBezTo>
                    <a:cubicBezTo>
                      <a:pt x="1225" y="218"/>
                      <a:pt x="764" y="445"/>
                      <a:pt x="681" y="513"/>
                    </a:cubicBezTo>
                    <a:cubicBezTo>
                      <a:pt x="598" y="581"/>
                      <a:pt x="681" y="627"/>
                      <a:pt x="817" y="559"/>
                    </a:cubicBezTo>
                    <a:cubicBezTo>
                      <a:pt x="953" y="491"/>
                      <a:pt x="1369" y="173"/>
                      <a:pt x="1497" y="105"/>
                    </a:cubicBezTo>
                    <a:cubicBezTo>
                      <a:pt x="1625" y="37"/>
                      <a:pt x="1671" y="74"/>
                      <a:pt x="1588" y="150"/>
                    </a:cubicBezTo>
                    <a:cubicBezTo>
                      <a:pt x="1505" y="226"/>
                      <a:pt x="1251" y="392"/>
                      <a:pt x="998" y="559"/>
                    </a:cubicBezTo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17" name="Oval 44"/>
              <p:cNvSpPr>
                <a:spLocks noChangeArrowheads="1"/>
              </p:cNvSpPr>
              <p:nvPr/>
            </p:nvSpPr>
            <p:spPr bwMode="auto">
              <a:xfrm rot="6170336" flipH="1">
                <a:off x="2529" y="1974"/>
                <a:ext cx="58" cy="17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18" name="Rectangle 45" descr="화강암"/>
              <p:cNvSpPr>
                <a:spLocks noChangeArrowheads="1"/>
              </p:cNvSpPr>
              <p:nvPr/>
            </p:nvSpPr>
            <p:spPr bwMode="auto">
              <a:xfrm rot="770335">
                <a:off x="1963" y="1892"/>
                <a:ext cx="388" cy="13"/>
              </a:xfrm>
              <a:prstGeom prst="rect">
                <a:avLst/>
              </a:prstGeom>
              <a:blipFill dpi="0" rotWithShape="1">
                <a:blip r:embed="rId3"/>
                <a:srcRect/>
                <a:tile tx="0" ty="0" sx="100000" sy="100000" flip="none" algn="tl"/>
              </a:blip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19" name="Rectangle 46" descr="화강암"/>
              <p:cNvSpPr>
                <a:spLocks noChangeArrowheads="1"/>
              </p:cNvSpPr>
              <p:nvPr/>
            </p:nvSpPr>
            <p:spPr bwMode="auto">
              <a:xfrm rot="770335">
                <a:off x="2411" y="1935"/>
                <a:ext cx="116" cy="12"/>
              </a:xfrm>
              <a:prstGeom prst="rect">
                <a:avLst/>
              </a:prstGeom>
              <a:blipFill dpi="0" rotWithShape="1">
                <a:blip r:embed="rId3"/>
                <a:srcRect/>
                <a:tile tx="0" ty="0" sx="100000" sy="100000" flip="none" algn="tl"/>
              </a:blip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20" name="Text Box 47"/>
              <p:cNvSpPr txBox="1">
                <a:spLocks noChangeArrowheads="1"/>
              </p:cNvSpPr>
              <p:nvPr/>
            </p:nvSpPr>
            <p:spPr bwMode="auto">
              <a:xfrm>
                <a:off x="1728" y="2052"/>
                <a:ext cx="791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latin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kumimoji="1" lang="en-US" altLang="en-US" sz="1200" dirty="0">
                    <a:solidFill>
                      <a:srgbClr val="000000"/>
                    </a:solidFill>
                    <a:latin typeface="Times New Roman" pitchFamily="18" charset="0"/>
                    <a:ea typeface="Gulim" pitchFamily="34" charset="-127"/>
                  </a:rPr>
                  <a:t>Element spacing</a:t>
                </a:r>
              </a:p>
            </p:txBody>
          </p:sp>
          <p:sp>
            <p:nvSpPr>
              <p:cNvPr id="58421" name="Rectangle 48" descr="화강암"/>
              <p:cNvSpPr>
                <a:spLocks noChangeArrowheads="1"/>
              </p:cNvSpPr>
              <p:nvPr/>
            </p:nvSpPr>
            <p:spPr bwMode="auto">
              <a:xfrm rot="770335">
                <a:off x="971" y="1760"/>
                <a:ext cx="698" cy="101"/>
              </a:xfrm>
              <a:prstGeom prst="rect">
                <a:avLst/>
              </a:prstGeom>
              <a:blipFill dpi="0" rotWithShape="1">
                <a:blip r:embed="rId3"/>
                <a:srcRect/>
                <a:tile tx="0" ty="0" sx="100000" sy="100000" flip="none" algn="tl"/>
              </a:blip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22" name="Rectangle 49"/>
              <p:cNvSpPr>
                <a:spLocks noChangeArrowheads="1"/>
              </p:cNvSpPr>
              <p:nvPr/>
            </p:nvSpPr>
            <p:spPr bwMode="auto">
              <a:xfrm rot="6170336" flipH="1">
                <a:off x="1617" y="1839"/>
                <a:ext cx="116" cy="104"/>
              </a:xfrm>
              <a:prstGeom prst="rect">
                <a:avLst/>
              </a:prstGeom>
              <a:solidFill>
                <a:srgbClr val="969696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23" name="Oval 50"/>
              <p:cNvSpPr>
                <a:spLocks noChangeArrowheads="1"/>
              </p:cNvSpPr>
              <p:nvPr/>
            </p:nvSpPr>
            <p:spPr bwMode="auto">
              <a:xfrm rot="6170336" flipH="1">
                <a:off x="1650" y="1884"/>
                <a:ext cx="21" cy="15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0" tIns="0" rIns="0" bIns="0" anchor="ctr"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24" name="Rectangle 51"/>
              <p:cNvSpPr>
                <a:spLocks noChangeArrowheads="1"/>
              </p:cNvSpPr>
              <p:nvPr/>
            </p:nvSpPr>
            <p:spPr bwMode="auto">
              <a:xfrm rot="6170336" flipH="1">
                <a:off x="1657" y="1932"/>
                <a:ext cx="2" cy="9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25" name="Rectangle 52"/>
              <p:cNvSpPr>
                <a:spLocks noChangeArrowheads="1"/>
              </p:cNvSpPr>
              <p:nvPr/>
            </p:nvSpPr>
            <p:spPr bwMode="auto">
              <a:xfrm rot="6170336" flipH="1">
                <a:off x="1618" y="1903"/>
                <a:ext cx="70" cy="11"/>
              </a:xfrm>
              <a:prstGeom prst="rect">
                <a:avLst/>
              </a:prstGeom>
              <a:solidFill>
                <a:srgbClr val="FFCC0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26" name="Rectangle 53"/>
              <p:cNvSpPr>
                <a:spLocks noChangeArrowheads="1"/>
              </p:cNvSpPr>
              <p:nvPr/>
            </p:nvSpPr>
            <p:spPr bwMode="auto">
              <a:xfrm rot="6170336" flipH="1">
                <a:off x="1661" y="1907"/>
                <a:ext cx="5" cy="9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27" name="Rectangle 54"/>
              <p:cNvSpPr>
                <a:spLocks noChangeArrowheads="1"/>
              </p:cNvSpPr>
              <p:nvPr/>
            </p:nvSpPr>
            <p:spPr bwMode="auto">
              <a:xfrm rot="6170336" flipH="1">
                <a:off x="1672" y="1907"/>
                <a:ext cx="5" cy="13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28" name="Rectangle 55"/>
              <p:cNvSpPr>
                <a:spLocks noChangeArrowheads="1"/>
              </p:cNvSpPr>
              <p:nvPr/>
            </p:nvSpPr>
            <p:spPr bwMode="auto">
              <a:xfrm rot="6170336" flipH="1">
                <a:off x="1672" y="1901"/>
                <a:ext cx="7" cy="12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29" name="Rectangle 56"/>
              <p:cNvSpPr>
                <a:spLocks noChangeArrowheads="1"/>
              </p:cNvSpPr>
              <p:nvPr/>
            </p:nvSpPr>
            <p:spPr bwMode="auto">
              <a:xfrm rot="6170336" flipH="1">
                <a:off x="1660" y="1900"/>
                <a:ext cx="7" cy="8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30" name="Rectangle 57"/>
              <p:cNvSpPr>
                <a:spLocks noChangeArrowheads="1"/>
              </p:cNvSpPr>
              <p:nvPr/>
            </p:nvSpPr>
            <p:spPr bwMode="auto">
              <a:xfrm rot="6170336" flipH="1">
                <a:off x="1612" y="1907"/>
                <a:ext cx="70" cy="1"/>
              </a:xfrm>
              <a:prstGeom prst="rect">
                <a:avLst/>
              </a:prstGeom>
              <a:solidFill>
                <a:srgbClr val="99CCFF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31" name="Rectangle 58"/>
              <p:cNvSpPr>
                <a:spLocks noChangeArrowheads="1"/>
              </p:cNvSpPr>
              <p:nvPr/>
            </p:nvSpPr>
            <p:spPr bwMode="auto">
              <a:xfrm rot="6170336" flipH="1">
                <a:off x="1603" y="1903"/>
                <a:ext cx="70" cy="6"/>
              </a:xfrm>
              <a:prstGeom prst="rect">
                <a:avLst/>
              </a:prstGeom>
              <a:solidFill>
                <a:srgbClr val="C0C0C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32" name="Rectangle 59"/>
              <p:cNvSpPr>
                <a:spLocks noChangeArrowheads="1"/>
              </p:cNvSpPr>
              <p:nvPr/>
            </p:nvSpPr>
            <p:spPr bwMode="auto">
              <a:xfrm rot="6170336" flipH="1">
                <a:off x="1607" y="1907"/>
                <a:ext cx="70" cy="0"/>
              </a:xfrm>
              <a:prstGeom prst="rect">
                <a:avLst/>
              </a:prstGeom>
              <a:solidFill>
                <a:srgbClr val="99CCFF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33" name="Rectangle 60"/>
              <p:cNvSpPr>
                <a:spLocks noChangeArrowheads="1"/>
              </p:cNvSpPr>
              <p:nvPr/>
            </p:nvSpPr>
            <p:spPr bwMode="auto">
              <a:xfrm rot="6170336" flipH="1">
                <a:off x="1610" y="1904"/>
                <a:ext cx="70" cy="5"/>
              </a:xfrm>
              <a:prstGeom prst="rect">
                <a:avLst/>
              </a:prstGeom>
              <a:solidFill>
                <a:srgbClr val="C0C0C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34" name="Rectangle 61"/>
              <p:cNvSpPr>
                <a:spLocks noChangeArrowheads="1"/>
              </p:cNvSpPr>
              <p:nvPr/>
            </p:nvSpPr>
            <p:spPr bwMode="auto">
              <a:xfrm rot="6170336" flipH="1">
                <a:off x="1670" y="1933"/>
                <a:ext cx="2" cy="13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35" name="Rectangle 62"/>
              <p:cNvSpPr>
                <a:spLocks noChangeArrowheads="1"/>
              </p:cNvSpPr>
              <p:nvPr/>
            </p:nvSpPr>
            <p:spPr bwMode="auto">
              <a:xfrm rot="6170336" flipH="1">
                <a:off x="1671" y="1931"/>
                <a:ext cx="1" cy="13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36" name="Rectangle 63"/>
              <p:cNvSpPr>
                <a:spLocks noChangeArrowheads="1"/>
              </p:cNvSpPr>
              <p:nvPr/>
            </p:nvSpPr>
            <p:spPr bwMode="auto">
              <a:xfrm rot="6170336" flipH="1">
                <a:off x="1672" y="1928"/>
                <a:ext cx="2" cy="13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37" name="Rectangle 64"/>
              <p:cNvSpPr>
                <a:spLocks noChangeArrowheads="1"/>
              </p:cNvSpPr>
              <p:nvPr/>
            </p:nvSpPr>
            <p:spPr bwMode="auto">
              <a:xfrm rot="6170336" flipH="1">
                <a:off x="1672" y="1926"/>
                <a:ext cx="1" cy="13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38" name="Rectangle 65"/>
              <p:cNvSpPr>
                <a:spLocks noChangeArrowheads="1"/>
              </p:cNvSpPr>
              <p:nvPr/>
            </p:nvSpPr>
            <p:spPr bwMode="auto">
              <a:xfrm rot="6170336" flipH="1">
                <a:off x="1655" y="1941"/>
                <a:ext cx="5" cy="6"/>
              </a:xfrm>
              <a:prstGeom prst="rect">
                <a:avLst/>
              </a:prstGeom>
              <a:solidFill>
                <a:srgbClr val="FFCC0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39" name="Rectangle 66"/>
              <p:cNvSpPr>
                <a:spLocks noChangeArrowheads="1"/>
              </p:cNvSpPr>
              <p:nvPr/>
            </p:nvSpPr>
            <p:spPr bwMode="auto">
              <a:xfrm rot="6170336" flipH="1">
                <a:off x="1657" y="1929"/>
                <a:ext cx="2" cy="9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40" name="Rectangle 67"/>
              <p:cNvSpPr>
                <a:spLocks noChangeArrowheads="1"/>
              </p:cNvSpPr>
              <p:nvPr/>
            </p:nvSpPr>
            <p:spPr bwMode="auto">
              <a:xfrm rot="6170336" flipH="1">
                <a:off x="1658" y="1926"/>
                <a:ext cx="2" cy="9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41" name="Rectangle 68"/>
              <p:cNvSpPr>
                <a:spLocks noChangeArrowheads="1"/>
              </p:cNvSpPr>
              <p:nvPr/>
            </p:nvSpPr>
            <p:spPr bwMode="auto">
              <a:xfrm rot="6170336" flipH="1">
                <a:off x="1658" y="1923"/>
                <a:ext cx="3" cy="9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42" name="Rectangle 69"/>
              <p:cNvSpPr>
                <a:spLocks noChangeArrowheads="1"/>
              </p:cNvSpPr>
              <p:nvPr/>
            </p:nvSpPr>
            <p:spPr bwMode="auto">
              <a:xfrm rot="6170336" flipH="1">
                <a:off x="1627" y="1907"/>
                <a:ext cx="64" cy="2"/>
              </a:xfrm>
              <a:prstGeom prst="rect">
                <a:avLst/>
              </a:prstGeom>
              <a:solidFill>
                <a:srgbClr val="CCFFFF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43" name="Freeform 70"/>
              <p:cNvSpPr>
                <a:spLocks/>
              </p:cNvSpPr>
              <p:nvPr/>
            </p:nvSpPr>
            <p:spPr bwMode="auto">
              <a:xfrm rot="6170336" flipH="1">
                <a:off x="1657" y="1932"/>
                <a:ext cx="16" cy="2"/>
              </a:xfrm>
              <a:custGeom>
                <a:avLst/>
                <a:gdLst>
                  <a:gd name="T0" fmla="*/ 0 w 788"/>
                  <a:gd name="T1" fmla="*/ 0 h 23"/>
                  <a:gd name="T2" fmla="*/ 0 w 788"/>
                  <a:gd name="T3" fmla="*/ 0 h 23"/>
                  <a:gd name="T4" fmla="*/ 0 w 788"/>
                  <a:gd name="T5" fmla="*/ 0 h 23"/>
                  <a:gd name="T6" fmla="*/ 0 w 788"/>
                  <a:gd name="T7" fmla="*/ 0 h 23"/>
                  <a:gd name="T8" fmla="*/ 0 w 788"/>
                  <a:gd name="T9" fmla="*/ 0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8"/>
                  <a:gd name="T16" fmla="*/ 0 h 23"/>
                  <a:gd name="T17" fmla="*/ 788 w 788"/>
                  <a:gd name="T18" fmla="*/ 23 h 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8" h="23">
                    <a:moveTo>
                      <a:pt x="788" y="23"/>
                    </a:moveTo>
                    <a:lnTo>
                      <a:pt x="766" y="0"/>
                    </a:lnTo>
                    <a:lnTo>
                      <a:pt x="23" y="0"/>
                    </a:lnTo>
                    <a:lnTo>
                      <a:pt x="0" y="23"/>
                    </a:lnTo>
                    <a:lnTo>
                      <a:pt x="788" y="23"/>
                    </a:lnTo>
                    <a:close/>
                  </a:path>
                </a:pathLst>
              </a:custGeom>
              <a:solidFill>
                <a:srgbClr val="CCCCFF"/>
              </a:solidFill>
              <a:ln w="15875" cap="rnd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44" name="Freeform 71"/>
              <p:cNvSpPr>
                <a:spLocks/>
              </p:cNvSpPr>
              <p:nvPr/>
            </p:nvSpPr>
            <p:spPr bwMode="auto">
              <a:xfrm rot="6170336" flipH="1">
                <a:off x="1667" y="1916"/>
                <a:ext cx="4" cy="1"/>
              </a:xfrm>
              <a:custGeom>
                <a:avLst/>
                <a:gdLst>
                  <a:gd name="T0" fmla="*/ 0 w 184"/>
                  <a:gd name="T1" fmla="*/ 0 h 23"/>
                  <a:gd name="T2" fmla="*/ 0 w 184"/>
                  <a:gd name="T3" fmla="*/ 0 h 23"/>
                  <a:gd name="T4" fmla="*/ 0 w 184"/>
                  <a:gd name="T5" fmla="*/ 0 h 23"/>
                  <a:gd name="T6" fmla="*/ 0 w 184"/>
                  <a:gd name="T7" fmla="*/ 0 h 23"/>
                  <a:gd name="T8" fmla="*/ 0 w 184"/>
                  <a:gd name="T9" fmla="*/ 0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4"/>
                  <a:gd name="T16" fmla="*/ 0 h 23"/>
                  <a:gd name="T17" fmla="*/ 184 w 184"/>
                  <a:gd name="T18" fmla="*/ 23 h 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4" h="23">
                    <a:moveTo>
                      <a:pt x="184" y="23"/>
                    </a:moveTo>
                    <a:lnTo>
                      <a:pt x="173" y="0"/>
                    </a:lnTo>
                    <a:lnTo>
                      <a:pt x="11" y="0"/>
                    </a:lnTo>
                    <a:lnTo>
                      <a:pt x="0" y="23"/>
                    </a:lnTo>
                    <a:lnTo>
                      <a:pt x="184" y="23"/>
                    </a:lnTo>
                    <a:close/>
                  </a:path>
                </a:pathLst>
              </a:custGeom>
              <a:solidFill>
                <a:srgbClr val="CCCCFF"/>
              </a:solidFill>
              <a:ln w="15875" cap="rnd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45" name="Freeform 72"/>
              <p:cNvSpPr>
                <a:spLocks/>
              </p:cNvSpPr>
              <p:nvPr/>
            </p:nvSpPr>
            <p:spPr bwMode="auto">
              <a:xfrm rot="6170336" flipH="1">
                <a:off x="1657" y="1893"/>
                <a:ext cx="32" cy="2"/>
              </a:xfrm>
              <a:custGeom>
                <a:avLst/>
                <a:gdLst>
                  <a:gd name="T0" fmla="*/ 0 w 1537"/>
                  <a:gd name="T1" fmla="*/ 0 h 19"/>
                  <a:gd name="T2" fmla="*/ 0 w 1537"/>
                  <a:gd name="T3" fmla="*/ 0 h 19"/>
                  <a:gd name="T4" fmla="*/ 0 w 1537"/>
                  <a:gd name="T5" fmla="*/ 0 h 19"/>
                  <a:gd name="T6" fmla="*/ 0 w 1537"/>
                  <a:gd name="T7" fmla="*/ 0 h 19"/>
                  <a:gd name="T8" fmla="*/ 0 w 1537"/>
                  <a:gd name="T9" fmla="*/ 0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37"/>
                  <a:gd name="T16" fmla="*/ 0 h 19"/>
                  <a:gd name="T17" fmla="*/ 1537 w 1537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37" h="19">
                    <a:moveTo>
                      <a:pt x="1537" y="19"/>
                    </a:moveTo>
                    <a:lnTo>
                      <a:pt x="1537" y="0"/>
                    </a:lnTo>
                    <a:lnTo>
                      <a:pt x="34" y="0"/>
                    </a:lnTo>
                    <a:lnTo>
                      <a:pt x="0" y="19"/>
                    </a:lnTo>
                    <a:lnTo>
                      <a:pt x="1537" y="19"/>
                    </a:lnTo>
                    <a:close/>
                  </a:path>
                </a:pathLst>
              </a:custGeom>
              <a:solidFill>
                <a:srgbClr val="CCCCFF"/>
              </a:solidFill>
              <a:ln w="15875" cap="rnd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46" name="Rectangle 73"/>
              <p:cNvSpPr>
                <a:spLocks noChangeArrowheads="1"/>
              </p:cNvSpPr>
              <p:nvPr/>
            </p:nvSpPr>
            <p:spPr bwMode="auto">
              <a:xfrm rot="6170336" flipH="1">
                <a:off x="1672" y="1924"/>
                <a:ext cx="1" cy="13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47" name="Freeform 74"/>
              <p:cNvSpPr>
                <a:spLocks/>
              </p:cNvSpPr>
              <p:nvPr/>
            </p:nvSpPr>
            <p:spPr bwMode="auto">
              <a:xfrm rot="6170336" flipH="1">
                <a:off x="1649" y="1941"/>
                <a:ext cx="5" cy="4"/>
              </a:xfrm>
              <a:custGeom>
                <a:avLst/>
                <a:gdLst>
                  <a:gd name="T0" fmla="*/ 0 w 245"/>
                  <a:gd name="T1" fmla="*/ 0 h 79"/>
                  <a:gd name="T2" fmla="*/ 0 w 245"/>
                  <a:gd name="T3" fmla="*/ 0 h 79"/>
                  <a:gd name="T4" fmla="*/ 0 w 245"/>
                  <a:gd name="T5" fmla="*/ 0 h 79"/>
                  <a:gd name="T6" fmla="*/ 0 w 245"/>
                  <a:gd name="T7" fmla="*/ 0 h 79"/>
                  <a:gd name="T8" fmla="*/ 0 w 245"/>
                  <a:gd name="T9" fmla="*/ 0 h 79"/>
                  <a:gd name="T10" fmla="*/ 0 w 245"/>
                  <a:gd name="T11" fmla="*/ 0 h 79"/>
                  <a:gd name="T12" fmla="*/ 0 w 245"/>
                  <a:gd name="T13" fmla="*/ 0 h 7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45"/>
                  <a:gd name="T22" fmla="*/ 0 h 79"/>
                  <a:gd name="T23" fmla="*/ 245 w 245"/>
                  <a:gd name="T24" fmla="*/ 79 h 7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45" h="79">
                    <a:moveTo>
                      <a:pt x="245" y="60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79"/>
                    </a:lnTo>
                    <a:lnTo>
                      <a:pt x="120" y="79"/>
                    </a:lnTo>
                    <a:lnTo>
                      <a:pt x="132" y="60"/>
                    </a:lnTo>
                    <a:lnTo>
                      <a:pt x="245" y="60"/>
                    </a:lnTo>
                    <a:close/>
                  </a:path>
                </a:pathLst>
              </a:custGeom>
              <a:solidFill>
                <a:srgbClr val="FF99CC"/>
              </a:solidFill>
              <a:ln w="15875" cap="rnd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48" name="Line 75"/>
              <p:cNvSpPr>
                <a:spLocks noChangeShapeType="1"/>
              </p:cNvSpPr>
              <p:nvPr/>
            </p:nvSpPr>
            <p:spPr bwMode="auto">
              <a:xfrm rot="6170336">
                <a:off x="1650" y="1944"/>
                <a:ext cx="3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49" name="Freeform 76"/>
              <p:cNvSpPr>
                <a:spLocks/>
              </p:cNvSpPr>
              <p:nvPr/>
            </p:nvSpPr>
            <p:spPr bwMode="auto">
              <a:xfrm rot="6170336" flipH="1">
                <a:off x="1650" y="1939"/>
                <a:ext cx="4" cy="2"/>
              </a:xfrm>
              <a:custGeom>
                <a:avLst/>
                <a:gdLst>
                  <a:gd name="T0" fmla="*/ 0 w 196"/>
                  <a:gd name="T1" fmla="*/ 0 h 49"/>
                  <a:gd name="T2" fmla="*/ 0 w 196"/>
                  <a:gd name="T3" fmla="*/ 0 h 49"/>
                  <a:gd name="T4" fmla="*/ 0 w 196"/>
                  <a:gd name="T5" fmla="*/ 0 h 49"/>
                  <a:gd name="T6" fmla="*/ 0 w 196"/>
                  <a:gd name="T7" fmla="*/ 0 h 49"/>
                  <a:gd name="T8" fmla="*/ 0 w 196"/>
                  <a:gd name="T9" fmla="*/ 0 h 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6"/>
                  <a:gd name="T16" fmla="*/ 0 h 49"/>
                  <a:gd name="T17" fmla="*/ 196 w 196"/>
                  <a:gd name="T18" fmla="*/ 49 h 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6" h="49">
                    <a:moveTo>
                      <a:pt x="0" y="49"/>
                    </a:moveTo>
                    <a:lnTo>
                      <a:pt x="12" y="0"/>
                    </a:lnTo>
                    <a:lnTo>
                      <a:pt x="185" y="0"/>
                    </a:lnTo>
                    <a:lnTo>
                      <a:pt x="196" y="49"/>
                    </a:lnTo>
                    <a:lnTo>
                      <a:pt x="0" y="49"/>
                    </a:lnTo>
                    <a:close/>
                  </a:path>
                </a:pathLst>
              </a:custGeom>
              <a:solidFill>
                <a:srgbClr val="CCCCFF"/>
              </a:solidFill>
              <a:ln w="15875" cap="rnd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50" name="Freeform 77"/>
              <p:cNvSpPr>
                <a:spLocks/>
              </p:cNvSpPr>
              <p:nvPr/>
            </p:nvSpPr>
            <p:spPr bwMode="auto">
              <a:xfrm rot="6170336" flipH="1">
                <a:off x="1665" y="1920"/>
                <a:ext cx="28" cy="31"/>
              </a:xfrm>
              <a:custGeom>
                <a:avLst/>
                <a:gdLst>
                  <a:gd name="T0" fmla="*/ 0 w 1323"/>
                  <a:gd name="T1" fmla="*/ 0 h 483"/>
                  <a:gd name="T2" fmla="*/ 0 w 1323"/>
                  <a:gd name="T3" fmla="*/ 0 h 483"/>
                  <a:gd name="T4" fmla="*/ 0 w 1323"/>
                  <a:gd name="T5" fmla="*/ 0 h 483"/>
                  <a:gd name="T6" fmla="*/ 0 w 1323"/>
                  <a:gd name="T7" fmla="*/ 0 h 483"/>
                  <a:gd name="T8" fmla="*/ 0 w 1323"/>
                  <a:gd name="T9" fmla="*/ 0 h 483"/>
                  <a:gd name="T10" fmla="*/ 0 w 1323"/>
                  <a:gd name="T11" fmla="*/ 0 h 483"/>
                  <a:gd name="T12" fmla="*/ 0 w 1323"/>
                  <a:gd name="T13" fmla="*/ 0 h 483"/>
                  <a:gd name="T14" fmla="*/ 0 w 1323"/>
                  <a:gd name="T15" fmla="*/ 0 h 483"/>
                  <a:gd name="T16" fmla="*/ 0 w 1323"/>
                  <a:gd name="T17" fmla="*/ 0 h 483"/>
                  <a:gd name="T18" fmla="*/ 0 w 1323"/>
                  <a:gd name="T19" fmla="*/ 0 h 483"/>
                  <a:gd name="T20" fmla="*/ 0 w 1323"/>
                  <a:gd name="T21" fmla="*/ 0 h 483"/>
                  <a:gd name="T22" fmla="*/ 0 w 1323"/>
                  <a:gd name="T23" fmla="*/ 0 h 483"/>
                  <a:gd name="T24" fmla="*/ 0 w 1323"/>
                  <a:gd name="T25" fmla="*/ 0 h 483"/>
                  <a:gd name="T26" fmla="*/ 0 w 1323"/>
                  <a:gd name="T27" fmla="*/ 0 h 483"/>
                  <a:gd name="T28" fmla="*/ 0 w 1323"/>
                  <a:gd name="T29" fmla="*/ 0 h 483"/>
                  <a:gd name="T30" fmla="*/ 0 w 1323"/>
                  <a:gd name="T31" fmla="*/ 0 h 483"/>
                  <a:gd name="T32" fmla="*/ 0 w 1323"/>
                  <a:gd name="T33" fmla="*/ 0 h 483"/>
                  <a:gd name="T34" fmla="*/ 0 w 1323"/>
                  <a:gd name="T35" fmla="*/ 0 h 483"/>
                  <a:gd name="T36" fmla="*/ 0 w 1323"/>
                  <a:gd name="T37" fmla="*/ 0 h 483"/>
                  <a:gd name="T38" fmla="*/ 0 w 1323"/>
                  <a:gd name="T39" fmla="*/ 0 h 483"/>
                  <a:gd name="T40" fmla="*/ 0 w 1323"/>
                  <a:gd name="T41" fmla="*/ 0 h 483"/>
                  <a:gd name="T42" fmla="*/ 0 w 1323"/>
                  <a:gd name="T43" fmla="*/ 0 h 483"/>
                  <a:gd name="T44" fmla="*/ 0 w 1323"/>
                  <a:gd name="T45" fmla="*/ 0 h 483"/>
                  <a:gd name="T46" fmla="*/ 0 w 1323"/>
                  <a:gd name="T47" fmla="*/ 0 h 483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1323"/>
                  <a:gd name="T73" fmla="*/ 0 h 483"/>
                  <a:gd name="T74" fmla="*/ 1323 w 1323"/>
                  <a:gd name="T75" fmla="*/ 483 h 483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1323" h="483">
                    <a:moveTo>
                      <a:pt x="0" y="483"/>
                    </a:moveTo>
                    <a:lnTo>
                      <a:pt x="177" y="483"/>
                    </a:lnTo>
                    <a:lnTo>
                      <a:pt x="249" y="245"/>
                    </a:lnTo>
                    <a:lnTo>
                      <a:pt x="264" y="196"/>
                    </a:lnTo>
                    <a:lnTo>
                      <a:pt x="301" y="170"/>
                    </a:lnTo>
                    <a:lnTo>
                      <a:pt x="358" y="166"/>
                    </a:lnTo>
                    <a:lnTo>
                      <a:pt x="867" y="166"/>
                    </a:lnTo>
                    <a:lnTo>
                      <a:pt x="901" y="173"/>
                    </a:lnTo>
                    <a:lnTo>
                      <a:pt x="931" y="207"/>
                    </a:lnTo>
                    <a:lnTo>
                      <a:pt x="1010" y="483"/>
                    </a:lnTo>
                    <a:lnTo>
                      <a:pt x="1323" y="483"/>
                    </a:lnTo>
                    <a:lnTo>
                      <a:pt x="1323" y="302"/>
                    </a:lnTo>
                    <a:lnTo>
                      <a:pt x="1115" y="306"/>
                    </a:lnTo>
                    <a:lnTo>
                      <a:pt x="1029" y="75"/>
                    </a:lnTo>
                    <a:lnTo>
                      <a:pt x="1002" y="38"/>
                    </a:lnTo>
                    <a:lnTo>
                      <a:pt x="961" y="11"/>
                    </a:lnTo>
                    <a:lnTo>
                      <a:pt x="912" y="0"/>
                    </a:lnTo>
                    <a:lnTo>
                      <a:pt x="290" y="0"/>
                    </a:lnTo>
                    <a:lnTo>
                      <a:pt x="211" y="26"/>
                    </a:lnTo>
                    <a:lnTo>
                      <a:pt x="158" y="75"/>
                    </a:lnTo>
                    <a:lnTo>
                      <a:pt x="128" y="136"/>
                    </a:lnTo>
                    <a:lnTo>
                      <a:pt x="64" y="302"/>
                    </a:lnTo>
                    <a:lnTo>
                      <a:pt x="0" y="302"/>
                    </a:lnTo>
                    <a:lnTo>
                      <a:pt x="0" y="483"/>
                    </a:lnTo>
                    <a:close/>
                  </a:path>
                </a:pathLst>
              </a:custGeom>
              <a:solidFill>
                <a:srgbClr val="FFCC00"/>
              </a:solidFill>
              <a:ln w="15875" cap="rnd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51" name="Rectangle 78"/>
              <p:cNvSpPr>
                <a:spLocks noChangeArrowheads="1"/>
              </p:cNvSpPr>
              <p:nvPr/>
            </p:nvSpPr>
            <p:spPr bwMode="auto">
              <a:xfrm rot="6170336" flipH="1">
                <a:off x="1656" y="1915"/>
                <a:ext cx="7" cy="11"/>
              </a:xfrm>
              <a:prstGeom prst="rect">
                <a:avLst/>
              </a:prstGeom>
              <a:solidFill>
                <a:srgbClr val="FFCC0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52" name="Rectangle 79"/>
              <p:cNvSpPr>
                <a:spLocks noChangeArrowheads="1"/>
              </p:cNvSpPr>
              <p:nvPr/>
            </p:nvSpPr>
            <p:spPr bwMode="auto">
              <a:xfrm rot="6170336" flipH="1">
                <a:off x="1674" y="1892"/>
                <a:ext cx="7" cy="12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53" name="Rectangle 80"/>
              <p:cNvSpPr>
                <a:spLocks noChangeArrowheads="1"/>
              </p:cNvSpPr>
              <p:nvPr/>
            </p:nvSpPr>
            <p:spPr bwMode="auto">
              <a:xfrm rot="6170336" flipH="1">
                <a:off x="1676" y="1883"/>
                <a:ext cx="7" cy="12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54" name="Rectangle 81"/>
              <p:cNvSpPr>
                <a:spLocks noChangeArrowheads="1"/>
              </p:cNvSpPr>
              <p:nvPr/>
            </p:nvSpPr>
            <p:spPr bwMode="auto">
              <a:xfrm rot="6170336" flipH="1">
                <a:off x="1662" y="1891"/>
                <a:ext cx="7" cy="8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55" name="Rectangle 82"/>
              <p:cNvSpPr>
                <a:spLocks noChangeArrowheads="1"/>
              </p:cNvSpPr>
              <p:nvPr/>
            </p:nvSpPr>
            <p:spPr bwMode="auto">
              <a:xfrm rot="6170336" flipH="1">
                <a:off x="1664" y="1882"/>
                <a:ext cx="7" cy="8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56" name="Freeform 83"/>
              <p:cNvSpPr>
                <a:spLocks/>
              </p:cNvSpPr>
              <p:nvPr/>
            </p:nvSpPr>
            <p:spPr bwMode="auto">
              <a:xfrm rot="6170336" flipH="1">
                <a:off x="1650" y="1900"/>
                <a:ext cx="17" cy="3"/>
              </a:xfrm>
              <a:custGeom>
                <a:avLst/>
                <a:gdLst>
                  <a:gd name="T0" fmla="*/ 0 w 1671"/>
                  <a:gd name="T1" fmla="*/ 0 h 627"/>
                  <a:gd name="T2" fmla="*/ 0 w 1671"/>
                  <a:gd name="T3" fmla="*/ 0 h 627"/>
                  <a:gd name="T4" fmla="*/ 0 w 1671"/>
                  <a:gd name="T5" fmla="*/ 0 h 627"/>
                  <a:gd name="T6" fmla="*/ 0 w 1671"/>
                  <a:gd name="T7" fmla="*/ 0 h 627"/>
                  <a:gd name="T8" fmla="*/ 0 w 1671"/>
                  <a:gd name="T9" fmla="*/ 0 h 627"/>
                  <a:gd name="T10" fmla="*/ 0 w 1671"/>
                  <a:gd name="T11" fmla="*/ 0 h 627"/>
                  <a:gd name="T12" fmla="*/ 0 w 1671"/>
                  <a:gd name="T13" fmla="*/ 0 h 627"/>
                  <a:gd name="T14" fmla="*/ 0 w 1671"/>
                  <a:gd name="T15" fmla="*/ 0 h 627"/>
                  <a:gd name="T16" fmla="*/ 0 w 1671"/>
                  <a:gd name="T17" fmla="*/ 0 h 627"/>
                  <a:gd name="T18" fmla="*/ 0 w 1671"/>
                  <a:gd name="T19" fmla="*/ 0 h 627"/>
                  <a:gd name="T20" fmla="*/ 0 w 1671"/>
                  <a:gd name="T21" fmla="*/ 0 h 627"/>
                  <a:gd name="T22" fmla="*/ 0 w 1671"/>
                  <a:gd name="T23" fmla="*/ 0 h 627"/>
                  <a:gd name="T24" fmla="*/ 0 w 1671"/>
                  <a:gd name="T25" fmla="*/ 0 h 627"/>
                  <a:gd name="T26" fmla="*/ 0 w 1671"/>
                  <a:gd name="T27" fmla="*/ 0 h 627"/>
                  <a:gd name="T28" fmla="*/ 0 w 1671"/>
                  <a:gd name="T29" fmla="*/ 0 h 627"/>
                  <a:gd name="T30" fmla="*/ 0 w 1671"/>
                  <a:gd name="T31" fmla="*/ 0 h 62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671"/>
                  <a:gd name="T49" fmla="*/ 0 h 627"/>
                  <a:gd name="T50" fmla="*/ 1671 w 1671"/>
                  <a:gd name="T51" fmla="*/ 627 h 627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671" h="627">
                    <a:moveTo>
                      <a:pt x="0" y="423"/>
                    </a:moveTo>
                    <a:cubicBezTo>
                      <a:pt x="276" y="268"/>
                      <a:pt x="553" y="113"/>
                      <a:pt x="681" y="60"/>
                    </a:cubicBezTo>
                    <a:cubicBezTo>
                      <a:pt x="809" y="7"/>
                      <a:pt x="854" y="45"/>
                      <a:pt x="771" y="105"/>
                    </a:cubicBezTo>
                    <a:cubicBezTo>
                      <a:pt x="688" y="165"/>
                      <a:pt x="265" y="363"/>
                      <a:pt x="182" y="423"/>
                    </a:cubicBezTo>
                    <a:cubicBezTo>
                      <a:pt x="99" y="483"/>
                      <a:pt x="136" y="528"/>
                      <a:pt x="272" y="468"/>
                    </a:cubicBezTo>
                    <a:cubicBezTo>
                      <a:pt x="408" y="408"/>
                      <a:pt x="870" y="120"/>
                      <a:pt x="998" y="60"/>
                    </a:cubicBezTo>
                    <a:cubicBezTo>
                      <a:pt x="1126" y="0"/>
                      <a:pt x="1141" y="37"/>
                      <a:pt x="1043" y="105"/>
                    </a:cubicBezTo>
                    <a:cubicBezTo>
                      <a:pt x="945" y="173"/>
                      <a:pt x="499" y="400"/>
                      <a:pt x="408" y="468"/>
                    </a:cubicBezTo>
                    <a:cubicBezTo>
                      <a:pt x="317" y="536"/>
                      <a:pt x="363" y="573"/>
                      <a:pt x="499" y="513"/>
                    </a:cubicBezTo>
                    <a:cubicBezTo>
                      <a:pt x="635" y="453"/>
                      <a:pt x="1089" y="165"/>
                      <a:pt x="1225" y="105"/>
                    </a:cubicBezTo>
                    <a:cubicBezTo>
                      <a:pt x="1361" y="45"/>
                      <a:pt x="1407" y="82"/>
                      <a:pt x="1316" y="150"/>
                    </a:cubicBezTo>
                    <a:cubicBezTo>
                      <a:pt x="1225" y="218"/>
                      <a:pt x="764" y="445"/>
                      <a:pt x="681" y="513"/>
                    </a:cubicBezTo>
                    <a:cubicBezTo>
                      <a:pt x="598" y="581"/>
                      <a:pt x="681" y="627"/>
                      <a:pt x="817" y="559"/>
                    </a:cubicBezTo>
                    <a:cubicBezTo>
                      <a:pt x="953" y="491"/>
                      <a:pt x="1369" y="173"/>
                      <a:pt x="1497" y="105"/>
                    </a:cubicBezTo>
                    <a:cubicBezTo>
                      <a:pt x="1625" y="37"/>
                      <a:pt x="1671" y="74"/>
                      <a:pt x="1588" y="150"/>
                    </a:cubicBezTo>
                    <a:cubicBezTo>
                      <a:pt x="1505" y="226"/>
                      <a:pt x="1251" y="392"/>
                      <a:pt x="998" y="559"/>
                    </a:cubicBezTo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57" name="Oval 84"/>
              <p:cNvSpPr>
                <a:spLocks noChangeArrowheads="1"/>
              </p:cNvSpPr>
              <p:nvPr/>
            </p:nvSpPr>
            <p:spPr bwMode="auto">
              <a:xfrm rot="6170336" flipH="1">
                <a:off x="1645" y="1894"/>
                <a:ext cx="28" cy="14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58" name="Rectangle 85" descr="화강암"/>
              <p:cNvSpPr>
                <a:spLocks noChangeArrowheads="1"/>
              </p:cNvSpPr>
              <p:nvPr/>
            </p:nvSpPr>
            <p:spPr bwMode="auto">
              <a:xfrm rot="770335">
                <a:off x="1025" y="1843"/>
                <a:ext cx="410" cy="12"/>
              </a:xfrm>
              <a:prstGeom prst="rect">
                <a:avLst/>
              </a:prstGeom>
              <a:blipFill dpi="0" rotWithShape="1">
                <a:blip r:embed="rId3"/>
                <a:srcRect/>
                <a:tile tx="0" ty="0" sx="100000" sy="100000" flip="none" algn="tl"/>
              </a:blip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59" name="Rectangle 86" descr="화강암"/>
              <p:cNvSpPr>
                <a:spLocks noChangeArrowheads="1"/>
              </p:cNvSpPr>
              <p:nvPr/>
            </p:nvSpPr>
            <p:spPr bwMode="auto">
              <a:xfrm rot="770335">
                <a:off x="1533" y="1910"/>
                <a:ext cx="123" cy="11"/>
              </a:xfrm>
              <a:prstGeom prst="rect">
                <a:avLst/>
              </a:prstGeom>
              <a:blipFill dpi="0" rotWithShape="1">
                <a:blip r:embed="rId3"/>
                <a:srcRect/>
                <a:tile tx="0" ty="0" sx="100000" sy="100000" flip="none" algn="tl"/>
              </a:blip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60" name="Text Box 87"/>
              <p:cNvSpPr txBox="1">
                <a:spLocks noChangeArrowheads="1"/>
              </p:cNvSpPr>
              <p:nvPr/>
            </p:nvSpPr>
            <p:spPr bwMode="auto">
              <a:xfrm rot="720688">
                <a:off x="1146" y="1780"/>
                <a:ext cx="42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latin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kumimoji="1" lang="en-US" altLang="en-US" sz="1800">
                  <a:solidFill>
                    <a:srgbClr val="FFFF00"/>
                  </a:solidFill>
                  <a:ea typeface="Gulim" pitchFamily="34" charset="-127"/>
                </a:endParaRPr>
              </a:p>
            </p:txBody>
          </p:sp>
          <p:sp>
            <p:nvSpPr>
              <p:cNvPr id="58461" name="Line 88"/>
              <p:cNvSpPr>
                <a:spLocks noChangeShapeType="1"/>
              </p:cNvSpPr>
              <p:nvPr/>
            </p:nvSpPr>
            <p:spPr bwMode="auto">
              <a:xfrm>
                <a:off x="942" y="1939"/>
                <a:ext cx="844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58462" name="AutoShape 89"/>
              <p:cNvSpPr>
                <a:spLocks noChangeArrowheads="1"/>
              </p:cNvSpPr>
              <p:nvPr/>
            </p:nvSpPr>
            <p:spPr bwMode="auto">
              <a:xfrm rot="739293" flipV="1">
                <a:off x="2645" y="1959"/>
                <a:ext cx="76" cy="138"/>
              </a:xfrm>
              <a:prstGeom prst="upArrow">
                <a:avLst>
                  <a:gd name="adj1" fmla="val 50000"/>
                  <a:gd name="adj2" fmla="val 45395"/>
                </a:avLst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63" name="Line 90"/>
              <p:cNvSpPr>
                <a:spLocks noChangeShapeType="1"/>
              </p:cNvSpPr>
              <p:nvPr/>
            </p:nvSpPr>
            <p:spPr bwMode="auto">
              <a:xfrm flipV="1">
                <a:off x="1580" y="1939"/>
                <a:ext cx="0" cy="25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58464" name="Rectangle 91"/>
              <p:cNvSpPr>
                <a:spLocks noChangeArrowheads="1"/>
              </p:cNvSpPr>
              <p:nvPr/>
            </p:nvSpPr>
            <p:spPr bwMode="auto">
              <a:xfrm>
                <a:off x="937" y="1925"/>
                <a:ext cx="626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latin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kumimoji="1" lang="en-US" altLang="en-US" sz="1200">
                    <a:solidFill>
                      <a:srgbClr val="000000"/>
                    </a:solidFill>
                    <a:latin typeface="Times New Roman" pitchFamily="18" charset="0"/>
                    <a:ea typeface="Gulim" pitchFamily="34" charset="-127"/>
                  </a:rPr>
                  <a:t>Nominal FH</a:t>
                </a:r>
              </a:p>
            </p:txBody>
          </p:sp>
          <p:sp>
            <p:nvSpPr>
              <p:cNvPr id="58465" name="Text Box 92"/>
              <p:cNvSpPr txBox="1">
                <a:spLocks noChangeArrowheads="1"/>
              </p:cNvSpPr>
              <p:nvPr/>
            </p:nvSpPr>
            <p:spPr bwMode="auto">
              <a:xfrm>
                <a:off x="1238" y="1603"/>
                <a:ext cx="541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latin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kumimoji="1" lang="en-US" altLang="en-US" sz="1400">
                    <a:solidFill>
                      <a:srgbClr val="000000"/>
                    </a:solidFill>
                    <a:latin typeface="Times New Roman" pitchFamily="18" charset="0"/>
                    <a:ea typeface="Gulim" pitchFamily="34" charset="-127"/>
                  </a:rPr>
                  <a:t>DFH Off</a:t>
                </a:r>
              </a:p>
            </p:txBody>
          </p:sp>
          <p:sp>
            <p:nvSpPr>
              <p:cNvPr id="58466" name="Text Box 93"/>
              <p:cNvSpPr txBox="1">
                <a:spLocks noChangeArrowheads="1"/>
              </p:cNvSpPr>
              <p:nvPr/>
            </p:nvSpPr>
            <p:spPr bwMode="auto">
              <a:xfrm>
                <a:off x="2124" y="1630"/>
                <a:ext cx="529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latin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kumimoji="1" lang="en-US" altLang="en-US" sz="1400">
                    <a:solidFill>
                      <a:srgbClr val="000000"/>
                    </a:solidFill>
                    <a:latin typeface="Times New Roman" pitchFamily="18" charset="0"/>
                    <a:ea typeface="Gulim" pitchFamily="34" charset="-127"/>
                  </a:rPr>
                  <a:t>DFH On</a:t>
                </a:r>
              </a:p>
            </p:txBody>
          </p:sp>
          <p:sp>
            <p:nvSpPr>
              <p:cNvPr id="58467" name="Line 94"/>
              <p:cNvSpPr>
                <a:spLocks noChangeShapeType="1"/>
              </p:cNvSpPr>
              <p:nvPr/>
            </p:nvSpPr>
            <p:spPr bwMode="auto">
              <a:xfrm flipV="1">
                <a:off x="2521" y="2083"/>
                <a:ext cx="0" cy="12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58468" name="Text Box 95"/>
              <p:cNvSpPr txBox="1">
                <a:spLocks noChangeArrowheads="1"/>
              </p:cNvSpPr>
              <p:nvPr/>
            </p:nvSpPr>
            <p:spPr bwMode="auto">
              <a:xfrm>
                <a:off x="2688" y="2043"/>
                <a:ext cx="369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latin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kumimoji="1" lang="en-US" altLang="en-US" sz="1200">
                    <a:solidFill>
                      <a:srgbClr val="000000"/>
                    </a:solidFill>
                    <a:latin typeface="Times New Roman" pitchFamily="18" charset="0"/>
                    <a:ea typeface="Gulim" pitchFamily="34" charset="-127"/>
                  </a:rPr>
                  <a:t>1.5nm</a:t>
                </a:r>
              </a:p>
            </p:txBody>
          </p:sp>
          <p:sp>
            <p:nvSpPr>
              <p:cNvPr id="58469" name="Text Box 96"/>
              <p:cNvSpPr txBox="1">
                <a:spLocks noChangeArrowheads="1"/>
              </p:cNvSpPr>
              <p:nvPr/>
            </p:nvSpPr>
            <p:spPr bwMode="auto">
              <a:xfrm>
                <a:off x="1566" y="1945"/>
                <a:ext cx="345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latin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kumimoji="1" lang="en-US" altLang="en-US" sz="1200">
                    <a:solidFill>
                      <a:srgbClr val="000000"/>
                    </a:solidFill>
                    <a:latin typeface="Times New Roman" pitchFamily="18" charset="0"/>
                    <a:ea typeface="Gulim" pitchFamily="34" charset="-127"/>
                  </a:rPr>
                  <a:t>10nm</a:t>
                </a:r>
              </a:p>
            </p:txBody>
          </p:sp>
          <p:sp>
            <p:nvSpPr>
              <p:cNvPr id="58470" name="Rectangle 97"/>
              <p:cNvSpPr>
                <a:spLocks noChangeArrowheads="1"/>
              </p:cNvSpPr>
              <p:nvPr/>
            </p:nvSpPr>
            <p:spPr bwMode="auto">
              <a:xfrm>
                <a:off x="768" y="2187"/>
                <a:ext cx="2160" cy="14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ctr" eaLnBrk="1" latin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kumimoji="1" lang="en-US" altLang="ko-KR" sz="1400">
                    <a:ea typeface="Gulim" pitchFamily="34" charset="-127"/>
                  </a:rPr>
                  <a:t>Disk</a:t>
                </a:r>
                <a:r>
                  <a:rPr kumimoji="1" lang="en-US" altLang="ko-KR" sz="1800" b="0">
                    <a:ea typeface="Gulim" pitchFamily="34" charset="-127"/>
                  </a:rPr>
                  <a:t> </a:t>
                </a:r>
              </a:p>
            </p:txBody>
          </p:sp>
        </p:grpSp>
      </p:grpSp>
      <p:pic>
        <p:nvPicPr>
          <p:cNvPr id="5837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2988" y="2049247"/>
            <a:ext cx="2530475" cy="165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6348283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304800" y="916663"/>
            <a:ext cx="8458200" cy="4658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60000"/>
              </a:spcBef>
              <a:buClr>
                <a:schemeClr val="accent1"/>
              </a:buClr>
              <a:buSzPct val="100000"/>
              <a:buFont typeface="Wingdings 2" pitchFamily="18" charset="2"/>
              <a:buChar char=""/>
              <a:defRPr sz="2000" b="1"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spcBef>
                <a:spcPct val="30000"/>
              </a:spcBef>
              <a:buClr>
                <a:schemeClr val="accent1"/>
              </a:buClr>
              <a:buSzPct val="100000"/>
              <a:buFont typeface="Wingdings 2" pitchFamily="18" charset="2"/>
              <a:buChar char=""/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buClr>
                <a:schemeClr val="accent1"/>
              </a:buClr>
              <a:buSzPct val="100000"/>
              <a:buFont typeface="Wingdings 2" pitchFamily="18" charset="2"/>
              <a:buChar char=""/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buClr>
                <a:schemeClr val="accent1"/>
              </a:buClr>
              <a:buSzPct val="100000"/>
              <a:buFont typeface="Wingdings 2" pitchFamily="18" charset="2"/>
              <a:buChar char="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SzTx/>
              <a:buFont typeface="Wingdings" pitchFamily="2" charset="2"/>
              <a:buChar char="q"/>
            </a:pPr>
            <a:r>
              <a:rPr lang="en-US" altLang="en-US" sz="1800" b="0" dirty="0">
                <a:ea typeface="Gulim" pitchFamily="34" charset="-127"/>
              </a:rPr>
              <a:t> </a:t>
            </a:r>
            <a:r>
              <a:rPr lang="en-US" altLang="en-US" sz="1800" dirty="0">
                <a:latin typeface="Times New Roman" pitchFamily="18" charset="0"/>
                <a:ea typeface="Gulim" pitchFamily="34" charset="-127"/>
              </a:rPr>
              <a:t> </a:t>
            </a:r>
            <a:r>
              <a:rPr lang="en-US" altLang="en-US" sz="1800" dirty="0">
                <a:ea typeface="Gulim" pitchFamily="34" charset="-127"/>
              </a:rPr>
              <a:t>“Dynamic Fly Height” (DFH) concept</a:t>
            </a:r>
          </a:p>
          <a:p>
            <a:pPr lvl="1">
              <a:spcBef>
                <a:spcPts val="300"/>
              </a:spcBef>
              <a:buClr>
                <a:schemeClr val="accent2"/>
              </a:buClr>
              <a:buSzTx/>
              <a:buFont typeface="Wingdings" pitchFamily="2" charset="2"/>
              <a:buChar char="Ø"/>
            </a:pPr>
            <a:r>
              <a:rPr lang="en-US" altLang="en-US" dirty="0">
                <a:solidFill>
                  <a:schemeClr val="accent2"/>
                </a:solidFill>
                <a:ea typeface="Gulim" pitchFamily="34" charset="-127"/>
              </a:rPr>
              <a:t> </a:t>
            </a:r>
            <a:r>
              <a:rPr lang="en-US" altLang="en-US" dirty="0">
                <a:ea typeface="Gulim" pitchFamily="34" charset="-127"/>
              </a:rPr>
              <a:t>Head-disk spacing is controlled by resistive heating of the</a:t>
            </a:r>
            <a:r>
              <a:rPr lang="en-US" altLang="en-US" dirty="0">
                <a:solidFill>
                  <a:schemeClr val="accent2"/>
                </a:solidFill>
                <a:ea typeface="Gulim" pitchFamily="34" charset="-127"/>
              </a:rPr>
              <a:t> </a:t>
            </a:r>
            <a:r>
              <a:rPr lang="en-US" altLang="en-US" dirty="0">
                <a:ea typeface="Gulim" pitchFamily="34" charset="-127"/>
              </a:rPr>
              <a:t>pole tip region of the </a:t>
            </a:r>
            <a:r>
              <a:rPr lang="en-US" altLang="en-US" dirty="0" smtClean="0">
                <a:ea typeface="Gulim" pitchFamily="34" charset="-127"/>
              </a:rPr>
              <a:t>head</a:t>
            </a:r>
          </a:p>
          <a:p>
            <a:pPr lvl="1">
              <a:spcBef>
                <a:spcPts val="300"/>
              </a:spcBef>
              <a:buClr>
                <a:schemeClr val="accent2"/>
              </a:buClr>
              <a:buSzTx/>
              <a:buFont typeface="Wingdings" pitchFamily="2" charset="2"/>
              <a:buChar char="Ø"/>
            </a:pPr>
            <a:r>
              <a:rPr lang="en-US" altLang="en-US" dirty="0">
                <a:ea typeface="Gulim" pitchFamily="34" charset="-127"/>
              </a:rPr>
              <a:t>  </a:t>
            </a:r>
            <a:r>
              <a:rPr lang="en-US" altLang="en-US" b="1" dirty="0">
                <a:solidFill>
                  <a:srgbClr val="3333FF"/>
                </a:solidFill>
                <a:ea typeface="Gulim" pitchFamily="34" charset="-127"/>
              </a:rPr>
              <a:t>Thermal actuation is only performed during read and write </a:t>
            </a:r>
            <a:r>
              <a:rPr lang="en-US" altLang="en-US" b="1" dirty="0" smtClean="0">
                <a:solidFill>
                  <a:srgbClr val="3333FF"/>
                </a:solidFill>
                <a:ea typeface="Gulim" pitchFamily="34" charset="-127"/>
              </a:rPr>
              <a:t>operations</a:t>
            </a:r>
          </a:p>
          <a:p>
            <a:pPr lvl="1">
              <a:spcBef>
                <a:spcPts val="300"/>
              </a:spcBef>
              <a:buClr>
                <a:schemeClr val="accent2"/>
              </a:buClr>
              <a:buSzTx/>
              <a:buFont typeface="Wingdings" pitchFamily="2" charset="2"/>
              <a:buChar char="Ø"/>
            </a:pPr>
            <a:r>
              <a:rPr lang="en-US" altLang="en-US" b="1" dirty="0">
                <a:solidFill>
                  <a:srgbClr val="3333FF"/>
                </a:solidFill>
                <a:ea typeface="Gulim" pitchFamily="34" charset="-127"/>
              </a:rPr>
              <a:t> </a:t>
            </a:r>
            <a:r>
              <a:rPr lang="en-US" altLang="en-US" b="1" dirty="0" smtClean="0">
                <a:solidFill>
                  <a:srgbClr val="3333FF"/>
                </a:solidFill>
                <a:ea typeface="Gulim" pitchFamily="34" charset="-127"/>
              </a:rPr>
              <a:t> Head-disk interface failures </a:t>
            </a:r>
            <a:r>
              <a:rPr lang="en-US" altLang="en-US" b="1" dirty="0" smtClean="0">
                <a:solidFill>
                  <a:srgbClr val="3333FF"/>
                </a:solidFill>
                <a:ea typeface="Gulim" pitchFamily="34" charset="-127"/>
                <a:sym typeface="Wingdings" panose="05000000000000000000" pitchFamily="2" charset="2"/>
              </a:rPr>
              <a:t> when flying at 10nm</a:t>
            </a:r>
            <a:r>
              <a:rPr lang="en-US" altLang="en-US" b="1" dirty="0" smtClean="0">
                <a:solidFill>
                  <a:srgbClr val="3333FF"/>
                </a:solidFill>
                <a:ea typeface="Gulim" pitchFamily="34" charset="-127"/>
              </a:rPr>
              <a:t> </a:t>
            </a:r>
            <a:endParaRPr lang="en-US" altLang="en-US" b="1" dirty="0">
              <a:solidFill>
                <a:srgbClr val="3333FF"/>
              </a:solidFill>
              <a:ea typeface="Gulim" pitchFamily="34" charset="-127"/>
            </a:endParaRPr>
          </a:p>
          <a:p>
            <a:pPr lvl="1">
              <a:spcBef>
                <a:spcPts val="600"/>
              </a:spcBef>
              <a:buClr>
                <a:schemeClr val="accent2"/>
              </a:buClr>
              <a:buSzTx/>
              <a:buFont typeface="Wingdings" pitchFamily="2" charset="2"/>
              <a:buChar char="Ø"/>
            </a:pPr>
            <a:endParaRPr lang="en-US" altLang="en-US" dirty="0" smtClean="0">
              <a:ea typeface="Gulim" pitchFamily="34" charset="-127"/>
            </a:endParaRPr>
          </a:p>
          <a:p>
            <a:pPr lvl="1">
              <a:spcBef>
                <a:spcPts val="600"/>
              </a:spcBef>
              <a:buClr>
                <a:schemeClr val="accent2"/>
              </a:buClr>
              <a:buSzTx/>
              <a:buFont typeface="Wingdings" pitchFamily="2" charset="2"/>
              <a:buChar char="Ø"/>
            </a:pPr>
            <a:endParaRPr lang="en-US" altLang="en-US" dirty="0">
              <a:ea typeface="Gulim" pitchFamily="34" charset="-127"/>
            </a:endParaRPr>
          </a:p>
          <a:p>
            <a:pPr lvl="1">
              <a:spcBef>
                <a:spcPct val="0"/>
              </a:spcBef>
              <a:buClr>
                <a:schemeClr val="accent2"/>
              </a:buClr>
              <a:buSzTx/>
              <a:buFont typeface="Wingdings" pitchFamily="2" charset="2"/>
              <a:buChar char="Ø"/>
            </a:pPr>
            <a:endParaRPr lang="en-US" altLang="en-US" sz="1800" b="1" dirty="0">
              <a:solidFill>
                <a:schemeClr val="accent2"/>
              </a:solidFill>
              <a:ea typeface="Gulim" pitchFamily="34" charset="-127"/>
            </a:endParaRPr>
          </a:p>
          <a:p>
            <a:pPr>
              <a:spcBef>
                <a:spcPct val="30000"/>
              </a:spcBef>
              <a:buClr>
                <a:schemeClr val="accent2"/>
              </a:buClr>
              <a:buSzTx/>
              <a:buFont typeface="Wingdings" pitchFamily="2" charset="2"/>
              <a:buChar char="q"/>
            </a:pPr>
            <a:endParaRPr lang="en-US" altLang="en-US" sz="1800" b="0" dirty="0">
              <a:ea typeface="Gulim" pitchFamily="34" charset="-127"/>
            </a:endParaRPr>
          </a:p>
          <a:p>
            <a:pPr>
              <a:spcBef>
                <a:spcPct val="30000"/>
              </a:spcBef>
              <a:buClr>
                <a:schemeClr val="accent2"/>
              </a:buClr>
              <a:buSzTx/>
              <a:buNone/>
            </a:pPr>
            <a:endParaRPr lang="en-US" altLang="en-US" sz="1800" b="0" dirty="0">
              <a:ea typeface="Gulim" pitchFamily="34" charset="-127"/>
            </a:endParaRPr>
          </a:p>
          <a:p>
            <a:pPr>
              <a:spcBef>
                <a:spcPct val="30000"/>
              </a:spcBef>
              <a:buClr>
                <a:schemeClr val="accent2"/>
              </a:buClr>
              <a:buSzTx/>
              <a:buNone/>
            </a:pPr>
            <a:endParaRPr lang="en-US" altLang="en-US" sz="1800" b="0" dirty="0">
              <a:ea typeface="Gulim" pitchFamily="34" charset="-127"/>
            </a:endParaRPr>
          </a:p>
          <a:p>
            <a:pPr lvl="1">
              <a:spcBef>
                <a:spcPct val="40000"/>
              </a:spcBef>
              <a:buClr>
                <a:schemeClr val="accent2"/>
              </a:buClr>
              <a:buSzTx/>
              <a:buFont typeface="Wingdings" pitchFamily="2" charset="2"/>
              <a:buChar char="Ø"/>
            </a:pPr>
            <a:endParaRPr lang="en-US" altLang="en-US" dirty="0">
              <a:ea typeface="Gulim" pitchFamily="34" charset="-127"/>
            </a:endParaRPr>
          </a:p>
          <a:p>
            <a:pPr>
              <a:lnSpc>
                <a:spcPct val="90000"/>
              </a:lnSpc>
              <a:spcBef>
                <a:spcPts val="2400"/>
              </a:spcBef>
              <a:buClr>
                <a:schemeClr val="accent2"/>
              </a:buClr>
              <a:buSzTx/>
              <a:buNone/>
            </a:pPr>
            <a:endParaRPr lang="en-US" altLang="en-US" sz="1800" dirty="0">
              <a:ea typeface="Gulim" pitchFamily="34" charset="-127"/>
            </a:endParaRPr>
          </a:p>
          <a:p>
            <a:pPr lvl="1" algn="ctr">
              <a:lnSpc>
                <a:spcPct val="90000"/>
              </a:lnSpc>
              <a:spcBef>
                <a:spcPts val="2400"/>
              </a:spcBef>
              <a:buClr>
                <a:schemeClr val="accent2"/>
              </a:buClr>
              <a:buSzTx/>
              <a:buFontTx/>
              <a:buNone/>
            </a:pPr>
            <a:r>
              <a:rPr lang="en-US" altLang="en-US" sz="1800" b="1" dirty="0">
                <a:solidFill>
                  <a:srgbClr val="C00000"/>
                </a:solidFill>
                <a:ea typeface="Gulim" pitchFamily="34" charset="-127"/>
              </a:rPr>
              <a:t> </a:t>
            </a:r>
            <a:endParaRPr lang="en-US" altLang="en-US" sz="2000" dirty="0">
              <a:latin typeface="Times New Roman" pitchFamily="18" charset="0"/>
              <a:ea typeface="Gulim" pitchFamily="34" charset="-127"/>
            </a:endParaRPr>
          </a:p>
        </p:txBody>
      </p:sp>
      <p:sp>
        <p:nvSpPr>
          <p:cNvPr id="58371" name="Text Box 3"/>
          <p:cNvSpPr txBox="1">
            <a:spLocks noChangeArrowheads="1"/>
          </p:cNvSpPr>
          <p:nvPr/>
        </p:nvSpPr>
        <p:spPr bwMode="auto">
          <a:xfrm>
            <a:off x="312738" y="259650"/>
            <a:ext cx="785182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60000"/>
              </a:spcBef>
              <a:buClr>
                <a:schemeClr val="accent1"/>
              </a:buClr>
              <a:buSzPct val="100000"/>
              <a:buFont typeface="Wingdings 2" pitchFamily="18" charset="2"/>
              <a:buChar char=""/>
              <a:defRPr sz="20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buClr>
                <a:schemeClr val="accent1"/>
              </a:buClr>
              <a:buSzPct val="100000"/>
              <a:buFont typeface="Wingdings 2" pitchFamily="18" charset="2"/>
              <a:buChar char=""/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buClr>
                <a:schemeClr val="accent1"/>
              </a:buClr>
              <a:buSzPct val="100000"/>
              <a:buFont typeface="Wingdings 2" pitchFamily="18" charset="2"/>
              <a:buChar char=""/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buClr>
                <a:schemeClr val="accent1"/>
              </a:buClr>
              <a:buSzPct val="100000"/>
              <a:buFont typeface="Wingdings 2" pitchFamily="18" charset="2"/>
              <a:buChar char="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latin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en-US" sz="2800" dirty="0" smtClean="0">
                <a:solidFill>
                  <a:srgbClr val="FF0000"/>
                </a:solidFill>
                <a:ea typeface="Gulim" pitchFamily="34" charset="-127"/>
              </a:rPr>
              <a:t>Minimization of time spent in close proximity</a:t>
            </a:r>
            <a:endParaRPr kumimoji="1" lang="en-US" altLang="en-US" sz="2800" dirty="0">
              <a:solidFill>
                <a:srgbClr val="FF0000"/>
              </a:solidFill>
              <a:ea typeface="Gulim" pitchFamily="34" charset="-127"/>
            </a:endParaRPr>
          </a:p>
        </p:txBody>
      </p:sp>
      <p:grpSp>
        <p:nvGrpSpPr>
          <p:cNvPr id="58372" name="Group 4"/>
          <p:cNvGrpSpPr>
            <a:grpSpLocks/>
          </p:cNvGrpSpPr>
          <p:nvPr/>
        </p:nvGrpSpPr>
        <p:grpSpPr bwMode="auto">
          <a:xfrm>
            <a:off x="1039625" y="2181509"/>
            <a:ext cx="4505325" cy="1305961"/>
            <a:chOff x="768" y="1072"/>
            <a:chExt cx="2640" cy="728"/>
          </a:xfrm>
        </p:grpSpPr>
        <p:sp>
          <p:nvSpPr>
            <p:cNvPr id="58378" name="Text Box 5"/>
            <p:cNvSpPr txBox="1">
              <a:spLocks noChangeArrowheads="1"/>
            </p:cNvSpPr>
            <p:nvPr/>
          </p:nvSpPr>
          <p:spPr bwMode="auto">
            <a:xfrm>
              <a:off x="2724" y="1248"/>
              <a:ext cx="68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6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20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3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3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3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40000"/>
                </a:spcBef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latin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1" lang="en-US" altLang="ko-KR" sz="1000">
                  <a:solidFill>
                    <a:srgbClr val="FF3399"/>
                  </a:solidFill>
                  <a:ea typeface="Gulim" pitchFamily="34" charset="-127"/>
                </a:rPr>
                <a:t>Thermal Expansion</a:t>
              </a:r>
            </a:p>
          </p:txBody>
        </p:sp>
        <p:grpSp>
          <p:nvGrpSpPr>
            <p:cNvPr id="58379" name="Group 6"/>
            <p:cNvGrpSpPr>
              <a:grpSpLocks/>
            </p:cNvGrpSpPr>
            <p:nvPr/>
          </p:nvGrpSpPr>
          <p:grpSpPr bwMode="auto">
            <a:xfrm>
              <a:off x="768" y="1072"/>
              <a:ext cx="2289" cy="728"/>
              <a:chOff x="768" y="1603"/>
              <a:chExt cx="2289" cy="728"/>
            </a:xfrm>
          </p:grpSpPr>
          <p:sp>
            <p:nvSpPr>
              <p:cNvPr id="58380" name="Line 7"/>
              <p:cNvSpPr>
                <a:spLocks noChangeShapeType="1"/>
              </p:cNvSpPr>
              <p:nvPr/>
            </p:nvSpPr>
            <p:spPr bwMode="auto">
              <a:xfrm flipV="1">
                <a:off x="816" y="2083"/>
                <a:ext cx="1752" cy="14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381" name="Rectangle 8" descr="화강암"/>
              <p:cNvSpPr>
                <a:spLocks noChangeArrowheads="1"/>
              </p:cNvSpPr>
              <p:nvPr/>
            </p:nvSpPr>
            <p:spPr bwMode="auto">
              <a:xfrm rot="770335">
                <a:off x="1920" y="1805"/>
                <a:ext cx="659" cy="103"/>
              </a:xfrm>
              <a:prstGeom prst="rect">
                <a:avLst/>
              </a:prstGeom>
              <a:blipFill dpi="0" rotWithShape="1">
                <a:blip r:embed="rId3"/>
                <a:srcRect/>
                <a:tile tx="0" ty="0" sx="100000" sy="100000" flip="none" algn="tl"/>
              </a:blip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82" name="Rectangle 9"/>
              <p:cNvSpPr>
                <a:spLocks noChangeArrowheads="1"/>
              </p:cNvSpPr>
              <p:nvPr/>
            </p:nvSpPr>
            <p:spPr bwMode="auto">
              <a:xfrm rot="6170336" flipH="1">
                <a:off x="2455" y="1909"/>
                <a:ext cx="225" cy="129"/>
              </a:xfrm>
              <a:prstGeom prst="rect">
                <a:avLst/>
              </a:prstGeom>
              <a:solidFill>
                <a:srgbClr val="969696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83" name="Oval 10"/>
              <p:cNvSpPr>
                <a:spLocks noChangeArrowheads="1"/>
              </p:cNvSpPr>
              <p:nvPr/>
            </p:nvSpPr>
            <p:spPr bwMode="auto">
              <a:xfrm rot="6170336" flipH="1">
                <a:off x="2538" y="1955"/>
                <a:ext cx="45" cy="16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0" tIns="0" rIns="0" bIns="0" anchor="ctr"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84" name="Rectangle 11"/>
              <p:cNvSpPr>
                <a:spLocks noChangeArrowheads="1"/>
              </p:cNvSpPr>
              <p:nvPr/>
            </p:nvSpPr>
            <p:spPr bwMode="auto">
              <a:xfrm rot="6170336" flipH="1">
                <a:off x="2546" y="2052"/>
                <a:ext cx="4" cy="12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85" name="Rectangle 12"/>
              <p:cNvSpPr>
                <a:spLocks noChangeArrowheads="1"/>
              </p:cNvSpPr>
              <p:nvPr/>
            </p:nvSpPr>
            <p:spPr bwMode="auto">
              <a:xfrm rot="6170336" flipH="1">
                <a:off x="2473" y="1994"/>
                <a:ext cx="149" cy="13"/>
              </a:xfrm>
              <a:prstGeom prst="rect">
                <a:avLst/>
              </a:prstGeom>
              <a:solidFill>
                <a:srgbClr val="FFCC0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86" name="Rectangle 13"/>
              <p:cNvSpPr>
                <a:spLocks noChangeArrowheads="1"/>
              </p:cNvSpPr>
              <p:nvPr/>
            </p:nvSpPr>
            <p:spPr bwMode="auto">
              <a:xfrm rot="6170336" flipH="1">
                <a:off x="2555" y="1999"/>
                <a:ext cx="11" cy="10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87" name="Rectangle 14"/>
              <p:cNvSpPr>
                <a:spLocks noChangeArrowheads="1"/>
              </p:cNvSpPr>
              <p:nvPr/>
            </p:nvSpPr>
            <p:spPr bwMode="auto">
              <a:xfrm rot="6170336" flipH="1">
                <a:off x="2566" y="1998"/>
                <a:ext cx="10" cy="14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88" name="Rectangle 15"/>
              <p:cNvSpPr>
                <a:spLocks noChangeArrowheads="1"/>
              </p:cNvSpPr>
              <p:nvPr/>
            </p:nvSpPr>
            <p:spPr bwMode="auto">
              <a:xfrm rot="6170336" flipH="1">
                <a:off x="2570" y="1981"/>
                <a:ext cx="15" cy="15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89" name="Rectangle 16"/>
              <p:cNvSpPr>
                <a:spLocks noChangeArrowheads="1"/>
              </p:cNvSpPr>
              <p:nvPr/>
            </p:nvSpPr>
            <p:spPr bwMode="auto">
              <a:xfrm rot="6170336" flipH="1">
                <a:off x="2557" y="1980"/>
                <a:ext cx="13" cy="11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90" name="Rectangle 17"/>
              <p:cNvSpPr>
                <a:spLocks noChangeArrowheads="1"/>
              </p:cNvSpPr>
              <p:nvPr/>
            </p:nvSpPr>
            <p:spPr bwMode="auto">
              <a:xfrm rot="6170336" flipH="1">
                <a:off x="2466" y="1999"/>
                <a:ext cx="149" cy="2"/>
              </a:xfrm>
              <a:prstGeom prst="rect">
                <a:avLst/>
              </a:prstGeom>
              <a:solidFill>
                <a:srgbClr val="99CCFF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91" name="Rectangle 18"/>
              <p:cNvSpPr>
                <a:spLocks noChangeArrowheads="1"/>
              </p:cNvSpPr>
              <p:nvPr/>
            </p:nvSpPr>
            <p:spPr bwMode="auto">
              <a:xfrm rot="6170336" flipH="1">
                <a:off x="2456" y="1993"/>
                <a:ext cx="149" cy="8"/>
              </a:xfrm>
              <a:prstGeom prst="rect">
                <a:avLst/>
              </a:prstGeom>
              <a:solidFill>
                <a:srgbClr val="C0C0C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92" name="Rectangle 19"/>
              <p:cNvSpPr>
                <a:spLocks noChangeArrowheads="1"/>
              </p:cNvSpPr>
              <p:nvPr/>
            </p:nvSpPr>
            <p:spPr bwMode="auto">
              <a:xfrm rot="6170336" flipH="1">
                <a:off x="2460" y="1997"/>
                <a:ext cx="149" cy="1"/>
              </a:xfrm>
              <a:prstGeom prst="rect">
                <a:avLst/>
              </a:prstGeom>
              <a:solidFill>
                <a:srgbClr val="99CCFF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93" name="Rectangle 20"/>
              <p:cNvSpPr>
                <a:spLocks noChangeArrowheads="1"/>
              </p:cNvSpPr>
              <p:nvPr/>
            </p:nvSpPr>
            <p:spPr bwMode="auto">
              <a:xfrm rot="6170336" flipH="1">
                <a:off x="2464" y="1996"/>
                <a:ext cx="149" cy="5"/>
              </a:xfrm>
              <a:prstGeom prst="rect">
                <a:avLst/>
              </a:prstGeom>
              <a:solidFill>
                <a:srgbClr val="C0C0C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94" name="Rectangle 21"/>
              <p:cNvSpPr>
                <a:spLocks noChangeArrowheads="1"/>
              </p:cNvSpPr>
              <p:nvPr/>
            </p:nvSpPr>
            <p:spPr bwMode="auto">
              <a:xfrm rot="6170336" flipH="1">
                <a:off x="2561" y="2054"/>
                <a:ext cx="2" cy="14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95" name="Rectangle 22"/>
              <p:cNvSpPr>
                <a:spLocks noChangeArrowheads="1"/>
              </p:cNvSpPr>
              <p:nvPr/>
            </p:nvSpPr>
            <p:spPr bwMode="auto">
              <a:xfrm rot="6170336" flipH="1">
                <a:off x="2560" y="2049"/>
                <a:ext cx="3" cy="14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96" name="Rectangle 23"/>
              <p:cNvSpPr>
                <a:spLocks noChangeArrowheads="1"/>
              </p:cNvSpPr>
              <p:nvPr/>
            </p:nvSpPr>
            <p:spPr bwMode="auto">
              <a:xfrm rot="6170336" flipH="1">
                <a:off x="2562" y="2044"/>
                <a:ext cx="1" cy="14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97" name="Rectangle 24"/>
              <p:cNvSpPr>
                <a:spLocks noChangeArrowheads="1"/>
              </p:cNvSpPr>
              <p:nvPr/>
            </p:nvSpPr>
            <p:spPr bwMode="auto">
              <a:xfrm rot="6170336" flipH="1">
                <a:off x="2562" y="2037"/>
                <a:ext cx="4" cy="15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98" name="Rectangle 25"/>
              <p:cNvSpPr>
                <a:spLocks noChangeArrowheads="1"/>
              </p:cNvSpPr>
              <p:nvPr/>
            </p:nvSpPr>
            <p:spPr bwMode="auto">
              <a:xfrm rot="6170336" flipH="1">
                <a:off x="2540" y="2068"/>
                <a:ext cx="11" cy="8"/>
              </a:xfrm>
              <a:prstGeom prst="rect">
                <a:avLst/>
              </a:prstGeom>
              <a:solidFill>
                <a:srgbClr val="FFCC0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99" name="Rectangle 26"/>
              <p:cNvSpPr>
                <a:spLocks noChangeArrowheads="1"/>
              </p:cNvSpPr>
              <p:nvPr/>
            </p:nvSpPr>
            <p:spPr bwMode="auto">
              <a:xfrm rot="6170336" flipH="1">
                <a:off x="2547" y="2046"/>
                <a:ext cx="3" cy="12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00" name="Rectangle 27"/>
              <p:cNvSpPr>
                <a:spLocks noChangeArrowheads="1"/>
              </p:cNvSpPr>
              <p:nvPr/>
            </p:nvSpPr>
            <p:spPr bwMode="auto">
              <a:xfrm rot="6170336" flipH="1">
                <a:off x="2548" y="2038"/>
                <a:ext cx="6" cy="11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01" name="Rectangle 28"/>
              <p:cNvSpPr>
                <a:spLocks noChangeArrowheads="1"/>
              </p:cNvSpPr>
              <p:nvPr/>
            </p:nvSpPr>
            <p:spPr bwMode="auto">
              <a:xfrm rot="6170336" flipH="1">
                <a:off x="2550" y="2033"/>
                <a:ext cx="4" cy="9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02" name="Rectangle 29"/>
              <p:cNvSpPr>
                <a:spLocks noChangeArrowheads="1"/>
              </p:cNvSpPr>
              <p:nvPr/>
            </p:nvSpPr>
            <p:spPr bwMode="auto">
              <a:xfrm rot="6170336" flipH="1">
                <a:off x="2488" y="1995"/>
                <a:ext cx="135" cy="1"/>
              </a:xfrm>
              <a:prstGeom prst="rect">
                <a:avLst/>
              </a:prstGeom>
              <a:solidFill>
                <a:srgbClr val="CCFFFF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03" name="Freeform 30"/>
              <p:cNvSpPr>
                <a:spLocks/>
              </p:cNvSpPr>
              <p:nvPr/>
            </p:nvSpPr>
            <p:spPr bwMode="auto">
              <a:xfrm rot="6170336" flipH="1">
                <a:off x="2538" y="2048"/>
                <a:ext cx="36" cy="0"/>
              </a:xfrm>
              <a:custGeom>
                <a:avLst/>
                <a:gdLst>
                  <a:gd name="T0" fmla="*/ 0 w 788"/>
                  <a:gd name="T1" fmla="*/ 0 h 23"/>
                  <a:gd name="T2" fmla="*/ 0 w 788"/>
                  <a:gd name="T3" fmla="*/ 0 h 23"/>
                  <a:gd name="T4" fmla="*/ 0 w 788"/>
                  <a:gd name="T5" fmla="*/ 0 h 23"/>
                  <a:gd name="T6" fmla="*/ 0 w 788"/>
                  <a:gd name="T7" fmla="*/ 0 h 23"/>
                  <a:gd name="T8" fmla="*/ 0 w 788"/>
                  <a:gd name="T9" fmla="*/ 0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8"/>
                  <a:gd name="T16" fmla="*/ 0 h 23"/>
                  <a:gd name="T17" fmla="*/ 788 w 788"/>
                  <a:gd name="T18" fmla="*/ 0 h 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8" h="23">
                    <a:moveTo>
                      <a:pt x="788" y="23"/>
                    </a:moveTo>
                    <a:lnTo>
                      <a:pt x="766" y="0"/>
                    </a:lnTo>
                    <a:lnTo>
                      <a:pt x="23" y="0"/>
                    </a:lnTo>
                    <a:lnTo>
                      <a:pt x="0" y="23"/>
                    </a:lnTo>
                    <a:lnTo>
                      <a:pt x="788" y="23"/>
                    </a:lnTo>
                    <a:close/>
                  </a:path>
                </a:pathLst>
              </a:custGeom>
              <a:solidFill>
                <a:srgbClr val="CCCCFF"/>
              </a:solidFill>
              <a:ln w="15875" cap="rnd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04" name="Freeform 31"/>
              <p:cNvSpPr>
                <a:spLocks/>
              </p:cNvSpPr>
              <p:nvPr/>
            </p:nvSpPr>
            <p:spPr bwMode="auto">
              <a:xfrm rot="6170336" flipH="1">
                <a:off x="2560" y="2013"/>
                <a:ext cx="8" cy="2"/>
              </a:xfrm>
              <a:custGeom>
                <a:avLst/>
                <a:gdLst>
                  <a:gd name="T0" fmla="*/ 0 w 184"/>
                  <a:gd name="T1" fmla="*/ 0 h 23"/>
                  <a:gd name="T2" fmla="*/ 0 w 184"/>
                  <a:gd name="T3" fmla="*/ 0 h 23"/>
                  <a:gd name="T4" fmla="*/ 0 w 184"/>
                  <a:gd name="T5" fmla="*/ 0 h 23"/>
                  <a:gd name="T6" fmla="*/ 0 w 184"/>
                  <a:gd name="T7" fmla="*/ 0 h 23"/>
                  <a:gd name="T8" fmla="*/ 0 w 184"/>
                  <a:gd name="T9" fmla="*/ 0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4"/>
                  <a:gd name="T16" fmla="*/ 0 h 23"/>
                  <a:gd name="T17" fmla="*/ 184 w 184"/>
                  <a:gd name="T18" fmla="*/ 23 h 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4" h="23">
                    <a:moveTo>
                      <a:pt x="184" y="23"/>
                    </a:moveTo>
                    <a:lnTo>
                      <a:pt x="173" y="0"/>
                    </a:lnTo>
                    <a:lnTo>
                      <a:pt x="11" y="0"/>
                    </a:lnTo>
                    <a:lnTo>
                      <a:pt x="0" y="23"/>
                    </a:lnTo>
                    <a:lnTo>
                      <a:pt x="184" y="23"/>
                    </a:lnTo>
                    <a:close/>
                  </a:path>
                </a:pathLst>
              </a:custGeom>
              <a:solidFill>
                <a:srgbClr val="CCCCFF"/>
              </a:solidFill>
              <a:ln w="15875" cap="rnd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05" name="Freeform 32"/>
              <p:cNvSpPr>
                <a:spLocks/>
              </p:cNvSpPr>
              <p:nvPr/>
            </p:nvSpPr>
            <p:spPr bwMode="auto">
              <a:xfrm rot="6170336" flipH="1">
                <a:off x="2539" y="1964"/>
                <a:ext cx="70" cy="1"/>
              </a:xfrm>
              <a:custGeom>
                <a:avLst/>
                <a:gdLst>
                  <a:gd name="T0" fmla="*/ 0 w 1537"/>
                  <a:gd name="T1" fmla="*/ 0 h 19"/>
                  <a:gd name="T2" fmla="*/ 0 w 1537"/>
                  <a:gd name="T3" fmla="*/ 0 h 19"/>
                  <a:gd name="T4" fmla="*/ 0 w 1537"/>
                  <a:gd name="T5" fmla="*/ 0 h 19"/>
                  <a:gd name="T6" fmla="*/ 0 w 1537"/>
                  <a:gd name="T7" fmla="*/ 0 h 19"/>
                  <a:gd name="T8" fmla="*/ 0 w 1537"/>
                  <a:gd name="T9" fmla="*/ 0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37"/>
                  <a:gd name="T16" fmla="*/ 0 h 19"/>
                  <a:gd name="T17" fmla="*/ 1537 w 1537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37" h="19">
                    <a:moveTo>
                      <a:pt x="1537" y="19"/>
                    </a:moveTo>
                    <a:lnTo>
                      <a:pt x="1537" y="0"/>
                    </a:lnTo>
                    <a:lnTo>
                      <a:pt x="34" y="0"/>
                    </a:lnTo>
                    <a:lnTo>
                      <a:pt x="0" y="19"/>
                    </a:lnTo>
                    <a:lnTo>
                      <a:pt x="1537" y="19"/>
                    </a:lnTo>
                    <a:close/>
                  </a:path>
                </a:pathLst>
              </a:custGeom>
              <a:solidFill>
                <a:srgbClr val="CCCCFF"/>
              </a:solidFill>
              <a:ln w="15875" cap="rnd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06" name="Rectangle 33"/>
              <p:cNvSpPr>
                <a:spLocks noChangeArrowheads="1"/>
              </p:cNvSpPr>
              <p:nvPr/>
            </p:nvSpPr>
            <p:spPr bwMode="auto">
              <a:xfrm rot="6170336" flipH="1">
                <a:off x="2564" y="2032"/>
                <a:ext cx="2" cy="15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07" name="Freeform 34"/>
              <p:cNvSpPr>
                <a:spLocks/>
              </p:cNvSpPr>
              <p:nvPr/>
            </p:nvSpPr>
            <p:spPr bwMode="auto">
              <a:xfrm rot="6170336" flipH="1">
                <a:off x="2534" y="2067"/>
                <a:ext cx="11" cy="5"/>
              </a:xfrm>
              <a:custGeom>
                <a:avLst/>
                <a:gdLst>
                  <a:gd name="T0" fmla="*/ 0 w 245"/>
                  <a:gd name="T1" fmla="*/ 0 h 79"/>
                  <a:gd name="T2" fmla="*/ 0 w 245"/>
                  <a:gd name="T3" fmla="*/ 0 h 79"/>
                  <a:gd name="T4" fmla="*/ 0 w 245"/>
                  <a:gd name="T5" fmla="*/ 0 h 79"/>
                  <a:gd name="T6" fmla="*/ 0 w 245"/>
                  <a:gd name="T7" fmla="*/ 0 h 79"/>
                  <a:gd name="T8" fmla="*/ 0 w 245"/>
                  <a:gd name="T9" fmla="*/ 0 h 79"/>
                  <a:gd name="T10" fmla="*/ 0 w 245"/>
                  <a:gd name="T11" fmla="*/ 0 h 79"/>
                  <a:gd name="T12" fmla="*/ 0 w 245"/>
                  <a:gd name="T13" fmla="*/ 0 h 7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45"/>
                  <a:gd name="T22" fmla="*/ 0 h 79"/>
                  <a:gd name="T23" fmla="*/ 245 w 245"/>
                  <a:gd name="T24" fmla="*/ 79 h 7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45" h="79">
                    <a:moveTo>
                      <a:pt x="245" y="60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79"/>
                    </a:lnTo>
                    <a:lnTo>
                      <a:pt x="120" y="79"/>
                    </a:lnTo>
                    <a:lnTo>
                      <a:pt x="132" y="60"/>
                    </a:lnTo>
                    <a:lnTo>
                      <a:pt x="245" y="60"/>
                    </a:lnTo>
                    <a:close/>
                  </a:path>
                </a:pathLst>
              </a:custGeom>
              <a:solidFill>
                <a:srgbClr val="FF99CC"/>
              </a:solidFill>
              <a:ln w="15875" cap="rnd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08" name="Line 35"/>
              <p:cNvSpPr>
                <a:spLocks noChangeShapeType="1"/>
              </p:cNvSpPr>
              <p:nvPr/>
            </p:nvSpPr>
            <p:spPr bwMode="auto">
              <a:xfrm rot="6170336">
                <a:off x="2536" y="2073"/>
                <a:ext cx="5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09" name="Freeform 36"/>
              <p:cNvSpPr>
                <a:spLocks/>
              </p:cNvSpPr>
              <p:nvPr/>
            </p:nvSpPr>
            <p:spPr bwMode="auto">
              <a:xfrm rot="6170336" flipH="1">
                <a:off x="2536" y="2063"/>
                <a:ext cx="10" cy="3"/>
              </a:xfrm>
              <a:custGeom>
                <a:avLst/>
                <a:gdLst>
                  <a:gd name="T0" fmla="*/ 0 w 196"/>
                  <a:gd name="T1" fmla="*/ 0 h 49"/>
                  <a:gd name="T2" fmla="*/ 0 w 196"/>
                  <a:gd name="T3" fmla="*/ 0 h 49"/>
                  <a:gd name="T4" fmla="*/ 0 w 196"/>
                  <a:gd name="T5" fmla="*/ 0 h 49"/>
                  <a:gd name="T6" fmla="*/ 0 w 196"/>
                  <a:gd name="T7" fmla="*/ 0 h 49"/>
                  <a:gd name="T8" fmla="*/ 0 w 196"/>
                  <a:gd name="T9" fmla="*/ 0 h 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6"/>
                  <a:gd name="T16" fmla="*/ 0 h 49"/>
                  <a:gd name="T17" fmla="*/ 196 w 196"/>
                  <a:gd name="T18" fmla="*/ 49 h 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6" h="49">
                    <a:moveTo>
                      <a:pt x="0" y="49"/>
                    </a:moveTo>
                    <a:lnTo>
                      <a:pt x="12" y="0"/>
                    </a:lnTo>
                    <a:lnTo>
                      <a:pt x="185" y="0"/>
                    </a:lnTo>
                    <a:lnTo>
                      <a:pt x="196" y="49"/>
                    </a:lnTo>
                    <a:lnTo>
                      <a:pt x="0" y="49"/>
                    </a:lnTo>
                    <a:close/>
                  </a:path>
                </a:pathLst>
              </a:custGeom>
              <a:solidFill>
                <a:srgbClr val="CCCCFF"/>
              </a:solidFill>
              <a:ln w="15875" cap="rnd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10" name="Freeform 37"/>
              <p:cNvSpPr>
                <a:spLocks/>
              </p:cNvSpPr>
              <p:nvPr/>
            </p:nvSpPr>
            <p:spPr bwMode="auto">
              <a:xfrm rot="6170336" flipH="1">
                <a:off x="2542" y="2033"/>
                <a:ext cx="59" cy="34"/>
              </a:xfrm>
              <a:custGeom>
                <a:avLst/>
                <a:gdLst>
                  <a:gd name="T0" fmla="*/ 0 w 1323"/>
                  <a:gd name="T1" fmla="*/ 0 h 483"/>
                  <a:gd name="T2" fmla="*/ 0 w 1323"/>
                  <a:gd name="T3" fmla="*/ 0 h 483"/>
                  <a:gd name="T4" fmla="*/ 0 w 1323"/>
                  <a:gd name="T5" fmla="*/ 0 h 483"/>
                  <a:gd name="T6" fmla="*/ 0 w 1323"/>
                  <a:gd name="T7" fmla="*/ 0 h 483"/>
                  <a:gd name="T8" fmla="*/ 0 w 1323"/>
                  <a:gd name="T9" fmla="*/ 0 h 483"/>
                  <a:gd name="T10" fmla="*/ 0 w 1323"/>
                  <a:gd name="T11" fmla="*/ 0 h 483"/>
                  <a:gd name="T12" fmla="*/ 0 w 1323"/>
                  <a:gd name="T13" fmla="*/ 0 h 483"/>
                  <a:gd name="T14" fmla="*/ 0 w 1323"/>
                  <a:gd name="T15" fmla="*/ 0 h 483"/>
                  <a:gd name="T16" fmla="*/ 0 w 1323"/>
                  <a:gd name="T17" fmla="*/ 0 h 483"/>
                  <a:gd name="T18" fmla="*/ 0 w 1323"/>
                  <a:gd name="T19" fmla="*/ 0 h 483"/>
                  <a:gd name="T20" fmla="*/ 0 w 1323"/>
                  <a:gd name="T21" fmla="*/ 0 h 483"/>
                  <a:gd name="T22" fmla="*/ 0 w 1323"/>
                  <a:gd name="T23" fmla="*/ 0 h 483"/>
                  <a:gd name="T24" fmla="*/ 0 w 1323"/>
                  <a:gd name="T25" fmla="*/ 0 h 483"/>
                  <a:gd name="T26" fmla="*/ 0 w 1323"/>
                  <a:gd name="T27" fmla="*/ 0 h 483"/>
                  <a:gd name="T28" fmla="*/ 0 w 1323"/>
                  <a:gd name="T29" fmla="*/ 0 h 483"/>
                  <a:gd name="T30" fmla="*/ 0 w 1323"/>
                  <a:gd name="T31" fmla="*/ 0 h 483"/>
                  <a:gd name="T32" fmla="*/ 0 w 1323"/>
                  <a:gd name="T33" fmla="*/ 0 h 483"/>
                  <a:gd name="T34" fmla="*/ 0 w 1323"/>
                  <a:gd name="T35" fmla="*/ 0 h 483"/>
                  <a:gd name="T36" fmla="*/ 0 w 1323"/>
                  <a:gd name="T37" fmla="*/ 0 h 483"/>
                  <a:gd name="T38" fmla="*/ 0 w 1323"/>
                  <a:gd name="T39" fmla="*/ 0 h 483"/>
                  <a:gd name="T40" fmla="*/ 0 w 1323"/>
                  <a:gd name="T41" fmla="*/ 0 h 483"/>
                  <a:gd name="T42" fmla="*/ 0 w 1323"/>
                  <a:gd name="T43" fmla="*/ 0 h 483"/>
                  <a:gd name="T44" fmla="*/ 0 w 1323"/>
                  <a:gd name="T45" fmla="*/ 0 h 483"/>
                  <a:gd name="T46" fmla="*/ 0 w 1323"/>
                  <a:gd name="T47" fmla="*/ 0 h 483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1323"/>
                  <a:gd name="T73" fmla="*/ 0 h 483"/>
                  <a:gd name="T74" fmla="*/ 1323 w 1323"/>
                  <a:gd name="T75" fmla="*/ 483 h 483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1323" h="483">
                    <a:moveTo>
                      <a:pt x="0" y="483"/>
                    </a:moveTo>
                    <a:lnTo>
                      <a:pt x="177" y="483"/>
                    </a:lnTo>
                    <a:lnTo>
                      <a:pt x="249" y="245"/>
                    </a:lnTo>
                    <a:lnTo>
                      <a:pt x="264" y="196"/>
                    </a:lnTo>
                    <a:lnTo>
                      <a:pt x="301" y="170"/>
                    </a:lnTo>
                    <a:lnTo>
                      <a:pt x="358" y="166"/>
                    </a:lnTo>
                    <a:lnTo>
                      <a:pt x="867" y="166"/>
                    </a:lnTo>
                    <a:lnTo>
                      <a:pt x="901" y="173"/>
                    </a:lnTo>
                    <a:lnTo>
                      <a:pt x="931" y="207"/>
                    </a:lnTo>
                    <a:lnTo>
                      <a:pt x="1010" y="483"/>
                    </a:lnTo>
                    <a:lnTo>
                      <a:pt x="1323" y="483"/>
                    </a:lnTo>
                    <a:lnTo>
                      <a:pt x="1323" y="302"/>
                    </a:lnTo>
                    <a:lnTo>
                      <a:pt x="1115" y="306"/>
                    </a:lnTo>
                    <a:lnTo>
                      <a:pt x="1029" y="75"/>
                    </a:lnTo>
                    <a:lnTo>
                      <a:pt x="1002" y="38"/>
                    </a:lnTo>
                    <a:lnTo>
                      <a:pt x="961" y="11"/>
                    </a:lnTo>
                    <a:lnTo>
                      <a:pt x="912" y="0"/>
                    </a:lnTo>
                    <a:lnTo>
                      <a:pt x="290" y="0"/>
                    </a:lnTo>
                    <a:lnTo>
                      <a:pt x="211" y="26"/>
                    </a:lnTo>
                    <a:lnTo>
                      <a:pt x="158" y="75"/>
                    </a:lnTo>
                    <a:lnTo>
                      <a:pt x="128" y="136"/>
                    </a:lnTo>
                    <a:lnTo>
                      <a:pt x="64" y="302"/>
                    </a:lnTo>
                    <a:lnTo>
                      <a:pt x="0" y="302"/>
                    </a:lnTo>
                    <a:lnTo>
                      <a:pt x="0" y="483"/>
                    </a:lnTo>
                    <a:close/>
                  </a:path>
                </a:pathLst>
              </a:custGeom>
              <a:solidFill>
                <a:srgbClr val="FFCC00"/>
              </a:solidFill>
              <a:ln w="15875" cap="rnd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11" name="Rectangle 38"/>
              <p:cNvSpPr>
                <a:spLocks noChangeArrowheads="1"/>
              </p:cNvSpPr>
              <p:nvPr/>
            </p:nvSpPr>
            <p:spPr bwMode="auto">
              <a:xfrm rot="6170336" flipH="1">
                <a:off x="2546" y="2017"/>
                <a:ext cx="14" cy="12"/>
              </a:xfrm>
              <a:prstGeom prst="rect">
                <a:avLst/>
              </a:prstGeom>
              <a:solidFill>
                <a:srgbClr val="FFCC0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12" name="Rectangle 39"/>
              <p:cNvSpPr>
                <a:spLocks noChangeArrowheads="1"/>
              </p:cNvSpPr>
              <p:nvPr/>
            </p:nvSpPr>
            <p:spPr bwMode="auto">
              <a:xfrm rot="6170336" flipH="1">
                <a:off x="2574" y="1962"/>
                <a:ext cx="15" cy="15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13" name="Rectangle 40"/>
              <p:cNvSpPr>
                <a:spLocks noChangeArrowheads="1"/>
              </p:cNvSpPr>
              <p:nvPr/>
            </p:nvSpPr>
            <p:spPr bwMode="auto">
              <a:xfrm rot="6170336" flipH="1">
                <a:off x="2579" y="1943"/>
                <a:ext cx="15" cy="16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14" name="Rectangle 41"/>
              <p:cNvSpPr>
                <a:spLocks noChangeArrowheads="1"/>
              </p:cNvSpPr>
              <p:nvPr/>
            </p:nvSpPr>
            <p:spPr bwMode="auto">
              <a:xfrm rot="6170336" flipH="1">
                <a:off x="2562" y="1962"/>
                <a:ext cx="14" cy="10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15" name="Rectangle 42"/>
              <p:cNvSpPr>
                <a:spLocks noChangeArrowheads="1"/>
              </p:cNvSpPr>
              <p:nvPr/>
            </p:nvSpPr>
            <p:spPr bwMode="auto">
              <a:xfrm rot="6170336" flipH="1">
                <a:off x="2567" y="1942"/>
                <a:ext cx="14" cy="9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16" name="Freeform 43"/>
              <p:cNvSpPr>
                <a:spLocks/>
              </p:cNvSpPr>
              <p:nvPr/>
            </p:nvSpPr>
            <p:spPr bwMode="auto">
              <a:xfrm rot="6170336" flipH="1">
                <a:off x="2539" y="1983"/>
                <a:ext cx="36" cy="2"/>
              </a:xfrm>
              <a:custGeom>
                <a:avLst/>
                <a:gdLst>
                  <a:gd name="T0" fmla="*/ 0 w 1671"/>
                  <a:gd name="T1" fmla="*/ 0 h 627"/>
                  <a:gd name="T2" fmla="*/ 0 w 1671"/>
                  <a:gd name="T3" fmla="*/ 0 h 627"/>
                  <a:gd name="T4" fmla="*/ 0 w 1671"/>
                  <a:gd name="T5" fmla="*/ 0 h 627"/>
                  <a:gd name="T6" fmla="*/ 0 w 1671"/>
                  <a:gd name="T7" fmla="*/ 0 h 627"/>
                  <a:gd name="T8" fmla="*/ 0 w 1671"/>
                  <a:gd name="T9" fmla="*/ 0 h 627"/>
                  <a:gd name="T10" fmla="*/ 0 w 1671"/>
                  <a:gd name="T11" fmla="*/ 0 h 627"/>
                  <a:gd name="T12" fmla="*/ 0 w 1671"/>
                  <a:gd name="T13" fmla="*/ 0 h 627"/>
                  <a:gd name="T14" fmla="*/ 0 w 1671"/>
                  <a:gd name="T15" fmla="*/ 0 h 627"/>
                  <a:gd name="T16" fmla="*/ 0 w 1671"/>
                  <a:gd name="T17" fmla="*/ 0 h 627"/>
                  <a:gd name="T18" fmla="*/ 0 w 1671"/>
                  <a:gd name="T19" fmla="*/ 0 h 627"/>
                  <a:gd name="T20" fmla="*/ 0 w 1671"/>
                  <a:gd name="T21" fmla="*/ 0 h 627"/>
                  <a:gd name="T22" fmla="*/ 0 w 1671"/>
                  <a:gd name="T23" fmla="*/ 0 h 627"/>
                  <a:gd name="T24" fmla="*/ 0 w 1671"/>
                  <a:gd name="T25" fmla="*/ 0 h 627"/>
                  <a:gd name="T26" fmla="*/ 0 w 1671"/>
                  <a:gd name="T27" fmla="*/ 0 h 627"/>
                  <a:gd name="T28" fmla="*/ 0 w 1671"/>
                  <a:gd name="T29" fmla="*/ 0 h 627"/>
                  <a:gd name="T30" fmla="*/ 0 w 1671"/>
                  <a:gd name="T31" fmla="*/ 0 h 62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671"/>
                  <a:gd name="T49" fmla="*/ 0 h 627"/>
                  <a:gd name="T50" fmla="*/ 1671 w 1671"/>
                  <a:gd name="T51" fmla="*/ 627 h 627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671" h="627">
                    <a:moveTo>
                      <a:pt x="0" y="423"/>
                    </a:moveTo>
                    <a:cubicBezTo>
                      <a:pt x="276" y="268"/>
                      <a:pt x="553" y="113"/>
                      <a:pt x="681" y="60"/>
                    </a:cubicBezTo>
                    <a:cubicBezTo>
                      <a:pt x="809" y="7"/>
                      <a:pt x="854" y="45"/>
                      <a:pt x="771" y="105"/>
                    </a:cubicBezTo>
                    <a:cubicBezTo>
                      <a:pt x="688" y="165"/>
                      <a:pt x="265" y="363"/>
                      <a:pt x="182" y="423"/>
                    </a:cubicBezTo>
                    <a:cubicBezTo>
                      <a:pt x="99" y="483"/>
                      <a:pt x="136" y="528"/>
                      <a:pt x="272" y="468"/>
                    </a:cubicBezTo>
                    <a:cubicBezTo>
                      <a:pt x="408" y="408"/>
                      <a:pt x="870" y="120"/>
                      <a:pt x="998" y="60"/>
                    </a:cubicBezTo>
                    <a:cubicBezTo>
                      <a:pt x="1126" y="0"/>
                      <a:pt x="1141" y="37"/>
                      <a:pt x="1043" y="105"/>
                    </a:cubicBezTo>
                    <a:cubicBezTo>
                      <a:pt x="945" y="173"/>
                      <a:pt x="499" y="400"/>
                      <a:pt x="408" y="468"/>
                    </a:cubicBezTo>
                    <a:cubicBezTo>
                      <a:pt x="317" y="536"/>
                      <a:pt x="363" y="573"/>
                      <a:pt x="499" y="513"/>
                    </a:cubicBezTo>
                    <a:cubicBezTo>
                      <a:pt x="635" y="453"/>
                      <a:pt x="1089" y="165"/>
                      <a:pt x="1225" y="105"/>
                    </a:cubicBezTo>
                    <a:cubicBezTo>
                      <a:pt x="1361" y="45"/>
                      <a:pt x="1407" y="82"/>
                      <a:pt x="1316" y="150"/>
                    </a:cubicBezTo>
                    <a:cubicBezTo>
                      <a:pt x="1225" y="218"/>
                      <a:pt x="764" y="445"/>
                      <a:pt x="681" y="513"/>
                    </a:cubicBezTo>
                    <a:cubicBezTo>
                      <a:pt x="598" y="581"/>
                      <a:pt x="681" y="627"/>
                      <a:pt x="817" y="559"/>
                    </a:cubicBezTo>
                    <a:cubicBezTo>
                      <a:pt x="953" y="491"/>
                      <a:pt x="1369" y="173"/>
                      <a:pt x="1497" y="105"/>
                    </a:cubicBezTo>
                    <a:cubicBezTo>
                      <a:pt x="1625" y="37"/>
                      <a:pt x="1671" y="74"/>
                      <a:pt x="1588" y="150"/>
                    </a:cubicBezTo>
                    <a:cubicBezTo>
                      <a:pt x="1505" y="226"/>
                      <a:pt x="1251" y="392"/>
                      <a:pt x="998" y="559"/>
                    </a:cubicBezTo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17" name="Oval 44"/>
              <p:cNvSpPr>
                <a:spLocks noChangeArrowheads="1"/>
              </p:cNvSpPr>
              <p:nvPr/>
            </p:nvSpPr>
            <p:spPr bwMode="auto">
              <a:xfrm rot="6170336" flipH="1">
                <a:off x="2529" y="1974"/>
                <a:ext cx="58" cy="17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18" name="Rectangle 45" descr="화강암"/>
              <p:cNvSpPr>
                <a:spLocks noChangeArrowheads="1"/>
              </p:cNvSpPr>
              <p:nvPr/>
            </p:nvSpPr>
            <p:spPr bwMode="auto">
              <a:xfrm rot="770335">
                <a:off x="1963" y="1892"/>
                <a:ext cx="388" cy="13"/>
              </a:xfrm>
              <a:prstGeom prst="rect">
                <a:avLst/>
              </a:prstGeom>
              <a:blipFill dpi="0" rotWithShape="1">
                <a:blip r:embed="rId3"/>
                <a:srcRect/>
                <a:tile tx="0" ty="0" sx="100000" sy="100000" flip="none" algn="tl"/>
              </a:blip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19" name="Rectangle 46" descr="화강암"/>
              <p:cNvSpPr>
                <a:spLocks noChangeArrowheads="1"/>
              </p:cNvSpPr>
              <p:nvPr/>
            </p:nvSpPr>
            <p:spPr bwMode="auto">
              <a:xfrm rot="770335">
                <a:off x="2411" y="1935"/>
                <a:ext cx="116" cy="12"/>
              </a:xfrm>
              <a:prstGeom prst="rect">
                <a:avLst/>
              </a:prstGeom>
              <a:blipFill dpi="0" rotWithShape="1">
                <a:blip r:embed="rId3"/>
                <a:srcRect/>
                <a:tile tx="0" ty="0" sx="100000" sy="100000" flip="none" algn="tl"/>
              </a:blip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20" name="Text Box 47"/>
              <p:cNvSpPr txBox="1">
                <a:spLocks noChangeArrowheads="1"/>
              </p:cNvSpPr>
              <p:nvPr/>
            </p:nvSpPr>
            <p:spPr bwMode="auto">
              <a:xfrm>
                <a:off x="1728" y="2052"/>
                <a:ext cx="791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latin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kumimoji="1" lang="en-US" altLang="en-US" sz="1200" dirty="0">
                    <a:solidFill>
                      <a:srgbClr val="000000"/>
                    </a:solidFill>
                    <a:latin typeface="Times New Roman" pitchFamily="18" charset="0"/>
                    <a:ea typeface="Gulim" pitchFamily="34" charset="-127"/>
                  </a:rPr>
                  <a:t>Element spacing</a:t>
                </a:r>
              </a:p>
            </p:txBody>
          </p:sp>
          <p:sp>
            <p:nvSpPr>
              <p:cNvPr id="58421" name="Rectangle 48" descr="화강암"/>
              <p:cNvSpPr>
                <a:spLocks noChangeArrowheads="1"/>
              </p:cNvSpPr>
              <p:nvPr/>
            </p:nvSpPr>
            <p:spPr bwMode="auto">
              <a:xfrm rot="770335">
                <a:off x="971" y="1760"/>
                <a:ext cx="698" cy="101"/>
              </a:xfrm>
              <a:prstGeom prst="rect">
                <a:avLst/>
              </a:prstGeom>
              <a:blipFill dpi="0" rotWithShape="1">
                <a:blip r:embed="rId3"/>
                <a:srcRect/>
                <a:tile tx="0" ty="0" sx="100000" sy="100000" flip="none" algn="tl"/>
              </a:blip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22" name="Rectangle 49"/>
              <p:cNvSpPr>
                <a:spLocks noChangeArrowheads="1"/>
              </p:cNvSpPr>
              <p:nvPr/>
            </p:nvSpPr>
            <p:spPr bwMode="auto">
              <a:xfrm rot="6170336" flipH="1">
                <a:off x="1617" y="1839"/>
                <a:ext cx="116" cy="104"/>
              </a:xfrm>
              <a:prstGeom prst="rect">
                <a:avLst/>
              </a:prstGeom>
              <a:solidFill>
                <a:srgbClr val="969696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23" name="Oval 50"/>
              <p:cNvSpPr>
                <a:spLocks noChangeArrowheads="1"/>
              </p:cNvSpPr>
              <p:nvPr/>
            </p:nvSpPr>
            <p:spPr bwMode="auto">
              <a:xfrm rot="6170336" flipH="1">
                <a:off x="1650" y="1884"/>
                <a:ext cx="21" cy="15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0" tIns="0" rIns="0" bIns="0" anchor="ctr"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24" name="Rectangle 51"/>
              <p:cNvSpPr>
                <a:spLocks noChangeArrowheads="1"/>
              </p:cNvSpPr>
              <p:nvPr/>
            </p:nvSpPr>
            <p:spPr bwMode="auto">
              <a:xfrm rot="6170336" flipH="1">
                <a:off x="1657" y="1932"/>
                <a:ext cx="2" cy="9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25" name="Rectangle 52"/>
              <p:cNvSpPr>
                <a:spLocks noChangeArrowheads="1"/>
              </p:cNvSpPr>
              <p:nvPr/>
            </p:nvSpPr>
            <p:spPr bwMode="auto">
              <a:xfrm rot="6170336" flipH="1">
                <a:off x="1618" y="1903"/>
                <a:ext cx="70" cy="11"/>
              </a:xfrm>
              <a:prstGeom prst="rect">
                <a:avLst/>
              </a:prstGeom>
              <a:solidFill>
                <a:srgbClr val="FFCC0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26" name="Rectangle 53"/>
              <p:cNvSpPr>
                <a:spLocks noChangeArrowheads="1"/>
              </p:cNvSpPr>
              <p:nvPr/>
            </p:nvSpPr>
            <p:spPr bwMode="auto">
              <a:xfrm rot="6170336" flipH="1">
                <a:off x="1661" y="1907"/>
                <a:ext cx="5" cy="9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27" name="Rectangle 54"/>
              <p:cNvSpPr>
                <a:spLocks noChangeArrowheads="1"/>
              </p:cNvSpPr>
              <p:nvPr/>
            </p:nvSpPr>
            <p:spPr bwMode="auto">
              <a:xfrm rot="6170336" flipH="1">
                <a:off x="1672" y="1907"/>
                <a:ext cx="5" cy="13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28" name="Rectangle 55"/>
              <p:cNvSpPr>
                <a:spLocks noChangeArrowheads="1"/>
              </p:cNvSpPr>
              <p:nvPr/>
            </p:nvSpPr>
            <p:spPr bwMode="auto">
              <a:xfrm rot="6170336" flipH="1">
                <a:off x="1672" y="1901"/>
                <a:ext cx="7" cy="12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29" name="Rectangle 56"/>
              <p:cNvSpPr>
                <a:spLocks noChangeArrowheads="1"/>
              </p:cNvSpPr>
              <p:nvPr/>
            </p:nvSpPr>
            <p:spPr bwMode="auto">
              <a:xfrm rot="6170336" flipH="1">
                <a:off x="1660" y="1900"/>
                <a:ext cx="7" cy="8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30" name="Rectangle 57"/>
              <p:cNvSpPr>
                <a:spLocks noChangeArrowheads="1"/>
              </p:cNvSpPr>
              <p:nvPr/>
            </p:nvSpPr>
            <p:spPr bwMode="auto">
              <a:xfrm rot="6170336" flipH="1">
                <a:off x="1612" y="1907"/>
                <a:ext cx="70" cy="1"/>
              </a:xfrm>
              <a:prstGeom prst="rect">
                <a:avLst/>
              </a:prstGeom>
              <a:solidFill>
                <a:srgbClr val="99CCFF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31" name="Rectangle 58"/>
              <p:cNvSpPr>
                <a:spLocks noChangeArrowheads="1"/>
              </p:cNvSpPr>
              <p:nvPr/>
            </p:nvSpPr>
            <p:spPr bwMode="auto">
              <a:xfrm rot="6170336" flipH="1">
                <a:off x="1603" y="1903"/>
                <a:ext cx="70" cy="6"/>
              </a:xfrm>
              <a:prstGeom prst="rect">
                <a:avLst/>
              </a:prstGeom>
              <a:solidFill>
                <a:srgbClr val="C0C0C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32" name="Rectangle 59"/>
              <p:cNvSpPr>
                <a:spLocks noChangeArrowheads="1"/>
              </p:cNvSpPr>
              <p:nvPr/>
            </p:nvSpPr>
            <p:spPr bwMode="auto">
              <a:xfrm rot="6170336" flipH="1">
                <a:off x="1607" y="1907"/>
                <a:ext cx="70" cy="0"/>
              </a:xfrm>
              <a:prstGeom prst="rect">
                <a:avLst/>
              </a:prstGeom>
              <a:solidFill>
                <a:srgbClr val="99CCFF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33" name="Rectangle 60"/>
              <p:cNvSpPr>
                <a:spLocks noChangeArrowheads="1"/>
              </p:cNvSpPr>
              <p:nvPr/>
            </p:nvSpPr>
            <p:spPr bwMode="auto">
              <a:xfrm rot="6170336" flipH="1">
                <a:off x="1610" y="1904"/>
                <a:ext cx="70" cy="5"/>
              </a:xfrm>
              <a:prstGeom prst="rect">
                <a:avLst/>
              </a:prstGeom>
              <a:solidFill>
                <a:srgbClr val="C0C0C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34" name="Rectangle 61"/>
              <p:cNvSpPr>
                <a:spLocks noChangeArrowheads="1"/>
              </p:cNvSpPr>
              <p:nvPr/>
            </p:nvSpPr>
            <p:spPr bwMode="auto">
              <a:xfrm rot="6170336" flipH="1">
                <a:off x="1670" y="1933"/>
                <a:ext cx="2" cy="13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35" name="Rectangle 62"/>
              <p:cNvSpPr>
                <a:spLocks noChangeArrowheads="1"/>
              </p:cNvSpPr>
              <p:nvPr/>
            </p:nvSpPr>
            <p:spPr bwMode="auto">
              <a:xfrm rot="6170336" flipH="1">
                <a:off x="1671" y="1931"/>
                <a:ext cx="1" cy="13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36" name="Rectangle 63"/>
              <p:cNvSpPr>
                <a:spLocks noChangeArrowheads="1"/>
              </p:cNvSpPr>
              <p:nvPr/>
            </p:nvSpPr>
            <p:spPr bwMode="auto">
              <a:xfrm rot="6170336" flipH="1">
                <a:off x="1672" y="1928"/>
                <a:ext cx="2" cy="13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37" name="Rectangle 64"/>
              <p:cNvSpPr>
                <a:spLocks noChangeArrowheads="1"/>
              </p:cNvSpPr>
              <p:nvPr/>
            </p:nvSpPr>
            <p:spPr bwMode="auto">
              <a:xfrm rot="6170336" flipH="1">
                <a:off x="1672" y="1926"/>
                <a:ext cx="1" cy="13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38" name="Rectangle 65"/>
              <p:cNvSpPr>
                <a:spLocks noChangeArrowheads="1"/>
              </p:cNvSpPr>
              <p:nvPr/>
            </p:nvSpPr>
            <p:spPr bwMode="auto">
              <a:xfrm rot="6170336" flipH="1">
                <a:off x="1655" y="1941"/>
                <a:ext cx="5" cy="6"/>
              </a:xfrm>
              <a:prstGeom prst="rect">
                <a:avLst/>
              </a:prstGeom>
              <a:solidFill>
                <a:srgbClr val="FFCC0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39" name="Rectangle 66"/>
              <p:cNvSpPr>
                <a:spLocks noChangeArrowheads="1"/>
              </p:cNvSpPr>
              <p:nvPr/>
            </p:nvSpPr>
            <p:spPr bwMode="auto">
              <a:xfrm rot="6170336" flipH="1">
                <a:off x="1657" y="1929"/>
                <a:ext cx="2" cy="9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40" name="Rectangle 67"/>
              <p:cNvSpPr>
                <a:spLocks noChangeArrowheads="1"/>
              </p:cNvSpPr>
              <p:nvPr/>
            </p:nvSpPr>
            <p:spPr bwMode="auto">
              <a:xfrm rot="6170336" flipH="1">
                <a:off x="1658" y="1926"/>
                <a:ext cx="2" cy="9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41" name="Rectangle 68"/>
              <p:cNvSpPr>
                <a:spLocks noChangeArrowheads="1"/>
              </p:cNvSpPr>
              <p:nvPr/>
            </p:nvSpPr>
            <p:spPr bwMode="auto">
              <a:xfrm rot="6170336" flipH="1">
                <a:off x="1658" y="1923"/>
                <a:ext cx="3" cy="9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42" name="Rectangle 69"/>
              <p:cNvSpPr>
                <a:spLocks noChangeArrowheads="1"/>
              </p:cNvSpPr>
              <p:nvPr/>
            </p:nvSpPr>
            <p:spPr bwMode="auto">
              <a:xfrm rot="6170336" flipH="1">
                <a:off x="1627" y="1907"/>
                <a:ext cx="64" cy="2"/>
              </a:xfrm>
              <a:prstGeom prst="rect">
                <a:avLst/>
              </a:prstGeom>
              <a:solidFill>
                <a:srgbClr val="CCFFFF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43" name="Freeform 70"/>
              <p:cNvSpPr>
                <a:spLocks/>
              </p:cNvSpPr>
              <p:nvPr/>
            </p:nvSpPr>
            <p:spPr bwMode="auto">
              <a:xfrm rot="6170336" flipH="1">
                <a:off x="1657" y="1932"/>
                <a:ext cx="16" cy="2"/>
              </a:xfrm>
              <a:custGeom>
                <a:avLst/>
                <a:gdLst>
                  <a:gd name="T0" fmla="*/ 0 w 788"/>
                  <a:gd name="T1" fmla="*/ 0 h 23"/>
                  <a:gd name="T2" fmla="*/ 0 w 788"/>
                  <a:gd name="T3" fmla="*/ 0 h 23"/>
                  <a:gd name="T4" fmla="*/ 0 w 788"/>
                  <a:gd name="T5" fmla="*/ 0 h 23"/>
                  <a:gd name="T6" fmla="*/ 0 w 788"/>
                  <a:gd name="T7" fmla="*/ 0 h 23"/>
                  <a:gd name="T8" fmla="*/ 0 w 788"/>
                  <a:gd name="T9" fmla="*/ 0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8"/>
                  <a:gd name="T16" fmla="*/ 0 h 23"/>
                  <a:gd name="T17" fmla="*/ 788 w 788"/>
                  <a:gd name="T18" fmla="*/ 23 h 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8" h="23">
                    <a:moveTo>
                      <a:pt x="788" y="23"/>
                    </a:moveTo>
                    <a:lnTo>
                      <a:pt x="766" y="0"/>
                    </a:lnTo>
                    <a:lnTo>
                      <a:pt x="23" y="0"/>
                    </a:lnTo>
                    <a:lnTo>
                      <a:pt x="0" y="23"/>
                    </a:lnTo>
                    <a:lnTo>
                      <a:pt x="788" y="23"/>
                    </a:lnTo>
                    <a:close/>
                  </a:path>
                </a:pathLst>
              </a:custGeom>
              <a:solidFill>
                <a:srgbClr val="CCCCFF"/>
              </a:solidFill>
              <a:ln w="15875" cap="rnd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44" name="Freeform 71"/>
              <p:cNvSpPr>
                <a:spLocks/>
              </p:cNvSpPr>
              <p:nvPr/>
            </p:nvSpPr>
            <p:spPr bwMode="auto">
              <a:xfrm rot="6170336" flipH="1">
                <a:off x="1667" y="1916"/>
                <a:ext cx="4" cy="1"/>
              </a:xfrm>
              <a:custGeom>
                <a:avLst/>
                <a:gdLst>
                  <a:gd name="T0" fmla="*/ 0 w 184"/>
                  <a:gd name="T1" fmla="*/ 0 h 23"/>
                  <a:gd name="T2" fmla="*/ 0 w 184"/>
                  <a:gd name="T3" fmla="*/ 0 h 23"/>
                  <a:gd name="T4" fmla="*/ 0 w 184"/>
                  <a:gd name="T5" fmla="*/ 0 h 23"/>
                  <a:gd name="T6" fmla="*/ 0 w 184"/>
                  <a:gd name="T7" fmla="*/ 0 h 23"/>
                  <a:gd name="T8" fmla="*/ 0 w 184"/>
                  <a:gd name="T9" fmla="*/ 0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4"/>
                  <a:gd name="T16" fmla="*/ 0 h 23"/>
                  <a:gd name="T17" fmla="*/ 184 w 184"/>
                  <a:gd name="T18" fmla="*/ 23 h 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4" h="23">
                    <a:moveTo>
                      <a:pt x="184" y="23"/>
                    </a:moveTo>
                    <a:lnTo>
                      <a:pt x="173" y="0"/>
                    </a:lnTo>
                    <a:lnTo>
                      <a:pt x="11" y="0"/>
                    </a:lnTo>
                    <a:lnTo>
                      <a:pt x="0" y="23"/>
                    </a:lnTo>
                    <a:lnTo>
                      <a:pt x="184" y="23"/>
                    </a:lnTo>
                    <a:close/>
                  </a:path>
                </a:pathLst>
              </a:custGeom>
              <a:solidFill>
                <a:srgbClr val="CCCCFF"/>
              </a:solidFill>
              <a:ln w="15875" cap="rnd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45" name="Freeform 72"/>
              <p:cNvSpPr>
                <a:spLocks/>
              </p:cNvSpPr>
              <p:nvPr/>
            </p:nvSpPr>
            <p:spPr bwMode="auto">
              <a:xfrm rot="6170336" flipH="1">
                <a:off x="1657" y="1893"/>
                <a:ext cx="32" cy="2"/>
              </a:xfrm>
              <a:custGeom>
                <a:avLst/>
                <a:gdLst>
                  <a:gd name="T0" fmla="*/ 0 w 1537"/>
                  <a:gd name="T1" fmla="*/ 0 h 19"/>
                  <a:gd name="T2" fmla="*/ 0 w 1537"/>
                  <a:gd name="T3" fmla="*/ 0 h 19"/>
                  <a:gd name="T4" fmla="*/ 0 w 1537"/>
                  <a:gd name="T5" fmla="*/ 0 h 19"/>
                  <a:gd name="T6" fmla="*/ 0 w 1537"/>
                  <a:gd name="T7" fmla="*/ 0 h 19"/>
                  <a:gd name="T8" fmla="*/ 0 w 1537"/>
                  <a:gd name="T9" fmla="*/ 0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37"/>
                  <a:gd name="T16" fmla="*/ 0 h 19"/>
                  <a:gd name="T17" fmla="*/ 1537 w 1537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37" h="19">
                    <a:moveTo>
                      <a:pt x="1537" y="19"/>
                    </a:moveTo>
                    <a:lnTo>
                      <a:pt x="1537" y="0"/>
                    </a:lnTo>
                    <a:lnTo>
                      <a:pt x="34" y="0"/>
                    </a:lnTo>
                    <a:lnTo>
                      <a:pt x="0" y="19"/>
                    </a:lnTo>
                    <a:lnTo>
                      <a:pt x="1537" y="19"/>
                    </a:lnTo>
                    <a:close/>
                  </a:path>
                </a:pathLst>
              </a:custGeom>
              <a:solidFill>
                <a:srgbClr val="CCCCFF"/>
              </a:solidFill>
              <a:ln w="15875" cap="rnd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46" name="Rectangle 73"/>
              <p:cNvSpPr>
                <a:spLocks noChangeArrowheads="1"/>
              </p:cNvSpPr>
              <p:nvPr/>
            </p:nvSpPr>
            <p:spPr bwMode="auto">
              <a:xfrm rot="6170336" flipH="1">
                <a:off x="1672" y="1924"/>
                <a:ext cx="1" cy="13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47" name="Freeform 74"/>
              <p:cNvSpPr>
                <a:spLocks/>
              </p:cNvSpPr>
              <p:nvPr/>
            </p:nvSpPr>
            <p:spPr bwMode="auto">
              <a:xfrm rot="6170336" flipH="1">
                <a:off x="1649" y="1941"/>
                <a:ext cx="5" cy="4"/>
              </a:xfrm>
              <a:custGeom>
                <a:avLst/>
                <a:gdLst>
                  <a:gd name="T0" fmla="*/ 0 w 245"/>
                  <a:gd name="T1" fmla="*/ 0 h 79"/>
                  <a:gd name="T2" fmla="*/ 0 w 245"/>
                  <a:gd name="T3" fmla="*/ 0 h 79"/>
                  <a:gd name="T4" fmla="*/ 0 w 245"/>
                  <a:gd name="T5" fmla="*/ 0 h 79"/>
                  <a:gd name="T6" fmla="*/ 0 w 245"/>
                  <a:gd name="T7" fmla="*/ 0 h 79"/>
                  <a:gd name="T8" fmla="*/ 0 w 245"/>
                  <a:gd name="T9" fmla="*/ 0 h 79"/>
                  <a:gd name="T10" fmla="*/ 0 w 245"/>
                  <a:gd name="T11" fmla="*/ 0 h 79"/>
                  <a:gd name="T12" fmla="*/ 0 w 245"/>
                  <a:gd name="T13" fmla="*/ 0 h 7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45"/>
                  <a:gd name="T22" fmla="*/ 0 h 79"/>
                  <a:gd name="T23" fmla="*/ 245 w 245"/>
                  <a:gd name="T24" fmla="*/ 79 h 7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45" h="79">
                    <a:moveTo>
                      <a:pt x="245" y="60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79"/>
                    </a:lnTo>
                    <a:lnTo>
                      <a:pt x="120" y="79"/>
                    </a:lnTo>
                    <a:lnTo>
                      <a:pt x="132" y="60"/>
                    </a:lnTo>
                    <a:lnTo>
                      <a:pt x="245" y="60"/>
                    </a:lnTo>
                    <a:close/>
                  </a:path>
                </a:pathLst>
              </a:custGeom>
              <a:solidFill>
                <a:srgbClr val="FF99CC"/>
              </a:solidFill>
              <a:ln w="15875" cap="rnd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48" name="Line 75"/>
              <p:cNvSpPr>
                <a:spLocks noChangeShapeType="1"/>
              </p:cNvSpPr>
              <p:nvPr/>
            </p:nvSpPr>
            <p:spPr bwMode="auto">
              <a:xfrm rot="6170336">
                <a:off x="1650" y="1944"/>
                <a:ext cx="3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49" name="Freeform 76"/>
              <p:cNvSpPr>
                <a:spLocks/>
              </p:cNvSpPr>
              <p:nvPr/>
            </p:nvSpPr>
            <p:spPr bwMode="auto">
              <a:xfrm rot="6170336" flipH="1">
                <a:off x="1650" y="1939"/>
                <a:ext cx="4" cy="2"/>
              </a:xfrm>
              <a:custGeom>
                <a:avLst/>
                <a:gdLst>
                  <a:gd name="T0" fmla="*/ 0 w 196"/>
                  <a:gd name="T1" fmla="*/ 0 h 49"/>
                  <a:gd name="T2" fmla="*/ 0 w 196"/>
                  <a:gd name="T3" fmla="*/ 0 h 49"/>
                  <a:gd name="T4" fmla="*/ 0 w 196"/>
                  <a:gd name="T5" fmla="*/ 0 h 49"/>
                  <a:gd name="T6" fmla="*/ 0 w 196"/>
                  <a:gd name="T7" fmla="*/ 0 h 49"/>
                  <a:gd name="T8" fmla="*/ 0 w 196"/>
                  <a:gd name="T9" fmla="*/ 0 h 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6"/>
                  <a:gd name="T16" fmla="*/ 0 h 49"/>
                  <a:gd name="T17" fmla="*/ 196 w 196"/>
                  <a:gd name="T18" fmla="*/ 49 h 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6" h="49">
                    <a:moveTo>
                      <a:pt x="0" y="49"/>
                    </a:moveTo>
                    <a:lnTo>
                      <a:pt x="12" y="0"/>
                    </a:lnTo>
                    <a:lnTo>
                      <a:pt x="185" y="0"/>
                    </a:lnTo>
                    <a:lnTo>
                      <a:pt x="196" y="49"/>
                    </a:lnTo>
                    <a:lnTo>
                      <a:pt x="0" y="49"/>
                    </a:lnTo>
                    <a:close/>
                  </a:path>
                </a:pathLst>
              </a:custGeom>
              <a:solidFill>
                <a:srgbClr val="CCCCFF"/>
              </a:solidFill>
              <a:ln w="15875" cap="rnd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50" name="Freeform 77"/>
              <p:cNvSpPr>
                <a:spLocks/>
              </p:cNvSpPr>
              <p:nvPr/>
            </p:nvSpPr>
            <p:spPr bwMode="auto">
              <a:xfrm rot="6170336" flipH="1">
                <a:off x="1665" y="1920"/>
                <a:ext cx="28" cy="31"/>
              </a:xfrm>
              <a:custGeom>
                <a:avLst/>
                <a:gdLst>
                  <a:gd name="T0" fmla="*/ 0 w 1323"/>
                  <a:gd name="T1" fmla="*/ 0 h 483"/>
                  <a:gd name="T2" fmla="*/ 0 w 1323"/>
                  <a:gd name="T3" fmla="*/ 0 h 483"/>
                  <a:gd name="T4" fmla="*/ 0 w 1323"/>
                  <a:gd name="T5" fmla="*/ 0 h 483"/>
                  <a:gd name="T6" fmla="*/ 0 w 1323"/>
                  <a:gd name="T7" fmla="*/ 0 h 483"/>
                  <a:gd name="T8" fmla="*/ 0 w 1323"/>
                  <a:gd name="T9" fmla="*/ 0 h 483"/>
                  <a:gd name="T10" fmla="*/ 0 w 1323"/>
                  <a:gd name="T11" fmla="*/ 0 h 483"/>
                  <a:gd name="T12" fmla="*/ 0 w 1323"/>
                  <a:gd name="T13" fmla="*/ 0 h 483"/>
                  <a:gd name="T14" fmla="*/ 0 w 1323"/>
                  <a:gd name="T15" fmla="*/ 0 h 483"/>
                  <a:gd name="T16" fmla="*/ 0 w 1323"/>
                  <a:gd name="T17" fmla="*/ 0 h 483"/>
                  <a:gd name="T18" fmla="*/ 0 w 1323"/>
                  <a:gd name="T19" fmla="*/ 0 h 483"/>
                  <a:gd name="T20" fmla="*/ 0 w 1323"/>
                  <a:gd name="T21" fmla="*/ 0 h 483"/>
                  <a:gd name="T22" fmla="*/ 0 w 1323"/>
                  <a:gd name="T23" fmla="*/ 0 h 483"/>
                  <a:gd name="T24" fmla="*/ 0 w 1323"/>
                  <a:gd name="T25" fmla="*/ 0 h 483"/>
                  <a:gd name="T26" fmla="*/ 0 w 1323"/>
                  <a:gd name="T27" fmla="*/ 0 h 483"/>
                  <a:gd name="T28" fmla="*/ 0 w 1323"/>
                  <a:gd name="T29" fmla="*/ 0 h 483"/>
                  <a:gd name="T30" fmla="*/ 0 w 1323"/>
                  <a:gd name="T31" fmla="*/ 0 h 483"/>
                  <a:gd name="T32" fmla="*/ 0 w 1323"/>
                  <a:gd name="T33" fmla="*/ 0 h 483"/>
                  <a:gd name="T34" fmla="*/ 0 w 1323"/>
                  <a:gd name="T35" fmla="*/ 0 h 483"/>
                  <a:gd name="T36" fmla="*/ 0 w 1323"/>
                  <a:gd name="T37" fmla="*/ 0 h 483"/>
                  <a:gd name="T38" fmla="*/ 0 w 1323"/>
                  <a:gd name="T39" fmla="*/ 0 h 483"/>
                  <a:gd name="T40" fmla="*/ 0 w 1323"/>
                  <a:gd name="T41" fmla="*/ 0 h 483"/>
                  <a:gd name="T42" fmla="*/ 0 w 1323"/>
                  <a:gd name="T43" fmla="*/ 0 h 483"/>
                  <a:gd name="T44" fmla="*/ 0 w 1323"/>
                  <a:gd name="T45" fmla="*/ 0 h 483"/>
                  <a:gd name="T46" fmla="*/ 0 w 1323"/>
                  <a:gd name="T47" fmla="*/ 0 h 483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1323"/>
                  <a:gd name="T73" fmla="*/ 0 h 483"/>
                  <a:gd name="T74" fmla="*/ 1323 w 1323"/>
                  <a:gd name="T75" fmla="*/ 483 h 483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1323" h="483">
                    <a:moveTo>
                      <a:pt x="0" y="483"/>
                    </a:moveTo>
                    <a:lnTo>
                      <a:pt x="177" y="483"/>
                    </a:lnTo>
                    <a:lnTo>
                      <a:pt x="249" y="245"/>
                    </a:lnTo>
                    <a:lnTo>
                      <a:pt x="264" y="196"/>
                    </a:lnTo>
                    <a:lnTo>
                      <a:pt x="301" y="170"/>
                    </a:lnTo>
                    <a:lnTo>
                      <a:pt x="358" y="166"/>
                    </a:lnTo>
                    <a:lnTo>
                      <a:pt x="867" y="166"/>
                    </a:lnTo>
                    <a:lnTo>
                      <a:pt x="901" y="173"/>
                    </a:lnTo>
                    <a:lnTo>
                      <a:pt x="931" y="207"/>
                    </a:lnTo>
                    <a:lnTo>
                      <a:pt x="1010" y="483"/>
                    </a:lnTo>
                    <a:lnTo>
                      <a:pt x="1323" y="483"/>
                    </a:lnTo>
                    <a:lnTo>
                      <a:pt x="1323" y="302"/>
                    </a:lnTo>
                    <a:lnTo>
                      <a:pt x="1115" y="306"/>
                    </a:lnTo>
                    <a:lnTo>
                      <a:pt x="1029" y="75"/>
                    </a:lnTo>
                    <a:lnTo>
                      <a:pt x="1002" y="38"/>
                    </a:lnTo>
                    <a:lnTo>
                      <a:pt x="961" y="11"/>
                    </a:lnTo>
                    <a:lnTo>
                      <a:pt x="912" y="0"/>
                    </a:lnTo>
                    <a:lnTo>
                      <a:pt x="290" y="0"/>
                    </a:lnTo>
                    <a:lnTo>
                      <a:pt x="211" y="26"/>
                    </a:lnTo>
                    <a:lnTo>
                      <a:pt x="158" y="75"/>
                    </a:lnTo>
                    <a:lnTo>
                      <a:pt x="128" y="136"/>
                    </a:lnTo>
                    <a:lnTo>
                      <a:pt x="64" y="302"/>
                    </a:lnTo>
                    <a:lnTo>
                      <a:pt x="0" y="302"/>
                    </a:lnTo>
                    <a:lnTo>
                      <a:pt x="0" y="483"/>
                    </a:lnTo>
                    <a:close/>
                  </a:path>
                </a:pathLst>
              </a:custGeom>
              <a:solidFill>
                <a:srgbClr val="FFCC00"/>
              </a:solidFill>
              <a:ln w="15875" cap="rnd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51" name="Rectangle 78"/>
              <p:cNvSpPr>
                <a:spLocks noChangeArrowheads="1"/>
              </p:cNvSpPr>
              <p:nvPr/>
            </p:nvSpPr>
            <p:spPr bwMode="auto">
              <a:xfrm rot="6170336" flipH="1">
                <a:off x="1656" y="1915"/>
                <a:ext cx="7" cy="11"/>
              </a:xfrm>
              <a:prstGeom prst="rect">
                <a:avLst/>
              </a:prstGeom>
              <a:solidFill>
                <a:srgbClr val="FFCC0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52" name="Rectangle 79"/>
              <p:cNvSpPr>
                <a:spLocks noChangeArrowheads="1"/>
              </p:cNvSpPr>
              <p:nvPr/>
            </p:nvSpPr>
            <p:spPr bwMode="auto">
              <a:xfrm rot="6170336" flipH="1">
                <a:off x="1674" y="1892"/>
                <a:ext cx="7" cy="12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53" name="Rectangle 80"/>
              <p:cNvSpPr>
                <a:spLocks noChangeArrowheads="1"/>
              </p:cNvSpPr>
              <p:nvPr/>
            </p:nvSpPr>
            <p:spPr bwMode="auto">
              <a:xfrm rot="6170336" flipH="1">
                <a:off x="1676" y="1883"/>
                <a:ext cx="7" cy="12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54" name="Rectangle 81"/>
              <p:cNvSpPr>
                <a:spLocks noChangeArrowheads="1"/>
              </p:cNvSpPr>
              <p:nvPr/>
            </p:nvSpPr>
            <p:spPr bwMode="auto">
              <a:xfrm rot="6170336" flipH="1">
                <a:off x="1662" y="1891"/>
                <a:ext cx="7" cy="8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55" name="Rectangle 82"/>
              <p:cNvSpPr>
                <a:spLocks noChangeArrowheads="1"/>
              </p:cNvSpPr>
              <p:nvPr/>
            </p:nvSpPr>
            <p:spPr bwMode="auto">
              <a:xfrm rot="6170336" flipH="1">
                <a:off x="1664" y="1882"/>
                <a:ext cx="7" cy="8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56" name="Freeform 83"/>
              <p:cNvSpPr>
                <a:spLocks/>
              </p:cNvSpPr>
              <p:nvPr/>
            </p:nvSpPr>
            <p:spPr bwMode="auto">
              <a:xfrm rot="6170336" flipH="1">
                <a:off x="1650" y="1900"/>
                <a:ext cx="17" cy="3"/>
              </a:xfrm>
              <a:custGeom>
                <a:avLst/>
                <a:gdLst>
                  <a:gd name="T0" fmla="*/ 0 w 1671"/>
                  <a:gd name="T1" fmla="*/ 0 h 627"/>
                  <a:gd name="T2" fmla="*/ 0 w 1671"/>
                  <a:gd name="T3" fmla="*/ 0 h 627"/>
                  <a:gd name="T4" fmla="*/ 0 w 1671"/>
                  <a:gd name="T5" fmla="*/ 0 h 627"/>
                  <a:gd name="T6" fmla="*/ 0 w 1671"/>
                  <a:gd name="T7" fmla="*/ 0 h 627"/>
                  <a:gd name="T8" fmla="*/ 0 w 1671"/>
                  <a:gd name="T9" fmla="*/ 0 h 627"/>
                  <a:gd name="T10" fmla="*/ 0 w 1671"/>
                  <a:gd name="T11" fmla="*/ 0 h 627"/>
                  <a:gd name="T12" fmla="*/ 0 w 1671"/>
                  <a:gd name="T13" fmla="*/ 0 h 627"/>
                  <a:gd name="T14" fmla="*/ 0 w 1671"/>
                  <a:gd name="T15" fmla="*/ 0 h 627"/>
                  <a:gd name="T16" fmla="*/ 0 w 1671"/>
                  <a:gd name="T17" fmla="*/ 0 h 627"/>
                  <a:gd name="T18" fmla="*/ 0 w 1671"/>
                  <a:gd name="T19" fmla="*/ 0 h 627"/>
                  <a:gd name="T20" fmla="*/ 0 w 1671"/>
                  <a:gd name="T21" fmla="*/ 0 h 627"/>
                  <a:gd name="T22" fmla="*/ 0 w 1671"/>
                  <a:gd name="T23" fmla="*/ 0 h 627"/>
                  <a:gd name="T24" fmla="*/ 0 w 1671"/>
                  <a:gd name="T25" fmla="*/ 0 h 627"/>
                  <a:gd name="T26" fmla="*/ 0 w 1671"/>
                  <a:gd name="T27" fmla="*/ 0 h 627"/>
                  <a:gd name="T28" fmla="*/ 0 w 1671"/>
                  <a:gd name="T29" fmla="*/ 0 h 627"/>
                  <a:gd name="T30" fmla="*/ 0 w 1671"/>
                  <a:gd name="T31" fmla="*/ 0 h 62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671"/>
                  <a:gd name="T49" fmla="*/ 0 h 627"/>
                  <a:gd name="T50" fmla="*/ 1671 w 1671"/>
                  <a:gd name="T51" fmla="*/ 627 h 627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671" h="627">
                    <a:moveTo>
                      <a:pt x="0" y="423"/>
                    </a:moveTo>
                    <a:cubicBezTo>
                      <a:pt x="276" y="268"/>
                      <a:pt x="553" y="113"/>
                      <a:pt x="681" y="60"/>
                    </a:cubicBezTo>
                    <a:cubicBezTo>
                      <a:pt x="809" y="7"/>
                      <a:pt x="854" y="45"/>
                      <a:pt x="771" y="105"/>
                    </a:cubicBezTo>
                    <a:cubicBezTo>
                      <a:pt x="688" y="165"/>
                      <a:pt x="265" y="363"/>
                      <a:pt x="182" y="423"/>
                    </a:cubicBezTo>
                    <a:cubicBezTo>
                      <a:pt x="99" y="483"/>
                      <a:pt x="136" y="528"/>
                      <a:pt x="272" y="468"/>
                    </a:cubicBezTo>
                    <a:cubicBezTo>
                      <a:pt x="408" y="408"/>
                      <a:pt x="870" y="120"/>
                      <a:pt x="998" y="60"/>
                    </a:cubicBezTo>
                    <a:cubicBezTo>
                      <a:pt x="1126" y="0"/>
                      <a:pt x="1141" y="37"/>
                      <a:pt x="1043" y="105"/>
                    </a:cubicBezTo>
                    <a:cubicBezTo>
                      <a:pt x="945" y="173"/>
                      <a:pt x="499" y="400"/>
                      <a:pt x="408" y="468"/>
                    </a:cubicBezTo>
                    <a:cubicBezTo>
                      <a:pt x="317" y="536"/>
                      <a:pt x="363" y="573"/>
                      <a:pt x="499" y="513"/>
                    </a:cubicBezTo>
                    <a:cubicBezTo>
                      <a:pt x="635" y="453"/>
                      <a:pt x="1089" y="165"/>
                      <a:pt x="1225" y="105"/>
                    </a:cubicBezTo>
                    <a:cubicBezTo>
                      <a:pt x="1361" y="45"/>
                      <a:pt x="1407" y="82"/>
                      <a:pt x="1316" y="150"/>
                    </a:cubicBezTo>
                    <a:cubicBezTo>
                      <a:pt x="1225" y="218"/>
                      <a:pt x="764" y="445"/>
                      <a:pt x="681" y="513"/>
                    </a:cubicBezTo>
                    <a:cubicBezTo>
                      <a:pt x="598" y="581"/>
                      <a:pt x="681" y="627"/>
                      <a:pt x="817" y="559"/>
                    </a:cubicBezTo>
                    <a:cubicBezTo>
                      <a:pt x="953" y="491"/>
                      <a:pt x="1369" y="173"/>
                      <a:pt x="1497" y="105"/>
                    </a:cubicBezTo>
                    <a:cubicBezTo>
                      <a:pt x="1625" y="37"/>
                      <a:pt x="1671" y="74"/>
                      <a:pt x="1588" y="150"/>
                    </a:cubicBezTo>
                    <a:cubicBezTo>
                      <a:pt x="1505" y="226"/>
                      <a:pt x="1251" y="392"/>
                      <a:pt x="998" y="559"/>
                    </a:cubicBezTo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57" name="Oval 84"/>
              <p:cNvSpPr>
                <a:spLocks noChangeArrowheads="1"/>
              </p:cNvSpPr>
              <p:nvPr/>
            </p:nvSpPr>
            <p:spPr bwMode="auto">
              <a:xfrm rot="6170336" flipH="1">
                <a:off x="1645" y="1894"/>
                <a:ext cx="28" cy="14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58" name="Rectangle 85" descr="화강암"/>
              <p:cNvSpPr>
                <a:spLocks noChangeArrowheads="1"/>
              </p:cNvSpPr>
              <p:nvPr/>
            </p:nvSpPr>
            <p:spPr bwMode="auto">
              <a:xfrm rot="770335">
                <a:off x="1025" y="1843"/>
                <a:ext cx="410" cy="12"/>
              </a:xfrm>
              <a:prstGeom prst="rect">
                <a:avLst/>
              </a:prstGeom>
              <a:blipFill dpi="0" rotWithShape="1">
                <a:blip r:embed="rId3"/>
                <a:srcRect/>
                <a:tile tx="0" ty="0" sx="100000" sy="100000" flip="none" algn="tl"/>
              </a:blip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59" name="Rectangle 86" descr="화강암"/>
              <p:cNvSpPr>
                <a:spLocks noChangeArrowheads="1"/>
              </p:cNvSpPr>
              <p:nvPr/>
            </p:nvSpPr>
            <p:spPr bwMode="auto">
              <a:xfrm rot="770335">
                <a:off x="1533" y="1910"/>
                <a:ext cx="123" cy="11"/>
              </a:xfrm>
              <a:prstGeom prst="rect">
                <a:avLst/>
              </a:prstGeom>
              <a:blipFill dpi="0" rotWithShape="1">
                <a:blip r:embed="rId3"/>
                <a:srcRect/>
                <a:tile tx="0" ty="0" sx="100000" sy="100000" flip="none" algn="tl"/>
              </a:blip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60" name="Text Box 87"/>
              <p:cNvSpPr txBox="1">
                <a:spLocks noChangeArrowheads="1"/>
              </p:cNvSpPr>
              <p:nvPr/>
            </p:nvSpPr>
            <p:spPr bwMode="auto">
              <a:xfrm rot="720688">
                <a:off x="1146" y="1780"/>
                <a:ext cx="42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latin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kumimoji="1" lang="en-US" altLang="en-US" sz="1800">
                  <a:solidFill>
                    <a:srgbClr val="FFFF00"/>
                  </a:solidFill>
                  <a:ea typeface="Gulim" pitchFamily="34" charset="-127"/>
                </a:endParaRPr>
              </a:p>
            </p:txBody>
          </p:sp>
          <p:sp>
            <p:nvSpPr>
              <p:cNvPr id="58461" name="Line 88"/>
              <p:cNvSpPr>
                <a:spLocks noChangeShapeType="1"/>
              </p:cNvSpPr>
              <p:nvPr/>
            </p:nvSpPr>
            <p:spPr bwMode="auto">
              <a:xfrm>
                <a:off x="942" y="1939"/>
                <a:ext cx="844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58462" name="AutoShape 89"/>
              <p:cNvSpPr>
                <a:spLocks noChangeArrowheads="1"/>
              </p:cNvSpPr>
              <p:nvPr/>
            </p:nvSpPr>
            <p:spPr bwMode="auto">
              <a:xfrm rot="739293" flipV="1">
                <a:off x="2645" y="1959"/>
                <a:ext cx="76" cy="138"/>
              </a:xfrm>
              <a:prstGeom prst="upArrow">
                <a:avLst>
                  <a:gd name="adj1" fmla="val 50000"/>
                  <a:gd name="adj2" fmla="val 45395"/>
                </a:avLst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63" name="Line 90"/>
              <p:cNvSpPr>
                <a:spLocks noChangeShapeType="1"/>
              </p:cNvSpPr>
              <p:nvPr/>
            </p:nvSpPr>
            <p:spPr bwMode="auto">
              <a:xfrm flipV="1">
                <a:off x="1580" y="1939"/>
                <a:ext cx="0" cy="25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58464" name="Rectangle 91"/>
              <p:cNvSpPr>
                <a:spLocks noChangeArrowheads="1"/>
              </p:cNvSpPr>
              <p:nvPr/>
            </p:nvSpPr>
            <p:spPr bwMode="auto">
              <a:xfrm>
                <a:off x="937" y="1925"/>
                <a:ext cx="626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latin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kumimoji="1" lang="en-US" altLang="en-US" sz="1200">
                    <a:solidFill>
                      <a:srgbClr val="000000"/>
                    </a:solidFill>
                    <a:latin typeface="Times New Roman" pitchFamily="18" charset="0"/>
                    <a:ea typeface="Gulim" pitchFamily="34" charset="-127"/>
                  </a:rPr>
                  <a:t>Nominal FH</a:t>
                </a:r>
              </a:p>
            </p:txBody>
          </p:sp>
          <p:sp>
            <p:nvSpPr>
              <p:cNvPr id="58465" name="Text Box 92"/>
              <p:cNvSpPr txBox="1">
                <a:spLocks noChangeArrowheads="1"/>
              </p:cNvSpPr>
              <p:nvPr/>
            </p:nvSpPr>
            <p:spPr bwMode="auto">
              <a:xfrm>
                <a:off x="1238" y="1603"/>
                <a:ext cx="541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latin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kumimoji="1" lang="en-US" altLang="en-US" sz="1400">
                    <a:solidFill>
                      <a:srgbClr val="000000"/>
                    </a:solidFill>
                    <a:latin typeface="Times New Roman" pitchFamily="18" charset="0"/>
                    <a:ea typeface="Gulim" pitchFamily="34" charset="-127"/>
                  </a:rPr>
                  <a:t>DFH Off</a:t>
                </a:r>
              </a:p>
            </p:txBody>
          </p:sp>
          <p:sp>
            <p:nvSpPr>
              <p:cNvPr id="58466" name="Text Box 93"/>
              <p:cNvSpPr txBox="1">
                <a:spLocks noChangeArrowheads="1"/>
              </p:cNvSpPr>
              <p:nvPr/>
            </p:nvSpPr>
            <p:spPr bwMode="auto">
              <a:xfrm>
                <a:off x="2124" y="1630"/>
                <a:ext cx="529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latin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kumimoji="1" lang="en-US" altLang="en-US" sz="1400">
                    <a:solidFill>
                      <a:srgbClr val="000000"/>
                    </a:solidFill>
                    <a:latin typeface="Times New Roman" pitchFamily="18" charset="0"/>
                    <a:ea typeface="Gulim" pitchFamily="34" charset="-127"/>
                  </a:rPr>
                  <a:t>DFH On</a:t>
                </a:r>
              </a:p>
            </p:txBody>
          </p:sp>
          <p:sp>
            <p:nvSpPr>
              <p:cNvPr id="58467" name="Line 94"/>
              <p:cNvSpPr>
                <a:spLocks noChangeShapeType="1"/>
              </p:cNvSpPr>
              <p:nvPr/>
            </p:nvSpPr>
            <p:spPr bwMode="auto">
              <a:xfrm flipV="1">
                <a:off x="2521" y="2083"/>
                <a:ext cx="0" cy="12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58468" name="Text Box 95"/>
              <p:cNvSpPr txBox="1">
                <a:spLocks noChangeArrowheads="1"/>
              </p:cNvSpPr>
              <p:nvPr/>
            </p:nvSpPr>
            <p:spPr bwMode="auto">
              <a:xfrm>
                <a:off x="2688" y="2043"/>
                <a:ext cx="369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latin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kumimoji="1" lang="en-US" altLang="en-US" sz="1200">
                    <a:solidFill>
                      <a:srgbClr val="000000"/>
                    </a:solidFill>
                    <a:latin typeface="Times New Roman" pitchFamily="18" charset="0"/>
                    <a:ea typeface="Gulim" pitchFamily="34" charset="-127"/>
                  </a:rPr>
                  <a:t>1.5nm</a:t>
                </a:r>
              </a:p>
            </p:txBody>
          </p:sp>
          <p:sp>
            <p:nvSpPr>
              <p:cNvPr id="58469" name="Text Box 96"/>
              <p:cNvSpPr txBox="1">
                <a:spLocks noChangeArrowheads="1"/>
              </p:cNvSpPr>
              <p:nvPr/>
            </p:nvSpPr>
            <p:spPr bwMode="auto">
              <a:xfrm>
                <a:off x="1566" y="1945"/>
                <a:ext cx="345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latin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kumimoji="1" lang="en-US" altLang="en-US" sz="1200">
                    <a:solidFill>
                      <a:srgbClr val="000000"/>
                    </a:solidFill>
                    <a:latin typeface="Times New Roman" pitchFamily="18" charset="0"/>
                    <a:ea typeface="Gulim" pitchFamily="34" charset="-127"/>
                  </a:rPr>
                  <a:t>10nm</a:t>
                </a:r>
              </a:p>
            </p:txBody>
          </p:sp>
          <p:sp>
            <p:nvSpPr>
              <p:cNvPr id="58470" name="Rectangle 97"/>
              <p:cNvSpPr>
                <a:spLocks noChangeArrowheads="1"/>
              </p:cNvSpPr>
              <p:nvPr/>
            </p:nvSpPr>
            <p:spPr bwMode="auto">
              <a:xfrm>
                <a:off x="768" y="2187"/>
                <a:ext cx="2160" cy="14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ctr" eaLnBrk="1" latin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kumimoji="1" lang="en-US" altLang="ko-KR" sz="1400">
                    <a:ea typeface="Gulim" pitchFamily="34" charset="-127"/>
                  </a:rPr>
                  <a:t>Disk</a:t>
                </a:r>
                <a:r>
                  <a:rPr kumimoji="1" lang="en-US" altLang="ko-KR" sz="1800" b="0">
                    <a:ea typeface="Gulim" pitchFamily="34" charset="-127"/>
                  </a:rPr>
                  <a:t> </a:t>
                </a:r>
              </a:p>
            </p:txBody>
          </p:sp>
        </p:grpSp>
      </p:grpSp>
      <p:pic>
        <p:nvPicPr>
          <p:cNvPr id="5837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2988" y="2049247"/>
            <a:ext cx="2530475" cy="165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" name="Picture 285" descr="M2_heater1"/>
          <p:cNvPicPr>
            <a:picLocks noChangeAspect="1" noChangeArrowheads="1" noCrop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470" y="2047874"/>
            <a:ext cx="2514600" cy="1643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4094486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304800" y="916663"/>
            <a:ext cx="8458200" cy="6984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60000"/>
              </a:spcBef>
              <a:buClr>
                <a:schemeClr val="accent1"/>
              </a:buClr>
              <a:buSzPct val="100000"/>
              <a:buFont typeface="Wingdings 2" pitchFamily="18" charset="2"/>
              <a:buChar char=""/>
              <a:defRPr sz="2000" b="1"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spcBef>
                <a:spcPct val="30000"/>
              </a:spcBef>
              <a:buClr>
                <a:schemeClr val="accent1"/>
              </a:buClr>
              <a:buSzPct val="100000"/>
              <a:buFont typeface="Wingdings 2" pitchFamily="18" charset="2"/>
              <a:buChar char=""/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buClr>
                <a:schemeClr val="accent1"/>
              </a:buClr>
              <a:buSzPct val="100000"/>
              <a:buFont typeface="Wingdings 2" pitchFamily="18" charset="2"/>
              <a:buChar char=""/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buClr>
                <a:schemeClr val="accent1"/>
              </a:buClr>
              <a:buSzPct val="100000"/>
              <a:buFont typeface="Wingdings 2" pitchFamily="18" charset="2"/>
              <a:buChar char="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SzTx/>
              <a:buFont typeface="Wingdings" pitchFamily="2" charset="2"/>
              <a:buChar char="q"/>
            </a:pPr>
            <a:r>
              <a:rPr lang="en-US" altLang="en-US" sz="1800" b="0" dirty="0">
                <a:ea typeface="Gulim" pitchFamily="34" charset="-127"/>
              </a:rPr>
              <a:t> </a:t>
            </a:r>
            <a:r>
              <a:rPr lang="en-US" altLang="en-US" sz="1800" dirty="0">
                <a:latin typeface="Times New Roman" pitchFamily="18" charset="0"/>
                <a:ea typeface="Gulim" pitchFamily="34" charset="-127"/>
              </a:rPr>
              <a:t> </a:t>
            </a:r>
            <a:r>
              <a:rPr lang="en-US" altLang="en-US" sz="1800" dirty="0">
                <a:ea typeface="Gulim" pitchFamily="34" charset="-127"/>
              </a:rPr>
              <a:t>“Dynamic Fly Height” (DFH) concept</a:t>
            </a:r>
          </a:p>
          <a:p>
            <a:pPr lvl="1">
              <a:spcBef>
                <a:spcPts val="300"/>
              </a:spcBef>
              <a:buClr>
                <a:schemeClr val="accent2"/>
              </a:buClr>
              <a:buSzTx/>
              <a:buFont typeface="Wingdings" pitchFamily="2" charset="2"/>
              <a:buChar char="Ø"/>
            </a:pPr>
            <a:r>
              <a:rPr lang="en-US" altLang="en-US" dirty="0">
                <a:solidFill>
                  <a:schemeClr val="accent2"/>
                </a:solidFill>
                <a:ea typeface="Gulim" pitchFamily="34" charset="-127"/>
              </a:rPr>
              <a:t> </a:t>
            </a:r>
            <a:r>
              <a:rPr lang="en-US" altLang="en-US" dirty="0">
                <a:ea typeface="Gulim" pitchFamily="34" charset="-127"/>
              </a:rPr>
              <a:t>Head-disk spacing is controlled by resistive heating of the</a:t>
            </a:r>
            <a:r>
              <a:rPr lang="en-US" altLang="en-US" dirty="0">
                <a:solidFill>
                  <a:schemeClr val="accent2"/>
                </a:solidFill>
                <a:ea typeface="Gulim" pitchFamily="34" charset="-127"/>
              </a:rPr>
              <a:t> </a:t>
            </a:r>
            <a:r>
              <a:rPr lang="en-US" altLang="en-US" dirty="0">
                <a:ea typeface="Gulim" pitchFamily="34" charset="-127"/>
              </a:rPr>
              <a:t>pole tip region of the </a:t>
            </a:r>
            <a:r>
              <a:rPr lang="en-US" altLang="en-US" dirty="0" smtClean="0">
                <a:ea typeface="Gulim" pitchFamily="34" charset="-127"/>
              </a:rPr>
              <a:t>head</a:t>
            </a:r>
          </a:p>
          <a:p>
            <a:pPr lvl="1">
              <a:spcBef>
                <a:spcPts val="300"/>
              </a:spcBef>
              <a:buClr>
                <a:schemeClr val="accent2"/>
              </a:buClr>
              <a:buSzTx/>
              <a:buFont typeface="Wingdings" pitchFamily="2" charset="2"/>
              <a:buChar char="Ø"/>
            </a:pPr>
            <a:r>
              <a:rPr lang="en-US" altLang="en-US" dirty="0">
                <a:ea typeface="Gulim" pitchFamily="34" charset="-127"/>
              </a:rPr>
              <a:t>  </a:t>
            </a:r>
            <a:r>
              <a:rPr lang="en-US" altLang="en-US" b="1" dirty="0">
                <a:solidFill>
                  <a:srgbClr val="3333FF"/>
                </a:solidFill>
                <a:ea typeface="Gulim" pitchFamily="34" charset="-127"/>
              </a:rPr>
              <a:t>Thermal actuation is only performed during read and write </a:t>
            </a:r>
            <a:r>
              <a:rPr lang="en-US" altLang="en-US" b="1" dirty="0" smtClean="0">
                <a:solidFill>
                  <a:srgbClr val="3333FF"/>
                </a:solidFill>
                <a:ea typeface="Gulim" pitchFamily="34" charset="-127"/>
              </a:rPr>
              <a:t>operations</a:t>
            </a:r>
          </a:p>
          <a:p>
            <a:pPr lvl="1">
              <a:spcBef>
                <a:spcPts val="300"/>
              </a:spcBef>
              <a:buClr>
                <a:schemeClr val="accent2"/>
              </a:buClr>
              <a:buSzTx/>
              <a:buFont typeface="Wingdings" pitchFamily="2" charset="2"/>
              <a:buChar char="Ø"/>
            </a:pPr>
            <a:r>
              <a:rPr lang="en-US" altLang="en-US" b="1" dirty="0">
                <a:solidFill>
                  <a:srgbClr val="3333FF"/>
                </a:solidFill>
                <a:ea typeface="Gulim" pitchFamily="34" charset="-127"/>
              </a:rPr>
              <a:t> </a:t>
            </a:r>
            <a:r>
              <a:rPr lang="en-US" altLang="en-US" b="1" dirty="0" smtClean="0">
                <a:solidFill>
                  <a:srgbClr val="3333FF"/>
                </a:solidFill>
                <a:ea typeface="Gulim" pitchFamily="34" charset="-127"/>
              </a:rPr>
              <a:t> Head-disk interface failures </a:t>
            </a:r>
            <a:r>
              <a:rPr lang="en-US" altLang="en-US" b="1" dirty="0" smtClean="0">
                <a:solidFill>
                  <a:srgbClr val="3333FF"/>
                </a:solidFill>
                <a:ea typeface="Gulim" pitchFamily="34" charset="-127"/>
                <a:sym typeface="Wingdings" panose="05000000000000000000" pitchFamily="2" charset="2"/>
              </a:rPr>
              <a:t> when flying at 10nm</a:t>
            </a:r>
            <a:r>
              <a:rPr lang="en-US" altLang="en-US" b="1" dirty="0" smtClean="0">
                <a:solidFill>
                  <a:srgbClr val="3333FF"/>
                </a:solidFill>
                <a:ea typeface="Gulim" pitchFamily="34" charset="-127"/>
              </a:rPr>
              <a:t> </a:t>
            </a:r>
            <a:endParaRPr lang="en-US" altLang="en-US" b="1" dirty="0">
              <a:solidFill>
                <a:srgbClr val="3333FF"/>
              </a:solidFill>
              <a:ea typeface="Gulim" pitchFamily="34" charset="-127"/>
            </a:endParaRPr>
          </a:p>
          <a:p>
            <a:pPr lvl="1">
              <a:spcBef>
                <a:spcPts val="600"/>
              </a:spcBef>
              <a:buClr>
                <a:schemeClr val="accent2"/>
              </a:buClr>
              <a:buSzTx/>
              <a:buFont typeface="Wingdings" pitchFamily="2" charset="2"/>
              <a:buChar char="Ø"/>
            </a:pPr>
            <a:endParaRPr lang="en-US" altLang="en-US" dirty="0" smtClean="0">
              <a:ea typeface="Gulim" pitchFamily="34" charset="-127"/>
            </a:endParaRPr>
          </a:p>
          <a:p>
            <a:pPr lvl="1">
              <a:spcBef>
                <a:spcPts val="600"/>
              </a:spcBef>
              <a:buClr>
                <a:schemeClr val="accent2"/>
              </a:buClr>
              <a:buSzTx/>
              <a:buFont typeface="Wingdings" pitchFamily="2" charset="2"/>
              <a:buChar char="Ø"/>
            </a:pPr>
            <a:endParaRPr lang="en-US" altLang="en-US" dirty="0">
              <a:ea typeface="Gulim" pitchFamily="34" charset="-127"/>
            </a:endParaRPr>
          </a:p>
          <a:p>
            <a:pPr lvl="1">
              <a:spcBef>
                <a:spcPct val="0"/>
              </a:spcBef>
              <a:buClr>
                <a:schemeClr val="accent2"/>
              </a:buClr>
              <a:buSzTx/>
              <a:buFont typeface="Wingdings" pitchFamily="2" charset="2"/>
              <a:buChar char="Ø"/>
            </a:pPr>
            <a:endParaRPr lang="en-US" altLang="en-US" sz="1800" b="1" dirty="0">
              <a:solidFill>
                <a:schemeClr val="accent2"/>
              </a:solidFill>
              <a:ea typeface="Gulim" pitchFamily="34" charset="-127"/>
            </a:endParaRPr>
          </a:p>
          <a:p>
            <a:pPr>
              <a:spcBef>
                <a:spcPct val="30000"/>
              </a:spcBef>
              <a:buClr>
                <a:schemeClr val="accent2"/>
              </a:buClr>
              <a:buSzTx/>
              <a:buFont typeface="Wingdings" pitchFamily="2" charset="2"/>
              <a:buChar char="q"/>
            </a:pPr>
            <a:endParaRPr lang="en-US" altLang="en-US" sz="1800" b="0" dirty="0">
              <a:ea typeface="Gulim" pitchFamily="34" charset="-127"/>
            </a:endParaRPr>
          </a:p>
          <a:p>
            <a:pPr>
              <a:spcBef>
                <a:spcPct val="30000"/>
              </a:spcBef>
              <a:buClr>
                <a:schemeClr val="accent2"/>
              </a:buClr>
              <a:buSzTx/>
              <a:buNone/>
            </a:pPr>
            <a:endParaRPr lang="en-US" altLang="en-US" sz="1800" b="0" dirty="0">
              <a:ea typeface="Gulim" pitchFamily="34" charset="-127"/>
            </a:endParaRPr>
          </a:p>
          <a:p>
            <a:pPr lvl="1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buSzTx/>
              <a:buFont typeface="Wingdings" pitchFamily="2" charset="2"/>
              <a:buChar char="Ø"/>
            </a:pPr>
            <a:r>
              <a:rPr lang="en-US" altLang="en-US" dirty="0" smtClean="0">
                <a:ea typeface="Gulim" pitchFamily="34" charset="-127"/>
              </a:rPr>
              <a:t> Head </a:t>
            </a:r>
            <a:r>
              <a:rPr lang="en-US" altLang="en-US" dirty="0">
                <a:ea typeface="Gulim" pitchFamily="34" charset="-127"/>
              </a:rPr>
              <a:t>– disk interactions, if they </a:t>
            </a:r>
            <a:r>
              <a:rPr lang="en-US" altLang="en-US" dirty="0" smtClean="0">
                <a:ea typeface="Gulim" pitchFamily="34" charset="-127"/>
              </a:rPr>
              <a:t>occur</a:t>
            </a:r>
            <a:r>
              <a:rPr lang="en-US" altLang="en-US" dirty="0">
                <a:ea typeface="Gulim" pitchFamily="34" charset="-127"/>
              </a:rPr>
              <a:t>, will be limited to times of DFH actuation </a:t>
            </a:r>
            <a:endParaRPr lang="en-US" altLang="en-US" dirty="0" smtClean="0">
              <a:ea typeface="Gulim" pitchFamily="34" charset="-127"/>
            </a:endParaRPr>
          </a:p>
          <a:p>
            <a:pPr lvl="1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buSzTx/>
              <a:buFont typeface="Wingdings" pitchFamily="2" charset="2"/>
              <a:buChar char="Ø"/>
            </a:pPr>
            <a:r>
              <a:rPr lang="en-US" altLang="en-US" b="1" dirty="0" smtClean="0">
                <a:solidFill>
                  <a:srgbClr val="3333FF"/>
                </a:solidFill>
                <a:ea typeface="Gulim" pitchFamily="34" charset="-127"/>
              </a:rPr>
              <a:t> L</a:t>
            </a:r>
            <a:r>
              <a:rPr lang="en-US" altLang="en-US" b="1" dirty="0" smtClean="0">
                <a:solidFill>
                  <a:srgbClr val="0000FF"/>
                </a:solidFill>
                <a:ea typeface="Gulim" pitchFamily="34" charset="-127"/>
              </a:rPr>
              <a:t>imits </a:t>
            </a:r>
            <a:r>
              <a:rPr lang="en-US" altLang="en-US" b="1" dirty="0">
                <a:solidFill>
                  <a:srgbClr val="0000FF"/>
                </a:solidFill>
                <a:ea typeface="Gulim" pitchFamily="34" charset="-127"/>
              </a:rPr>
              <a:t>contact </a:t>
            </a:r>
            <a:r>
              <a:rPr lang="en-US" altLang="en-US" b="1" dirty="0" smtClean="0">
                <a:solidFill>
                  <a:srgbClr val="0000FF"/>
                </a:solidFill>
                <a:ea typeface="Gulim" pitchFamily="34" charset="-127"/>
              </a:rPr>
              <a:t>frequency 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buSzTx/>
              <a:buFont typeface="Wingdings" pitchFamily="2" charset="2"/>
              <a:buChar char="Ø"/>
            </a:pPr>
            <a:r>
              <a:rPr lang="en-US" altLang="en-US" dirty="0" smtClean="0">
                <a:ea typeface="Gulim" pitchFamily="34" charset="-127"/>
              </a:rPr>
              <a:t> Contact </a:t>
            </a:r>
            <a:r>
              <a:rPr lang="en-US" altLang="en-US" dirty="0">
                <a:ea typeface="Gulim" pitchFamily="34" charset="-127"/>
              </a:rPr>
              <a:t>area </a:t>
            </a:r>
            <a:r>
              <a:rPr lang="en-US" altLang="en-US" dirty="0" smtClean="0">
                <a:ea typeface="Gulim" pitchFamily="34" charset="-127"/>
              </a:rPr>
              <a:t>decreased</a:t>
            </a:r>
            <a:endParaRPr lang="en-US" altLang="en-US" b="1" dirty="0">
              <a:solidFill>
                <a:srgbClr val="0000FF"/>
              </a:solidFill>
              <a:ea typeface="Gulim" pitchFamily="34" charset="-127"/>
            </a:endParaRPr>
          </a:p>
          <a:p>
            <a:pPr lvl="1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buSzTx/>
              <a:buFont typeface="Wingdings" pitchFamily="2" charset="2"/>
              <a:buChar char="Ø"/>
            </a:pPr>
            <a:r>
              <a:rPr lang="en-US" altLang="en-US" b="1" dirty="0">
                <a:solidFill>
                  <a:srgbClr val="0000FF"/>
                </a:solidFill>
                <a:ea typeface="Gulim" pitchFamily="34" charset="-127"/>
              </a:rPr>
              <a:t> </a:t>
            </a:r>
            <a:r>
              <a:rPr lang="en-US" altLang="en-US" b="1" dirty="0" smtClean="0">
                <a:solidFill>
                  <a:srgbClr val="0000FF"/>
                </a:solidFill>
                <a:ea typeface="Gulim" pitchFamily="34" charset="-127"/>
              </a:rPr>
              <a:t>Much improved </a:t>
            </a:r>
            <a:r>
              <a:rPr lang="en-US" altLang="en-US" b="1" dirty="0">
                <a:solidFill>
                  <a:srgbClr val="0000FF"/>
                </a:solidFill>
                <a:ea typeface="Gulim" pitchFamily="34" charset="-127"/>
              </a:rPr>
              <a:t>clearance sigma</a:t>
            </a:r>
          </a:p>
          <a:p>
            <a:pPr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Tx/>
              <a:buFont typeface="Wingdings" pitchFamily="2" charset="2"/>
              <a:buChar char="Ø"/>
            </a:pPr>
            <a:r>
              <a:rPr lang="en-US" altLang="en-US" sz="1800" b="0" dirty="0" smtClean="0">
                <a:ea typeface="Gulim" pitchFamily="34" charset="-127"/>
              </a:rPr>
              <a:t>Since </a:t>
            </a:r>
            <a:r>
              <a:rPr lang="en-US" altLang="en-US" sz="1800" b="0" dirty="0">
                <a:ea typeface="Gulim" pitchFamily="34" charset="-127"/>
              </a:rPr>
              <a:t>contact only occurs during DFH actuation, and since DFH actuation only occurs during reads / writes, then </a:t>
            </a:r>
            <a:r>
              <a:rPr lang="en-US" altLang="en-US" sz="1800" u="sng" dirty="0">
                <a:solidFill>
                  <a:srgbClr val="FF0000"/>
                </a:solidFill>
                <a:ea typeface="Gulim" pitchFamily="34" charset="-127"/>
              </a:rPr>
              <a:t>workload</a:t>
            </a:r>
            <a:r>
              <a:rPr lang="en-US" altLang="en-US" sz="1800" dirty="0">
                <a:solidFill>
                  <a:srgbClr val="FF0000"/>
                </a:solidFill>
                <a:ea typeface="Gulim" pitchFamily="34" charset="-127"/>
              </a:rPr>
              <a:t> will be critical to HDD reliability</a:t>
            </a:r>
            <a:endParaRPr lang="en-US" sz="1800" dirty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spcBef>
                <a:spcPts val="1800"/>
              </a:spcBef>
              <a:buClr>
                <a:schemeClr val="accent2"/>
              </a:buClr>
              <a:buSzTx/>
              <a:buFont typeface="Wingdings" pitchFamily="2" charset="2"/>
              <a:buChar char="q"/>
            </a:pPr>
            <a:r>
              <a:rPr lang="en-US" sz="1800" dirty="0"/>
              <a:t> Modification of our reliability prediction / testing methods needed</a:t>
            </a:r>
          </a:p>
          <a:p>
            <a:pPr>
              <a:spcBef>
                <a:spcPct val="30000"/>
              </a:spcBef>
              <a:buClr>
                <a:schemeClr val="accent2"/>
              </a:buClr>
              <a:buSzTx/>
              <a:buFont typeface="Wingdings" pitchFamily="2" charset="2"/>
              <a:buChar char="q"/>
            </a:pPr>
            <a:endParaRPr lang="en-US" altLang="en-US" sz="1800" b="0" dirty="0">
              <a:ea typeface="Gulim" pitchFamily="34" charset="-127"/>
            </a:endParaRPr>
          </a:p>
          <a:p>
            <a:pPr lvl="1">
              <a:spcBef>
                <a:spcPct val="40000"/>
              </a:spcBef>
              <a:buClr>
                <a:schemeClr val="accent2"/>
              </a:buClr>
              <a:buSzTx/>
              <a:buFont typeface="Wingdings" pitchFamily="2" charset="2"/>
              <a:buChar char="Ø"/>
            </a:pPr>
            <a:endParaRPr lang="en-US" altLang="en-US" dirty="0">
              <a:ea typeface="Gulim" pitchFamily="34" charset="-127"/>
            </a:endParaRPr>
          </a:p>
          <a:p>
            <a:pPr>
              <a:lnSpc>
                <a:spcPct val="90000"/>
              </a:lnSpc>
              <a:spcBef>
                <a:spcPts val="2400"/>
              </a:spcBef>
              <a:buClr>
                <a:schemeClr val="accent2"/>
              </a:buClr>
              <a:buSzTx/>
              <a:buNone/>
            </a:pPr>
            <a:endParaRPr lang="en-US" altLang="en-US" sz="1800" dirty="0">
              <a:ea typeface="Gulim" pitchFamily="34" charset="-127"/>
            </a:endParaRPr>
          </a:p>
          <a:p>
            <a:pPr lvl="1" algn="ctr">
              <a:lnSpc>
                <a:spcPct val="90000"/>
              </a:lnSpc>
              <a:spcBef>
                <a:spcPts val="2400"/>
              </a:spcBef>
              <a:buClr>
                <a:schemeClr val="accent2"/>
              </a:buClr>
              <a:buSzTx/>
              <a:buFontTx/>
              <a:buNone/>
            </a:pPr>
            <a:r>
              <a:rPr lang="en-US" altLang="en-US" sz="1800" b="1" dirty="0">
                <a:solidFill>
                  <a:srgbClr val="C00000"/>
                </a:solidFill>
                <a:ea typeface="Gulim" pitchFamily="34" charset="-127"/>
              </a:rPr>
              <a:t> </a:t>
            </a:r>
            <a:endParaRPr lang="en-US" altLang="en-US" sz="2000" dirty="0">
              <a:latin typeface="Times New Roman" pitchFamily="18" charset="0"/>
              <a:ea typeface="Gulim" pitchFamily="34" charset="-127"/>
            </a:endParaRPr>
          </a:p>
        </p:txBody>
      </p:sp>
      <p:sp>
        <p:nvSpPr>
          <p:cNvPr id="58371" name="Text Box 3"/>
          <p:cNvSpPr txBox="1">
            <a:spLocks noChangeArrowheads="1"/>
          </p:cNvSpPr>
          <p:nvPr/>
        </p:nvSpPr>
        <p:spPr bwMode="auto">
          <a:xfrm>
            <a:off x="312738" y="259650"/>
            <a:ext cx="785182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60000"/>
              </a:spcBef>
              <a:buClr>
                <a:schemeClr val="accent1"/>
              </a:buClr>
              <a:buSzPct val="100000"/>
              <a:buFont typeface="Wingdings 2" pitchFamily="18" charset="2"/>
              <a:buChar char=""/>
              <a:defRPr sz="20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buClr>
                <a:schemeClr val="accent1"/>
              </a:buClr>
              <a:buSzPct val="100000"/>
              <a:buFont typeface="Wingdings 2" pitchFamily="18" charset="2"/>
              <a:buChar char=""/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buClr>
                <a:schemeClr val="accent1"/>
              </a:buClr>
              <a:buSzPct val="100000"/>
              <a:buFont typeface="Wingdings 2" pitchFamily="18" charset="2"/>
              <a:buChar char=""/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buClr>
                <a:schemeClr val="accent1"/>
              </a:buClr>
              <a:buSzPct val="100000"/>
              <a:buFont typeface="Wingdings 2" pitchFamily="18" charset="2"/>
              <a:buChar char="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latin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en-US" sz="2800" dirty="0" smtClean="0">
                <a:solidFill>
                  <a:srgbClr val="FF0000"/>
                </a:solidFill>
                <a:ea typeface="Gulim" pitchFamily="34" charset="-127"/>
              </a:rPr>
              <a:t>Minimization of time spent in close proximity</a:t>
            </a:r>
            <a:endParaRPr kumimoji="1" lang="en-US" altLang="en-US" sz="2800" dirty="0">
              <a:solidFill>
                <a:srgbClr val="FF0000"/>
              </a:solidFill>
              <a:ea typeface="Gulim" pitchFamily="34" charset="-127"/>
            </a:endParaRPr>
          </a:p>
        </p:txBody>
      </p:sp>
      <p:grpSp>
        <p:nvGrpSpPr>
          <p:cNvPr id="58372" name="Group 4"/>
          <p:cNvGrpSpPr>
            <a:grpSpLocks/>
          </p:cNvGrpSpPr>
          <p:nvPr/>
        </p:nvGrpSpPr>
        <p:grpSpPr bwMode="auto">
          <a:xfrm>
            <a:off x="1039625" y="2181509"/>
            <a:ext cx="4505325" cy="1305961"/>
            <a:chOff x="768" y="1072"/>
            <a:chExt cx="2640" cy="728"/>
          </a:xfrm>
        </p:grpSpPr>
        <p:sp>
          <p:nvSpPr>
            <p:cNvPr id="58378" name="Text Box 5"/>
            <p:cNvSpPr txBox="1">
              <a:spLocks noChangeArrowheads="1"/>
            </p:cNvSpPr>
            <p:nvPr/>
          </p:nvSpPr>
          <p:spPr bwMode="auto">
            <a:xfrm>
              <a:off x="2724" y="1248"/>
              <a:ext cx="68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6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20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3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3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3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40000"/>
                </a:spcBef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latin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1" lang="en-US" altLang="ko-KR" sz="1000">
                  <a:solidFill>
                    <a:srgbClr val="FF3399"/>
                  </a:solidFill>
                  <a:ea typeface="Gulim" pitchFamily="34" charset="-127"/>
                </a:rPr>
                <a:t>Thermal Expansion</a:t>
              </a:r>
            </a:p>
          </p:txBody>
        </p:sp>
        <p:grpSp>
          <p:nvGrpSpPr>
            <p:cNvPr id="58379" name="Group 6"/>
            <p:cNvGrpSpPr>
              <a:grpSpLocks/>
            </p:cNvGrpSpPr>
            <p:nvPr/>
          </p:nvGrpSpPr>
          <p:grpSpPr bwMode="auto">
            <a:xfrm>
              <a:off x="768" y="1072"/>
              <a:ext cx="2289" cy="728"/>
              <a:chOff x="768" y="1603"/>
              <a:chExt cx="2289" cy="728"/>
            </a:xfrm>
          </p:grpSpPr>
          <p:sp>
            <p:nvSpPr>
              <p:cNvPr id="58380" name="Line 7"/>
              <p:cNvSpPr>
                <a:spLocks noChangeShapeType="1"/>
              </p:cNvSpPr>
              <p:nvPr/>
            </p:nvSpPr>
            <p:spPr bwMode="auto">
              <a:xfrm flipV="1">
                <a:off x="816" y="2083"/>
                <a:ext cx="1752" cy="14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381" name="Rectangle 8" descr="화강암"/>
              <p:cNvSpPr>
                <a:spLocks noChangeArrowheads="1"/>
              </p:cNvSpPr>
              <p:nvPr/>
            </p:nvSpPr>
            <p:spPr bwMode="auto">
              <a:xfrm rot="770335">
                <a:off x="1920" y="1805"/>
                <a:ext cx="659" cy="103"/>
              </a:xfrm>
              <a:prstGeom prst="rect">
                <a:avLst/>
              </a:prstGeom>
              <a:blipFill dpi="0" rotWithShape="1">
                <a:blip r:embed="rId3"/>
                <a:srcRect/>
                <a:tile tx="0" ty="0" sx="100000" sy="100000" flip="none" algn="tl"/>
              </a:blip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82" name="Rectangle 9"/>
              <p:cNvSpPr>
                <a:spLocks noChangeArrowheads="1"/>
              </p:cNvSpPr>
              <p:nvPr/>
            </p:nvSpPr>
            <p:spPr bwMode="auto">
              <a:xfrm rot="6170336" flipH="1">
                <a:off x="2455" y="1909"/>
                <a:ext cx="225" cy="129"/>
              </a:xfrm>
              <a:prstGeom prst="rect">
                <a:avLst/>
              </a:prstGeom>
              <a:solidFill>
                <a:srgbClr val="969696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83" name="Oval 10"/>
              <p:cNvSpPr>
                <a:spLocks noChangeArrowheads="1"/>
              </p:cNvSpPr>
              <p:nvPr/>
            </p:nvSpPr>
            <p:spPr bwMode="auto">
              <a:xfrm rot="6170336" flipH="1">
                <a:off x="2538" y="1955"/>
                <a:ext cx="45" cy="16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0" tIns="0" rIns="0" bIns="0" anchor="ctr"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84" name="Rectangle 11"/>
              <p:cNvSpPr>
                <a:spLocks noChangeArrowheads="1"/>
              </p:cNvSpPr>
              <p:nvPr/>
            </p:nvSpPr>
            <p:spPr bwMode="auto">
              <a:xfrm rot="6170336" flipH="1">
                <a:off x="2546" y="2052"/>
                <a:ext cx="4" cy="12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85" name="Rectangle 12"/>
              <p:cNvSpPr>
                <a:spLocks noChangeArrowheads="1"/>
              </p:cNvSpPr>
              <p:nvPr/>
            </p:nvSpPr>
            <p:spPr bwMode="auto">
              <a:xfrm rot="6170336" flipH="1">
                <a:off x="2473" y="1994"/>
                <a:ext cx="149" cy="13"/>
              </a:xfrm>
              <a:prstGeom prst="rect">
                <a:avLst/>
              </a:prstGeom>
              <a:solidFill>
                <a:srgbClr val="FFCC0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86" name="Rectangle 13"/>
              <p:cNvSpPr>
                <a:spLocks noChangeArrowheads="1"/>
              </p:cNvSpPr>
              <p:nvPr/>
            </p:nvSpPr>
            <p:spPr bwMode="auto">
              <a:xfrm rot="6170336" flipH="1">
                <a:off x="2555" y="1999"/>
                <a:ext cx="11" cy="10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87" name="Rectangle 14"/>
              <p:cNvSpPr>
                <a:spLocks noChangeArrowheads="1"/>
              </p:cNvSpPr>
              <p:nvPr/>
            </p:nvSpPr>
            <p:spPr bwMode="auto">
              <a:xfrm rot="6170336" flipH="1">
                <a:off x="2566" y="1998"/>
                <a:ext cx="10" cy="14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88" name="Rectangle 15"/>
              <p:cNvSpPr>
                <a:spLocks noChangeArrowheads="1"/>
              </p:cNvSpPr>
              <p:nvPr/>
            </p:nvSpPr>
            <p:spPr bwMode="auto">
              <a:xfrm rot="6170336" flipH="1">
                <a:off x="2570" y="1981"/>
                <a:ext cx="15" cy="15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89" name="Rectangle 16"/>
              <p:cNvSpPr>
                <a:spLocks noChangeArrowheads="1"/>
              </p:cNvSpPr>
              <p:nvPr/>
            </p:nvSpPr>
            <p:spPr bwMode="auto">
              <a:xfrm rot="6170336" flipH="1">
                <a:off x="2557" y="1980"/>
                <a:ext cx="13" cy="11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90" name="Rectangle 17"/>
              <p:cNvSpPr>
                <a:spLocks noChangeArrowheads="1"/>
              </p:cNvSpPr>
              <p:nvPr/>
            </p:nvSpPr>
            <p:spPr bwMode="auto">
              <a:xfrm rot="6170336" flipH="1">
                <a:off x="2466" y="1999"/>
                <a:ext cx="149" cy="2"/>
              </a:xfrm>
              <a:prstGeom prst="rect">
                <a:avLst/>
              </a:prstGeom>
              <a:solidFill>
                <a:srgbClr val="99CCFF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91" name="Rectangle 18"/>
              <p:cNvSpPr>
                <a:spLocks noChangeArrowheads="1"/>
              </p:cNvSpPr>
              <p:nvPr/>
            </p:nvSpPr>
            <p:spPr bwMode="auto">
              <a:xfrm rot="6170336" flipH="1">
                <a:off x="2456" y="1993"/>
                <a:ext cx="149" cy="8"/>
              </a:xfrm>
              <a:prstGeom prst="rect">
                <a:avLst/>
              </a:prstGeom>
              <a:solidFill>
                <a:srgbClr val="C0C0C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92" name="Rectangle 19"/>
              <p:cNvSpPr>
                <a:spLocks noChangeArrowheads="1"/>
              </p:cNvSpPr>
              <p:nvPr/>
            </p:nvSpPr>
            <p:spPr bwMode="auto">
              <a:xfrm rot="6170336" flipH="1">
                <a:off x="2460" y="1997"/>
                <a:ext cx="149" cy="1"/>
              </a:xfrm>
              <a:prstGeom prst="rect">
                <a:avLst/>
              </a:prstGeom>
              <a:solidFill>
                <a:srgbClr val="99CCFF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93" name="Rectangle 20"/>
              <p:cNvSpPr>
                <a:spLocks noChangeArrowheads="1"/>
              </p:cNvSpPr>
              <p:nvPr/>
            </p:nvSpPr>
            <p:spPr bwMode="auto">
              <a:xfrm rot="6170336" flipH="1">
                <a:off x="2464" y="1996"/>
                <a:ext cx="149" cy="5"/>
              </a:xfrm>
              <a:prstGeom prst="rect">
                <a:avLst/>
              </a:prstGeom>
              <a:solidFill>
                <a:srgbClr val="C0C0C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94" name="Rectangle 21"/>
              <p:cNvSpPr>
                <a:spLocks noChangeArrowheads="1"/>
              </p:cNvSpPr>
              <p:nvPr/>
            </p:nvSpPr>
            <p:spPr bwMode="auto">
              <a:xfrm rot="6170336" flipH="1">
                <a:off x="2561" y="2054"/>
                <a:ext cx="2" cy="14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95" name="Rectangle 22"/>
              <p:cNvSpPr>
                <a:spLocks noChangeArrowheads="1"/>
              </p:cNvSpPr>
              <p:nvPr/>
            </p:nvSpPr>
            <p:spPr bwMode="auto">
              <a:xfrm rot="6170336" flipH="1">
                <a:off x="2560" y="2049"/>
                <a:ext cx="3" cy="14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96" name="Rectangle 23"/>
              <p:cNvSpPr>
                <a:spLocks noChangeArrowheads="1"/>
              </p:cNvSpPr>
              <p:nvPr/>
            </p:nvSpPr>
            <p:spPr bwMode="auto">
              <a:xfrm rot="6170336" flipH="1">
                <a:off x="2562" y="2044"/>
                <a:ext cx="1" cy="14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97" name="Rectangle 24"/>
              <p:cNvSpPr>
                <a:spLocks noChangeArrowheads="1"/>
              </p:cNvSpPr>
              <p:nvPr/>
            </p:nvSpPr>
            <p:spPr bwMode="auto">
              <a:xfrm rot="6170336" flipH="1">
                <a:off x="2562" y="2037"/>
                <a:ext cx="4" cy="15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98" name="Rectangle 25"/>
              <p:cNvSpPr>
                <a:spLocks noChangeArrowheads="1"/>
              </p:cNvSpPr>
              <p:nvPr/>
            </p:nvSpPr>
            <p:spPr bwMode="auto">
              <a:xfrm rot="6170336" flipH="1">
                <a:off x="2540" y="2068"/>
                <a:ext cx="11" cy="8"/>
              </a:xfrm>
              <a:prstGeom prst="rect">
                <a:avLst/>
              </a:prstGeom>
              <a:solidFill>
                <a:srgbClr val="FFCC0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399" name="Rectangle 26"/>
              <p:cNvSpPr>
                <a:spLocks noChangeArrowheads="1"/>
              </p:cNvSpPr>
              <p:nvPr/>
            </p:nvSpPr>
            <p:spPr bwMode="auto">
              <a:xfrm rot="6170336" flipH="1">
                <a:off x="2547" y="2046"/>
                <a:ext cx="3" cy="12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00" name="Rectangle 27"/>
              <p:cNvSpPr>
                <a:spLocks noChangeArrowheads="1"/>
              </p:cNvSpPr>
              <p:nvPr/>
            </p:nvSpPr>
            <p:spPr bwMode="auto">
              <a:xfrm rot="6170336" flipH="1">
                <a:off x="2548" y="2038"/>
                <a:ext cx="6" cy="11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01" name="Rectangle 28"/>
              <p:cNvSpPr>
                <a:spLocks noChangeArrowheads="1"/>
              </p:cNvSpPr>
              <p:nvPr/>
            </p:nvSpPr>
            <p:spPr bwMode="auto">
              <a:xfrm rot="6170336" flipH="1">
                <a:off x="2550" y="2033"/>
                <a:ext cx="4" cy="9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02" name="Rectangle 29"/>
              <p:cNvSpPr>
                <a:spLocks noChangeArrowheads="1"/>
              </p:cNvSpPr>
              <p:nvPr/>
            </p:nvSpPr>
            <p:spPr bwMode="auto">
              <a:xfrm rot="6170336" flipH="1">
                <a:off x="2488" y="1995"/>
                <a:ext cx="135" cy="1"/>
              </a:xfrm>
              <a:prstGeom prst="rect">
                <a:avLst/>
              </a:prstGeom>
              <a:solidFill>
                <a:srgbClr val="CCFFFF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03" name="Freeform 30"/>
              <p:cNvSpPr>
                <a:spLocks/>
              </p:cNvSpPr>
              <p:nvPr/>
            </p:nvSpPr>
            <p:spPr bwMode="auto">
              <a:xfrm rot="6170336" flipH="1">
                <a:off x="2538" y="2048"/>
                <a:ext cx="36" cy="0"/>
              </a:xfrm>
              <a:custGeom>
                <a:avLst/>
                <a:gdLst>
                  <a:gd name="T0" fmla="*/ 0 w 788"/>
                  <a:gd name="T1" fmla="*/ 0 h 23"/>
                  <a:gd name="T2" fmla="*/ 0 w 788"/>
                  <a:gd name="T3" fmla="*/ 0 h 23"/>
                  <a:gd name="T4" fmla="*/ 0 w 788"/>
                  <a:gd name="T5" fmla="*/ 0 h 23"/>
                  <a:gd name="T6" fmla="*/ 0 w 788"/>
                  <a:gd name="T7" fmla="*/ 0 h 23"/>
                  <a:gd name="T8" fmla="*/ 0 w 788"/>
                  <a:gd name="T9" fmla="*/ 0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8"/>
                  <a:gd name="T16" fmla="*/ 0 h 23"/>
                  <a:gd name="T17" fmla="*/ 788 w 788"/>
                  <a:gd name="T18" fmla="*/ 0 h 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8" h="23">
                    <a:moveTo>
                      <a:pt x="788" y="23"/>
                    </a:moveTo>
                    <a:lnTo>
                      <a:pt x="766" y="0"/>
                    </a:lnTo>
                    <a:lnTo>
                      <a:pt x="23" y="0"/>
                    </a:lnTo>
                    <a:lnTo>
                      <a:pt x="0" y="23"/>
                    </a:lnTo>
                    <a:lnTo>
                      <a:pt x="788" y="23"/>
                    </a:lnTo>
                    <a:close/>
                  </a:path>
                </a:pathLst>
              </a:custGeom>
              <a:solidFill>
                <a:srgbClr val="CCCCFF"/>
              </a:solidFill>
              <a:ln w="15875" cap="rnd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04" name="Freeform 31"/>
              <p:cNvSpPr>
                <a:spLocks/>
              </p:cNvSpPr>
              <p:nvPr/>
            </p:nvSpPr>
            <p:spPr bwMode="auto">
              <a:xfrm rot="6170336" flipH="1">
                <a:off x="2560" y="2013"/>
                <a:ext cx="8" cy="2"/>
              </a:xfrm>
              <a:custGeom>
                <a:avLst/>
                <a:gdLst>
                  <a:gd name="T0" fmla="*/ 0 w 184"/>
                  <a:gd name="T1" fmla="*/ 0 h 23"/>
                  <a:gd name="T2" fmla="*/ 0 w 184"/>
                  <a:gd name="T3" fmla="*/ 0 h 23"/>
                  <a:gd name="T4" fmla="*/ 0 w 184"/>
                  <a:gd name="T5" fmla="*/ 0 h 23"/>
                  <a:gd name="T6" fmla="*/ 0 w 184"/>
                  <a:gd name="T7" fmla="*/ 0 h 23"/>
                  <a:gd name="T8" fmla="*/ 0 w 184"/>
                  <a:gd name="T9" fmla="*/ 0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4"/>
                  <a:gd name="T16" fmla="*/ 0 h 23"/>
                  <a:gd name="T17" fmla="*/ 184 w 184"/>
                  <a:gd name="T18" fmla="*/ 23 h 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4" h="23">
                    <a:moveTo>
                      <a:pt x="184" y="23"/>
                    </a:moveTo>
                    <a:lnTo>
                      <a:pt x="173" y="0"/>
                    </a:lnTo>
                    <a:lnTo>
                      <a:pt x="11" y="0"/>
                    </a:lnTo>
                    <a:lnTo>
                      <a:pt x="0" y="23"/>
                    </a:lnTo>
                    <a:lnTo>
                      <a:pt x="184" y="23"/>
                    </a:lnTo>
                    <a:close/>
                  </a:path>
                </a:pathLst>
              </a:custGeom>
              <a:solidFill>
                <a:srgbClr val="CCCCFF"/>
              </a:solidFill>
              <a:ln w="15875" cap="rnd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05" name="Freeform 32"/>
              <p:cNvSpPr>
                <a:spLocks/>
              </p:cNvSpPr>
              <p:nvPr/>
            </p:nvSpPr>
            <p:spPr bwMode="auto">
              <a:xfrm rot="6170336" flipH="1">
                <a:off x="2539" y="1964"/>
                <a:ext cx="70" cy="1"/>
              </a:xfrm>
              <a:custGeom>
                <a:avLst/>
                <a:gdLst>
                  <a:gd name="T0" fmla="*/ 0 w 1537"/>
                  <a:gd name="T1" fmla="*/ 0 h 19"/>
                  <a:gd name="T2" fmla="*/ 0 w 1537"/>
                  <a:gd name="T3" fmla="*/ 0 h 19"/>
                  <a:gd name="T4" fmla="*/ 0 w 1537"/>
                  <a:gd name="T5" fmla="*/ 0 h 19"/>
                  <a:gd name="T6" fmla="*/ 0 w 1537"/>
                  <a:gd name="T7" fmla="*/ 0 h 19"/>
                  <a:gd name="T8" fmla="*/ 0 w 1537"/>
                  <a:gd name="T9" fmla="*/ 0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37"/>
                  <a:gd name="T16" fmla="*/ 0 h 19"/>
                  <a:gd name="T17" fmla="*/ 1537 w 1537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37" h="19">
                    <a:moveTo>
                      <a:pt x="1537" y="19"/>
                    </a:moveTo>
                    <a:lnTo>
                      <a:pt x="1537" y="0"/>
                    </a:lnTo>
                    <a:lnTo>
                      <a:pt x="34" y="0"/>
                    </a:lnTo>
                    <a:lnTo>
                      <a:pt x="0" y="19"/>
                    </a:lnTo>
                    <a:lnTo>
                      <a:pt x="1537" y="19"/>
                    </a:lnTo>
                    <a:close/>
                  </a:path>
                </a:pathLst>
              </a:custGeom>
              <a:solidFill>
                <a:srgbClr val="CCCCFF"/>
              </a:solidFill>
              <a:ln w="15875" cap="rnd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06" name="Rectangle 33"/>
              <p:cNvSpPr>
                <a:spLocks noChangeArrowheads="1"/>
              </p:cNvSpPr>
              <p:nvPr/>
            </p:nvSpPr>
            <p:spPr bwMode="auto">
              <a:xfrm rot="6170336" flipH="1">
                <a:off x="2564" y="2032"/>
                <a:ext cx="2" cy="15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07" name="Freeform 34"/>
              <p:cNvSpPr>
                <a:spLocks/>
              </p:cNvSpPr>
              <p:nvPr/>
            </p:nvSpPr>
            <p:spPr bwMode="auto">
              <a:xfrm rot="6170336" flipH="1">
                <a:off x="2534" y="2067"/>
                <a:ext cx="11" cy="5"/>
              </a:xfrm>
              <a:custGeom>
                <a:avLst/>
                <a:gdLst>
                  <a:gd name="T0" fmla="*/ 0 w 245"/>
                  <a:gd name="T1" fmla="*/ 0 h 79"/>
                  <a:gd name="T2" fmla="*/ 0 w 245"/>
                  <a:gd name="T3" fmla="*/ 0 h 79"/>
                  <a:gd name="T4" fmla="*/ 0 w 245"/>
                  <a:gd name="T5" fmla="*/ 0 h 79"/>
                  <a:gd name="T6" fmla="*/ 0 w 245"/>
                  <a:gd name="T7" fmla="*/ 0 h 79"/>
                  <a:gd name="T8" fmla="*/ 0 w 245"/>
                  <a:gd name="T9" fmla="*/ 0 h 79"/>
                  <a:gd name="T10" fmla="*/ 0 w 245"/>
                  <a:gd name="T11" fmla="*/ 0 h 79"/>
                  <a:gd name="T12" fmla="*/ 0 w 245"/>
                  <a:gd name="T13" fmla="*/ 0 h 7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45"/>
                  <a:gd name="T22" fmla="*/ 0 h 79"/>
                  <a:gd name="T23" fmla="*/ 245 w 245"/>
                  <a:gd name="T24" fmla="*/ 79 h 7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45" h="79">
                    <a:moveTo>
                      <a:pt x="245" y="60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79"/>
                    </a:lnTo>
                    <a:lnTo>
                      <a:pt x="120" y="79"/>
                    </a:lnTo>
                    <a:lnTo>
                      <a:pt x="132" y="60"/>
                    </a:lnTo>
                    <a:lnTo>
                      <a:pt x="245" y="60"/>
                    </a:lnTo>
                    <a:close/>
                  </a:path>
                </a:pathLst>
              </a:custGeom>
              <a:solidFill>
                <a:srgbClr val="FF99CC"/>
              </a:solidFill>
              <a:ln w="15875" cap="rnd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08" name="Line 35"/>
              <p:cNvSpPr>
                <a:spLocks noChangeShapeType="1"/>
              </p:cNvSpPr>
              <p:nvPr/>
            </p:nvSpPr>
            <p:spPr bwMode="auto">
              <a:xfrm rot="6170336">
                <a:off x="2536" y="2073"/>
                <a:ext cx="5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09" name="Freeform 36"/>
              <p:cNvSpPr>
                <a:spLocks/>
              </p:cNvSpPr>
              <p:nvPr/>
            </p:nvSpPr>
            <p:spPr bwMode="auto">
              <a:xfrm rot="6170336" flipH="1">
                <a:off x="2536" y="2063"/>
                <a:ext cx="10" cy="3"/>
              </a:xfrm>
              <a:custGeom>
                <a:avLst/>
                <a:gdLst>
                  <a:gd name="T0" fmla="*/ 0 w 196"/>
                  <a:gd name="T1" fmla="*/ 0 h 49"/>
                  <a:gd name="T2" fmla="*/ 0 w 196"/>
                  <a:gd name="T3" fmla="*/ 0 h 49"/>
                  <a:gd name="T4" fmla="*/ 0 w 196"/>
                  <a:gd name="T5" fmla="*/ 0 h 49"/>
                  <a:gd name="T6" fmla="*/ 0 w 196"/>
                  <a:gd name="T7" fmla="*/ 0 h 49"/>
                  <a:gd name="T8" fmla="*/ 0 w 196"/>
                  <a:gd name="T9" fmla="*/ 0 h 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6"/>
                  <a:gd name="T16" fmla="*/ 0 h 49"/>
                  <a:gd name="T17" fmla="*/ 196 w 196"/>
                  <a:gd name="T18" fmla="*/ 49 h 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6" h="49">
                    <a:moveTo>
                      <a:pt x="0" y="49"/>
                    </a:moveTo>
                    <a:lnTo>
                      <a:pt x="12" y="0"/>
                    </a:lnTo>
                    <a:lnTo>
                      <a:pt x="185" y="0"/>
                    </a:lnTo>
                    <a:lnTo>
                      <a:pt x="196" y="49"/>
                    </a:lnTo>
                    <a:lnTo>
                      <a:pt x="0" y="49"/>
                    </a:lnTo>
                    <a:close/>
                  </a:path>
                </a:pathLst>
              </a:custGeom>
              <a:solidFill>
                <a:srgbClr val="CCCCFF"/>
              </a:solidFill>
              <a:ln w="15875" cap="rnd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10" name="Freeform 37"/>
              <p:cNvSpPr>
                <a:spLocks/>
              </p:cNvSpPr>
              <p:nvPr/>
            </p:nvSpPr>
            <p:spPr bwMode="auto">
              <a:xfrm rot="6170336" flipH="1">
                <a:off x="2542" y="2033"/>
                <a:ext cx="59" cy="34"/>
              </a:xfrm>
              <a:custGeom>
                <a:avLst/>
                <a:gdLst>
                  <a:gd name="T0" fmla="*/ 0 w 1323"/>
                  <a:gd name="T1" fmla="*/ 0 h 483"/>
                  <a:gd name="T2" fmla="*/ 0 w 1323"/>
                  <a:gd name="T3" fmla="*/ 0 h 483"/>
                  <a:gd name="T4" fmla="*/ 0 w 1323"/>
                  <a:gd name="T5" fmla="*/ 0 h 483"/>
                  <a:gd name="T6" fmla="*/ 0 w 1323"/>
                  <a:gd name="T7" fmla="*/ 0 h 483"/>
                  <a:gd name="T8" fmla="*/ 0 w 1323"/>
                  <a:gd name="T9" fmla="*/ 0 h 483"/>
                  <a:gd name="T10" fmla="*/ 0 w 1323"/>
                  <a:gd name="T11" fmla="*/ 0 h 483"/>
                  <a:gd name="T12" fmla="*/ 0 w 1323"/>
                  <a:gd name="T13" fmla="*/ 0 h 483"/>
                  <a:gd name="T14" fmla="*/ 0 w 1323"/>
                  <a:gd name="T15" fmla="*/ 0 h 483"/>
                  <a:gd name="T16" fmla="*/ 0 w 1323"/>
                  <a:gd name="T17" fmla="*/ 0 h 483"/>
                  <a:gd name="T18" fmla="*/ 0 w 1323"/>
                  <a:gd name="T19" fmla="*/ 0 h 483"/>
                  <a:gd name="T20" fmla="*/ 0 w 1323"/>
                  <a:gd name="T21" fmla="*/ 0 h 483"/>
                  <a:gd name="T22" fmla="*/ 0 w 1323"/>
                  <a:gd name="T23" fmla="*/ 0 h 483"/>
                  <a:gd name="T24" fmla="*/ 0 w 1323"/>
                  <a:gd name="T25" fmla="*/ 0 h 483"/>
                  <a:gd name="T26" fmla="*/ 0 w 1323"/>
                  <a:gd name="T27" fmla="*/ 0 h 483"/>
                  <a:gd name="T28" fmla="*/ 0 w 1323"/>
                  <a:gd name="T29" fmla="*/ 0 h 483"/>
                  <a:gd name="T30" fmla="*/ 0 w 1323"/>
                  <a:gd name="T31" fmla="*/ 0 h 483"/>
                  <a:gd name="T32" fmla="*/ 0 w 1323"/>
                  <a:gd name="T33" fmla="*/ 0 h 483"/>
                  <a:gd name="T34" fmla="*/ 0 w 1323"/>
                  <a:gd name="T35" fmla="*/ 0 h 483"/>
                  <a:gd name="T36" fmla="*/ 0 w 1323"/>
                  <a:gd name="T37" fmla="*/ 0 h 483"/>
                  <a:gd name="T38" fmla="*/ 0 w 1323"/>
                  <a:gd name="T39" fmla="*/ 0 h 483"/>
                  <a:gd name="T40" fmla="*/ 0 w 1323"/>
                  <a:gd name="T41" fmla="*/ 0 h 483"/>
                  <a:gd name="T42" fmla="*/ 0 w 1323"/>
                  <a:gd name="T43" fmla="*/ 0 h 483"/>
                  <a:gd name="T44" fmla="*/ 0 w 1323"/>
                  <a:gd name="T45" fmla="*/ 0 h 483"/>
                  <a:gd name="T46" fmla="*/ 0 w 1323"/>
                  <a:gd name="T47" fmla="*/ 0 h 483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1323"/>
                  <a:gd name="T73" fmla="*/ 0 h 483"/>
                  <a:gd name="T74" fmla="*/ 1323 w 1323"/>
                  <a:gd name="T75" fmla="*/ 483 h 483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1323" h="483">
                    <a:moveTo>
                      <a:pt x="0" y="483"/>
                    </a:moveTo>
                    <a:lnTo>
                      <a:pt x="177" y="483"/>
                    </a:lnTo>
                    <a:lnTo>
                      <a:pt x="249" y="245"/>
                    </a:lnTo>
                    <a:lnTo>
                      <a:pt x="264" y="196"/>
                    </a:lnTo>
                    <a:lnTo>
                      <a:pt x="301" y="170"/>
                    </a:lnTo>
                    <a:lnTo>
                      <a:pt x="358" y="166"/>
                    </a:lnTo>
                    <a:lnTo>
                      <a:pt x="867" y="166"/>
                    </a:lnTo>
                    <a:lnTo>
                      <a:pt x="901" y="173"/>
                    </a:lnTo>
                    <a:lnTo>
                      <a:pt x="931" y="207"/>
                    </a:lnTo>
                    <a:lnTo>
                      <a:pt x="1010" y="483"/>
                    </a:lnTo>
                    <a:lnTo>
                      <a:pt x="1323" y="483"/>
                    </a:lnTo>
                    <a:lnTo>
                      <a:pt x="1323" y="302"/>
                    </a:lnTo>
                    <a:lnTo>
                      <a:pt x="1115" y="306"/>
                    </a:lnTo>
                    <a:lnTo>
                      <a:pt x="1029" y="75"/>
                    </a:lnTo>
                    <a:lnTo>
                      <a:pt x="1002" y="38"/>
                    </a:lnTo>
                    <a:lnTo>
                      <a:pt x="961" y="11"/>
                    </a:lnTo>
                    <a:lnTo>
                      <a:pt x="912" y="0"/>
                    </a:lnTo>
                    <a:lnTo>
                      <a:pt x="290" y="0"/>
                    </a:lnTo>
                    <a:lnTo>
                      <a:pt x="211" y="26"/>
                    </a:lnTo>
                    <a:lnTo>
                      <a:pt x="158" y="75"/>
                    </a:lnTo>
                    <a:lnTo>
                      <a:pt x="128" y="136"/>
                    </a:lnTo>
                    <a:lnTo>
                      <a:pt x="64" y="302"/>
                    </a:lnTo>
                    <a:lnTo>
                      <a:pt x="0" y="302"/>
                    </a:lnTo>
                    <a:lnTo>
                      <a:pt x="0" y="483"/>
                    </a:lnTo>
                    <a:close/>
                  </a:path>
                </a:pathLst>
              </a:custGeom>
              <a:solidFill>
                <a:srgbClr val="FFCC00"/>
              </a:solidFill>
              <a:ln w="15875" cap="rnd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11" name="Rectangle 38"/>
              <p:cNvSpPr>
                <a:spLocks noChangeArrowheads="1"/>
              </p:cNvSpPr>
              <p:nvPr/>
            </p:nvSpPr>
            <p:spPr bwMode="auto">
              <a:xfrm rot="6170336" flipH="1">
                <a:off x="2546" y="2017"/>
                <a:ext cx="14" cy="12"/>
              </a:xfrm>
              <a:prstGeom prst="rect">
                <a:avLst/>
              </a:prstGeom>
              <a:solidFill>
                <a:srgbClr val="FFCC0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12" name="Rectangle 39"/>
              <p:cNvSpPr>
                <a:spLocks noChangeArrowheads="1"/>
              </p:cNvSpPr>
              <p:nvPr/>
            </p:nvSpPr>
            <p:spPr bwMode="auto">
              <a:xfrm rot="6170336" flipH="1">
                <a:off x="2574" y="1962"/>
                <a:ext cx="15" cy="15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13" name="Rectangle 40"/>
              <p:cNvSpPr>
                <a:spLocks noChangeArrowheads="1"/>
              </p:cNvSpPr>
              <p:nvPr/>
            </p:nvSpPr>
            <p:spPr bwMode="auto">
              <a:xfrm rot="6170336" flipH="1">
                <a:off x="2579" y="1943"/>
                <a:ext cx="15" cy="16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14" name="Rectangle 41"/>
              <p:cNvSpPr>
                <a:spLocks noChangeArrowheads="1"/>
              </p:cNvSpPr>
              <p:nvPr/>
            </p:nvSpPr>
            <p:spPr bwMode="auto">
              <a:xfrm rot="6170336" flipH="1">
                <a:off x="2562" y="1962"/>
                <a:ext cx="14" cy="10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15" name="Rectangle 42"/>
              <p:cNvSpPr>
                <a:spLocks noChangeArrowheads="1"/>
              </p:cNvSpPr>
              <p:nvPr/>
            </p:nvSpPr>
            <p:spPr bwMode="auto">
              <a:xfrm rot="6170336" flipH="1">
                <a:off x="2567" y="1942"/>
                <a:ext cx="14" cy="9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16" name="Freeform 43"/>
              <p:cNvSpPr>
                <a:spLocks/>
              </p:cNvSpPr>
              <p:nvPr/>
            </p:nvSpPr>
            <p:spPr bwMode="auto">
              <a:xfrm rot="6170336" flipH="1">
                <a:off x="2539" y="1983"/>
                <a:ext cx="36" cy="2"/>
              </a:xfrm>
              <a:custGeom>
                <a:avLst/>
                <a:gdLst>
                  <a:gd name="T0" fmla="*/ 0 w 1671"/>
                  <a:gd name="T1" fmla="*/ 0 h 627"/>
                  <a:gd name="T2" fmla="*/ 0 w 1671"/>
                  <a:gd name="T3" fmla="*/ 0 h 627"/>
                  <a:gd name="T4" fmla="*/ 0 w 1671"/>
                  <a:gd name="T5" fmla="*/ 0 h 627"/>
                  <a:gd name="T6" fmla="*/ 0 w 1671"/>
                  <a:gd name="T7" fmla="*/ 0 h 627"/>
                  <a:gd name="T8" fmla="*/ 0 w 1671"/>
                  <a:gd name="T9" fmla="*/ 0 h 627"/>
                  <a:gd name="T10" fmla="*/ 0 w 1671"/>
                  <a:gd name="T11" fmla="*/ 0 h 627"/>
                  <a:gd name="T12" fmla="*/ 0 w 1671"/>
                  <a:gd name="T13" fmla="*/ 0 h 627"/>
                  <a:gd name="T14" fmla="*/ 0 w 1671"/>
                  <a:gd name="T15" fmla="*/ 0 h 627"/>
                  <a:gd name="T16" fmla="*/ 0 w 1671"/>
                  <a:gd name="T17" fmla="*/ 0 h 627"/>
                  <a:gd name="T18" fmla="*/ 0 w 1671"/>
                  <a:gd name="T19" fmla="*/ 0 h 627"/>
                  <a:gd name="T20" fmla="*/ 0 w 1671"/>
                  <a:gd name="T21" fmla="*/ 0 h 627"/>
                  <a:gd name="T22" fmla="*/ 0 w 1671"/>
                  <a:gd name="T23" fmla="*/ 0 h 627"/>
                  <a:gd name="T24" fmla="*/ 0 w 1671"/>
                  <a:gd name="T25" fmla="*/ 0 h 627"/>
                  <a:gd name="T26" fmla="*/ 0 w 1671"/>
                  <a:gd name="T27" fmla="*/ 0 h 627"/>
                  <a:gd name="T28" fmla="*/ 0 w 1671"/>
                  <a:gd name="T29" fmla="*/ 0 h 627"/>
                  <a:gd name="T30" fmla="*/ 0 w 1671"/>
                  <a:gd name="T31" fmla="*/ 0 h 62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671"/>
                  <a:gd name="T49" fmla="*/ 0 h 627"/>
                  <a:gd name="T50" fmla="*/ 1671 w 1671"/>
                  <a:gd name="T51" fmla="*/ 627 h 627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671" h="627">
                    <a:moveTo>
                      <a:pt x="0" y="423"/>
                    </a:moveTo>
                    <a:cubicBezTo>
                      <a:pt x="276" y="268"/>
                      <a:pt x="553" y="113"/>
                      <a:pt x="681" y="60"/>
                    </a:cubicBezTo>
                    <a:cubicBezTo>
                      <a:pt x="809" y="7"/>
                      <a:pt x="854" y="45"/>
                      <a:pt x="771" y="105"/>
                    </a:cubicBezTo>
                    <a:cubicBezTo>
                      <a:pt x="688" y="165"/>
                      <a:pt x="265" y="363"/>
                      <a:pt x="182" y="423"/>
                    </a:cubicBezTo>
                    <a:cubicBezTo>
                      <a:pt x="99" y="483"/>
                      <a:pt x="136" y="528"/>
                      <a:pt x="272" y="468"/>
                    </a:cubicBezTo>
                    <a:cubicBezTo>
                      <a:pt x="408" y="408"/>
                      <a:pt x="870" y="120"/>
                      <a:pt x="998" y="60"/>
                    </a:cubicBezTo>
                    <a:cubicBezTo>
                      <a:pt x="1126" y="0"/>
                      <a:pt x="1141" y="37"/>
                      <a:pt x="1043" y="105"/>
                    </a:cubicBezTo>
                    <a:cubicBezTo>
                      <a:pt x="945" y="173"/>
                      <a:pt x="499" y="400"/>
                      <a:pt x="408" y="468"/>
                    </a:cubicBezTo>
                    <a:cubicBezTo>
                      <a:pt x="317" y="536"/>
                      <a:pt x="363" y="573"/>
                      <a:pt x="499" y="513"/>
                    </a:cubicBezTo>
                    <a:cubicBezTo>
                      <a:pt x="635" y="453"/>
                      <a:pt x="1089" y="165"/>
                      <a:pt x="1225" y="105"/>
                    </a:cubicBezTo>
                    <a:cubicBezTo>
                      <a:pt x="1361" y="45"/>
                      <a:pt x="1407" y="82"/>
                      <a:pt x="1316" y="150"/>
                    </a:cubicBezTo>
                    <a:cubicBezTo>
                      <a:pt x="1225" y="218"/>
                      <a:pt x="764" y="445"/>
                      <a:pt x="681" y="513"/>
                    </a:cubicBezTo>
                    <a:cubicBezTo>
                      <a:pt x="598" y="581"/>
                      <a:pt x="681" y="627"/>
                      <a:pt x="817" y="559"/>
                    </a:cubicBezTo>
                    <a:cubicBezTo>
                      <a:pt x="953" y="491"/>
                      <a:pt x="1369" y="173"/>
                      <a:pt x="1497" y="105"/>
                    </a:cubicBezTo>
                    <a:cubicBezTo>
                      <a:pt x="1625" y="37"/>
                      <a:pt x="1671" y="74"/>
                      <a:pt x="1588" y="150"/>
                    </a:cubicBezTo>
                    <a:cubicBezTo>
                      <a:pt x="1505" y="226"/>
                      <a:pt x="1251" y="392"/>
                      <a:pt x="998" y="559"/>
                    </a:cubicBezTo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17" name="Oval 44"/>
              <p:cNvSpPr>
                <a:spLocks noChangeArrowheads="1"/>
              </p:cNvSpPr>
              <p:nvPr/>
            </p:nvSpPr>
            <p:spPr bwMode="auto">
              <a:xfrm rot="6170336" flipH="1">
                <a:off x="2529" y="1974"/>
                <a:ext cx="58" cy="17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18" name="Rectangle 45" descr="화강암"/>
              <p:cNvSpPr>
                <a:spLocks noChangeArrowheads="1"/>
              </p:cNvSpPr>
              <p:nvPr/>
            </p:nvSpPr>
            <p:spPr bwMode="auto">
              <a:xfrm rot="770335">
                <a:off x="1963" y="1892"/>
                <a:ext cx="388" cy="13"/>
              </a:xfrm>
              <a:prstGeom prst="rect">
                <a:avLst/>
              </a:prstGeom>
              <a:blipFill dpi="0" rotWithShape="1">
                <a:blip r:embed="rId3"/>
                <a:srcRect/>
                <a:tile tx="0" ty="0" sx="100000" sy="100000" flip="none" algn="tl"/>
              </a:blip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19" name="Rectangle 46" descr="화강암"/>
              <p:cNvSpPr>
                <a:spLocks noChangeArrowheads="1"/>
              </p:cNvSpPr>
              <p:nvPr/>
            </p:nvSpPr>
            <p:spPr bwMode="auto">
              <a:xfrm rot="770335">
                <a:off x="2411" y="1935"/>
                <a:ext cx="116" cy="12"/>
              </a:xfrm>
              <a:prstGeom prst="rect">
                <a:avLst/>
              </a:prstGeom>
              <a:blipFill dpi="0" rotWithShape="1">
                <a:blip r:embed="rId3"/>
                <a:srcRect/>
                <a:tile tx="0" ty="0" sx="100000" sy="100000" flip="none" algn="tl"/>
              </a:blip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20" name="Text Box 47"/>
              <p:cNvSpPr txBox="1">
                <a:spLocks noChangeArrowheads="1"/>
              </p:cNvSpPr>
              <p:nvPr/>
            </p:nvSpPr>
            <p:spPr bwMode="auto">
              <a:xfrm>
                <a:off x="1728" y="2052"/>
                <a:ext cx="791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latin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kumimoji="1" lang="en-US" altLang="en-US" sz="1200" dirty="0">
                    <a:solidFill>
                      <a:srgbClr val="000000"/>
                    </a:solidFill>
                    <a:latin typeface="Times New Roman" pitchFamily="18" charset="0"/>
                    <a:ea typeface="Gulim" pitchFamily="34" charset="-127"/>
                  </a:rPr>
                  <a:t>Element spacing</a:t>
                </a:r>
              </a:p>
            </p:txBody>
          </p:sp>
          <p:sp>
            <p:nvSpPr>
              <p:cNvPr id="58421" name="Rectangle 48" descr="화강암"/>
              <p:cNvSpPr>
                <a:spLocks noChangeArrowheads="1"/>
              </p:cNvSpPr>
              <p:nvPr/>
            </p:nvSpPr>
            <p:spPr bwMode="auto">
              <a:xfrm rot="770335">
                <a:off x="971" y="1760"/>
                <a:ext cx="698" cy="101"/>
              </a:xfrm>
              <a:prstGeom prst="rect">
                <a:avLst/>
              </a:prstGeom>
              <a:blipFill dpi="0" rotWithShape="1">
                <a:blip r:embed="rId3"/>
                <a:srcRect/>
                <a:tile tx="0" ty="0" sx="100000" sy="100000" flip="none" algn="tl"/>
              </a:blip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22" name="Rectangle 49"/>
              <p:cNvSpPr>
                <a:spLocks noChangeArrowheads="1"/>
              </p:cNvSpPr>
              <p:nvPr/>
            </p:nvSpPr>
            <p:spPr bwMode="auto">
              <a:xfrm rot="6170336" flipH="1">
                <a:off x="1617" y="1839"/>
                <a:ext cx="116" cy="104"/>
              </a:xfrm>
              <a:prstGeom prst="rect">
                <a:avLst/>
              </a:prstGeom>
              <a:solidFill>
                <a:srgbClr val="969696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23" name="Oval 50"/>
              <p:cNvSpPr>
                <a:spLocks noChangeArrowheads="1"/>
              </p:cNvSpPr>
              <p:nvPr/>
            </p:nvSpPr>
            <p:spPr bwMode="auto">
              <a:xfrm rot="6170336" flipH="1">
                <a:off x="1650" y="1884"/>
                <a:ext cx="21" cy="15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0" tIns="0" rIns="0" bIns="0" anchor="ctr"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24" name="Rectangle 51"/>
              <p:cNvSpPr>
                <a:spLocks noChangeArrowheads="1"/>
              </p:cNvSpPr>
              <p:nvPr/>
            </p:nvSpPr>
            <p:spPr bwMode="auto">
              <a:xfrm rot="6170336" flipH="1">
                <a:off x="1657" y="1932"/>
                <a:ext cx="2" cy="9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25" name="Rectangle 52"/>
              <p:cNvSpPr>
                <a:spLocks noChangeArrowheads="1"/>
              </p:cNvSpPr>
              <p:nvPr/>
            </p:nvSpPr>
            <p:spPr bwMode="auto">
              <a:xfrm rot="6170336" flipH="1">
                <a:off x="1618" y="1903"/>
                <a:ext cx="70" cy="11"/>
              </a:xfrm>
              <a:prstGeom prst="rect">
                <a:avLst/>
              </a:prstGeom>
              <a:solidFill>
                <a:srgbClr val="FFCC0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26" name="Rectangle 53"/>
              <p:cNvSpPr>
                <a:spLocks noChangeArrowheads="1"/>
              </p:cNvSpPr>
              <p:nvPr/>
            </p:nvSpPr>
            <p:spPr bwMode="auto">
              <a:xfrm rot="6170336" flipH="1">
                <a:off x="1661" y="1907"/>
                <a:ext cx="5" cy="9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27" name="Rectangle 54"/>
              <p:cNvSpPr>
                <a:spLocks noChangeArrowheads="1"/>
              </p:cNvSpPr>
              <p:nvPr/>
            </p:nvSpPr>
            <p:spPr bwMode="auto">
              <a:xfrm rot="6170336" flipH="1">
                <a:off x="1672" y="1907"/>
                <a:ext cx="5" cy="13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28" name="Rectangle 55"/>
              <p:cNvSpPr>
                <a:spLocks noChangeArrowheads="1"/>
              </p:cNvSpPr>
              <p:nvPr/>
            </p:nvSpPr>
            <p:spPr bwMode="auto">
              <a:xfrm rot="6170336" flipH="1">
                <a:off x="1672" y="1901"/>
                <a:ext cx="7" cy="12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29" name="Rectangle 56"/>
              <p:cNvSpPr>
                <a:spLocks noChangeArrowheads="1"/>
              </p:cNvSpPr>
              <p:nvPr/>
            </p:nvSpPr>
            <p:spPr bwMode="auto">
              <a:xfrm rot="6170336" flipH="1">
                <a:off x="1660" y="1900"/>
                <a:ext cx="7" cy="8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30" name="Rectangle 57"/>
              <p:cNvSpPr>
                <a:spLocks noChangeArrowheads="1"/>
              </p:cNvSpPr>
              <p:nvPr/>
            </p:nvSpPr>
            <p:spPr bwMode="auto">
              <a:xfrm rot="6170336" flipH="1">
                <a:off x="1612" y="1907"/>
                <a:ext cx="70" cy="1"/>
              </a:xfrm>
              <a:prstGeom prst="rect">
                <a:avLst/>
              </a:prstGeom>
              <a:solidFill>
                <a:srgbClr val="99CCFF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31" name="Rectangle 58"/>
              <p:cNvSpPr>
                <a:spLocks noChangeArrowheads="1"/>
              </p:cNvSpPr>
              <p:nvPr/>
            </p:nvSpPr>
            <p:spPr bwMode="auto">
              <a:xfrm rot="6170336" flipH="1">
                <a:off x="1603" y="1903"/>
                <a:ext cx="70" cy="6"/>
              </a:xfrm>
              <a:prstGeom prst="rect">
                <a:avLst/>
              </a:prstGeom>
              <a:solidFill>
                <a:srgbClr val="C0C0C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32" name="Rectangle 59"/>
              <p:cNvSpPr>
                <a:spLocks noChangeArrowheads="1"/>
              </p:cNvSpPr>
              <p:nvPr/>
            </p:nvSpPr>
            <p:spPr bwMode="auto">
              <a:xfrm rot="6170336" flipH="1">
                <a:off x="1607" y="1907"/>
                <a:ext cx="70" cy="0"/>
              </a:xfrm>
              <a:prstGeom prst="rect">
                <a:avLst/>
              </a:prstGeom>
              <a:solidFill>
                <a:srgbClr val="99CCFF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33" name="Rectangle 60"/>
              <p:cNvSpPr>
                <a:spLocks noChangeArrowheads="1"/>
              </p:cNvSpPr>
              <p:nvPr/>
            </p:nvSpPr>
            <p:spPr bwMode="auto">
              <a:xfrm rot="6170336" flipH="1">
                <a:off x="1610" y="1904"/>
                <a:ext cx="70" cy="5"/>
              </a:xfrm>
              <a:prstGeom prst="rect">
                <a:avLst/>
              </a:prstGeom>
              <a:solidFill>
                <a:srgbClr val="C0C0C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34" name="Rectangle 61"/>
              <p:cNvSpPr>
                <a:spLocks noChangeArrowheads="1"/>
              </p:cNvSpPr>
              <p:nvPr/>
            </p:nvSpPr>
            <p:spPr bwMode="auto">
              <a:xfrm rot="6170336" flipH="1">
                <a:off x="1670" y="1933"/>
                <a:ext cx="2" cy="13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35" name="Rectangle 62"/>
              <p:cNvSpPr>
                <a:spLocks noChangeArrowheads="1"/>
              </p:cNvSpPr>
              <p:nvPr/>
            </p:nvSpPr>
            <p:spPr bwMode="auto">
              <a:xfrm rot="6170336" flipH="1">
                <a:off x="1671" y="1931"/>
                <a:ext cx="1" cy="13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36" name="Rectangle 63"/>
              <p:cNvSpPr>
                <a:spLocks noChangeArrowheads="1"/>
              </p:cNvSpPr>
              <p:nvPr/>
            </p:nvSpPr>
            <p:spPr bwMode="auto">
              <a:xfrm rot="6170336" flipH="1">
                <a:off x="1672" y="1928"/>
                <a:ext cx="2" cy="13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37" name="Rectangle 64"/>
              <p:cNvSpPr>
                <a:spLocks noChangeArrowheads="1"/>
              </p:cNvSpPr>
              <p:nvPr/>
            </p:nvSpPr>
            <p:spPr bwMode="auto">
              <a:xfrm rot="6170336" flipH="1">
                <a:off x="1672" y="1926"/>
                <a:ext cx="1" cy="13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38" name="Rectangle 65"/>
              <p:cNvSpPr>
                <a:spLocks noChangeArrowheads="1"/>
              </p:cNvSpPr>
              <p:nvPr/>
            </p:nvSpPr>
            <p:spPr bwMode="auto">
              <a:xfrm rot="6170336" flipH="1">
                <a:off x="1655" y="1941"/>
                <a:ext cx="5" cy="6"/>
              </a:xfrm>
              <a:prstGeom prst="rect">
                <a:avLst/>
              </a:prstGeom>
              <a:solidFill>
                <a:srgbClr val="FFCC0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39" name="Rectangle 66"/>
              <p:cNvSpPr>
                <a:spLocks noChangeArrowheads="1"/>
              </p:cNvSpPr>
              <p:nvPr/>
            </p:nvSpPr>
            <p:spPr bwMode="auto">
              <a:xfrm rot="6170336" flipH="1">
                <a:off x="1657" y="1929"/>
                <a:ext cx="2" cy="9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40" name="Rectangle 67"/>
              <p:cNvSpPr>
                <a:spLocks noChangeArrowheads="1"/>
              </p:cNvSpPr>
              <p:nvPr/>
            </p:nvSpPr>
            <p:spPr bwMode="auto">
              <a:xfrm rot="6170336" flipH="1">
                <a:off x="1658" y="1926"/>
                <a:ext cx="2" cy="9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41" name="Rectangle 68"/>
              <p:cNvSpPr>
                <a:spLocks noChangeArrowheads="1"/>
              </p:cNvSpPr>
              <p:nvPr/>
            </p:nvSpPr>
            <p:spPr bwMode="auto">
              <a:xfrm rot="6170336" flipH="1">
                <a:off x="1658" y="1923"/>
                <a:ext cx="3" cy="9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42" name="Rectangle 69"/>
              <p:cNvSpPr>
                <a:spLocks noChangeArrowheads="1"/>
              </p:cNvSpPr>
              <p:nvPr/>
            </p:nvSpPr>
            <p:spPr bwMode="auto">
              <a:xfrm rot="6170336" flipH="1">
                <a:off x="1627" y="1907"/>
                <a:ext cx="64" cy="2"/>
              </a:xfrm>
              <a:prstGeom prst="rect">
                <a:avLst/>
              </a:prstGeom>
              <a:solidFill>
                <a:srgbClr val="CCFFFF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43" name="Freeform 70"/>
              <p:cNvSpPr>
                <a:spLocks/>
              </p:cNvSpPr>
              <p:nvPr/>
            </p:nvSpPr>
            <p:spPr bwMode="auto">
              <a:xfrm rot="6170336" flipH="1">
                <a:off x="1657" y="1932"/>
                <a:ext cx="16" cy="2"/>
              </a:xfrm>
              <a:custGeom>
                <a:avLst/>
                <a:gdLst>
                  <a:gd name="T0" fmla="*/ 0 w 788"/>
                  <a:gd name="T1" fmla="*/ 0 h 23"/>
                  <a:gd name="T2" fmla="*/ 0 w 788"/>
                  <a:gd name="T3" fmla="*/ 0 h 23"/>
                  <a:gd name="T4" fmla="*/ 0 w 788"/>
                  <a:gd name="T5" fmla="*/ 0 h 23"/>
                  <a:gd name="T6" fmla="*/ 0 w 788"/>
                  <a:gd name="T7" fmla="*/ 0 h 23"/>
                  <a:gd name="T8" fmla="*/ 0 w 788"/>
                  <a:gd name="T9" fmla="*/ 0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8"/>
                  <a:gd name="T16" fmla="*/ 0 h 23"/>
                  <a:gd name="T17" fmla="*/ 788 w 788"/>
                  <a:gd name="T18" fmla="*/ 23 h 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8" h="23">
                    <a:moveTo>
                      <a:pt x="788" y="23"/>
                    </a:moveTo>
                    <a:lnTo>
                      <a:pt x="766" y="0"/>
                    </a:lnTo>
                    <a:lnTo>
                      <a:pt x="23" y="0"/>
                    </a:lnTo>
                    <a:lnTo>
                      <a:pt x="0" y="23"/>
                    </a:lnTo>
                    <a:lnTo>
                      <a:pt x="788" y="23"/>
                    </a:lnTo>
                    <a:close/>
                  </a:path>
                </a:pathLst>
              </a:custGeom>
              <a:solidFill>
                <a:srgbClr val="CCCCFF"/>
              </a:solidFill>
              <a:ln w="15875" cap="rnd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44" name="Freeform 71"/>
              <p:cNvSpPr>
                <a:spLocks/>
              </p:cNvSpPr>
              <p:nvPr/>
            </p:nvSpPr>
            <p:spPr bwMode="auto">
              <a:xfrm rot="6170336" flipH="1">
                <a:off x="1667" y="1916"/>
                <a:ext cx="4" cy="1"/>
              </a:xfrm>
              <a:custGeom>
                <a:avLst/>
                <a:gdLst>
                  <a:gd name="T0" fmla="*/ 0 w 184"/>
                  <a:gd name="T1" fmla="*/ 0 h 23"/>
                  <a:gd name="T2" fmla="*/ 0 w 184"/>
                  <a:gd name="T3" fmla="*/ 0 h 23"/>
                  <a:gd name="T4" fmla="*/ 0 w 184"/>
                  <a:gd name="T5" fmla="*/ 0 h 23"/>
                  <a:gd name="T6" fmla="*/ 0 w 184"/>
                  <a:gd name="T7" fmla="*/ 0 h 23"/>
                  <a:gd name="T8" fmla="*/ 0 w 184"/>
                  <a:gd name="T9" fmla="*/ 0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4"/>
                  <a:gd name="T16" fmla="*/ 0 h 23"/>
                  <a:gd name="T17" fmla="*/ 184 w 184"/>
                  <a:gd name="T18" fmla="*/ 23 h 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4" h="23">
                    <a:moveTo>
                      <a:pt x="184" y="23"/>
                    </a:moveTo>
                    <a:lnTo>
                      <a:pt x="173" y="0"/>
                    </a:lnTo>
                    <a:lnTo>
                      <a:pt x="11" y="0"/>
                    </a:lnTo>
                    <a:lnTo>
                      <a:pt x="0" y="23"/>
                    </a:lnTo>
                    <a:lnTo>
                      <a:pt x="184" y="23"/>
                    </a:lnTo>
                    <a:close/>
                  </a:path>
                </a:pathLst>
              </a:custGeom>
              <a:solidFill>
                <a:srgbClr val="CCCCFF"/>
              </a:solidFill>
              <a:ln w="15875" cap="rnd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45" name="Freeform 72"/>
              <p:cNvSpPr>
                <a:spLocks/>
              </p:cNvSpPr>
              <p:nvPr/>
            </p:nvSpPr>
            <p:spPr bwMode="auto">
              <a:xfrm rot="6170336" flipH="1">
                <a:off x="1657" y="1893"/>
                <a:ext cx="32" cy="2"/>
              </a:xfrm>
              <a:custGeom>
                <a:avLst/>
                <a:gdLst>
                  <a:gd name="T0" fmla="*/ 0 w 1537"/>
                  <a:gd name="T1" fmla="*/ 0 h 19"/>
                  <a:gd name="T2" fmla="*/ 0 w 1537"/>
                  <a:gd name="T3" fmla="*/ 0 h 19"/>
                  <a:gd name="T4" fmla="*/ 0 w 1537"/>
                  <a:gd name="T5" fmla="*/ 0 h 19"/>
                  <a:gd name="T6" fmla="*/ 0 w 1537"/>
                  <a:gd name="T7" fmla="*/ 0 h 19"/>
                  <a:gd name="T8" fmla="*/ 0 w 1537"/>
                  <a:gd name="T9" fmla="*/ 0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37"/>
                  <a:gd name="T16" fmla="*/ 0 h 19"/>
                  <a:gd name="T17" fmla="*/ 1537 w 1537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37" h="19">
                    <a:moveTo>
                      <a:pt x="1537" y="19"/>
                    </a:moveTo>
                    <a:lnTo>
                      <a:pt x="1537" y="0"/>
                    </a:lnTo>
                    <a:lnTo>
                      <a:pt x="34" y="0"/>
                    </a:lnTo>
                    <a:lnTo>
                      <a:pt x="0" y="19"/>
                    </a:lnTo>
                    <a:lnTo>
                      <a:pt x="1537" y="19"/>
                    </a:lnTo>
                    <a:close/>
                  </a:path>
                </a:pathLst>
              </a:custGeom>
              <a:solidFill>
                <a:srgbClr val="CCCCFF"/>
              </a:solidFill>
              <a:ln w="15875" cap="rnd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46" name="Rectangle 73"/>
              <p:cNvSpPr>
                <a:spLocks noChangeArrowheads="1"/>
              </p:cNvSpPr>
              <p:nvPr/>
            </p:nvSpPr>
            <p:spPr bwMode="auto">
              <a:xfrm rot="6170336" flipH="1">
                <a:off x="1672" y="1924"/>
                <a:ext cx="1" cy="13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47" name="Freeform 74"/>
              <p:cNvSpPr>
                <a:spLocks/>
              </p:cNvSpPr>
              <p:nvPr/>
            </p:nvSpPr>
            <p:spPr bwMode="auto">
              <a:xfrm rot="6170336" flipH="1">
                <a:off x="1649" y="1941"/>
                <a:ext cx="5" cy="4"/>
              </a:xfrm>
              <a:custGeom>
                <a:avLst/>
                <a:gdLst>
                  <a:gd name="T0" fmla="*/ 0 w 245"/>
                  <a:gd name="T1" fmla="*/ 0 h 79"/>
                  <a:gd name="T2" fmla="*/ 0 w 245"/>
                  <a:gd name="T3" fmla="*/ 0 h 79"/>
                  <a:gd name="T4" fmla="*/ 0 w 245"/>
                  <a:gd name="T5" fmla="*/ 0 h 79"/>
                  <a:gd name="T6" fmla="*/ 0 w 245"/>
                  <a:gd name="T7" fmla="*/ 0 h 79"/>
                  <a:gd name="T8" fmla="*/ 0 w 245"/>
                  <a:gd name="T9" fmla="*/ 0 h 79"/>
                  <a:gd name="T10" fmla="*/ 0 w 245"/>
                  <a:gd name="T11" fmla="*/ 0 h 79"/>
                  <a:gd name="T12" fmla="*/ 0 w 245"/>
                  <a:gd name="T13" fmla="*/ 0 h 7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45"/>
                  <a:gd name="T22" fmla="*/ 0 h 79"/>
                  <a:gd name="T23" fmla="*/ 245 w 245"/>
                  <a:gd name="T24" fmla="*/ 79 h 7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45" h="79">
                    <a:moveTo>
                      <a:pt x="245" y="60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79"/>
                    </a:lnTo>
                    <a:lnTo>
                      <a:pt x="120" y="79"/>
                    </a:lnTo>
                    <a:lnTo>
                      <a:pt x="132" y="60"/>
                    </a:lnTo>
                    <a:lnTo>
                      <a:pt x="245" y="60"/>
                    </a:lnTo>
                    <a:close/>
                  </a:path>
                </a:pathLst>
              </a:custGeom>
              <a:solidFill>
                <a:srgbClr val="FF99CC"/>
              </a:solidFill>
              <a:ln w="15875" cap="rnd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48" name="Line 75"/>
              <p:cNvSpPr>
                <a:spLocks noChangeShapeType="1"/>
              </p:cNvSpPr>
              <p:nvPr/>
            </p:nvSpPr>
            <p:spPr bwMode="auto">
              <a:xfrm rot="6170336">
                <a:off x="1650" y="1944"/>
                <a:ext cx="3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49" name="Freeform 76"/>
              <p:cNvSpPr>
                <a:spLocks/>
              </p:cNvSpPr>
              <p:nvPr/>
            </p:nvSpPr>
            <p:spPr bwMode="auto">
              <a:xfrm rot="6170336" flipH="1">
                <a:off x="1650" y="1939"/>
                <a:ext cx="4" cy="2"/>
              </a:xfrm>
              <a:custGeom>
                <a:avLst/>
                <a:gdLst>
                  <a:gd name="T0" fmla="*/ 0 w 196"/>
                  <a:gd name="T1" fmla="*/ 0 h 49"/>
                  <a:gd name="T2" fmla="*/ 0 w 196"/>
                  <a:gd name="T3" fmla="*/ 0 h 49"/>
                  <a:gd name="T4" fmla="*/ 0 w 196"/>
                  <a:gd name="T5" fmla="*/ 0 h 49"/>
                  <a:gd name="T6" fmla="*/ 0 w 196"/>
                  <a:gd name="T7" fmla="*/ 0 h 49"/>
                  <a:gd name="T8" fmla="*/ 0 w 196"/>
                  <a:gd name="T9" fmla="*/ 0 h 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6"/>
                  <a:gd name="T16" fmla="*/ 0 h 49"/>
                  <a:gd name="T17" fmla="*/ 196 w 196"/>
                  <a:gd name="T18" fmla="*/ 49 h 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6" h="49">
                    <a:moveTo>
                      <a:pt x="0" y="49"/>
                    </a:moveTo>
                    <a:lnTo>
                      <a:pt x="12" y="0"/>
                    </a:lnTo>
                    <a:lnTo>
                      <a:pt x="185" y="0"/>
                    </a:lnTo>
                    <a:lnTo>
                      <a:pt x="196" y="49"/>
                    </a:lnTo>
                    <a:lnTo>
                      <a:pt x="0" y="49"/>
                    </a:lnTo>
                    <a:close/>
                  </a:path>
                </a:pathLst>
              </a:custGeom>
              <a:solidFill>
                <a:srgbClr val="CCCCFF"/>
              </a:solidFill>
              <a:ln w="15875" cap="rnd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50" name="Freeform 77"/>
              <p:cNvSpPr>
                <a:spLocks/>
              </p:cNvSpPr>
              <p:nvPr/>
            </p:nvSpPr>
            <p:spPr bwMode="auto">
              <a:xfrm rot="6170336" flipH="1">
                <a:off x="1665" y="1920"/>
                <a:ext cx="28" cy="31"/>
              </a:xfrm>
              <a:custGeom>
                <a:avLst/>
                <a:gdLst>
                  <a:gd name="T0" fmla="*/ 0 w 1323"/>
                  <a:gd name="T1" fmla="*/ 0 h 483"/>
                  <a:gd name="T2" fmla="*/ 0 w 1323"/>
                  <a:gd name="T3" fmla="*/ 0 h 483"/>
                  <a:gd name="T4" fmla="*/ 0 w 1323"/>
                  <a:gd name="T5" fmla="*/ 0 h 483"/>
                  <a:gd name="T6" fmla="*/ 0 w 1323"/>
                  <a:gd name="T7" fmla="*/ 0 h 483"/>
                  <a:gd name="T8" fmla="*/ 0 w 1323"/>
                  <a:gd name="T9" fmla="*/ 0 h 483"/>
                  <a:gd name="T10" fmla="*/ 0 w 1323"/>
                  <a:gd name="T11" fmla="*/ 0 h 483"/>
                  <a:gd name="T12" fmla="*/ 0 w 1323"/>
                  <a:gd name="T13" fmla="*/ 0 h 483"/>
                  <a:gd name="T14" fmla="*/ 0 w 1323"/>
                  <a:gd name="T15" fmla="*/ 0 h 483"/>
                  <a:gd name="T16" fmla="*/ 0 w 1323"/>
                  <a:gd name="T17" fmla="*/ 0 h 483"/>
                  <a:gd name="T18" fmla="*/ 0 w 1323"/>
                  <a:gd name="T19" fmla="*/ 0 h 483"/>
                  <a:gd name="T20" fmla="*/ 0 w 1323"/>
                  <a:gd name="T21" fmla="*/ 0 h 483"/>
                  <a:gd name="T22" fmla="*/ 0 w 1323"/>
                  <a:gd name="T23" fmla="*/ 0 h 483"/>
                  <a:gd name="T24" fmla="*/ 0 w 1323"/>
                  <a:gd name="T25" fmla="*/ 0 h 483"/>
                  <a:gd name="T26" fmla="*/ 0 w 1323"/>
                  <a:gd name="T27" fmla="*/ 0 h 483"/>
                  <a:gd name="T28" fmla="*/ 0 w 1323"/>
                  <a:gd name="T29" fmla="*/ 0 h 483"/>
                  <a:gd name="T30" fmla="*/ 0 w 1323"/>
                  <a:gd name="T31" fmla="*/ 0 h 483"/>
                  <a:gd name="T32" fmla="*/ 0 w 1323"/>
                  <a:gd name="T33" fmla="*/ 0 h 483"/>
                  <a:gd name="T34" fmla="*/ 0 w 1323"/>
                  <a:gd name="T35" fmla="*/ 0 h 483"/>
                  <a:gd name="T36" fmla="*/ 0 w 1323"/>
                  <a:gd name="T37" fmla="*/ 0 h 483"/>
                  <a:gd name="T38" fmla="*/ 0 w 1323"/>
                  <a:gd name="T39" fmla="*/ 0 h 483"/>
                  <a:gd name="T40" fmla="*/ 0 w 1323"/>
                  <a:gd name="T41" fmla="*/ 0 h 483"/>
                  <a:gd name="T42" fmla="*/ 0 w 1323"/>
                  <a:gd name="T43" fmla="*/ 0 h 483"/>
                  <a:gd name="T44" fmla="*/ 0 w 1323"/>
                  <a:gd name="T45" fmla="*/ 0 h 483"/>
                  <a:gd name="T46" fmla="*/ 0 w 1323"/>
                  <a:gd name="T47" fmla="*/ 0 h 483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1323"/>
                  <a:gd name="T73" fmla="*/ 0 h 483"/>
                  <a:gd name="T74" fmla="*/ 1323 w 1323"/>
                  <a:gd name="T75" fmla="*/ 483 h 483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1323" h="483">
                    <a:moveTo>
                      <a:pt x="0" y="483"/>
                    </a:moveTo>
                    <a:lnTo>
                      <a:pt x="177" y="483"/>
                    </a:lnTo>
                    <a:lnTo>
                      <a:pt x="249" y="245"/>
                    </a:lnTo>
                    <a:lnTo>
                      <a:pt x="264" y="196"/>
                    </a:lnTo>
                    <a:lnTo>
                      <a:pt x="301" y="170"/>
                    </a:lnTo>
                    <a:lnTo>
                      <a:pt x="358" y="166"/>
                    </a:lnTo>
                    <a:lnTo>
                      <a:pt x="867" y="166"/>
                    </a:lnTo>
                    <a:lnTo>
                      <a:pt x="901" y="173"/>
                    </a:lnTo>
                    <a:lnTo>
                      <a:pt x="931" y="207"/>
                    </a:lnTo>
                    <a:lnTo>
                      <a:pt x="1010" y="483"/>
                    </a:lnTo>
                    <a:lnTo>
                      <a:pt x="1323" y="483"/>
                    </a:lnTo>
                    <a:lnTo>
                      <a:pt x="1323" y="302"/>
                    </a:lnTo>
                    <a:lnTo>
                      <a:pt x="1115" y="306"/>
                    </a:lnTo>
                    <a:lnTo>
                      <a:pt x="1029" y="75"/>
                    </a:lnTo>
                    <a:lnTo>
                      <a:pt x="1002" y="38"/>
                    </a:lnTo>
                    <a:lnTo>
                      <a:pt x="961" y="11"/>
                    </a:lnTo>
                    <a:lnTo>
                      <a:pt x="912" y="0"/>
                    </a:lnTo>
                    <a:lnTo>
                      <a:pt x="290" y="0"/>
                    </a:lnTo>
                    <a:lnTo>
                      <a:pt x="211" y="26"/>
                    </a:lnTo>
                    <a:lnTo>
                      <a:pt x="158" y="75"/>
                    </a:lnTo>
                    <a:lnTo>
                      <a:pt x="128" y="136"/>
                    </a:lnTo>
                    <a:lnTo>
                      <a:pt x="64" y="302"/>
                    </a:lnTo>
                    <a:lnTo>
                      <a:pt x="0" y="302"/>
                    </a:lnTo>
                    <a:lnTo>
                      <a:pt x="0" y="483"/>
                    </a:lnTo>
                    <a:close/>
                  </a:path>
                </a:pathLst>
              </a:custGeom>
              <a:solidFill>
                <a:srgbClr val="FFCC00"/>
              </a:solidFill>
              <a:ln w="15875" cap="rnd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51" name="Rectangle 78"/>
              <p:cNvSpPr>
                <a:spLocks noChangeArrowheads="1"/>
              </p:cNvSpPr>
              <p:nvPr/>
            </p:nvSpPr>
            <p:spPr bwMode="auto">
              <a:xfrm rot="6170336" flipH="1">
                <a:off x="1656" y="1915"/>
                <a:ext cx="7" cy="11"/>
              </a:xfrm>
              <a:prstGeom prst="rect">
                <a:avLst/>
              </a:prstGeom>
              <a:solidFill>
                <a:srgbClr val="FFCC0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52" name="Rectangle 79"/>
              <p:cNvSpPr>
                <a:spLocks noChangeArrowheads="1"/>
              </p:cNvSpPr>
              <p:nvPr/>
            </p:nvSpPr>
            <p:spPr bwMode="auto">
              <a:xfrm rot="6170336" flipH="1">
                <a:off x="1674" y="1892"/>
                <a:ext cx="7" cy="12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53" name="Rectangle 80"/>
              <p:cNvSpPr>
                <a:spLocks noChangeArrowheads="1"/>
              </p:cNvSpPr>
              <p:nvPr/>
            </p:nvSpPr>
            <p:spPr bwMode="auto">
              <a:xfrm rot="6170336" flipH="1">
                <a:off x="1676" y="1883"/>
                <a:ext cx="7" cy="12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54" name="Rectangle 81"/>
              <p:cNvSpPr>
                <a:spLocks noChangeArrowheads="1"/>
              </p:cNvSpPr>
              <p:nvPr/>
            </p:nvSpPr>
            <p:spPr bwMode="auto">
              <a:xfrm rot="6170336" flipH="1">
                <a:off x="1662" y="1891"/>
                <a:ext cx="7" cy="8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55" name="Rectangle 82"/>
              <p:cNvSpPr>
                <a:spLocks noChangeArrowheads="1"/>
              </p:cNvSpPr>
              <p:nvPr/>
            </p:nvSpPr>
            <p:spPr bwMode="auto">
              <a:xfrm rot="6170336" flipH="1">
                <a:off x="1664" y="1882"/>
                <a:ext cx="7" cy="8"/>
              </a:xfrm>
              <a:prstGeom prst="rect">
                <a:avLst/>
              </a:prstGeom>
              <a:solidFill>
                <a:srgbClr val="FF808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56" name="Freeform 83"/>
              <p:cNvSpPr>
                <a:spLocks/>
              </p:cNvSpPr>
              <p:nvPr/>
            </p:nvSpPr>
            <p:spPr bwMode="auto">
              <a:xfrm rot="6170336" flipH="1">
                <a:off x="1650" y="1900"/>
                <a:ext cx="17" cy="3"/>
              </a:xfrm>
              <a:custGeom>
                <a:avLst/>
                <a:gdLst>
                  <a:gd name="T0" fmla="*/ 0 w 1671"/>
                  <a:gd name="T1" fmla="*/ 0 h 627"/>
                  <a:gd name="T2" fmla="*/ 0 w 1671"/>
                  <a:gd name="T3" fmla="*/ 0 h 627"/>
                  <a:gd name="T4" fmla="*/ 0 w 1671"/>
                  <a:gd name="T5" fmla="*/ 0 h 627"/>
                  <a:gd name="T6" fmla="*/ 0 w 1671"/>
                  <a:gd name="T7" fmla="*/ 0 h 627"/>
                  <a:gd name="T8" fmla="*/ 0 w 1671"/>
                  <a:gd name="T9" fmla="*/ 0 h 627"/>
                  <a:gd name="T10" fmla="*/ 0 w 1671"/>
                  <a:gd name="T11" fmla="*/ 0 h 627"/>
                  <a:gd name="T12" fmla="*/ 0 w 1671"/>
                  <a:gd name="T13" fmla="*/ 0 h 627"/>
                  <a:gd name="T14" fmla="*/ 0 w 1671"/>
                  <a:gd name="T15" fmla="*/ 0 h 627"/>
                  <a:gd name="T16" fmla="*/ 0 w 1671"/>
                  <a:gd name="T17" fmla="*/ 0 h 627"/>
                  <a:gd name="T18" fmla="*/ 0 w 1671"/>
                  <a:gd name="T19" fmla="*/ 0 h 627"/>
                  <a:gd name="T20" fmla="*/ 0 w 1671"/>
                  <a:gd name="T21" fmla="*/ 0 h 627"/>
                  <a:gd name="T22" fmla="*/ 0 w 1671"/>
                  <a:gd name="T23" fmla="*/ 0 h 627"/>
                  <a:gd name="T24" fmla="*/ 0 w 1671"/>
                  <a:gd name="T25" fmla="*/ 0 h 627"/>
                  <a:gd name="T26" fmla="*/ 0 w 1671"/>
                  <a:gd name="T27" fmla="*/ 0 h 627"/>
                  <a:gd name="T28" fmla="*/ 0 w 1671"/>
                  <a:gd name="T29" fmla="*/ 0 h 627"/>
                  <a:gd name="T30" fmla="*/ 0 w 1671"/>
                  <a:gd name="T31" fmla="*/ 0 h 62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671"/>
                  <a:gd name="T49" fmla="*/ 0 h 627"/>
                  <a:gd name="T50" fmla="*/ 1671 w 1671"/>
                  <a:gd name="T51" fmla="*/ 627 h 627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671" h="627">
                    <a:moveTo>
                      <a:pt x="0" y="423"/>
                    </a:moveTo>
                    <a:cubicBezTo>
                      <a:pt x="276" y="268"/>
                      <a:pt x="553" y="113"/>
                      <a:pt x="681" y="60"/>
                    </a:cubicBezTo>
                    <a:cubicBezTo>
                      <a:pt x="809" y="7"/>
                      <a:pt x="854" y="45"/>
                      <a:pt x="771" y="105"/>
                    </a:cubicBezTo>
                    <a:cubicBezTo>
                      <a:pt x="688" y="165"/>
                      <a:pt x="265" y="363"/>
                      <a:pt x="182" y="423"/>
                    </a:cubicBezTo>
                    <a:cubicBezTo>
                      <a:pt x="99" y="483"/>
                      <a:pt x="136" y="528"/>
                      <a:pt x="272" y="468"/>
                    </a:cubicBezTo>
                    <a:cubicBezTo>
                      <a:pt x="408" y="408"/>
                      <a:pt x="870" y="120"/>
                      <a:pt x="998" y="60"/>
                    </a:cubicBezTo>
                    <a:cubicBezTo>
                      <a:pt x="1126" y="0"/>
                      <a:pt x="1141" y="37"/>
                      <a:pt x="1043" y="105"/>
                    </a:cubicBezTo>
                    <a:cubicBezTo>
                      <a:pt x="945" y="173"/>
                      <a:pt x="499" y="400"/>
                      <a:pt x="408" y="468"/>
                    </a:cubicBezTo>
                    <a:cubicBezTo>
                      <a:pt x="317" y="536"/>
                      <a:pt x="363" y="573"/>
                      <a:pt x="499" y="513"/>
                    </a:cubicBezTo>
                    <a:cubicBezTo>
                      <a:pt x="635" y="453"/>
                      <a:pt x="1089" y="165"/>
                      <a:pt x="1225" y="105"/>
                    </a:cubicBezTo>
                    <a:cubicBezTo>
                      <a:pt x="1361" y="45"/>
                      <a:pt x="1407" y="82"/>
                      <a:pt x="1316" y="150"/>
                    </a:cubicBezTo>
                    <a:cubicBezTo>
                      <a:pt x="1225" y="218"/>
                      <a:pt x="764" y="445"/>
                      <a:pt x="681" y="513"/>
                    </a:cubicBezTo>
                    <a:cubicBezTo>
                      <a:pt x="598" y="581"/>
                      <a:pt x="681" y="627"/>
                      <a:pt x="817" y="559"/>
                    </a:cubicBezTo>
                    <a:cubicBezTo>
                      <a:pt x="953" y="491"/>
                      <a:pt x="1369" y="173"/>
                      <a:pt x="1497" y="105"/>
                    </a:cubicBezTo>
                    <a:cubicBezTo>
                      <a:pt x="1625" y="37"/>
                      <a:pt x="1671" y="74"/>
                      <a:pt x="1588" y="150"/>
                    </a:cubicBezTo>
                    <a:cubicBezTo>
                      <a:pt x="1505" y="226"/>
                      <a:pt x="1251" y="392"/>
                      <a:pt x="998" y="559"/>
                    </a:cubicBezTo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57" name="Oval 84"/>
              <p:cNvSpPr>
                <a:spLocks noChangeArrowheads="1"/>
              </p:cNvSpPr>
              <p:nvPr/>
            </p:nvSpPr>
            <p:spPr bwMode="auto">
              <a:xfrm rot="6170336" flipH="1">
                <a:off x="1645" y="1894"/>
                <a:ext cx="28" cy="14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58" name="Rectangle 85" descr="화강암"/>
              <p:cNvSpPr>
                <a:spLocks noChangeArrowheads="1"/>
              </p:cNvSpPr>
              <p:nvPr/>
            </p:nvSpPr>
            <p:spPr bwMode="auto">
              <a:xfrm rot="770335">
                <a:off x="1025" y="1843"/>
                <a:ext cx="410" cy="12"/>
              </a:xfrm>
              <a:prstGeom prst="rect">
                <a:avLst/>
              </a:prstGeom>
              <a:blipFill dpi="0" rotWithShape="1">
                <a:blip r:embed="rId3"/>
                <a:srcRect/>
                <a:tile tx="0" ty="0" sx="100000" sy="100000" flip="none" algn="tl"/>
              </a:blip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59" name="Rectangle 86" descr="화강암"/>
              <p:cNvSpPr>
                <a:spLocks noChangeArrowheads="1"/>
              </p:cNvSpPr>
              <p:nvPr/>
            </p:nvSpPr>
            <p:spPr bwMode="auto">
              <a:xfrm rot="770335">
                <a:off x="1533" y="1910"/>
                <a:ext cx="123" cy="11"/>
              </a:xfrm>
              <a:prstGeom prst="rect">
                <a:avLst/>
              </a:prstGeom>
              <a:blipFill dpi="0" rotWithShape="1">
                <a:blip r:embed="rId3"/>
                <a:srcRect/>
                <a:tile tx="0" ty="0" sx="100000" sy="100000" flip="none" algn="tl"/>
              </a:blip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60" name="Text Box 87"/>
              <p:cNvSpPr txBox="1">
                <a:spLocks noChangeArrowheads="1"/>
              </p:cNvSpPr>
              <p:nvPr/>
            </p:nvSpPr>
            <p:spPr bwMode="auto">
              <a:xfrm rot="720688">
                <a:off x="1146" y="1780"/>
                <a:ext cx="42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latin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kumimoji="1" lang="en-US" altLang="en-US" sz="1800">
                  <a:solidFill>
                    <a:srgbClr val="FFFF00"/>
                  </a:solidFill>
                  <a:ea typeface="Gulim" pitchFamily="34" charset="-127"/>
                </a:endParaRPr>
              </a:p>
            </p:txBody>
          </p:sp>
          <p:sp>
            <p:nvSpPr>
              <p:cNvPr id="58461" name="Line 88"/>
              <p:cNvSpPr>
                <a:spLocks noChangeShapeType="1"/>
              </p:cNvSpPr>
              <p:nvPr/>
            </p:nvSpPr>
            <p:spPr bwMode="auto">
              <a:xfrm>
                <a:off x="942" y="1939"/>
                <a:ext cx="844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58462" name="AutoShape 89"/>
              <p:cNvSpPr>
                <a:spLocks noChangeArrowheads="1"/>
              </p:cNvSpPr>
              <p:nvPr/>
            </p:nvSpPr>
            <p:spPr bwMode="auto">
              <a:xfrm rot="739293" flipV="1">
                <a:off x="2645" y="1959"/>
                <a:ext cx="76" cy="138"/>
              </a:xfrm>
              <a:prstGeom prst="upArrow">
                <a:avLst>
                  <a:gd name="adj1" fmla="val 50000"/>
                  <a:gd name="adj2" fmla="val 45395"/>
                </a:avLst>
              </a:prstGeom>
              <a:solidFill>
                <a:srgbClr val="FF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b="0"/>
              </a:p>
            </p:txBody>
          </p:sp>
          <p:sp>
            <p:nvSpPr>
              <p:cNvPr id="58463" name="Line 90"/>
              <p:cNvSpPr>
                <a:spLocks noChangeShapeType="1"/>
              </p:cNvSpPr>
              <p:nvPr/>
            </p:nvSpPr>
            <p:spPr bwMode="auto">
              <a:xfrm flipV="1">
                <a:off x="1580" y="1939"/>
                <a:ext cx="0" cy="25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58464" name="Rectangle 91"/>
              <p:cNvSpPr>
                <a:spLocks noChangeArrowheads="1"/>
              </p:cNvSpPr>
              <p:nvPr/>
            </p:nvSpPr>
            <p:spPr bwMode="auto">
              <a:xfrm>
                <a:off x="937" y="1925"/>
                <a:ext cx="626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latin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kumimoji="1" lang="en-US" altLang="en-US" sz="1200">
                    <a:solidFill>
                      <a:srgbClr val="000000"/>
                    </a:solidFill>
                    <a:latin typeface="Times New Roman" pitchFamily="18" charset="0"/>
                    <a:ea typeface="Gulim" pitchFamily="34" charset="-127"/>
                  </a:rPr>
                  <a:t>Nominal FH</a:t>
                </a:r>
              </a:p>
            </p:txBody>
          </p:sp>
          <p:sp>
            <p:nvSpPr>
              <p:cNvPr id="58465" name="Text Box 92"/>
              <p:cNvSpPr txBox="1">
                <a:spLocks noChangeArrowheads="1"/>
              </p:cNvSpPr>
              <p:nvPr/>
            </p:nvSpPr>
            <p:spPr bwMode="auto">
              <a:xfrm>
                <a:off x="1238" y="1603"/>
                <a:ext cx="541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latin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kumimoji="1" lang="en-US" altLang="en-US" sz="1400">
                    <a:solidFill>
                      <a:srgbClr val="000000"/>
                    </a:solidFill>
                    <a:latin typeface="Times New Roman" pitchFamily="18" charset="0"/>
                    <a:ea typeface="Gulim" pitchFamily="34" charset="-127"/>
                  </a:rPr>
                  <a:t>DFH Off</a:t>
                </a:r>
              </a:p>
            </p:txBody>
          </p:sp>
          <p:sp>
            <p:nvSpPr>
              <p:cNvPr id="58466" name="Text Box 93"/>
              <p:cNvSpPr txBox="1">
                <a:spLocks noChangeArrowheads="1"/>
              </p:cNvSpPr>
              <p:nvPr/>
            </p:nvSpPr>
            <p:spPr bwMode="auto">
              <a:xfrm>
                <a:off x="2124" y="1630"/>
                <a:ext cx="529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latin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kumimoji="1" lang="en-US" altLang="en-US" sz="1400">
                    <a:solidFill>
                      <a:srgbClr val="000000"/>
                    </a:solidFill>
                    <a:latin typeface="Times New Roman" pitchFamily="18" charset="0"/>
                    <a:ea typeface="Gulim" pitchFamily="34" charset="-127"/>
                  </a:rPr>
                  <a:t>DFH On</a:t>
                </a:r>
              </a:p>
            </p:txBody>
          </p:sp>
          <p:sp>
            <p:nvSpPr>
              <p:cNvPr id="58467" name="Line 94"/>
              <p:cNvSpPr>
                <a:spLocks noChangeShapeType="1"/>
              </p:cNvSpPr>
              <p:nvPr/>
            </p:nvSpPr>
            <p:spPr bwMode="auto">
              <a:xfrm flipV="1">
                <a:off x="2521" y="2083"/>
                <a:ext cx="0" cy="12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58468" name="Text Box 95"/>
              <p:cNvSpPr txBox="1">
                <a:spLocks noChangeArrowheads="1"/>
              </p:cNvSpPr>
              <p:nvPr/>
            </p:nvSpPr>
            <p:spPr bwMode="auto">
              <a:xfrm>
                <a:off x="2688" y="2043"/>
                <a:ext cx="369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latin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kumimoji="1" lang="en-US" altLang="en-US" sz="1200">
                    <a:solidFill>
                      <a:srgbClr val="000000"/>
                    </a:solidFill>
                    <a:latin typeface="Times New Roman" pitchFamily="18" charset="0"/>
                    <a:ea typeface="Gulim" pitchFamily="34" charset="-127"/>
                  </a:rPr>
                  <a:t>1.5nm</a:t>
                </a:r>
              </a:p>
            </p:txBody>
          </p:sp>
          <p:sp>
            <p:nvSpPr>
              <p:cNvPr id="58469" name="Text Box 96"/>
              <p:cNvSpPr txBox="1">
                <a:spLocks noChangeArrowheads="1"/>
              </p:cNvSpPr>
              <p:nvPr/>
            </p:nvSpPr>
            <p:spPr bwMode="auto">
              <a:xfrm>
                <a:off x="1566" y="1945"/>
                <a:ext cx="345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latin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kumimoji="1" lang="en-US" altLang="en-US" sz="1200">
                    <a:solidFill>
                      <a:srgbClr val="000000"/>
                    </a:solidFill>
                    <a:latin typeface="Times New Roman" pitchFamily="18" charset="0"/>
                    <a:ea typeface="Gulim" pitchFamily="34" charset="-127"/>
                  </a:rPr>
                  <a:t>10nm</a:t>
                </a:r>
              </a:p>
            </p:txBody>
          </p:sp>
          <p:sp>
            <p:nvSpPr>
              <p:cNvPr id="58470" name="Rectangle 97"/>
              <p:cNvSpPr>
                <a:spLocks noChangeArrowheads="1"/>
              </p:cNvSpPr>
              <p:nvPr/>
            </p:nvSpPr>
            <p:spPr bwMode="auto">
              <a:xfrm>
                <a:off x="768" y="2187"/>
                <a:ext cx="2160" cy="14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6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20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30000"/>
                  </a:spcBef>
                  <a:buClr>
                    <a:schemeClr val="accent1"/>
                  </a:buClr>
                  <a:buSzPct val="100000"/>
                  <a:buFont typeface="Wingdings 2" pitchFamily="18" charset="2"/>
                  <a:buChar char="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40000"/>
                  </a:spcBef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ctr" eaLnBrk="1" latin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kumimoji="1" lang="en-US" altLang="ko-KR" sz="1400">
                    <a:ea typeface="Gulim" pitchFamily="34" charset="-127"/>
                  </a:rPr>
                  <a:t>Disk</a:t>
                </a:r>
                <a:r>
                  <a:rPr kumimoji="1" lang="en-US" altLang="ko-KR" sz="1800" b="0">
                    <a:ea typeface="Gulim" pitchFamily="34" charset="-127"/>
                  </a:rPr>
                  <a:t> </a:t>
                </a:r>
              </a:p>
            </p:txBody>
          </p:sp>
        </p:grpSp>
      </p:grpSp>
      <p:pic>
        <p:nvPicPr>
          <p:cNvPr id="5837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2988" y="2049247"/>
            <a:ext cx="2530475" cy="165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4094486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itle 2"/>
          <p:cNvSpPr>
            <a:spLocks noGrp="1"/>
          </p:cNvSpPr>
          <p:nvPr>
            <p:ph type="title" idx="4294967295"/>
          </p:nvPr>
        </p:nvSpPr>
        <p:spPr>
          <a:xfrm>
            <a:off x="315912" y="283302"/>
            <a:ext cx="8587455" cy="5334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FF0000"/>
                </a:solidFill>
              </a:rPr>
              <a:t>Validation of Workload Impact on HDD reliability</a:t>
            </a:r>
          </a:p>
        </p:txBody>
      </p:sp>
      <p:sp>
        <p:nvSpPr>
          <p:cNvPr id="11276" name="TextBox 18"/>
          <p:cNvSpPr txBox="1">
            <a:spLocks noChangeArrowheads="1"/>
          </p:cNvSpPr>
          <p:nvPr/>
        </p:nvSpPr>
        <p:spPr bwMode="auto">
          <a:xfrm>
            <a:off x="378511" y="1490959"/>
            <a:ext cx="2245230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Wingdings" pitchFamily="2" charset="2"/>
              <a:buChar char="q"/>
            </a:pPr>
            <a:r>
              <a:rPr lang="en-US" sz="1800" dirty="0">
                <a:solidFill>
                  <a:srgbClr val="3333FF"/>
                </a:solidFill>
              </a:rPr>
              <a:t> </a:t>
            </a:r>
            <a:r>
              <a:rPr lang="en-US" sz="1800" dirty="0"/>
              <a:t>Weibull Analysis  </a:t>
            </a:r>
          </a:p>
          <a:p>
            <a:pPr eaLnBrk="1" hangingPunct="1">
              <a:buFont typeface="Wingdings" pitchFamily="2" charset="2"/>
              <a:buChar char="q"/>
            </a:pPr>
            <a:endParaRPr lang="en-US" sz="1600" dirty="0"/>
          </a:p>
          <a:p>
            <a:pPr eaLnBrk="1" hangingPunct="1">
              <a:buFont typeface="Wingdings" pitchFamily="2" charset="2"/>
              <a:buChar char="q"/>
            </a:pPr>
            <a:endParaRPr lang="en-US" sz="1600" dirty="0"/>
          </a:p>
          <a:p>
            <a:pPr eaLnBrk="1" hangingPunct="1">
              <a:buFont typeface="Wingdings" pitchFamily="2" charset="2"/>
              <a:buChar char="q"/>
            </a:pPr>
            <a:endParaRPr lang="en-US" sz="1600" dirty="0"/>
          </a:p>
          <a:p>
            <a:pPr eaLnBrk="1" hangingPunct="1">
              <a:buFont typeface="Wingdings" pitchFamily="2" charset="2"/>
              <a:buChar char="q"/>
            </a:pPr>
            <a:endParaRPr lang="en-US" sz="1600" dirty="0"/>
          </a:p>
          <a:p>
            <a:pPr eaLnBrk="1" hangingPunct="1">
              <a:buFont typeface="Wingdings" pitchFamily="2" charset="2"/>
              <a:buChar char="q"/>
            </a:pPr>
            <a:endParaRPr lang="en-US" sz="1600" dirty="0"/>
          </a:p>
          <a:p>
            <a:pPr eaLnBrk="1" hangingPunct="1">
              <a:buFont typeface="Wingdings" pitchFamily="2" charset="2"/>
              <a:buChar char="q"/>
            </a:pPr>
            <a:endParaRPr lang="en-US" sz="1600" dirty="0"/>
          </a:p>
          <a:p>
            <a:pPr eaLnBrk="1" hangingPunct="1">
              <a:buFont typeface="Wingdings" pitchFamily="2" charset="2"/>
              <a:buChar char="q"/>
            </a:pPr>
            <a:endParaRPr lang="en-US" sz="1600" dirty="0"/>
          </a:p>
          <a:p>
            <a:pPr eaLnBrk="1" hangingPunct="1">
              <a:buFont typeface="Wingdings" pitchFamily="2" charset="2"/>
              <a:buChar char="q"/>
            </a:pPr>
            <a:endParaRPr lang="en-US" sz="1600" dirty="0"/>
          </a:p>
          <a:p>
            <a:pPr eaLnBrk="1" hangingPunct="1">
              <a:buFont typeface="Wingdings" pitchFamily="2" charset="2"/>
              <a:buChar char="q"/>
            </a:pPr>
            <a:endParaRPr lang="en-US" sz="1600" dirty="0"/>
          </a:p>
          <a:p>
            <a:pPr eaLnBrk="1" hangingPunct="1">
              <a:buFont typeface="Wingdings" pitchFamily="2" charset="2"/>
              <a:buChar char="q"/>
            </a:pPr>
            <a:endParaRPr lang="en-US" sz="1600" dirty="0"/>
          </a:p>
          <a:p>
            <a:pPr eaLnBrk="1" hangingPunct="1">
              <a:buFont typeface="Wingdings" pitchFamily="2" charset="2"/>
              <a:buChar char="q"/>
            </a:pPr>
            <a:endParaRPr lang="en-US" dirty="0"/>
          </a:p>
        </p:txBody>
      </p:sp>
      <p:sp>
        <p:nvSpPr>
          <p:cNvPr id="11270" name="Right Arrow 12"/>
          <p:cNvSpPr>
            <a:spLocks noChangeArrowheads="1"/>
          </p:cNvSpPr>
          <p:nvPr/>
        </p:nvSpPr>
        <p:spPr bwMode="auto">
          <a:xfrm>
            <a:off x="4143375" y="3024177"/>
            <a:ext cx="517402" cy="320675"/>
          </a:xfrm>
          <a:prstGeom prst="rightArrow">
            <a:avLst>
              <a:gd name="adj1" fmla="val 50000"/>
              <a:gd name="adj2" fmla="val 50132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1277" name="TextBox 25"/>
          <p:cNvSpPr txBox="1">
            <a:spLocks noChangeArrowheads="1"/>
          </p:cNvSpPr>
          <p:nvPr/>
        </p:nvSpPr>
        <p:spPr bwMode="auto">
          <a:xfrm>
            <a:off x="839788" y="1878002"/>
            <a:ext cx="2978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="1">
                <a:solidFill>
                  <a:srgbClr val="3333FF"/>
                </a:solidFill>
              </a:rPr>
              <a:t>Standard (time-based) Treatment</a:t>
            </a:r>
          </a:p>
        </p:txBody>
      </p:sp>
      <p:sp>
        <p:nvSpPr>
          <p:cNvPr id="11280" name="Rectangle 28"/>
          <p:cNvSpPr>
            <a:spLocks noChangeArrowheads="1"/>
          </p:cNvSpPr>
          <p:nvPr/>
        </p:nvSpPr>
        <p:spPr bwMode="auto">
          <a:xfrm>
            <a:off x="653236" y="2203619"/>
            <a:ext cx="222904" cy="19146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endParaRPr lang="en-US"/>
          </a:p>
        </p:txBody>
      </p:sp>
      <p:grpSp>
        <p:nvGrpSpPr>
          <p:cNvPr id="3" name="Group 35"/>
          <p:cNvGrpSpPr/>
          <p:nvPr/>
        </p:nvGrpSpPr>
        <p:grpSpPr>
          <a:xfrm>
            <a:off x="402173" y="1934764"/>
            <a:ext cx="3840170" cy="2790765"/>
            <a:chOff x="5423957" y="952500"/>
            <a:chExt cx="3840170" cy="2790765"/>
          </a:xfrm>
        </p:grpSpPr>
        <p:grpSp>
          <p:nvGrpSpPr>
            <p:cNvPr id="4" name="Group 64"/>
            <p:cNvGrpSpPr>
              <a:grpSpLocks/>
            </p:cNvGrpSpPr>
            <p:nvPr/>
          </p:nvGrpSpPr>
          <p:grpSpPr bwMode="auto">
            <a:xfrm>
              <a:off x="5423957" y="3489265"/>
              <a:ext cx="3840170" cy="254000"/>
              <a:chOff x="5377558" y="3488562"/>
              <a:chExt cx="3839460" cy="253916"/>
            </a:xfrm>
          </p:grpSpPr>
          <p:sp>
            <p:nvSpPr>
              <p:cNvPr id="50" name="TextBox 49"/>
              <p:cNvSpPr txBox="1"/>
              <p:nvPr/>
            </p:nvSpPr>
            <p:spPr>
              <a:xfrm>
                <a:off x="5377558" y="3488562"/>
                <a:ext cx="3839460" cy="25391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1050" b="1" dirty="0">
                    <a:solidFill>
                      <a:srgbClr val="000000"/>
                    </a:solidFill>
                    <a:latin typeface="Arial" pitchFamily="34" charset="0"/>
                  </a:rPr>
                  <a:t>Same drive + 100% DC / two workloads =</a:t>
                </a:r>
                <a:r>
                  <a:rPr lang="en-US" sz="1050" b="1" dirty="0">
                    <a:solidFill>
                      <a:srgbClr val="7030A0"/>
                    </a:solidFill>
                    <a:latin typeface="Arial" pitchFamily="34" charset="0"/>
                  </a:rPr>
                  <a:t> </a:t>
                </a:r>
                <a:r>
                  <a:rPr lang="en-US" sz="1050" b="1" u="sng" dirty="0">
                    <a:solidFill>
                      <a:srgbClr val="FF0000"/>
                    </a:solidFill>
                    <a:latin typeface="Arial" pitchFamily="34" charset="0"/>
                  </a:rPr>
                  <a:t>different MTTFs</a:t>
                </a:r>
              </a:p>
            </p:txBody>
          </p:sp>
          <p:sp>
            <p:nvSpPr>
              <p:cNvPr id="51" name="Rounded Rectangle 56"/>
              <p:cNvSpPr>
                <a:spLocks noChangeArrowheads="1"/>
              </p:cNvSpPr>
              <p:nvPr/>
            </p:nvSpPr>
            <p:spPr bwMode="auto">
              <a:xfrm>
                <a:off x="5377558" y="3501220"/>
                <a:ext cx="3834884" cy="228600"/>
              </a:xfrm>
              <a:prstGeom prst="roundRect">
                <a:avLst>
                  <a:gd name="adj" fmla="val 16667"/>
                </a:avLst>
              </a:prstGeom>
              <a:solidFill>
                <a:schemeClr val="accent1">
                  <a:alpha val="9019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" name="Group 51"/>
            <p:cNvGrpSpPr>
              <a:grpSpLocks/>
            </p:cNvGrpSpPr>
            <p:nvPr/>
          </p:nvGrpSpPr>
          <p:grpSpPr bwMode="auto">
            <a:xfrm>
              <a:off x="5662530" y="1176338"/>
              <a:ext cx="3376696" cy="2312927"/>
              <a:chOff x="5736762" y="1175657"/>
              <a:chExt cx="3377404" cy="2180046"/>
            </a:xfrm>
          </p:grpSpPr>
          <p:pic>
            <p:nvPicPr>
              <p:cNvPr id="40" name="Picture 4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160" t="5074" r="1900" b="6258"/>
              <a:stretch>
                <a:fillRect/>
              </a:stretch>
            </p:blipFill>
            <p:spPr bwMode="auto">
              <a:xfrm>
                <a:off x="5774138" y="1175657"/>
                <a:ext cx="3052621" cy="21087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1" name="TextBox 19"/>
              <p:cNvSpPr txBox="1">
                <a:spLocks noChangeArrowheads="1"/>
              </p:cNvSpPr>
              <p:nvPr/>
            </p:nvSpPr>
            <p:spPr bwMode="auto">
              <a:xfrm>
                <a:off x="6141351" y="2211352"/>
                <a:ext cx="729633" cy="2308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900" b="1">
                    <a:solidFill>
                      <a:srgbClr val="3333FF"/>
                    </a:solidFill>
                  </a:rPr>
                  <a:t>180 GB/hr</a:t>
                </a:r>
              </a:p>
            </p:txBody>
          </p:sp>
          <p:sp>
            <p:nvSpPr>
              <p:cNvPr id="42" name="TextBox 20"/>
              <p:cNvSpPr txBox="1">
                <a:spLocks noChangeArrowheads="1"/>
              </p:cNvSpPr>
              <p:nvPr/>
            </p:nvSpPr>
            <p:spPr bwMode="auto">
              <a:xfrm>
                <a:off x="6707527" y="2671533"/>
                <a:ext cx="729633" cy="2308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900" b="1">
                    <a:solidFill>
                      <a:srgbClr val="FFC000"/>
                    </a:solidFill>
                  </a:rPr>
                  <a:t>120 GB/hr</a:t>
                </a:r>
              </a:p>
            </p:txBody>
          </p:sp>
          <p:sp>
            <p:nvSpPr>
              <p:cNvPr id="43" name="Rectangle 28"/>
              <p:cNvSpPr>
                <a:spLocks noChangeArrowheads="1"/>
              </p:cNvSpPr>
              <p:nvPr/>
            </p:nvSpPr>
            <p:spPr bwMode="auto">
              <a:xfrm>
                <a:off x="5736762" y="1184988"/>
                <a:ext cx="317946" cy="19789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TextBox 36"/>
              <p:cNvSpPr txBox="1">
                <a:spLocks noChangeArrowheads="1"/>
              </p:cNvSpPr>
              <p:nvPr/>
            </p:nvSpPr>
            <p:spPr bwMode="auto">
              <a:xfrm rot="16200000">
                <a:off x="5422855" y="1964859"/>
                <a:ext cx="962123" cy="21544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800" b="1" dirty="0">
                    <a:solidFill>
                      <a:srgbClr val="C00000"/>
                    </a:solidFill>
                  </a:rPr>
                  <a:t>Failure Rate (%)</a:t>
                </a:r>
              </a:p>
            </p:txBody>
          </p:sp>
          <p:sp>
            <p:nvSpPr>
              <p:cNvPr id="45" name="Rectangle 35"/>
              <p:cNvSpPr>
                <a:spLocks noChangeArrowheads="1"/>
              </p:cNvSpPr>
              <p:nvPr/>
            </p:nvSpPr>
            <p:spPr bwMode="auto">
              <a:xfrm>
                <a:off x="6046237" y="3133161"/>
                <a:ext cx="2771192" cy="17920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/>
                <a:r>
                  <a:rPr lang="en-US" sz="800" b="1">
                    <a:solidFill>
                      <a:srgbClr val="C00000"/>
                    </a:solidFill>
                  </a:rPr>
                  <a:t>POH</a:t>
                </a:r>
              </a:p>
            </p:txBody>
          </p:sp>
          <p:cxnSp>
            <p:nvCxnSpPr>
              <p:cNvPr id="46" name="Straight Connector 47"/>
              <p:cNvCxnSpPr>
                <a:cxnSpLocks noChangeShapeType="1"/>
              </p:cNvCxnSpPr>
              <p:nvPr/>
            </p:nvCxnSpPr>
            <p:spPr bwMode="auto">
              <a:xfrm flipH="1">
                <a:off x="8514639" y="1586204"/>
                <a:ext cx="4211" cy="1769499"/>
              </a:xfrm>
              <a:prstGeom prst="line">
                <a:avLst/>
              </a:prstGeom>
              <a:noFill/>
              <a:ln w="19050" algn="ctr">
                <a:solidFill>
                  <a:srgbClr val="3333FF"/>
                </a:solidFill>
                <a:round/>
                <a:headEnd type="stealth" w="lg" len="lg"/>
                <a:tailEnd/>
              </a:ln>
            </p:spPr>
          </p:cxnSp>
          <p:sp>
            <p:nvSpPr>
              <p:cNvPr id="47" name="TextBox 48"/>
              <p:cNvSpPr txBox="1">
                <a:spLocks noChangeArrowheads="1"/>
              </p:cNvSpPr>
              <p:nvPr/>
            </p:nvSpPr>
            <p:spPr bwMode="auto">
              <a:xfrm>
                <a:off x="8226740" y="2819400"/>
                <a:ext cx="575799" cy="24622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000" b="1" dirty="0">
                    <a:solidFill>
                      <a:srgbClr val="3333FF"/>
                    </a:solidFill>
                  </a:rPr>
                  <a:t>MTTF</a:t>
                </a:r>
                <a:r>
                  <a:rPr lang="en-US" sz="1000" b="1" baseline="-25000" dirty="0">
                    <a:solidFill>
                      <a:srgbClr val="3333FF"/>
                    </a:solidFill>
                  </a:rPr>
                  <a:t>1</a:t>
                </a:r>
                <a:endParaRPr lang="en-US" sz="1000" b="1" dirty="0">
                  <a:solidFill>
                    <a:srgbClr val="3333FF"/>
                  </a:solidFill>
                </a:endParaRPr>
              </a:p>
            </p:txBody>
          </p:sp>
          <p:cxnSp>
            <p:nvCxnSpPr>
              <p:cNvPr id="48" name="Straight Connector 43"/>
              <p:cNvCxnSpPr>
                <a:cxnSpLocks noChangeShapeType="1"/>
              </p:cNvCxnSpPr>
              <p:nvPr/>
            </p:nvCxnSpPr>
            <p:spPr bwMode="auto">
              <a:xfrm>
                <a:off x="8780107" y="1562201"/>
                <a:ext cx="0" cy="1763096"/>
              </a:xfrm>
              <a:prstGeom prst="line">
                <a:avLst/>
              </a:prstGeom>
              <a:noFill/>
              <a:ln w="19050" algn="ctr">
                <a:solidFill>
                  <a:srgbClr val="FF0000"/>
                </a:solidFill>
                <a:round/>
                <a:headEnd type="stealth" w="lg" len="lg"/>
                <a:tailEnd/>
              </a:ln>
            </p:spPr>
          </p:cxnSp>
          <p:sp>
            <p:nvSpPr>
              <p:cNvPr id="49" name="TextBox 49"/>
              <p:cNvSpPr txBox="1">
                <a:spLocks noChangeArrowheads="1"/>
              </p:cNvSpPr>
              <p:nvPr/>
            </p:nvSpPr>
            <p:spPr bwMode="auto">
              <a:xfrm>
                <a:off x="8538367" y="2438400"/>
                <a:ext cx="575799" cy="24622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000" b="1">
                    <a:solidFill>
                      <a:srgbClr val="C00000"/>
                    </a:solidFill>
                  </a:rPr>
                  <a:t>MTTF</a:t>
                </a:r>
                <a:r>
                  <a:rPr lang="en-US" sz="1000" b="1" baseline="-25000">
                    <a:solidFill>
                      <a:srgbClr val="C00000"/>
                    </a:solidFill>
                  </a:rPr>
                  <a:t>2</a:t>
                </a:r>
                <a:endParaRPr lang="en-US" sz="1000" b="1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39" name="TextBox 25"/>
            <p:cNvSpPr txBox="1">
              <a:spLocks noChangeArrowheads="1"/>
            </p:cNvSpPr>
            <p:nvPr/>
          </p:nvSpPr>
          <p:spPr bwMode="auto">
            <a:xfrm>
              <a:off x="5908675" y="952500"/>
              <a:ext cx="18473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sz="14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770118" y="1889115"/>
            <a:ext cx="3870325" cy="2823752"/>
            <a:chOff x="4770118" y="1889115"/>
            <a:chExt cx="3870325" cy="2823752"/>
          </a:xfrm>
        </p:grpSpPr>
        <p:sp>
          <p:nvSpPr>
            <p:cNvPr id="11272" name="Oval 17"/>
            <p:cNvSpPr>
              <a:spLocks noChangeArrowheads="1"/>
            </p:cNvSpPr>
            <p:nvPr/>
          </p:nvSpPr>
          <p:spPr bwMode="auto">
            <a:xfrm>
              <a:off x="5058242" y="2620158"/>
              <a:ext cx="1533525" cy="277812"/>
            </a:xfrm>
            <a:prstGeom prst="ellipse">
              <a:avLst/>
            </a:prstGeom>
            <a:noFill/>
            <a:ln w="19050" algn="ctr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11274" name="TextBox 20"/>
            <p:cNvSpPr txBox="1">
              <a:spLocks noChangeArrowheads="1"/>
            </p:cNvSpPr>
            <p:nvPr/>
          </p:nvSpPr>
          <p:spPr bwMode="auto">
            <a:xfrm>
              <a:off x="5278905" y="2008970"/>
              <a:ext cx="730250" cy="2301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900" b="1">
                  <a:solidFill>
                    <a:srgbClr val="FFC000"/>
                  </a:solidFill>
                </a:rPr>
                <a:t>120 GB/hr</a:t>
              </a:r>
            </a:p>
          </p:txBody>
        </p:sp>
        <p:sp>
          <p:nvSpPr>
            <p:cNvPr id="11279" name="Rectangle 27"/>
            <p:cNvSpPr>
              <a:spLocks noChangeArrowheads="1"/>
            </p:cNvSpPr>
            <p:nvPr/>
          </p:nvSpPr>
          <p:spPr bwMode="auto">
            <a:xfrm>
              <a:off x="5039192" y="2351077"/>
              <a:ext cx="206375" cy="17907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11284" name="Rectangle 23"/>
            <p:cNvSpPr>
              <a:spLocks noChangeArrowheads="1"/>
            </p:cNvSpPr>
            <p:nvPr/>
          </p:nvSpPr>
          <p:spPr bwMode="auto">
            <a:xfrm>
              <a:off x="5683717" y="2184390"/>
              <a:ext cx="1474788" cy="1349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pic>
          <p:nvPicPr>
            <p:cNvPr id="26" name="Picture 2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513" t="6264" r="7183" b="3171"/>
            <a:stretch/>
          </p:blipFill>
          <p:spPr bwMode="auto">
            <a:xfrm>
              <a:off x="5226142" y="2122917"/>
              <a:ext cx="2864975" cy="23829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TextBox 19"/>
            <p:cNvSpPr txBox="1">
              <a:spLocks noChangeArrowheads="1"/>
            </p:cNvSpPr>
            <p:nvPr/>
          </p:nvSpPr>
          <p:spPr bwMode="auto">
            <a:xfrm>
              <a:off x="5452463" y="2897005"/>
              <a:ext cx="775230" cy="2652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900" b="1">
                  <a:solidFill>
                    <a:srgbClr val="3333FF"/>
                  </a:solidFill>
                </a:rPr>
                <a:t>180 GB/hr</a:t>
              </a:r>
            </a:p>
          </p:txBody>
        </p:sp>
        <p:sp>
          <p:nvSpPr>
            <p:cNvPr id="28" name="TextBox 20"/>
            <p:cNvSpPr txBox="1">
              <a:spLocks noChangeArrowheads="1"/>
            </p:cNvSpPr>
            <p:nvPr/>
          </p:nvSpPr>
          <p:spPr bwMode="auto">
            <a:xfrm>
              <a:off x="5695672" y="3681713"/>
              <a:ext cx="776919" cy="2633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900" b="1">
                  <a:solidFill>
                    <a:srgbClr val="FFC000"/>
                  </a:solidFill>
                </a:rPr>
                <a:t>120 GB/hr</a:t>
              </a:r>
            </a:p>
          </p:txBody>
        </p:sp>
        <p:sp>
          <p:nvSpPr>
            <p:cNvPr id="29" name="Rectangle 27"/>
            <p:cNvSpPr>
              <a:spLocks noChangeArrowheads="1"/>
            </p:cNvSpPr>
            <p:nvPr/>
          </p:nvSpPr>
          <p:spPr bwMode="auto">
            <a:xfrm>
              <a:off x="5045078" y="2218038"/>
              <a:ext cx="219564" cy="20489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cxnSp>
          <p:nvCxnSpPr>
            <p:cNvPr id="31" name="Straight Connector 50"/>
            <p:cNvCxnSpPr>
              <a:cxnSpLocks noChangeShapeType="1"/>
            </p:cNvCxnSpPr>
            <p:nvPr/>
          </p:nvCxnSpPr>
          <p:spPr bwMode="auto">
            <a:xfrm>
              <a:off x="7146283" y="2827921"/>
              <a:ext cx="0" cy="1388155"/>
            </a:xfrm>
            <a:prstGeom prst="line">
              <a:avLst/>
            </a:prstGeom>
            <a:noFill/>
            <a:ln w="19050" algn="ctr">
              <a:solidFill>
                <a:srgbClr val="3333FF"/>
              </a:solidFill>
              <a:round/>
              <a:headEnd type="stealth" w="lg" len="lg"/>
              <a:tailEnd type="none"/>
            </a:ln>
          </p:spPr>
        </p:cxnSp>
        <p:sp>
          <p:nvSpPr>
            <p:cNvPr id="32" name="TextBox 52"/>
            <p:cNvSpPr txBox="1">
              <a:spLocks noChangeArrowheads="1"/>
            </p:cNvSpPr>
            <p:nvPr/>
          </p:nvSpPr>
          <p:spPr bwMode="auto">
            <a:xfrm>
              <a:off x="6597364" y="3507333"/>
              <a:ext cx="1114253" cy="24623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000" b="1" dirty="0"/>
                <a:t>MPbF</a:t>
              </a:r>
              <a:r>
                <a:rPr lang="en-US" sz="1000" b="1" baseline="-25000" dirty="0"/>
                <a:t>1 </a:t>
              </a:r>
              <a:r>
                <a:rPr lang="en-US" sz="1000" b="1" dirty="0"/>
                <a:t>= MPbF</a:t>
              </a:r>
              <a:r>
                <a:rPr lang="en-US" sz="1000" b="1" baseline="-25000" dirty="0"/>
                <a:t>2</a:t>
              </a:r>
              <a:endParaRPr lang="en-US" sz="1000" b="1" dirty="0"/>
            </a:p>
          </p:txBody>
        </p:sp>
        <p:sp>
          <p:nvSpPr>
            <p:cNvPr id="33" name="TextBox 38"/>
            <p:cNvSpPr txBox="1">
              <a:spLocks noChangeArrowheads="1"/>
            </p:cNvSpPr>
            <p:nvPr/>
          </p:nvSpPr>
          <p:spPr bwMode="auto">
            <a:xfrm rot="16200000">
              <a:off x="4547167" y="3023337"/>
              <a:ext cx="1100882" cy="2292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800" b="1" dirty="0">
                  <a:solidFill>
                    <a:srgbClr val="C00000"/>
                  </a:solidFill>
                </a:rPr>
                <a:t>Failure Rate (%)</a:t>
              </a:r>
            </a:p>
          </p:txBody>
        </p:sp>
        <p:sp>
          <p:nvSpPr>
            <p:cNvPr id="2" name="Rectangle 1"/>
            <p:cNvSpPr/>
            <p:nvPr/>
          </p:nvSpPr>
          <p:spPr bwMode="auto">
            <a:xfrm>
              <a:off x="6009155" y="4333479"/>
              <a:ext cx="1385949" cy="224577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124" tIns="41061" rIns="82124" bIns="41061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81438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6" name="Group 59"/>
            <p:cNvGrpSpPr>
              <a:grpSpLocks/>
            </p:cNvGrpSpPr>
            <p:nvPr/>
          </p:nvGrpSpPr>
          <p:grpSpPr bwMode="auto">
            <a:xfrm>
              <a:off x="4770118" y="4403304"/>
              <a:ext cx="3870325" cy="309563"/>
              <a:chOff x="5665700" y="6242181"/>
              <a:chExt cx="3870186" cy="309927"/>
            </a:xfrm>
          </p:grpSpPr>
          <p:sp>
            <p:nvSpPr>
              <p:cNvPr id="53" name="TextBox 52"/>
              <p:cNvSpPr txBox="1"/>
              <p:nvPr/>
            </p:nvSpPr>
            <p:spPr>
              <a:xfrm>
                <a:off x="5665700" y="6293041"/>
                <a:ext cx="3870186" cy="25271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050" b="1" dirty="0">
                    <a:solidFill>
                      <a:srgbClr val="000000"/>
                    </a:solidFill>
                    <a:latin typeface="Arial" pitchFamily="34" charset="0"/>
                  </a:rPr>
                  <a:t>Same drive +100% DC / two workloads = </a:t>
                </a:r>
                <a:r>
                  <a:rPr lang="en-US" sz="1050" b="1" u="sng" dirty="0">
                    <a:solidFill>
                      <a:srgbClr val="FF0000"/>
                    </a:solidFill>
                    <a:latin typeface="Arial" pitchFamily="34" charset="0"/>
                  </a:rPr>
                  <a:t>unique </a:t>
                </a:r>
                <a:r>
                  <a:rPr lang="en-US" sz="1050" b="1" u="sng" dirty="0" err="1">
                    <a:solidFill>
                      <a:srgbClr val="FF0000"/>
                    </a:solidFill>
                    <a:latin typeface="Arial" pitchFamily="34" charset="0"/>
                  </a:rPr>
                  <a:t>MPbF</a:t>
                </a:r>
                <a:r>
                  <a:rPr lang="en-US" sz="1050" b="1" u="sng" dirty="0">
                    <a:solidFill>
                      <a:srgbClr val="FF0000"/>
                    </a:solidFill>
                    <a:latin typeface="Arial" pitchFamily="34" charset="0"/>
                  </a:rPr>
                  <a:t> </a:t>
                </a:r>
              </a:p>
            </p:txBody>
          </p:sp>
          <p:sp>
            <p:nvSpPr>
              <p:cNvPr id="54" name="Rectangle 57"/>
              <p:cNvSpPr>
                <a:spLocks noChangeArrowheads="1"/>
              </p:cNvSpPr>
              <p:nvPr/>
            </p:nvSpPr>
            <p:spPr bwMode="auto">
              <a:xfrm>
                <a:off x="5812971" y="6242181"/>
                <a:ext cx="3331029" cy="1026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en-US"/>
              </a:p>
            </p:txBody>
          </p:sp>
          <p:sp>
            <p:nvSpPr>
              <p:cNvPr id="55" name="Rounded Rectangle 58"/>
              <p:cNvSpPr>
                <a:spLocks noChangeArrowheads="1"/>
              </p:cNvSpPr>
              <p:nvPr/>
            </p:nvSpPr>
            <p:spPr bwMode="auto">
              <a:xfrm>
                <a:off x="5696338" y="6323508"/>
                <a:ext cx="3578290" cy="228600"/>
              </a:xfrm>
              <a:prstGeom prst="roundRect">
                <a:avLst>
                  <a:gd name="adj" fmla="val 16667"/>
                </a:avLst>
              </a:prstGeom>
              <a:solidFill>
                <a:schemeClr val="accent1">
                  <a:alpha val="9019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1278" name="TextBox 26"/>
            <p:cNvSpPr txBox="1">
              <a:spLocks noChangeArrowheads="1"/>
            </p:cNvSpPr>
            <p:nvPr/>
          </p:nvSpPr>
          <p:spPr bwMode="auto">
            <a:xfrm>
              <a:off x="5308594" y="1889115"/>
              <a:ext cx="2538412" cy="3079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400" b="1" dirty="0">
                  <a:solidFill>
                    <a:srgbClr val="3333FF"/>
                  </a:solidFill>
                </a:rPr>
                <a:t>Workload-based Treatment</a:t>
              </a:r>
            </a:p>
          </p:txBody>
        </p:sp>
        <p:sp>
          <p:nvSpPr>
            <p:cNvPr id="30" name="Rectangle 37"/>
            <p:cNvSpPr>
              <a:spLocks noChangeArrowheads="1"/>
            </p:cNvSpPr>
            <p:nvPr/>
          </p:nvSpPr>
          <p:spPr bwMode="auto">
            <a:xfrm>
              <a:off x="5209253" y="4251238"/>
              <a:ext cx="2918514" cy="2154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/>
            <a:lstStyle/>
            <a:p>
              <a:pPr algn="ctr"/>
              <a:r>
                <a:rPr lang="en-US" sz="800" b="1" dirty="0">
                  <a:solidFill>
                    <a:srgbClr val="C00000"/>
                  </a:solidFill>
                </a:rPr>
                <a:t>TB Transferred (WL x POH)</a:t>
              </a:r>
            </a:p>
          </p:txBody>
        </p:sp>
      </p:grpSp>
      <p:sp>
        <p:nvSpPr>
          <p:cNvPr id="52" name="Rectangle 22"/>
          <p:cNvSpPr>
            <a:spLocks noChangeArrowheads="1"/>
          </p:cNvSpPr>
          <p:nvPr/>
        </p:nvSpPr>
        <p:spPr bwMode="auto">
          <a:xfrm>
            <a:off x="6183518" y="930352"/>
            <a:ext cx="2037029" cy="450085"/>
          </a:xfrm>
          <a:prstGeom prst="rect">
            <a:avLst/>
          </a:prstGeom>
          <a:noFill/>
          <a:ln w="19050" algn="ctr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989269"/>
              </p:ext>
            </p:extLst>
          </p:nvPr>
        </p:nvGraphicFramePr>
        <p:xfrm>
          <a:off x="6373813" y="914400"/>
          <a:ext cx="165735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025" name="Equation" r:id="rId5" imgW="863280" imgH="228600" progId="Equation.3">
                  <p:embed/>
                </p:oleObj>
              </mc:Choice>
              <mc:Fallback>
                <p:oleObj name="Equation" r:id="rId5" imgW="86328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3813" y="914400"/>
                        <a:ext cx="1657350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" name="TextBox 17"/>
          <p:cNvSpPr txBox="1">
            <a:spLocks noChangeArrowheads="1"/>
          </p:cNvSpPr>
          <p:nvPr/>
        </p:nvSpPr>
        <p:spPr bwMode="auto">
          <a:xfrm>
            <a:off x="391154" y="946301"/>
            <a:ext cx="58466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Wingdings" pitchFamily="2" charset="2"/>
              <a:buChar char="q"/>
            </a:pPr>
            <a:r>
              <a:rPr lang="en-US" sz="1800" dirty="0">
                <a:solidFill>
                  <a:srgbClr val="3333FF"/>
                </a:solidFill>
              </a:rPr>
              <a:t> </a:t>
            </a:r>
            <a:r>
              <a:rPr lang="en-US" sz="1800" dirty="0"/>
              <a:t>Failure rates </a:t>
            </a:r>
            <a:r>
              <a:rPr lang="en-US" sz="1800" dirty="0" smtClean="0"/>
              <a:t>scale </a:t>
            </a:r>
            <a:r>
              <a:rPr lang="en-US" sz="1800" dirty="0"/>
              <a:t>with the total TB </a:t>
            </a:r>
            <a:r>
              <a:rPr lang="en-US" sz="1800" dirty="0" smtClean="0"/>
              <a:t>transferred</a:t>
            </a:r>
            <a:endParaRPr lang="en-US" sz="1800" dirty="0"/>
          </a:p>
        </p:txBody>
      </p:sp>
      <p:sp>
        <p:nvSpPr>
          <p:cNvPr id="57" name="TextBox 56"/>
          <p:cNvSpPr txBox="1"/>
          <p:nvPr/>
        </p:nvSpPr>
        <p:spPr>
          <a:xfrm>
            <a:off x="263819" y="4762329"/>
            <a:ext cx="8793916" cy="213904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1600" dirty="0">
                <a:solidFill>
                  <a:srgbClr val="3333FF"/>
                </a:solidFill>
              </a:rPr>
              <a:t> </a:t>
            </a:r>
            <a:r>
              <a:rPr lang="en-US" sz="1600" dirty="0" smtClean="0">
                <a:solidFill>
                  <a:srgbClr val="3333FF"/>
                </a:solidFill>
              </a:rPr>
              <a:t> </a:t>
            </a:r>
            <a:r>
              <a:rPr lang="en-US" sz="1600" dirty="0" smtClean="0"/>
              <a:t>Results demonstrate that </a:t>
            </a:r>
            <a:r>
              <a:rPr lang="en-US" sz="1600" u="sng" dirty="0"/>
              <a:t>TB transferred is the critical reliability parameter</a:t>
            </a:r>
            <a:r>
              <a:rPr lang="en-US" sz="1600" dirty="0"/>
              <a:t>….not time POH</a:t>
            </a:r>
          </a:p>
          <a:p>
            <a:pPr>
              <a:spcBef>
                <a:spcPts val="1200"/>
              </a:spcBef>
              <a:buFont typeface="Wingdings" pitchFamily="2" charset="2"/>
              <a:buChar char="q"/>
            </a:pPr>
            <a:r>
              <a:rPr lang="en-US" altLang="en-US" sz="1600" dirty="0">
                <a:solidFill>
                  <a:srgbClr val="3333FF"/>
                </a:solidFill>
              </a:rPr>
              <a:t> </a:t>
            </a:r>
            <a:r>
              <a:rPr lang="en-US" altLang="en-US" sz="1600" dirty="0" smtClean="0">
                <a:solidFill>
                  <a:srgbClr val="3333FF"/>
                </a:solidFill>
              </a:rPr>
              <a:t> </a:t>
            </a:r>
            <a:r>
              <a:rPr lang="en-US" altLang="en-US" sz="1600" b="1" dirty="0" smtClean="0">
                <a:solidFill>
                  <a:srgbClr val="FF0000"/>
                </a:solidFill>
              </a:rPr>
              <a:t>Natural </a:t>
            </a:r>
            <a:r>
              <a:rPr lang="en-US" altLang="en-US" sz="1600" b="1" dirty="0">
                <a:solidFill>
                  <a:srgbClr val="FF0000"/>
                </a:solidFill>
              </a:rPr>
              <a:t>reliability metric</a:t>
            </a:r>
            <a:r>
              <a:rPr lang="en-US" altLang="en-US" sz="1600" dirty="0"/>
              <a:t>: </a:t>
            </a:r>
            <a:r>
              <a:rPr lang="en-US" altLang="en-US" sz="1600" b="1" dirty="0"/>
              <a:t>Mean Petabytes to Failure (</a:t>
            </a:r>
            <a:r>
              <a:rPr lang="en-US" altLang="en-US" sz="1600" b="1" dirty="0" err="1" smtClean="0"/>
              <a:t>MPbF</a:t>
            </a:r>
            <a:r>
              <a:rPr lang="en-US" altLang="en-US" sz="1600" b="1" dirty="0" smtClean="0"/>
              <a:t>) </a:t>
            </a:r>
            <a:r>
              <a:rPr lang="en-US" altLang="en-US" sz="1600" b="1" dirty="0" smtClean="0">
                <a:sym typeface="Wingdings" panose="05000000000000000000" pitchFamily="2" charset="2"/>
              </a:rPr>
              <a:t>  </a:t>
            </a:r>
          </a:p>
          <a:p>
            <a:pPr>
              <a:spcBef>
                <a:spcPts val="1200"/>
              </a:spcBef>
            </a:pPr>
            <a:r>
              <a:rPr lang="en-US" altLang="en-US" sz="1600" b="1" dirty="0">
                <a:sym typeface="Wingdings" panose="05000000000000000000" pitchFamily="2" charset="2"/>
              </a:rPr>
              <a:t> </a:t>
            </a:r>
            <a:r>
              <a:rPr lang="en-US" altLang="en-US" sz="1600" b="1" dirty="0" smtClean="0">
                <a:sym typeface="Wingdings" panose="05000000000000000000" pitchFamily="2" charset="2"/>
              </a:rPr>
              <a:t>      </a:t>
            </a:r>
            <a:r>
              <a:rPr lang="en-US" altLang="en-US" sz="1600" b="1" dirty="0" smtClean="0">
                <a:solidFill>
                  <a:srgbClr val="0000FF"/>
                </a:solidFill>
                <a:sym typeface="Wingdings" panose="05000000000000000000" pitchFamily="2" charset="2"/>
              </a:rPr>
              <a:t>This naturally leads to a DWM (Drive Workload Monitor) (like an odometer)</a:t>
            </a:r>
            <a:endParaRPr lang="en-US" altLang="en-US" sz="1600" b="1" dirty="0" smtClean="0">
              <a:solidFill>
                <a:srgbClr val="0000FF"/>
              </a:solidFill>
            </a:endParaRPr>
          </a:p>
          <a:p>
            <a:pPr>
              <a:spcBef>
                <a:spcPts val="1200"/>
              </a:spcBef>
              <a:buFont typeface="Wingdings" pitchFamily="2" charset="2"/>
              <a:buChar char="q"/>
            </a:pPr>
            <a:r>
              <a:rPr lang="en-US" altLang="en-US" sz="1600" b="1" dirty="0" smtClean="0">
                <a:solidFill>
                  <a:srgbClr val="3333FF"/>
                </a:solidFill>
              </a:rPr>
              <a:t>  </a:t>
            </a:r>
            <a:r>
              <a:rPr lang="en-US" altLang="en-US" sz="1600" b="1" dirty="0" smtClean="0">
                <a:solidFill>
                  <a:srgbClr val="FF0000"/>
                </a:solidFill>
              </a:rPr>
              <a:t>Minimum requirement</a:t>
            </a:r>
            <a:r>
              <a:rPr lang="en-US" altLang="en-US" sz="1600" dirty="0" smtClean="0">
                <a:solidFill>
                  <a:srgbClr val="FF0000"/>
                </a:solidFill>
              </a:rPr>
              <a:t>: </a:t>
            </a:r>
            <a:r>
              <a:rPr lang="en-US" altLang="en-US" sz="1600" dirty="0" smtClean="0"/>
              <a:t>Simultaneously define </a:t>
            </a:r>
            <a:r>
              <a:rPr lang="en-US" altLang="en-US" sz="1600" b="1" dirty="0" smtClean="0"/>
              <a:t>max workload spec </a:t>
            </a:r>
            <a:r>
              <a:rPr lang="en-US" altLang="en-US" sz="1600" b="1" u="sng" dirty="0" smtClean="0"/>
              <a:t>and</a:t>
            </a:r>
            <a:r>
              <a:rPr lang="en-US" altLang="en-US" sz="1600" dirty="0" smtClean="0"/>
              <a:t> </a:t>
            </a:r>
            <a:r>
              <a:rPr lang="en-US" altLang="en-US" sz="1600" b="1" dirty="0" smtClean="0"/>
              <a:t>MTTF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en-US" sz="1600" b="1" dirty="0" smtClean="0">
                <a:solidFill>
                  <a:srgbClr val="3333FF"/>
                </a:solidFill>
              </a:rPr>
              <a:t> </a:t>
            </a:r>
            <a:r>
              <a:rPr lang="en-US" altLang="en-US" sz="1600" b="1" dirty="0" smtClean="0"/>
              <a:t>This is now done by all HDD manufacturers</a:t>
            </a:r>
            <a:r>
              <a:rPr lang="en-US" altLang="en-US" sz="1600" dirty="0" smtClean="0"/>
              <a:t>  </a:t>
            </a:r>
            <a:endParaRPr lang="en-US" altLang="en-US" sz="1600" dirty="0"/>
          </a:p>
          <a:p>
            <a:endParaRPr lang="en-US" b="0" i="0" dirty="0" smtClean="0">
              <a:cs typeface="HelveticaNeueLT Std Lt"/>
            </a:endParaRPr>
          </a:p>
        </p:txBody>
      </p:sp>
    </p:spTree>
    <p:extLst>
      <p:ext uri="{BB962C8B-B14F-4D97-AF65-F5344CB8AC3E}">
        <p14:creationId xmlns:p14="http://schemas.microsoft.com/office/powerpoint/2010/main" val="253959580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 animBg="1"/>
      <p:bldP spid="5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419015" y="1059984"/>
            <a:ext cx="8335695" cy="1628895"/>
          </a:xfrm>
        </p:spPr>
        <p:txBody>
          <a:bodyPr/>
          <a:lstStyle/>
          <a:p>
            <a:r>
              <a:rPr lang="en-US" sz="1800" dirty="0"/>
              <a:t>A workload Weibull analysis is performed on RDT data (1200 drives / 1000hrs / high workload script)</a:t>
            </a:r>
          </a:p>
          <a:p>
            <a:r>
              <a:rPr lang="en-US" sz="1800" dirty="0" smtClean="0"/>
              <a:t>Cumulative failure rate vs total TB transferred is plotted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Weibull </a:t>
            </a:r>
            <a:r>
              <a:rPr lang="en-US" dirty="0" smtClean="0"/>
              <a:t>Projections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Workload Specifications: An example</a:t>
            </a: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4309076" y="2188688"/>
            <a:ext cx="4530013" cy="3634057"/>
            <a:chOff x="4300023" y="2197741"/>
            <a:chExt cx="4530013" cy="3634057"/>
          </a:xfrm>
        </p:grpSpPr>
        <p:grpSp>
          <p:nvGrpSpPr>
            <p:cNvPr id="12" name="Group 11"/>
            <p:cNvGrpSpPr/>
            <p:nvPr/>
          </p:nvGrpSpPr>
          <p:grpSpPr>
            <a:xfrm>
              <a:off x="4354717" y="2197741"/>
              <a:ext cx="4475319" cy="3634057"/>
              <a:chOff x="4193381" y="2178324"/>
              <a:chExt cx="4636655" cy="3694558"/>
            </a:xfrm>
          </p:grpSpPr>
          <p:pic>
            <p:nvPicPr>
              <p:cNvPr id="3076" name="Picture 4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18" t="4301" r="18804" b="4556"/>
              <a:stretch/>
            </p:blipFill>
            <p:spPr bwMode="auto">
              <a:xfrm>
                <a:off x="4193381" y="2178324"/>
                <a:ext cx="4636655" cy="369455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6" name="Rounded Rectangle 5"/>
              <p:cNvSpPr/>
              <p:nvPr/>
            </p:nvSpPr>
            <p:spPr bwMode="auto">
              <a:xfrm>
                <a:off x="5911913" y="5667471"/>
                <a:ext cx="389299" cy="202810"/>
              </a:xfrm>
              <a:prstGeom prst="round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82124" tIns="41061" rIns="82124" bIns="41061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814388" rtl="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 rot="19677056">
              <a:off x="7719806" y="2606493"/>
              <a:ext cx="8481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0" dirty="0" smtClean="0">
                  <a:solidFill>
                    <a:srgbClr val="0000FF"/>
                  </a:solidFill>
                  <a:cs typeface="HelveticaNeueLT Std Lt"/>
                </a:rPr>
                <a:t>RDT Test</a:t>
              </a:r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0023" y="2987573"/>
              <a:ext cx="365998" cy="1996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Rounded Rectangle 12"/>
            <p:cNvSpPr/>
            <p:nvPr/>
          </p:nvSpPr>
          <p:spPr bwMode="auto">
            <a:xfrm>
              <a:off x="4354717" y="4897925"/>
              <a:ext cx="244443" cy="298764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124" tIns="41061" rIns="82124" bIns="41061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81438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58320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618" name="Rectangle 2"/>
          <p:cNvSpPr>
            <a:spLocks noGrp="1" noChangeArrowheads="1"/>
          </p:cNvSpPr>
          <p:nvPr>
            <p:ph type="title"/>
          </p:nvPr>
        </p:nvSpPr>
        <p:spPr>
          <a:xfrm>
            <a:off x="290634" y="280125"/>
            <a:ext cx="8340482" cy="533400"/>
          </a:xfrm>
        </p:spPr>
        <p:txBody>
          <a:bodyPr/>
          <a:lstStyle/>
          <a:p>
            <a:pPr algn="ctr"/>
            <a:r>
              <a:rPr lang="en-US" altLang="en-US" b="1" dirty="0" smtClean="0">
                <a:solidFill>
                  <a:srgbClr val="FF0000"/>
                </a:solidFill>
              </a:rPr>
              <a:t>Core problem in HDD reliability</a:t>
            </a:r>
            <a:endParaRPr lang="en-US" altLang="en-US" b="1" dirty="0">
              <a:solidFill>
                <a:srgbClr val="FF0000"/>
              </a:solidFill>
            </a:endParaRPr>
          </a:p>
        </p:txBody>
      </p:sp>
      <p:sp>
        <p:nvSpPr>
          <p:cNvPr id="495845" name="Rectangle 229"/>
          <p:cNvSpPr>
            <a:spLocks noChangeArrowheads="1"/>
          </p:cNvSpPr>
          <p:nvPr/>
        </p:nvSpPr>
        <p:spPr bwMode="auto">
          <a:xfrm>
            <a:off x="7924800" y="6172200"/>
            <a:ext cx="1219200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0" y="968188"/>
            <a:ext cx="9036424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b="0" i="0" dirty="0" smtClean="0">
                <a:cs typeface="HelveticaNeueLT Std Lt"/>
              </a:rPr>
              <a:t>Try to avoid </a:t>
            </a:r>
            <a:r>
              <a:rPr lang="en-US" sz="2000" dirty="0" smtClean="0">
                <a:cs typeface="HelveticaNeueLT Std Lt"/>
              </a:rPr>
              <a:t>something analogous to a </a:t>
            </a:r>
            <a:r>
              <a:rPr lang="en-US" sz="2000" b="0" i="0" dirty="0" smtClean="0">
                <a:cs typeface="HelveticaNeueLT Std Lt"/>
              </a:rPr>
              <a:t>‘BP’ moment (</a:t>
            </a:r>
            <a:r>
              <a:rPr lang="en-US" sz="2000" dirty="0" err="1" smtClean="0">
                <a:cs typeface="HelveticaNeueLT Std Lt"/>
              </a:rPr>
              <a:t>Deepwater</a:t>
            </a:r>
            <a:r>
              <a:rPr lang="en-US" sz="2000" dirty="0" smtClean="0">
                <a:cs typeface="HelveticaNeueLT Std Lt"/>
              </a:rPr>
              <a:t> Horizon oil spill of 2010) - </a:t>
            </a:r>
            <a:r>
              <a:rPr lang="en-US" sz="2000" b="1" i="0" dirty="0" smtClean="0">
                <a:cs typeface="HelveticaNeueLT Std Lt"/>
              </a:rPr>
              <a:t>Avoid an un-manageable catastrophe midway </a:t>
            </a:r>
            <a:r>
              <a:rPr lang="en-US" sz="2000" b="1" dirty="0" smtClean="0">
                <a:cs typeface="HelveticaNeueLT Std Lt"/>
              </a:rPr>
              <a:t>(or beyond) through </a:t>
            </a:r>
            <a:r>
              <a:rPr lang="en-US" sz="2000" b="1" i="0" dirty="0" smtClean="0">
                <a:cs typeface="HelveticaNeueLT Std Lt"/>
              </a:rPr>
              <a:t>a product’s warranty life</a:t>
            </a:r>
            <a:endParaRPr lang="en-US" sz="2000" b="1" dirty="0" smtClean="0">
              <a:cs typeface="HelveticaNeueLT Std Lt"/>
            </a:endParaRPr>
          </a:p>
          <a:p>
            <a:pPr lvl="1"/>
            <a:r>
              <a:rPr lang="en-US" dirty="0" smtClean="0">
                <a:cs typeface="HelveticaNeueLT Std Lt"/>
              </a:rPr>
              <a:t>Referred to as ‘wear-out’ mode in reliability </a:t>
            </a:r>
            <a:r>
              <a:rPr lang="en-US" dirty="0" smtClean="0">
                <a:cs typeface="HelveticaNeueLT Std Lt"/>
                <a:sym typeface="Wingdings" panose="05000000000000000000" pitchFamily="2" charset="2"/>
              </a:rPr>
              <a:t> unbounded Failure Rate at large times</a:t>
            </a:r>
          </a:p>
          <a:p>
            <a:endParaRPr lang="en-US" dirty="0">
              <a:cs typeface="HelveticaNeueLT Std Lt"/>
              <a:sym typeface="Wingdings" panose="05000000000000000000" pitchFamily="2" charset="2"/>
            </a:endParaRPr>
          </a:p>
          <a:p>
            <a:pPr marL="342900" indent="-342900">
              <a:buFont typeface="+mj-lt"/>
              <a:buAutoNum type="arabicPeriod" startAt="2"/>
            </a:pPr>
            <a:r>
              <a:rPr lang="en-US" dirty="0" smtClean="0">
                <a:cs typeface="HelveticaNeueLT Std Lt"/>
                <a:sym typeface="Wingdings" panose="05000000000000000000" pitchFamily="2" charset="2"/>
              </a:rPr>
              <a:t>  </a:t>
            </a:r>
            <a:r>
              <a:rPr lang="en-US" sz="2000" dirty="0" smtClean="0">
                <a:cs typeface="HelveticaNeueLT Std Lt"/>
                <a:sym typeface="Wingdings" panose="05000000000000000000" pitchFamily="2" charset="2"/>
              </a:rPr>
              <a:t>For the drives out in the field, develop a predictive analysis for failures</a:t>
            </a:r>
          </a:p>
          <a:p>
            <a:endParaRPr lang="en-US" sz="2000" b="1" dirty="0">
              <a:cs typeface="HelveticaNeueLT Std Lt"/>
              <a:sym typeface="Wingdings" panose="05000000000000000000" pitchFamily="2" charset="2"/>
            </a:endParaRPr>
          </a:p>
          <a:p>
            <a:pPr algn="ctr"/>
            <a:r>
              <a:rPr lang="en-US" sz="2800" b="1" i="1" dirty="0" smtClean="0">
                <a:cs typeface="HelveticaNeueLT Std Lt"/>
                <a:sym typeface="Wingdings" panose="05000000000000000000" pitchFamily="2" charset="2"/>
              </a:rPr>
              <a:t>QUESTIONS </a:t>
            </a:r>
          </a:p>
          <a:p>
            <a:endParaRPr lang="en-US" sz="2000" b="1" dirty="0">
              <a:cs typeface="HelveticaNeueLT Std Lt"/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 smtClean="0">
                <a:cs typeface="HelveticaNeueLT Std Lt"/>
                <a:sym typeface="Wingdings" panose="05000000000000000000" pitchFamily="2" charset="2"/>
              </a:rPr>
              <a:t>How do we define a product’s “lifetime”?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2000" dirty="0">
              <a:cs typeface="HelveticaNeueLT Std Lt"/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 smtClean="0">
                <a:cs typeface="HelveticaNeueLT Std Lt"/>
                <a:sym typeface="Wingdings" panose="05000000000000000000" pitchFamily="2" charset="2"/>
              </a:rPr>
              <a:t>How do we get visibility into what happens during this lifetime?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2000" i="0" dirty="0">
              <a:cs typeface="HelveticaNeueLT Std Lt"/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 smtClean="0">
                <a:cs typeface="HelveticaNeueLT Std Lt"/>
                <a:sym typeface="Wingdings" panose="05000000000000000000" pitchFamily="2" charset="2"/>
              </a:rPr>
              <a:t>Can we help our customers perform effective Fleet Management in real time?</a:t>
            </a:r>
            <a:endParaRPr lang="en-US" i="0" dirty="0" smtClean="0">
              <a:cs typeface="HelveticaNeueLT Std Lt"/>
            </a:endParaRPr>
          </a:p>
        </p:txBody>
      </p:sp>
    </p:spTree>
    <p:extLst>
      <p:ext uri="{BB962C8B-B14F-4D97-AF65-F5344CB8AC3E}">
        <p14:creationId xmlns:p14="http://schemas.microsoft.com/office/powerpoint/2010/main" val="2851493400"/>
      </p:ext>
    </p:extLst>
  </p:cSld>
  <p:clrMapOvr>
    <a:masterClrMapping/>
  </p:clrMapOvr>
  <p:transition xmlns:p14="http://schemas.microsoft.com/office/powerpoint/2010/main" spd="med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Workload Specifications: An example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Weibull Projections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quarter" idx="10"/>
          </p:nvPr>
        </p:nvSpPr>
        <p:spPr>
          <a:xfrm>
            <a:off x="419015" y="1059984"/>
            <a:ext cx="8335695" cy="1628895"/>
          </a:xfrm>
        </p:spPr>
        <p:txBody>
          <a:bodyPr/>
          <a:lstStyle/>
          <a:p>
            <a:r>
              <a:rPr lang="en-US" sz="1800" dirty="0" smtClean="0"/>
              <a:t>A workload Weibull analysis is performed on RDT data (1200 drives / 1000hrs / high workload script)</a:t>
            </a:r>
          </a:p>
          <a:p>
            <a:r>
              <a:rPr lang="en-US" sz="1800" dirty="0" smtClean="0"/>
              <a:t>Cumulative failure rate vs total TB transferred is plotted</a:t>
            </a:r>
          </a:p>
        </p:txBody>
      </p:sp>
      <p:grpSp>
        <p:nvGrpSpPr>
          <p:cNvPr id="56" name="Group 55"/>
          <p:cNvGrpSpPr/>
          <p:nvPr/>
        </p:nvGrpSpPr>
        <p:grpSpPr>
          <a:xfrm>
            <a:off x="4300023" y="2211343"/>
            <a:ext cx="4647528" cy="3548480"/>
            <a:chOff x="4300023" y="2211343"/>
            <a:chExt cx="4647528" cy="3548480"/>
          </a:xfrm>
        </p:grpSpPr>
        <p:grpSp>
          <p:nvGrpSpPr>
            <p:cNvPr id="57" name="Group 56"/>
            <p:cNvGrpSpPr/>
            <p:nvPr/>
          </p:nvGrpSpPr>
          <p:grpSpPr>
            <a:xfrm>
              <a:off x="4300023" y="2211343"/>
              <a:ext cx="4647528" cy="3548480"/>
              <a:chOff x="4118576" y="2220396"/>
              <a:chExt cx="4838028" cy="3657600"/>
            </a:xfrm>
          </p:grpSpPr>
          <p:grpSp>
            <p:nvGrpSpPr>
              <p:cNvPr id="70" name="Group 69"/>
              <p:cNvGrpSpPr/>
              <p:nvPr/>
            </p:nvGrpSpPr>
            <p:grpSpPr>
              <a:xfrm>
                <a:off x="4421172" y="2220396"/>
                <a:ext cx="4535432" cy="3657600"/>
                <a:chOff x="1985819" y="2401456"/>
                <a:chExt cx="4535432" cy="3657600"/>
              </a:xfrm>
            </p:grpSpPr>
            <p:pic>
              <p:nvPicPr>
                <p:cNvPr id="73" name="Picture 4"/>
                <p:cNvPicPr>
                  <a:picLocks noChangeAspect="1" noChangeArrowheads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329" t="4756" r="18804" b="5012"/>
                <a:stretch/>
              </p:blipFill>
              <p:spPr bwMode="auto">
                <a:xfrm>
                  <a:off x="1985819" y="2401456"/>
                  <a:ext cx="4414983" cy="36576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74" name="Down Arrow 73"/>
                <p:cNvSpPr/>
                <p:nvPr/>
              </p:nvSpPr>
              <p:spPr bwMode="auto">
                <a:xfrm>
                  <a:off x="6280350" y="2784837"/>
                  <a:ext cx="240901" cy="276985"/>
                </a:xfrm>
                <a:prstGeom prst="downArrow">
                  <a:avLst/>
                </a:prstGeom>
                <a:gradFill>
                  <a:gsLst>
                    <a:gs pos="0">
                      <a:srgbClr val="0000FF"/>
                    </a:gs>
                    <a:gs pos="100000">
                      <a:srgbClr val="C00000"/>
                    </a:gs>
                    <a:gs pos="10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82124" tIns="41061" rIns="82124" bIns="41061" numCol="1" rtlCol="0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814388" rtl="0" eaLnBrk="0" fontAlgn="base" latinLnBrk="0" hangingPunct="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cxnSp>
              <p:nvCxnSpPr>
                <p:cNvPr id="75" name="Straight Connector 74"/>
                <p:cNvCxnSpPr/>
                <p:nvPr/>
              </p:nvCxnSpPr>
              <p:spPr bwMode="auto">
                <a:xfrm flipV="1">
                  <a:off x="2410691" y="3061822"/>
                  <a:ext cx="3842327" cy="2387616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76" name="TextBox 75"/>
                <p:cNvSpPr txBox="1"/>
                <p:nvPr/>
              </p:nvSpPr>
              <p:spPr>
                <a:xfrm rot="19677056">
                  <a:off x="5707428" y="3276973"/>
                  <a:ext cx="567695" cy="28551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i="0" dirty="0" smtClean="0">
                      <a:solidFill>
                        <a:srgbClr val="C00000"/>
                      </a:solidFill>
                      <a:cs typeface="HelveticaNeueLT Std Lt"/>
                    </a:rPr>
                    <a:t>Field</a:t>
                  </a:r>
                </a:p>
              </p:txBody>
            </p:sp>
          </p:grpSp>
          <p:sp>
            <p:nvSpPr>
              <p:cNvPr id="71" name="Rounded Rectangle 70"/>
              <p:cNvSpPr/>
              <p:nvPr/>
            </p:nvSpPr>
            <p:spPr bwMode="auto">
              <a:xfrm>
                <a:off x="5911913" y="5667471"/>
                <a:ext cx="389299" cy="202810"/>
              </a:xfrm>
              <a:prstGeom prst="round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82124" tIns="41061" rIns="82124" bIns="41061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814388" rtl="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pic>
            <p:nvPicPr>
              <p:cNvPr id="72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18576" y="3020496"/>
                <a:ext cx="381000" cy="2057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61" name="TextBox 60"/>
            <p:cNvSpPr txBox="1"/>
            <p:nvPr/>
          </p:nvSpPr>
          <p:spPr>
            <a:xfrm rot="19677056">
              <a:off x="7697832" y="2592606"/>
              <a:ext cx="9191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i="0" dirty="0" smtClean="0">
                  <a:solidFill>
                    <a:srgbClr val="0000FF"/>
                  </a:solidFill>
                  <a:cs typeface="HelveticaNeueLT Std Lt"/>
                </a:rPr>
                <a:t>RDT Test</a:t>
              </a:r>
            </a:p>
          </p:txBody>
        </p:sp>
      </p:grpSp>
      <p:sp>
        <p:nvSpPr>
          <p:cNvPr id="78" name="Content Placeholder 3"/>
          <p:cNvSpPr txBox="1">
            <a:spLocks/>
          </p:cNvSpPr>
          <p:nvPr/>
        </p:nvSpPr>
        <p:spPr bwMode="auto">
          <a:xfrm>
            <a:off x="417507" y="2188489"/>
            <a:ext cx="3994612" cy="42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marL="285750" indent="-285750" algn="l" rtl="0" fontAlgn="base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15B1F7"/>
              </a:buClr>
              <a:buSzPct val="70000"/>
              <a:buFontTx/>
              <a:buBlip>
                <a:blip r:embed="rId4"/>
              </a:buBlip>
              <a:defRPr sz="2400" b="0" i="0" baseline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684213" indent="-227013" algn="l" rtl="0" fontAlgn="base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lang="en-US" sz="2200" b="0" i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 marL="914400" indent="-227013" algn="l" rtl="0" fontAlgn="base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B1F7"/>
              </a:buClr>
              <a:buFont typeface="Wingdings" pitchFamily="2" charset="2"/>
              <a:buChar char="§"/>
              <a:defRPr b="0" i="0">
                <a:solidFill>
                  <a:schemeClr val="bg2">
                    <a:lumMod val="50000"/>
                  </a:schemeClr>
                </a:solidFill>
                <a:latin typeface="+mn-lt"/>
                <a:cs typeface="HelveticaNeueLT Std Lt" pitchFamily="34" charset="0"/>
              </a:defRPr>
            </a:lvl3pPr>
            <a:lvl4pPr marL="914400" indent="-227013" algn="l" rtl="0" fontAlgn="base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B1F7"/>
              </a:buClr>
              <a:buFont typeface="Wingdings" pitchFamily="2" charset="2"/>
              <a:buChar char="§"/>
              <a:defRPr sz="1600" b="0" i="0">
                <a:solidFill>
                  <a:schemeClr val="bg2">
                    <a:lumMod val="50000"/>
                  </a:schemeClr>
                </a:solidFill>
                <a:latin typeface="+mn-lt"/>
                <a:cs typeface="HelveticaNeueLT Std Lt" pitchFamily="34" charset="0"/>
              </a:defRPr>
            </a:lvl4pPr>
            <a:lvl5pPr marL="1097280" indent="-285750" algn="l" rtl="0" fontAlgn="base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 b="0" i="0" baseline="0">
                <a:solidFill>
                  <a:schemeClr val="bg2">
                    <a:lumMod val="50000"/>
                  </a:schemeClr>
                </a:solidFill>
                <a:latin typeface="+mn-lt"/>
                <a:cs typeface="HelveticaNeueLT Std Lt" pitchFamily="34" charset="0"/>
              </a:defRPr>
            </a:lvl5pPr>
            <a:lvl6pPr marL="1474470" indent="-285750" algn="l" rtl="0" fontAlgn="base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400" baseline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defRPr>
            </a:lvl6pPr>
            <a:lvl7pPr marL="2913063" indent="-169863" algn="l" rtl="0" fontAlgn="base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rgbClr val="C4DBDA"/>
              </a:buClr>
              <a:buFont typeface="Arial" charset="0"/>
              <a:buChar char="–"/>
              <a:defRPr sz="1400">
                <a:solidFill>
                  <a:schemeClr val="bg1"/>
                </a:solidFill>
                <a:latin typeface="+mn-lt"/>
                <a:cs typeface="+mn-cs"/>
              </a:defRPr>
            </a:lvl7pPr>
            <a:lvl8pPr marL="3370263" indent="-169863" algn="l" rtl="0" fontAlgn="base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rgbClr val="C4DBDA"/>
              </a:buClr>
              <a:buFont typeface="Arial" charset="0"/>
              <a:buChar char="–"/>
              <a:defRPr sz="1400">
                <a:solidFill>
                  <a:schemeClr val="bg1"/>
                </a:solidFill>
                <a:latin typeface="+mn-lt"/>
                <a:cs typeface="+mn-cs"/>
              </a:defRPr>
            </a:lvl8pPr>
            <a:lvl9pPr marL="3827463" indent="-169863" algn="l" rtl="0" fontAlgn="base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rgbClr val="C4DBDA"/>
              </a:buClr>
              <a:buFont typeface="Arial" charset="0"/>
              <a:buChar char="–"/>
              <a:defRPr sz="1400">
                <a:solidFill>
                  <a:schemeClr val="bg1"/>
                </a:solidFill>
                <a:latin typeface="+mn-lt"/>
                <a:cs typeface="+mn-cs"/>
              </a:defRPr>
            </a:lvl9pPr>
          </a:lstStyle>
          <a:p>
            <a:r>
              <a:rPr lang="en-US" sz="1800" kern="0" dirty="0" smtClean="0"/>
              <a:t>Temperature </a:t>
            </a:r>
            <a:r>
              <a:rPr lang="en-US" sz="1800" kern="0" dirty="0" err="1" smtClean="0"/>
              <a:t>derating</a:t>
            </a:r>
            <a:r>
              <a:rPr lang="en-US" sz="1800" kern="0" dirty="0" smtClean="0"/>
              <a:t> from test </a:t>
            </a:r>
            <a:r>
              <a:rPr lang="en-US" sz="1800" kern="0" dirty="0" smtClean="0">
                <a:sym typeface="Wingdings" panose="05000000000000000000" pitchFamily="2" charset="2"/>
              </a:rPr>
              <a:t> field is then applied</a:t>
            </a:r>
          </a:p>
          <a:p>
            <a:r>
              <a:rPr lang="en-US" sz="1800" kern="0" dirty="0" smtClean="0">
                <a:sym typeface="Wingdings" panose="05000000000000000000" pitchFamily="2" charset="2"/>
              </a:rPr>
              <a:t>Resulting plot gives expected field reliability as a function of usage</a:t>
            </a:r>
          </a:p>
          <a:p>
            <a:pPr marL="0" indent="0">
              <a:buNone/>
            </a:pPr>
            <a:endParaRPr lang="en-US" sz="1800" kern="0" dirty="0" smtClean="0">
              <a:sym typeface="Wingdings" panose="05000000000000000000" pitchFamily="2" charset="2"/>
            </a:endParaRPr>
          </a:p>
          <a:p>
            <a:endParaRPr lang="en-US" sz="1800" kern="0" dirty="0" smtClean="0"/>
          </a:p>
        </p:txBody>
      </p:sp>
    </p:spTree>
    <p:extLst>
      <p:ext uri="{BB962C8B-B14F-4D97-AF65-F5344CB8AC3E}">
        <p14:creationId xmlns:p14="http://schemas.microsoft.com/office/powerpoint/2010/main" val="2804440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Workload Specifications: An example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Weibull Projections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quarter" idx="10"/>
          </p:nvPr>
        </p:nvSpPr>
        <p:spPr>
          <a:xfrm>
            <a:off x="419015" y="1059984"/>
            <a:ext cx="8335695" cy="1628895"/>
          </a:xfrm>
        </p:spPr>
        <p:txBody>
          <a:bodyPr/>
          <a:lstStyle/>
          <a:p>
            <a:r>
              <a:rPr lang="en-US" sz="1800" dirty="0" smtClean="0"/>
              <a:t>A workload Weibull analysis is performed on RDT data (1200 drives / 1000hrs / high workload script)</a:t>
            </a:r>
          </a:p>
          <a:p>
            <a:r>
              <a:rPr lang="en-US" sz="1800" dirty="0" smtClean="0"/>
              <a:t>Cumulative failure rate vs total TB transferred is plotted</a:t>
            </a:r>
          </a:p>
        </p:txBody>
      </p:sp>
      <p:sp>
        <p:nvSpPr>
          <p:cNvPr id="14" name="Content Placeholder 3"/>
          <p:cNvSpPr txBox="1">
            <a:spLocks/>
          </p:cNvSpPr>
          <p:nvPr/>
        </p:nvSpPr>
        <p:spPr bwMode="auto">
          <a:xfrm>
            <a:off x="417507" y="2188489"/>
            <a:ext cx="3994612" cy="42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marL="285750" indent="-285750" algn="l" rtl="0" fontAlgn="base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15B1F7"/>
              </a:buClr>
              <a:buSzPct val="70000"/>
              <a:buFontTx/>
              <a:buBlip>
                <a:blip r:embed="rId2"/>
              </a:buBlip>
              <a:defRPr sz="2400" b="0" i="0" baseline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684213" indent="-227013" algn="l" rtl="0" fontAlgn="base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lang="en-US" sz="2200" b="0" i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 marL="914400" indent="-227013" algn="l" rtl="0" fontAlgn="base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B1F7"/>
              </a:buClr>
              <a:buFont typeface="Wingdings" pitchFamily="2" charset="2"/>
              <a:buChar char="§"/>
              <a:defRPr b="0" i="0">
                <a:solidFill>
                  <a:schemeClr val="bg2">
                    <a:lumMod val="50000"/>
                  </a:schemeClr>
                </a:solidFill>
                <a:latin typeface="+mn-lt"/>
                <a:cs typeface="HelveticaNeueLT Std Lt" pitchFamily="34" charset="0"/>
              </a:defRPr>
            </a:lvl3pPr>
            <a:lvl4pPr marL="914400" indent="-227013" algn="l" rtl="0" fontAlgn="base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B1F7"/>
              </a:buClr>
              <a:buFont typeface="Wingdings" pitchFamily="2" charset="2"/>
              <a:buChar char="§"/>
              <a:defRPr sz="1600" b="0" i="0">
                <a:solidFill>
                  <a:schemeClr val="bg2">
                    <a:lumMod val="50000"/>
                  </a:schemeClr>
                </a:solidFill>
                <a:latin typeface="+mn-lt"/>
                <a:cs typeface="HelveticaNeueLT Std Lt" pitchFamily="34" charset="0"/>
              </a:defRPr>
            </a:lvl4pPr>
            <a:lvl5pPr marL="1097280" indent="-285750" algn="l" rtl="0" fontAlgn="base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 b="0" i="0" baseline="0">
                <a:solidFill>
                  <a:schemeClr val="bg2">
                    <a:lumMod val="50000"/>
                  </a:schemeClr>
                </a:solidFill>
                <a:latin typeface="+mn-lt"/>
                <a:cs typeface="HelveticaNeueLT Std Lt" pitchFamily="34" charset="0"/>
              </a:defRPr>
            </a:lvl5pPr>
            <a:lvl6pPr marL="1474470" indent="-285750" algn="l" rtl="0" fontAlgn="base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400" baseline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defRPr>
            </a:lvl6pPr>
            <a:lvl7pPr marL="2913063" indent="-169863" algn="l" rtl="0" fontAlgn="base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rgbClr val="C4DBDA"/>
              </a:buClr>
              <a:buFont typeface="Arial" charset="0"/>
              <a:buChar char="–"/>
              <a:defRPr sz="1400">
                <a:solidFill>
                  <a:schemeClr val="bg1"/>
                </a:solidFill>
                <a:latin typeface="+mn-lt"/>
                <a:cs typeface="+mn-cs"/>
              </a:defRPr>
            </a:lvl7pPr>
            <a:lvl8pPr marL="3370263" indent="-169863" algn="l" rtl="0" fontAlgn="base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rgbClr val="C4DBDA"/>
              </a:buClr>
              <a:buFont typeface="Arial" charset="0"/>
              <a:buChar char="–"/>
              <a:defRPr sz="1400">
                <a:solidFill>
                  <a:schemeClr val="bg1"/>
                </a:solidFill>
                <a:latin typeface="+mn-lt"/>
                <a:cs typeface="+mn-cs"/>
              </a:defRPr>
            </a:lvl8pPr>
            <a:lvl9pPr marL="3827463" indent="-169863" algn="l" rtl="0" fontAlgn="base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rgbClr val="C4DBDA"/>
              </a:buClr>
              <a:buFont typeface="Arial" charset="0"/>
              <a:buChar char="–"/>
              <a:defRPr sz="1400">
                <a:solidFill>
                  <a:schemeClr val="bg1"/>
                </a:solidFill>
                <a:latin typeface="+mn-lt"/>
                <a:cs typeface="+mn-cs"/>
              </a:defRPr>
            </a:lvl9pPr>
          </a:lstStyle>
          <a:p>
            <a:r>
              <a:rPr lang="en-US" sz="1800" kern="0" dirty="0" smtClean="0"/>
              <a:t>Temperature </a:t>
            </a:r>
            <a:r>
              <a:rPr lang="en-US" sz="1800" kern="0" dirty="0" err="1" smtClean="0"/>
              <a:t>derating</a:t>
            </a:r>
            <a:r>
              <a:rPr lang="en-US" sz="1800" kern="0" dirty="0" smtClean="0"/>
              <a:t> from test </a:t>
            </a:r>
            <a:r>
              <a:rPr lang="en-US" sz="1800" kern="0" dirty="0" smtClean="0">
                <a:sym typeface="Wingdings" panose="05000000000000000000" pitchFamily="2" charset="2"/>
              </a:rPr>
              <a:t> field is then applied</a:t>
            </a:r>
          </a:p>
          <a:p>
            <a:r>
              <a:rPr lang="en-US" sz="1800" kern="0" dirty="0" smtClean="0">
                <a:sym typeface="Wingdings" panose="05000000000000000000" pitchFamily="2" charset="2"/>
              </a:rPr>
              <a:t>Resulting plot gives expected field reliability as a function of usage</a:t>
            </a:r>
          </a:p>
          <a:p>
            <a:r>
              <a:rPr lang="en-US" sz="1800" kern="0" dirty="0" smtClean="0">
                <a:sym typeface="Wingdings" panose="05000000000000000000" pitchFamily="2" charset="2"/>
              </a:rPr>
              <a:t>Data validates that this drive can meet a 1.2M </a:t>
            </a:r>
            <a:r>
              <a:rPr lang="en-US" sz="1800" kern="0" dirty="0" err="1" smtClean="0">
                <a:sym typeface="Wingdings" panose="05000000000000000000" pitchFamily="2" charset="2"/>
              </a:rPr>
              <a:t>hr</a:t>
            </a:r>
            <a:r>
              <a:rPr lang="en-US" sz="1800" kern="0" dirty="0" smtClean="0">
                <a:sym typeface="Wingdings" panose="05000000000000000000" pitchFamily="2" charset="2"/>
              </a:rPr>
              <a:t> MTTF at a specified workload of 550TB/</a:t>
            </a:r>
            <a:r>
              <a:rPr lang="en-US" sz="1800" kern="0" dirty="0" err="1" smtClean="0">
                <a:sym typeface="Wingdings" panose="05000000000000000000" pitchFamily="2" charset="2"/>
              </a:rPr>
              <a:t>yr</a:t>
            </a:r>
            <a:endParaRPr lang="en-US" sz="1800" kern="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1800" kern="0" dirty="0" smtClean="0">
              <a:sym typeface="Wingdings" panose="05000000000000000000" pitchFamily="2" charset="2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300023" y="2211343"/>
            <a:ext cx="4647528" cy="3548480"/>
            <a:chOff x="4118576" y="2220396"/>
            <a:chExt cx="4838028" cy="3657600"/>
          </a:xfrm>
        </p:grpSpPr>
        <p:grpSp>
          <p:nvGrpSpPr>
            <p:cNvPr id="6" name="Group 5"/>
            <p:cNvGrpSpPr/>
            <p:nvPr/>
          </p:nvGrpSpPr>
          <p:grpSpPr>
            <a:xfrm>
              <a:off x="4421172" y="2220396"/>
              <a:ext cx="4535432" cy="3657600"/>
              <a:chOff x="1985819" y="2401456"/>
              <a:chExt cx="4535432" cy="3657600"/>
            </a:xfrm>
          </p:grpSpPr>
          <p:pic>
            <p:nvPicPr>
              <p:cNvPr id="3076" name="Picture 4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329" t="4756" r="18804" b="5012"/>
              <a:stretch/>
            </p:blipFill>
            <p:spPr bwMode="auto">
              <a:xfrm>
                <a:off x="1985819" y="2401456"/>
                <a:ext cx="4414983" cy="3657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0" name="Down Arrow 9"/>
              <p:cNvSpPr/>
              <p:nvPr/>
            </p:nvSpPr>
            <p:spPr bwMode="auto">
              <a:xfrm>
                <a:off x="6280350" y="2784837"/>
                <a:ext cx="240901" cy="276985"/>
              </a:xfrm>
              <a:prstGeom prst="downArrow">
                <a:avLst/>
              </a:prstGeom>
              <a:gradFill>
                <a:gsLst>
                  <a:gs pos="0">
                    <a:srgbClr val="0000FF"/>
                  </a:gs>
                  <a:gs pos="100000">
                    <a:srgbClr val="C00000"/>
                  </a:gs>
                  <a:gs pos="10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82124" tIns="41061" rIns="82124" bIns="41061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814388" rtl="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11" name="Straight Connector 10"/>
              <p:cNvCxnSpPr/>
              <p:nvPr/>
            </p:nvCxnSpPr>
            <p:spPr bwMode="auto">
              <a:xfrm flipV="1">
                <a:off x="2410691" y="3061822"/>
                <a:ext cx="3842327" cy="2387616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2" name="TextBox 11"/>
              <p:cNvSpPr txBox="1"/>
              <p:nvPr/>
            </p:nvSpPr>
            <p:spPr>
              <a:xfrm rot="19677056">
                <a:off x="5707428" y="3276973"/>
                <a:ext cx="567695" cy="2855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i="0" dirty="0" smtClean="0">
                    <a:solidFill>
                      <a:srgbClr val="C00000"/>
                    </a:solidFill>
                    <a:cs typeface="HelveticaNeueLT Std Lt"/>
                  </a:rPr>
                  <a:t>Field</a:t>
                </a:r>
              </a:p>
            </p:txBody>
          </p:sp>
        </p:grpSp>
        <p:sp>
          <p:nvSpPr>
            <p:cNvPr id="16" name="Rounded Rectangle 15"/>
            <p:cNvSpPr/>
            <p:nvPr/>
          </p:nvSpPr>
          <p:spPr bwMode="auto">
            <a:xfrm>
              <a:off x="5911913" y="5667471"/>
              <a:ext cx="389299" cy="202810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124" tIns="41061" rIns="82124" bIns="41061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81438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199682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8576" y="3020496"/>
              <a:ext cx="381000" cy="2057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7" name="TextBox 26"/>
          <p:cNvSpPr txBox="1"/>
          <p:nvPr/>
        </p:nvSpPr>
        <p:spPr>
          <a:xfrm rot="19677056">
            <a:off x="7697832" y="2592606"/>
            <a:ext cx="9191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0" dirty="0" smtClean="0">
                <a:solidFill>
                  <a:srgbClr val="0000FF"/>
                </a:solidFill>
                <a:cs typeface="HelveticaNeueLT Std Lt"/>
              </a:rPr>
              <a:t>RDT Test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7462224" y="3393505"/>
            <a:ext cx="1253670" cy="2293722"/>
            <a:chOff x="7462224" y="3393505"/>
            <a:chExt cx="1253670" cy="2293722"/>
          </a:xfrm>
        </p:grpSpPr>
        <p:cxnSp>
          <p:nvCxnSpPr>
            <p:cNvPr id="19" name="Straight Connector 18"/>
            <p:cNvCxnSpPr/>
            <p:nvPr/>
          </p:nvCxnSpPr>
          <p:spPr bwMode="auto">
            <a:xfrm>
              <a:off x="8042904" y="3393505"/>
              <a:ext cx="0" cy="200236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tx2"/>
              </a:solidFill>
              <a:prstDash val="sysDash"/>
              <a:round/>
              <a:headEnd type="none" w="lg" len="med"/>
              <a:tailEnd type="stealth" w="lg" len="med"/>
            </a:ln>
            <a:effectLst/>
          </p:spPr>
        </p:cxnSp>
        <p:sp>
          <p:nvSpPr>
            <p:cNvPr id="25" name="TextBox 24"/>
            <p:cNvSpPr txBox="1"/>
            <p:nvPr/>
          </p:nvSpPr>
          <p:spPr>
            <a:xfrm>
              <a:off x="7711603" y="5410228"/>
              <a:ext cx="7811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i="0" dirty="0" smtClean="0">
                  <a:cs typeface="HelveticaNeueLT Std Lt"/>
                </a:rPr>
                <a:t>3.0 PB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462224" y="4819141"/>
              <a:ext cx="1253670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i="0" dirty="0" smtClean="0">
                  <a:cs typeface="HelveticaNeueLT Std Lt"/>
                </a:rPr>
                <a:t>560TB/</a:t>
              </a:r>
              <a:r>
                <a:rPr lang="en-US" sz="1200" b="1" i="0" dirty="0" err="1" smtClean="0">
                  <a:cs typeface="HelveticaNeueLT Std Lt"/>
                </a:rPr>
                <a:t>yr</a:t>
              </a:r>
              <a:r>
                <a:rPr lang="en-US" sz="1200" b="1" i="0" dirty="0" smtClean="0">
                  <a:cs typeface="HelveticaNeueLT Std Lt"/>
                </a:rPr>
                <a:t> x 5yr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922157" y="3002390"/>
            <a:ext cx="3198561" cy="376903"/>
            <a:chOff x="4922157" y="3002390"/>
            <a:chExt cx="3198561" cy="376903"/>
          </a:xfrm>
        </p:grpSpPr>
        <p:cxnSp>
          <p:nvCxnSpPr>
            <p:cNvPr id="18" name="Straight Connector 17"/>
            <p:cNvCxnSpPr/>
            <p:nvPr/>
          </p:nvCxnSpPr>
          <p:spPr bwMode="auto">
            <a:xfrm>
              <a:off x="4922157" y="3297824"/>
              <a:ext cx="2979561" cy="159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tx2"/>
              </a:solidFill>
              <a:prstDash val="sysDash"/>
              <a:round/>
              <a:headEnd type="none" w="med" len="med"/>
              <a:tailEnd type="stealth" w="lg" len="med"/>
            </a:ln>
            <a:effectLst/>
          </p:spPr>
        </p:cxnSp>
        <p:sp>
          <p:nvSpPr>
            <p:cNvPr id="22" name="Oval 21"/>
            <p:cNvSpPr>
              <a:spLocks noChangeAspect="1"/>
            </p:cNvSpPr>
            <p:nvPr/>
          </p:nvSpPr>
          <p:spPr bwMode="auto">
            <a:xfrm>
              <a:off x="7952165" y="3211514"/>
              <a:ext cx="168553" cy="167779"/>
            </a:xfrm>
            <a:prstGeom prst="ellipse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124" tIns="41061" rIns="82124" bIns="41061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81438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673673" y="3002390"/>
              <a:ext cx="1815709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i="0" dirty="0" smtClean="0">
                  <a:cs typeface="HelveticaNeueLT Std Lt"/>
                </a:rPr>
                <a:t>MTTF spec = 1.2M </a:t>
              </a:r>
              <a:r>
                <a:rPr lang="en-US" sz="1200" b="1" i="0" dirty="0" err="1" smtClean="0">
                  <a:cs typeface="HelveticaNeueLT Std Lt"/>
                </a:rPr>
                <a:t>hrs</a:t>
              </a:r>
              <a:endParaRPr lang="en-US" sz="1200" b="1" i="0" dirty="0" smtClean="0">
                <a:cs typeface="HelveticaNeueLT Std 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92826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Workload Specifications: An example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Weibull Projections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quarter" idx="10"/>
          </p:nvPr>
        </p:nvSpPr>
        <p:spPr>
          <a:xfrm>
            <a:off x="419015" y="1059984"/>
            <a:ext cx="8335695" cy="1628895"/>
          </a:xfrm>
        </p:spPr>
        <p:txBody>
          <a:bodyPr/>
          <a:lstStyle/>
          <a:p>
            <a:r>
              <a:rPr lang="en-US" sz="1800" dirty="0" smtClean="0"/>
              <a:t>A workload Weibull analysis is performed on RDT data (1200 drives / 1000hrs / high workload script)</a:t>
            </a:r>
          </a:p>
          <a:p>
            <a:r>
              <a:rPr lang="en-US" sz="1800" dirty="0" smtClean="0"/>
              <a:t>Cumulative failure rate vs total TB transferred is plotted</a:t>
            </a:r>
          </a:p>
        </p:txBody>
      </p:sp>
      <p:sp>
        <p:nvSpPr>
          <p:cNvPr id="14" name="Content Placeholder 3"/>
          <p:cNvSpPr txBox="1">
            <a:spLocks/>
          </p:cNvSpPr>
          <p:nvPr/>
        </p:nvSpPr>
        <p:spPr bwMode="auto">
          <a:xfrm>
            <a:off x="417507" y="2188489"/>
            <a:ext cx="3994612" cy="42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marL="285750" indent="-285750" algn="l" rtl="0" fontAlgn="base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15B1F7"/>
              </a:buClr>
              <a:buSzPct val="70000"/>
              <a:buFontTx/>
              <a:buBlip>
                <a:blip r:embed="rId2"/>
              </a:buBlip>
              <a:defRPr sz="2400" b="0" i="0" baseline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684213" indent="-227013" algn="l" rtl="0" fontAlgn="base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lang="en-US" sz="2200" b="0" i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 marL="914400" indent="-227013" algn="l" rtl="0" fontAlgn="base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B1F7"/>
              </a:buClr>
              <a:buFont typeface="Wingdings" pitchFamily="2" charset="2"/>
              <a:buChar char="§"/>
              <a:defRPr b="0" i="0">
                <a:solidFill>
                  <a:schemeClr val="bg2">
                    <a:lumMod val="50000"/>
                  </a:schemeClr>
                </a:solidFill>
                <a:latin typeface="+mn-lt"/>
                <a:cs typeface="HelveticaNeueLT Std Lt" pitchFamily="34" charset="0"/>
              </a:defRPr>
            </a:lvl3pPr>
            <a:lvl4pPr marL="914400" indent="-227013" algn="l" rtl="0" fontAlgn="base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B1F7"/>
              </a:buClr>
              <a:buFont typeface="Wingdings" pitchFamily="2" charset="2"/>
              <a:buChar char="§"/>
              <a:defRPr sz="1600" b="0" i="0">
                <a:solidFill>
                  <a:schemeClr val="bg2">
                    <a:lumMod val="50000"/>
                  </a:schemeClr>
                </a:solidFill>
                <a:latin typeface="+mn-lt"/>
                <a:cs typeface="HelveticaNeueLT Std Lt" pitchFamily="34" charset="0"/>
              </a:defRPr>
            </a:lvl4pPr>
            <a:lvl5pPr marL="1097280" indent="-285750" algn="l" rtl="0" fontAlgn="base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 b="0" i="0" baseline="0">
                <a:solidFill>
                  <a:schemeClr val="bg2">
                    <a:lumMod val="50000"/>
                  </a:schemeClr>
                </a:solidFill>
                <a:latin typeface="+mn-lt"/>
                <a:cs typeface="HelveticaNeueLT Std Lt" pitchFamily="34" charset="0"/>
              </a:defRPr>
            </a:lvl5pPr>
            <a:lvl6pPr marL="1474470" indent="-285750" algn="l" rtl="0" fontAlgn="base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400" baseline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defRPr>
            </a:lvl6pPr>
            <a:lvl7pPr marL="2913063" indent="-169863" algn="l" rtl="0" fontAlgn="base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rgbClr val="C4DBDA"/>
              </a:buClr>
              <a:buFont typeface="Arial" charset="0"/>
              <a:buChar char="–"/>
              <a:defRPr sz="1400">
                <a:solidFill>
                  <a:schemeClr val="bg1"/>
                </a:solidFill>
                <a:latin typeface="+mn-lt"/>
                <a:cs typeface="+mn-cs"/>
              </a:defRPr>
            </a:lvl7pPr>
            <a:lvl8pPr marL="3370263" indent="-169863" algn="l" rtl="0" fontAlgn="base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rgbClr val="C4DBDA"/>
              </a:buClr>
              <a:buFont typeface="Arial" charset="0"/>
              <a:buChar char="–"/>
              <a:defRPr sz="1400">
                <a:solidFill>
                  <a:schemeClr val="bg1"/>
                </a:solidFill>
                <a:latin typeface="+mn-lt"/>
                <a:cs typeface="+mn-cs"/>
              </a:defRPr>
            </a:lvl8pPr>
            <a:lvl9pPr marL="3827463" indent="-169863" algn="l" rtl="0" fontAlgn="base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rgbClr val="C4DBDA"/>
              </a:buClr>
              <a:buFont typeface="Arial" charset="0"/>
              <a:buChar char="–"/>
              <a:defRPr sz="1400">
                <a:solidFill>
                  <a:schemeClr val="bg1"/>
                </a:solidFill>
                <a:latin typeface="+mn-lt"/>
                <a:cs typeface="+mn-cs"/>
              </a:defRPr>
            </a:lvl9pPr>
          </a:lstStyle>
          <a:p>
            <a:r>
              <a:rPr lang="en-US" sz="1800" kern="0" dirty="0" smtClean="0"/>
              <a:t>Temperature </a:t>
            </a:r>
            <a:r>
              <a:rPr lang="en-US" sz="1800" kern="0" dirty="0" err="1" smtClean="0"/>
              <a:t>derating</a:t>
            </a:r>
            <a:r>
              <a:rPr lang="en-US" sz="1800" kern="0" dirty="0" smtClean="0"/>
              <a:t> from test </a:t>
            </a:r>
            <a:r>
              <a:rPr lang="en-US" sz="1800" kern="0" dirty="0" smtClean="0">
                <a:sym typeface="Wingdings" panose="05000000000000000000" pitchFamily="2" charset="2"/>
              </a:rPr>
              <a:t> field is then applied</a:t>
            </a:r>
          </a:p>
          <a:p>
            <a:r>
              <a:rPr lang="en-US" sz="1800" kern="0" dirty="0" smtClean="0">
                <a:sym typeface="Wingdings" panose="05000000000000000000" pitchFamily="2" charset="2"/>
              </a:rPr>
              <a:t>Resulting plot gives expected field reliability as a function of usage</a:t>
            </a:r>
          </a:p>
          <a:p>
            <a:r>
              <a:rPr lang="en-US" sz="1800" kern="0" dirty="0" smtClean="0">
                <a:sym typeface="Wingdings" panose="05000000000000000000" pitchFamily="2" charset="2"/>
              </a:rPr>
              <a:t>Data validates that this drive can meet a 1.2M </a:t>
            </a:r>
            <a:r>
              <a:rPr lang="en-US" sz="1800" kern="0" dirty="0" err="1" smtClean="0">
                <a:sym typeface="Wingdings" panose="05000000000000000000" pitchFamily="2" charset="2"/>
              </a:rPr>
              <a:t>hr</a:t>
            </a:r>
            <a:r>
              <a:rPr lang="en-US" sz="1800" kern="0" dirty="0" smtClean="0">
                <a:sym typeface="Wingdings" panose="05000000000000000000" pitchFamily="2" charset="2"/>
              </a:rPr>
              <a:t> MTTF at a specified workload of 550TB/</a:t>
            </a:r>
            <a:r>
              <a:rPr lang="en-US" sz="1800" kern="0" dirty="0" err="1" smtClean="0">
                <a:sym typeface="Wingdings" panose="05000000000000000000" pitchFamily="2" charset="2"/>
              </a:rPr>
              <a:t>yr</a:t>
            </a:r>
            <a:endParaRPr lang="en-US" sz="1800" kern="0" dirty="0" smtClean="0">
              <a:sym typeface="Wingdings" panose="05000000000000000000" pitchFamily="2" charset="2"/>
            </a:endParaRPr>
          </a:p>
          <a:p>
            <a:r>
              <a:rPr lang="en-US" sz="1800" kern="0" dirty="0" smtClean="0">
                <a:sym typeface="Wingdings" panose="05000000000000000000" pitchFamily="2" charset="2"/>
              </a:rPr>
              <a:t>If HDD is used at lower workloads, a commensurate increase in MTTF (decrease in Failure Rate) will be realized</a:t>
            </a:r>
          </a:p>
          <a:p>
            <a:endParaRPr lang="en-US" sz="1800" kern="0" dirty="0" smtClean="0">
              <a:sym typeface="Wingdings" panose="05000000000000000000" pitchFamily="2" charset="2"/>
            </a:endParaRPr>
          </a:p>
          <a:p>
            <a:endParaRPr lang="en-US" sz="1800" kern="0" dirty="0" smtClean="0"/>
          </a:p>
        </p:txBody>
      </p:sp>
      <p:grpSp>
        <p:nvGrpSpPr>
          <p:cNvPr id="8" name="Group 7"/>
          <p:cNvGrpSpPr/>
          <p:nvPr/>
        </p:nvGrpSpPr>
        <p:grpSpPr>
          <a:xfrm>
            <a:off x="4300023" y="2211343"/>
            <a:ext cx="4647528" cy="3548480"/>
            <a:chOff x="4118576" y="2220396"/>
            <a:chExt cx="4838028" cy="3657600"/>
          </a:xfrm>
        </p:grpSpPr>
        <p:grpSp>
          <p:nvGrpSpPr>
            <p:cNvPr id="6" name="Group 5"/>
            <p:cNvGrpSpPr/>
            <p:nvPr/>
          </p:nvGrpSpPr>
          <p:grpSpPr>
            <a:xfrm>
              <a:off x="4421172" y="2220396"/>
              <a:ext cx="4535432" cy="3657600"/>
              <a:chOff x="1985819" y="2401456"/>
              <a:chExt cx="4535432" cy="3657600"/>
            </a:xfrm>
          </p:grpSpPr>
          <p:pic>
            <p:nvPicPr>
              <p:cNvPr id="3076" name="Picture 4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329" t="4756" r="18804" b="5012"/>
              <a:stretch/>
            </p:blipFill>
            <p:spPr bwMode="auto">
              <a:xfrm>
                <a:off x="1985819" y="2401456"/>
                <a:ext cx="4414983" cy="3657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0" name="Down Arrow 9"/>
              <p:cNvSpPr/>
              <p:nvPr/>
            </p:nvSpPr>
            <p:spPr bwMode="auto">
              <a:xfrm>
                <a:off x="6280350" y="2784837"/>
                <a:ext cx="240901" cy="276985"/>
              </a:xfrm>
              <a:prstGeom prst="downArrow">
                <a:avLst/>
              </a:prstGeom>
              <a:gradFill>
                <a:gsLst>
                  <a:gs pos="0">
                    <a:srgbClr val="0000FF"/>
                  </a:gs>
                  <a:gs pos="100000">
                    <a:srgbClr val="C00000"/>
                  </a:gs>
                  <a:gs pos="10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82124" tIns="41061" rIns="82124" bIns="41061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814388" rtl="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11" name="Straight Connector 10"/>
              <p:cNvCxnSpPr/>
              <p:nvPr/>
            </p:nvCxnSpPr>
            <p:spPr bwMode="auto">
              <a:xfrm flipV="1">
                <a:off x="2410691" y="3061822"/>
                <a:ext cx="3842327" cy="2387616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2" name="TextBox 11"/>
              <p:cNvSpPr txBox="1"/>
              <p:nvPr/>
            </p:nvSpPr>
            <p:spPr>
              <a:xfrm rot="19677056">
                <a:off x="5707428" y="3276973"/>
                <a:ext cx="567695" cy="2855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i="0" dirty="0" smtClean="0">
                    <a:solidFill>
                      <a:srgbClr val="C00000"/>
                    </a:solidFill>
                    <a:cs typeface="HelveticaNeueLT Std Lt"/>
                  </a:rPr>
                  <a:t>Field</a:t>
                </a:r>
              </a:p>
            </p:txBody>
          </p:sp>
        </p:grpSp>
        <p:sp>
          <p:nvSpPr>
            <p:cNvPr id="16" name="Rounded Rectangle 15"/>
            <p:cNvSpPr/>
            <p:nvPr/>
          </p:nvSpPr>
          <p:spPr bwMode="auto">
            <a:xfrm>
              <a:off x="5911913" y="5667471"/>
              <a:ext cx="389299" cy="202810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124" tIns="41061" rIns="82124" bIns="41061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81438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199682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8576" y="3020496"/>
              <a:ext cx="381000" cy="2057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18" name="Straight Connector 17"/>
          <p:cNvCxnSpPr/>
          <p:nvPr/>
        </p:nvCxnSpPr>
        <p:spPr bwMode="auto">
          <a:xfrm>
            <a:off x="4922157" y="3297824"/>
            <a:ext cx="2979561" cy="159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2"/>
            </a:solidFill>
            <a:prstDash val="sysDash"/>
            <a:round/>
            <a:headEnd type="none" w="med" len="med"/>
            <a:tailEnd type="stealth" w="lg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8042904" y="3393505"/>
            <a:ext cx="0" cy="200236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2"/>
            </a:solidFill>
            <a:prstDash val="sysDash"/>
            <a:round/>
            <a:headEnd type="none" w="lg" len="med"/>
            <a:tailEnd type="stealth" w="lg" len="med"/>
          </a:ln>
          <a:effectLst/>
        </p:spPr>
      </p:cxnSp>
      <p:sp>
        <p:nvSpPr>
          <p:cNvPr id="22" name="Oval 21"/>
          <p:cNvSpPr>
            <a:spLocks noChangeAspect="1"/>
          </p:cNvSpPr>
          <p:nvPr/>
        </p:nvSpPr>
        <p:spPr bwMode="auto">
          <a:xfrm>
            <a:off x="7952165" y="3211514"/>
            <a:ext cx="168553" cy="167779"/>
          </a:xfrm>
          <a:prstGeom prst="ellipse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 rot="19677056">
            <a:off x="7697832" y="2592606"/>
            <a:ext cx="9191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0" dirty="0" smtClean="0">
                <a:solidFill>
                  <a:srgbClr val="0000FF"/>
                </a:solidFill>
                <a:cs typeface="HelveticaNeueLT Std Lt"/>
              </a:rPr>
              <a:t>RDT Test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711603" y="5410228"/>
            <a:ext cx="7811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0" dirty="0" smtClean="0">
                <a:cs typeface="HelveticaNeueLT Std Lt"/>
              </a:rPr>
              <a:t>3.0 PB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462224" y="4819141"/>
            <a:ext cx="125367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i="0" dirty="0" smtClean="0">
                <a:cs typeface="HelveticaNeueLT Std Lt"/>
              </a:rPr>
              <a:t>560TB/</a:t>
            </a:r>
            <a:r>
              <a:rPr lang="en-US" sz="1200" b="1" i="0" dirty="0" err="1" smtClean="0">
                <a:cs typeface="HelveticaNeueLT Std Lt"/>
              </a:rPr>
              <a:t>yr</a:t>
            </a:r>
            <a:r>
              <a:rPr lang="en-US" sz="1200" b="1" i="0" dirty="0" smtClean="0">
                <a:cs typeface="HelveticaNeueLT Std Lt"/>
              </a:rPr>
              <a:t> x 5yr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673673" y="3002390"/>
            <a:ext cx="181570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i="0" dirty="0" smtClean="0">
                <a:cs typeface="HelveticaNeueLT Std Lt"/>
              </a:rPr>
              <a:t>MTTF spec = 1.2M </a:t>
            </a:r>
            <a:r>
              <a:rPr lang="en-US" sz="1200" b="1" i="0" dirty="0" err="1" smtClean="0">
                <a:cs typeface="HelveticaNeueLT Std Lt"/>
              </a:rPr>
              <a:t>hrs</a:t>
            </a:r>
            <a:endParaRPr lang="en-US" sz="1200" b="1" i="0" dirty="0" smtClean="0">
              <a:cs typeface="HelveticaNeueLT Std 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163028" y="3794286"/>
            <a:ext cx="1299196" cy="1707550"/>
            <a:chOff x="6163028" y="3794286"/>
            <a:chExt cx="1299196" cy="1707550"/>
          </a:xfrm>
        </p:grpSpPr>
        <p:cxnSp>
          <p:nvCxnSpPr>
            <p:cNvPr id="31" name="Straight Connector 30"/>
            <p:cNvCxnSpPr>
              <a:endCxn id="37" idx="4"/>
            </p:cNvCxnSpPr>
            <p:nvPr/>
          </p:nvCxnSpPr>
          <p:spPr bwMode="auto">
            <a:xfrm flipH="1" flipV="1">
              <a:off x="7092877" y="3962065"/>
              <a:ext cx="7884" cy="1539771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7030A0"/>
              </a:solidFill>
              <a:prstDash val="sysDash"/>
              <a:round/>
              <a:headEnd type="none" w="lg" len="med"/>
              <a:tailEnd type="stealth" w="lg" len="med"/>
            </a:ln>
            <a:effectLst/>
          </p:spPr>
        </p:cxnSp>
        <p:sp>
          <p:nvSpPr>
            <p:cNvPr id="33" name="TextBox 32"/>
            <p:cNvSpPr txBox="1"/>
            <p:nvPr/>
          </p:nvSpPr>
          <p:spPr>
            <a:xfrm>
              <a:off x="6163028" y="4597651"/>
              <a:ext cx="1299196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i="0" dirty="0" smtClean="0">
                  <a:cs typeface="HelveticaNeueLT Std Lt"/>
                </a:rPr>
                <a:t>120TB/</a:t>
              </a:r>
              <a:r>
                <a:rPr lang="en-US" sz="1200" b="1" i="0" dirty="0" err="1" smtClean="0">
                  <a:cs typeface="HelveticaNeueLT Std Lt"/>
                </a:rPr>
                <a:t>yr</a:t>
              </a:r>
              <a:r>
                <a:rPr lang="en-US" sz="1200" b="1" i="0" dirty="0" smtClean="0">
                  <a:cs typeface="HelveticaNeueLT Std Lt"/>
                </a:rPr>
                <a:t> x 5yr</a:t>
              </a:r>
            </a:p>
          </p:txBody>
        </p:sp>
        <p:sp>
          <p:nvSpPr>
            <p:cNvPr id="37" name="Oval 36"/>
            <p:cNvSpPr>
              <a:spLocks noChangeAspect="1"/>
            </p:cNvSpPr>
            <p:nvPr/>
          </p:nvSpPr>
          <p:spPr bwMode="auto">
            <a:xfrm>
              <a:off x="7008600" y="3794286"/>
              <a:ext cx="168553" cy="167779"/>
            </a:xfrm>
            <a:prstGeom prst="ellipse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124" tIns="41061" rIns="82124" bIns="41061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81438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922157" y="3576597"/>
            <a:ext cx="2111127" cy="315632"/>
            <a:chOff x="4922157" y="3576597"/>
            <a:chExt cx="2111127" cy="315632"/>
          </a:xfrm>
        </p:grpSpPr>
        <p:sp>
          <p:nvSpPr>
            <p:cNvPr id="38" name="TextBox 37"/>
            <p:cNvSpPr txBox="1"/>
            <p:nvPr/>
          </p:nvSpPr>
          <p:spPr>
            <a:xfrm>
              <a:off x="5123614" y="3576597"/>
              <a:ext cx="1427575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i="0" dirty="0" smtClean="0">
                  <a:cs typeface="HelveticaNeueLT Std Lt"/>
                </a:rPr>
                <a:t>MTTF = 3.0M </a:t>
              </a:r>
              <a:r>
                <a:rPr lang="en-US" sz="1200" b="1" i="0" dirty="0" err="1" smtClean="0">
                  <a:cs typeface="HelveticaNeueLT Std Lt"/>
                </a:rPr>
                <a:t>hrs</a:t>
              </a:r>
              <a:endParaRPr lang="en-US" sz="1200" b="1" i="0" dirty="0" smtClean="0">
                <a:cs typeface="HelveticaNeueLT Std Lt"/>
              </a:endParaRPr>
            </a:p>
          </p:txBody>
        </p:sp>
        <p:cxnSp>
          <p:nvCxnSpPr>
            <p:cNvPr id="34" name="Straight Connector 33"/>
            <p:cNvCxnSpPr/>
            <p:nvPr/>
          </p:nvCxnSpPr>
          <p:spPr bwMode="auto">
            <a:xfrm flipH="1">
              <a:off x="4922157" y="3892229"/>
              <a:ext cx="2111127" cy="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7030A0"/>
              </a:solidFill>
              <a:prstDash val="sysDash"/>
              <a:round/>
              <a:headEnd type="none" w="med" len="med"/>
              <a:tailEnd type="stealth" w="lg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003901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7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398463"/>
            <a:ext cx="8054975" cy="533400"/>
          </a:xfrm>
        </p:spPr>
        <p:txBody>
          <a:bodyPr/>
          <a:lstStyle/>
          <a:p>
            <a:pPr eaLnBrk="1" hangingPunct="1"/>
            <a:r>
              <a:rPr lang="en-US" altLang="en-US" b="1" noProof="1" smtClean="0">
                <a:solidFill>
                  <a:srgbClr val="FF0000"/>
                </a:solidFill>
              </a:rPr>
              <a:t>Reliability Test Enhancements (last few years)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92100" y="1076925"/>
            <a:ext cx="8580438" cy="5015866"/>
            <a:chOff x="292100" y="1019175"/>
            <a:chExt cx="8580438" cy="5015866"/>
          </a:xfrm>
        </p:grpSpPr>
        <p:sp>
          <p:nvSpPr>
            <p:cNvPr id="524291" name="Rectangle 3"/>
            <p:cNvSpPr>
              <a:spLocks noChangeArrowheads="1"/>
            </p:cNvSpPr>
            <p:nvPr/>
          </p:nvSpPr>
          <p:spPr bwMode="gray">
            <a:xfrm>
              <a:off x="292100" y="1379538"/>
              <a:ext cx="3794125" cy="4655503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92941"/>
                    <a:invGamma/>
                  </a:schemeClr>
                </a:gs>
              </a:gsLst>
              <a:lin ang="5400000" scaled="1"/>
            </a:gradFill>
            <a:ln w="12700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lIns="108000" tIns="108000" rIns="72000" bIns="72000"/>
            <a:lstStyle/>
            <a:p>
              <a:pPr marL="190500" indent="-190500" eaLnBrk="0" hangingPunct="0">
                <a:spcBef>
                  <a:spcPct val="85000"/>
                </a:spcBef>
                <a:buClr>
                  <a:srgbClr val="0061B2"/>
                </a:buClr>
                <a:buFont typeface="Wingdings" pitchFamily="2" charset="2"/>
                <a:buChar char="§"/>
                <a:defRPr/>
              </a:pPr>
              <a:r>
                <a:rPr lang="en-US" sz="1600" b="1" kern="0" dirty="0" smtClean="0">
                  <a:solidFill>
                    <a:srgbClr val="000000"/>
                  </a:solidFill>
                  <a:latin typeface="Helvetica" pitchFamily="34" charset="0"/>
                  <a:cs typeface="+mn-cs"/>
                </a:rPr>
                <a:t>Field failure rates scale with usage / workload</a:t>
              </a:r>
            </a:p>
            <a:p>
              <a:pPr marL="190500" indent="-190500" eaLnBrk="0" hangingPunct="0">
                <a:spcBef>
                  <a:spcPct val="85000"/>
                </a:spcBef>
                <a:buClr>
                  <a:srgbClr val="0061B2"/>
                </a:buClr>
                <a:buFont typeface="Wingdings" pitchFamily="2" charset="2"/>
                <a:buChar char="§"/>
                <a:defRPr/>
              </a:pPr>
              <a:r>
                <a:rPr lang="en-US" sz="1600" b="1" kern="0" dirty="0" smtClean="0">
                  <a:solidFill>
                    <a:srgbClr val="000000"/>
                  </a:solidFill>
                  <a:latin typeface="Helvetica" pitchFamily="34" charset="0"/>
                  <a:cs typeface="+mn-cs"/>
                </a:rPr>
                <a:t>RDT </a:t>
              </a:r>
              <a:r>
                <a:rPr lang="en-US" sz="1600" b="1" kern="0" dirty="0">
                  <a:solidFill>
                    <a:srgbClr val="000000"/>
                  </a:solidFill>
                  <a:latin typeface="Helvetica" pitchFamily="34" charset="0"/>
                  <a:cs typeface="+mn-cs"/>
                </a:rPr>
                <a:t>workloads </a:t>
              </a:r>
              <a:r>
                <a:rPr lang="en-US" sz="1600" b="1" kern="0" dirty="0" smtClean="0">
                  <a:solidFill>
                    <a:srgbClr val="000000"/>
                  </a:solidFill>
                  <a:latin typeface="Helvetica" pitchFamily="34" charset="0"/>
                  <a:cs typeface="+mn-cs"/>
                </a:rPr>
                <a:t>can be </a:t>
              </a:r>
              <a:r>
                <a:rPr lang="en-US" sz="1600" b="1" kern="0" dirty="0">
                  <a:solidFill>
                    <a:srgbClr val="000000"/>
                  </a:solidFill>
                  <a:latin typeface="Helvetica" pitchFamily="34" charset="0"/>
                  <a:cs typeface="+mn-cs"/>
                </a:rPr>
                <a:t>insufficient to “see” the entire drive warranty </a:t>
              </a:r>
              <a:r>
                <a:rPr lang="en-US" sz="1600" b="1" kern="0" dirty="0" smtClean="0">
                  <a:solidFill>
                    <a:srgbClr val="000000"/>
                  </a:solidFill>
                  <a:latin typeface="Helvetica" pitchFamily="34" charset="0"/>
                  <a:cs typeface="+mn-cs"/>
                </a:rPr>
                <a:t>period in many applications</a:t>
              </a:r>
              <a:endParaRPr lang="en-US" sz="1600" b="1" kern="0" dirty="0">
                <a:solidFill>
                  <a:srgbClr val="000000"/>
                </a:solidFill>
                <a:latin typeface="Helvetica" pitchFamily="34" charset="0"/>
                <a:cs typeface="+mn-cs"/>
              </a:endParaRPr>
            </a:p>
            <a:p>
              <a:pPr marL="647700" lvl="1" indent="-190500" eaLnBrk="0" hangingPunct="0">
                <a:spcBef>
                  <a:spcPts val="600"/>
                </a:spcBef>
                <a:buClr>
                  <a:srgbClr val="0061B2"/>
                </a:buClr>
                <a:buFont typeface="Wingdings" pitchFamily="2" charset="2"/>
                <a:buChar char="§"/>
                <a:defRPr/>
              </a:pPr>
              <a:r>
                <a:rPr lang="en-US" sz="1400" b="1" kern="0" dirty="0">
                  <a:solidFill>
                    <a:srgbClr val="000000"/>
                  </a:solidFill>
                  <a:latin typeface="Helvetica" pitchFamily="34" charset="0"/>
                  <a:cs typeface="+mn-cs"/>
                </a:rPr>
                <a:t>Leaves </a:t>
              </a:r>
              <a:r>
                <a:rPr lang="en-US" sz="1400" b="1" kern="0" dirty="0" smtClean="0">
                  <a:solidFill>
                    <a:srgbClr val="000000"/>
                  </a:solidFill>
                  <a:latin typeface="Helvetica" pitchFamily="34" charset="0"/>
                  <a:cs typeface="+mn-cs"/>
                </a:rPr>
                <a:t>WD and customers </a:t>
              </a:r>
              <a:r>
                <a:rPr lang="en-US" sz="1400" b="1" kern="0" dirty="0">
                  <a:solidFill>
                    <a:srgbClr val="000000"/>
                  </a:solidFill>
                  <a:latin typeface="Helvetica" pitchFamily="34" charset="0"/>
                  <a:cs typeface="+mn-cs"/>
                </a:rPr>
                <a:t>vulnerable to late-in-life field excursions</a:t>
              </a:r>
            </a:p>
            <a:p>
              <a:pPr marL="190500" indent="-190500" eaLnBrk="0" hangingPunct="0">
                <a:spcBef>
                  <a:spcPct val="85000"/>
                </a:spcBef>
                <a:buClr>
                  <a:srgbClr val="0061B2"/>
                </a:buClr>
                <a:buFont typeface="Wingdings" pitchFamily="2" charset="2"/>
                <a:buChar char="§"/>
                <a:defRPr/>
              </a:pPr>
              <a:r>
                <a:rPr lang="en-US" sz="1600" b="1" kern="0" dirty="0" smtClean="0">
                  <a:solidFill>
                    <a:srgbClr val="000000"/>
                  </a:solidFill>
                  <a:latin typeface="Helvetica" pitchFamily="34" charset="0"/>
                  <a:cs typeface="+mn-cs"/>
                </a:rPr>
                <a:t>Need existed to enhance </a:t>
              </a:r>
              <a:r>
                <a:rPr lang="en-US" sz="1600" b="1" kern="0" dirty="0">
                  <a:solidFill>
                    <a:srgbClr val="000000"/>
                  </a:solidFill>
                  <a:latin typeface="Helvetica" pitchFamily="34" charset="0"/>
                  <a:cs typeface="+mn-cs"/>
                </a:rPr>
                <a:t>our </a:t>
              </a:r>
              <a:r>
                <a:rPr lang="en-US" sz="1600" b="1" kern="0" dirty="0" smtClean="0">
                  <a:solidFill>
                    <a:srgbClr val="000000"/>
                  </a:solidFill>
                  <a:latin typeface="Helvetica" pitchFamily="34" charset="0"/>
                  <a:cs typeface="+mn-cs"/>
                </a:rPr>
                <a:t>reliability testing </a:t>
              </a:r>
              <a:r>
                <a:rPr lang="en-US" sz="1600" b="1" kern="0" dirty="0">
                  <a:solidFill>
                    <a:srgbClr val="000000"/>
                  </a:solidFill>
                  <a:latin typeface="Helvetica" pitchFamily="34" charset="0"/>
                  <a:cs typeface="+mn-cs"/>
                </a:rPr>
                <a:t>to ensure future products display the required field </a:t>
              </a:r>
              <a:r>
                <a:rPr lang="en-US" sz="1600" b="1" kern="0" dirty="0" smtClean="0">
                  <a:solidFill>
                    <a:srgbClr val="000000"/>
                  </a:solidFill>
                  <a:latin typeface="Helvetica" pitchFamily="34" charset="0"/>
                  <a:cs typeface="+mn-cs"/>
                </a:rPr>
                <a:t>quality?</a:t>
              </a:r>
              <a:endParaRPr lang="en-US" sz="1600" b="1" kern="0" dirty="0">
                <a:solidFill>
                  <a:srgbClr val="000000"/>
                </a:solidFill>
                <a:latin typeface="Helvetica" pitchFamily="34" charset="0"/>
                <a:cs typeface="+mn-cs"/>
              </a:endParaRPr>
            </a:p>
            <a:p>
              <a:pPr marL="190500" indent="-190500">
                <a:spcBef>
                  <a:spcPct val="40000"/>
                </a:spcBef>
                <a:buClr>
                  <a:schemeClr val="accent2"/>
                </a:buClr>
                <a:buFont typeface="Wingdings" pitchFamily="2" charset="2"/>
                <a:buChar char="§"/>
                <a:defRPr/>
              </a:pPr>
              <a:endParaRPr lang="de-DE" sz="1600" noProof="1">
                <a:cs typeface="+mn-cs"/>
              </a:endParaRPr>
            </a:p>
            <a:p>
              <a:pPr marL="190500" indent="-190500">
                <a:spcBef>
                  <a:spcPct val="40000"/>
                </a:spcBef>
                <a:buClr>
                  <a:schemeClr val="accent2"/>
                </a:buClr>
                <a:buFont typeface="Wingdings" pitchFamily="2" charset="2"/>
                <a:buChar char="§"/>
                <a:defRPr/>
              </a:pPr>
              <a:endParaRPr lang="de-DE" sz="1600" noProof="1">
                <a:cs typeface="+mn-cs"/>
              </a:endParaRPr>
            </a:p>
          </p:txBody>
        </p:sp>
        <p:sp>
          <p:nvSpPr>
            <p:cNvPr id="98309" name="Rectangle 4"/>
            <p:cNvSpPr>
              <a:spLocks noChangeArrowheads="1"/>
            </p:cNvSpPr>
            <p:nvPr/>
          </p:nvSpPr>
          <p:spPr bwMode="gray">
            <a:xfrm>
              <a:off x="292100" y="1019175"/>
              <a:ext cx="3794125" cy="360363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rgbClr val="C0C0C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>
              <a:lvl1pPr defTabSz="801688" eaLnBrk="0" hangingPunct="0">
                <a:spcBef>
                  <a:spcPct val="50000"/>
                </a:spcBef>
                <a:buClr>
                  <a:srgbClr val="15B1F7"/>
                </a:buClr>
                <a:buSzPct val="70000"/>
                <a:buBlip>
                  <a:blip r:embed="rId3"/>
                </a:buBlip>
                <a:defRPr sz="2400">
                  <a:solidFill>
                    <a:srgbClr val="4D4D4D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801688" eaLnBrk="0" hangingPunct="0">
                <a:spcBef>
                  <a:spcPct val="25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2200">
                  <a:solidFill>
                    <a:srgbClr val="4D4D4D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801688" eaLnBrk="0" hangingPunct="0">
                <a:spcBef>
                  <a:spcPct val="25000"/>
                </a:spcBef>
                <a:buClr>
                  <a:srgbClr val="15B1F7"/>
                </a:buClr>
                <a:buFont typeface="Arial" pitchFamily="34" charset="0"/>
                <a:buChar char="•"/>
                <a:defRPr>
                  <a:solidFill>
                    <a:schemeClr val="bg1"/>
                  </a:solidFill>
                  <a:latin typeface="Arial" pitchFamily="34" charset="0"/>
                  <a:ea typeface="HelveticaNeueLT Std Lt"/>
                  <a:cs typeface="HelveticaNeueLT Std Lt"/>
                </a:defRPr>
              </a:lvl3pPr>
              <a:lvl4pPr marL="1600200" indent="-228600" defTabSz="801688" eaLnBrk="0" hangingPunct="0">
                <a:spcBef>
                  <a:spcPct val="25000"/>
                </a:spcBef>
                <a:buClr>
                  <a:srgbClr val="15B1F7"/>
                </a:buClr>
                <a:buFont typeface="Arial" pitchFamily="34" charset="0"/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HelveticaNeueLT Std Lt"/>
                  <a:cs typeface="HelveticaNeueLT Std Lt"/>
                </a:defRPr>
              </a:lvl4pPr>
              <a:lvl5pPr marL="2057400" indent="-228600" defTabSz="801688" eaLnBrk="0" hangingPunct="0">
                <a:spcBef>
                  <a:spcPct val="25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1600">
                  <a:solidFill>
                    <a:srgbClr val="4D4D4D"/>
                  </a:solidFill>
                  <a:latin typeface="Arial" pitchFamily="34" charset="0"/>
                  <a:ea typeface="HelveticaNeueLT Std Lt"/>
                  <a:cs typeface="HelveticaNeueLT Std Lt"/>
                </a:defRPr>
              </a:lvl5pPr>
              <a:lvl6pPr marL="2514600" indent="-228600" defTabSz="801688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1600">
                  <a:solidFill>
                    <a:srgbClr val="4D4D4D"/>
                  </a:solidFill>
                  <a:latin typeface="Arial" pitchFamily="34" charset="0"/>
                  <a:ea typeface="HelveticaNeueLT Std Lt"/>
                  <a:cs typeface="HelveticaNeueLT Std Lt"/>
                </a:defRPr>
              </a:lvl6pPr>
              <a:lvl7pPr marL="2971800" indent="-228600" defTabSz="801688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1600">
                  <a:solidFill>
                    <a:srgbClr val="4D4D4D"/>
                  </a:solidFill>
                  <a:latin typeface="Arial" pitchFamily="34" charset="0"/>
                  <a:ea typeface="HelveticaNeueLT Std Lt"/>
                  <a:cs typeface="HelveticaNeueLT Std Lt"/>
                </a:defRPr>
              </a:lvl7pPr>
              <a:lvl8pPr marL="3429000" indent="-228600" defTabSz="801688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1600">
                  <a:solidFill>
                    <a:srgbClr val="4D4D4D"/>
                  </a:solidFill>
                  <a:latin typeface="Arial" pitchFamily="34" charset="0"/>
                  <a:ea typeface="HelveticaNeueLT Std Lt"/>
                  <a:cs typeface="HelveticaNeueLT Std Lt"/>
                </a:defRPr>
              </a:lvl8pPr>
              <a:lvl9pPr marL="3886200" indent="-228600" defTabSz="801688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1600">
                  <a:solidFill>
                    <a:srgbClr val="4D4D4D"/>
                  </a:solidFill>
                  <a:latin typeface="Arial" pitchFamily="34" charset="0"/>
                  <a:ea typeface="HelveticaNeueLT Std Lt"/>
                  <a:cs typeface="HelveticaNeueLT Std Lt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 b="1" noProof="1">
                  <a:solidFill>
                    <a:srgbClr val="FFFFFF"/>
                  </a:solidFill>
                </a:rPr>
                <a:t>Problem Statement</a:t>
              </a:r>
            </a:p>
          </p:txBody>
        </p:sp>
        <p:sp>
          <p:nvSpPr>
            <p:cNvPr id="524295" name="Rectangle 7"/>
            <p:cNvSpPr>
              <a:spLocks noChangeArrowheads="1"/>
            </p:cNvSpPr>
            <p:nvPr/>
          </p:nvSpPr>
          <p:spPr bwMode="gray">
            <a:xfrm>
              <a:off x="5132388" y="1379539"/>
              <a:ext cx="3740150" cy="4655502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92941"/>
                    <a:invGamma/>
                  </a:schemeClr>
                </a:gs>
              </a:gsLst>
              <a:lin ang="5400000" scaled="1"/>
            </a:gradFill>
            <a:ln w="12700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lIns="108000" tIns="108000" rIns="72000" bIns="72000"/>
            <a:lstStyle/>
            <a:p>
              <a:pPr marL="190500" indent="-190500">
                <a:spcBef>
                  <a:spcPct val="40000"/>
                </a:spcBef>
                <a:buClr>
                  <a:schemeClr val="accent2"/>
                </a:buClr>
                <a:buFont typeface="Wingdings" pitchFamily="2" charset="2"/>
                <a:buChar char="§"/>
                <a:defRPr/>
              </a:pPr>
              <a:r>
                <a:rPr lang="en-US" sz="1600" b="1" kern="0" dirty="0">
                  <a:solidFill>
                    <a:srgbClr val="000000"/>
                  </a:solidFill>
                  <a:latin typeface="Helvetica" pitchFamily="34" charset="0"/>
                  <a:cs typeface="+mn-cs"/>
                </a:rPr>
                <a:t>RDT testing must be performed for longer times (brute force), </a:t>
              </a:r>
            </a:p>
            <a:p>
              <a:pPr marL="647700" lvl="1" indent="-190500">
                <a:spcBef>
                  <a:spcPct val="40000"/>
                </a:spcBef>
                <a:buClr>
                  <a:schemeClr val="accent2"/>
                </a:buClr>
                <a:buFont typeface="Wingdings" pitchFamily="2" charset="2"/>
                <a:buChar char="§"/>
                <a:defRPr/>
              </a:pPr>
              <a:r>
                <a:rPr lang="de-DE" sz="1400" b="1" kern="0" noProof="1">
                  <a:solidFill>
                    <a:srgbClr val="3333FF"/>
                  </a:solidFill>
                  <a:latin typeface="Helvetica" pitchFamily="34" charset="0"/>
                  <a:cs typeface="+mn-cs"/>
                </a:rPr>
                <a:t>Extended Lifetime Test (19 </a:t>
              </a:r>
              <a:r>
                <a:rPr lang="de-DE" sz="1400" b="1" kern="0" noProof="1" smtClean="0">
                  <a:solidFill>
                    <a:srgbClr val="3333FF"/>
                  </a:solidFill>
                  <a:latin typeface="Helvetica" pitchFamily="34" charset="0"/>
                  <a:cs typeface="+mn-cs"/>
                </a:rPr>
                <a:t>week)</a:t>
              </a:r>
              <a:r>
                <a:rPr lang="en-US" sz="1400" b="1" kern="0" dirty="0" smtClean="0">
                  <a:solidFill>
                    <a:srgbClr val="000000"/>
                  </a:solidFill>
                  <a:latin typeface="Helvetica" pitchFamily="34" charset="0"/>
                  <a:cs typeface="+mn-cs"/>
                </a:rPr>
                <a:t> </a:t>
              </a:r>
              <a:endParaRPr lang="en-US" sz="1400" b="1" kern="0" dirty="0">
                <a:solidFill>
                  <a:srgbClr val="000000"/>
                </a:solidFill>
                <a:latin typeface="Helvetica" pitchFamily="34" charset="0"/>
                <a:cs typeface="+mn-cs"/>
              </a:endParaRPr>
            </a:p>
            <a:p>
              <a:pPr>
                <a:spcBef>
                  <a:spcPct val="40000"/>
                </a:spcBef>
                <a:buClr>
                  <a:schemeClr val="accent2"/>
                </a:buClr>
                <a:defRPr/>
              </a:pPr>
              <a:r>
                <a:rPr lang="en-US" sz="1400" b="1" kern="0" dirty="0">
                  <a:solidFill>
                    <a:srgbClr val="000000"/>
                  </a:solidFill>
                  <a:latin typeface="Helvetica" pitchFamily="34" charset="0"/>
                  <a:cs typeface="+mn-cs"/>
                </a:rPr>
                <a:t>or ……</a:t>
              </a:r>
              <a:r>
                <a:rPr lang="de-DE" sz="1400" noProof="1">
                  <a:cs typeface="+mn-cs"/>
                </a:rPr>
                <a:t>.</a:t>
              </a:r>
              <a:endParaRPr lang="de-DE" sz="1400" b="1" kern="0" noProof="1">
                <a:solidFill>
                  <a:srgbClr val="3333FF"/>
                </a:solidFill>
                <a:latin typeface="Helvetica" pitchFamily="34" charset="0"/>
                <a:cs typeface="+mn-cs"/>
              </a:endParaRPr>
            </a:p>
            <a:p>
              <a:pPr marL="190500" lvl="1" indent="-190500">
                <a:spcBef>
                  <a:spcPts val="1200"/>
                </a:spcBef>
                <a:buClr>
                  <a:schemeClr val="accent2"/>
                </a:buClr>
                <a:buFont typeface="Wingdings" pitchFamily="2" charset="2"/>
                <a:buChar char="§"/>
                <a:defRPr/>
              </a:pPr>
              <a:r>
                <a:rPr lang="en-US" sz="1600" b="1" kern="0" dirty="0">
                  <a:solidFill>
                    <a:srgbClr val="000000"/>
                  </a:solidFill>
                  <a:latin typeface="Helvetica" pitchFamily="34" charset="0"/>
                  <a:cs typeface="+mn-cs"/>
                </a:rPr>
                <a:t>High workload test scripts</a:t>
              </a:r>
              <a:endParaRPr lang="en-US" sz="1600" b="1" u="sng" kern="0" dirty="0">
                <a:solidFill>
                  <a:srgbClr val="C00000"/>
                </a:solidFill>
                <a:latin typeface="Helvetica" pitchFamily="34" charset="0"/>
                <a:cs typeface="+mn-cs"/>
              </a:endParaRPr>
            </a:p>
            <a:p>
              <a:pPr marL="647700" lvl="2" indent="-190500">
                <a:spcBef>
                  <a:spcPts val="600"/>
                </a:spcBef>
                <a:buClr>
                  <a:schemeClr val="accent2"/>
                </a:buClr>
                <a:buFont typeface="Wingdings" pitchFamily="2" charset="2"/>
                <a:buChar char="§"/>
                <a:defRPr/>
              </a:pPr>
              <a:r>
                <a:rPr lang="en-US" sz="1400" b="1" kern="0" dirty="0" err="1">
                  <a:solidFill>
                    <a:srgbClr val="3333FF"/>
                  </a:solidFill>
                  <a:latin typeface="Helvetica" pitchFamily="34" charset="0"/>
                  <a:cs typeface="+mn-cs"/>
                </a:rPr>
                <a:t>Tribo</a:t>
              </a:r>
              <a:r>
                <a:rPr lang="en-US" sz="1400" b="1" kern="0" dirty="0">
                  <a:solidFill>
                    <a:srgbClr val="3333FF"/>
                  </a:solidFill>
                  <a:latin typeface="Helvetica" pitchFamily="34" charset="0"/>
                  <a:cs typeface="+mn-cs"/>
                </a:rPr>
                <a:t> RDT (highest WL script)</a:t>
              </a:r>
            </a:p>
            <a:p>
              <a:pPr marL="647700" lvl="2" indent="-190500">
                <a:spcBef>
                  <a:spcPts val="600"/>
                </a:spcBef>
                <a:buClr>
                  <a:schemeClr val="accent2"/>
                </a:buClr>
                <a:buFont typeface="Wingdings" pitchFamily="2" charset="2"/>
                <a:buChar char="§"/>
                <a:defRPr/>
              </a:pPr>
              <a:r>
                <a:rPr lang="en-US" sz="1400" b="1" kern="0" dirty="0">
                  <a:solidFill>
                    <a:srgbClr val="3333FF"/>
                  </a:solidFill>
                  <a:latin typeface="Helvetica" pitchFamily="34" charset="0"/>
                  <a:cs typeface="+mn-cs"/>
                </a:rPr>
                <a:t>Client (new version has 4X WL increase)</a:t>
              </a:r>
            </a:p>
            <a:p>
              <a:pPr marL="647700" lvl="2" indent="-190500">
                <a:spcBef>
                  <a:spcPts val="600"/>
                </a:spcBef>
                <a:buClr>
                  <a:schemeClr val="accent2"/>
                </a:buClr>
                <a:buFont typeface="Wingdings" pitchFamily="2" charset="2"/>
                <a:buChar char="§"/>
                <a:defRPr/>
              </a:pPr>
              <a:r>
                <a:rPr lang="en-US" sz="1400" b="1" kern="0" dirty="0">
                  <a:solidFill>
                    <a:srgbClr val="3333FF"/>
                  </a:solidFill>
                  <a:latin typeface="Helvetica" pitchFamily="34" charset="0"/>
                  <a:cs typeface="+mn-cs"/>
                </a:rPr>
                <a:t>Universal Enterprise </a:t>
              </a:r>
              <a:r>
                <a:rPr lang="en-US" sz="1400" b="1" kern="0" dirty="0" smtClean="0">
                  <a:solidFill>
                    <a:srgbClr val="3333FF"/>
                  </a:solidFill>
                  <a:latin typeface="Helvetica" pitchFamily="34" charset="0"/>
                  <a:cs typeface="+mn-cs"/>
                </a:rPr>
                <a:t>(double </a:t>
              </a:r>
              <a:r>
                <a:rPr lang="en-US" sz="1400" b="1" kern="0" dirty="0">
                  <a:solidFill>
                    <a:srgbClr val="3333FF"/>
                  </a:solidFill>
                  <a:latin typeface="Helvetica" pitchFamily="34" charset="0"/>
                  <a:cs typeface="+mn-cs"/>
                </a:rPr>
                <a:t>workload of predecessor)</a:t>
              </a:r>
              <a:endParaRPr lang="en-US" sz="1600" b="1" u="sng" kern="0" dirty="0">
                <a:solidFill>
                  <a:srgbClr val="C00000"/>
                </a:solidFill>
                <a:latin typeface="Helvetica" pitchFamily="34" charset="0"/>
                <a:cs typeface="+mn-cs"/>
              </a:endParaRPr>
            </a:p>
            <a:p>
              <a:pPr marL="190500" lvl="1" indent="-190500">
                <a:spcBef>
                  <a:spcPts val="1200"/>
                </a:spcBef>
                <a:buClr>
                  <a:schemeClr val="accent2"/>
                </a:buClr>
                <a:buFont typeface="Wingdings" pitchFamily="2" charset="2"/>
                <a:buChar char="§"/>
                <a:defRPr/>
              </a:pPr>
              <a:r>
                <a:rPr lang="en-US" sz="1600" b="1" kern="0" dirty="0">
                  <a:solidFill>
                    <a:srgbClr val="000000"/>
                  </a:solidFill>
                  <a:latin typeface="Helvetica" pitchFamily="34" charset="0"/>
                  <a:cs typeface="+mn-cs"/>
                </a:rPr>
                <a:t>Use </a:t>
              </a:r>
              <a:r>
                <a:rPr lang="en-US" sz="1600" b="1" kern="0" dirty="0" smtClean="0">
                  <a:solidFill>
                    <a:srgbClr val="000000"/>
                  </a:solidFill>
                  <a:latin typeface="Helvetica" pitchFamily="34" charset="0"/>
                  <a:cs typeface="+mn-cs"/>
                </a:rPr>
                <a:t>of </a:t>
              </a:r>
              <a:r>
                <a:rPr lang="en-US" sz="1600" b="1" kern="0" dirty="0" smtClean="0">
                  <a:latin typeface="Helvetica" pitchFamily="34" charset="0"/>
                  <a:cs typeface="+mn-cs"/>
                </a:rPr>
                <a:t>head </a:t>
              </a:r>
              <a:r>
                <a:rPr lang="en-US" sz="1600" b="1" kern="0" dirty="0">
                  <a:latin typeface="Helvetica" pitchFamily="34" charset="0"/>
                  <a:cs typeface="+mn-cs"/>
                </a:rPr>
                <a:t>parametric data </a:t>
              </a:r>
              <a:r>
                <a:rPr lang="en-US" sz="1600" b="1" kern="0" dirty="0">
                  <a:solidFill>
                    <a:srgbClr val="000000"/>
                  </a:solidFill>
                  <a:latin typeface="Helvetica" pitchFamily="34" charset="0"/>
                  <a:cs typeface="+mn-cs"/>
                </a:rPr>
                <a:t>to identify </a:t>
              </a:r>
              <a:r>
                <a:rPr lang="en-US" sz="1600" b="1" u="sng" kern="0" dirty="0">
                  <a:solidFill>
                    <a:srgbClr val="0000FF"/>
                  </a:solidFill>
                  <a:latin typeface="Helvetica" pitchFamily="34" charset="0"/>
                  <a:cs typeface="+mn-cs"/>
                </a:rPr>
                <a:t>“virtual” failures</a:t>
              </a:r>
            </a:p>
            <a:p>
              <a:pPr marL="647700" lvl="2" indent="-190500">
                <a:spcBef>
                  <a:spcPts val="1200"/>
                </a:spcBef>
                <a:buClr>
                  <a:schemeClr val="accent2"/>
                </a:buClr>
                <a:buFont typeface="Wingdings" pitchFamily="2" charset="2"/>
                <a:buChar char="§"/>
                <a:defRPr/>
              </a:pPr>
              <a:r>
                <a:rPr lang="en-US" sz="1400" b="1" kern="0" noProof="1" smtClean="0">
                  <a:solidFill>
                    <a:srgbClr val="0000FF"/>
                  </a:solidFill>
                  <a:latin typeface="Helvetica" pitchFamily="34" charset="0"/>
                  <a:cs typeface="+mn-cs"/>
                </a:rPr>
                <a:t>Virtual </a:t>
              </a:r>
              <a:r>
                <a:rPr lang="en-US" sz="1400" b="1" kern="0" noProof="1">
                  <a:solidFill>
                    <a:srgbClr val="0000FF"/>
                  </a:solidFill>
                  <a:latin typeface="Helvetica" pitchFamily="34" charset="0"/>
                  <a:cs typeface="+mn-cs"/>
                </a:rPr>
                <a:t>failures = increased failure probability</a:t>
              </a:r>
              <a:endParaRPr lang="de-DE" sz="1400" noProof="1">
                <a:solidFill>
                  <a:srgbClr val="0000FF"/>
                </a:solidFill>
                <a:cs typeface="+mn-cs"/>
              </a:endParaRPr>
            </a:p>
            <a:p>
              <a:pPr marL="190500" indent="-190500">
                <a:spcBef>
                  <a:spcPct val="40000"/>
                </a:spcBef>
                <a:defRPr/>
              </a:pPr>
              <a:endParaRPr lang="de-DE" sz="1600" noProof="1">
                <a:cs typeface="+mn-cs"/>
              </a:endParaRPr>
            </a:p>
          </p:txBody>
        </p:sp>
        <p:sp>
          <p:nvSpPr>
            <p:cNvPr id="98311" name="Rectangle 8"/>
            <p:cNvSpPr>
              <a:spLocks noChangeArrowheads="1"/>
            </p:cNvSpPr>
            <p:nvPr/>
          </p:nvSpPr>
          <p:spPr bwMode="gray">
            <a:xfrm>
              <a:off x="5132388" y="1019175"/>
              <a:ext cx="3740150" cy="360363"/>
            </a:xfrm>
            <a:prstGeom prst="rect">
              <a:avLst/>
            </a:prstGeom>
            <a:solidFill>
              <a:srgbClr val="FEA501"/>
            </a:solidFill>
            <a:ln w="12700">
              <a:solidFill>
                <a:srgbClr val="C0C0C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>
              <a:lvl1pPr defTabSz="801688" eaLnBrk="0" hangingPunct="0">
                <a:spcBef>
                  <a:spcPct val="50000"/>
                </a:spcBef>
                <a:buClr>
                  <a:srgbClr val="15B1F7"/>
                </a:buClr>
                <a:buSzPct val="70000"/>
                <a:buBlip>
                  <a:blip r:embed="rId3"/>
                </a:buBlip>
                <a:defRPr sz="2400">
                  <a:solidFill>
                    <a:srgbClr val="4D4D4D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801688" eaLnBrk="0" hangingPunct="0">
                <a:spcBef>
                  <a:spcPct val="25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2200">
                  <a:solidFill>
                    <a:srgbClr val="4D4D4D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801688" eaLnBrk="0" hangingPunct="0">
                <a:spcBef>
                  <a:spcPct val="25000"/>
                </a:spcBef>
                <a:buClr>
                  <a:srgbClr val="15B1F7"/>
                </a:buClr>
                <a:buFont typeface="Arial" pitchFamily="34" charset="0"/>
                <a:buChar char="•"/>
                <a:defRPr>
                  <a:solidFill>
                    <a:schemeClr val="bg1"/>
                  </a:solidFill>
                  <a:latin typeface="Arial" pitchFamily="34" charset="0"/>
                  <a:ea typeface="HelveticaNeueLT Std Lt"/>
                  <a:cs typeface="HelveticaNeueLT Std Lt"/>
                </a:defRPr>
              </a:lvl3pPr>
              <a:lvl4pPr marL="1600200" indent="-228600" defTabSz="801688" eaLnBrk="0" hangingPunct="0">
                <a:spcBef>
                  <a:spcPct val="25000"/>
                </a:spcBef>
                <a:buClr>
                  <a:srgbClr val="15B1F7"/>
                </a:buClr>
                <a:buFont typeface="Arial" pitchFamily="34" charset="0"/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HelveticaNeueLT Std Lt"/>
                  <a:cs typeface="HelveticaNeueLT Std Lt"/>
                </a:defRPr>
              </a:lvl4pPr>
              <a:lvl5pPr marL="2057400" indent="-228600" defTabSz="801688" eaLnBrk="0" hangingPunct="0">
                <a:spcBef>
                  <a:spcPct val="25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1600">
                  <a:solidFill>
                    <a:srgbClr val="4D4D4D"/>
                  </a:solidFill>
                  <a:latin typeface="Arial" pitchFamily="34" charset="0"/>
                  <a:ea typeface="HelveticaNeueLT Std Lt"/>
                  <a:cs typeface="HelveticaNeueLT Std Lt"/>
                </a:defRPr>
              </a:lvl5pPr>
              <a:lvl6pPr marL="2514600" indent="-228600" defTabSz="801688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1600">
                  <a:solidFill>
                    <a:srgbClr val="4D4D4D"/>
                  </a:solidFill>
                  <a:latin typeface="Arial" pitchFamily="34" charset="0"/>
                  <a:ea typeface="HelveticaNeueLT Std Lt"/>
                  <a:cs typeface="HelveticaNeueLT Std Lt"/>
                </a:defRPr>
              </a:lvl6pPr>
              <a:lvl7pPr marL="2971800" indent="-228600" defTabSz="801688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1600">
                  <a:solidFill>
                    <a:srgbClr val="4D4D4D"/>
                  </a:solidFill>
                  <a:latin typeface="Arial" pitchFamily="34" charset="0"/>
                  <a:ea typeface="HelveticaNeueLT Std Lt"/>
                  <a:cs typeface="HelveticaNeueLT Std Lt"/>
                </a:defRPr>
              </a:lvl7pPr>
              <a:lvl8pPr marL="3429000" indent="-228600" defTabSz="801688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1600">
                  <a:solidFill>
                    <a:srgbClr val="4D4D4D"/>
                  </a:solidFill>
                  <a:latin typeface="Arial" pitchFamily="34" charset="0"/>
                  <a:ea typeface="HelveticaNeueLT Std Lt"/>
                  <a:cs typeface="HelveticaNeueLT Std Lt"/>
                </a:defRPr>
              </a:lvl8pPr>
              <a:lvl9pPr marL="3886200" indent="-228600" defTabSz="801688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1600">
                  <a:solidFill>
                    <a:srgbClr val="4D4D4D"/>
                  </a:solidFill>
                  <a:latin typeface="Arial" pitchFamily="34" charset="0"/>
                  <a:ea typeface="HelveticaNeueLT Std Lt"/>
                  <a:cs typeface="HelveticaNeueLT Std Lt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 b="1" noProof="1">
                  <a:solidFill>
                    <a:srgbClr val="FFFFFF"/>
                  </a:solidFill>
                </a:rPr>
                <a:t>Testing Options</a:t>
              </a:r>
            </a:p>
          </p:txBody>
        </p:sp>
        <p:sp>
          <p:nvSpPr>
            <p:cNvPr id="98312" name="AutoShape 9"/>
            <p:cNvSpPr>
              <a:spLocks noChangeArrowheads="1"/>
            </p:cNvSpPr>
            <p:nvPr/>
          </p:nvSpPr>
          <p:spPr bwMode="gray">
            <a:xfrm flipV="1">
              <a:off x="4387850" y="3009900"/>
              <a:ext cx="544513" cy="698500"/>
            </a:xfrm>
            <a:prstGeom prst="rightArrow">
              <a:avLst>
                <a:gd name="adj1" fmla="val 55000"/>
                <a:gd name="adj2" fmla="val 63606"/>
              </a:avLst>
            </a:prstGeom>
            <a:gradFill rotWithShape="1">
              <a:gsLst>
                <a:gs pos="0">
                  <a:srgbClr val="EAEAEA"/>
                </a:gs>
                <a:gs pos="100000">
                  <a:srgbClr val="969696"/>
                </a:gs>
              </a:gsLst>
              <a:lin ang="0" scaled="1"/>
            </a:gradFill>
            <a:ln w="28575">
              <a:solidFill>
                <a:srgbClr val="FFFFFF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rot="10800000" lIns="324000" tIns="0" rIns="0" bIns="0" anchor="ctr"/>
            <a:lstStyle>
              <a:lvl1pPr eaLnBrk="0" hangingPunct="0">
                <a:spcBef>
                  <a:spcPct val="50000"/>
                </a:spcBef>
                <a:buClr>
                  <a:srgbClr val="15B1F7"/>
                </a:buClr>
                <a:buSzPct val="70000"/>
                <a:buBlip>
                  <a:blip r:embed="rId3"/>
                </a:buBlip>
                <a:defRPr sz="2400">
                  <a:solidFill>
                    <a:srgbClr val="4D4D4D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5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2200">
                  <a:solidFill>
                    <a:srgbClr val="4D4D4D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5000"/>
                </a:spcBef>
                <a:buClr>
                  <a:srgbClr val="15B1F7"/>
                </a:buClr>
                <a:buFont typeface="Arial" pitchFamily="34" charset="0"/>
                <a:buChar char="•"/>
                <a:defRPr>
                  <a:solidFill>
                    <a:schemeClr val="bg1"/>
                  </a:solidFill>
                  <a:latin typeface="Arial" pitchFamily="34" charset="0"/>
                  <a:ea typeface="HelveticaNeueLT Std Lt"/>
                  <a:cs typeface="HelveticaNeueLT Std Lt"/>
                </a:defRPr>
              </a:lvl3pPr>
              <a:lvl4pPr marL="1600200" indent="-228600" eaLnBrk="0" hangingPunct="0">
                <a:spcBef>
                  <a:spcPct val="25000"/>
                </a:spcBef>
                <a:buClr>
                  <a:srgbClr val="15B1F7"/>
                </a:buClr>
                <a:buFont typeface="Arial" pitchFamily="34" charset="0"/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HelveticaNeueLT Std Lt"/>
                  <a:cs typeface="HelveticaNeueLT Std Lt"/>
                </a:defRPr>
              </a:lvl4pPr>
              <a:lvl5pPr marL="2057400" indent="-228600" eaLnBrk="0" hangingPunct="0">
                <a:spcBef>
                  <a:spcPct val="25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1600">
                  <a:solidFill>
                    <a:srgbClr val="4D4D4D"/>
                  </a:solidFill>
                  <a:latin typeface="Arial" pitchFamily="34" charset="0"/>
                  <a:ea typeface="HelveticaNeueLT Std Lt"/>
                  <a:cs typeface="HelveticaNeueLT Std Lt"/>
                </a:defRPr>
              </a:lvl5pPr>
              <a:lvl6pPr marL="25146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1600">
                  <a:solidFill>
                    <a:srgbClr val="4D4D4D"/>
                  </a:solidFill>
                  <a:latin typeface="Arial" pitchFamily="34" charset="0"/>
                  <a:ea typeface="HelveticaNeueLT Std Lt"/>
                  <a:cs typeface="HelveticaNeueLT Std Lt"/>
                </a:defRPr>
              </a:lvl6pPr>
              <a:lvl7pPr marL="29718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1600">
                  <a:solidFill>
                    <a:srgbClr val="4D4D4D"/>
                  </a:solidFill>
                  <a:latin typeface="Arial" pitchFamily="34" charset="0"/>
                  <a:ea typeface="HelveticaNeueLT Std Lt"/>
                  <a:cs typeface="HelveticaNeueLT Std Lt"/>
                </a:defRPr>
              </a:lvl7pPr>
              <a:lvl8pPr marL="34290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1600">
                  <a:solidFill>
                    <a:srgbClr val="4D4D4D"/>
                  </a:solidFill>
                  <a:latin typeface="Arial" pitchFamily="34" charset="0"/>
                  <a:ea typeface="HelveticaNeueLT Std Lt"/>
                  <a:cs typeface="HelveticaNeueLT Std Lt"/>
                </a:defRPr>
              </a:lvl8pPr>
              <a:lvl9pPr marL="38862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1600">
                  <a:solidFill>
                    <a:srgbClr val="4D4D4D"/>
                  </a:solidFill>
                  <a:latin typeface="Arial" pitchFamily="34" charset="0"/>
                  <a:ea typeface="HelveticaNeueLT Std Lt"/>
                  <a:cs typeface="HelveticaNeueLT Std Lt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 noProof="1">
                <a:solidFill>
                  <a:srgbClr val="000000"/>
                </a:solidFill>
              </a:endParaRPr>
            </a:p>
          </p:txBody>
        </p:sp>
      </p:grpSp>
      <p:sp>
        <p:nvSpPr>
          <p:cNvPr id="3" name="Oval 2"/>
          <p:cNvSpPr/>
          <p:nvPr/>
        </p:nvSpPr>
        <p:spPr bwMode="auto">
          <a:xfrm>
            <a:off x="4930263" y="4312116"/>
            <a:ext cx="3932650" cy="837397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037091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397076" y="389186"/>
            <a:ext cx="8054608" cy="533400"/>
          </a:xfrm>
        </p:spPr>
        <p:txBody>
          <a:bodyPr>
            <a:normAutofit/>
          </a:bodyPr>
          <a:lstStyle/>
          <a:p>
            <a:r>
              <a:rPr lang="en-US" b="1" noProof="1" smtClean="0">
                <a:solidFill>
                  <a:srgbClr val="FF0000"/>
                </a:solidFill>
                <a:latin typeface="+mn-lt"/>
              </a:rPr>
              <a:t>Are there precursors to HDD failure? </a:t>
            </a:r>
            <a:endParaRPr lang="en-US" b="1" noProof="1" smtClean="0">
              <a:latin typeface="+mn-lt"/>
            </a:endParaRPr>
          </a:p>
        </p:txBody>
      </p:sp>
      <p:grpSp>
        <p:nvGrpSpPr>
          <p:cNvPr id="2" name="Group 61"/>
          <p:cNvGrpSpPr>
            <a:grpSpLocks/>
          </p:cNvGrpSpPr>
          <p:nvPr/>
        </p:nvGrpSpPr>
        <p:grpSpPr bwMode="auto">
          <a:xfrm>
            <a:off x="314325" y="-651701"/>
            <a:ext cx="8578850" cy="7293801"/>
            <a:chOff x="314325" y="-885063"/>
            <a:chExt cx="8578850" cy="7293801"/>
          </a:xfrm>
        </p:grpSpPr>
        <p:sp>
          <p:nvSpPr>
            <p:cNvPr id="526339" name="Rectangle 3"/>
            <p:cNvSpPr>
              <a:spLocks noChangeArrowheads="1"/>
            </p:cNvSpPr>
            <p:nvPr/>
          </p:nvSpPr>
          <p:spPr bwMode="gray">
            <a:xfrm>
              <a:off x="328613" y="3867151"/>
              <a:ext cx="2738437" cy="2541587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5400000" scaled="1"/>
            </a:gradFill>
            <a:ln w="12700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lIns="108000" tIns="108000" rIns="72000" bIns="72000"/>
            <a:lstStyle/>
            <a:p>
              <a:pPr marL="190500" indent="-190500">
                <a:spcBef>
                  <a:spcPct val="40000"/>
                </a:spcBef>
                <a:buClr>
                  <a:srgbClr val="2A79D0"/>
                </a:buClr>
                <a:buFont typeface="Wingdings" pitchFamily="2" charset="2"/>
                <a:buChar char="§"/>
                <a:defRPr/>
              </a:pPr>
              <a:r>
                <a:rPr lang="en-US" sz="1400" noProof="1">
                  <a:solidFill>
                    <a:srgbClr val="000000"/>
                  </a:solidFill>
                </a:rPr>
                <a:t>Controlling the clearance distribution is critical for long-term field reliability</a:t>
              </a:r>
            </a:p>
            <a:p>
              <a:pPr marL="190500" indent="-190500">
                <a:spcBef>
                  <a:spcPct val="40000"/>
                </a:spcBef>
                <a:buClr>
                  <a:srgbClr val="2A79D0"/>
                </a:buClr>
                <a:buFont typeface="Wingdings" pitchFamily="2" charset="2"/>
                <a:buChar char="§"/>
                <a:defRPr/>
              </a:pPr>
              <a:r>
                <a:rPr lang="en-US" sz="1400" noProof="1">
                  <a:solidFill>
                    <a:srgbClr val="000000"/>
                  </a:solidFill>
                </a:rPr>
                <a:t>Those heads in the low-clearance wing are far more prone to failure</a:t>
              </a:r>
            </a:p>
            <a:p>
              <a:pPr marL="190500" indent="-190500">
                <a:spcBef>
                  <a:spcPct val="40000"/>
                </a:spcBef>
                <a:buClr>
                  <a:srgbClr val="2A79D0"/>
                </a:buClr>
                <a:buFont typeface="Wingdings" pitchFamily="2" charset="2"/>
                <a:buChar char="§"/>
                <a:defRPr/>
              </a:pPr>
              <a:r>
                <a:rPr lang="en-US" sz="1400" noProof="1">
                  <a:solidFill>
                    <a:srgbClr val="000000"/>
                  </a:solidFill>
                </a:rPr>
                <a:t>Must maintain 3</a:t>
              </a:r>
              <a:r>
                <a:rPr lang="en-US" sz="1400" noProof="1">
                  <a:solidFill>
                    <a:srgbClr val="000000"/>
                  </a:solidFill>
                  <a:sym typeface="Symbol"/>
                </a:rPr>
                <a:t> process</a:t>
              </a:r>
              <a:r>
                <a:rPr lang="en-US" sz="1400" noProof="1">
                  <a:solidFill>
                    <a:srgbClr val="000000"/>
                  </a:solidFill>
                </a:rPr>
                <a:t> </a:t>
              </a:r>
            </a:p>
          </p:txBody>
        </p:sp>
        <p:sp>
          <p:nvSpPr>
            <p:cNvPr id="526341" name="Rectangle 5"/>
            <p:cNvSpPr>
              <a:spLocks noChangeArrowheads="1"/>
            </p:cNvSpPr>
            <p:nvPr/>
          </p:nvSpPr>
          <p:spPr bwMode="gray">
            <a:xfrm>
              <a:off x="6097588" y="3867151"/>
              <a:ext cx="2738437" cy="2541587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5400000" scaled="1"/>
            </a:gradFill>
            <a:ln w="12700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lIns="108000" tIns="108000" rIns="72000" bIns="72000"/>
            <a:lstStyle/>
            <a:p>
              <a:pPr marL="190500" indent="-190500">
                <a:spcBef>
                  <a:spcPct val="40000"/>
                </a:spcBef>
                <a:buClr>
                  <a:srgbClr val="2A79D0"/>
                </a:buClr>
                <a:buFont typeface="Wingdings" pitchFamily="2" charset="2"/>
                <a:buChar char="§"/>
                <a:defRPr/>
              </a:pPr>
              <a:r>
                <a:rPr lang="en-US" sz="1400" noProof="1">
                  <a:solidFill>
                    <a:srgbClr val="000000"/>
                  </a:solidFill>
                </a:rPr>
                <a:t>Degradation gets severe enough that the head can no longer function.</a:t>
              </a:r>
            </a:p>
            <a:p>
              <a:pPr marL="190500" indent="-190500">
                <a:spcBef>
                  <a:spcPct val="40000"/>
                </a:spcBef>
                <a:buClr>
                  <a:srgbClr val="2A79D0"/>
                </a:buClr>
                <a:buFont typeface="Wingdings" pitchFamily="2" charset="2"/>
                <a:buChar char="§"/>
                <a:defRPr/>
              </a:pPr>
              <a:r>
                <a:rPr lang="en-US" sz="1400" noProof="1" smtClean="0">
                  <a:solidFill>
                    <a:srgbClr val="000000"/>
                  </a:solidFill>
                </a:rPr>
                <a:t>Failure (typically ECC) then </a:t>
              </a:r>
              <a:r>
                <a:rPr lang="en-US" sz="1400" noProof="1">
                  <a:solidFill>
                    <a:srgbClr val="000000"/>
                  </a:solidFill>
                </a:rPr>
                <a:t>results</a:t>
              </a:r>
            </a:p>
            <a:p>
              <a:pPr marL="190500" indent="-190500">
                <a:spcBef>
                  <a:spcPct val="40000"/>
                </a:spcBef>
                <a:buClr>
                  <a:srgbClr val="2A79D0"/>
                </a:buClr>
                <a:buFont typeface="Wingdings" pitchFamily="2" charset="2"/>
                <a:buChar char="§"/>
                <a:defRPr/>
              </a:pPr>
              <a:r>
                <a:rPr lang="en-US" sz="1400" noProof="1">
                  <a:solidFill>
                    <a:srgbClr val="000000"/>
                  </a:solidFill>
                </a:rPr>
                <a:t>Tear down confirms wear of carbon on pole tips due to occurrence of head-disk contacts </a:t>
              </a:r>
            </a:p>
          </p:txBody>
        </p:sp>
        <p:grpSp>
          <p:nvGrpSpPr>
            <p:cNvPr id="3" name="Group 88"/>
            <p:cNvGrpSpPr>
              <a:grpSpLocks/>
            </p:cNvGrpSpPr>
            <p:nvPr/>
          </p:nvGrpSpPr>
          <p:grpSpPr bwMode="auto">
            <a:xfrm>
              <a:off x="314325" y="1620838"/>
              <a:ext cx="2752725" cy="2246312"/>
              <a:chOff x="314325" y="1555750"/>
              <a:chExt cx="2752725" cy="2087563"/>
            </a:xfrm>
          </p:grpSpPr>
          <p:sp>
            <p:nvSpPr>
              <p:cNvPr id="72737" name="Rectangle 98" descr="Dark upward diagonal"/>
              <p:cNvSpPr>
                <a:spLocks noChangeAspect="1" noChangeArrowheads="1"/>
              </p:cNvSpPr>
              <p:nvPr/>
            </p:nvSpPr>
            <p:spPr bwMode="auto">
              <a:xfrm>
                <a:off x="586721" y="3100388"/>
                <a:ext cx="2125663" cy="284163"/>
              </a:xfrm>
              <a:prstGeom prst="rect">
                <a:avLst/>
              </a:prstGeom>
              <a:pattFill prst="dkUpDiag">
                <a:fgClr>
                  <a:srgbClr val="008080">
                    <a:alpha val="30196"/>
                  </a:srgbClr>
                </a:fgClr>
                <a:bgClr>
                  <a:srgbClr val="FFFFFF">
                    <a:alpha val="30196"/>
                  </a:srgbClr>
                </a:bgClr>
              </a:pattFill>
              <a:ln w="12700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2738" name="Text Box 72"/>
              <p:cNvSpPr txBox="1">
                <a:spLocks noChangeAspect="1" noChangeArrowheads="1"/>
              </p:cNvSpPr>
              <p:nvPr/>
            </p:nvSpPr>
            <p:spPr bwMode="auto">
              <a:xfrm>
                <a:off x="1102659" y="2724150"/>
                <a:ext cx="1216025" cy="396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latinLnBrk="1" hangingPunct="1">
                  <a:spcBef>
                    <a:spcPct val="50000"/>
                  </a:spcBef>
                </a:pPr>
                <a:r>
                  <a:rPr kumimoji="1" lang="en-US" altLang="ko-KR" sz="1000">
                    <a:solidFill>
                      <a:srgbClr val="FF0000"/>
                    </a:solidFill>
                    <a:ea typeface="Gulim" pitchFamily="34" charset="-127"/>
                  </a:rPr>
                  <a:t>Head-disk Interaction</a:t>
                </a:r>
              </a:p>
            </p:txBody>
          </p:sp>
          <p:sp>
            <p:nvSpPr>
              <p:cNvPr id="72739" name="Line 73"/>
              <p:cNvSpPr>
                <a:spLocks noChangeAspect="1" noChangeShapeType="1"/>
              </p:cNvSpPr>
              <p:nvPr/>
            </p:nvSpPr>
            <p:spPr bwMode="auto">
              <a:xfrm>
                <a:off x="912159" y="2711450"/>
                <a:ext cx="147478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740" name="Line 74"/>
              <p:cNvSpPr>
                <a:spLocks noChangeAspect="1" noChangeShapeType="1"/>
              </p:cNvSpPr>
              <p:nvPr/>
            </p:nvSpPr>
            <p:spPr bwMode="auto">
              <a:xfrm flipV="1">
                <a:off x="2204384" y="2695575"/>
                <a:ext cx="0" cy="38417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arrow" w="med" len="med"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741" name="Line 75"/>
              <p:cNvSpPr>
                <a:spLocks noChangeAspect="1" noChangeShapeType="1"/>
              </p:cNvSpPr>
              <p:nvPr/>
            </p:nvSpPr>
            <p:spPr bwMode="auto">
              <a:xfrm flipH="1">
                <a:off x="897871" y="2384425"/>
                <a:ext cx="1182688" cy="0"/>
              </a:xfrm>
              <a:prstGeom prst="line">
                <a:avLst/>
              </a:prstGeom>
              <a:noFill/>
              <a:ln w="19050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72742" name="Freeform 76" descr="Light downward diagonal"/>
              <p:cNvSpPr>
                <a:spLocks noChangeAspect="1"/>
              </p:cNvSpPr>
              <p:nvPr/>
            </p:nvSpPr>
            <p:spPr bwMode="auto">
              <a:xfrm>
                <a:off x="897871" y="2684463"/>
                <a:ext cx="368300" cy="92075"/>
              </a:xfrm>
              <a:custGeom>
                <a:avLst/>
                <a:gdLst>
                  <a:gd name="T0" fmla="*/ 0 w 384"/>
                  <a:gd name="T1" fmla="*/ 2147483647 h 96"/>
                  <a:gd name="T2" fmla="*/ 2147483647 w 384"/>
                  <a:gd name="T3" fmla="*/ 2147483647 h 96"/>
                  <a:gd name="T4" fmla="*/ 2147483647 w 384"/>
                  <a:gd name="T5" fmla="*/ 0 h 96"/>
                  <a:gd name="T6" fmla="*/ 0 w 384"/>
                  <a:gd name="T7" fmla="*/ 0 h 96"/>
                  <a:gd name="T8" fmla="*/ 0 w 384"/>
                  <a:gd name="T9" fmla="*/ 2147483647 h 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4"/>
                  <a:gd name="T16" fmla="*/ 0 h 96"/>
                  <a:gd name="T17" fmla="*/ 384 w 384"/>
                  <a:gd name="T18" fmla="*/ 96 h 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4" h="96">
                    <a:moveTo>
                      <a:pt x="0" y="96"/>
                    </a:moveTo>
                    <a:lnTo>
                      <a:pt x="96" y="48"/>
                    </a:lnTo>
                    <a:lnTo>
                      <a:pt x="384" y="0"/>
                    </a:lnTo>
                    <a:lnTo>
                      <a:pt x="0" y="0"/>
                    </a:lnTo>
                    <a:lnTo>
                      <a:pt x="0" y="96"/>
                    </a:lnTo>
                    <a:close/>
                  </a:path>
                </a:pathLst>
              </a:custGeom>
              <a:pattFill prst="ltDnDiag">
                <a:fgClr>
                  <a:srgbClr val="CC99FF">
                    <a:alpha val="49019"/>
                  </a:srgbClr>
                </a:fgClr>
                <a:bgClr>
                  <a:srgbClr val="FFFFFF">
                    <a:alpha val="49019"/>
                  </a:srgbClr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72743" name="Oval 77"/>
              <p:cNvSpPr>
                <a:spLocks noChangeArrowheads="1"/>
              </p:cNvSpPr>
              <p:nvPr/>
            </p:nvSpPr>
            <p:spPr bwMode="auto">
              <a:xfrm>
                <a:off x="759759" y="2524125"/>
                <a:ext cx="479425" cy="385763"/>
              </a:xfrm>
              <a:prstGeom prst="ellipse">
                <a:avLst/>
              </a:prstGeom>
              <a:noFill/>
              <a:ln w="28575" cap="rnd">
                <a:solidFill>
                  <a:srgbClr val="FF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2744" name="Line 78"/>
              <p:cNvSpPr>
                <a:spLocks noChangeAspect="1" noChangeShapeType="1"/>
              </p:cNvSpPr>
              <p:nvPr/>
            </p:nvSpPr>
            <p:spPr bwMode="auto">
              <a:xfrm flipH="1">
                <a:off x="912159" y="1881188"/>
                <a:ext cx="0" cy="1208088"/>
              </a:xfrm>
              <a:prstGeom prst="line">
                <a:avLst/>
              </a:prstGeom>
              <a:noFill/>
              <a:ln w="9525">
                <a:solidFill>
                  <a:srgbClr val="3333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745" name="Line 79"/>
              <p:cNvSpPr>
                <a:spLocks noChangeAspect="1" noChangeShapeType="1"/>
              </p:cNvSpPr>
              <p:nvPr/>
            </p:nvSpPr>
            <p:spPr bwMode="auto">
              <a:xfrm>
                <a:off x="912159" y="2860675"/>
                <a:ext cx="122238" cy="0"/>
              </a:xfrm>
              <a:prstGeom prst="line">
                <a:avLst/>
              </a:prstGeom>
              <a:noFill/>
              <a:ln w="9525">
                <a:solidFill>
                  <a:srgbClr val="3333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746" name="Line 80"/>
              <p:cNvSpPr>
                <a:spLocks noChangeAspect="1" noChangeShapeType="1"/>
              </p:cNvSpPr>
              <p:nvPr/>
            </p:nvSpPr>
            <p:spPr bwMode="auto">
              <a:xfrm>
                <a:off x="912159" y="2633663"/>
                <a:ext cx="122238" cy="0"/>
              </a:xfrm>
              <a:prstGeom prst="line">
                <a:avLst/>
              </a:prstGeom>
              <a:noFill/>
              <a:ln w="9525">
                <a:solidFill>
                  <a:srgbClr val="3333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747" name="Line 81"/>
              <p:cNvSpPr>
                <a:spLocks noChangeAspect="1" noChangeShapeType="1"/>
              </p:cNvSpPr>
              <p:nvPr/>
            </p:nvSpPr>
            <p:spPr bwMode="auto">
              <a:xfrm>
                <a:off x="912159" y="2409825"/>
                <a:ext cx="122238" cy="0"/>
              </a:xfrm>
              <a:prstGeom prst="line">
                <a:avLst/>
              </a:prstGeom>
              <a:noFill/>
              <a:ln w="9525">
                <a:solidFill>
                  <a:srgbClr val="3333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748" name="Line 82"/>
              <p:cNvSpPr>
                <a:spLocks noChangeAspect="1" noChangeShapeType="1"/>
              </p:cNvSpPr>
              <p:nvPr/>
            </p:nvSpPr>
            <p:spPr bwMode="auto">
              <a:xfrm>
                <a:off x="912159" y="2182813"/>
                <a:ext cx="120650" cy="0"/>
              </a:xfrm>
              <a:prstGeom prst="line">
                <a:avLst/>
              </a:prstGeom>
              <a:noFill/>
              <a:ln w="9525">
                <a:solidFill>
                  <a:srgbClr val="3333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749" name="Text Box 83"/>
              <p:cNvSpPr txBox="1">
                <a:spLocks noChangeAspect="1" noChangeArrowheads="1"/>
              </p:cNvSpPr>
              <p:nvPr/>
            </p:nvSpPr>
            <p:spPr bwMode="auto">
              <a:xfrm>
                <a:off x="647046" y="2824163"/>
                <a:ext cx="369888" cy="214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latinLnBrk="1" hangingPunct="1">
                  <a:spcBef>
                    <a:spcPct val="50000"/>
                  </a:spcBef>
                </a:pPr>
                <a:endParaRPr kumimoji="1" lang="en-US" altLang="ko-KR" sz="800">
                  <a:solidFill>
                    <a:srgbClr val="004074"/>
                  </a:solidFill>
                  <a:ea typeface="Gulim" pitchFamily="34" charset="-127"/>
                </a:endParaRPr>
              </a:p>
            </p:txBody>
          </p:sp>
          <p:sp>
            <p:nvSpPr>
              <p:cNvPr id="72750" name="Text Box 84"/>
              <p:cNvSpPr txBox="1">
                <a:spLocks noChangeAspect="1" noChangeArrowheads="1"/>
              </p:cNvSpPr>
              <p:nvPr/>
            </p:nvSpPr>
            <p:spPr bwMode="auto">
              <a:xfrm>
                <a:off x="637521" y="2592388"/>
                <a:ext cx="401638" cy="214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latinLnBrk="1" hangingPunct="1">
                  <a:spcBef>
                    <a:spcPct val="50000"/>
                  </a:spcBef>
                </a:pPr>
                <a:endParaRPr kumimoji="1" lang="en-US" altLang="ko-KR" sz="800">
                  <a:solidFill>
                    <a:srgbClr val="004074"/>
                  </a:solidFill>
                  <a:ea typeface="Gulim" pitchFamily="34" charset="-127"/>
                </a:endParaRPr>
              </a:p>
            </p:txBody>
          </p:sp>
          <p:sp>
            <p:nvSpPr>
              <p:cNvPr id="72751" name="Text Box 85"/>
              <p:cNvSpPr txBox="1">
                <a:spLocks noChangeAspect="1" noChangeArrowheads="1"/>
              </p:cNvSpPr>
              <p:nvPr/>
            </p:nvSpPr>
            <p:spPr bwMode="auto">
              <a:xfrm>
                <a:off x="650221" y="2370138"/>
                <a:ext cx="368300" cy="214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latinLnBrk="1" hangingPunct="1">
                  <a:spcBef>
                    <a:spcPct val="50000"/>
                  </a:spcBef>
                </a:pPr>
                <a:endParaRPr kumimoji="1" lang="en-US" altLang="ko-KR" sz="800">
                  <a:solidFill>
                    <a:srgbClr val="004074"/>
                  </a:solidFill>
                  <a:ea typeface="Gulim" pitchFamily="34" charset="-127"/>
                </a:endParaRPr>
              </a:p>
            </p:txBody>
          </p:sp>
          <p:sp>
            <p:nvSpPr>
              <p:cNvPr id="72752" name="Text Box 86"/>
              <p:cNvSpPr txBox="1">
                <a:spLocks noChangeAspect="1" noChangeArrowheads="1"/>
              </p:cNvSpPr>
              <p:nvPr/>
            </p:nvSpPr>
            <p:spPr bwMode="auto">
              <a:xfrm>
                <a:off x="623234" y="1911350"/>
                <a:ext cx="368300" cy="214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latinLnBrk="1" hangingPunct="1">
                  <a:spcBef>
                    <a:spcPct val="50000"/>
                  </a:spcBef>
                </a:pPr>
                <a:endParaRPr kumimoji="1" lang="en-US" altLang="ko-KR" sz="800">
                  <a:solidFill>
                    <a:srgbClr val="004074"/>
                  </a:solidFill>
                  <a:ea typeface="Gulim" pitchFamily="34" charset="-127"/>
                </a:endParaRPr>
              </a:p>
            </p:txBody>
          </p:sp>
          <p:sp>
            <p:nvSpPr>
              <p:cNvPr id="72753" name="Line 87"/>
              <p:cNvSpPr>
                <a:spLocks noChangeAspect="1" noChangeShapeType="1"/>
              </p:cNvSpPr>
              <p:nvPr/>
            </p:nvSpPr>
            <p:spPr bwMode="auto">
              <a:xfrm>
                <a:off x="912159" y="1957388"/>
                <a:ext cx="122238" cy="0"/>
              </a:xfrm>
              <a:prstGeom prst="line">
                <a:avLst/>
              </a:prstGeom>
              <a:noFill/>
              <a:ln w="9525">
                <a:solidFill>
                  <a:srgbClr val="3333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754" name="Text Box 88"/>
              <p:cNvSpPr txBox="1">
                <a:spLocks noChangeAspect="1" noChangeArrowheads="1"/>
              </p:cNvSpPr>
              <p:nvPr/>
            </p:nvSpPr>
            <p:spPr bwMode="auto">
              <a:xfrm>
                <a:off x="623234" y="2133600"/>
                <a:ext cx="368300" cy="214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latinLnBrk="1" hangingPunct="1">
                  <a:spcBef>
                    <a:spcPct val="50000"/>
                  </a:spcBef>
                </a:pPr>
                <a:endParaRPr kumimoji="1" lang="en-US" altLang="ko-KR" sz="800">
                  <a:solidFill>
                    <a:srgbClr val="004074"/>
                  </a:solidFill>
                  <a:ea typeface="Gulim" pitchFamily="34" charset="-127"/>
                </a:endParaRPr>
              </a:p>
            </p:txBody>
          </p:sp>
          <p:sp>
            <p:nvSpPr>
              <p:cNvPr id="72755" name="Freeform 89"/>
              <p:cNvSpPr>
                <a:spLocks noChangeAspect="1"/>
              </p:cNvSpPr>
              <p:nvPr/>
            </p:nvSpPr>
            <p:spPr bwMode="auto">
              <a:xfrm>
                <a:off x="931209" y="1927225"/>
                <a:ext cx="820738" cy="919163"/>
              </a:xfrm>
              <a:custGeom>
                <a:avLst/>
                <a:gdLst>
                  <a:gd name="T0" fmla="*/ 0 w 1872"/>
                  <a:gd name="T1" fmla="*/ 0 h 672"/>
                  <a:gd name="T2" fmla="*/ 0 w 1872"/>
                  <a:gd name="T3" fmla="*/ 2147483647 h 672"/>
                  <a:gd name="T4" fmla="*/ 0 w 1872"/>
                  <a:gd name="T5" fmla="*/ 2147483647 h 672"/>
                  <a:gd name="T6" fmla="*/ 0 w 1872"/>
                  <a:gd name="T7" fmla="*/ 2147483647 h 672"/>
                  <a:gd name="T8" fmla="*/ 0 w 1872"/>
                  <a:gd name="T9" fmla="*/ 2147483647 h 672"/>
                  <a:gd name="T10" fmla="*/ 0 w 1872"/>
                  <a:gd name="T11" fmla="*/ 2147483647 h 672"/>
                  <a:gd name="T12" fmla="*/ 0 w 1872"/>
                  <a:gd name="T13" fmla="*/ 2147483647 h 67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72"/>
                  <a:gd name="T22" fmla="*/ 0 h 672"/>
                  <a:gd name="T23" fmla="*/ 1872 w 1872"/>
                  <a:gd name="T24" fmla="*/ 672 h 67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72" h="672">
                    <a:moveTo>
                      <a:pt x="0" y="0"/>
                    </a:moveTo>
                    <a:cubicBezTo>
                      <a:pt x="84" y="28"/>
                      <a:pt x="168" y="56"/>
                      <a:pt x="432" y="96"/>
                    </a:cubicBezTo>
                    <a:cubicBezTo>
                      <a:pt x="696" y="136"/>
                      <a:pt x="1344" y="200"/>
                      <a:pt x="1584" y="240"/>
                    </a:cubicBezTo>
                    <a:cubicBezTo>
                      <a:pt x="1824" y="280"/>
                      <a:pt x="1872" y="304"/>
                      <a:pt x="1872" y="336"/>
                    </a:cubicBezTo>
                    <a:cubicBezTo>
                      <a:pt x="1872" y="368"/>
                      <a:pt x="1824" y="392"/>
                      <a:pt x="1584" y="432"/>
                    </a:cubicBezTo>
                    <a:cubicBezTo>
                      <a:pt x="1344" y="472"/>
                      <a:pt x="696" y="536"/>
                      <a:pt x="432" y="576"/>
                    </a:cubicBezTo>
                    <a:cubicBezTo>
                      <a:pt x="168" y="616"/>
                      <a:pt x="84" y="644"/>
                      <a:pt x="0" y="672"/>
                    </a:cubicBezTo>
                  </a:path>
                </a:pathLst>
              </a:custGeom>
              <a:noFill/>
              <a:ln w="19050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" name="Group 90"/>
              <p:cNvGrpSpPr>
                <a:grpSpLocks/>
              </p:cNvGrpSpPr>
              <p:nvPr/>
            </p:nvGrpSpPr>
            <p:grpSpPr bwMode="auto">
              <a:xfrm>
                <a:off x="437496" y="1843088"/>
                <a:ext cx="558800" cy="1143000"/>
                <a:chOff x="246" y="1349"/>
                <a:chExt cx="391" cy="854"/>
              </a:xfrm>
            </p:grpSpPr>
            <p:sp>
              <p:nvSpPr>
                <p:cNvPr id="72762" name="Text Box 91"/>
                <p:cNvSpPr txBox="1">
                  <a:spLocks noChangeArrowheads="1"/>
                </p:cNvSpPr>
                <p:nvPr/>
              </p:nvSpPr>
              <p:spPr bwMode="auto">
                <a:xfrm>
                  <a:off x="254" y="2021"/>
                  <a:ext cx="374" cy="18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r>
                    <a:rPr lang="en-US" sz="1000">
                      <a:solidFill>
                        <a:srgbClr val="000000"/>
                      </a:solidFill>
                    </a:rPr>
                    <a:t>0.5nm</a:t>
                  </a:r>
                </a:p>
              </p:txBody>
            </p:sp>
            <p:sp>
              <p:nvSpPr>
                <p:cNvPr id="72763" name="Text Box 92"/>
                <p:cNvSpPr txBox="1">
                  <a:spLocks noChangeArrowheads="1"/>
                </p:cNvSpPr>
                <p:nvPr/>
              </p:nvSpPr>
              <p:spPr bwMode="auto">
                <a:xfrm>
                  <a:off x="246" y="1686"/>
                  <a:ext cx="374" cy="18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r>
                    <a:rPr lang="en-US" sz="1000">
                      <a:solidFill>
                        <a:srgbClr val="000000"/>
                      </a:solidFill>
                    </a:rPr>
                    <a:t>1.5nm</a:t>
                  </a:r>
                </a:p>
              </p:txBody>
            </p:sp>
            <p:sp>
              <p:nvSpPr>
                <p:cNvPr id="72764" name="Text Box 93"/>
                <p:cNvSpPr txBox="1">
                  <a:spLocks noChangeArrowheads="1"/>
                </p:cNvSpPr>
                <p:nvPr/>
              </p:nvSpPr>
              <p:spPr bwMode="auto">
                <a:xfrm>
                  <a:off x="262" y="1517"/>
                  <a:ext cx="375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r>
                    <a:rPr lang="en-US" sz="1000">
                      <a:solidFill>
                        <a:srgbClr val="000000"/>
                      </a:solidFill>
                    </a:rPr>
                    <a:t>2.0nm</a:t>
                  </a:r>
                </a:p>
              </p:txBody>
            </p:sp>
            <p:sp>
              <p:nvSpPr>
                <p:cNvPr id="72765" name="Text Box 94"/>
                <p:cNvSpPr txBox="1">
                  <a:spLocks noChangeArrowheads="1"/>
                </p:cNvSpPr>
                <p:nvPr/>
              </p:nvSpPr>
              <p:spPr bwMode="auto">
                <a:xfrm>
                  <a:off x="246" y="1349"/>
                  <a:ext cx="375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r>
                    <a:rPr lang="en-US" sz="1000">
                      <a:solidFill>
                        <a:srgbClr val="000000"/>
                      </a:solidFill>
                    </a:rPr>
                    <a:t>2.5nm</a:t>
                  </a:r>
                </a:p>
              </p:txBody>
            </p:sp>
            <p:sp>
              <p:nvSpPr>
                <p:cNvPr id="72766" name="Text Box 95"/>
                <p:cNvSpPr txBox="1">
                  <a:spLocks noChangeArrowheads="1"/>
                </p:cNvSpPr>
                <p:nvPr/>
              </p:nvSpPr>
              <p:spPr bwMode="auto">
                <a:xfrm>
                  <a:off x="254" y="1853"/>
                  <a:ext cx="375" cy="18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r>
                    <a:rPr lang="en-US" sz="1000">
                      <a:solidFill>
                        <a:srgbClr val="000000"/>
                      </a:solidFill>
                    </a:rPr>
                    <a:t>1.0nm</a:t>
                  </a:r>
                </a:p>
              </p:txBody>
            </p:sp>
          </p:grpSp>
          <p:sp>
            <p:nvSpPr>
              <p:cNvPr id="72757" name="Text Box 97"/>
              <p:cNvSpPr txBox="1">
                <a:spLocks noChangeAspect="1" noChangeArrowheads="1"/>
              </p:cNvSpPr>
              <p:nvPr/>
            </p:nvSpPr>
            <p:spPr bwMode="auto">
              <a:xfrm>
                <a:off x="1401109" y="3157538"/>
                <a:ext cx="615950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latinLnBrk="1" hangingPunct="1">
                  <a:spcBef>
                    <a:spcPct val="50000"/>
                  </a:spcBef>
                </a:pPr>
                <a:r>
                  <a:rPr kumimoji="1" lang="en-US" altLang="ko-KR" sz="1000" b="1">
                    <a:solidFill>
                      <a:srgbClr val="000000"/>
                    </a:solidFill>
                    <a:ea typeface="Gulim" pitchFamily="34" charset="-127"/>
                  </a:rPr>
                  <a:t>DISK</a:t>
                </a:r>
              </a:p>
            </p:txBody>
          </p:sp>
          <p:sp>
            <p:nvSpPr>
              <p:cNvPr id="72758" name="Text Box 99"/>
              <p:cNvSpPr txBox="1">
                <a:spLocks noChangeArrowheads="1"/>
              </p:cNvSpPr>
              <p:nvPr/>
            </p:nvSpPr>
            <p:spPr bwMode="auto">
              <a:xfrm>
                <a:off x="2036109" y="2241550"/>
                <a:ext cx="849913" cy="2574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200" b="1">
                    <a:solidFill>
                      <a:srgbClr val="008000"/>
                    </a:solidFill>
                    <a:sym typeface="Symbol" pitchFamily="18" charset="2"/>
                  </a:rPr>
                  <a:t> =</a:t>
                </a:r>
                <a:r>
                  <a:rPr lang="en-US" sz="1200" b="1">
                    <a:solidFill>
                      <a:srgbClr val="008000"/>
                    </a:solidFill>
                  </a:rPr>
                  <a:t>1.6nm</a:t>
                </a:r>
              </a:p>
            </p:txBody>
          </p:sp>
          <p:sp>
            <p:nvSpPr>
              <p:cNvPr id="72759" name="Line 163"/>
              <p:cNvSpPr>
                <a:spLocks noChangeShapeType="1"/>
              </p:cNvSpPr>
              <p:nvPr/>
            </p:nvSpPr>
            <p:spPr bwMode="auto">
              <a:xfrm flipV="1">
                <a:off x="951846" y="1929192"/>
                <a:ext cx="314325" cy="84575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760" name="Text Box 164"/>
              <p:cNvSpPr txBox="1">
                <a:spLocks noChangeArrowheads="1"/>
              </p:cNvSpPr>
              <p:nvPr/>
            </p:nvSpPr>
            <p:spPr bwMode="auto">
              <a:xfrm>
                <a:off x="1039159" y="1652194"/>
                <a:ext cx="1638590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200">
                    <a:solidFill>
                      <a:srgbClr val="000000"/>
                    </a:solidFill>
                  </a:rPr>
                  <a:t>Degrading population</a:t>
                </a:r>
              </a:p>
            </p:txBody>
          </p:sp>
          <p:sp>
            <p:nvSpPr>
              <p:cNvPr id="79" name="Rectangle 78"/>
              <p:cNvSpPr/>
              <p:nvPr/>
            </p:nvSpPr>
            <p:spPr bwMode="auto">
              <a:xfrm>
                <a:off x="314325" y="1555750"/>
                <a:ext cx="2752725" cy="2087564"/>
              </a:xfrm>
              <a:prstGeom prst="rect">
                <a:avLst/>
              </a:prstGeom>
              <a:noFill/>
              <a:ln w="9525" cap="flat" cmpd="sng" algn="ctr">
                <a:solidFill>
                  <a:schemeClr val="bg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lIns="90000" tIns="46800" rIns="90000" bIns="46800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" name="Group 79"/>
            <p:cNvGrpSpPr>
              <a:grpSpLocks/>
            </p:cNvGrpSpPr>
            <p:nvPr/>
          </p:nvGrpSpPr>
          <p:grpSpPr bwMode="auto">
            <a:xfrm>
              <a:off x="6022975" y="1627188"/>
              <a:ext cx="2870200" cy="2254250"/>
              <a:chOff x="3161179" y="1615684"/>
              <a:chExt cx="2870386" cy="2255277"/>
            </a:xfrm>
          </p:grpSpPr>
          <p:pic>
            <p:nvPicPr>
              <p:cNvPr id="72735" name="Picture 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6041" t="25211" r="47748" b="56117"/>
              <a:stretch>
                <a:fillRect/>
              </a:stretch>
            </p:blipFill>
            <p:spPr bwMode="auto">
              <a:xfrm>
                <a:off x="3161179" y="1615684"/>
                <a:ext cx="2870386" cy="2255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2736" name="Oval 13"/>
              <p:cNvSpPr>
                <a:spLocks noChangeArrowheads="1"/>
              </p:cNvSpPr>
              <p:nvPr/>
            </p:nvSpPr>
            <p:spPr bwMode="auto">
              <a:xfrm>
                <a:off x="3966503" y="2333265"/>
                <a:ext cx="1358900" cy="1062891"/>
              </a:xfrm>
              <a:prstGeom prst="ellipse">
                <a:avLst/>
              </a:prstGeom>
              <a:noFill/>
              <a:ln w="28575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2714" name="Text Box 166"/>
            <p:cNvSpPr txBox="1">
              <a:spLocks noChangeArrowheads="1"/>
            </p:cNvSpPr>
            <p:nvPr/>
          </p:nvSpPr>
          <p:spPr bwMode="auto">
            <a:xfrm>
              <a:off x="1130300" y="2481263"/>
              <a:ext cx="293688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400" b="1">
                  <a:solidFill>
                    <a:srgbClr val="000000"/>
                  </a:solidFill>
                  <a:sym typeface="Symbol" pitchFamily="18" charset="2"/>
                </a:rPr>
                <a:t></a:t>
              </a:r>
            </a:p>
          </p:txBody>
        </p:sp>
        <p:cxnSp>
          <p:nvCxnSpPr>
            <p:cNvPr id="72715" name="Straight Arrow Connector 91"/>
            <p:cNvCxnSpPr>
              <a:cxnSpLocks noChangeShapeType="1"/>
            </p:cNvCxnSpPr>
            <p:nvPr/>
          </p:nvCxnSpPr>
          <p:spPr bwMode="auto">
            <a:xfrm>
              <a:off x="1379538" y="2490788"/>
              <a:ext cx="4762" cy="263525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triangle" w="sm" len="med"/>
              <a:tailEnd type="triangl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2734" name="Line 13"/>
            <p:cNvSpPr>
              <a:spLocks noChangeShapeType="1"/>
            </p:cNvSpPr>
            <p:nvPr/>
          </p:nvSpPr>
          <p:spPr bwMode="auto">
            <a:xfrm flipV="1">
              <a:off x="3547195" y="-885063"/>
              <a:ext cx="2369187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342" name="AutoShape 6"/>
            <p:cNvSpPr>
              <a:spLocks noChangeArrowheads="1"/>
            </p:cNvSpPr>
            <p:nvPr/>
          </p:nvSpPr>
          <p:spPr bwMode="gray">
            <a:xfrm flipV="1">
              <a:off x="2913062" y="4505326"/>
              <a:ext cx="3184525" cy="698500"/>
            </a:xfrm>
            <a:prstGeom prst="rightArrow">
              <a:avLst>
                <a:gd name="adj1" fmla="val 55000"/>
                <a:gd name="adj2" fmla="val 63606"/>
              </a:avLst>
            </a:prstGeom>
            <a:gradFill rotWithShape="1">
              <a:gsLst>
                <a:gs pos="0">
                  <a:srgbClr val="EAEAEA"/>
                </a:gs>
                <a:gs pos="100000">
                  <a:srgbClr val="969696"/>
                </a:gs>
              </a:gsLst>
              <a:lin ang="0" scaled="1"/>
            </a:gradFill>
            <a:ln w="28575">
              <a:solidFill>
                <a:srgbClr val="FFFFFF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rot="10800000" lIns="324000" tIns="0" rIns="0" bIns="0" anchor="ctr"/>
            <a:lstStyle/>
            <a:p>
              <a:pPr algn="ctr" eaLnBrk="0" hangingPunct="0">
                <a:defRPr/>
              </a:pPr>
              <a:endParaRPr lang="en-US" noProof="1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3173296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387500" y="112349"/>
            <a:ext cx="8054608" cy="533400"/>
          </a:xfrm>
        </p:spPr>
        <p:txBody>
          <a:bodyPr>
            <a:normAutofit/>
          </a:bodyPr>
          <a:lstStyle/>
          <a:p>
            <a:pPr algn="ctr"/>
            <a:r>
              <a:rPr lang="en-US" b="1" noProof="1" smtClean="0">
                <a:solidFill>
                  <a:srgbClr val="FF0000"/>
                </a:solidFill>
                <a:latin typeface="+mn-lt"/>
              </a:rPr>
              <a:t>“Virtual” Failures </a:t>
            </a:r>
            <a:endParaRPr lang="en-US" b="1" noProof="1" smtClean="0">
              <a:latin typeface="+mn-lt"/>
            </a:endParaRPr>
          </a:p>
        </p:txBody>
      </p:sp>
      <p:sp>
        <p:nvSpPr>
          <p:cNvPr id="72707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000" smtClean="0">
                <a:solidFill>
                  <a:srgbClr val="7F7F7F"/>
                </a:solidFill>
              </a:rPr>
              <a:t>Page </a:t>
            </a:r>
            <a:r>
              <a:rPr lang="de-DE" sz="1000" smtClean="0">
                <a:solidFill>
                  <a:srgbClr val="7F7F7F"/>
                </a:solidFill>
                <a:sym typeface="Wingdings" pitchFamily="2" charset="2"/>
              </a:rPr>
              <a:t></a:t>
            </a:r>
            <a:r>
              <a:rPr lang="de-DE" sz="1000" smtClean="0">
                <a:solidFill>
                  <a:srgbClr val="7F7F7F"/>
                </a:solidFill>
              </a:rPr>
              <a:t> </a:t>
            </a:r>
            <a:fld id="{B98B6630-11D4-4A13-9F35-E5D7C514DB7A}" type="slidenum">
              <a:rPr lang="de-DE" sz="1000" smtClean="0">
                <a:solidFill>
                  <a:srgbClr val="7F7F7F"/>
                </a:solidFill>
              </a:rPr>
              <a:pPr eaLnBrk="1" hangingPunct="1"/>
              <a:t>35</a:t>
            </a:fld>
            <a:endParaRPr lang="de-DE" sz="1000" smtClean="0">
              <a:solidFill>
                <a:srgbClr val="7F7F7F"/>
              </a:solidFill>
            </a:endParaRPr>
          </a:p>
        </p:txBody>
      </p:sp>
      <p:grpSp>
        <p:nvGrpSpPr>
          <p:cNvPr id="2" name="Group 61"/>
          <p:cNvGrpSpPr>
            <a:grpSpLocks/>
          </p:cNvGrpSpPr>
          <p:nvPr/>
        </p:nvGrpSpPr>
        <p:grpSpPr bwMode="auto">
          <a:xfrm>
            <a:off x="314325" y="1844675"/>
            <a:ext cx="8578850" cy="4797425"/>
            <a:chOff x="314325" y="1611313"/>
            <a:chExt cx="8578850" cy="4797425"/>
          </a:xfrm>
        </p:grpSpPr>
        <p:sp>
          <p:nvSpPr>
            <p:cNvPr id="526339" name="Rectangle 3"/>
            <p:cNvSpPr>
              <a:spLocks noChangeArrowheads="1"/>
            </p:cNvSpPr>
            <p:nvPr/>
          </p:nvSpPr>
          <p:spPr bwMode="gray">
            <a:xfrm>
              <a:off x="328613" y="3867151"/>
              <a:ext cx="2738437" cy="2541587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5400000" scaled="1"/>
            </a:gradFill>
            <a:ln w="12700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lIns="108000" tIns="108000" rIns="72000" bIns="72000"/>
            <a:lstStyle/>
            <a:p>
              <a:pPr marL="190500" indent="-190500">
                <a:spcBef>
                  <a:spcPct val="40000"/>
                </a:spcBef>
                <a:buClr>
                  <a:srgbClr val="2A79D0"/>
                </a:buClr>
                <a:buFont typeface="Wingdings" pitchFamily="2" charset="2"/>
                <a:buChar char="§"/>
                <a:defRPr/>
              </a:pPr>
              <a:r>
                <a:rPr lang="en-US" sz="1400" noProof="1">
                  <a:solidFill>
                    <a:srgbClr val="000000"/>
                  </a:solidFill>
                </a:rPr>
                <a:t>Controlling the clearance distribution is critical for long-term field reliability</a:t>
              </a:r>
            </a:p>
            <a:p>
              <a:pPr marL="190500" indent="-190500">
                <a:spcBef>
                  <a:spcPct val="40000"/>
                </a:spcBef>
                <a:buClr>
                  <a:srgbClr val="2A79D0"/>
                </a:buClr>
                <a:buFont typeface="Wingdings" pitchFamily="2" charset="2"/>
                <a:buChar char="§"/>
                <a:defRPr/>
              </a:pPr>
              <a:r>
                <a:rPr lang="en-US" sz="1400" noProof="1">
                  <a:solidFill>
                    <a:srgbClr val="000000"/>
                  </a:solidFill>
                </a:rPr>
                <a:t>Those heads in the low-clearance wing are far more prone to failure</a:t>
              </a:r>
            </a:p>
            <a:p>
              <a:pPr marL="190500" indent="-190500">
                <a:spcBef>
                  <a:spcPct val="40000"/>
                </a:spcBef>
                <a:buClr>
                  <a:srgbClr val="2A79D0"/>
                </a:buClr>
                <a:buFont typeface="Wingdings" pitchFamily="2" charset="2"/>
                <a:buChar char="§"/>
                <a:defRPr/>
              </a:pPr>
              <a:r>
                <a:rPr lang="en-US" sz="1400" noProof="1">
                  <a:solidFill>
                    <a:srgbClr val="000000"/>
                  </a:solidFill>
                </a:rPr>
                <a:t>Must maintain 3</a:t>
              </a:r>
              <a:r>
                <a:rPr lang="en-US" sz="1400" noProof="1">
                  <a:solidFill>
                    <a:srgbClr val="000000"/>
                  </a:solidFill>
                  <a:sym typeface="Symbol"/>
                </a:rPr>
                <a:t> process</a:t>
              </a:r>
              <a:r>
                <a:rPr lang="en-US" sz="1400" noProof="1">
                  <a:solidFill>
                    <a:srgbClr val="000000"/>
                  </a:solidFill>
                </a:rPr>
                <a:t> </a:t>
              </a:r>
            </a:p>
          </p:txBody>
        </p:sp>
        <p:sp>
          <p:nvSpPr>
            <p:cNvPr id="526341" name="Rectangle 5"/>
            <p:cNvSpPr>
              <a:spLocks noChangeArrowheads="1"/>
            </p:cNvSpPr>
            <p:nvPr/>
          </p:nvSpPr>
          <p:spPr bwMode="gray">
            <a:xfrm>
              <a:off x="6097588" y="3867151"/>
              <a:ext cx="2738437" cy="2541587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5400000" scaled="1"/>
            </a:gradFill>
            <a:ln w="12700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lIns="108000" tIns="108000" rIns="72000" bIns="72000"/>
            <a:lstStyle/>
            <a:p>
              <a:pPr marL="190500" indent="-190500">
                <a:spcBef>
                  <a:spcPct val="40000"/>
                </a:spcBef>
                <a:buClr>
                  <a:srgbClr val="2A79D0"/>
                </a:buClr>
                <a:buFont typeface="Wingdings" pitchFamily="2" charset="2"/>
                <a:buChar char="§"/>
                <a:defRPr/>
              </a:pPr>
              <a:r>
                <a:rPr lang="en-US" sz="1400" noProof="1">
                  <a:solidFill>
                    <a:srgbClr val="000000"/>
                  </a:solidFill>
                </a:rPr>
                <a:t>Degradation gets severe enough that the head can no longer function.</a:t>
              </a:r>
            </a:p>
            <a:p>
              <a:pPr marL="190500" indent="-190500">
                <a:spcBef>
                  <a:spcPct val="40000"/>
                </a:spcBef>
                <a:buClr>
                  <a:srgbClr val="2A79D0"/>
                </a:buClr>
                <a:buFont typeface="Wingdings" pitchFamily="2" charset="2"/>
                <a:buChar char="§"/>
                <a:defRPr/>
              </a:pPr>
              <a:r>
                <a:rPr lang="en-US" sz="1400" noProof="1" smtClean="0">
                  <a:solidFill>
                    <a:srgbClr val="000000"/>
                  </a:solidFill>
                </a:rPr>
                <a:t>Failure (typcially ECC) </a:t>
              </a:r>
              <a:r>
                <a:rPr lang="en-US" sz="1400" noProof="1">
                  <a:solidFill>
                    <a:srgbClr val="000000"/>
                  </a:solidFill>
                </a:rPr>
                <a:t>then results</a:t>
              </a:r>
            </a:p>
            <a:p>
              <a:pPr marL="190500" indent="-190500">
                <a:spcBef>
                  <a:spcPct val="40000"/>
                </a:spcBef>
                <a:buClr>
                  <a:srgbClr val="2A79D0"/>
                </a:buClr>
                <a:buFont typeface="Wingdings" pitchFamily="2" charset="2"/>
                <a:buChar char="§"/>
                <a:defRPr/>
              </a:pPr>
              <a:r>
                <a:rPr lang="en-US" sz="1400" noProof="1">
                  <a:solidFill>
                    <a:srgbClr val="000000"/>
                  </a:solidFill>
                </a:rPr>
                <a:t>Tear down confirms wear of carbon on pole tips due to occurrence of head-disk contacts </a:t>
              </a:r>
            </a:p>
          </p:txBody>
        </p:sp>
        <p:grpSp>
          <p:nvGrpSpPr>
            <p:cNvPr id="3" name="Group 88"/>
            <p:cNvGrpSpPr>
              <a:grpSpLocks/>
            </p:cNvGrpSpPr>
            <p:nvPr/>
          </p:nvGrpSpPr>
          <p:grpSpPr bwMode="auto">
            <a:xfrm>
              <a:off x="314325" y="1620838"/>
              <a:ext cx="2752725" cy="2246312"/>
              <a:chOff x="314325" y="1555750"/>
              <a:chExt cx="2752725" cy="2087563"/>
            </a:xfrm>
          </p:grpSpPr>
          <p:sp>
            <p:nvSpPr>
              <p:cNvPr id="72737" name="Rectangle 98" descr="Dark upward diagonal"/>
              <p:cNvSpPr>
                <a:spLocks noChangeAspect="1" noChangeArrowheads="1"/>
              </p:cNvSpPr>
              <p:nvPr/>
            </p:nvSpPr>
            <p:spPr bwMode="auto">
              <a:xfrm>
                <a:off x="586721" y="3100388"/>
                <a:ext cx="2125663" cy="284163"/>
              </a:xfrm>
              <a:prstGeom prst="rect">
                <a:avLst/>
              </a:prstGeom>
              <a:pattFill prst="dkUpDiag">
                <a:fgClr>
                  <a:srgbClr val="008080">
                    <a:alpha val="30196"/>
                  </a:srgbClr>
                </a:fgClr>
                <a:bgClr>
                  <a:srgbClr val="FFFFFF">
                    <a:alpha val="30196"/>
                  </a:srgbClr>
                </a:bgClr>
              </a:pattFill>
              <a:ln w="12700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2738" name="Text Box 72"/>
              <p:cNvSpPr txBox="1">
                <a:spLocks noChangeAspect="1" noChangeArrowheads="1"/>
              </p:cNvSpPr>
              <p:nvPr/>
            </p:nvSpPr>
            <p:spPr bwMode="auto">
              <a:xfrm>
                <a:off x="1102659" y="2724150"/>
                <a:ext cx="1216025" cy="396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latinLnBrk="1" hangingPunct="1">
                  <a:spcBef>
                    <a:spcPct val="50000"/>
                  </a:spcBef>
                </a:pPr>
                <a:r>
                  <a:rPr kumimoji="1" lang="en-US" altLang="ko-KR" sz="1000">
                    <a:solidFill>
                      <a:srgbClr val="FF0000"/>
                    </a:solidFill>
                    <a:ea typeface="Gulim" pitchFamily="34" charset="-127"/>
                  </a:rPr>
                  <a:t>Head-disk Interaction</a:t>
                </a:r>
              </a:p>
            </p:txBody>
          </p:sp>
          <p:sp>
            <p:nvSpPr>
              <p:cNvPr id="72739" name="Line 73"/>
              <p:cNvSpPr>
                <a:spLocks noChangeAspect="1" noChangeShapeType="1"/>
              </p:cNvSpPr>
              <p:nvPr/>
            </p:nvSpPr>
            <p:spPr bwMode="auto">
              <a:xfrm>
                <a:off x="912159" y="2711450"/>
                <a:ext cx="147478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740" name="Line 74"/>
              <p:cNvSpPr>
                <a:spLocks noChangeAspect="1" noChangeShapeType="1"/>
              </p:cNvSpPr>
              <p:nvPr/>
            </p:nvSpPr>
            <p:spPr bwMode="auto">
              <a:xfrm flipV="1">
                <a:off x="2204384" y="2695575"/>
                <a:ext cx="0" cy="38417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arrow" w="med" len="med"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741" name="Line 75"/>
              <p:cNvSpPr>
                <a:spLocks noChangeAspect="1" noChangeShapeType="1"/>
              </p:cNvSpPr>
              <p:nvPr/>
            </p:nvSpPr>
            <p:spPr bwMode="auto">
              <a:xfrm flipH="1">
                <a:off x="897871" y="2384425"/>
                <a:ext cx="1182688" cy="0"/>
              </a:xfrm>
              <a:prstGeom prst="line">
                <a:avLst/>
              </a:prstGeom>
              <a:noFill/>
              <a:ln w="19050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72742" name="Freeform 76" descr="Light downward diagonal"/>
              <p:cNvSpPr>
                <a:spLocks noChangeAspect="1"/>
              </p:cNvSpPr>
              <p:nvPr/>
            </p:nvSpPr>
            <p:spPr bwMode="auto">
              <a:xfrm>
                <a:off x="897871" y="2684463"/>
                <a:ext cx="368300" cy="92075"/>
              </a:xfrm>
              <a:custGeom>
                <a:avLst/>
                <a:gdLst>
                  <a:gd name="T0" fmla="*/ 0 w 384"/>
                  <a:gd name="T1" fmla="*/ 2147483647 h 96"/>
                  <a:gd name="T2" fmla="*/ 2147483647 w 384"/>
                  <a:gd name="T3" fmla="*/ 2147483647 h 96"/>
                  <a:gd name="T4" fmla="*/ 2147483647 w 384"/>
                  <a:gd name="T5" fmla="*/ 0 h 96"/>
                  <a:gd name="T6" fmla="*/ 0 w 384"/>
                  <a:gd name="T7" fmla="*/ 0 h 96"/>
                  <a:gd name="T8" fmla="*/ 0 w 384"/>
                  <a:gd name="T9" fmla="*/ 2147483647 h 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4"/>
                  <a:gd name="T16" fmla="*/ 0 h 96"/>
                  <a:gd name="T17" fmla="*/ 384 w 384"/>
                  <a:gd name="T18" fmla="*/ 96 h 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4" h="96">
                    <a:moveTo>
                      <a:pt x="0" y="96"/>
                    </a:moveTo>
                    <a:lnTo>
                      <a:pt x="96" y="48"/>
                    </a:lnTo>
                    <a:lnTo>
                      <a:pt x="384" y="0"/>
                    </a:lnTo>
                    <a:lnTo>
                      <a:pt x="0" y="0"/>
                    </a:lnTo>
                    <a:lnTo>
                      <a:pt x="0" y="96"/>
                    </a:lnTo>
                    <a:close/>
                  </a:path>
                </a:pathLst>
              </a:custGeom>
              <a:pattFill prst="ltDnDiag">
                <a:fgClr>
                  <a:srgbClr val="CC99FF">
                    <a:alpha val="49019"/>
                  </a:srgbClr>
                </a:fgClr>
                <a:bgClr>
                  <a:srgbClr val="FFFFFF">
                    <a:alpha val="49019"/>
                  </a:srgbClr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72743" name="Oval 77"/>
              <p:cNvSpPr>
                <a:spLocks noChangeArrowheads="1"/>
              </p:cNvSpPr>
              <p:nvPr/>
            </p:nvSpPr>
            <p:spPr bwMode="auto">
              <a:xfrm>
                <a:off x="759759" y="2524125"/>
                <a:ext cx="479425" cy="385763"/>
              </a:xfrm>
              <a:prstGeom prst="ellipse">
                <a:avLst/>
              </a:prstGeom>
              <a:noFill/>
              <a:ln w="28575" cap="rnd">
                <a:solidFill>
                  <a:srgbClr val="FF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2744" name="Line 78"/>
              <p:cNvSpPr>
                <a:spLocks noChangeAspect="1" noChangeShapeType="1"/>
              </p:cNvSpPr>
              <p:nvPr/>
            </p:nvSpPr>
            <p:spPr bwMode="auto">
              <a:xfrm flipH="1">
                <a:off x="912159" y="1881188"/>
                <a:ext cx="0" cy="1208088"/>
              </a:xfrm>
              <a:prstGeom prst="line">
                <a:avLst/>
              </a:prstGeom>
              <a:noFill/>
              <a:ln w="9525">
                <a:solidFill>
                  <a:srgbClr val="3333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745" name="Line 79"/>
              <p:cNvSpPr>
                <a:spLocks noChangeAspect="1" noChangeShapeType="1"/>
              </p:cNvSpPr>
              <p:nvPr/>
            </p:nvSpPr>
            <p:spPr bwMode="auto">
              <a:xfrm>
                <a:off x="912159" y="2860675"/>
                <a:ext cx="122238" cy="0"/>
              </a:xfrm>
              <a:prstGeom prst="line">
                <a:avLst/>
              </a:prstGeom>
              <a:noFill/>
              <a:ln w="9525">
                <a:solidFill>
                  <a:srgbClr val="3333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746" name="Line 80"/>
              <p:cNvSpPr>
                <a:spLocks noChangeAspect="1" noChangeShapeType="1"/>
              </p:cNvSpPr>
              <p:nvPr/>
            </p:nvSpPr>
            <p:spPr bwMode="auto">
              <a:xfrm>
                <a:off x="912159" y="2633663"/>
                <a:ext cx="122238" cy="0"/>
              </a:xfrm>
              <a:prstGeom prst="line">
                <a:avLst/>
              </a:prstGeom>
              <a:noFill/>
              <a:ln w="9525">
                <a:solidFill>
                  <a:srgbClr val="3333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747" name="Line 81"/>
              <p:cNvSpPr>
                <a:spLocks noChangeAspect="1" noChangeShapeType="1"/>
              </p:cNvSpPr>
              <p:nvPr/>
            </p:nvSpPr>
            <p:spPr bwMode="auto">
              <a:xfrm>
                <a:off x="912159" y="2409825"/>
                <a:ext cx="122238" cy="0"/>
              </a:xfrm>
              <a:prstGeom prst="line">
                <a:avLst/>
              </a:prstGeom>
              <a:noFill/>
              <a:ln w="9525">
                <a:solidFill>
                  <a:srgbClr val="3333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748" name="Line 82"/>
              <p:cNvSpPr>
                <a:spLocks noChangeAspect="1" noChangeShapeType="1"/>
              </p:cNvSpPr>
              <p:nvPr/>
            </p:nvSpPr>
            <p:spPr bwMode="auto">
              <a:xfrm>
                <a:off x="912159" y="2182813"/>
                <a:ext cx="120650" cy="0"/>
              </a:xfrm>
              <a:prstGeom prst="line">
                <a:avLst/>
              </a:prstGeom>
              <a:noFill/>
              <a:ln w="9525">
                <a:solidFill>
                  <a:srgbClr val="3333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749" name="Text Box 83"/>
              <p:cNvSpPr txBox="1">
                <a:spLocks noChangeAspect="1" noChangeArrowheads="1"/>
              </p:cNvSpPr>
              <p:nvPr/>
            </p:nvSpPr>
            <p:spPr bwMode="auto">
              <a:xfrm>
                <a:off x="647046" y="2824163"/>
                <a:ext cx="369888" cy="214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latinLnBrk="1" hangingPunct="1">
                  <a:spcBef>
                    <a:spcPct val="50000"/>
                  </a:spcBef>
                </a:pPr>
                <a:endParaRPr kumimoji="1" lang="en-US" altLang="ko-KR" sz="800">
                  <a:solidFill>
                    <a:srgbClr val="004074"/>
                  </a:solidFill>
                  <a:ea typeface="Gulim" pitchFamily="34" charset="-127"/>
                </a:endParaRPr>
              </a:p>
            </p:txBody>
          </p:sp>
          <p:sp>
            <p:nvSpPr>
              <p:cNvPr id="72750" name="Text Box 84"/>
              <p:cNvSpPr txBox="1">
                <a:spLocks noChangeAspect="1" noChangeArrowheads="1"/>
              </p:cNvSpPr>
              <p:nvPr/>
            </p:nvSpPr>
            <p:spPr bwMode="auto">
              <a:xfrm>
                <a:off x="637521" y="2592388"/>
                <a:ext cx="401638" cy="214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latinLnBrk="1" hangingPunct="1">
                  <a:spcBef>
                    <a:spcPct val="50000"/>
                  </a:spcBef>
                </a:pPr>
                <a:endParaRPr kumimoji="1" lang="en-US" altLang="ko-KR" sz="800">
                  <a:solidFill>
                    <a:srgbClr val="004074"/>
                  </a:solidFill>
                  <a:ea typeface="Gulim" pitchFamily="34" charset="-127"/>
                </a:endParaRPr>
              </a:p>
            </p:txBody>
          </p:sp>
          <p:sp>
            <p:nvSpPr>
              <p:cNvPr id="72751" name="Text Box 85"/>
              <p:cNvSpPr txBox="1">
                <a:spLocks noChangeAspect="1" noChangeArrowheads="1"/>
              </p:cNvSpPr>
              <p:nvPr/>
            </p:nvSpPr>
            <p:spPr bwMode="auto">
              <a:xfrm>
                <a:off x="650221" y="2370138"/>
                <a:ext cx="368300" cy="214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latinLnBrk="1" hangingPunct="1">
                  <a:spcBef>
                    <a:spcPct val="50000"/>
                  </a:spcBef>
                </a:pPr>
                <a:endParaRPr kumimoji="1" lang="en-US" altLang="ko-KR" sz="800">
                  <a:solidFill>
                    <a:srgbClr val="004074"/>
                  </a:solidFill>
                  <a:ea typeface="Gulim" pitchFamily="34" charset="-127"/>
                </a:endParaRPr>
              </a:p>
            </p:txBody>
          </p:sp>
          <p:sp>
            <p:nvSpPr>
              <p:cNvPr id="72752" name="Text Box 86"/>
              <p:cNvSpPr txBox="1">
                <a:spLocks noChangeAspect="1" noChangeArrowheads="1"/>
              </p:cNvSpPr>
              <p:nvPr/>
            </p:nvSpPr>
            <p:spPr bwMode="auto">
              <a:xfrm>
                <a:off x="623234" y="1911350"/>
                <a:ext cx="368300" cy="214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latinLnBrk="1" hangingPunct="1">
                  <a:spcBef>
                    <a:spcPct val="50000"/>
                  </a:spcBef>
                </a:pPr>
                <a:endParaRPr kumimoji="1" lang="en-US" altLang="ko-KR" sz="800">
                  <a:solidFill>
                    <a:srgbClr val="004074"/>
                  </a:solidFill>
                  <a:ea typeface="Gulim" pitchFamily="34" charset="-127"/>
                </a:endParaRPr>
              </a:p>
            </p:txBody>
          </p:sp>
          <p:sp>
            <p:nvSpPr>
              <p:cNvPr id="72753" name="Line 87"/>
              <p:cNvSpPr>
                <a:spLocks noChangeAspect="1" noChangeShapeType="1"/>
              </p:cNvSpPr>
              <p:nvPr/>
            </p:nvSpPr>
            <p:spPr bwMode="auto">
              <a:xfrm>
                <a:off x="912159" y="1957388"/>
                <a:ext cx="122238" cy="0"/>
              </a:xfrm>
              <a:prstGeom prst="line">
                <a:avLst/>
              </a:prstGeom>
              <a:noFill/>
              <a:ln w="9525">
                <a:solidFill>
                  <a:srgbClr val="3333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754" name="Text Box 88"/>
              <p:cNvSpPr txBox="1">
                <a:spLocks noChangeAspect="1" noChangeArrowheads="1"/>
              </p:cNvSpPr>
              <p:nvPr/>
            </p:nvSpPr>
            <p:spPr bwMode="auto">
              <a:xfrm>
                <a:off x="623234" y="2133600"/>
                <a:ext cx="368300" cy="214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latinLnBrk="1" hangingPunct="1">
                  <a:spcBef>
                    <a:spcPct val="50000"/>
                  </a:spcBef>
                </a:pPr>
                <a:endParaRPr kumimoji="1" lang="en-US" altLang="ko-KR" sz="800">
                  <a:solidFill>
                    <a:srgbClr val="004074"/>
                  </a:solidFill>
                  <a:ea typeface="Gulim" pitchFamily="34" charset="-127"/>
                </a:endParaRPr>
              </a:p>
            </p:txBody>
          </p:sp>
          <p:sp>
            <p:nvSpPr>
              <p:cNvPr id="72755" name="Freeform 89"/>
              <p:cNvSpPr>
                <a:spLocks noChangeAspect="1"/>
              </p:cNvSpPr>
              <p:nvPr/>
            </p:nvSpPr>
            <p:spPr bwMode="auto">
              <a:xfrm>
                <a:off x="931209" y="1927225"/>
                <a:ext cx="820738" cy="919163"/>
              </a:xfrm>
              <a:custGeom>
                <a:avLst/>
                <a:gdLst>
                  <a:gd name="T0" fmla="*/ 0 w 1872"/>
                  <a:gd name="T1" fmla="*/ 0 h 672"/>
                  <a:gd name="T2" fmla="*/ 0 w 1872"/>
                  <a:gd name="T3" fmla="*/ 2147483647 h 672"/>
                  <a:gd name="T4" fmla="*/ 0 w 1872"/>
                  <a:gd name="T5" fmla="*/ 2147483647 h 672"/>
                  <a:gd name="T6" fmla="*/ 0 w 1872"/>
                  <a:gd name="T7" fmla="*/ 2147483647 h 672"/>
                  <a:gd name="T8" fmla="*/ 0 w 1872"/>
                  <a:gd name="T9" fmla="*/ 2147483647 h 672"/>
                  <a:gd name="T10" fmla="*/ 0 w 1872"/>
                  <a:gd name="T11" fmla="*/ 2147483647 h 672"/>
                  <a:gd name="T12" fmla="*/ 0 w 1872"/>
                  <a:gd name="T13" fmla="*/ 2147483647 h 67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72"/>
                  <a:gd name="T22" fmla="*/ 0 h 672"/>
                  <a:gd name="T23" fmla="*/ 1872 w 1872"/>
                  <a:gd name="T24" fmla="*/ 672 h 67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72" h="672">
                    <a:moveTo>
                      <a:pt x="0" y="0"/>
                    </a:moveTo>
                    <a:cubicBezTo>
                      <a:pt x="84" y="28"/>
                      <a:pt x="168" y="56"/>
                      <a:pt x="432" y="96"/>
                    </a:cubicBezTo>
                    <a:cubicBezTo>
                      <a:pt x="696" y="136"/>
                      <a:pt x="1344" y="200"/>
                      <a:pt x="1584" y="240"/>
                    </a:cubicBezTo>
                    <a:cubicBezTo>
                      <a:pt x="1824" y="280"/>
                      <a:pt x="1872" y="304"/>
                      <a:pt x="1872" y="336"/>
                    </a:cubicBezTo>
                    <a:cubicBezTo>
                      <a:pt x="1872" y="368"/>
                      <a:pt x="1824" y="392"/>
                      <a:pt x="1584" y="432"/>
                    </a:cubicBezTo>
                    <a:cubicBezTo>
                      <a:pt x="1344" y="472"/>
                      <a:pt x="696" y="536"/>
                      <a:pt x="432" y="576"/>
                    </a:cubicBezTo>
                    <a:cubicBezTo>
                      <a:pt x="168" y="616"/>
                      <a:pt x="84" y="644"/>
                      <a:pt x="0" y="672"/>
                    </a:cubicBezTo>
                  </a:path>
                </a:pathLst>
              </a:custGeom>
              <a:noFill/>
              <a:ln w="19050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" name="Group 90"/>
              <p:cNvGrpSpPr>
                <a:grpSpLocks/>
              </p:cNvGrpSpPr>
              <p:nvPr/>
            </p:nvGrpSpPr>
            <p:grpSpPr bwMode="auto">
              <a:xfrm>
                <a:off x="437496" y="1843088"/>
                <a:ext cx="558800" cy="1143000"/>
                <a:chOff x="246" y="1349"/>
                <a:chExt cx="391" cy="854"/>
              </a:xfrm>
            </p:grpSpPr>
            <p:sp>
              <p:nvSpPr>
                <p:cNvPr id="72762" name="Text Box 91"/>
                <p:cNvSpPr txBox="1">
                  <a:spLocks noChangeArrowheads="1"/>
                </p:cNvSpPr>
                <p:nvPr/>
              </p:nvSpPr>
              <p:spPr bwMode="auto">
                <a:xfrm>
                  <a:off x="254" y="2021"/>
                  <a:ext cx="374" cy="18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r>
                    <a:rPr lang="en-US" sz="1000">
                      <a:solidFill>
                        <a:srgbClr val="000000"/>
                      </a:solidFill>
                    </a:rPr>
                    <a:t>0.5nm</a:t>
                  </a:r>
                </a:p>
              </p:txBody>
            </p:sp>
            <p:sp>
              <p:nvSpPr>
                <p:cNvPr id="72763" name="Text Box 92"/>
                <p:cNvSpPr txBox="1">
                  <a:spLocks noChangeArrowheads="1"/>
                </p:cNvSpPr>
                <p:nvPr/>
              </p:nvSpPr>
              <p:spPr bwMode="auto">
                <a:xfrm>
                  <a:off x="246" y="1686"/>
                  <a:ext cx="374" cy="18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r>
                    <a:rPr lang="en-US" sz="1000">
                      <a:solidFill>
                        <a:srgbClr val="000000"/>
                      </a:solidFill>
                    </a:rPr>
                    <a:t>1.5nm</a:t>
                  </a:r>
                </a:p>
              </p:txBody>
            </p:sp>
            <p:sp>
              <p:nvSpPr>
                <p:cNvPr id="72764" name="Text Box 93"/>
                <p:cNvSpPr txBox="1">
                  <a:spLocks noChangeArrowheads="1"/>
                </p:cNvSpPr>
                <p:nvPr/>
              </p:nvSpPr>
              <p:spPr bwMode="auto">
                <a:xfrm>
                  <a:off x="262" y="1517"/>
                  <a:ext cx="375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r>
                    <a:rPr lang="en-US" sz="1000">
                      <a:solidFill>
                        <a:srgbClr val="000000"/>
                      </a:solidFill>
                    </a:rPr>
                    <a:t>2.0nm</a:t>
                  </a:r>
                </a:p>
              </p:txBody>
            </p:sp>
            <p:sp>
              <p:nvSpPr>
                <p:cNvPr id="72765" name="Text Box 94"/>
                <p:cNvSpPr txBox="1">
                  <a:spLocks noChangeArrowheads="1"/>
                </p:cNvSpPr>
                <p:nvPr/>
              </p:nvSpPr>
              <p:spPr bwMode="auto">
                <a:xfrm>
                  <a:off x="246" y="1349"/>
                  <a:ext cx="375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r>
                    <a:rPr lang="en-US" sz="1000">
                      <a:solidFill>
                        <a:srgbClr val="000000"/>
                      </a:solidFill>
                    </a:rPr>
                    <a:t>2.5nm</a:t>
                  </a:r>
                </a:p>
              </p:txBody>
            </p:sp>
            <p:sp>
              <p:nvSpPr>
                <p:cNvPr id="72766" name="Text Box 95"/>
                <p:cNvSpPr txBox="1">
                  <a:spLocks noChangeArrowheads="1"/>
                </p:cNvSpPr>
                <p:nvPr/>
              </p:nvSpPr>
              <p:spPr bwMode="auto">
                <a:xfrm>
                  <a:off x="254" y="1853"/>
                  <a:ext cx="375" cy="18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r>
                    <a:rPr lang="en-US" sz="1000">
                      <a:solidFill>
                        <a:srgbClr val="000000"/>
                      </a:solidFill>
                    </a:rPr>
                    <a:t>1.0nm</a:t>
                  </a:r>
                </a:p>
              </p:txBody>
            </p:sp>
          </p:grpSp>
          <p:sp>
            <p:nvSpPr>
              <p:cNvPr id="72757" name="Text Box 97"/>
              <p:cNvSpPr txBox="1">
                <a:spLocks noChangeAspect="1" noChangeArrowheads="1"/>
              </p:cNvSpPr>
              <p:nvPr/>
            </p:nvSpPr>
            <p:spPr bwMode="auto">
              <a:xfrm>
                <a:off x="1401109" y="3157538"/>
                <a:ext cx="615950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latinLnBrk="1" hangingPunct="1">
                  <a:spcBef>
                    <a:spcPct val="50000"/>
                  </a:spcBef>
                </a:pPr>
                <a:r>
                  <a:rPr kumimoji="1" lang="en-US" altLang="ko-KR" sz="1000" b="1">
                    <a:solidFill>
                      <a:srgbClr val="000000"/>
                    </a:solidFill>
                    <a:ea typeface="Gulim" pitchFamily="34" charset="-127"/>
                  </a:rPr>
                  <a:t>DISK</a:t>
                </a:r>
              </a:p>
            </p:txBody>
          </p:sp>
          <p:sp>
            <p:nvSpPr>
              <p:cNvPr id="72758" name="Text Box 99"/>
              <p:cNvSpPr txBox="1">
                <a:spLocks noChangeArrowheads="1"/>
              </p:cNvSpPr>
              <p:nvPr/>
            </p:nvSpPr>
            <p:spPr bwMode="auto">
              <a:xfrm>
                <a:off x="2036109" y="2241550"/>
                <a:ext cx="849913" cy="2574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200" b="1">
                    <a:solidFill>
                      <a:srgbClr val="008000"/>
                    </a:solidFill>
                    <a:sym typeface="Symbol" pitchFamily="18" charset="2"/>
                  </a:rPr>
                  <a:t> =</a:t>
                </a:r>
                <a:r>
                  <a:rPr lang="en-US" sz="1200" b="1">
                    <a:solidFill>
                      <a:srgbClr val="008000"/>
                    </a:solidFill>
                  </a:rPr>
                  <a:t>1.6nm</a:t>
                </a:r>
              </a:p>
            </p:txBody>
          </p:sp>
          <p:sp>
            <p:nvSpPr>
              <p:cNvPr id="72759" name="Line 163"/>
              <p:cNvSpPr>
                <a:spLocks noChangeShapeType="1"/>
              </p:cNvSpPr>
              <p:nvPr/>
            </p:nvSpPr>
            <p:spPr bwMode="auto">
              <a:xfrm flipV="1">
                <a:off x="951846" y="1929192"/>
                <a:ext cx="314325" cy="84575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760" name="Text Box 164"/>
              <p:cNvSpPr txBox="1">
                <a:spLocks noChangeArrowheads="1"/>
              </p:cNvSpPr>
              <p:nvPr/>
            </p:nvSpPr>
            <p:spPr bwMode="auto">
              <a:xfrm>
                <a:off x="1039159" y="1652194"/>
                <a:ext cx="1638590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200">
                    <a:solidFill>
                      <a:srgbClr val="000000"/>
                    </a:solidFill>
                  </a:rPr>
                  <a:t>Degrading population</a:t>
                </a:r>
              </a:p>
            </p:txBody>
          </p:sp>
          <p:sp>
            <p:nvSpPr>
              <p:cNvPr id="79" name="Rectangle 78"/>
              <p:cNvSpPr/>
              <p:nvPr/>
            </p:nvSpPr>
            <p:spPr bwMode="auto">
              <a:xfrm>
                <a:off x="314325" y="1555750"/>
                <a:ext cx="2752725" cy="2087564"/>
              </a:xfrm>
              <a:prstGeom prst="rect">
                <a:avLst/>
              </a:prstGeom>
              <a:noFill/>
              <a:ln w="9525" cap="flat" cmpd="sng" algn="ctr">
                <a:solidFill>
                  <a:schemeClr val="bg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lIns="90000" tIns="46800" rIns="90000" bIns="46800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" name="Group 79"/>
            <p:cNvGrpSpPr>
              <a:grpSpLocks/>
            </p:cNvGrpSpPr>
            <p:nvPr/>
          </p:nvGrpSpPr>
          <p:grpSpPr bwMode="auto">
            <a:xfrm>
              <a:off x="6022975" y="1627188"/>
              <a:ext cx="2870200" cy="2254250"/>
              <a:chOff x="3161179" y="1615684"/>
              <a:chExt cx="2870386" cy="2255277"/>
            </a:xfrm>
          </p:grpSpPr>
          <p:pic>
            <p:nvPicPr>
              <p:cNvPr id="72735" name="Picture 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6041" t="25211" r="47748" b="56117"/>
              <a:stretch>
                <a:fillRect/>
              </a:stretch>
            </p:blipFill>
            <p:spPr bwMode="auto">
              <a:xfrm>
                <a:off x="3161179" y="1615684"/>
                <a:ext cx="2870386" cy="2255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2736" name="Oval 13"/>
              <p:cNvSpPr>
                <a:spLocks noChangeArrowheads="1"/>
              </p:cNvSpPr>
              <p:nvPr/>
            </p:nvSpPr>
            <p:spPr bwMode="auto">
              <a:xfrm>
                <a:off x="3966503" y="2333265"/>
                <a:ext cx="1358900" cy="1062891"/>
              </a:xfrm>
              <a:prstGeom prst="ellipse">
                <a:avLst/>
              </a:prstGeom>
              <a:noFill/>
              <a:ln w="28575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2714" name="Text Box 166"/>
            <p:cNvSpPr txBox="1">
              <a:spLocks noChangeArrowheads="1"/>
            </p:cNvSpPr>
            <p:nvPr/>
          </p:nvSpPr>
          <p:spPr bwMode="auto">
            <a:xfrm>
              <a:off x="1130300" y="2481263"/>
              <a:ext cx="293688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400" b="1">
                  <a:solidFill>
                    <a:srgbClr val="000000"/>
                  </a:solidFill>
                  <a:sym typeface="Symbol" pitchFamily="18" charset="2"/>
                </a:rPr>
                <a:t></a:t>
              </a:r>
            </a:p>
          </p:txBody>
        </p:sp>
        <p:cxnSp>
          <p:nvCxnSpPr>
            <p:cNvPr id="72715" name="Straight Arrow Connector 91"/>
            <p:cNvCxnSpPr>
              <a:cxnSpLocks noChangeShapeType="1"/>
            </p:cNvCxnSpPr>
            <p:nvPr/>
          </p:nvCxnSpPr>
          <p:spPr bwMode="auto">
            <a:xfrm>
              <a:off x="1379538" y="2490788"/>
              <a:ext cx="4762" cy="263525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triangle" w="sm" len="med"/>
              <a:tailEnd type="triangl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26340" name="Rectangle 4"/>
            <p:cNvSpPr>
              <a:spLocks noChangeArrowheads="1"/>
            </p:cNvSpPr>
            <p:nvPr/>
          </p:nvSpPr>
          <p:spPr bwMode="gray">
            <a:xfrm>
              <a:off x="3213100" y="3867151"/>
              <a:ext cx="2809875" cy="2541587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5400000" scaled="1"/>
            </a:gradFill>
            <a:ln w="12700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lIns="108000" tIns="108000" rIns="72000" bIns="72000"/>
            <a:lstStyle/>
            <a:p>
              <a:pPr marL="190500" indent="-190500">
                <a:spcBef>
                  <a:spcPct val="40000"/>
                </a:spcBef>
                <a:buClr>
                  <a:srgbClr val="2A79D0"/>
                </a:buClr>
                <a:buFont typeface="Wingdings" pitchFamily="2" charset="2"/>
                <a:buChar char="§"/>
                <a:defRPr/>
              </a:pPr>
              <a:r>
                <a:rPr lang="en-US" sz="1400" noProof="1">
                  <a:solidFill>
                    <a:srgbClr val="000000"/>
                  </a:solidFill>
                </a:rPr>
                <a:t>Contact between the head and disk leads to degradation of the magnetic / electrical propeties of the head</a:t>
              </a:r>
            </a:p>
            <a:p>
              <a:pPr marL="190500" indent="-190500">
                <a:spcBef>
                  <a:spcPct val="40000"/>
                </a:spcBef>
                <a:buClr>
                  <a:srgbClr val="2A79D0"/>
                </a:buClr>
                <a:buFont typeface="Wingdings" pitchFamily="2" charset="2"/>
                <a:buChar char="§"/>
                <a:defRPr/>
              </a:pPr>
              <a:r>
                <a:rPr lang="en-US" sz="1400" noProof="1">
                  <a:solidFill>
                    <a:srgbClr val="000000"/>
                  </a:solidFill>
                </a:rPr>
                <a:t>Monitoring degradation in the parametric data can be used to identify “virtual” failures</a:t>
              </a:r>
            </a:p>
          </p:txBody>
        </p:sp>
        <p:grpSp>
          <p:nvGrpSpPr>
            <p:cNvPr id="6" name="Group 104"/>
            <p:cNvGrpSpPr>
              <a:grpSpLocks/>
            </p:cNvGrpSpPr>
            <p:nvPr/>
          </p:nvGrpSpPr>
          <p:grpSpPr bwMode="auto">
            <a:xfrm>
              <a:off x="3173448" y="1611313"/>
              <a:ext cx="2778090" cy="2286000"/>
              <a:chOff x="3173536" y="1621126"/>
              <a:chExt cx="2777344" cy="2285813"/>
            </a:xfrm>
          </p:grpSpPr>
          <p:grpSp>
            <p:nvGrpSpPr>
              <p:cNvPr id="7" name="Group 14"/>
              <p:cNvGrpSpPr>
                <a:grpSpLocks/>
              </p:cNvGrpSpPr>
              <p:nvPr/>
            </p:nvGrpSpPr>
            <p:grpSpPr bwMode="auto">
              <a:xfrm>
                <a:off x="3210631" y="1698319"/>
                <a:ext cx="2705100" cy="2076552"/>
                <a:chOff x="63" y="2087"/>
                <a:chExt cx="1704" cy="1682"/>
              </a:xfrm>
            </p:grpSpPr>
            <p:pic>
              <p:nvPicPr>
                <p:cNvPr id="72733" name="Picture 4" descr="http://wdscqweb01/SPOTFIREWEB/GetImage.ashx?waid=d20c773e0d42359a51e03-ba1f&amp;nid=id12&amp;args=ExportImage&amp;seed=id2119"/>
                <p:cNvPicPr>
                  <a:picLocks noChangeAspect="1" noChangeArrowheads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3821" r="18788"/>
                <a:stretch>
                  <a:fillRect/>
                </a:stretch>
              </p:blipFill>
              <p:spPr bwMode="auto">
                <a:xfrm>
                  <a:off x="63" y="2087"/>
                  <a:ext cx="1704" cy="168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72734" name="Line 13"/>
                <p:cNvSpPr>
                  <a:spLocks noChangeShapeType="1"/>
                </p:cNvSpPr>
                <p:nvPr/>
              </p:nvSpPr>
              <p:spPr bwMode="auto">
                <a:xfrm flipV="1">
                  <a:off x="275" y="3117"/>
                  <a:ext cx="1492" cy="0"/>
                </a:xfrm>
                <a:prstGeom prst="line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72721" name="Rectangle 93"/>
              <p:cNvSpPr>
                <a:spLocks noChangeArrowheads="1"/>
              </p:cNvSpPr>
              <p:nvPr/>
            </p:nvSpPr>
            <p:spPr bwMode="auto">
              <a:xfrm>
                <a:off x="3370730" y="1733868"/>
                <a:ext cx="128407" cy="186409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2722" name="TextBox 85"/>
              <p:cNvSpPr txBox="1">
                <a:spLocks noChangeArrowheads="1"/>
              </p:cNvSpPr>
              <p:nvPr/>
            </p:nvSpPr>
            <p:spPr bwMode="auto">
              <a:xfrm rot="-5400000">
                <a:off x="2594395" y="2626286"/>
                <a:ext cx="1404437" cy="2461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000" b="1">
                    <a:solidFill>
                      <a:srgbClr val="000000"/>
                    </a:solidFill>
                  </a:rPr>
                  <a:t>Critical Parameter A</a:t>
                </a:r>
              </a:p>
            </p:txBody>
          </p:sp>
          <p:sp>
            <p:nvSpPr>
              <p:cNvPr id="72723" name="TextBox 94"/>
              <p:cNvSpPr txBox="1">
                <a:spLocks noChangeArrowheads="1"/>
              </p:cNvSpPr>
              <p:nvPr/>
            </p:nvSpPr>
            <p:spPr bwMode="auto">
              <a:xfrm>
                <a:off x="3334870" y="1787658"/>
                <a:ext cx="24237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800" b="1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72724" name="TextBox 95"/>
              <p:cNvSpPr txBox="1">
                <a:spLocks noChangeArrowheads="1"/>
              </p:cNvSpPr>
              <p:nvPr/>
            </p:nvSpPr>
            <p:spPr bwMode="auto">
              <a:xfrm>
                <a:off x="3343835" y="2140656"/>
                <a:ext cx="24237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800" b="1">
                    <a:solidFill>
                      <a:srgbClr val="000000"/>
                    </a:solidFill>
                  </a:rPr>
                  <a:t>1</a:t>
                </a:r>
              </a:p>
            </p:txBody>
          </p:sp>
          <p:sp>
            <p:nvSpPr>
              <p:cNvPr id="72725" name="TextBox 96"/>
              <p:cNvSpPr txBox="1">
                <a:spLocks noChangeArrowheads="1"/>
              </p:cNvSpPr>
              <p:nvPr/>
            </p:nvSpPr>
            <p:spPr bwMode="auto">
              <a:xfrm>
                <a:off x="3333125" y="2498187"/>
                <a:ext cx="24237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800" b="1">
                    <a:solidFill>
                      <a:srgbClr val="000000"/>
                    </a:solidFill>
                  </a:rPr>
                  <a:t>2</a:t>
                </a:r>
              </a:p>
            </p:txBody>
          </p:sp>
          <p:sp>
            <p:nvSpPr>
              <p:cNvPr id="72726" name="TextBox 97"/>
              <p:cNvSpPr txBox="1">
                <a:spLocks noChangeArrowheads="1"/>
              </p:cNvSpPr>
              <p:nvPr/>
            </p:nvSpPr>
            <p:spPr bwMode="auto">
              <a:xfrm>
                <a:off x="3333125" y="2847629"/>
                <a:ext cx="24237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800" b="1">
                    <a:solidFill>
                      <a:srgbClr val="000000"/>
                    </a:solidFill>
                  </a:rPr>
                  <a:t>3</a:t>
                </a:r>
              </a:p>
            </p:txBody>
          </p:sp>
          <p:sp>
            <p:nvSpPr>
              <p:cNvPr id="72727" name="TextBox 98"/>
              <p:cNvSpPr txBox="1">
                <a:spLocks noChangeArrowheads="1"/>
              </p:cNvSpPr>
              <p:nvPr/>
            </p:nvSpPr>
            <p:spPr bwMode="auto">
              <a:xfrm>
                <a:off x="3336388" y="3178488"/>
                <a:ext cx="24237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800" b="1">
                    <a:solidFill>
                      <a:srgbClr val="000000"/>
                    </a:solidFill>
                  </a:rPr>
                  <a:t>4</a:t>
                </a:r>
              </a:p>
            </p:txBody>
          </p:sp>
          <p:sp>
            <p:nvSpPr>
              <p:cNvPr id="72728" name="TextBox 99"/>
              <p:cNvSpPr txBox="1">
                <a:spLocks noChangeArrowheads="1"/>
              </p:cNvSpPr>
              <p:nvPr/>
            </p:nvSpPr>
            <p:spPr bwMode="auto">
              <a:xfrm>
                <a:off x="3327418" y="3483293"/>
                <a:ext cx="24237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800" b="1">
                    <a:solidFill>
                      <a:srgbClr val="000000"/>
                    </a:solidFill>
                  </a:rPr>
                  <a:t>5</a:t>
                </a:r>
              </a:p>
            </p:txBody>
          </p:sp>
          <p:sp>
            <p:nvSpPr>
              <p:cNvPr id="72729" name="TextBox 100"/>
              <p:cNvSpPr txBox="1">
                <a:spLocks noChangeArrowheads="1"/>
              </p:cNvSpPr>
              <p:nvPr/>
            </p:nvSpPr>
            <p:spPr bwMode="auto">
              <a:xfrm>
                <a:off x="4043084" y="3660718"/>
                <a:ext cx="1140056" cy="24622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000" b="1">
                    <a:solidFill>
                      <a:srgbClr val="000000"/>
                    </a:solidFill>
                  </a:rPr>
                  <a:t>RDT Run Hours</a:t>
                </a:r>
              </a:p>
            </p:txBody>
          </p:sp>
          <p:sp>
            <p:nvSpPr>
              <p:cNvPr id="88" name="Rectangle 87"/>
              <p:cNvSpPr/>
              <p:nvPr/>
            </p:nvSpPr>
            <p:spPr bwMode="auto">
              <a:xfrm>
                <a:off x="3198894" y="1621126"/>
                <a:ext cx="2751986" cy="2255653"/>
              </a:xfrm>
              <a:prstGeom prst="rect">
                <a:avLst/>
              </a:prstGeom>
              <a:noFill/>
              <a:ln w="9525" cap="flat" cmpd="sng" algn="ctr">
                <a:solidFill>
                  <a:schemeClr val="bg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lIns="90000" tIns="46800" rIns="90000" bIns="46800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72731" name="Straight Connector 102"/>
              <p:cNvCxnSpPr>
                <a:cxnSpLocks noChangeShapeType="1"/>
              </p:cNvCxnSpPr>
              <p:nvPr/>
            </p:nvCxnSpPr>
            <p:spPr bwMode="auto">
              <a:xfrm>
                <a:off x="3527777" y="1904487"/>
                <a:ext cx="2339906" cy="17747"/>
              </a:xfrm>
              <a:prstGeom prst="line">
                <a:avLst/>
              </a:prstGeom>
              <a:noFill/>
              <a:ln w="9525" algn="ctr">
                <a:solidFill>
                  <a:srgbClr val="3333FF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2732" name="Straight Connector 103"/>
              <p:cNvCxnSpPr>
                <a:cxnSpLocks noChangeShapeType="1"/>
              </p:cNvCxnSpPr>
              <p:nvPr/>
            </p:nvCxnSpPr>
            <p:spPr bwMode="auto">
              <a:xfrm>
                <a:off x="3527777" y="2958241"/>
                <a:ext cx="2339906" cy="17747"/>
              </a:xfrm>
              <a:prstGeom prst="line">
                <a:avLst/>
              </a:prstGeom>
              <a:noFill/>
              <a:ln w="9525" algn="ctr">
                <a:solidFill>
                  <a:srgbClr val="C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526342" name="AutoShape 6"/>
            <p:cNvSpPr>
              <a:spLocks noChangeArrowheads="1"/>
            </p:cNvSpPr>
            <p:nvPr/>
          </p:nvSpPr>
          <p:spPr bwMode="gray">
            <a:xfrm flipV="1">
              <a:off x="2913063" y="4505326"/>
              <a:ext cx="544512" cy="698500"/>
            </a:xfrm>
            <a:prstGeom prst="rightArrow">
              <a:avLst>
                <a:gd name="adj1" fmla="val 55000"/>
                <a:gd name="adj2" fmla="val 63606"/>
              </a:avLst>
            </a:prstGeom>
            <a:gradFill rotWithShape="1">
              <a:gsLst>
                <a:gs pos="0">
                  <a:srgbClr val="EAEAEA"/>
                </a:gs>
                <a:gs pos="100000">
                  <a:srgbClr val="969696"/>
                </a:gs>
              </a:gsLst>
              <a:lin ang="0" scaled="1"/>
            </a:gradFill>
            <a:ln w="28575">
              <a:solidFill>
                <a:srgbClr val="FFFFFF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rot="10800000" lIns="324000" tIns="0" rIns="0" bIns="0" anchor="ctr"/>
            <a:lstStyle/>
            <a:p>
              <a:pPr algn="ctr" eaLnBrk="0" hangingPunct="0">
                <a:defRPr/>
              </a:pPr>
              <a:endParaRPr lang="en-US" noProof="1">
                <a:solidFill>
                  <a:srgbClr val="000000"/>
                </a:solidFill>
              </a:endParaRPr>
            </a:p>
          </p:txBody>
        </p:sp>
        <p:sp>
          <p:nvSpPr>
            <p:cNvPr id="526343" name="AutoShape 7"/>
            <p:cNvSpPr>
              <a:spLocks noChangeArrowheads="1"/>
            </p:cNvSpPr>
            <p:nvPr/>
          </p:nvSpPr>
          <p:spPr bwMode="gray">
            <a:xfrm flipV="1">
              <a:off x="5795963" y="4505326"/>
              <a:ext cx="544512" cy="698500"/>
            </a:xfrm>
            <a:prstGeom prst="rightArrow">
              <a:avLst>
                <a:gd name="adj1" fmla="val 55000"/>
                <a:gd name="adj2" fmla="val 63606"/>
              </a:avLst>
            </a:prstGeom>
            <a:gradFill rotWithShape="1">
              <a:gsLst>
                <a:gs pos="0">
                  <a:srgbClr val="EAEAEA"/>
                </a:gs>
                <a:gs pos="100000">
                  <a:srgbClr val="969696"/>
                </a:gs>
              </a:gsLst>
              <a:lin ang="0" scaled="1"/>
            </a:gradFill>
            <a:ln w="28575">
              <a:solidFill>
                <a:srgbClr val="FFFFFF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rot="10800000" lIns="324000" tIns="0" rIns="0" bIns="0" anchor="ctr"/>
            <a:lstStyle/>
            <a:p>
              <a:pPr algn="ctr" eaLnBrk="0" hangingPunct="0">
                <a:defRPr/>
              </a:pPr>
              <a:endParaRPr lang="en-US" noProof="1">
                <a:solidFill>
                  <a:srgbClr val="000000"/>
                </a:solidFill>
              </a:endParaRPr>
            </a:p>
          </p:txBody>
        </p:sp>
      </p:grpSp>
      <p:sp>
        <p:nvSpPr>
          <p:cNvPr id="72709" name="TextBox 60"/>
          <p:cNvSpPr txBox="1">
            <a:spLocks noChangeArrowheads="1"/>
          </p:cNvSpPr>
          <p:nvPr/>
        </p:nvSpPr>
        <p:spPr bwMode="auto">
          <a:xfrm>
            <a:off x="387500" y="643158"/>
            <a:ext cx="8239125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Clr>
                <a:srgbClr val="3333FF"/>
              </a:buClr>
              <a:buFont typeface="Wingdings" pitchFamily="2" charset="2"/>
              <a:buChar char="q"/>
            </a:pPr>
            <a:r>
              <a:rPr lang="en-US" sz="1800" b="1" dirty="0" smtClean="0">
                <a:solidFill>
                  <a:srgbClr val="3333FF"/>
                </a:solidFill>
              </a:rPr>
              <a:t> </a:t>
            </a:r>
            <a:r>
              <a:rPr lang="en-US" sz="1800" b="1" dirty="0" smtClean="0"/>
              <a:t>Overall Strategy: </a:t>
            </a:r>
          </a:p>
          <a:p>
            <a:pPr lvl="1" eaLnBrk="1" hangingPunct="1">
              <a:buClr>
                <a:srgbClr val="3333FF"/>
              </a:buClr>
              <a:buFont typeface="Wingdings" panose="05000000000000000000" pitchFamily="2" charset="2"/>
              <a:buChar char="§"/>
            </a:pPr>
            <a:r>
              <a:rPr lang="en-US" sz="1400" b="1" dirty="0" smtClean="0"/>
              <a:t>The TMR reader is the best sensor we have in the drive </a:t>
            </a:r>
          </a:p>
          <a:p>
            <a:pPr lvl="1" eaLnBrk="1" hangingPunct="1">
              <a:buClr>
                <a:srgbClr val="3333FF"/>
              </a:buClr>
              <a:buFont typeface="Wingdings" panose="05000000000000000000" pitchFamily="2" charset="2"/>
              <a:buChar char="§"/>
            </a:pPr>
            <a:r>
              <a:rPr lang="en-US" sz="1400" b="1" dirty="0" smtClean="0"/>
              <a:t> Use it to calibrate the head-media interface through magnetic ‘critical parameter’ degradation </a:t>
            </a:r>
          </a:p>
          <a:p>
            <a:pPr lvl="1" eaLnBrk="1" hangingPunct="1">
              <a:buClr>
                <a:srgbClr val="3333FF"/>
              </a:buClr>
              <a:buFont typeface="Wingdings" panose="05000000000000000000" pitchFamily="2" charset="2"/>
              <a:buChar char="§"/>
            </a:pPr>
            <a:r>
              <a:rPr lang="en-US" sz="1400" b="1" dirty="0" smtClean="0">
                <a:solidFill>
                  <a:srgbClr val="3333FF"/>
                </a:solidFill>
              </a:rPr>
              <a:t>We use about 7 critical parameters to perform in-situ characterization during test</a:t>
            </a:r>
          </a:p>
        </p:txBody>
      </p:sp>
      <p:cxnSp>
        <p:nvCxnSpPr>
          <p:cNvPr id="9" name="Straight Arrow Connector 8"/>
          <p:cNvCxnSpPr/>
          <p:nvPr/>
        </p:nvCxnSpPr>
        <p:spPr bwMode="auto">
          <a:xfrm flipV="1">
            <a:off x="4273236" y="3080703"/>
            <a:ext cx="458550" cy="43559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3552057" y="3493241"/>
            <a:ext cx="16546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0" dirty="0" smtClean="0">
                <a:solidFill>
                  <a:srgbClr val="FF0000"/>
                </a:solidFill>
                <a:cs typeface="HelveticaNeueLT Std Lt"/>
              </a:rPr>
              <a:t>Degradation </a:t>
            </a:r>
            <a:r>
              <a:rPr lang="en-US" sz="1200" b="1" i="0" dirty="0" err="1" smtClean="0">
                <a:solidFill>
                  <a:srgbClr val="FF0000"/>
                </a:solidFill>
                <a:cs typeface="HelveticaNeueLT Std Lt"/>
              </a:rPr>
              <a:t>vs</a:t>
            </a:r>
            <a:r>
              <a:rPr lang="en-US" sz="1200" b="1" i="0" dirty="0" smtClean="0">
                <a:solidFill>
                  <a:srgbClr val="FF0000"/>
                </a:solidFill>
                <a:cs typeface="HelveticaNeueLT Std Lt"/>
              </a:rPr>
              <a:t> time</a:t>
            </a:r>
          </a:p>
        </p:txBody>
      </p:sp>
    </p:spTree>
    <p:extLst>
      <p:ext uri="{BB962C8B-B14F-4D97-AF65-F5344CB8AC3E}">
        <p14:creationId xmlns:p14="http://schemas.microsoft.com/office/powerpoint/2010/main" val="1337436571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itle 1"/>
          <p:cNvSpPr>
            <a:spLocks noGrp="1"/>
          </p:cNvSpPr>
          <p:nvPr>
            <p:ph type="title"/>
          </p:nvPr>
        </p:nvSpPr>
        <p:spPr bwMode="auto">
          <a:xfrm>
            <a:off x="490021" y="389186"/>
            <a:ext cx="8054608" cy="533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dirty="0" smtClean="0">
                <a:solidFill>
                  <a:srgbClr val="FF0000"/>
                </a:solidFill>
              </a:rPr>
              <a:t>Degradation precedes vast majority of real failures</a:t>
            </a:r>
            <a:endParaRPr lang="en-US" sz="2000" b="1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79876" name="AutoShape 2" descr="http://wdscqweb01/SPOTFIREWEB/GetImage.ashx?waid=d20c773e0d42359a51e03-ba1f&amp;nid=id12&amp;args=ExportImage&amp;seed=id1656"/>
          <p:cNvSpPr>
            <a:spLocks noChangeAspect="1" noChangeArrowheads="1"/>
          </p:cNvSpPr>
          <p:nvPr/>
        </p:nvSpPr>
        <p:spPr bwMode="auto">
          <a:xfrm>
            <a:off x="69850" y="-1524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9877" name="TextBox 24"/>
          <p:cNvSpPr txBox="1">
            <a:spLocks noChangeArrowheads="1"/>
          </p:cNvSpPr>
          <p:nvPr/>
        </p:nvSpPr>
        <p:spPr bwMode="auto">
          <a:xfrm>
            <a:off x="317500" y="980175"/>
            <a:ext cx="8661400" cy="760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40000"/>
              </a:spcBef>
              <a:buClr>
                <a:srgbClr val="3333FF"/>
              </a:buClr>
              <a:buFont typeface="Wingdings" pitchFamily="2" charset="2"/>
              <a:buChar char="q"/>
            </a:pPr>
            <a:r>
              <a:rPr lang="en-US" sz="1800" dirty="0" smtClean="0">
                <a:latin typeface="+mn-lt"/>
              </a:rPr>
              <a:t> </a:t>
            </a:r>
            <a:r>
              <a:rPr lang="en-US" sz="1800" dirty="0" smtClean="0"/>
              <a:t>Drive </a:t>
            </a:r>
            <a:r>
              <a:rPr lang="en-US" sz="1800" dirty="0"/>
              <a:t>triggered all three degradation limits </a:t>
            </a:r>
            <a:r>
              <a:rPr lang="en-US" sz="1800" dirty="0">
                <a:sym typeface="Wingdings" pitchFamily="2" charset="2"/>
              </a:rPr>
              <a:t>at 400-500 </a:t>
            </a:r>
            <a:r>
              <a:rPr lang="en-US" sz="1800" dirty="0" err="1">
                <a:sym typeface="Wingdings" pitchFamily="2" charset="2"/>
              </a:rPr>
              <a:t>hrs</a:t>
            </a:r>
            <a:r>
              <a:rPr lang="en-US" sz="1800" dirty="0">
                <a:sym typeface="Wingdings" pitchFamily="2" charset="2"/>
              </a:rPr>
              <a:t> in </a:t>
            </a:r>
            <a:r>
              <a:rPr lang="en-US" sz="1800" dirty="0" smtClean="0">
                <a:sym typeface="Wingdings" pitchFamily="2" charset="2"/>
              </a:rPr>
              <a:t>factory RDT</a:t>
            </a:r>
            <a:r>
              <a:rPr lang="en-US" dirty="0" smtClean="0">
                <a:latin typeface="Calibri" pitchFamily="34" charset="0"/>
              </a:rPr>
              <a:t> </a:t>
            </a:r>
            <a:endParaRPr lang="en-US" dirty="0">
              <a:latin typeface="Calibri" pitchFamily="34" charset="0"/>
            </a:endParaRPr>
          </a:p>
          <a:p>
            <a:pPr eaLnBrk="1" hangingPunct="1">
              <a:spcBef>
                <a:spcPct val="30000"/>
              </a:spcBef>
              <a:buClr>
                <a:srgbClr val="3333FF"/>
              </a:buClr>
              <a:buFont typeface="Wingdings" pitchFamily="2" charset="2"/>
              <a:buChar char="q"/>
            </a:pPr>
            <a:r>
              <a:rPr lang="en-US" sz="1800" dirty="0">
                <a:latin typeface="Calibri" pitchFamily="34" charset="0"/>
              </a:rPr>
              <a:t> </a:t>
            </a:r>
            <a:r>
              <a:rPr lang="en-US" sz="1800" dirty="0"/>
              <a:t>Drive </a:t>
            </a:r>
            <a:r>
              <a:rPr lang="en-US" sz="1800" dirty="0" smtClean="0"/>
              <a:t>then </a:t>
            </a:r>
            <a:r>
              <a:rPr lang="en-US" sz="1800" dirty="0"/>
              <a:t>failed for head-degradation at 933 hours </a:t>
            </a:r>
          </a:p>
        </p:txBody>
      </p:sp>
      <p:sp>
        <p:nvSpPr>
          <p:cNvPr id="79878" name="Rectangle 3"/>
          <p:cNvSpPr txBox="1">
            <a:spLocks noChangeArrowheads="1"/>
          </p:cNvSpPr>
          <p:nvPr/>
        </p:nvSpPr>
        <p:spPr bwMode="gray">
          <a:xfrm>
            <a:off x="436563" y="4494213"/>
            <a:ext cx="5241925" cy="17081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/>
          <a:lstStyle>
            <a:lvl1pPr marL="2286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40000"/>
              </a:spcBef>
              <a:buClr>
                <a:srgbClr val="3333FF"/>
              </a:buClr>
              <a:buFont typeface="Wingdings" pitchFamily="2" charset="2"/>
              <a:buChar char="q"/>
            </a:pPr>
            <a:r>
              <a:rPr lang="en-US" sz="1600" b="1" dirty="0"/>
              <a:t>2</a:t>
            </a:r>
            <a:r>
              <a:rPr lang="en-US" sz="1600" b="1" baseline="30000" dirty="0"/>
              <a:t>nd</a:t>
            </a:r>
            <a:r>
              <a:rPr lang="en-US" sz="1600" b="1" dirty="0"/>
              <a:t> Level / Teardown FA</a:t>
            </a:r>
          </a:p>
          <a:p>
            <a:pPr lvl="1">
              <a:spcBef>
                <a:spcPct val="40000"/>
              </a:spcBef>
              <a:buClr>
                <a:srgbClr val="3333FF"/>
              </a:buClr>
              <a:buFont typeface="Wingdings" pitchFamily="2" charset="2"/>
              <a:buChar char="Ø"/>
            </a:pPr>
            <a:r>
              <a:rPr lang="en-US" sz="1600" dirty="0"/>
              <a:t>Scope signal on failed head showed base line popping</a:t>
            </a:r>
          </a:p>
          <a:p>
            <a:pPr lvl="1">
              <a:spcBef>
                <a:spcPct val="40000"/>
              </a:spcBef>
              <a:buClr>
                <a:srgbClr val="3333FF"/>
              </a:buClr>
              <a:buFont typeface="Wingdings" pitchFamily="2" charset="2"/>
              <a:buChar char="Ø"/>
            </a:pPr>
            <a:r>
              <a:rPr lang="en-US" sz="1600" dirty="0"/>
              <a:t>SEM on failed head showed DLC wear (others showed no</a:t>
            </a:r>
            <a:r>
              <a:rPr lang="en-US" sz="1800" dirty="0"/>
              <a:t> </a:t>
            </a:r>
            <a:r>
              <a:rPr lang="en-US" sz="1600" dirty="0"/>
              <a:t>wear</a:t>
            </a:r>
            <a:r>
              <a:rPr lang="en-US" sz="1800" dirty="0"/>
              <a:t>).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5969000" y="4352925"/>
            <a:ext cx="2946400" cy="2209800"/>
            <a:chOff x="3360" y="2742"/>
            <a:chExt cx="1856" cy="1392"/>
          </a:xfrm>
        </p:grpSpPr>
        <p:pic>
          <p:nvPicPr>
            <p:cNvPr id="79901" name="Picture 2" descr="T:\JOBS\21701_21800\21750\2149\SEM\2149-h2_q05.jp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0" y="2742"/>
              <a:ext cx="1856" cy="1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9902" name="Oval 8"/>
            <p:cNvSpPr>
              <a:spLocks noChangeArrowheads="1"/>
            </p:cNvSpPr>
            <p:nvPr/>
          </p:nvSpPr>
          <p:spPr bwMode="auto">
            <a:xfrm>
              <a:off x="3600" y="3072"/>
              <a:ext cx="1352" cy="792"/>
            </a:xfrm>
            <a:prstGeom prst="ellipse">
              <a:avLst/>
            </a:prstGeom>
            <a:noFill/>
            <a:ln w="28575" algn="ctr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</p:grpSp>
      <p:sp>
        <p:nvSpPr>
          <p:cNvPr id="79880" name="TextBox 23"/>
          <p:cNvSpPr txBox="1">
            <a:spLocks noChangeArrowheads="1"/>
          </p:cNvSpPr>
          <p:nvPr/>
        </p:nvSpPr>
        <p:spPr bwMode="auto">
          <a:xfrm>
            <a:off x="7037388" y="1792288"/>
            <a:ext cx="1314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="1">
                <a:solidFill>
                  <a:srgbClr val="3333FF"/>
                </a:solidFill>
              </a:rPr>
              <a:t>Parameter C</a:t>
            </a:r>
          </a:p>
        </p:txBody>
      </p: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190500" y="1814513"/>
            <a:ext cx="2668588" cy="2378075"/>
            <a:chOff x="160" y="2408"/>
            <a:chExt cx="1681" cy="1632"/>
          </a:xfrm>
        </p:grpSpPr>
        <p:pic>
          <p:nvPicPr>
            <p:cNvPr id="79898" name="Picture 6" descr="http://wdscqweb01/SPOTFIREWEB/GetImage.ashx?waid=d20c773e0d42359a51e03-ba1f&amp;nid=id12&amp;args=ExportImage&amp;seed=id2128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653" r="18623"/>
            <a:stretch>
              <a:fillRect/>
            </a:stretch>
          </p:blipFill>
          <p:spPr bwMode="auto">
            <a:xfrm>
              <a:off x="160" y="2583"/>
              <a:ext cx="1678" cy="14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9899" name="TextBox 19"/>
            <p:cNvSpPr txBox="1">
              <a:spLocks noChangeArrowheads="1"/>
            </p:cNvSpPr>
            <p:nvPr/>
          </p:nvSpPr>
          <p:spPr bwMode="auto">
            <a:xfrm>
              <a:off x="685" y="2408"/>
              <a:ext cx="805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400" b="1">
                  <a:solidFill>
                    <a:srgbClr val="3333FF"/>
                  </a:solidFill>
                </a:rPr>
                <a:t>Parameter A</a:t>
              </a:r>
            </a:p>
          </p:txBody>
        </p:sp>
        <p:cxnSp>
          <p:nvCxnSpPr>
            <p:cNvPr id="79900" name="Straight Connector 20"/>
            <p:cNvCxnSpPr>
              <a:cxnSpLocks noChangeShapeType="1"/>
            </p:cNvCxnSpPr>
            <p:nvPr/>
          </p:nvCxnSpPr>
          <p:spPr bwMode="auto">
            <a:xfrm flipV="1">
              <a:off x="356" y="3156"/>
              <a:ext cx="1485" cy="7"/>
            </a:xfrm>
            <a:prstGeom prst="line">
              <a:avLst/>
            </a:prstGeom>
            <a:noFill/>
            <a:ln w="19050" algn="ctr">
              <a:solidFill>
                <a:srgbClr val="FF33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79882" name="Picture 4" descr="http://wdscqweb01/SPOTFIREWEB/GetImage.ashx?waid=d20c773e0d42359a51e03-ba1f&amp;nid=id12&amp;args=ExportImage&amp;seed=id2119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21" r="18788"/>
          <a:stretch>
            <a:fillRect/>
          </a:stretch>
        </p:blipFill>
        <p:spPr bwMode="auto">
          <a:xfrm>
            <a:off x="3086100" y="2066925"/>
            <a:ext cx="2705100" cy="211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9883" name="Straight Connector 7"/>
          <p:cNvCxnSpPr>
            <a:cxnSpLocks noChangeShapeType="1"/>
          </p:cNvCxnSpPr>
          <p:nvPr/>
        </p:nvCxnSpPr>
        <p:spPr bwMode="auto">
          <a:xfrm flipV="1">
            <a:off x="3409950" y="3368675"/>
            <a:ext cx="2370138" cy="0"/>
          </a:xfrm>
          <a:prstGeom prst="line">
            <a:avLst/>
          </a:prstGeom>
          <a:noFill/>
          <a:ln w="19050" algn="ctr">
            <a:solidFill>
              <a:srgbClr val="FF33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9884" name="TextBox 22"/>
          <p:cNvSpPr txBox="1">
            <a:spLocks noChangeArrowheads="1"/>
          </p:cNvSpPr>
          <p:nvPr/>
        </p:nvSpPr>
        <p:spPr bwMode="auto">
          <a:xfrm>
            <a:off x="3971925" y="1814513"/>
            <a:ext cx="13636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="1">
                <a:solidFill>
                  <a:srgbClr val="3333FF"/>
                </a:solidFill>
              </a:rPr>
              <a:t>Parameter B</a:t>
            </a:r>
          </a:p>
        </p:txBody>
      </p:sp>
      <p:sp>
        <p:nvSpPr>
          <p:cNvPr id="79885" name="Line 20"/>
          <p:cNvSpPr>
            <a:spLocks noChangeShapeType="1"/>
          </p:cNvSpPr>
          <p:nvPr/>
        </p:nvSpPr>
        <p:spPr bwMode="auto">
          <a:xfrm>
            <a:off x="3403600" y="2082800"/>
            <a:ext cx="2362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9886" name="Picture 2" descr="http://wdscqweb01/SPOTFIREWEB/GetImage.ashx?waid=d20c773e0d42359a51e03-ba1f&amp;nid=id12&amp;args=ExportImage&amp;seed=id2105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3" r="18257"/>
          <a:stretch>
            <a:fillRect/>
          </a:stretch>
        </p:blipFill>
        <p:spPr bwMode="auto">
          <a:xfrm>
            <a:off x="6019800" y="2052638"/>
            <a:ext cx="2681288" cy="215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9887" name="Straight Connector 14"/>
          <p:cNvCxnSpPr>
            <a:cxnSpLocks noChangeShapeType="1"/>
          </p:cNvCxnSpPr>
          <p:nvPr/>
        </p:nvCxnSpPr>
        <p:spPr bwMode="auto">
          <a:xfrm>
            <a:off x="6334125" y="3281363"/>
            <a:ext cx="2338388" cy="0"/>
          </a:xfrm>
          <a:prstGeom prst="line">
            <a:avLst/>
          </a:prstGeom>
          <a:noFill/>
          <a:ln w="19050" algn="ctr">
            <a:solidFill>
              <a:srgbClr val="FF33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9888" name="Line 23"/>
          <p:cNvSpPr>
            <a:spLocks noChangeShapeType="1"/>
          </p:cNvSpPr>
          <p:nvPr/>
        </p:nvSpPr>
        <p:spPr bwMode="auto">
          <a:xfrm>
            <a:off x="6337300" y="2070100"/>
            <a:ext cx="23368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9889" name="Text Box 24"/>
          <p:cNvSpPr txBox="1">
            <a:spLocks noChangeArrowheads="1"/>
          </p:cNvSpPr>
          <p:nvPr/>
        </p:nvSpPr>
        <p:spPr bwMode="auto">
          <a:xfrm>
            <a:off x="454025" y="2687638"/>
            <a:ext cx="15382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1">
                <a:solidFill>
                  <a:srgbClr val="FF0000"/>
                </a:solidFill>
              </a:rPr>
              <a:t>Tribo-RDT trigger limit</a:t>
            </a:r>
          </a:p>
        </p:txBody>
      </p:sp>
      <p:sp>
        <p:nvSpPr>
          <p:cNvPr id="79890" name="Text Box 25"/>
          <p:cNvSpPr txBox="1">
            <a:spLocks noChangeArrowheads="1"/>
          </p:cNvSpPr>
          <p:nvPr/>
        </p:nvSpPr>
        <p:spPr bwMode="auto">
          <a:xfrm>
            <a:off x="1165225" y="3576638"/>
            <a:ext cx="13811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1"/>
              <a:t>4 order drop in BER</a:t>
            </a:r>
          </a:p>
        </p:txBody>
      </p:sp>
      <p:sp>
        <p:nvSpPr>
          <p:cNvPr id="79891" name="Text Box 26"/>
          <p:cNvSpPr txBox="1">
            <a:spLocks noChangeArrowheads="1"/>
          </p:cNvSpPr>
          <p:nvPr/>
        </p:nvSpPr>
        <p:spPr bwMode="auto">
          <a:xfrm>
            <a:off x="4454525" y="3678238"/>
            <a:ext cx="88106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1"/>
              <a:t>4.5 dB drop</a:t>
            </a:r>
          </a:p>
        </p:txBody>
      </p:sp>
      <p:sp>
        <p:nvSpPr>
          <p:cNvPr id="79892" name="Line 29"/>
          <p:cNvSpPr>
            <a:spLocks noChangeShapeType="1"/>
          </p:cNvSpPr>
          <p:nvPr/>
        </p:nvSpPr>
        <p:spPr bwMode="auto">
          <a:xfrm flipH="1">
            <a:off x="2108200" y="2667000"/>
            <a:ext cx="12700" cy="254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9893" name="Line 30"/>
          <p:cNvSpPr>
            <a:spLocks noChangeShapeType="1"/>
          </p:cNvSpPr>
          <p:nvPr/>
        </p:nvSpPr>
        <p:spPr bwMode="auto">
          <a:xfrm flipH="1">
            <a:off x="4864100" y="3111500"/>
            <a:ext cx="12700" cy="254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9894" name="Line 31"/>
          <p:cNvSpPr>
            <a:spLocks noChangeShapeType="1"/>
          </p:cNvSpPr>
          <p:nvPr/>
        </p:nvSpPr>
        <p:spPr bwMode="auto">
          <a:xfrm flipH="1">
            <a:off x="7569200" y="3009900"/>
            <a:ext cx="12700" cy="254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520" name="Text Box 32"/>
          <p:cNvSpPr txBox="1">
            <a:spLocks noChangeArrowheads="1"/>
          </p:cNvSpPr>
          <p:nvPr/>
        </p:nvSpPr>
        <p:spPr bwMode="auto">
          <a:xfrm>
            <a:off x="1984375" y="2408238"/>
            <a:ext cx="6477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>
                <a:latin typeface="Arial" pitchFamily="34" charset="0"/>
              </a:rPr>
              <a:t>510hrs</a:t>
            </a:r>
          </a:p>
        </p:txBody>
      </p:sp>
      <p:sp>
        <p:nvSpPr>
          <p:cNvPr id="63521" name="Text Box 33"/>
          <p:cNvSpPr txBox="1">
            <a:spLocks noChangeArrowheads="1"/>
          </p:cNvSpPr>
          <p:nvPr/>
        </p:nvSpPr>
        <p:spPr bwMode="auto">
          <a:xfrm>
            <a:off x="4613275" y="2846388"/>
            <a:ext cx="6477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>
                <a:latin typeface="Arial" pitchFamily="34" charset="0"/>
              </a:rPr>
              <a:t>460hrs</a:t>
            </a:r>
          </a:p>
        </p:txBody>
      </p:sp>
      <p:sp>
        <p:nvSpPr>
          <p:cNvPr id="63522" name="Text Box 34"/>
          <p:cNvSpPr txBox="1">
            <a:spLocks noChangeArrowheads="1"/>
          </p:cNvSpPr>
          <p:nvPr/>
        </p:nvSpPr>
        <p:spPr bwMode="auto">
          <a:xfrm>
            <a:off x="7038975" y="2744788"/>
            <a:ext cx="6477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>
                <a:latin typeface="Arial" pitchFamily="34" charset="0"/>
              </a:rPr>
              <a:t>400hrs</a:t>
            </a:r>
          </a:p>
        </p:txBody>
      </p:sp>
    </p:spTree>
    <p:extLst>
      <p:ext uri="{BB962C8B-B14F-4D97-AF65-F5344CB8AC3E}">
        <p14:creationId xmlns:p14="http://schemas.microsoft.com/office/powerpoint/2010/main" val="3353353419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6439301" y="6251524"/>
            <a:ext cx="2618072" cy="50541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367080" y="350687"/>
            <a:ext cx="8054608" cy="5334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FF0000"/>
                </a:solidFill>
              </a:rPr>
              <a:t>“Live” Parametric Monitoring During ORT/RDT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8357" y="925425"/>
            <a:ext cx="8524875" cy="5278438"/>
          </a:xfrm>
        </p:spPr>
        <p:txBody>
          <a:bodyPr/>
          <a:lstStyle/>
          <a:p>
            <a:pPr eaLnBrk="1" hangingPunct="1"/>
            <a:r>
              <a:rPr lang="en-US" sz="1800" dirty="0" smtClean="0"/>
              <a:t>A web-based tool is available to monitor the progress of any drive running RDT/ORT in the factory in real time</a:t>
            </a:r>
          </a:p>
          <a:p>
            <a:pPr lvl="1" eaLnBrk="1" hangingPunct="1"/>
            <a:r>
              <a:rPr lang="en-US" sz="1400" dirty="0" smtClean="0"/>
              <a:t>Gives temporal information on drive health that was previously unavailable</a:t>
            </a:r>
          </a:p>
          <a:p>
            <a:pPr lvl="1" eaLnBrk="1" hangingPunct="1"/>
            <a:r>
              <a:rPr lang="en-US" sz="1400" dirty="0" smtClean="0"/>
              <a:t>Provides much clearer insight into nature of root cause leading to failure</a:t>
            </a:r>
          </a:p>
          <a:p>
            <a:pPr lvl="1" eaLnBrk="1" hangingPunct="1"/>
            <a:r>
              <a:rPr lang="en-US" sz="1400" dirty="0" smtClean="0"/>
              <a:t>Allows tracking of: a) individual drives / parameters, b) entire drive population, or c) </a:t>
            </a:r>
            <a:r>
              <a:rPr lang="en-US" sz="1400" b="1" dirty="0" smtClean="0"/>
              <a:t>various drive configurations.</a:t>
            </a:r>
          </a:p>
          <a:p>
            <a:pPr eaLnBrk="1" hangingPunct="1"/>
            <a:r>
              <a:rPr lang="en-US" sz="1800" dirty="0" smtClean="0"/>
              <a:t>Representative Results</a:t>
            </a:r>
          </a:p>
          <a:p>
            <a:pPr eaLnBrk="1" hangingPunct="1"/>
            <a:endParaRPr lang="en-US" sz="1800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grpSp>
        <p:nvGrpSpPr>
          <p:cNvPr id="4" name="Group 3"/>
          <p:cNvGrpSpPr/>
          <p:nvPr/>
        </p:nvGrpSpPr>
        <p:grpSpPr>
          <a:xfrm>
            <a:off x="71638" y="3123888"/>
            <a:ext cx="9075737" cy="3354387"/>
            <a:chOff x="52388" y="3306763"/>
            <a:chExt cx="9075737" cy="3354387"/>
          </a:xfrm>
        </p:grpSpPr>
        <p:sp>
          <p:nvSpPr>
            <p:cNvPr id="290825" name="Text Box 9"/>
            <p:cNvSpPr txBox="1">
              <a:spLocks noChangeArrowheads="1"/>
            </p:cNvSpPr>
            <p:nvPr/>
          </p:nvSpPr>
          <p:spPr bwMode="auto">
            <a:xfrm>
              <a:off x="6526213" y="3309938"/>
              <a:ext cx="1952625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 b="1" dirty="0">
                  <a:solidFill>
                    <a:srgbClr val="3333FF"/>
                  </a:solidFill>
                  <a:latin typeface="Arial" pitchFamily="34" charset="0"/>
                </a:rPr>
                <a:t>Comparison of RDTs</a:t>
              </a:r>
            </a:p>
          </p:txBody>
        </p:sp>
        <p:pic>
          <p:nvPicPr>
            <p:cNvPr id="78853" name="Picture_x0020_16" descr="http://wdscqweb01/SPOTFIREWEB/GetImage.ashx?waid=a8d513fc7e09cb678ccf0-d639&amp;nid=id7&amp;args=ExportImage&amp;seed=id1524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42" t="8124" r="36995"/>
            <a:stretch>
              <a:fillRect/>
            </a:stretch>
          </p:blipFill>
          <p:spPr bwMode="auto">
            <a:xfrm>
              <a:off x="6081713" y="3827463"/>
              <a:ext cx="2709862" cy="2674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0841" name="Text Box 25"/>
            <p:cNvSpPr txBox="1">
              <a:spLocks noChangeArrowheads="1"/>
            </p:cNvSpPr>
            <p:nvPr/>
          </p:nvSpPr>
          <p:spPr bwMode="auto">
            <a:xfrm>
              <a:off x="6731000" y="3949700"/>
              <a:ext cx="125095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000" b="1">
                  <a:latin typeface="Arial" pitchFamily="34" charset="0"/>
                </a:rPr>
                <a:t>Head A + Media A</a:t>
              </a:r>
            </a:p>
          </p:txBody>
        </p:sp>
        <p:sp>
          <p:nvSpPr>
            <p:cNvPr id="290850" name="Text Box 34"/>
            <p:cNvSpPr txBox="1">
              <a:spLocks noChangeArrowheads="1"/>
            </p:cNvSpPr>
            <p:nvPr/>
          </p:nvSpPr>
          <p:spPr bwMode="auto">
            <a:xfrm>
              <a:off x="7877175" y="5329238"/>
              <a:ext cx="125095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000" b="1">
                  <a:solidFill>
                    <a:srgbClr val="009999"/>
                  </a:solidFill>
                  <a:latin typeface="Arial" pitchFamily="34" charset="0"/>
                </a:rPr>
                <a:t>Head A + Media B</a:t>
              </a:r>
            </a:p>
          </p:txBody>
        </p:sp>
        <p:sp>
          <p:nvSpPr>
            <p:cNvPr id="290851" name="Text Box 35"/>
            <p:cNvSpPr txBox="1">
              <a:spLocks noChangeArrowheads="1"/>
            </p:cNvSpPr>
            <p:nvPr/>
          </p:nvSpPr>
          <p:spPr bwMode="auto">
            <a:xfrm>
              <a:off x="7572375" y="5818188"/>
              <a:ext cx="125095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000" b="1">
                  <a:solidFill>
                    <a:srgbClr val="996633"/>
                  </a:solidFill>
                  <a:latin typeface="Arial" pitchFamily="34" charset="0"/>
                </a:rPr>
                <a:t>Head B + Media B</a:t>
              </a:r>
            </a:p>
          </p:txBody>
        </p:sp>
        <p:sp>
          <p:nvSpPr>
            <p:cNvPr id="78857" name="Line 38"/>
            <p:cNvSpPr>
              <a:spLocks noChangeShapeType="1"/>
            </p:cNvSpPr>
            <p:nvPr/>
          </p:nvSpPr>
          <p:spPr bwMode="auto">
            <a:xfrm flipV="1">
              <a:off x="7953375" y="4064000"/>
              <a:ext cx="369888" cy="333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858" name="Line 39"/>
            <p:cNvSpPr>
              <a:spLocks noChangeShapeType="1"/>
            </p:cNvSpPr>
            <p:nvPr/>
          </p:nvSpPr>
          <p:spPr bwMode="auto">
            <a:xfrm>
              <a:off x="7953375" y="4097338"/>
              <a:ext cx="407988" cy="3889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859" name="TextBox 26"/>
            <p:cNvSpPr txBox="1">
              <a:spLocks noChangeArrowheads="1"/>
            </p:cNvSpPr>
            <p:nvPr/>
          </p:nvSpPr>
          <p:spPr bwMode="auto">
            <a:xfrm>
              <a:off x="6796088" y="6400800"/>
              <a:ext cx="1625600" cy="2603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100" b="1"/>
                <a:t>RDT Test Time (days)</a:t>
              </a:r>
            </a:p>
          </p:txBody>
        </p:sp>
        <p:grpSp>
          <p:nvGrpSpPr>
            <p:cNvPr id="2" name="Group 46"/>
            <p:cNvGrpSpPr>
              <a:grpSpLocks/>
            </p:cNvGrpSpPr>
            <p:nvPr/>
          </p:nvGrpSpPr>
          <p:grpSpPr bwMode="auto">
            <a:xfrm>
              <a:off x="52388" y="3306763"/>
              <a:ext cx="5888037" cy="3354387"/>
              <a:chOff x="52720" y="3306763"/>
              <a:chExt cx="5887533" cy="3355110"/>
            </a:xfrm>
          </p:grpSpPr>
          <p:sp>
            <p:nvSpPr>
              <p:cNvPr id="30" name="Text Box 11"/>
              <p:cNvSpPr txBox="1">
                <a:spLocks noChangeArrowheads="1"/>
              </p:cNvSpPr>
              <p:nvPr/>
            </p:nvSpPr>
            <p:spPr bwMode="auto">
              <a:xfrm>
                <a:off x="362256" y="3306763"/>
                <a:ext cx="2909639" cy="3080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prstShdw prst="shdw17" dist="17961" dir="2700000">
                  <a:schemeClr val="accent1">
                    <a:gamma/>
                    <a:shade val="60000"/>
                    <a:invGamma/>
                  </a:schemeClr>
                </a:prstShdw>
              </a:effec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1400" b="1" dirty="0">
                    <a:solidFill>
                      <a:srgbClr val="3333FF"/>
                    </a:solidFill>
                    <a:latin typeface="Arial" pitchFamily="34" charset="0"/>
                  </a:rPr>
                  <a:t>Individual Drive (any parameter)</a:t>
                </a:r>
              </a:p>
            </p:txBody>
          </p:sp>
          <p:grpSp>
            <p:nvGrpSpPr>
              <p:cNvPr id="3" name="Group 14"/>
              <p:cNvGrpSpPr>
                <a:grpSpLocks/>
              </p:cNvGrpSpPr>
              <p:nvPr/>
            </p:nvGrpSpPr>
            <p:grpSpPr bwMode="auto">
              <a:xfrm>
                <a:off x="138113" y="3709988"/>
                <a:ext cx="2705100" cy="2670175"/>
                <a:chOff x="63" y="2087"/>
                <a:chExt cx="1704" cy="1682"/>
              </a:xfrm>
            </p:grpSpPr>
            <p:pic>
              <p:nvPicPr>
                <p:cNvPr id="78876" name="Picture 4" descr="http://wdscqweb01/SPOTFIREWEB/GetImage.ashx?waid=d20c773e0d42359a51e03-ba1f&amp;nid=id12&amp;args=ExportImage&amp;seed=id2119"/>
                <p:cNvPicPr>
                  <a:picLocks noChangeAspect="1" noChangeArrowheads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3821" r="18788"/>
                <a:stretch>
                  <a:fillRect/>
                </a:stretch>
              </p:blipFill>
              <p:spPr bwMode="auto">
                <a:xfrm>
                  <a:off x="63" y="2087"/>
                  <a:ext cx="1704" cy="168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78877" name="Line 13"/>
                <p:cNvSpPr>
                  <a:spLocks noChangeShapeType="1"/>
                </p:cNvSpPr>
                <p:nvPr/>
              </p:nvSpPr>
              <p:spPr bwMode="auto">
                <a:xfrm flipV="1">
                  <a:off x="275" y="3117"/>
                  <a:ext cx="1492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78863" name="Text Box 16"/>
              <p:cNvSpPr txBox="1">
                <a:spLocks noChangeArrowheads="1"/>
              </p:cNvSpPr>
              <p:nvPr/>
            </p:nvSpPr>
            <p:spPr bwMode="auto">
              <a:xfrm>
                <a:off x="577850" y="5207001"/>
                <a:ext cx="1141412" cy="27463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200" b="1">
                    <a:solidFill>
                      <a:srgbClr val="FF0000"/>
                    </a:solidFill>
                  </a:rPr>
                  <a:t>Trigger Level</a:t>
                </a:r>
              </a:p>
            </p:txBody>
          </p:sp>
          <p:pic>
            <p:nvPicPr>
              <p:cNvPr id="78864" name="Picture 4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320" r="19432"/>
              <a:stretch>
                <a:fillRect/>
              </a:stretch>
            </p:blipFill>
            <p:spPr bwMode="auto">
              <a:xfrm>
                <a:off x="3163888" y="3651343"/>
                <a:ext cx="2617787" cy="2879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6" name="Text Box 8"/>
              <p:cNvSpPr txBox="1">
                <a:spLocks noChangeArrowheads="1"/>
              </p:cNvSpPr>
              <p:nvPr/>
            </p:nvSpPr>
            <p:spPr bwMode="auto">
              <a:xfrm>
                <a:off x="3441742" y="3309939"/>
                <a:ext cx="2084210" cy="3080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prstShdw prst="shdw17" dist="17961" dir="2700000">
                  <a:schemeClr val="accent1">
                    <a:gamma/>
                    <a:shade val="60000"/>
                    <a:invGamma/>
                  </a:schemeClr>
                </a:prstShdw>
              </a:effec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1400" b="1" dirty="0">
                    <a:solidFill>
                      <a:srgbClr val="3333FF"/>
                    </a:solidFill>
                    <a:latin typeface="Arial" pitchFamily="34" charset="0"/>
                  </a:rPr>
                  <a:t>Entire RDT Population</a:t>
                </a:r>
              </a:p>
            </p:txBody>
          </p:sp>
          <p:sp>
            <p:nvSpPr>
              <p:cNvPr id="78866" name="Text Box 18"/>
              <p:cNvSpPr txBox="1">
                <a:spLocks noChangeArrowheads="1"/>
              </p:cNvSpPr>
              <p:nvPr/>
            </p:nvSpPr>
            <p:spPr bwMode="auto">
              <a:xfrm>
                <a:off x="4603750" y="3852956"/>
                <a:ext cx="487362" cy="2444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000" b="1"/>
                  <a:t>Total</a:t>
                </a:r>
              </a:p>
            </p:txBody>
          </p:sp>
          <p:sp>
            <p:nvSpPr>
              <p:cNvPr id="78867" name="Text Box 19"/>
              <p:cNvSpPr txBox="1">
                <a:spLocks noChangeArrowheads="1"/>
              </p:cNvSpPr>
              <p:nvPr/>
            </p:nvSpPr>
            <p:spPr bwMode="auto">
              <a:xfrm>
                <a:off x="5372100" y="4333968"/>
                <a:ext cx="277640" cy="24622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000" b="1">
                    <a:solidFill>
                      <a:srgbClr val="008080"/>
                    </a:solidFill>
                  </a:rPr>
                  <a:t>A</a:t>
                </a:r>
              </a:p>
            </p:txBody>
          </p:sp>
          <p:sp>
            <p:nvSpPr>
              <p:cNvPr id="78868" name="Text Box 20"/>
              <p:cNvSpPr txBox="1">
                <a:spLocks noChangeArrowheads="1"/>
              </p:cNvSpPr>
              <p:nvPr/>
            </p:nvSpPr>
            <p:spPr bwMode="auto">
              <a:xfrm>
                <a:off x="5392738" y="4727668"/>
                <a:ext cx="277640" cy="24622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000" b="1">
                    <a:solidFill>
                      <a:srgbClr val="CC0066"/>
                    </a:solidFill>
                  </a:rPr>
                  <a:t>B</a:t>
                </a:r>
              </a:p>
            </p:txBody>
          </p:sp>
          <p:sp>
            <p:nvSpPr>
              <p:cNvPr id="78869" name="Text Box 21"/>
              <p:cNvSpPr txBox="1">
                <a:spLocks noChangeArrowheads="1"/>
              </p:cNvSpPr>
              <p:nvPr/>
            </p:nvSpPr>
            <p:spPr bwMode="auto">
              <a:xfrm>
                <a:off x="5524500" y="5281706"/>
                <a:ext cx="277640" cy="24622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000" b="1">
                    <a:solidFill>
                      <a:srgbClr val="0066CC"/>
                    </a:solidFill>
                  </a:rPr>
                  <a:t>C</a:t>
                </a:r>
              </a:p>
            </p:txBody>
          </p:sp>
          <p:sp>
            <p:nvSpPr>
              <p:cNvPr id="78870" name="Text Box 22"/>
              <p:cNvSpPr txBox="1">
                <a:spLocks noChangeArrowheads="1"/>
              </p:cNvSpPr>
              <p:nvPr/>
            </p:nvSpPr>
            <p:spPr bwMode="auto">
              <a:xfrm>
                <a:off x="5557838" y="5805581"/>
                <a:ext cx="269626" cy="24622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000" b="1">
                    <a:solidFill>
                      <a:srgbClr val="FF9900"/>
                    </a:solidFill>
                  </a:rPr>
                  <a:t>E</a:t>
                </a:r>
              </a:p>
            </p:txBody>
          </p:sp>
          <p:sp>
            <p:nvSpPr>
              <p:cNvPr id="78871" name="Text Box 23"/>
              <p:cNvSpPr txBox="1">
                <a:spLocks noChangeArrowheads="1"/>
              </p:cNvSpPr>
              <p:nvPr/>
            </p:nvSpPr>
            <p:spPr bwMode="auto">
              <a:xfrm>
                <a:off x="5662613" y="5537293"/>
                <a:ext cx="277640" cy="24622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000" b="1">
                    <a:solidFill>
                      <a:srgbClr val="009900"/>
                    </a:solidFill>
                  </a:rPr>
                  <a:t>D</a:t>
                </a:r>
              </a:p>
            </p:txBody>
          </p:sp>
          <p:sp>
            <p:nvSpPr>
              <p:cNvPr id="78872" name="TextBox 42"/>
              <p:cNvSpPr txBox="1">
                <a:spLocks noChangeArrowheads="1"/>
              </p:cNvSpPr>
              <p:nvPr/>
            </p:nvSpPr>
            <p:spPr bwMode="auto">
              <a:xfrm rot="-5400000">
                <a:off x="2282006" y="4840937"/>
                <a:ext cx="1609736" cy="2616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100" b="1"/>
                  <a:t>Degradation Rate (%)</a:t>
                </a:r>
              </a:p>
            </p:txBody>
          </p:sp>
          <p:sp>
            <p:nvSpPr>
              <p:cNvPr id="78873" name="TextBox 43"/>
              <p:cNvSpPr txBox="1">
                <a:spLocks noChangeArrowheads="1"/>
              </p:cNvSpPr>
              <p:nvPr/>
            </p:nvSpPr>
            <p:spPr bwMode="auto">
              <a:xfrm>
                <a:off x="3824233" y="6400263"/>
                <a:ext cx="1625766" cy="2616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100" b="1"/>
                  <a:t>RDT Test Time (days)</a:t>
                </a:r>
              </a:p>
            </p:txBody>
          </p:sp>
          <p:sp>
            <p:nvSpPr>
              <p:cNvPr id="78874" name="TextBox 44"/>
              <p:cNvSpPr txBox="1">
                <a:spLocks noChangeArrowheads="1"/>
              </p:cNvSpPr>
              <p:nvPr/>
            </p:nvSpPr>
            <p:spPr bwMode="auto">
              <a:xfrm>
                <a:off x="835386" y="6323522"/>
                <a:ext cx="1523174" cy="2616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100" b="1" dirty="0"/>
                  <a:t>RDT Test Time (</a:t>
                </a:r>
                <a:r>
                  <a:rPr lang="en-US" sz="1100" b="1" dirty="0" err="1"/>
                  <a:t>hrs</a:t>
                </a:r>
                <a:r>
                  <a:rPr lang="en-US" sz="1100" b="1" dirty="0"/>
                  <a:t>)</a:t>
                </a:r>
              </a:p>
            </p:txBody>
          </p:sp>
          <p:sp>
            <p:nvSpPr>
              <p:cNvPr id="78875" name="TextBox 45"/>
              <p:cNvSpPr txBox="1">
                <a:spLocks noChangeArrowheads="1"/>
              </p:cNvSpPr>
              <p:nvPr/>
            </p:nvSpPr>
            <p:spPr bwMode="auto">
              <a:xfrm rot="-5400000">
                <a:off x="-941944" y="4823013"/>
                <a:ext cx="2250937" cy="2616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100" b="1"/>
                  <a:t>Critical Parameter Degradation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67649634"/>
      </p:ext>
    </p:extLst>
  </p:cSld>
  <p:clrMapOvr>
    <a:masterClrMapping/>
  </p:clrMapOvr>
  <p:transition xmlns:p14="http://schemas.microsoft.com/office/powerpoint/2010/main" spd="med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203"/>
          <a:stretch>
            <a:fillRect/>
          </a:stretch>
        </p:blipFill>
        <p:spPr bwMode="auto">
          <a:xfrm>
            <a:off x="1694046" y="2813932"/>
            <a:ext cx="4824449" cy="376149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5013" name="Text Box 16"/>
          <p:cNvSpPr txBox="1">
            <a:spLocks noChangeArrowheads="1"/>
          </p:cNvSpPr>
          <p:nvPr/>
        </p:nvSpPr>
        <p:spPr bwMode="auto">
          <a:xfrm>
            <a:off x="6842125" y="4141788"/>
            <a:ext cx="2284413" cy="738664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b="1" dirty="0"/>
              <a:t>Improvement driven by </a:t>
            </a:r>
            <a:r>
              <a:rPr lang="en-US" sz="1400" b="1" dirty="0" smtClean="0"/>
              <a:t>Parametric measurement</a:t>
            </a:r>
            <a:endParaRPr lang="en-US" sz="1400" b="1" dirty="0"/>
          </a:p>
        </p:txBody>
      </p:sp>
      <p:sp>
        <p:nvSpPr>
          <p:cNvPr id="83976" name="Down Arrow 8"/>
          <p:cNvSpPr>
            <a:spLocks noChangeArrowheads="1"/>
          </p:cNvSpPr>
          <p:nvPr/>
        </p:nvSpPr>
        <p:spPr bwMode="auto">
          <a:xfrm>
            <a:off x="5019675" y="3729038"/>
            <a:ext cx="179388" cy="1103312"/>
          </a:xfrm>
          <a:prstGeom prst="downArrow">
            <a:avLst>
              <a:gd name="adj1" fmla="val 50000"/>
              <a:gd name="adj2" fmla="val 50001"/>
            </a:avLst>
          </a:prstGeo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/>
          </a:gra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83977" name="Down Arrow 9"/>
          <p:cNvSpPr>
            <a:spLocks noChangeArrowheads="1"/>
          </p:cNvSpPr>
          <p:nvPr/>
        </p:nvSpPr>
        <p:spPr bwMode="auto">
          <a:xfrm>
            <a:off x="5297488" y="5057003"/>
            <a:ext cx="179387" cy="755650"/>
          </a:xfrm>
          <a:prstGeom prst="downArrow">
            <a:avLst>
              <a:gd name="adj1" fmla="val 50000"/>
              <a:gd name="adj2" fmla="val 49925"/>
            </a:avLst>
          </a:prstGeo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/>
          </a:gra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83978" name="TextBox 11"/>
          <p:cNvSpPr txBox="1">
            <a:spLocks noChangeArrowheads="1"/>
          </p:cNvSpPr>
          <p:nvPr/>
        </p:nvSpPr>
        <p:spPr bwMode="auto">
          <a:xfrm>
            <a:off x="5549900" y="4948238"/>
            <a:ext cx="1214438" cy="6461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sz="1200" b="1">
                <a:solidFill>
                  <a:srgbClr val="C00000"/>
                </a:solidFill>
              </a:rPr>
              <a:t>Head design</a:t>
            </a:r>
          </a:p>
          <a:p>
            <a:pPr eaLnBrk="1" hangingPunct="1">
              <a:buFont typeface="Arial" charset="0"/>
              <a:buChar char="•"/>
            </a:pPr>
            <a:r>
              <a:rPr lang="en-US" sz="1200" b="1">
                <a:solidFill>
                  <a:srgbClr val="C00000"/>
                </a:solidFill>
              </a:rPr>
              <a:t>Media design</a:t>
            </a:r>
          </a:p>
          <a:p>
            <a:pPr eaLnBrk="1" hangingPunct="1">
              <a:buFont typeface="Arial" charset="0"/>
              <a:buChar char="•"/>
            </a:pPr>
            <a:r>
              <a:rPr lang="en-US" sz="1200" b="1">
                <a:solidFill>
                  <a:srgbClr val="C00000"/>
                </a:solidFill>
              </a:rPr>
              <a:t>Clearance</a:t>
            </a:r>
          </a:p>
        </p:txBody>
      </p:sp>
      <p:sp>
        <p:nvSpPr>
          <p:cNvPr id="83979" name="TextBox 12"/>
          <p:cNvSpPr txBox="1">
            <a:spLocks noChangeArrowheads="1"/>
          </p:cNvSpPr>
          <p:nvPr/>
        </p:nvSpPr>
        <p:spPr bwMode="auto">
          <a:xfrm>
            <a:off x="5118100" y="4070350"/>
            <a:ext cx="11985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sz="1200" b="1">
                <a:solidFill>
                  <a:srgbClr val="C00000"/>
                </a:solidFill>
              </a:rPr>
              <a:t> Head design</a:t>
            </a:r>
          </a:p>
          <a:p>
            <a:pPr eaLnBrk="1" hangingPunct="1"/>
            <a:r>
              <a:rPr lang="en-US" sz="1200" b="1">
                <a:solidFill>
                  <a:srgbClr val="C00000"/>
                </a:solidFill>
              </a:rPr>
              <a:t>  (new reader)</a:t>
            </a:r>
          </a:p>
        </p:txBody>
      </p:sp>
      <p:sp>
        <p:nvSpPr>
          <p:cNvPr id="15" name="Title 2"/>
          <p:cNvSpPr>
            <a:spLocks noGrp="1"/>
          </p:cNvSpPr>
          <p:nvPr>
            <p:ph type="title"/>
          </p:nvPr>
        </p:nvSpPr>
        <p:spPr bwMode="auto">
          <a:xfrm>
            <a:off x="236538" y="327025"/>
            <a:ext cx="8829675" cy="792163"/>
          </a:xfrm>
        </p:spPr>
        <p:txBody>
          <a:bodyPr lIns="91440" rIns="91440"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0000"/>
                </a:solidFill>
              </a:rPr>
              <a:t>Product Improvements Driven by Parametric Measurements</a:t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14" name="Content Placeholder 1"/>
          <p:cNvSpPr>
            <a:spLocks noGrp="1"/>
          </p:cNvSpPr>
          <p:nvPr>
            <p:ph idx="1"/>
          </p:nvPr>
        </p:nvSpPr>
        <p:spPr bwMode="auto">
          <a:xfrm>
            <a:off x="395288" y="922758"/>
            <a:ext cx="8748712" cy="1484313"/>
          </a:xfrm>
        </p:spPr>
        <p:txBody>
          <a:bodyPr lIns="91440" rIns="91440">
            <a:noAutofit/>
          </a:bodyPr>
          <a:lstStyle/>
          <a:p>
            <a:pPr marL="228600" lvl="1">
              <a:spcBef>
                <a:spcPts val="600"/>
              </a:spcBef>
              <a:buClr>
                <a:srgbClr val="15B1F7"/>
              </a:buClr>
              <a:buSzPct val="100000"/>
              <a:buBlip>
                <a:blip r:embed="rId4"/>
              </a:buBlip>
            </a:pPr>
            <a:r>
              <a:rPr lang="en-US" sz="1800" b="1" dirty="0"/>
              <a:t>Parametric data provides far more granularity </a:t>
            </a:r>
            <a:r>
              <a:rPr lang="en-US" sz="1800" b="1" dirty="0" smtClean="0"/>
              <a:t>on product quality compared </a:t>
            </a:r>
            <a:r>
              <a:rPr lang="en-US" sz="1800" b="1" dirty="0"/>
              <a:t>to </a:t>
            </a:r>
            <a:r>
              <a:rPr lang="en-US" sz="1800" b="1" dirty="0" smtClean="0"/>
              <a:t>“</a:t>
            </a:r>
            <a:r>
              <a:rPr lang="en-US" sz="1800" b="1" dirty="0"/>
              <a:t>real” drive </a:t>
            </a:r>
            <a:r>
              <a:rPr lang="en-US" sz="1800" b="1" dirty="0" smtClean="0"/>
              <a:t>failures </a:t>
            </a:r>
          </a:p>
          <a:p>
            <a:pPr marL="228600" lvl="1">
              <a:spcBef>
                <a:spcPts val="1200"/>
              </a:spcBef>
              <a:buClr>
                <a:srgbClr val="15B1F7"/>
              </a:buClr>
              <a:buSzPct val="100000"/>
              <a:buBlip>
                <a:blip r:embed="rId4"/>
              </a:buBlip>
            </a:pPr>
            <a:r>
              <a:rPr lang="en-US" sz="1800" b="1" dirty="0" smtClean="0"/>
              <a:t>Quality team continually monitors Virtual Failures and uses this data to qualify any new component and / or design enhancement</a:t>
            </a:r>
          </a:p>
          <a:p>
            <a:pPr marL="228600" lvl="1">
              <a:spcBef>
                <a:spcPts val="1200"/>
              </a:spcBef>
              <a:buClr>
                <a:srgbClr val="15B1F7"/>
              </a:buClr>
              <a:buSzPct val="100000"/>
              <a:buBlip>
                <a:blip r:embed="rId4"/>
              </a:buBlip>
            </a:pPr>
            <a:r>
              <a:rPr lang="en-US" sz="1800" b="1" dirty="0" smtClean="0"/>
              <a:t>Engineering uses data to drive improvements into each HDD design</a:t>
            </a:r>
          </a:p>
        </p:txBody>
      </p:sp>
      <p:sp>
        <p:nvSpPr>
          <p:cNvPr id="240654" name="AutoShape 14"/>
          <p:cNvSpPr>
            <a:spLocks noChangeArrowheads="1"/>
          </p:cNvSpPr>
          <p:nvPr/>
        </p:nvSpPr>
        <p:spPr bwMode="auto">
          <a:xfrm>
            <a:off x="6723835" y="3160713"/>
            <a:ext cx="215900" cy="2444750"/>
          </a:xfrm>
          <a:prstGeom prst="downArrow">
            <a:avLst>
              <a:gd name="adj1" fmla="val 50000"/>
              <a:gd name="adj2" fmla="val 193269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vert="eaVert"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128029"/>
      </p:ext>
    </p:extLst>
  </p:cSld>
  <p:clrMapOvr>
    <a:masterClrMapping/>
  </p:clrMapOvr>
  <p:transition xmlns:p14="http://schemas.microsoft.com/office/powerpoint/2010/main" spd="med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9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9" r="7793"/>
          <a:stretch>
            <a:fillRect/>
          </a:stretch>
        </p:blipFill>
        <p:spPr bwMode="auto">
          <a:xfrm>
            <a:off x="4000966" y="2123416"/>
            <a:ext cx="4683125" cy="447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1618" name="Title 1"/>
          <p:cNvSpPr>
            <a:spLocks noGrp="1"/>
          </p:cNvSpPr>
          <p:nvPr>
            <p:ph type="title"/>
          </p:nvPr>
        </p:nvSpPr>
        <p:spPr>
          <a:xfrm>
            <a:off x="522288" y="442913"/>
            <a:ext cx="8054975" cy="5334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b="1" dirty="0" smtClean="0">
                <a:solidFill>
                  <a:srgbClr val="FF0000"/>
                </a:solidFill>
              </a:rPr>
              <a:t>Failure probability contour plots </a:t>
            </a:r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230188" y="1166813"/>
            <a:ext cx="8542620" cy="5305425"/>
          </a:xfrm>
          <a:prstGeom prst="rect">
            <a:avLst/>
          </a:prstGeom>
        </p:spPr>
        <p:txBody>
          <a:bodyPr/>
          <a:lstStyle>
            <a:lvl1pPr marL="285750" indent="-285750" algn="l" rtl="0" fontAlgn="base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15B1F7"/>
              </a:buClr>
              <a:buSzPct val="70000"/>
              <a:buFontTx/>
              <a:buBlip>
                <a:blip r:embed="rId3"/>
              </a:buBlip>
              <a:defRPr sz="2400" b="0" i="0" baseline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684213" indent="-227013" algn="l" rtl="0" fontAlgn="base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lang="en-US" sz="2200" b="0" i="0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 marL="684213" indent="-227013" algn="l" rtl="0" fontAlgn="base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B1F7"/>
              </a:buClr>
              <a:buFont typeface="Arial" pitchFamily="34" charset="0"/>
              <a:buChar char="•"/>
              <a:defRPr b="0" i="0">
                <a:solidFill>
                  <a:schemeClr val="bg1"/>
                </a:solidFill>
                <a:latin typeface="+mn-lt"/>
                <a:cs typeface="HelveticaNeueLT Std Lt" pitchFamily="34" charset="0"/>
              </a:defRPr>
            </a:lvl3pPr>
            <a:lvl4pPr marL="684213" indent="-227013" algn="l" rtl="0" fontAlgn="base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B1F7"/>
              </a:buClr>
              <a:buFont typeface="Arial" pitchFamily="34" charset="0"/>
              <a:buChar char="•"/>
              <a:defRPr sz="1600" b="0" i="0">
                <a:solidFill>
                  <a:schemeClr val="bg1"/>
                </a:solidFill>
                <a:latin typeface="+mn-lt"/>
                <a:cs typeface="HelveticaNeueLT Std Lt" pitchFamily="34" charset="0"/>
              </a:defRPr>
            </a:lvl4pPr>
            <a:lvl5pPr marL="1097280" indent="-285750" algn="l" rtl="0" fontAlgn="base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 b="0" i="0" baseline="0">
                <a:solidFill>
                  <a:schemeClr val="bg2">
                    <a:lumMod val="50000"/>
                  </a:schemeClr>
                </a:solidFill>
                <a:latin typeface="+mn-lt"/>
                <a:cs typeface="HelveticaNeueLT Std Lt" pitchFamily="34" charset="0"/>
              </a:defRPr>
            </a:lvl5pPr>
            <a:lvl6pPr marL="1474470" indent="-285750" algn="l" rtl="0" fontAlgn="base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400" baseline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defRPr>
            </a:lvl6pPr>
            <a:lvl7pPr marL="2913063" indent="-169863" algn="l" rtl="0" fontAlgn="base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rgbClr val="C4DBDA"/>
              </a:buClr>
              <a:buFont typeface="Arial" charset="0"/>
              <a:buChar char="–"/>
              <a:defRPr sz="1400">
                <a:solidFill>
                  <a:schemeClr val="bg1"/>
                </a:solidFill>
                <a:latin typeface="+mn-lt"/>
                <a:cs typeface="+mn-cs"/>
              </a:defRPr>
            </a:lvl7pPr>
            <a:lvl8pPr marL="3370263" indent="-169863" algn="l" rtl="0" fontAlgn="base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rgbClr val="C4DBDA"/>
              </a:buClr>
              <a:buFont typeface="Arial" charset="0"/>
              <a:buChar char="–"/>
              <a:defRPr sz="1400">
                <a:solidFill>
                  <a:schemeClr val="bg1"/>
                </a:solidFill>
                <a:latin typeface="+mn-lt"/>
                <a:cs typeface="+mn-cs"/>
              </a:defRPr>
            </a:lvl8pPr>
            <a:lvl9pPr marL="3827463" indent="-169863" algn="l" rtl="0" fontAlgn="base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rgbClr val="C4DBDA"/>
              </a:buClr>
              <a:buFont typeface="Arial" charset="0"/>
              <a:buChar char="–"/>
              <a:defRPr sz="1400">
                <a:solidFill>
                  <a:schemeClr val="bg1"/>
                </a:solidFill>
                <a:latin typeface="+mn-lt"/>
                <a:cs typeface="+mn-cs"/>
              </a:defRPr>
            </a:lvl9pPr>
          </a:lstStyle>
          <a:p>
            <a:pPr>
              <a:spcBef>
                <a:spcPts val="1800"/>
              </a:spcBef>
              <a:defRPr/>
            </a:pPr>
            <a:r>
              <a:rPr lang="en-US" sz="1600" dirty="0" smtClean="0">
                <a:solidFill>
                  <a:srgbClr val="999999">
                    <a:lumMod val="50000"/>
                  </a:srgbClr>
                </a:solidFill>
                <a:latin typeface="Arial"/>
                <a:cs typeface="HelveticaNeueLT Std Lt"/>
              </a:rPr>
              <a:t>Field failure probability can be plotted as a function of both the critical parameter and the degradation in the critical parameter.</a:t>
            </a:r>
          </a:p>
          <a:p>
            <a:pPr>
              <a:spcBef>
                <a:spcPts val="1800"/>
              </a:spcBef>
              <a:defRPr/>
            </a:pPr>
            <a:r>
              <a:rPr lang="en-US" sz="1600" dirty="0" smtClean="0">
                <a:solidFill>
                  <a:srgbClr val="999999">
                    <a:lumMod val="50000"/>
                  </a:srgbClr>
                </a:solidFill>
                <a:latin typeface="Arial"/>
                <a:cs typeface="HelveticaNeueLT Std Lt"/>
              </a:rPr>
              <a:t>Both parameters are important</a:t>
            </a:r>
          </a:p>
          <a:p>
            <a:pPr>
              <a:spcBef>
                <a:spcPts val="1200"/>
              </a:spcBef>
              <a:defRPr/>
            </a:pPr>
            <a:endParaRPr lang="en-US" sz="1600" dirty="0" smtClean="0">
              <a:solidFill>
                <a:srgbClr val="999999">
                  <a:lumMod val="50000"/>
                </a:srgbClr>
              </a:solidFill>
              <a:latin typeface="Arial"/>
              <a:cs typeface="HelveticaNeueLT Std Lt"/>
            </a:endParaRPr>
          </a:p>
        </p:txBody>
      </p:sp>
      <p:sp>
        <p:nvSpPr>
          <p:cNvPr id="21" name="Rectangle 20"/>
          <p:cNvSpPr/>
          <p:nvPr/>
        </p:nvSpPr>
        <p:spPr bwMode="auto">
          <a:xfrm rot="3786392">
            <a:off x="3854435" y="5275812"/>
            <a:ext cx="2772937" cy="4418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 rot="19964949">
            <a:off x="5623440" y="5771996"/>
            <a:ext cx="2933685" cy="4418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 rot="14650787">
            <a:off x="3730410" y="5182710"/>
            <a:ext cx="2933685" cy="36114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1621" name="TextBox 3"/>
          <p:cNvSpPr txBox="1">
            <a:spLocks noChangeArrowheads="1"/>
          </p:cNvSpPr>
          <p:nvPr/>
        </p:nvSpPr>
        <p:spPr bwMode="auto">
          <a:xfrm>
            <a:off x="4702811" y="1770991"/>
            <a:ext cx="3334567" cy="338554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50000"/>
              </a:spcBef>
              <a:buClr>
                <a:srgbClr val="15B1F7"/>
              </a:buClr>
              <a:buSzPct val="70000"/>
              <a:buBlip>
                <a:blip r:embed="rId3"/>
              </a:buBlip>
              <a:defRPr sz="2400">
                <a:solidFill>
                  <a:srgbClr val="4D4D4D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200">
                <a:solidFill>
                  <a:srgbClr val="4D4D4D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5000"/>
              </a:spcBef>
              <a:buClr>
                <a:srgbClr val="15B1F7"/>
              </a:buClr>
              <a:buFont typeface="Arial" pitchFamily="34" charset="0"/>
              <a:buChar char="•"/>
              <a:defRPr>
                <a:solidFill>
                  <a:schemeClr val="bg1"/>
                </a:solidFill>
                <a:latin typeface="Arial" pitchFamily="34" charset="0"/>
                <a:ea typeface="HelveticaNeueLT Std Lt"/>
                <a:cs typeface="HelveticaNeueLT Std Lt"/>
              </a:defRPr>
            </a:lvl3pPr>
            <a:lvl4pPr marL="1600200" indent="-228600" eaLnBrk="0" hangingPunct="0">
              <a:spcBef>
                <a:spcPct val="25000"/>
              </a:spcBef>
              <a:buClr>
                <a:srgbClr val="15B1F7"/>
              </a:buClr>
              <a:buFont typeface="Arial" pitchFamily="34" charset="0"/>
              <a:buChar char="•"/>
              <a:defRPr sz="1600">
                <a:solidFill>
                  <a:schemeClr val="bg1"/>
                </a:solidFill>
                <a:latin typeface="Arial" pitchFamily="34" charset="0"/>
                <a:ea typeface="HelveticaNeueLT Std Lt"/>
                <a:cs typeface="HelveticaNeueLT Std Lt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rgbClr val="4D4D4D"/>
                </a:solidFill>
                <a:latin typeface="Arial" pitchFamily="34" charset="0"/>
                <a:ea typeface="HelveticaNeueLT Std Lt"/>
                <a:cs typeface="HelveticaNeueLT Std Lt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rgbClr val="4D4D4D"/>
                </a:solidFill>
                <a:latin typeface="Arial" pitchFamily="34" charset="0"/>
                <a:ea typeface="HelveticaNeueLT Std Lt"/>
                <a:cs typeface="HelveticaNeueLT Std Lt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rgbClr val="4D4D4D"/>
                </a:solidFill>
                <a:latin typeface="Arial" pitchFamily="34" charset="0"/>
                <a:ea typeface="HelveticaNeueLT Std Lt"/>
                <a:cs typeface="HelveticaNeueLT Std Lt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rgbClr val="4D4D4D"/>
                </a:solidFill>
                <a:latin typeface="Arial" pitchFamily="34" charset="0"/>
                <a:ea typeface="HelveticaNeueLT Std Lt"/>
                <a:cs typeface="HelveticaNeueLT Std Lt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rgbClr val="4D4D4D"/>
                </a:solidFill>
                <a:latin typeface="Arial" pitchFamily="34" charset="0"/>
                <a:ea typeface="HelveticaNeueLT Std Lt"/>
                <a:cs typeface="HelveticaNeueLT Std Lt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 dirty="0" smtClean="0">
                <a:solidFill>
                  <a:srgbClr val="0000FF"/>
                </a:solidFill>
                <a:ea typeface="HelveticaNeueLT Std Lt"/>
                <a:cs typeface="HelveticaNeueLT Std Lt"/>
              </a:rPr>
              <a:t>Failure </a:t>
            </a:r>
            <a:r>
              <a:rPr lang="en-US" altLang="en-US" sz="1600" b="1" dirty="0">
                <a:solidFill>
                  <a:srgbClr val="0000FF"/>
                </a:solidFill>
                <a:ea typeface="HelveticaNeueLT Std Lt"/>
                <a:cs typeface="HelveticaNeueLT Std Lt"/>
              </a:rPr>
              <a:t>Probability Contour Plot </a:t>
            </a:r>
          </a:p>
        </p:txBody>
      </p:sp>
      <p:sp>
        <p:nvSpPr>
          <p:cNvPr id="111622" name="TextBox 2"/>
          <p:cNvSpPr txBox="1">
            <a:spLocks noChangeArrowheads="1"/>
          </p:cNvSpPr>
          <p:nvPr/>
        </p:nvSpPr>
        <p:spPr bwMode="auto">
          <a:xfrm>
            <a:off x="7377579" y="4839629"/>
            <a:ext cx="3540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50000"/>
              </a:spcBef>
              <a:buClr>
                <a:srgbClr val="15B1F7"/>
              </a:buClr>
              <a:buSzPct val="70000"/>
              <a:buBlip>
                <a:blip r:embed="rId3"/>
              </a:buBlip>
              <a:defRPr sz="2400">
                <a:solidFill>
                  <a:srgbClr val="4D4D4D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200">
                <a:solidFill>
                  <a:srgbClr val="4D4D4D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5000"/>
              </a:spcBef>
              <a:buClr>
                <a:srgbClr val="15B1F7"/>
              </a:buClr>
              <a:buFont typeface="Arial" pitchFamily="34" charset="0"/>
              <a:buChar char="•"/>
              <a:defRPr>
                <a:solidFill>
                  <a:schemeClr val="bg1"/>
                </a:solidFill>
                <a:latin typeface="Arial" pitchFamily="34" charset="0"/>
                <a:ea typeface="HelveticaNeueLT Std Lt"/>
                <a:cs typeface="HelveticaNeueLT Std Lt"/>
              </a:defRPr>
            </a:lvl3pPr>
            <a:lvl4pPr marL="1600200" indent="-228600" eaLnBrk="0" hangingPunct="0">
              <a:spcBef>
                <a:spcPct val="25000"/>
              </a:spcBef>
              <a:buClr>
                <a:srgbClr val="15B1F7"/>
              </a:buClr>
              <a:buFont typeface="Arial" pitchFamily="34" charset="0"/>
              <a:buChar char="•"/>
              <a:defRPr sz="1600">
                <a:solidFill>
                  <a:schemeClr val="bg1"/>
                </a:solidFill>
                <a:latin typeface="Arial" pitchFamily="34" charset="0"/>
                <a:ea typeface="HelveticaNeueLT Std Lt"/>
                <a:cs typeface="HelveticaNeueLT Std Lt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rgbClr val="4D4D4D"/>
                </a:solidFill>
                <a:latin typeface="Arial" pitchFamily="34" charset="0"/>
                <a:ea typeface="HelveticaNeueLT Std Lt"/>
                <a:cs typeface="HelveticaNeueLT Std Lt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rgbClr val="4D4D4D"/>
                </a:solidFill>
                <a:latin typeface="Arial" pitchFamily="34" charset="0"/>
                <a:ea typeface="HelveticaNeueLT Std Lt"/>
                <a:cs typeface="HelveticaNeueLT Std Lt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rgbClr val="4D4D4D"/>
                </a:solidFill>
                <a:latin typeface="Arial" pitchFamily="34" charset="0"/>
                <a:ea typeface="HelveticaNeueLT Std Lt"/>
                <a:cs typeface="HelveticaNeueLT Std Lt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rgbClr val="4D4D4D"/>
                </a:solidFill>
                <a:latin typeface="Arial" pitchFamily="34" charset="0"/>
                <a:ea typeface="HelveticaNeueLT Std Lt"/>
                <a:cs typeface="HelveticaNeueLT Std Lt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rgbClr val="4D4D4D"/>
                </a:solidFill>
                <a:latin typeface="Arial" pitchFamily="34" charset="0"/>
                <a:ea typeface="HelveticaNeueLT Std Lt"/>
                <a:cs typeface="HelveticaNeueLT Std Lt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b="1">
                <a:solidFill>
                  <a:schemeClr val="bg1"/>
                </a:solidFill>
                <a:ea typeface="HelveticaNeueLT Std Lt"/>
                <a:cs typeface="HelveticaNeueLT Std Lt"/>
              </a:rPr>
              <a:t>1x</a:t>
            </a:r>
          </a:p>
        </p:txBody>
      </p:sp>
      <p:sp>
        <p:nvSpPr>
          <p:cNvPr id="111623" name="TextBox 6"/>
          <p:cNvSpPr txBox="1">
            <a:spLocks noChangeArrowheads="1"/>
          </p:cNvSpPr>
          <p:nvPr/>
        </p:nvSpPr>
        <p:spPr bwMode="auto">
          <a:xfrm>
            <a:off x="4469279" y="2948916"/>
            <a:ext cx="4397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50000"/>
              </a:spcBef>
              <a:buClr>
                <a:srgbClr val="15B1F7"/>
              </a:buClr>
              <a:buSzPct val="70000"/>
              <a:buBlip>
                <a:blip r:embed="rId3"/>
              </a:buBlip>
              <a:defRPr sz="2400">
                <a:solidFill>
                  <a:srgbClr val="4D4D4D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200">
                <a:solidFill>
                  <a:srgbClr val="4D4D4D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5000"/>
              </a:spcBef>
              <a:buClr>
                <a:srgbClr val="15B1F7"/>
              </a:buClr>
              <a:buFont typeface="Arial" pitchFamily="34" charset="0"/>
              <a:buChar char="•"/>
              <a:defRPr>
                <a:solidFill>
                  <a:schemeClr val="bg1"/>
                </a:solidFill>
                <a:latin typeface="Arial" pitchFamily="34" charset="0"/>
                <a:ea typeface="HelveticaNeueLT Std Lt"/>
                <a:cs typeface="HelveticaNeueLT Std Lt"/>
              </a:defRPr>
            </a:lvl3pPr>
            <a:lvl4pPr marL="1600200" indent="-228600" eaLnBrk="0" hangingPunct="0">
              <a:spcBef>
                <a:spcPct val="25000"/>
              </a:spcBef>
              <a:buClr>
                <a:srgbClr val="15B1F7"/>
              </a:buClr>
              <a:buFont typeface="Arial" pitchFamily="34" charset="0"/>
              <a:buChar char="•"/>
              <a:defRPr sz="1600">
                <a:solidFill>
                  <a:schemeClr val="bg1"/>
                </a:solidFill>
                <a:latin typeface="Arial" pitchFamily="34" charset="0"/>
                <a:ea typeface="HelveticaNeueLT Std Lt"/>
                <a:cs typeface="HelveticaNeueLT Std Lt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rgbClr val="4D4D4D"/>
                </a:solidFill>
                <a:latin typeface="Arial" pitchFamily="34" charset="0"/>
                <a:ea typeface="HelveticaNeueLT Std Lt"/>
                <a:cs typeface="HelveticaNeueLT Std Lt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rgbClr val="4D4D4D"/>
                </a:solidFill>
                <a:latin typeface="Arial" pitchFamily="34" charset="0"/>
                <a:ea typeface="HelveticaNeueLT Std Lt"/>
                <a:cs typeface="HelveticaNeueLT Std Lt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rgbClr val="4D4D4D"/>
                </a:solidFill>
                <a:latin typeface="Arial" pitchFamily="34" charset="0"/>
                <a:ea typeface="HelveticaNeueLT Std Lt"/>
                <a:cs typeface="HelveticaNeueLT Std Lt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rgbClr val="4D4D4D"/>
                </a:solidFill>
                <a:latin typeface="Arial" pitchFamily="34" charset="0"/>
                <a:ea typeface="HelveticaNeueLT Std Lt"/>
                <a:cs typeface="HelveticaNeueLT Std Lt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rgbClr val="4D4D4D"/>
                </a:solidFill>
                <a:latin typeface="Arial" pitchFamily="34" charset="0"/>
                <a:ea typeface="HelveticaNeueLT Std Lt"/>
                <a:cs typeface="HelveticaNeueLT Std Lt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b="1">
                <a:solidFill>
                  <a:schemeClr val="bg1"/>
                </a:solidFill>
                <a:ea typeface="HelveticaNeueLT Std Lt"/>
                <a:cs typeface="HelveticaNeueLT Std Lt"/>
              </a:rPr>
              <a:t>10x</a:t>
            </a:r>
          </a:p>
        </p:txBody>
      </p:sp>
      <p:sp>
        <p:nvSpPr>
          <p:cNvPr id="111624" name="TextBox 7"/>
          <p:cNvSpPr txBox="1">
            <a:spLocks noChangeArrowheads="1"/>
          </p:cNvSpPr>
          <p:nvPr/>
        </p:nvSpPr>
        <p:spPr bwMode="auto">
          <a:xfrm>
            <a:off x="6229816" y="3855379"/>
            <a:ext cx="35401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50000"/>
              </a:spcBef>
              <a:buClr>
                <a:srgbClr val="15B1F7"/>
              </a:buClr>
              <a:buSzPct val="70000"/>
              <a:buBlip>
                <a:blip r:embed="rId3"/>
              </a:buBlip>
              <a:defRPr sz="2400">
                <a:solidFill>
                  <a:srgbClr val="4D4D4D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200">
                <a:solidFill>
                  <a:srgbClr val="4D4D4D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5000"/>
              </a:spcBef>
              <a:buClr>
                <a:srgbClr val="15B1F7"/>
              </a:buClr>
              <a:buFont typeface="Arial" pitchFamily="34" charset="0"/>
              <a:buChar char="•"/>
              <a:defRPr>
                <a:solidFill>
                  <a:schemeClr val="bg1"/>
                </a:solidFill>
                <a:latin typeface="Arial" pitchFamily="34" charset="0"/>
                <a:ea typeface="HelveticaNeueLT Std Lt"/>
                <a:cs typeface="HelveticaNeueLT Std Lt"/>
              </a:defRPr>
            </a:lvl3pPr>
            <a:lvl4pPr marL="1600200" indent="-228600" eaLnBrk="0" hangingPunct="0">
              <a:spcBef>
                <a:spcPct val="25000"/>
              </a:spcBef>
              <a:buClr>
                <a:srgbClr val="15B1F7"/>
              </a:buClr>
              <a:buFont typeface="Arial" pitchFamily="34" charset="0"/>
              <a:buChar char="•"/>
              <a:defRPr sz="1600">
                <a:solidFill>
                  <a:schemeClr val="bg1"/>
                </a:solidFill>
                <a:latin typeface="Arial" pitchFamily="34" charset="0"/>
                <a:ea typeface="HelveticaNeueLT Std Lt"/>
                <a:cs typeface="HelveticaNeueLT Std Lt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rgbClr val="4D4D4D"/>
                </a:solidFill>
                <a:latin typeface="Arial" pitchFamily="34" charset="0"/>
                <a:ea typeface="HelveticaNeueLT Std Lt"/>
                <a:cs typeface="HelveticaNeueLT Std Lt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rgbClr val="4D4D4D"/>
                </a:solidFill>
                <a:latin typeface="Arial" pitchFamily="34" charset="0"/>
                <a:ea typeface="HelveticaNeueLT Std Lt"/>
                <a:cs typeface="HelveticaNeueLT Std Lt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rgbClr val="4D4D4D"/>
                </a:solidFill>
                <a:latin typeface="Arial" pitchFamily="34" charset="0"/>
                <a:ea typeface="HelveticaNeueLT Std Lt"/>
                <a:cs typeface="HelveticaNeueLT Std Lt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rgbClr val="4D4D4D"/>
                </a:solidFill>
                <a:latin typeface="Arial" pitchFamily="34" charset="0"/>
                <a:ea typeface="HelveticaNeueLT Std Lt"/>
                <a:cs typeface="HelveticaNeueLT Std Lt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rgbClr val="4D4D4D"/>
                </a:solidFill>
                <a:latin typeface="Arial" pitchFamily="34" charset="0"/>
                <a:ea typeface="HelveticaNeueLT Std Lt"/>
                <a:cs typeface="HelveticaNeueLT Std Lt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ea typeface="HelveticaNeueLT Std Lt"/>
                <a:cs typeface="HelveticaNeueLT Std Lt"/>
              </a:rPr>
              <a:t>5x</a:t>
            </a:r>
          </a:p>
        </p:txBody>
      </p:sp>
      <p:cxnSp>
        <p:nvCxnSpPr>
          <p:cNvPr id="111625" name="Straight Connector 8"/>
          <p:cNvCxnSpPr>
            <a:cxnSpLocks noChangeShapeType="1"/>
          </p:cNvCxnSpPr>
          <p:nvPr/>
        </p:nvCxnSpPr>
        <p:spPr bwMode="auto">
          <a:xfrm flipV="1">
            <a:off x="5231279" y="3629954"/>
            <a:ext cx="2500312" cy="1227137"/>
          </a:xfrm>
          <a:prstGeom prst="line">
            <a:avLst/>
          </a:prstGeom>
          <a:noFill/>
          <a:ln w="19050" algn="ctr">
            <a:solidFill>
              <a:schemeClr val="bg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1626" name="Straight Connector 10"/>
          <p:cNvCxnSpPr>
            <a:cxnSpLocks noChangeShapeType="1"/>
          </p:cNvCxnSpPr>
          <p:nvPr/>
        </p:nvCxnSpPr>
        <p:spPr bwMode="auto">
          <a:xfrm>
            <a:off x="6071066" y="4415766"/>
            <a:ext cx="671513" cy="1365250"/>
          </a:xfrm>
          <a:prstGeom prst="line">
            <a:avLst/>
          </a:prstGeom>
          <a:noFill/>
          <a:ln w="19050" algn="ctr">
            <a:solidFill>
              <a:schemeClr val="bg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1627" name="Straight Connector 12"/>
          <p:cNvCxnSpPr>
            <a:cxnSpLocks noChangeShapeType="1"/>
          </p:cNvCxnSpPr>
          <p:nvPr/>
        </p:nvCxnSpPr>
        <p:spPr bwMode="auto">
          <a:xfrm>
            <a:off x="7604591" y="3722029"/>
            <a:ext cx="671513" cy="1365250"/>
          </a:xfrm>
          <a:prstGeom prst="line">
            <a:avLst/>
          </a:prstGeom>
          <a:noFill/>
          <a:ln w="19050" algn="ctr">
            <a:solidFill>
              <a:schemeClr val="bg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1628" name="Right Arrow 14"/>
          <p:cNvSpPr>
            <a:spLocks noChangeArrowheads="1"/>
          </p:cNvSpPr>
          <p:nvPr/>
        </p:nvSpPr>
        <p:spPr bwMode="auto">
          <a:xfrm rot="14622357">
            <a:off x="6474291" y="3583916"/>
            <a:ext cx="777875" cy="263525"/>
          </a:xfrm>
          <a:prstGeom prst="rightArrow">
            <a:avLst>
              <a:gd name="adj1" fmla="val 50000"/>
              <a:gd name="adj2" fmla="val 49743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82124" tIns="41061" rIns="82124" bIns="41061" anchor="ctr"/>
          <a:lstStyle>
            <a:lvl1pPr defTabSz="814388" eaLnBrk="0" hangingPunct="0">
              <a:spcBef>
                <a:spcPct val="50000"/>
              </a:spcBef>
              <a:buClr>
                <a:srgbClr val="15B1F7"/>
              </a:buClr>
              <a:buSzPct val="70000"/>
              <a:buBlip>
                <a:blip r:embed="rId3"/>
              </a:buBlip>
              <a:defRPr sz="2400">
                <a:solidFill>
                  <a:srgbClr val="4D4D4D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814388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200">
                <a:solidFill>
                  <a:srgbClr val="4D4D4D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814388" eaLnBrk="0" hangingPunct="0">
              <a:spcBef>
                <a:spcPct val="25000"/>
              </a:spcBef>
              <a:buClr>
                <a:srgbClr val="15B1F7"/>
              </a:buClr>
              <a:buFont typeface="Arial" pitchFamily="34" charset="0"/>
              <a:buChar char="•"/>
              <a:defRPr>
                <a:solidFill>
                  <a:schemeClr val="bg1"/>
                </a:solidFill>
                <a:latin typeface="Arial" pitchFamily="34" charset="0"/>
                <a:ea typeface="HelveticaNeueLT Std Lt"/>
                <a:cs typeface="HelveticaNeueLT Std Lt"/>
              </a:defRPr>
            </a:lvl3pPr>
            <a:lvl4pPr marL="1600200" indent="-228600" defTabSz="814388" eaLnBrk="0" hangingPunct="0">
              <a:spcBef>
                <a:spcPct val="25000"/>
              </a:spcBef>
              <a:buClr>
                <a:srgbClr val="15B1F7"/>
              </a:buClr>
              <a:buFont typeface="Arial" pitchFamily="34" charset="0"/>
              <a:buChar char="•"/>
              <a:defRPr sz="1600">
                <a:solidFill>
                  <a:schemeClr val="bg1"/>
                </a:solidFill>
                <a:latin typeface="Arial" pitchFamily="34" charset="0"/>
                <a:ea typeface="HelveticaNeueLT Std Lt"/>
                <a:cs typeface="HelveticaNeueLT Std Lt"/>
              </a:defRPr>
            </a:lvl4pPr>
            <a:lvl5pPr marL="2057400" indent="-228600" defTabSz="814388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rgbClr val="4D4D4D"/>
                </a:solidFill>
                <a:latin typeface="Arial" pitchFamily="34" charset="0"/>
                <a:ea typeface="HelveticaNeueLT Std Lt"/>
                <a:cs typeface="HelveticaNeueLT Std Lt"/>
              </a:defRPr>
            </a:lvl5pPr>
            <a:lvl6pPr marL="2514600" indent="-228600" defTabSz="814388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rgbClr val="4D4D4D"/>
                </a:solidFill>
                <a:latin typeface="Arial" pitchFamily="34" charset="0"/>
                <a:ea typeface="HelveticaNeueLT Std Lt"/>
                <a:cs typeface="HelveticaNeueLT Std Lt"/>
              </a:defRPr>
            </a:lvl6pPr>
            <a:lvl7pPr marL="2971800" indent="-228600" defTabSz="814388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rgbClr val="4D4D4D"/>
                </a:solidFill>
                <a:latin typeface="Arial" pitchFamily="34" charset="0"/>
                <a:ea typeface="HelveticaNeueLT Std Lt"/>
                <a:cs typeface="HelveticaNeueLT Std Lt"/>
              </a:defRPr>
            </a:lvl7pPr>
            <a:lvl8pPr marL="3429000" indent="-228600" defTabSz="814388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rgbClr val="4D4D4D"/>
                </a:solidFill>
                <a:latin typeface="Arial" pitchFamily="34" charset="0"/>
                <a:ea typeface="HelveticaNeueLT Std Lt"/>
                <a:cs typeface="HelveticaNeueLT Std Lt"/>
              </a:defRPr>
            </a:lvl8pPr>
            <a:lvl9pPr marL="3886200" indent="-228600" defTabSz="814388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rgbClr val="4D4D4D"/>
                </a:solidFill>
                <a:latin typeface="Arial" pitchFamily="34" charset="0"/>
                <a:ea typeface="HelveticaNeueLT Std Lt"/>
                <a:cs typeface="HelveticaNeueLT Std Lt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 rot="19968048">
            <a:off x="6406900" y="5830461"/>
            <a:ext cx="163769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cs typeface="HelveticaNeueLT Std Lt"/>
              </a:rPr>
              <a:t>Critical parameter A</a:t>
            </a:r>
            <a:endParaRPr lang="en-US" sz="1200" b="1" i="0" dirty="0" smtClean="0">
              <a:cs typeface="HelveticaNeueLT Std Lt"/>
            </a:endParaRPr>
          </a:p>
        </p:txBody>
      </p:sp>
      <p:sp>
        <p:nvSpPr>
          <p:cNvPr id="17" name="TextBox 16"/>
          <p:cNvSpPr txBox="1"/>
          <p:nvPr/>
        </p:nvSpPr>
        <p:spPr>
          <a:xfrm rot="3736847">
            <a:off x="4220115" y="5179847"/>
            <a:ext cx="175310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>
                <a:cs typeface="HelveticaNeueLT Std Lt"/>
                <a:sym typeface="Symbol"/>
              </a:rPr>
              <a:t></a:t>
            </a:r>
            <a:r>
              <a:rPr lang="en-US" sz="1200" b="1" dirty="0" smtClean="0">
                <a:cs typeface="HelveticaNeueLT Std Lt"/>
              </a:rPr>
              <a:t>Critical parameter A</a:t>
            </a:r>
            <a:endParaRPr lang="en-US" sz="1200" b="1" i="0" dirty="0" smtClean="0">
              <a:cs typeface="HelveticaNeueLT Std Lt"/>
            </a:endParaRPr>
          </a:p>
        </p:txBody>
      </p:sp>
      <p:sp>
        <p:nvSpPr>
          <p:cNvPr id="22" name="TextBox 21"/>
          <p:cNvSpPr txBox="1"/>
          <p:nvPr/>
        </p:nvSpPr>
        <p:spPr>
          <a:xfrm rot="3736847">
            <a:off x="4189640" y="5043497"/>
            <a:ext cx="175310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>
                <a:cs typeface="HelveticaNeueLT Std Lt"/>
                <a:sym typeface="Symbol"/>
              </a:rPr>
              <a:t></a:t>
            </a:r>
            <a:r>
              <a:rPr lang="en-US" sz="1200" b="1" dirty="0" smtClean="0">
                <a:cs typeface="HelveticaNeueLT Std Lt"/>
              </a:rPr>
              <a:t>Critical parameter A</a:t>
            </a:r>
            <a:endParaRPr lang="en-US" sz="1200" b="1" i="0" dirty="0" smtClean="0">
              <a:cs typeface="HelveticaNeueLT Std Lt"/>
            </a:endParaRPr>
          </a:p>
        </p:txBody>
      </p:sp>
      <p:sp>
        <p:nvSpPr>
          <p:cNvPr id="24" name="Content Placeholder 3"/>
          <p:cNvSpPr txBox="1">
            <a:spLocks/>
          </p:cNvSpPr>
          <p:nvPr/>
        </p:nvSpPr>
        <p:spPr>
          <a:xfrm>
            <a:off x="228582" y="2333036"/>
            <a:ext cx="3772384" cy="3399497"/>
          </a:xfrm>
          <a:prstGeom prst="rect">
            <a:avLst/>
          </a:prstGeom>
        </p:spPr>
        <p:txBody>
          <a:bodyPr/>
          <a:lstStyle>
            <a:lvl1pPr marL="285750" indent="-285750" algn="l" rtl="0" fontAlgn="base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15B1F7"/>
              </a:buClr>
              <a:buSzPct val="70000"/>
              <a:buFontTx/>
              <a:buBlip>
                <a:blip r:embed="rId3"/>
              </a:buBlip>
              <a:defRPr sz="2400" b="0" i="0" baseline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684213" indent="-227013" algn="l" rtl="0" fontAlgn="base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lang="en-US" sz="2200" b="0" i="0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 marL="684213" indent="-227013" algn="l" rtl="0" fontAlgn="base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B1F7"/>
              </a:buClr>
              <a:buFont typeface="Arial" pitchFamily="34" charset="0"/>
              <a:buChar char="•"/>
              <a:defRPr b="0" i="0">
                <a:solidFill>
                  <a:schemeClr val="bg1"/>
                </a:solidFill>
                <a:latin typeface="+mn-lt"/>
                <a:cs typeface="HelveticaNeueLT Std Lt" pitchFamily="34" charset="0"/>
              </a:defRPr>
            </a:lvl3pPr>
            <a:lvl4pPr marL="684213" indent="-227013" algn="l" rtl="0" fontAlgn="base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B1F7"/>
              </a:buClr>
              <a:buFont typeface="Arial" pitchFamily="34" charset="0"/>
              <a:buChar char="•"/>
              <a:defRPr sz="1600" b="0" i="0">
                <a:solidFill>
                  <a:schemeClr val="bg1"/>
                </a:solidFill>
                <a:latin typeface="+mn-lt"/>
                <a:cs typeface="HelveticaNeueLT Std Lt" pitchFamily="34" charset="0"/>
              </a:defRPr>
            </a:lvl4pPr>
            <a:lvl5pPr marL="1097280" indent="-285750" algn="l" rtl="0" fontAlgn="base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 b="0" i="0" baseline="0">
                <a:solidFill>
                  <a:schemeClr val="bg2">
                    <a:lumMod val="50000"/>
                  </a:schemeClr>
                </a:solidFill>
                <a:latin typeface="+mn-lt"/>
                <a:cs typeface="HelveticaNeueLT Std Lt" pitchFamily="34" charset="0"/>
              </a:defRPr>
            </a:lvl5pPr>
            <a:lvl6pPr marL="1474470" indent="-285750" algn="l" rtl="0" fontAlgn="base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400" baseline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defRPr>
            </a:lvl6pPr>
            <a:lvl7pPr marL="2913063" indent="-169863" algn="l" rtl="0" fontAlgn="base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rgbClr val="C4DBDA"/>
              </a:buClr>
              <a:buFont typeface="Arial" charset="0"/>
              <a:buChar char="–"/>
              <a:defRPr sz="1400">
                <a:solidFill>
                  <a:schemeClr val="bg1"/>
                </a:solidFill>
                <a:latin typeface="+mn-lt"/>
                <a:cs typeface="+mn-cs"/>
              </a:defRPr>
            </a:lvl7pPr>
            <a:lvl8pPr marL="3370263" indent="-169863" algn="l" rtl="0" fontAlgn="base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rgbClr val="C4DBDA"/>
              </a:buClr>
              <a:buFont typeface="Arial" charset="0"/>
              <a:buChar char="–"/>
              <a:defRPr sz="1400">
                <a:solidFill>
                  <a:schemeClr val="bg1"/>
                </a:solidFill>
                <a:latin typeface="+mn-lt"/>
                <a:cs typeface="+mn-cs"/>
              </a:defRPr>
            </a:lvl8pPr>
            <a:lvl9pPr marL="3827463" indent="-169863" algn="l" rtl="0" fontAlgn="base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rgbClr val="C4DBDA"/>
              </a:buClr>
              <a:buFont typeface="Arial" charset="0"/>
              <a:buChar char="–"/>
              <a:defRPr sz="1400">
                <a:solidFill>
                  <a:schemeClr val="bg1"/>
                </a:solidFill>
                <a:latin typeface="+mn-lt"/>
                <a:cs typeface="+mn-cs"/>
              </a:defRPr>
            </a:lvl9pPr>
          </a:lstStyle>
          <a:p>
            <a:pPr>
              <a:spcBef>
                <a:spcPts val="1800"/>
              </a:spcBef>
              <a:defRPr/>
            </a:pPr>
            <a:r>
              <a:rPr lang="en-US" sz="1600" b="1" dirty="0" smtClean="0">
                <a:solidFill>
                  <a:srgbClr val="FF0000"/>
                </a:solidFill>
                <a:latin typeface="Arial"/>
                <a:cs typeface="HelveticaNeueLT Std Lt"/>
              </a:rPr>
              <a:t>For the vast majority of the population, degradation in critical parameter A is more important than the absolute value of A</a:t>
            </a:r>
          </a:p>
          <a:p>
            <a:pPr>
              <a:spcBef>
                <a:spcPts val="1200"/>
              </a:spcBef>
              <a:defRPr/>
            </a:pPr>
            <a:r>
              <a:rPr lang="en-US" sz="1600" dirty="0" smtClean="0">
                <a:solidFill>
                  <a:srgbClr val="999999">
                    <a:lumMod val="50000"/>
                  </a:srgbClr>
                </a:solidFill>
                <a:latin typeface="Arial"/>
                <a:cs typeface="HelveticaNeueLT Std Lt"/>
              </a:rPr>
              <a:t>This is not universally true for all parameters</a:t>
            </a:r>
          </a:p>
          <a:p>
            <a:pPr lvl="1">
              <a:spcBef>
                <a:spcPts val="1200"/>
              </a:spcBef>
              <a:defRPr/>
            </a:pPr>
            <a:r>
              <a:rPr lang="en-US" sz="1400" dirty="0" smtClean="0">
                <a:solidFill>
                  <a:srgbClr val="999999">
                    <a:lumMod val="50000"/>
                  </a:srgbClr>
                </a:solidFill>
                <a:latin typeface="Arial"/>
                <a:cs typeface="HelveticaNeueLT Std Lt"/>
              </a:rPr>
              <a:t>Degradation patterns are being used to perform virtual FA</a:t>
            </a:r>
          </a:p>
          <a:p>
            <a:pPr lvl="1">
              <a:spcBef>
                <a:spcPts val="1200"/>
              </a:spcBef>
              <a:defRPr/>
            </a:pPr>
            <a:r>
              <a:rPr lang="en-US" sz="1400" dirty="0" smtClean="0">
                <a:solidFill>
                  <a:srgbClr val="999999">
                    <a:lumMod val="50000"/>
                  </a:srgbClr>
                </a:solidFill>
                <a:latin typeface="Arial"/>
                <a:cs typeface="HelveticaNeueLT Std Lt"/>
              </a:rPr>
              <a:t>Some degradation scenarios are more serious than others</a:t>
            </a:r>
          </a:p>
          <a:p>
            <a:pPr>
              <a:spcBef>
                <a:spcPts val="1200"/>
              </a:spcBef>
              <a:defRPr/>
            </a:pPr>
            <a:r>
              <a:rPr lang="en-US" sz="1600" dirty="0" smtClean="0">
                <a:solidFill>
                  <a:schemeClr val="tx1"/>
                </a:solidFill>
                <a:latin typeface="Arial"/>
                <a:cs typeface="HelveticaNeueLT Std Lt"/>
              </a:rPr>
              <a:t>Methodology is being extended for WD’s</a:t>
            </a:r>
            <a:r>
              <a:rPr lang="en-US" sz="1600" b="1" dirty="0" smtClean="0">
                <a:solidFill>
                  <a:srgbClr val="FF0000"/>
                </a:solidFill>
                <a:latin typeface="Arial"/>
                <a:cs typeface="HelveticaNeueLT Std Lt"/>
              </a:rPr>
              <a:t> “In-field Health Monitor”</a:t>
            </a:r>
          </a:p>
          <a:p>
            <a:pPr>
              <a:spcBef>
                <a:spcPts val="1200"/>
              </a:spcBef>
              <a:defRPr/>
            </a:pPr>
            <a:endParaRPr lang="en-US" sz="1600" dirty="0" smtClean="0">
              <a:solidFill>
                <a:srgbClr val="999999">
                  <a:lumMod val="50000"/>
                </a:srgbClr>
              </a:solidFill>
              <a:latin typeface="Arial"/>
              <a:cs typeface="HelveticaNeueLT Std Lt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126749" y="5124866"/>
            <a:ext cx="4055952" cy="868042"/>
          </a:xfrm>
          <a:prstGeom prst="ellipse">
            <a:avLst/>
          </a:prstGeom>
          <a:noFill/>
          <a:ln w="3175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5596448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3098767"/>
              </p:ext>
            </p:extLst>
          </p:nvPr>
        </p:nvGraphicFramePr>
        <p:xfrm>
          <a:off x="4979988" y="3427413"/>
          <a:ext cx="4151312" cy="3430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829" name="ORG16v41 Graph" r:id="rId4" imgW="4433316" imgH="3664458" progId="">
                  <p:embed/>
                </p:oleObj>
              </mc:Choice>
              <mc:Fallback>
                <p:oleObj name="ORG16v41 Graph" r:id="rId4" imgW="4433316" imgH="3664458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79988" y="3427413"/>
                        <a:ext cx="4151312" cy="343058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Footer Placeholder 2"/>
          <p:cNvSpPr>
            <a:spLocks noGrp="1"/>
          </p:cNvSpPr>
          <p:nvPr>
            <p:ph type="ftr" sz="quarter" idx="11"/>
          </p:nvPr>
        </p:nvSpPr>
        <p:spPr bwMode="auto">
          <a:xfrm>
            <a:off x="314325" y="6243638"/>
            <a:ext cx="2133600" cy="355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000" b="0" smtClean="0">
                <a:solidFill>
                  <a:srgbClr val="7F7F7F"/>
                </a:solidFill>
              </a:rPr>
              <a:t>Page </a:t>
            </a:r>
            <a:r>
              <a:rPr lang="de-DE" sz="1000" b="0" smtClean="0">
                <a:solidFill>
                  <a:srgbClr val="7F7F7F"/>
                </a:solidFill>
                <a:sym typeface="Wingdings" pitchFamily="2" charset="2"/>
              </a:rPr>
              <a:t></a:t>
            </a:r>
            <a:r>
              <a:rPr lang="de-DE" sz="1000" b="0" smtClean="0">
                <a:solidFill>
                  <a:srgbClr val="7F7F7F"/>
                </a:solidFill>
              </a:rPr>
              <a:t> </a:t>
            </a:r>
            <a:fld id="{51F4593E-2F62-4F5C-BAD8-FC693776DA0D}" type="slidenum">
              <a:rPr lang="de-DE" sz="1000" b="0" smtClean="0">
                <a:solidFill>
                  <a:srgbClr val="7F7F7F"/>
                </a:solidFill>
              </a:rPr>
              <a:pPr eaLnBrk="1" hangingPunct="1"/>
              <a:t>4</a:t>
            </a:fld>
            <a:endParaRPr lang="de-DE" sz="1000" b="0" smtClean="0">
              <a:solidFill>
                <a:srgbClr val="7F7F7F"/>
              </a:solidFill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>
          <a:xfrm>
            <a:off x="318224" y="362554"/>
            <a:ext cx="8054608" cy="5334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Current HDD Reliability Landscape  </a:t>
            </a:r>
            <a:endParaRPr lang="en-US" b="1" noProof="1" smtClean="0">
              <a:solidFill>
                <a:srgbClr val="FF0000"/>
              </a:solidFill>
            </a:endParaRPr>
          </a:p>
        </p:txBody>
      </p:sp>
      <p:pic>
        <p:nvPicPr>
          <p:cNvPr id="1029" name="Picture 4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160463"/>
            <a:ext cx="3810000" cy="219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5443538" y="3430354"/>
            <a:ext cx="36242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600" b="1" dirty="0">
                <a:solidFill>
                  <a:srgbClr val="0000FF"/>
                </a:solidFill>
                <a:latin typeface="Times New Roman" pitchFamily="18" charset="0"/>
                <a:ea typeface="MS PGothic" pitchFamily="34" charset="-128"/>
              </a:rPr>
              <a:t>Clearance trend in recent WD products</a:t>
            </a:r>
          </a:p>
        </p:txBody>
      </p:sp>
      <p:cxnSp>
        <p:nvCxnSpPr>
          <p:cNvPr id="1031" name="Straight Connector 11"/>
          <p:cNvCxnSpPr>
            <a:cxnSpLocks noChangeShapeType="1"/>
          </p:cNvCxnSpPr>
          <p:nvPr/>
        </p:nvCxnSpPr>
        <p:spPr bwMode="auto">
          <a:xfrm>
            <a:off x="5627688" y="5343525"/>
            <a:ext cx="3236912" cy="1588"/>
          </a:xfrm>
          <a:prstGeom prst="line">
            <a:avLst/>
          </a:prstGeom>
          <a:noFill/>
          <a:ln w="19050" algn="ctr">
            <a:solidFill>
              <a:srgbClr val="C0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Rectangle 6"/>
          <p:cNvSpPr>
            <a:spLocks noChangeArrowheads="1"/>
          </p:cNvSpPr>
          <p:nvPr/>
        </p:nvSpPr>
        <p:spPr bwMode="gray">
          <a:xfrm>
            <a:off x="219075" y="973093"/>
            <a:ext cx="4886325" cy="552926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92941"/>
                  <a:invGamma/>
                </a:schemeClr>
              </a:gs>
            </a:gsLst>
            <a:lin ang="5400000" scaled="1"/>
          </a:gradFill>
          <a:ln w="1270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lIns="108000" tIns="108000" rIns="72000" bIns="72000"/>
          <a:lstStyle/>
          <a:p>
            <a:pPr marL="190500" indent="-190500">
              <a:spcBef>
                <a:spcPts val="1800"/>
              </a:spcBef>
              <a:buClr>
                <a:srgbClr val="2A79D0"/>
              </a:buClr>
              <a:buFont typeface="Wingdings" pitchFamily="2" charset="2"/>
              <a:buChar char="§"/>
              <a:defRPr/>
            </a:pPr>
            <a:r>
              <a:rPr lang="en-US" dirty="0">
                <a:solidFill>
                  <a:srgbClr val="000000"/>
                </a:solidFill>
              </a:rPr>
              <a:t>Increases in areal density have largely come by decreasing the head-disk spacing </a:t>
            </a:r>
            <a:endParaRPr lang="en-US" dirty="0" smtClean="0">
              <a:solidFill>
                <a:srgbClr val="000000"/>
              </a:solidFill>
            </a:endParaRPr>
          </a:p>
          <a:p>
            <a:pPr marL="647700" lvl="1" indent="-190500">
              <a:spcBef>
                <a:spcPts val="600"/>
              </a:spcBef>
              <a:buClr>
                <a:srgbClr val="2A79D0"/>
              </a:buClr>
              <a:buFont typeface="Wingdings" pitchFamily="2" charset="2"/>
              <a:buChar char="§"/>
              <a:defRPr/>
            </a:pPr>
            <a:r>
              <a:rPr lang="en-US" sz="1600" noProof="1" smtClean="0">
                <a:solidFill>
                  <a:srgbClr val="000000"/>
                </a:solidFill>
              </a:rPr>
              <a:t>The Magnetics vs Tribology dilemma </a:t>
            </a:r>
            <a:endParaRPr lang="en-US" sz="1600" noProof="1">
              <a:solidFill>
                <a:srgbClr val="000000"/>
              </a:solidFill>
            </a:endParaRPr>
          </a:p>
          <a:p>
            <a:pPr marL="190500" indent="-190500">
              <a:spcBef>
                <a:spcPts val="1200"/>
              </a:spcBef>
              <a:buClr>
                <a:srgbClr val="2A79D0"/>
              </a:buClr>
              <a:buFont typeface="Wingdings" pitchFamily="2" charset="2"/>
              <a:buChar char="§"/>
              <a:defRPr/>
            </a:pPr>
            <a:r>
              <a:rPr lang="en-US" dirty="0">
                <a:solidFill>
                  <a:srgbClr val="000000"/>
                </a:solidFill>
              </a:rPr>
              <a:t>Current head-media </a:t>
            </a:r>
            <a:r>
              <a:rPr lang="en-US" dirty="0" err="1">
                <a:solidFill>
                  <a:srgbClr val="000000"/>
                </a:solidFill>
              </a:rPr>
              <a:t>spacings</a:t>
            </a:r>
            <a:r>
              <a:rPr lang="en-US" dirty="0">
                <a:solidFill>
                  <a:srgbClr val="000000"/>
                </a:solidFill>
              </a:rPr>
              <a:t> are at molecular </a:t>
            </a:r>
            <a:r>
              <a:rPr lang="en-US" dirty="0" smtClean="0">
                <a:solidFill>
                  <a:srgbClr val="000000"/>
                </a:solidFill>
              </a:rPr>
              <a:t>dimensions: 1 – 2nm</a:t>
            </a:r>
          </a:p>
          <a:p>
            <a:pPr marL="647700" lvl="1" indent="-190500">
              <a:spcBef>
                <a:spcPts val="1200"/>
              </a:spcBef>
              <a:buClr>
                <a:srgbClr val="2A79D0"/>
              </a:buClr>
              <a:buFont typeface="Wingdings" pitchFamily="2" charset="2"/>
              <a:buChar char="§"/>
              <a:defRPr/>
            </a:pPr>
            <a:r>
              <a:rPr lang="en-US" sz="1600" dirty="0" smtClean="0">
                <a:solidFill>
                  <a:srgbClr val="000000"/>
                </a:solidFill>
              </a:rPr>
              <a:t>Operating </a:t>
            </a:r>
            <a:r>
              <a:rPr lang="en-US" sz="1600" dirty="0">
                <a:solidFill>
                  <a:srgbClr val="000000"/>
                </a:solidFill>
              </a:rPr>
              <a:t>at </a:t>
            </a:r>
            <a:r>
              <a:rPr lang="en-US" sz="1600" dirty="0" smtClean="0">
                <a:solidFill>
                  <a:srgbClr val="000000"/>
                </a:solidFill>
              </a:rPr>
              <a:t>these </a:t>
            </a:r>
            <a:r>
              <a:rPr lang="en-US" sz="1600" dirty="0">
                <a:solidFill>
                  <a:srgbClr val="000000"/>
                </a:solidFill>
              </a:rPr>
              <a:t>clearances can impact the HDD failure rates, and the failure </a:t>
            </a:r>
            <a:r>
              <a:rPr lang="en-US" sz="1600" dirty="0" err="1" smtClean="0">
                <a:solidFill>
                  <a:srgbClr val="000000"/>
                </a:solidFill>
              </a:rPr>
              <a:t>pareto</a:t>
            </a:r>
            <a:endParaRPr lang="en-US" sz="1600" dirty="0" smtClean="0">
              <a:solidFill>
                <a:srgbClr val="000000"/>
              </a:solidFill>
            </a:endParaRPr>
          </a:p>
          <a:p>
            <a:pPr marL="647700" lvl="1" indent="-190500">
              <a:spcBef>
                <a:spcPts val="600"/>
              </a:spcBef>
              <a:buClr>
                <a:srgbClr val="2A79D0"/>
              </a:buClr>
              <a:buFont typeface="Wingdings" pitchFamily="2" charset="2"/>
              <a:buChar char="§"/>
              <a:defRPr/>
            </a:pPr>
            <a:r>
              <a:rPr lang="en-US" sz="1600" dirty="0" smtClean="0">
                <a:solidFill>
                  <a:srgbClr val="000000"/>
                </a:solidFill>
              </a:rPr>
              <a:t>As much as 70% of the failure </a:t>
            </a:r>
            <a:r>
              <a:rPr lang="en-US" sz="1600" dirty="0" err="1" smtClean="0">
                <a:solidFill>
                  <a:srgbClr val="000000"/>
                </a:solidFill>
              </a:rPr>
              <a:t>pareto</a:t>
            </a:r>
            <a:r>
              <a:rPr lang="en-US" sz="1600" dirty="0" smtClean="0">
                <a:solidFill>
                  <a:srgbClr val="000000"/>
                </a:solidFill>
              </a:rPr>
              <a:t> is attributable to low-clearance operation </a:t>
            </a:r>
            <a:endParaRPr lang="en-US" sz="1600" dirty="0">
              <a:solidFill>
                <a:srgbClr val="000000"/>
              </a:solidFill>
            </a:endParaRPr>
          </a:p>
          <a:p>
            <a:pPr marL="190500" indent="-190500">
              <a:spcBef>
                <a:spcPts val="1200"/>
              </a:spcBef>
              <a:buClr>
                <a:srgbClr val="2A79D0"/>
              </a:buClr>
              <a:buFont typeface="Wingdings" pitchFamily="2" charset="2"/>
              <a:buChar char="§"/>
              <a:defRPr/>
            </a:pPr>
            <a:r>
              <a:rPr lang="en-US" dirty="0">
                <a:solidFill>
                  <a:srgbClr val="000000"/>
                </a:solidFill>
              </a:rPr>
              <a:t>Operation </a:t>
            </a:r>
            <a:r>
              <a:rPr lang="en-US" dirty="0" smtClean="0">
                <a:solidFill>
                  <a:srgbClr val="000000"/>
                </a:solidFill>
              </a:rPr>
              <a:t>at ever-decreasing </a:t>
            </a:r>
            <a:r>
              <a:rPr lang="en-US" dirty="0" err="1" smtClean="0">
                <a:solidFill>
                  <a:srgbClr val="000000"/>
                </a:solidFill>
              </a:rPr>
              <a:t>spacings</a:t>
            </a:r>
            <a:r>
              <a:rPr lang="en-US" dirty="0" smtClean="0">
                <a:solidFill>
                  <a:srgbClr val="000000"/>
                </a:solidFill>
              </a:rPr>
              <a:t> requires </a:t>
            </a:r>
            <a:r>
              <a:rPr lang="en-US" dirty="0">
                <a:solidFill>
                  <a:srgbClr val="000000"/>
                </a:solidFill>
              </a:rPr>
              <a:t>special </a:t>
            </a:r>
            <a:r>
              <a:rPr lang="en-US" dirty="0" smtClean="0">
                <a:solidFill>
                  <a:srgbClr val="000000"/>
                </a:solidFill>
              </a:rPr>
              <a:t>attention be paid to: </a:t>
            </a:r>
            <a:endParaRPr lang="en-US" sz="2000" dirty="0" smtClean="0">
              <a:solidFill>
                <a:srgbClr val="000000"/>
              </a:solidFill>
            </a:endParaRPr>
          </a:p>
          <a:p>
            <a:pPr marL="647700" lvl="1" indent="-190500">
              <a:spcBef>
                <a:spcPts val="600"/>
              </a:spcBef>
              <a:buClr>
                <a:srgbClr val="2A79D0"/>
              </a:buClr>
              <a:buFont typeface="Wingdings" pitchFamily="2" charset="2"/>
              <a:buChar char="§"/>
              <a:defRPr/>
            </a:pPr>
            <a:r>
              <a:rPr lang="en-US" sz="1600" dirty="0" smtClean="0">
                <a:solidFill>
                  <a:srgbClr val="000000"/>
                </a:solidFill>
              </a:rPr>
              <a:t>Anamolous physical phenomenon in ultrathin films </a:t>
            </a:r>
            <a:endParaRPr lang="en-US" sz="1600" dirty="0">
              <a:solidFill>
                <a:srgbClr val="000000"/>
              </a:solidFill>
            </a:endParaRPr>
          </a:p>
          <a:p>
            <a:pPr marL="647700" lvl="1" indent="-190500">
              <a:spcBef>
                <a:spcPts val="600"/>
              </a:spcBef>
              <a:buClr>
                <a:srgbClr val="2A79D0"/>
              </a:buClr>
              <a:buFont typeface="Wingdings" pitchFamily="2" charset="2"/>
              <a:buChar char="§"/>
              <a:defRPr/>
            </a:pPr>
            <a:r>
              <a:rPr lang="en-US" sz="1600" dirty="0" smtClean="0">
                <a:solidFill>
                  <a:srgbClr val="000000"/>
                </a:solidFill>
              </a:rPr>
              <a:t>Non-linear response functions, e.g. Adhesive and frictional forces</a:t>
            </a:r>
          </a:p>
          <a:p>
            <a:pPr marL="647700" lvl="1" indent="-190500">
              <a:spcBef>
                <a:spcPts val="600"/>
              </a:spcBef>
              <a:buClr>
                <a:srgbClr val="2A79D0"/>
              </a:buClr>
              <a:buFont typeface="Wingdings" pitchFamily="2" charset="2"/>
              <a:buChar char="§"/>
              <a:defRPr/>
            </a:pPr>
            <a:r>
              <a:rPr lang="en-US" sz="1600" dirty="0" smtClean="0">
                <a:solidFill>
                  <a:srgbClr val="000000"/>
                </a:solidFill>
              </a:rPr>
              <a:t>Mechanical </a:t>
            </a:r>
            <a:r>
              <a:rPr lang="en-US" sz="1600" dirty="0">
                <a:solidFill>
                  <a:srgbClr val="000000"/>
                </a:solidFill>
              </a:rPr>
              <a:t>tolerances</a:t>
            </a:r>
          </a:p>
          <a:p>
            <a:pPr marL="647700" lvl="1" indent="-190500">
              <a:spcBef>
                <a:spcPts val="600"/>
              </a:spcBef>
              <a:buClr>
                <a:srgbClr val="2A79D0"/>
              </a:buClr>
              <a:buFont typeface="Wingdings" pitchFamily="2" charset="2"/>
              <a:buChar char="§"/>
              <a:defRPr/>
            </a:pPr>
            <a:r>
              <a:rPr lang="en-US" sz="1600" dirty="0" err="1" smtClean="0">
                <a:solidFill>
                  <a:srgbClr val="000000"/>
                </a:solidFill>
              </a:rPr>
              <a:t>etc</a:t>
            </a:r>
            <a:endParaRPr lang="en-US" sz="1600" dirty="0">
              <a:solidFill>
                <a:srgbClr val="000000"/>
              </a:solidFill>
            </a:endParaRPr>
          </a:p>
          <a:p>
            <a:pPr marL="190500" indent="-190500">
              <a:spcBef>
                <a:spcPct val="40000"/>
              </a:spcBef>
              <a:buClr>
                <a:srgbClr val="2A79D0"/>
              </a:buClr>
              <a:defRPr/>
            </a:pPr>
            <a:endParaRPr lang="en-US" dirty="0">
              <a:solidFill>
                <a:srgbClr val="000000"/>
              </a:solidFill>
            </a:endParaRPr>
          </a:p>
          <a:p>
            <a:pPr marL="190500" indent="-190500">
              <a:spcBef>
                <a:spcPct val="40000"/>
              </a:spcBef>
              <a:buClr>
                <a:srgbClr val="2A79D0"/>
              </a:buClr>
              <a:buFont typeface="Wingdings" pitchFamily="2" charset="2"/>
              <a:buChar char="§"/>
              <a:defRPr/>
            </a:pPr>
            <a:endParaRPr lang="en-US" noProof="1">
              <a:solidFill>
                <a:srgbClr val="000000"/>
              </a:solidFill>
            </a:endParaRPr>
          </a:p>
        </p:txBody>
      </p:sp>
      <p:cxnSp>
        <p:nvCxnSpPr>
          <p:cNvPr id="1033" name="Straight Connector 9"/>
          <p:cNvCxnSpPr>
            <a:cxnSpLocks noChangeShapeType="1"/>
          </p:cNvCxnSpPr>
          <p:nvPr/>
        </p:nvCxnSpPr>
        <p:spPr bwMode="auto">
          <a:xfrm>
            <a:off x="5627688" y="5343525"/>
            <a:ext cx="3236912" cy="1588"/>
          </a:xfrm>
          <a:prstGeom prst="line">
            <a:avLst/>
          </a:prstGeom>
          <a:noFill/>
          <a:ln w="19050" algn="ctr">
            <a:solidFill>
              <a:srgbClr val="C0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" name="Rectangle 3"/>
          <p:cNvSpPr/>
          <p:nvPr/>
        </p:nvSpPr>
        <p:spPr bwMode="auto">
          <a:xfrm>
            <a:off x="5667237" y="5345113"/>
            <a:ext cx="3176864" cy="906273"/>
          </a:xfrm>
          <a:prstGeom prst="rect">
            <a:avLst/>
          </a:prstGeom>
          <a:solidFill>
            <a:srgbClr val="FF0000">
              <a:alpha val="41961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27688" y="5808094"/>
            <a:ext cx="3400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cs typeface="HelveticaNeueLT Std Lt"/>
              </a:rPr>
              <a:t>Tribology problems explode</a:t>
            </a:r>
          </a:p>
        </p:txBody>
      </p:sp>
    </p:spTree>
    <p:extLst>
      <p:ext uri="{BB962C8B-B14F-4D97-AF65-F5344CB8AC3E}">
        <p14:creationId xmlns:p14="http://schemas.microsoft.com/office/powerpoint/2010/main" val="2989608352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45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2072" y="214313"/>
            <a:ext cx="8054608" cy="533400"/>
          </a:xfrm>
        </p:spPr>
        <p:txBody>
          <a:bodyPr/>
          <a:lstStyle/>
          <a:p>
            <a:pPr algn="ctr"/>
            <a:r>
              <a:rPr lang="en-US" altLang="en-US" b="1" dirty="0">
                <a:solidFill>
                  <a:srgbClr val="FF0000"/>
                </a:solidFill>
              </a:rPr>
              <a:t>Evolution of Parametric Monitoring</a:t>
            </a:r>
          </a:p>
        </p:txBody>
      </p:sp>
      <p:sp>
        <p:nvSpPr>
          <p:cNvPr id="1004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882" y="924607"/>
            <a:ext cx="8829675" cy="5405438"/>
          </a:xfrm>
          <a:solidFill>
            <a:schemeClr val="bg1"/>
          </a:solidFill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altLang="en-US" sz="2800" b="0" dirty="0" smtClean="0">
                <a:latin typeface="Calibri" panose="020F0502020204030204" pitchFamily="34" charset="0"/>
              </a:rPr>
              <a:t>Decreasing head-media clearance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2800" b="0" dirty="0" smtClean="0">
                <a:latin typeface="Calibri" panose="020F0502020204030204" pitchFamily="34" charset="0"/>
                <a:sym typeface="Wingdings" panose="05000000000000000000" pitchFamily="2" charset="2"/>
              </a:rPr>
              <a:t>More Head-Disk contact events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2800" b="0" dirty="0" smtClean="0">
                <a:latin typeface="Calibri" panose="020F0502020204030204" pitchFamily="34" charset="0"/>
                <a:sym typeface="Wingdings" panose="05000000000000000000" pitchFamily="2" charset="2"/>
              </a:rPr>
              <a:t>Higher levels of magnetic critical parameter degradation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2800" b="0" dirty="0" smtClean="0">
                <a:latin typeface="Calibri" panose="020F0502020204030204" pitchFamily="34" charset="0"/>
                <a:sym typeface="Wingdings" panose="05000000000000000000" pitchFamily="2" charset="2"/>
              </a:rPr>
              <a:t>Precursor to real failure of the drive</a:t>
            </a:r>
            <a:endParaRPr lang="en-US" altLang="en-US" sz="2800" b="0" dirty="0">
              <a:latin typeface="Calibri" panose="020F0502020204030204" pitchFamily="34" charset="0"/>
            </a:endParaRPr>
          </a:p>
          <a:p>
            <a:pPr>
              <a:spcBef>
                <a:spcPct val="100000"/>
              </a:spcBef>
            </a:pPr>
            <a:r>
              <a:rPr lang="en-US" altLang="en-US" i="1" u="sng" dirty="0" smtClean="0">
                <a:latin typeface="Calibri" panose="020F0502020204030204" pitchFamily="34" charset="0"/>
              </a:rPr>
              <a:t>Internal Benchmarking</a:t>
            </a:r>
            <a:r>
              <a:rPr lang="en-US" altLang="en-US" sz="2000" b="0" dirty="0" smtClean="0">
                <a:latin typeface="Calibri" panose="020F0502020204030204" pitchFamily="34" charset="0"/>
              </a:rPr>
              <a:t>: Measurement </a:t>
            </a:r>
            <a:r>
              <a:rPr lang="en-US" altLang="en-US" sz="2000" b="0" dirty="0">
                <a:latin typeface="Calibri" panose="020F0502020204030204" pitchFamily="34" charset="0"/>
              </a:rPr>
              <a:t>of critical parametric data now routinely performed in Reliability </a:t>
            </a:r>
            <a:r>
              <a:rPr lang="en-US" altLang="en-US" sz="2000" b="0" dirty="0" smtClean="0">
                <a:latin typeface="Calibri" panose="020F0502020204030204" pitchFamily="34" charset="0"/>
              </a:rPr>
              <a:t>testing (2+ years experience) </a:t>
            </a:r>
          </a:p>
          <a:p>
            <a:pPr marL="0" indent="0">
              <a:spcBef>
                <a:spcPct val="100000"/>
              </a:spcBef>
              <a:buNone/>
            </a:pPr>
            <a:r>
              <a:rPr lang="en-US" alt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Natural </a:t>
            </a:r>
            <a:r>
              <a:rPr lang="en-US" altLang="en-US" sz="2000" dirty="0">
                <a:solidFill>
                  <a:srgbClr val="FF0000"/>
                </a:solidFill>
                <a:latin typeface="Calibri" panose="020F0502020204030204" pitchFamily="34" charset="0"/>
              </a:rPr>
              <a:t>progression is to measure, and store critical </a:t>
            </a:r>
            <a:r>
              <a:rPr lang="en-US" altLang="en-US" sz="2000" dirty="0" err="1">
                <a:solidFill>
                  <a:srgbClr val="FF0000"/>
                </a:solidFill>
                <a:latin typeface="Calibri" panose="020F0502020204030204" pitchFamily="34" charset="0"/>
              </a:rPr>
              <a:t>parametrics</a:t>
            </a:r>
            <a:r>
              <a:rPr lang="en-US" altLang="en-US" sz="2000" dirty="0">
                <a:solidFill>
                  <a:srgbClr val="FF0000"/>
                </a:solidFill>
                <a:latin typeface="Calibri" panose="020F0502020204030204" pitchFamily="34" charset="0"/>
              </a:rPr>
              <a:t> at a regular interval during field </a:t>
            </a:r>
            <a:r>
              <a:rPr lang="en-US" alt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operation</a:t>
            </a:r>
            <a:endParaRPr lang="en-US" altLang="en-US" sz="2000" b="0" dirty="0" smtClean="0">
              <a:latin typeface="Calibri" panose="020F0502020204030204" pitchFamily="34" charset="0"/>
            </a:endParaRPr>
          </a:p>
          <a:p>
            <a:pPr>
              <a:spcBef>
                <a:spcPct val="100000"/>
              </a:spcBef>
            </a:pPr>
            <a:r>
              <a:rPr lang="en-US" altLang="en-US" i="1" u="sng" dirty="0" smtClean="0">
                <a:latin typeface="Calibri" panose="020F0502020204030204" pitchFamily="34" charset="0"/>
              </a:rPr>
              <a:t>External dry-run</a:t>
            </a:r>
            <a:r>
              <a:rPr lang="en-US" altLang="en-US" sz="2000" b="0" dirty="0" smtClean="0">
                <a:latin typeface="Calibri" panose="020F0502020204030204" pitchFamily="34" charset="0"/>
              </a:rPr>
              <a:t>: Partnership with Enterprise customers on small fleet sizes.</a:t>
            </a:r>
          </a:p>
          <a:p>
            <a:pPr marL="804863" lvl="2" indent="0">
              <a:lnSpc>
                <a:spcPct val="90000"/>
              </a:lnSpc>
              <a:spcBef>
                <a:spcPct val="40000"/>
              </a:spcBef>
              <a:buNone/>
            </a:pPr>
            <a:endParaRPr lang="en-US" altLang="en-US" sz="1400" dirty="0"/>
          </a:p>
          <a:p>
            <a:pPr lvl="2">
              <a:lnSpc>
                <a:spcPct val="90000"/>
              </a:lnSpc>
              <a:spcBef>
                <a:spcPct val="40000"/>
              </a:spcBef>
              <a:buFont typeface="Wingdings 2" pitchFamily="18" charset="2"/>
              <a:buChar char="¡"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75220011"/>
      </p:ext>
    </p:extLst>
  </p:cSld>
  <p:clrMapOvr>
    <a:masterClrMapping/>
  </p:clrMapOvr>
  <p:transition xmlns:p14="http://schemas.microsoft.com/office/powerpoint/2010/main" spd="med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140677" y="3502855"/>
            <a:ext cx="8876714" cy="26728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14325" y="912280"/>
            <a:ext cx="8524875" cy="5032375"/>
          </a:xfrm>
        </p:spPr>
        <p:txBody>
          <a:bodyPr>
            <a:noAutofit/>
          </a:bodyPr>
          <a:lstStyle/>
          <a:p>
            <a:pPr>
              <a:spcBef>
                <a:spcPts val="2400"/>
              </a:spcBef>
              <a:buFont typeface="Wingdings" pitchFamily="2" charset="2"/>
              <a:buChar char="q"/>
              <a:defRPr/>
            </a:pPr>
            <a:r>
              <a:rPr lang="en-US" sz="1800" b="0" dirty="0" smtClean="0">
                <a:solidFill>
                  <a:schemeClr val="tx1"/>
                </a:solidFill>
              </a:rPr>
              <a:t>After nearly two decades, it is generally accepted that the SMART attributes are not strongly correlated to HDD failures</a:t>
            </a:r>
          </a:p>
          <a:p>
            <a:pPr lvl="1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n-US" sz="1100" dirty="0" smtClean="0"/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“....</a:t>
            </a:r>
            <a:r>
              <a:rPr lang="en-US" sz="1600" b="1" dirty="0" smtClean="0">
                <a:solidFill>
                  <a:schemeClr val="tx1"/>
                </a:solidFill>
              </a:rPr>
              <a:t>models based on SMART parameters alone are unlikely to be useful for predicting individual drive failures”.</a:t>
            </a:r>
            <a:r>
              <a:rPr lang="en-US" sz="1050" dirty="0" smtClean="0">
                <a:solidFill>
                  <a:schemeClr val="tx1"/>
                </a:solidFill>
              </a:rPr>
              <a:t>  </a:t>
            </a:r>
            <a:endParaRPr lang="en-US" sz="1100" dirty="0" smtClean="0">
              <a:solidFill>
                <a:schemeClr val="tx1"/>
              </a:solidFill>
            </a:endParaRPr>
          </a:p>
          <a:p>
            <a:pPr lvl="1"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en-US" sz="1100" dirty="0" smtClean="0"/>
              <a:t>(Google: </a:t>
            </a:r>
            <a:r>
              <a:rPr lang="en-US" sz="1100" dirty="0" err="1" smtClean="0"/>
              <a:t>Pinheiro</a:t>
            </a:r>
            <a:r>
              <a:rPr lang="en-US" sz="1100" dirty="0" smtClean="0"/>
              <a:t> et al., Proc. 5th USENIX Conf. on File and Storage Technologies, February 2007) </a:t>
            </a:r>
          </a:p>
          <a:p>
            <a:pPr marL="61913">
              <a:spcBef>
                <a:spcPts val="3000"/>
              </a:spcBef>
              <a:buClr>
                <a:srgbClr val="3333FF"/>
              </a:buClr>
              <a:buFont typeface="Wingdings" pitchFamily="2" charset="2"/>
              <a:buChar char="q"/>
              <a:defRPr/>
            </a:pPr>
            <a:r>
              <a:rPr lang="en-US" sz="1800" b="0" dirty="0"/>
              <a:t>The obvious question arises</a:t>
            </a:r>
            <a:r>
              <a:rPr lang="en-US" sz="1800" dirty="0"/>
              <a:t>…..</a:t>
            </a:r>
            <a:r>
              <a:rPr lang="en-US" sz="1800" dirty="0">
                <a:solidFill>
                  <a:srgbClr val="FF0000"/>
                </a:solidFill>
              </a:rPr>
              <a:t>“Can we </a:t>
            </a:r>
            <a:r>
              <a:rPr lang="en-US" sz="1800" dirty="0" smtClean="0">
                <a:solidFill>
                  <a:srgbClr val="FF0000"/>
                </a:solidFill>
              </a:rPr>
              <a:t>use our parametric degradation approach to improve predictability of drive failures in the field”? </a:t>
            </a:r>
          </a:p>
          <a:p>
            <a:pPr marL="61913" lvl="2" indent="-341313">
              <a:spcBef>
                <a:spcPts val="3000"/>
              </a:spcBef>
              <a:buClr>
                <a:srgbClr val="3333FF"/>
              </a:buClr>
              <a:buSzPct val="100000"/>
              <a:buFont typeface="Wingdings" pitchFamily="2" charset="2"/>
              <a:buChar char="q"/>
              <a:defRPr/>
            </a:pPr>
            <a:r>
              <a:rPr lang="en-US" sz="1800" b="1" dirty="0" smtClean="0">
                <a:solidFill>
                  <a:srgbClr val="3333FF"/>
                </a:solidFill>
              </a:rPr>
              <a:t>In-field parametric monitoring (IFPM) </a:t>
            </a:r>
          </a:p>
          <a:p>
            <a:pPr lvl="1">
              <a:spcBef>
                <a:spcPts val="600"/>
              </a:spcBef>
              <a:buClr>
                <a:srgbClr val="3333FF"/>
              </a:buClr>
              <a:buFont typeface="Wingdings" pitchFamily="2" charset="2"/>
              <a:buChar char="Ø"/>
              <a:defRPr/>
            </a:pPr>
            <a:r>
              <a:rPr lang="en-US" sz="1600" dirty="0" smtClean="0"/>
              <a:t>WD is pursuing parametric data collection for data center fleet </a:t>
            </a:r>
            <a:r>
              <a:rPr lang="en-US" sz="1600" dirty="0"/>
              <a:t>management </a:t>
            </a:r>
          </a:p>
          <a:p>
            <a:pPr lvl="1">
              <a:spcBef>
                <a:spcPts val="600"/>
              </a:spcBef>
              <a:buClr>
                <a:srgbClr val="3333FF"/>
              </a:buClr>
              <a:buFont typeface="Wingdings" pitchFamily="2" charset="2"/>
              <a:buChar char="Ø"/>
              <a:defRPr/>
            </a:pPr>
            <a:r>
              <a:rPr lang="en-US" sz="1600" dirty="0" smtClean="0"/>
              <a:t>Potential to identify poorly performing drives / heads before actual failure is the </a:t>
            </a:r>
            <a:r>
              <a:rPr lang="en-US" sz="1600" dirty="0">
                <a:solidFill>
                  <a:srgbClr val="3333FF"/>
                </a:solidFill>
              </a:rPr>
              <a:t>“</a:t>
            </a:r>
            <a:r>
              <a:rPr lang="en-US" sz="1600" b="1" dirty="0">
                <a:solidFill>
                  <a:srgbClr val="3333FF"/>
                </a:solidFill>
              </a:rPr>
              <a:t>Holy Grail” of HDD </a:t>
            </a:r>
            <a:r>
              <a:rPr lang="en-US" sz="1600" b="1" dirty="0" smtClean="0">
                <a:solidFill>
                  <a:srgbClr val="3333FF"/>
                </a:solidFill>
              </a:rPr>
              <a:t>reliability</a:t>
            </a:r>
          </a:p>
          <a:p>
            <a:pPr lvl="1">
              <a:spcBef>
                <a:spcPts val="600"/>
              </a:spcBef>
              <a:buClr>
                <a:srgbClr val="3333FF"/>
              </a:buClr>
              <a:buFont typeface="Wingdings" pitchFamily="2" charset="2"/>
              <a:buChar char="Ø"/>
              <a:defRPr/>
            </a:pPr>
            <a:r>
              <a:rPr lang="en-US" sz="1600" b="1" dirty="0" smtClean="0">
                <a:solidFill>
                  <a:srgbClr val="3333FF"/>
                </a:solidFill>
              </a:rPr>
              <a:t>Drives with the capability to perform critical parameter measurements (during drive idle time) have been developed and are just now becoming available </a:t>
            </a:r>
          </a:p>
          <a:p>
            <a:pPr lvl="1">
              <a:spcBef>
                <a:spcPts val="600"/>
              </a:spcBef>
              <a:buClr>
                <a:srgbClr val="3333FF"/>
              </a:buClr>
              <a:buFont typeface="Wingdings" pitchFamily="2" charset="2"/>
              <a:buChar char="Ø"/>
              <a:defRPr/>
            </a:pPr>
            <a:r>
              <a:rPr lang="en-US" sz="1600" dirty="0" smtClean="0"/>
              <a:t>Health monitor algorithms need to be optimized (6 – 9 months)</a:t>
            </a:r>
          </a:p>
          <a:p>
            <a:pPr lvl="1">
              <a:spcBef>
                <a:spcPts val="1200"/>
              </a:spcBef>
              <a:buClr>
                <a:srgbClr val="3333FF"/>
              </a:buClr>
              <a:buFont typeface="Wingdings 2" pitchFamily="18" charset="2"/>
              <a:buNone/>
              <a:defRPr/>
            </a:pPr>
            <a:endParaRPr lang="en-US" dirty="0" smtClean="0"/>
          </a:p>
          <a:p>
            <a:pPr lvl="1">
              <a:spcBef>
                <a:spcPts val="1800"/>
              </a:spcBef>
              <a:buClr>
                <a:srgbClr val="3333FF"/>
              </a:buClr>
              <a:buFont typeface="Wingdings 2" pitchFamily="18" charset="2"/>
              <a:buNone/>
              <a:defRPr/>
            </a:pPr>
            <a:endParaRPr lang="en-US" sz="1400" dirty="0" smtClean="0"/>
          </a:p>
          <a:p>
            <a:pPr lvl="1">
              <a:spcBef>
                <a:spcPts val="1800"/>
              </a:spcBef>
              <a:buClr>
                <a:srgbClr val="3333FF"/>
              </a:buClr>
              <a:buFont typeface="Wingdings" pitchFamily="2" charset="2"/>
              <a:buChar char="q"/>
              <a:defRPr/>
            </a:pPr>
            <a:endParaRPr lang="en-US" sz="1400" dirty="0" smtClean="0"/>
          </a:p>
          <a:p>
            <a:pPr lvl="1">
              <a:spcBef>
                <a:spcPts val="1800"/>
              </a:spcBef>
              <a:buClr>
                <a:srgbClr val="3333FF"/>
              </a:buClr>
              <a:buFont typeface="Wingdings" pitchFamily="2" charset="2"/>
              <a:buChar char="q"/>
              <a:defRPr/>
            </a:pPr>
            <a:endParaRPr lang="en-US" sz="1400" dirty="0" smtClean="0"/>
          </a:p>
          <a:p>
            <a:pPr lvl="1">
              <a:buFont typeface="Wingdings" pitchFamily="2" charset="2"/>
              <a:buNone/>
              <a:defRPr/>
            </a:pPr>
            <a:endParaRPr lang="en-US" sz="1400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84995" name="Title 2"/>
          <p:cNvSpPr>
            <a:spLocks noGrp="1"/>
          </p:cNvSpPr>
          <p:nvPr>
            <p:ph type="title"/>
          </p:nvPr>
        </p:nvSpPr>
        <p:spPr>
          <a:xfrm>
            <a:off x="419567" y="327691"/>
            <a:ext cx="8159950" cy="5334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Why Extend parametric measurements to the field?</a:t>
            </a:r>
          </a:p>
        </p:txBody>
      </p:sp>
    </p:spTree>
    <p:extLst>
      <p:ext uri="{BB962C8B-B14F-4D97-AF65-F5344CB8AC3E}">
        <p14:creationId xmlns:p14="http://schemas.microsoft.com/office/powerpoint/2010/main" val="3036046546"/>
      </p:ext>
    </p:extLst>
  </p:cSld>
  <p:clrMapOvr>
    <a:masterClrMapping/>
  </p:clrMapOvr>
  <p:transition xmlns:p14="http://schemas.microsoft.com/office/powerpoint/2010/main" spd="med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5747" y="643711"/>
            <a:ext cx="9068253" cy="1431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800"/>
              </a:spcBef>
            </a:pPr>
            <a:r>
              <a:rPr lang="en-US" b="1" dirty="0">
                <a:solidFill>
                  <a:srgbClr val="FF0000"/>
                </a:solidFill>
              </a:rPr>
              <a:t>The In-Field Parametric Monitoring (IFPM) system </a:t>
            </a:r>
            <a:r>
              <a:rPr lang="en-US" b="1" dirty="0"/>
              <a:t>will measure, and store, critical parameters periodically throughout the HDD lifetime, and output a relative health index</a:t>
            </a:r>
            <a:r>
              <a:rPr lang="en-US" dirty="0" smtClean="0"/>
              <a:t>.</a:t>
            </a:r>
          </a:p>
          <a:p>
            <a:pPr>
              <a:spcBef>
                <a:spcPts val="1800"/>
              </a:spcBef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75747" y="1580567"/>
            <a:ext cx="8962776" cy="527743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4414" y="1552435"/>
            <a:ext cx="9121791" cy="5255354"/>
            <a:chOff x="4465375" y="2932061"/>
            <a:chExt cx="5260217" cy="3712929"/>
          </a:xfrm>
        </p:grpSpPr>
        <p:pic>
          <p:nvPicPr>
            <p:cNvPr id="19" name="Picture 3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46" t="6516" r="4449" b="5692"/>
            <a:stretch/>
          </p:blipFill>
          <p:spPr bwMode="auto">
            <a:xfrm>
              <a:off x="5098192" y="3695087"/>
              <a:ext cx="3488816" cy="227546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5450242" y="5970910"/>
              <a:ext cx="3003545" cy="67408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i="0" dirty="0" smtClean="0">
                  <a:latin typeface="Calibri" panose="020F0502020204030204" pitchFamily="34" charset="0"/>
                  <a:cs typeface="HelveticaNeueLT Std Lt"/>
                </a:rPr>
                <a:t>IFPM </a:t>
              </a:r>
              <a:r>
                <a:rPr lang="en-US" sz="2800" b="1" dirty="0" smtClean="0">
                  <a:latin typeface="Calibri" panose="020F0502020204030204" pitchFamily="34" charset="0"/>
                  <a:cs typeface="HelveticaNeueLT Std Lt"/>
                </a:rPr>
                <a:t>Health Index</a:t>
              </a:r>
              <a:r>
                <a:rPr lang="en-US" sz="2800" b="1" i="0" dirty="0" smtClean="0">
                  <a:latin typeface="Calibri" panose="020F0502020204030204" pitchFamily="34" charset="0"/>
                  <a:cs typeface="HelveticaNeueLT Std Lt"/>
                </a:rPr>
                <a:t> </a:t>
              </a:r>
            </a:p>
            <a:p>
              <a:pPr algn="ctr"/>
              <a:r>
                <a:rPr lang="en-US" sz="2800" b="1" i="0" dirty="0" smtClean="0">
                  <a:latin typeface="Calibri" panose="020F0502020204030204" pitchFamily="34" charset="0"/>
                  <a:cs typeface="HelveticaNeueLT Std Lt"/>
                </a:rPr>
                <a:t>(derived from critical parameters)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 rot="16200000">
              <a:off x="3863244" y="4646462"/>
              <a:ext cx="1978753" cy="3727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i="0" dirty="0" smtClean="0">
                  <a:solidFill>
                    <a:schemeClr val="accent2"/>
                  </a:solidFill>
                  <a:cs typeface="HelveticaNeueLT Std Lt"/>
                </a:rPr>
                <a:t>Drive Count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 rot="16200000">
              <a:off x="7775636" y="4681957"/>
              <a:ext cx="2191667" cy="3017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i="0" dirty="0" smtClean="0">
                  <a:solidFill>
                    <a:srgbClr val="FF0000"/>
                  </a:solidFill>
                  <a:cs typeface="HelveticaNeueLT Std Lt"/>
                </a:rPr>
                <a:t>Real Failure Rate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696875" y="3254844"/>
              <a:ext cx="1553211" cy="36965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800" b="1" i="0" dirty="0" smtClean="0">
                  <a:solidFill>
                    <a:srgbClr val="FF0000"/>
                  </a:solidFill>
                  <a:latin typeface="Calibri" panose="020F0502020204030204" pitchFamily="34" charset="0"/>
                  <a:cs typeface="HelveticaNeueLT Std Lt"/>
                </a:rPr>
                <a:t>Low Score (Bad) 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668992" y="3253542"/>
              <a:ext cx="1959903" cy="3696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i="0" dirty="0" smtClean="0">
                  <a:solidFill>
                    <a:schemeClr val="accent4"/>
                  </a:solidFill>
                  <a:cs typeface="HelveticaNeueLT Std Lt"/>
                </a:rPr>
                <a:t>High Score (good) </a:t>
              </a:r>
            </a:p>
          </p:txBody>
        </p:sp>
        <p:cxnSp>
          <p:nvCxnSpPr>
            <p:cNvPr id="25" name="Straight Arrow Connector 24"/>
            <p:cNvCxnSpPr/>
            <p:nvPr/>
          </p:nvCxnSpPr>
          <p:spPr bwMode="auto">
            <a:xfrm flipH="1" flipV="1">
              <a:off x="6170914" y="3447094"/>
              <a:ext cx="1395068" cy="148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8" name="TextBox 27"/>
            <p:cNvSpPr txBox="1"/>
            <p:nvPr/>
          </p:nvSpPr>
          <p:spPr>
            <a:xfrm>
              <a:off x="4465375" y="2932061"/>
              <a:ext cx="5260217" cy="2826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i="1" dirty="0" smtClean="0">
                  <a:solidFill>
                    <a:srgbClr val="0000FF"/>
                  </a:solidFill>
                  <a:cs typeface="HelveticaNeueLT Std Lt"/>
                </a:rPr>
                <a:t>A ‘Gas Gauge’ - Failure Probability Increases as ‘Health Index’ gets worse</a:t>
              </a:r>
            </a:p>
          </p:txBody>
        </p:sp>
      </p:grpSp>
      <p:sp>
        <p:nvSpPr>
          <p:cNvPr id="26" name="Rectangle 2"/>
          <p:cNvSpPr>
            <a:spLocks noGrp="1" noChangeArrowheads="1"/>
          </p:cNvSpPr>
          <p:nvPr>
            <p:ph type="title"/>
          </p:nvPr>
        </p:nvSpPr>
        <p:spPr>
          <a:xfrm>
            <a:off x="582569" y="216332"/>
            <a:ext cx="8054608" cy="533400"/>
          </a:xfrm>
        </p:spPr>
        <p:txBody>
          <a:bodyPr/>
          <a:lstStyle/>
          <a:p>
            <a:pPr algn="ctr" eaLnBrk="1" hangingPunct="1"/>
            <a:r>
              <a:rPr lang="en-US" b="1" dirty="0" smtClean="0">
                <a:solidFill>
                  <a:srgbClr val="FF0000"/>
                </a:solidFill>
              </a:rPr>
              <a:t>WD’s 1</a:t>
            </a:r>
            <a:r>
              <a:rPr lang="en-US" b="1" baseline="30000" dirty="0" smtClean="0">
                <a:solidFill>
                  <a:srgbClr val="FF0000"/>
                </a:solidFill>
              </a:rPr>
              <a:t>st</a:t>
            </a:r>
            <a:r>
              <a:rPr lang="en-US" b="1" dirty="0" smtClean="0">
                <a:solidFill>
                  <a:srgbClr val="FF0000"/>
                </a:solidFill>
              </a:rPr>
              <a:t> fleet management system: IFPM</a:t>
            </a:r>
          </a:p>
        </p:txBody>
      </p:sp>
    </p:spTree>
    <p:extLst>
      <p:ext uri="{BB962C8B-B14F-4D97-AF65-F5344CB8AC3E}">
        <p14:creationId xmlns:p14="http://schemas.microsoft.com/office/powerpoint/2010/main" val="2790244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6158" y="271253"/>
            <a:ext cx="8054608" cy="5334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FF0000"/>
                </a:solidFill>
              </a:rPr>
              <a:t>WD’s 1</a:t>
            </a:r>
            <a:r>
              <a:rPr lang="en-US" b="1" baseline="30000" dirty="0" smtClean="0">
                <a:solidFill>
                  <a:srgbClr val="FF0000"/>
                </a:solidFill>
              </a:rPr>
              <a:t>st</a:t>
            </a:r>
            <a:r>
              <a:rPr lang="en-US" b="1" dirty="0" smtClean="0">
                <a:solidFill>
                  <a:srgbClr val="FF0000"/>
                </a:solidFill>
              </a:rPr>
              <a:t> fleet management system: IFPM</a:t>
            </a:r>
          </a:p>
        </p:txBody>
      </p:sp>
      <p:sp>
        <p:nvSpPr>
          <p:cNvPr id="162819" name="Footer Placeholder 4"/>
          <p:cNvSpPr txBox="1">
            <a:spLocks noGrp="1"/>
          </p:cNvSpPr>
          <p:nvPr/>
        </p:nvSpPr>
        <p:spPr bwMode="auto">
          <a:xfrm>
            <a:off x="4016375" y="6429375"/>
            <a:ext cx="16113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>
                <a:solidFill>
                  <a:srgbClr val="FF0000"/>
                </a:solidFill>
              </a:rPr>
              <a:t>WD Confidential</a:t>
            </a:r>
          </a:p>
        </p:txBody>
      </p:sp>
      <p:pic>
        <p:nvPicPr>
          <p:cNvPr id="19558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6877" y="584199"/>
            <a:ext cx="5691187" cy="596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281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85449" y="856949"/>
            <a:ext cx="8639175" cy="5608638"/>
          </a:xfrm>
          <a:noFill/>
        </p:spPr>
        <p:txBody>
          <a:bodyPr/>
          <a:lstStyle/>
          <a:p>
            <a:pPr eaLnBrk="1" hangingPunct="1">
              <a:spcBef>
                <a:spcPct val="140000"/>
              </a:spcBef>
            </a:pPr>
            <a:endParaRPr lang="en-US" sz="1600" dirty="0" smtClean="0"/>
          </a:p>
          <a:p>
            <a:pPr eaLnBrk="1" hangingPunct="1"/>
            <a:endParaRPr lang="en-US" sz="2000" dirty="0" smtClean="0"/>
          </a:p>
          <a:p>
            <a:pPr lvl="1" eaLnBrk="1" hangingPunct="1">
              <a:buFont typeface="Wingdings" pitchFamily="2" charset="2"/>
              <a:buNone/>
            </a:pPr>
            <a:endParaRPr lang="en-US" sz="1600" dirty="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76606" y="967474"/>
            <a:ext cx="4095650" cy="407408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marL="285750" indent="-285750" algn="l" rtl="0" fontAlgn="base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15B1F7"/>
              </a:buClr>
              <a:buSzPct val="70000"/>
              <a:buFontTx/>
              <a:buBlip>
                <a:blip r:embed="rId3"/>
              </a:buBlip>
              <a:defRPr sz="2400" b="0" i="0" baseline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684213" indent="-227013" algn="l" rtl="0" fontAlgn="base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lang="en-US" sz="2200" b="0" i="0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 marL="684213" indent="-227013" algn="l" rtl="0" fontAlgn="base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B1F7"/>
              </a:buClr>
              <a:buFont typeface="Arial" pitchFamily="34" charset="0"/>
              <a:buChar char="•"/>
              <a:defRPr b="0" i="0">
                <a:solidFill>
                  <a:schemeClr val="bg1"/>
                </a:solidFill>
                <a:latin typeface="+mn-lt"/>
                <a:cs typeface="HelveticaNeueLT Std Lt" pitchFamily="34" charset="0"/>
              </a:defRPr>
            </a:lvl3pPr>
            <a:lvl4pPr marL="684213" indent="-227013" algn="l" rtl="0" fontAlgn="base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B1F7"/>
              </a:buClr>
              <a:buFont typeface="Arial" pitchFamily="34" charset="0"/>
              <a:buChar char="•"/>
              <a:defRPr sz="1600" b="0" i="0">
                <a:solidFill>
                  <a:schemeClr val="bg1"/>
                </a:solidFill>
                <a:latin typeface="+mn-lt"/>
                <a:cs typeface="HelveticaNeueLT Std Lt" pitchFamily="34" charset="0"/>
              </a:defRPr>
            </a:lvl4pPr>
            <a:lvl5pPr marL="1097280" indent="-285750" algn="l" rtl="0" fontAlgn="base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 b="0" i="0" baseline="0">
                <a:solidFill>
                  <a:schemeClr val="bg2">
                    <a:lumMod val="50000"/>
                  </a:schemeClr>
                </a:solidFill>
                <a:latin typeface="+mn-lt"/>
                <a:cs typeface="HelveticaNeueLT Std Lt" pitchFamily="34" charset="0"/>
              </a:defRPr>
            </a:lvl5pPr>
            <a:lvl6pPr marL="1474470" indent="-285750" algn="l" rtl="0" fontAlgn="base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400" baseline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defRPr>
            </a:lvl6pPr>
            <a:lvl7pPr marL="2913063" indent="-169863" algn="l" rtl="0" fontAlgn="base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rgbClr val="C4DBDA"/>
              </a:buClr>
              <a:buFont typeface="Arial" charset="0"/>
              <a:buChar char="–"/>
              <a:defRPr sz="1400">
                <a:solidFill>
                  <a:schemeClr val="bg1"/>
                </a:solidFill>
                <a:latin typeface="+mn-lt"/>
                <a:cs typeface="+mn-cs"/>
              </a:defRPr>
            </a:lvl7pPr>
            <a:lvl8pPr marL="3370263" indent="-169863" algn="l" rtl="0" fontAlgn="base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rgbClr val="C4DBDA"/>
              </a:buClr>
              <a:buFont typeface="Arial" charset="0"/>
              <a:buChar char="–"/>
              <a:defRPr sz="1400">
                <a:solidFill>
                  <a:schemeClr val="bg1"/>
                </a:solidFill>
                <a:latin typeface="+mn-lt"/>
                <a:cs typeface="+mn-cs"/>
              </a:defRPr>
            </a:lvl8pPr>
            <a:lvl9pPr marL="3827463" indent="-169863" algn="l" rtl="0" fontAlgn="base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rgbClr val="C4DBDA"/>
              </a:buClr>
              <a:buFont typeface="Arial" charset="0"/>
              <a:buChar char="–"/>
              <a:defRPr sz="1400">
                <a:solidFill>
                  <a:schemeClr val="bg1"/>
                </a:solidFill>
                <a:latin typeface="+mn-lt"/>
                <a:cs typeface="+mn-cs"/>
              </a:defRPr>
            </a:lvl9pPr>
          </a:lstStyle>
          <a:p>
            <a:pPr>
              <a:spcBef>
                <a:spcPts val="1800"/>
              </a:spcBef>
            </a:pPr>
            <a:r>
              <a:rPr lang="en-US" sz="1600" b="1" kern="0" dirty="0" smtClean="0">
                <a:solidFill>
                  <a:srgbClr val="3333FF"/>
                </a:solidFill>
              </a:rPr>
              <a:t>Phase 1</a:t>
            </a:r>
            <a:r>
              <a:rPr lang="en-US" sz="1600" b="1" kern="0" dirty="0" smtClean="0">
                <a:solidFill>
                  <a:schemeClr val="tx1"/>
                </a:solidFill>
              </a:rPr>
              <a:t> – Drives equipped with initial parametric monitoring</a:t>
            </a:r>
          </a:p>
          <a:p>
            <a:pPr lvl="1">
              <a:spcBef>
                <a:spcPts val="600"/>
              </a:spcBef>
            </a:pPr>
            <a:r>
              <a:rPr lang="en-US" sz="1400" b="1" kern="0" dirty="0" smtClean="0">
                <a:solidFill>
                  <a:schemeClr val="tx1"/>
                </a:solidFill>
              </a:rPr>
              <a:t>Subset of parameters available now</a:t>
            </a:r>
          </a:p>
          <a:p>
            <a:pPr lvl="1">
              <a:spcBef>
                <a:spcPts val="600"/>
              </a:spcBef>
            </a:pPr>
            <a:r>
              <a:rPr lang="en-US" sz="1400" b="1" kern="0" dirty="0" smtClean="0">
                <a:solidFill>
                  <a:schemeClr val="tx1"/>
                </a:solidFill>
              </a:rPr>
              <a:t>Start field data collection with partners</a:t>
            </a:r>
            <a:r>
              <a:rPr lang="en-US" sz="1400" kern="0" dirty="0" smtClean="0">
                <a:solidFill>
                  <a:schemeClr val="tx1"/>
                </a:solidFill>
              </a:rPr>
              <a:t> </a:t>
            </a:r>
          </a:p>
          <a:p>
            <a:pPr>
              <a:spcBef>
                <a:spcPts val="1800"/>
              </a:spcBef>
            </a:pPr>
            <a:r>
              <a:rPr lang="en-US" sz="1600" b="1" kern="0" dirty="0" smtClean="0">
                <a:solidFill>
                  <a:srgbClr val="3333FF"/>
                </a:solidFill>
              </a:rPr>
              <a:t>Phase 2</a:t>
            </a:r>
            <a:r>
              <a:rPr lang="en-US" sz="1600" b="1" kern="0" dirty="0" smtClean="0">
                <a:solidFill>
                  <a:schemeClr val="tx1"/>
                </a:solidFill>
              </a:rPr>
              <a:t> – “Complete” set of critical parameters will become available shortly</a:t>
            </a:r>
          </a:p>
          <a:p>
            <a:pPr>
              <a:spcBef>
                <a:spcPts val="1800"/>
              </a:spcBef>
            </a:pPr>
            <a:r>
              <a:rPr lang="en-US" sz="1600" b="1" kern="0" dirty="0" smtClean="0">
                <a:solidFill>
                  <a:srgbClr val="3333FF"/>
                </a:solidFill>
              </a:rPr>
              <a:t>Phase 3</a:t>
            </a:r>
            <a:r>
              <a:rPr lang="en-US" sz="1600" b="1" kern="0" dirty="0" smtClean="0">
                <a:solidFill>
                  <a:schemeClr val="tx1"/>
                </a:solidFill>
              </a:rPr>
              <a:t> – Algorithm development</a:t>
            </a:r>
          </a:p>
          <a:p>
            <a:pPr lvl="1">
              <a:spcBef>
                <a:spcPts val="600"/>
              </a:spcBef>
            </a:pPr>
            <a:r>
              <a:rPr lang="en-US" sz="1400" b="1" kern="0" dirty="0" smtClean="0">
                <a:solidFill>
                  <a:schemeClr val="tx1"/>
                </a:solidFill>
              </a:rPr>
              <a:t>Data </a:t>
            </a:r>
            <a:r>
              <a:rPr lang="en-US" sz="1400" b="1" kern="0" dirty="0">
                <a:solidFill>
                  <a:schemeClr val="tx1"/>
                </a:solidFill>
              </a:rPr>
              <a:t>collected from select </a:t>
            </a:r>
            <a:r>
              <a:rPr lang="en-US" sz="1400" b="1" kern="0" dirty="0" smtClean="0">
                <a:solidFill>
                  <a:schemeClr val="tx1"/>
                </a:solidFill>
              </a:rPr>
              <a:t>customers</a:t>
            </a:r>
          </a:p>
          <a:p>
            <a:pPr lvl="1">
              <a:spcBef>
                <a:spcPts val="600"/>
              </a:spcBef>
            </a:pPr>
            <a:r>
              <a:rPr lang="en-US" sz="1400" b="1" kern="0" dirty="0" smtClean="0">
                <a:solidFill>
                  <a:schemeClr val="tx1"/>
                </a:solidFill>
              </a:rPr>
              <a:t>Refinement of failure probability algorithms </a:t>
            </a:r>
          </a:p>
          <a:p>
            <a:pPr lvl="1">
              <a:spcBef>
                <a:spcPts val="600"/>
              </a:spcBef>
            </a:pPr>
            <a:r>
              <a:rPr lang="en-US" sz="1400" b="1" kern="0" dirty="0" smtClean="0">
                <a:solidFill>
                  <a:schemeClr val="tx1"/>
                </a:solidFill>
              </a:rPr>
              <a:t>Define a “relative health index”</a:t>
            </a:r>
          </a:p>
          <a:p>
            <a:pPr>
              <a:spcBef>
                <a:spcPts val="1800"/>
              </a:spcBef>
            </a:pPr>
            <a:r>
              <a:rPr lang="en-US" sz="1600" b="1" kern="0" dirty="0" smtClean="0">
                <a:solidFill>
                  <a:srgbClr val="3333FF"/>
                </a:solidFill>
              </a:rPr>
              <a:t>Phase 4</a:t>
            </a:r>
            <a:r>
              <a:rPr lang="en-US" sz="1600" b="1" kern="0" dirty="0" smtClean="0">
                <a:solidFill>
                  <a:schemeClr val="tx1"/>
                </a:solidFill>
              </a:rPr>
              <a:t> – Ability to check relative health index of any drive on demand</a:t>
            </a:r>
          </a:p>
          <a:p>
            <a:pPr lvl="1">
              <a:spcBef>
                <a:spcPts val="600"/>
              </a:spcBef>
            </a:pPr>
            <a:endParaRPr lang="en-US" sz="1400" b="1" kern="0" dirty="0" smtClean="0">
              <a:solidFill>
                <a:schemeClr val="tx1"/>
              </a:solidFill>
            </a:endParaRPr>
          </a:p>
          <a:p>
            <a:pPr lvl="2">
              <a:spcBef>
                <a:spcPts val="600"/>
              </a:spcBef>
              <a:buFont typeface="Wingdings" pitchFamily="2" charset="2"/>
              <a:buChar char="Ø"/>
            </a:pPr>
            <a:endParaRPr lang="en-US" sz="1600" kern="0" dirty="0"/>
          </a:p>
        </p:txBody>
      </p:sp>
      <p:sp>
        <p:nvSpPr>
          <p:cNvPr id="2" name="TextBox 1"/>
          <p:cNvSpPr txBox="1"/>
          <p:nvPr/>
        </p:nvSpPr>
        <p:spPr>
          <a:xfrm>
            <a:off x="135928" y="5824024"/>
            <a:ext cx="889552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  <a:cs typeface="HelveticaNeueLT Std Lt"/>
              </a:rPr>
              <a:t>Since the health index with change with usage, IFPM will be coupled to the DWM (Drive Workload Monitor) </a:t>
            </a:r>
          </a:p>
        </p:txBody>
      </p:sp>
    </p:spTree>
    <p:extLst>
      <p:ext uri="{BB962C8B-B14F-4D97-AF65-F5344CB8AC3E}">
        <p14:creationId xmlns:p14="http://schemas.microsoft.com/office/powerpoint/2010/main" val="294552884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659" y="338630"/>
            <a:ext cx="8054608" cy="5334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Meaningful Predictive </a:t>
            </a:r>
            <a:r>
              <a:rPr lang="en-US" b="1" dirty="0">
                <a:solidFill>
                  <a:srgbClr val="FF0000"/>
                </a:solidFill>
              </a:rPr>
              <a:t>M</a:t>
            </a:r>
            <a:r>
              <a:rPr lang="en-US" b="1" dirty="0" smtClean="0">
                <a:solidFill>
                  <a:srgbClr val="FF0000"/>
                </a:solidFill>
              </a:rPr>
              <a:t>odeling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5" y="985553"/>
            <a:ext cx="8524875" cy="5029200"/>
          </a:xfrm>
        </p:spPr>
        <p:txBody>
          <a:bodyPr/>
          <a:lstStyle/>
          <a:p>
            <a:pPr>
              <a:spcBef>
                <a:spcPts val="2400"/>
              </a:spcBef>
            </a:pPr>
            <a:r>
              <a:rPr lang="en-US" sz="2000" dirty="0" smtClean="0"/>
              <a:t>Powerful </a:t>
            </a:r>
            <a:r>
              <a:rPr lang="en-US" sz="2000" dirty="0"/>
              <a:t>models that predict failures of individual </a:t>
            </a:r>
            <a:r>
              <a:rPr lang="en-US" sz="2000" dirty="0" smtClean="0"/>
              <a:t>drives need to make use of signals beyond SMART</a:t>
            </a:r>
          </a:p>
          <a:p>
            <a:pPr>
              <a:spcBef>
                <a:spcPts val="2400"/>
              </a:spcBef>
            </a:pPr>
            <a:r>
              <a:rPr lang="en-US" sz="2000" dirty="0"/>
              <a:t>One of the main motivators for SMART was to provide enough insight into disk drive behavior to enable such models to be built</a:t>
            </a:r>
          </a:p>
          <a:p>
            <a:pPr>
              <a:spcBef>
                <a:spcPts val="2400"/>
              </a:spcBef>
            </a:pPr>
            <a:r>
              <a:rPr lang="en-US" sz="2000" dirty="0">
                <a:solidFill>
                  <a:srgbClr val="FF0000"/>
                </a:solidFill>
              </a:rPr>
              <a:t>IFPM + workload monitor + SMART </a:t>
            </a:r>
            <a:r>
              <a:rPr lang="en-US" sz="2000" dirty="0"/>
              <a:t>may prove effective at overcoming our current inability to </a:t>
            </a:r>
            <a:r>
              <a:rPr lang="en-US" sz="2000" dirty="0" smtClean="0"/>
              <a:t>build predictive </a:t>
            </a:r>
            <a:r>
              <a:rPr lang="en-US" sz="2000" dirty="0"/>
              <a:t>models. </a:t>
            </a:r>
          </a:p>
          <a:p>
            <a:pPr marL="0" indent="0">
              <a:spcBef>
                <a:spcPts val="2400"/>
              </a:spcBef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861472"/>
      </p:ext>
    </p:extLst>
  </p:cSld>
  <p:clrMapOvr>
    <a:masterClrMapping/>
  </p:clrMapOvr>
  <p:transition xmlns:p14="http://schemas.microsoft.com/office/powerpoint/2010/main" spd="med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469338" y="2675965"/>
            <a:ext cx="21208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0" i="0" dirty="0" smtClean="0">
                <a:cs typeface="HelveticaNeueLT Std Lt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043531061"/>
      </p:ext>
    </p:extLst>
  </p:cSld>
  <p:clrMapOvr>
    <a:masterClrMapping/>
  </p:clrMapOvr>
  <p:transition xmlns:p14="http://schemas.microsoft.com/office/powerpoint/2010/main" spd="med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Box 3"/>
          <p:cNvSpPr txBox="1">
            <a:spLocks noChangeArrowheads="1"/>
          </p:cNvSpPr>
          <p:nvPr/>
        </p:nvSpPr>
        <p:spPr bwMode="auto">
          <a:xfrm>
            <a:off x="379413" y="1021989"/>
            <a:ext cx="8636000" cy="4555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Wingdings" pitchFamily="2" charset="2"/>
              <a:buChar char="q"/>
            </a:pPr>
            <a:r>
              <a:rPr lang="en-US" sz="1800" dirty="0">
                <a:solidFill>
                  <a:srgbClr val="0000FF"/>
                </a:solidFill>
              </a:rPr>
              <a:t> </a:t>
            </a:r>
            <a:r>
              <a:rPr lang="en-US" sz="1800" b="1" dirty="0">
                <a:solidFill>
                  <a:srgbClr val="FF0000"/>
                </a:solidFill>
              </a:rPr>
              <a:t>All time is not equivalent in driving HDD </a:t>
            </a:r>
            <a:r>
              <a:rPr lang="en-US" sz="1800" b="1" dirty="0" smtClean="0">
                <a:solidFill>
                  <a:srgbClr val="FF0000"/>
                </a:solidFill>
              </a:rPr>
              <a:t>failures</a:t>
            </a:r>
            <a:endParaRPr lang="en-US" dirty="0">
              <a:solidFill>
                <a:srgbClr val="FF0000"/>
              </a:solidFill>
            </a:endParaRPr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  <a:p>
            <a:pPr eaLnBrk="1" hangingPunct="1">
              <a:buFont typeface="Wingdings" pitchFamily="2" charset="2"/>
              <a:buChar char="q"/>
            </a:pPr>
            <a:endParaRPr lang="en-US" sz="1800" dirty="0">
              <a:solidFill>
                <a:srgbClr val="0000FF"/>
              </a:solidFill>
            </a:endParaRPr>
          </a:p>
          <a:p>
            <a:pPr eaLnBrk="1" hangingPunct="1">
              <a:spcBef>
                <a:spcPts val="1200"/>
              </a:spcBef>
              <a:buFont typeface="Wingdings" pitchFamily="2" charset="2"/>
              <a:buChar char="q"/>
            </a:pPr>
            <a:r>
              <a:rPr lang="en-US" sz="1800" dirty="0">
                <a:solidFill>
                  <a:srgbClr val="0000FF"/>
                </a:solidFill>
              </a:rPr>
              <a:t> </a:t>
            </a:r>
            <a:r>
              <a:rPr lang="en-US" sz="1800" b="1" dirty="0">
                <a:solidFill>
                  <a:srgbClr val="FF0000"/>
                </a:solidFill>
              </a:rPr>
              <a:t>The critical </a:t>
            </a:r>
            <a:r>
              <a:rPr lang="en-US" sz="1800" b="1" dirty="0" smtClean="0">
                <a:solidFill>
                  <a:srgbClr val="FF0000"/>
                </a:solidFill>
              </a:rPr>
              <a:t>time for is the time spent in close proximity to the disk</a:t>
            </a:r>
            <a:endParaRPr lang="en-US" sz="1800" b="1" dirty="0">
              <a:solidFill>
                <a:srgbClr val="FF0000"/>
              </a:solidFill>
            </a:endParaRPr>
          </a:p>
          <a:p>
            <a:pPr lvl="1" eaLnBrk="1" hangingPunct="1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600" dirty="0" smtClean="0">
                <a:solidFill>
                  <a:srgbClr val="0000FF"/>
                </a:solidFill>
              </a:rPr>
              <a:t>  </a:t>
            </a:r>
            <a:r>
              <a:rPr lang="en-US" sz="1600" dirty="0" smtClean="0"/>
              <a:t>Significant </a:t>
            </a:r>
            <a:r>
              <a:rPr lang="en-US" sz="1600" dirty="0"/>
              <a:t>levels of head-disk interactions are limited to times of DFH actuation</a:t>
            </a:r>
          </a:p>
          <a:p>
            <a:pPr lvl="1" eaLnBrk="1" hangingPunct="1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600" dirty="0" smtClean="0">
                <a:solidFill>
                  <a:srgbClr val="3333FF"/>
                </a:solidFill>
              </a:rPr>
              <a:t> </a:t>
            </a:r>
            <a:r>
              <a:rPr lang="en-US" sz="1600" dirty="0"/>
              <a:t>This relatively subtle modification </a:t>
            </a:r>
            <a:r>
              <a:rPr lang="en-US" sz="1600" dirty="0" smtClean="0"/>
              <a:t>/ realization has </a:t>
            </a:r>
            <a:r>
              <a:rPr lang="en-US" sz="1600" dirty="0"/>
              <a:t>significantly changed the way in which HDD reliability is viewed </a:t>
            </a:r>
            <a:endParaRPr lang="en-US" sz="1600" dirty="0" smtClean="0"/>
          </a:p>
          <a:p>
            <a:pPr lvl="1" eaLnBrk="1" hangingPunct="1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600" dirty="0">
                <a:solidFill>
                  <a:srgbClr val="3333FF"/>
                </a:solidFill>
              </a:rPr>
              <a:t> </a:t>
            </a:r>
            <a:r>
              <a:rPr lang="en-US" sz="1600" dirty="0" smtClean="0"/>
              <a:t>Since actuation </a:t>
            </a:r>
            <a:r>
              <a:rPr lang="en-US" sz="1600" dirty="0"/>
              <a:t>only occurs during reads and </a:t>
            </a:r>
            <a:r>
              <a:rPr lang="en-US" sz="1600" dirty="0" smtClean="0"/>
              <a:t>writes….actuation time is directly proportion to the total data transferred </a:t>
            </a:r>
            <a:endParaRPr lang="en-US" dirty="0" smtClean="0"/>
          </a:p>
          <a:p>
            <a:pPr lvl="1" eaLnBrk="1" hangingPunct="1">
              <a:spcBef>
                <a:spcPts val="600"/>
              </a:spcBef>
              <a:buFont typeface="Wingdings" pitchFamily="2" charset="2"/>
              <a:buChar char="Ø"/>
            </a:pPr>
            <a:endParaRPr lang="en-US" sz="1600" dirty="0" smtClean="0"/>
          </a:p>
          <a:p>
            <a:pPr lvl="1" eaLnBrk="1" hangingPunct="1">
              <a:spcBef>
                <a:spcPts val="600"/>
              </a:spcBef>
            </a:pPr>
            <a:endParaRPr lang="en-US" dirty="0" smtClean="0"/>
          </a:p>
          <a:p>
            <a:pPr eaLnBrk="1" hangingPunct="1">
              <a:spcBef>
                <a:spcPts val="600"/>
              </a:spcBef>
              <a:buFont typeface="Wingdings" pitchFamily="2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sz="1800" dirty="0" smtClean="0"/>
              <a:t>Failure rates will be dependent on the total data transferred</a:t>
            </a:r>
            <a:endParaRPr lang="en-US" dirty="0"/>
          </a:p>
        </p:txBody>
      </p:sp>
      <p:sp>
        <p:nvSpPr>
          <p:cNvPr id="6150" name="TextBox 9"/>
          <p:cNvSpPr txBox="1">
            <a:spLocks noChangeArrowheads="1"/>
          </p:cNvSpPr>
          <p:nvPr/>
        </p:nvSpPr>
        <p:spPr bwMode="auto">
          <a:xfrm>
            <a:off x="812800" y="1343794"/>
            <a:ext cx="7823200" cy="1723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400"/>
              </a:spcBef>
              <a:buFont typeface="Wingdings" pitchFamily="2" charset="2"/>
              <a:buChar char="Ø"/>
            </a:pPr>
            <a:r>
              <a:rPr lang="en-US" sz="1600" dirty="0" smtClean="0">
                <a:solidFill>
                  <a:srgbClr val="3333FF"/>
                </a:solidFill>
              </a:rPr>
              <a:t> </a:t>
            </a:r>
            <a:r>
              <a:rPr lang="en-US" sz="1600" dirty="0" smtClean="0"/>
              <a:t>Overwhelming </a:t>
            </a:r>
            <a:r>
              <a:rPr lang="en-US" sz="1600" dirty="0"/>
              <a:t>majority of failures occur when reading / writing / transferring data </a:t>
            </a:r>
          </a:p>
          <a:p>
            <a:pPr eaLnBrk="1" hangingPunct="1">
              <a:spcBef>
                <a:spcPts val="400"/>
              </a:spcBef>
              <a:buFont typeface="Wingdings" pitchFamily="2" charset="2"/>
              <a:buChar char="Ø"/>
            </a:pPr>
            <a:r>
              <a:rPr lang="en-US" sz="1600" dirty="0">
                <a:solidFill>
                  <a:srgbClr val="0000FF"/>
                </a:solidFill>
              </a:rPr>
              <a:t> </a:t>
            </a:r>
            <a:r>
              <a:rPr lang="en-US" sz="1600" dirty="0"/>
              <a:t>Failure probability for HDI issues drops to near zero when pole tip is retracted</a:t>
            </a:r>
          </a:p>
          <a:p>
            <a:pPr eaLnBrk="1" hangingPunct="1">
              <a:spcBef>
                <a:spcPts val="400"/>
              </a:spcBef>
              <a:buFont typeface="Wingdings" pitchFamily="2" charset="2"/>
              <a:buChar char="Ø"/>
            </a:pPr>
            <a:r>
              <a:rPr lang="en-US" sz="1600" dirty="0">
                <a:solidFill>
                  <a:srgbClr val="0000FF"/>
                </a:solidFill>
              </a:rPr>
              <a:t> </a:t>
            </a:r>
            <a:r>
              <a:rPr lang="en-US" sz="1600" dirty="0"/>
              <a:t>Failure probability for motor, PCBA, </a:t>
            </a:r>
            <a:r>
              <a:rPr lang="en-US" sz="1600" dirty="0" err="1"/>
              <a:t>etc</a:t>
            </a:r>
            <a:r>
              <a:rPr lang="en-US" sz="1600" dirty="0"/>
              <a:t> issues that depend on absolute POH time constitute only small percentage of total </a:t>
            </a:r>
            <a:r>
              <a:rPr lang="en-US" sz="1600" dirty="0" smtClean="0"/>
              <a:t>failures</a:t>
            </a:r>
          </a:p>
          <a:p>
            <a:pPr eaLnBrk="1" hangingPunct="1">
              <a:spcBef>
                <a:spcPts val="400"/>
              </a:spcBef>
            </a:pPr>
            <a:r>
              <a:rPr lang="en-US" sz="1600" dirty="0" smtClean="0"/>
              <a:t>  </a:t>
            </a:r>
            <a:r>
              <a:rPr lang="en-US" sz="1600" dirty="0" smtClean="0">
                <a:solidFill>
                  <a:srgbClr val="0000FF"/>
                </a:solidFill>
              </a:rPr>
              <a:t> </a:t>
            </a:r>
            <a:r>
              <a:rPr lang="en-US" sz="1600" dirty="0" smtClean="0"/>
              <a:t> </a:t>
            </a:r>
            <a:r>
              <a:rPr lang="en-US" sz="1600" dirty="0" smtClean="0">
                <a:solidFill>
                  <a:srgbClr val="0000FF"/>
                </a:solidFill>
              </a:rPr>
              <a:t> </a:t>
            </a:r>
            <a:endParaRPr lang="en-US" sz="1600" dirty="0"/>
          </a:p>
          <a:p>
            <a:pPr eaLnBrk="1" hangingPunct="1"/>
            <a:endParaRPr lang="en-US" sz="1600" dirty="0">
              <a:solidFill>
                <a:srgbClr val="0000FF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991647" y="5536151"/>
            <a:ext cx="2849731" cy="492125"/>
            <a:chOff x="2849732" y="5866693"/>
            <a:chExt cx="2849731" cy="492125"/>
          </a:xfrm>
        </p:grpSpPr>
        <p:graphicFrame>
          <p:nvGraphicFramePr>
            <p:cNvPr id="6147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23480704"/>
                </p:ext>
              </p:extLst>
            </p:nvPr>
          </p:nvGraphicFramePr>
          <p:xfrm>
            <a:off x="2940581" y="5941283"/>
            <a:ext cx="2671762" cy="361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105" name="Equation" r:id="rId3" imgW="1777680" imgH="241200" progId="Equation.3">
                    <p:embed/>
                  </p:oleObj>
                </mc:Choice>
                <mc:Fallback>
                  <p:oleObj name="Equation" r:id="rId3" imgW="1777680" imgH="24120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40581" y="5941283"/>
                          <a:ext cx="2671762" cy="3619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Rectangle 10"/>
            <p:cNvSpPr/>
            <p:nvPr/>
          </p:nvSpPr>
          <p:spPr bwMode="auto">
            <a:xfrm>
              <a:off x="2849732" y="5866693"/>
              <a:ext cx="2849731" cy="492125"/>
            </a:xfrm>
            <a:prstGeom prst="rect">
              <a:avLst/>
            </a:prstGeom>
            <a:noFill/>
            <a:ln w="9525" cap="flat" cmpd="sng" algn="ctr">
              <a:solidFill>
                <a:srgbClr val="CC009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lIns="90000" tIns="46800" rIns="90000" bIns="46800" anchor="ctr"/>
            <a:lstStyle/>
            <a:p>
              <a:pPr>
                <a:defRPr/>
              </a:pPr>
              <a:endParaRPr lang="en-U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12" name="Title 2"/>
          <p:cNvSpPr txBox="1">
            <a:spLocks/>
          </p:cNvSpPr>
          <p:nvPr/>
        </p:nvSpPr>
        <p:spPr bwMode="gray">
          <a:xfrm>
            <a:off x="314325" y="149285"/>
            <a:ext cx="8524875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>
              <a:lnSpc>
                <a:spcPct val="95000"/>
              </a:lnSpc>
              <a:defRPr/>
            </a:pPr>
            <a:r>
              <a:rPr lang="en-US" sz="2400" b="1" kern="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How does workload enter into the classical analysis?</a:t>
            </a:r>
            <a:endParaRPr lang="en-US" sz="2400" b="1" kern="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492940" y="4538101"/>
            <a:ext cx="3647975" cy="498475"/>
            <a:chOff x="2492943" y="4004660"/>
            <a:chExt cx="3647975" cy="498475"/>
          </a:xfrm>
        </p:grpSpPr>
        <p:graphicFrame>
          <p:nvGraphicFramePr>
            <p:cNvPr id="6146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98734620"/>
                </p:ext>
              </p:extLst>
            </p:nvPr>
          </p:nvGraphicFramePr>
          <p:xfrm>
            <a:off x="2540581" y="4066941"/>
            <a:ext cx="3568700" cy="317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106" name="Equation" r:id="rId5" imgW="2273040" imgH="203040" progId="Equation.3">
                    <p:embed/>
                  </p:oleObj>
                </mc:Choice>
                <mc:Fallback>
                  <p:oleObj name="Equation" r:id="rId5" imgW="2273040" imgH="20304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40581" y="4066941"/>
                          <a:ext cx="3568700" cy="3175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Rectangle 12"/>
            <p:cNvSpPr/>
            <p:nvPr/>
          </p:nvSpPr>
          <p:spPr bwMode="auto">
            <a:xfrm>
              <a:off x="2492943" y="4004660"/>
              <a:ext cx="3647975" cy="498475"/>
            </a:xfrm>
            <a:prstGeom prst="rect">
              <a:avLst/>
            </a:prstGeom>
            <a:noFill/>
            <a:ln w="9525" cap="flat" cmpd="sng" algn="ctr">
              <a:solidFill>
                <a:srgbClr val="CC009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lIns="90000" tIns="46800" rIns="90000" bIns="46800" anchor="ctr"/>
            <a:lstStyle/>
            <a:p>
              <a:pPr>
                <a:defRPr/>
              </a:pPr>
              <a:endParaRPr lang="en-U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853677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6521824" y="6235206"/>
            <a:ext cx="1707776" cy="4748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0356" name="Content Placeholder 3"/>
          <p:cNvSpPr>
            <a:spLocks noGrp="1"/>
          </p:cNvSpPr>
          <p:nvPr>
            <p:ph sz="quarter" idx="10"/>
          </p:nvPr>
        </p:nvSpPr>
        <p:spPr>
          <a:xfrm>
            <a:off x="147924" y="786507"/>
            <a:ext cx="8652043" cy="4600575"/>
          </a:xfrm>
        </p:spPr>
        <p:txBody>
          <a:bodyPr/>
          <a:lstStyle/>
          <a:p>
            <a:pPr marL="531813" lvl="1" indent="-304800" eaLnBrk="1" hangingPunct="1">
              <a:lnSpc>
                <a:spcPct val="90000"/>
              </a:lnSpc>
              <a:spcBef>
                <a:spcPct val="30000"/>
              </a:spcBef>
              <a:buClr>
                <a:srgbClr val="3333FF"/>
              </a:buClr>
              <a:buFont typeface="Wingdings" pitchFamily="2" charset="2"/>
              <a:buChar char="q"/>
            </a:pPr>
            <a:r>
              <a:rPr lang="en-US" altLang="en-US" sz="1800" b="1" dirty="0" smtClean="0">
                <a:solidFill>
                  <a:srgbClr val="000000"/>
                </a:solidFill>
              </a:rPr>
              <a:t>Virtual failure rates (parametric degradation) are monitored in all WD reliability testing</a:t>
            </a:r>
          </a:p>
          <a:p>
            <a:pPr marL="925830" lvl="4">
              <a:lnSpc>
                <a:spcPct val="90000"/>
              </a:lnSpc>
              <a:spcBef>
                <a:spcPct val="30000"/>
              </a:spcBef>
              <a:buClr>
                <a:srgbClr val="3333FF"/>
              </a:buClr>
              <a:buFont typeface="Wingdings" panose="05000000000000000000" pitchFamily="2" charset="2"/>
              <a:buChar char="Ø"/>
            </a:pPr>
            <a:r>
              <a:rPr lang="en-US" altLang="en-US" dirty="0" smtClean="0">
                <a:solidFill>
                  <a:srgbClr val="000000"/>
                </a:solidFill>
              </a:rPr>
              <a:t>Very clearly defined pass / fail criteria </a:t>
            </a:r>
            <a:endParaRPr altLang="en-US" dirty="0" smtClean="0">
              <a:solidFill>
                <a:srgbClr val="000000"/>
              </a:solidFill>
            </a:endParaRPr>
          </a:p>
          <a:p>
            <a:pPr marL="531813" lvl="1" indent="-304800" eaLnBrk="1" hangingPunct="1">
              <a:lnSpc>
                <a:spcPct val="90000"/>
              </a:lnSpc>
              <a:spcBef>
                <a:spcPct val="30000"/>
              </a:spcBef>
              <a:buClr>
                <a:srgbClr val="3333FF"/>
              </a:buClr>
              <a:buFont typeface="Wingdings" pitchFamily="2" charset="2"/>
              <a:buChar char="q"/>
            </a:pPr>
            <a:r>
              <a:rPr altLang="en-US" sz="1800" b="1" dirty="0" smtClean="0">
                <a:solidFill>
                  <a:srgbClr val="000000"/>
                </a:solidFill>
              </a:rPr>
              <a:t>Virtual failures defined in terms a number of critical parameters</a:t>
            </a:r>
          </a:p>
          <a:p>
            <a:pPr marL="531813" lvl="1" indent="-304800" eaLnBrk="1" hangingPunct="1">
              <a:lnSpc>
                <a:spcPct val="90000"/>
              </a:lnSpc>
              <a:spcBef>
                <a:spcPct val="30000"/>
              </a:spcBef>
              <a:buClr>
                <a:srgbClr val="3333FF"/>
              </a:buClr>
              <a:buFont typeface="Wingdings" pitchFamily="2" charset="2"/>
              <a:buChar char="q"/>
            </a:pPr>
            <a:endParaRPr lang="en-US" altLang="en-US" sz="1800" b="1" dirty="0" smtClean="0">
              <a:solidFill>
                <a:srgbClr val="000000"/>
              </a:solidFill>
              <a:latin typeface="Calibri" pitchFamily="34" charset="0"/>
            </a:endParaRPr>
          </a:p>
          <a:p>
            <a:pPr marL="531813" lvl="1" indent="-304800" eaLnBrk="1" hangingPunct="1">
              <a:lnSpc>
                <a:spcPct val="90000"/>
              </a:lnSpc>
              <a:spcBef>
                <a:spcPct val="30000"/>
              </a:spcBef>
              <a:buClr>
                <a:srgbClr val="3333FF"/>
              </a:buClr>
              <a:buFont typeface="Wingdings" pitchFamily="2" charset="2"/>
              <a:buChar char="q"/>
            </a:pPr>
            <a:endParaRPr lang="en-US" altLang="en-US" sz="1800" b="1" dirty="0">
              <a:solidFill>
                <a:srgbClr val="000000"/>
              </a:solidFill>
              <a:latin typeface="Calibri" pitchFamily="34" charset="0"/>
            </a:endParaRPr>
          </a:p>
          <a:p>
            <a:pPr marL="531813" lvl="1" indent="-304800" eaLnBrk="1" hangingPunct="1">
              <a:lnSpc>
                <a:spcPct val="90000"/>
              </a:lnSpc>
              <a:spcBef>
                <a:spcPct val="30000"/>
              </a:spcBef>
              <a:buClr>
                <a:srgbClr val="3333FF"/>
              </a:buClr>
              <a:buFont typeface="Wingdings" pitchFamily="2" charset="2"/>
              <a:buChar char="q"/>
            </a:pPr>
            <a:endParaRPr lang="en-US" altLang="en-US" sz="1800" b="1" dirty="0" smtClean="0">
              <a:solidFill>
                <a:srgbClr val="000000"/>
              </a:solidFill>
              <a:latin typeface="Calibri" pitchFamily="34" charset="0"/>
            </a:endParaRPr>
          </a:p>
          <a:p>
            <a:pPr marL="531813" lvl="1" indent="-304800" eaLnBrk="1" hangingPunct="1">
              <a:lnSpc>
                <a:spcPct val="90000"/>
              </a:lnSpc>
              <a:spcBef>
                <a:spcPct val="30000"/>
              </a:spcBef>
              <a:buClr>
                <a:srgbClr val="3333FF"/>
              </a:buClr>
              <a:buFont typeface="Wingdings" pitchFamily="2" charset="2"/>
              <a:buChar char="q"/>
            </a:pPr>
            <a:endParaRPr lang="en-US" altLang="en-US" sz="1800" b="1" dirty="0">
              <a:solidFill>
                <a:srgbClr val="000000"/>
              </a:solidFill>
              <a:latin typeface="Calibri" pitchFamily="34" charset="0"/>
            </a:endParaRPr>
          </a:p>
          <a:p>
            <a:pPr marL="531813" lvl="1" indent="-304800">
              <a:lnSpc>
                <a:spcPct val="90000"/>
              </a:lnSpc>
              <a:spcBef>
                <a:spcPts val="1800"/>
              </a:spcBef>
              <a:buClr>
                <a:srgbClr val="3333FF"/>
              </a:buClr>
              <a:buFont typeface="Wingdings" pitchFamily="2" charset="2"/>
              <a:buChar char="q"/>
            </a:pPr>
            <a:r>
              <a:rPr lang="en-US" altLang="en-US" sz="1800" b="1" dirty="0" smtClean="0">
                <a:solidFill>
                  <a:srgbClr val="000000"/>
                </a:solidFill>
              </a:rPr>
              <a:t>Critical parameters identified from analysis of field return data</a:t>
            </a:r>
            <a:endParaRPr altLang="en-US" sz="1800" b="1" dirty="0" smtClean="0">
              <a:solidFill>
                <a:srgbClr val="000000"/>
              </a:solidFill>
            </a:endParaRPr>
          </a:p>
        </p:txBody>
      </p:sp>
      <p:sp>
        <p:nvSpPr>
          <p:cNvPr id="100357" name="Content Placeholder 3"/>
          <p:cNvSpPr txBox="1">
            <a:spLocks/>
          </p:cNvSpPr>
          <p:nvPr/>
        </p:nvSpPr>
        <p:spPr bwMode="auto">
          <a:xfrm>
            <a:off x="44117" y="1948144"/>
            <a:ext cx="6671204" cy="460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marL="285750" indent="-285750" eaLnBrk="0" hangingPunct="0">
              <a:spcBef>
                <a:spcPct val="50000"/>
              </a:spcBef>
              <a:buClr>
                <a:srgbClr val="15B1F7"/>
              </a:buClr>
              <a:buSzPct val="70000"/>
              <a:buBlip>
                <a:blip r:embed="rId2"/>
              </a:buBlip>
              <a:defRPr sz="2400">
                <a:solidFill>
                  <a:srgbClr val="4D4D4D"/>
                </a:solidFill>
                <a:latin typeface="Arial" pitchFamily="34" charset="0"/>
                <a:cs typeface="Arial" pitchFamily="34" charset="0"/>
              </a:defRPr>
            </a:lvl1pPr>
            <a:lvl2pPr marL="531813" indent="-3048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200">
                <a:solidFill>
                  <a:srgbClr val="4D4D4D"/>
                </a:solidFill>
                <a:latin typeface="Arial" pitchFamily="34" charset="0"/>
                <a:cs typeface="Arial" pitchFamily="34" charset="0"/>
              </a:defRPr>
            </a:lvl2pPr>
            <a:lvl3pPr marL="684213" indent="-227013" eaLnBrk="0" hangingPunct="0">
              <a:spcBef>
                <a:spcPct val="25000"/>
              </a:spcBef>
              <a:buClr>
                <a:srgbClr val="15B1F7"/>
              </a:buClr>
              <a:buFont typeface="Arial" pitchFamily="34" charset="0"/>
              <a:buChar char="•"/>
              <a:defRPr>
                <a:solidFill>
                  <a:schemeClr val="bg1"/>
                </a:solidFill>
                <a:latin typeface="Arial" pitchFamily="34" charset="0"/>
                <a:ea typeface="HelveticaNeueLT Std Lt"/>
                <a:cs typeface="HelveticaNeueLT Std Lt"/>
              </a:defRPr>
            </a:lvl3pPr>
            <a:lvl4pPr marL="1143000" indent="-266700" eaLnBrk="0" hangingPunct="0">
              <a:spcBef>
                <a:spcPct val="25000"/>
              </a:spcBef>
              <a:buClr>
                <a:srgbClr val="15B1F7"/>
              </a:buClr>
              <a:buFont typeface="Arial" pitchFamily="34" charset="0"/>
              <a:buChar char="•"/>
              <a:defRPr sz="1600">
                <a:solidFill>
                  <a:schemeClr val="bg1"/>
                </a:solidFill>
                <a:latin typeface="Arial" pitchFamily="34" charset="0"/>
                <a:ea typeface="HelveticaNeueLT Std Lt"/>
                <a:cs typeface="HelveticaNeueLT Std Lt"/>
              </a:defRPr>
            </a:lvl4pPr>
            <a:lvl5pPr marL="1096963" indent="-28575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rgbClr val="4D4D4D"/>
                </a:solidFill>
                <a:latin typeface="Arial" pitchFamily="34" charset="0"/>
                <a:ea typeface="HelveticaNeueLT Std Lt"/>
                <a:cs typeface="HelveticaNeueLT Std Lt"/>
              </a:defRPr>
            </a:lvl5pPr>
            <a:lvl6pPr marL="1554163" indent="-28575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rgbClr val="4D4D4D"/>
                </a:solidFill>
                <a:latin typeface="Arial" pitchFamily="34" charset="0"/>
                <a:ea typeface="HelveticaNeueLT Std Lt"/>
                <a:cs typeface="HelveticaNeueLT Std Lt"/>
              </a:defRPr>
            </a:lvl6pPr>
            <a:lvl7pPr marL="2011363" indent="-28575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rgbClr val="4D4D4D"/>
                </a:solidFill>
                <a:latin typeface="Arial" pitchFamily="34" charset="0"/>
                <a:ea typeface="HelveticaNeueLT Std Lt"/>
                <a:cs typeface="HelveticaNeueLT Std Lt"/>
              </a:defRPr>
            </a:lvl7pPr>
            <a:lvl8pPr marL="2468563" indent="-28575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rgbClr val="4D4D4D"/>
                </a:solidFill>
                <a:latin typeface="Arial" pitchFamily="34" charset="0"/>
                <a:ea typeface="HelveticaNeueLT Std Lt"/>
                <a:cs typeface="HelveticaNeueLT Std Lt"/>
              </a:defRPr>
            </a:lvl8pPr>
            <a:lvl9pPr marL="2925763" indent="-28575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rgbClr val="4D4D4D"/>
                </a:solidFill>
                <a:latin typeface="Arial" pitchFamily="34" charset="0"/>
                <a:ea typeface="HelveticaNeueLT Std Lt"/>
                <a:cs typeface="HelveticaNeueLT Std Lt"/>
              </a:defRPr>
            </a:lvl9pPr>
          </a:lstStyle>
          <a:p>
            <a:pPr lvl="3" eaLnBrk="1" hangingPunct="1">
              <a:lnSpc>
                <a:spcPct val="90000"/>
              </a:lnSpc>
              <a:spcBef>
                <a:spcPts val="600"/>
              </a:spcBef>
              <a:buClr>
                <a:srgbClr val="3333FF"/>
              </a:buClr>
              <a:buSzPct val="150000"/>
              <a:buFont typeface="Wingdings" pitchFamily="2" charset="2"/>
              <a:buChar char="§"/>
            </a:pPr>
            <a:r>
              <a:rPr lang="en-US" altLang="en-US" dirty="0" smtClean="0">
                <a:solidFill>
                  <a:srgbClr val="000000"/>
                </a:solidFill>
                <a:sym typeface="Symbol" pitchFamily="18" charset="2"/>
              </a:rPr>
              <a:t>Writer health</a:t>
            </a:r>
            <a:r>
              <a:rPr lang="en-US" altLang="en-US" dirty="0" smtClean="0">
                <a:solidFill>
                  <a:srgbClr val="000000"/>
                </a:solidFill>
              </a:rPr>
              <a:t> </a:t>
            </a:r>
            <a:endParaRPr lang="en-US" altLang="en-US" dirty="0">
              <a:solidFill>
                <a:srgbClr val="000000"/>
              </a:solidFill>
            </a:endParaRPr>
          </a:p>
          <a:p>
            <a:pPr lvl="3" eaLnBrk="1" hangingPunct="1">
              <a:lnSpc>
                <a:spcPct val="90000"/>
              </a:lnSpc>
              <a:spcBef>
                <a:spcPts val="600"/>
              </a:spcBef>
              <a:buClr>
                <a:srgbClr val="3333FF"/>
              </a:buClr>
              <a:buSzPct val="150000"/>
              <a:buFont typeface="Wingdings" pitchFamily="2" charset="2"/>
              <a:buChar char="§"/>
            </a:pPr>
            <a:r>
              <a:rPr lang="en-US" altLang="en-US" dirty="0" smtClean="0">
                <a:solidFill>
                  <a:srgbClr val="000000"/>
                </a:solidFill>
              </a:rPr>
              <a:t>Reader health (magnetic and electrical measurements)</a:t>
            </a:r>
          </a:p>
          <a:p>
            <a:pPr lvl="3" eaLnBrk="1" hangingPunct="1">
              <a:lnSpc>
                <a:spcPct val="90000"/>
              </a:lnSpc>
              <a:spcBef>
                <a:spcPts val="600"/>
              </a:spcBef>
              <a:buClr>
                <a:srgbClr val="3333FF"/>
              </a:buClr>
              <a:buSzPct val="150000"/>
              <a:buFont typeface="Wingdings" pitchFamily="2" charset="2"/>
              <a:buChar char="§"/>
            </a:pPr>
            <a:r>
              <a:rPr lang="en-US" altLang="en-US" dirty="0" smtClean="0">
                <a:solidFill>
                  <a:srgbClr val="000000"/>
                </a:solidFill>
              </a:rPr>
              <a:t>Magnetic element spacing</a:t>
            </a:r>
            <a:r>
              <a:rPr lang="en-US" altLang="en-US" dirty="0" smtClean="0">
                <a:solidFill>
                  <a:srgbClr val="008000"/>
                </a:solidFill>
              </a:rPr>
              <a:t> </a:t>
            </a:r>
            <a:r>
              <a:rPr lang="en-US" altLang="en-US" dirty="0">
                <a:solidFill>
                  <a:srgbClr val="000000"/>
                </a:solidFill>
              </a:rPr>
              <a:t>change</a:t>
            </a:r>
          </a:p>
          <a:p>
            <a:pPr lvl="3" eaLnBrk="1" hangingPunct="1">
              <a:lnSpc>
                <a:spcPct val="90000"/>
              </a:lnSpc>
              <a:spcBef>
                <a:spcPts val="600"/>
              </a:spcBef>
              <a:buClr>
                <a:srgbClr val="3333FF"/>
              </a:buClr>
              <a:buSzPct val="150000"/>
              <a:buFont typeface="Wingdings" pitchFamily="2" charset="2"/>
              <a:buChar char="§"/>
            </a:pPr>
            <a:r>
              <a:rPr lang="en-US" altLang="en-US" dirty="0" smtClean="0">
                <a:solidFill>
                  <a:srgbClr val="000000"/>
                </a:solidFill>
              </a:rPr>
              <a:t>Physical head-disk spacing change</a:t>
            </a:r>
          </a:p>
          <a:p>
            <a:pPr lvl="3" eaLnBrk="1" hangingPunct="1">
              <a:lnSpc>
                <a:spcPct val="90000"/>
              </a:lnSpc>
              <a:spcBef>
                <a:spcPts val="600"/>
              </a:spcBef>
              <a:buClr>
                <a:srgbClr val="3333FF"/>
              </a:buClr>
              <a:buSzPct val="150000"/>
              <a:buFont typeface="Wingdings" pitchFamily="2" charset="2"/>
              <a:buChar char="§"/>
            </a:pPr>
            <a:r>
              <a:rPr lang="en-US" altLang="en-US" dirty="0" smtClean="0">
                <a:solidFill>
                  <a:srgbClr val="000000"/>
                </a:solidFill>
              </a:rPr>
              <a:t>Bit error </a:t>
            </a:r>
            <a:r>
              <a:rPr lang="en-US" altLang="en-US" dirty="0">
                <a:solidFill>
                  <a:srgbClr val="000000"/>
                </a:solidFill>
              </a:rPr>
              <a:t>rate</a:t>
            </a:r>
          </a:p>
          <a:p>
            <a:pPr lvl="3" eaLnBrk="1" hangingPunct="1">
              <a:lnSpc>
                <a:spcPct val="90000"/>
              </a:lnSpc>
              <a:spcBef>
                <a:spcPts val="600"/>
              </a:spcBef>
              <a:buClr>
                <a:srgbClr val="3333FF"/>
              </a:buClr>
              <a:buSzPct val="150000"/>
              <a:buFont typeface="Wingdings" pitchFamily="2" charset="2"/>
              <a:buChar char="§"/>
            </a:pP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100354" name="Title 1"/>
          <p:cNvSpPr>
            <a:spLocks noGrp="1"/>
          </p:cNvSpPr>
          <p:nvPr>
            <p:ph type="title"/>
          </p:nvPr>
        </p:nvSpPr>
        <p:spPr>
          <a:xfrm>
            <a:off x="609600" y="347663"/>
            <a:ext cx="8054975" cy="533400"/>
          </a:xfrm>
        </p:spPr>
        <p:txBody>
          <a:bodyPr/>
          <a:lstStyle/>
          <a:p>
            <a:pPr eaLnBrk="1" hangingPunct="1"/>
            <a:r>
              <a:rPr lang="en-US" altLang="en-US" b="1" smtClean="0">
                <a:solidFill>
                  <a:srgbClr val="FF0000"/>
                </a:solidFill>
              </a:rPr>
              <a:t>Virtual Failure Rates - Definition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681488" y="3749274"/>
            <a:ext cx="7403257" cy="2708323"/>
            <a:chOff x="346510" y="2372400"/>
            <a:chExt cx="8383602" cy="3397667"/>
          </a:xfrm>
        </p:grpSpPr>
        <p:pic>
          <p:nvPicPr>
            <p:cNvPr id="22" name="Picture 3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6510" y="2372400"/>
              <a:ext cx="8383602" cy="33976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F5E90"/>
                    </a:outerShdw>
                  </a:effectLst>
                </a14:hiddenEffects>
              </a:ext>
            </a:extLst>
          </p:spPr>
        </p:pic>
        <p:sp>
          <p:nvSpPr>
            <p:cNvPr id="24" name="Rectangle 23"/>
            <p:cNvSpPr/>
            <p:nvPr/>
          </p:nvSpPr>
          <p:spPr bwMode="auto">
            <a:xfrm>
              <a:off x="4148019" y="4168493"/>
              <a:ext cx="390292" cy="19250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124" tIns="41061" rIns="82124" bIns="41061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81438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VF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973179" y="5332281"/>
              <a:ext cx="1779874" cy="31758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b="1" i="0" dirty="0" smtClean="0">
                  <a:cs typeface="HelveticaNeueLT Std Lt"/>
                </a:rPr>
                <a:t>Writer Degradation 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274066" y="5418802"/>
              <a:ext cx="1732033" cy="31758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b="1" i="0" dirty="0" smtClean="0">
                  <a:cs typeface="HelveticaNeueLT Std Lt"/>
                </a:rPr>
                <a:t>Writer Degradation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18627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872" y="309764"/>
            <a:ext cx="8054608" cy="533400"/>
          </a:xfrm>
        </p:spPr>
        <p:txBody>
          <a:bodyPr/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VF parameters = higher field failure probabilities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0" name="Picture 2"/>
          <p:cNvPicPr>
            <a:picLocks noGrp="1" noChangeAspect="1" noChangeArrowheads="1"/>
          </p:cNvPicPr>
          <p:nvPr>
            <p:ph sz="quarter" idx="10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98" t="8621"/>
          <a:stretch/>
        </p:blipFill>
        <p:spPr bwMode="auto">
          <a:xfrm>
            <a:off x="760401" y="1404977"/>
            <a:ext cx="2935703" cy="2345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F5E90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780811" y="3490930"/>
            <a:ext cx="1075936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900" b="1" i="0" dirty="0" smtClean="0">
                <a:cs typeface="HelveticaNeueLT Std Lt"/>
                <a:sym typeface="Symbol"/>
              </a:rPr>
              <a:t>Writer Health  </a:t>
            </a:r>
            <a:endParaRPr lang="en-US" sz="900" b="1" i="0" dirty="0" smtClean="0">
              <a:cs typeface="HelveticaNeueLT Std 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89278" y="1054795"/>
            <a:ext cx="16428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0" dirty="0" smtClean="0">
                <a:cs typeface="HelveticaNeueLT Std Lt"/>
                <a:sym typeface="Symbol"/>
              </a:rPr>
              <a:t> Writer Health</a:t>
            </a:r>
            <a:endParaRPr lang="en-US" sz="1600" b="1" i="0" dirty="0" smtClean="0">
              <a:cs typeface="HelveticaNeueLT Std Lt"/>
            </a:endParaRPr>
          </a:p>
        </p:txBody>
      </p:sp>
      <p:cxnSp>
        <p:nvCxnSpPr>
          <p:cNvPr id="18" name="Straight Connector 17"/>
          <p:cNvCxnSpPr/>
          <p:nvPr/>
        </p:nvCxnSpPr>
        <p:spPr bwMode="auto">
          <a:xfrm flipV="1">
            <a:off x="2390955" y="1633084"/>
            <a:ext cx="0" cy="142453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Arrow Connector 24"/>
          <p:cNvCxnSpPr/>
          <p:nvPr/>
        </p:nvCxnSpPr>
        <p:spPr bwMode="auto">
          <a:xfrm flipV="1">
            <a:off x="2390955" y="2778267"/>
            <a:ext cx="804632" cy="962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2050442" y="1459834"/>
            <a:ext cx="69762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b="1" i="0" dirty="0" smtClean="0">
                <a:cs typeface="HelveticaNeueLT Std Lt"/>
              </a:rPr>
              <a:t>VFR Trigger</a:t>
            </a:r>
          </a:p>
        </p:txBody>
      </p:sp>
      <p:sp>
        <p:nvSpPr>
          <p:cNvPr id="4" name="Rectangle 3"/>
          <p:cNvSpPr/>
          <p:nvPr/>
        </p:nvSpPr>
        <p:spPr>
          <a:xfrm>
            <a:off x="552262" y="684306"/>
            <a:ext cx="804853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fontAlgn="base">
              <a:spcBef>
                <a:spcPct val="50000"/>
              </a:spcBef>
              <a:spcAft>
                <a:spcPct val="0"/>
              </a:spcAft>
              <a:buClr>
                <a:srgbClr val="15B1F7"/>
              </a:buClr>
              <a:buSzPct val="70000"/>
              <a:buBlip>
                <a:blip r:embed="rId3"/>
              </a:buBlip>
            </a:pPr>
            <a:r>
              <a:rPr lang="en-US" sz="1600" kern="0" dirty="0" smtClean="0">
                <a:solidFill>
                  <a:srgbClr val="999999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Field / test </a:t>
            </a:r>
            <a:r>
              <a:rPr lang="en-US" sz="1600" kern="0" dirty="0">
                <a:solidFill>
                  <a:srgbClr val="999999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data </a:t>
            </a:r>
            <a:r>
              <a:rPr lang="en-US" sz="1600" kern="0" dirty="0" smtClean="0">
                <a:solidFill>
                  <a:srgbClr val="999999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used </a:t>
            </a:r>
            <a:r>
              <a:rPr lang="en-US" sz="1600" kern="0" dirty="0">
                <a:solidFill>
                  <a:srgbClr val="999999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to identify </a:t>
            </a:r>
            <a:r>
              <a:rPr lang="en-US" sz="1600" kern="0" dirty="0" smtClean="0">
                <a:solidFill>
                  <a:srgbClr val="999999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parameters critical to HDD </a:t>
            </a:r>
            <a:r>
              <a:rPr lang="en-US" sz="1600" kern="0" dirty="0">
                <a:solidFill>
                  <a:srgbClr val="999999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reliability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5232396" y="1154122"/>
            <a:ext cx="2915950" cy="2604884"/>
            <a:chOff x="5232396" y="1099804"/>
            <a:chExt cx="2915950" cy="2604884"/>
          </a:xfrm>
        </p:grpSpPr>
        <p:pic>
          <p:nvPicPr>
            <p:cNvPr id="150533" name="Picture 5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8274" y="1436688"/>
              <a:ext cx="2810072" cy="2268000"/>
            </a:xfrm>
            <a:prstGeom prst="rect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chemeClr val="accent1">
                        <a:gamma/>
                        <a:shade val="60000"/>
                        <a:invGamma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5232396" y="1099804"/>
              <a:ext cx="13708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i="0" dirty="0" smtClean="0">
                  <a:cs typeface="HelveticaNeueLT Std Lt"/>
                  <a:sym typeface="Symbol"/>
                </a:rPr>
                <a:t> Error Rate</a:t>
              </a:r>
              <a:endParaRPr lang="en-US" sz="1600" b="1" i="0" dirty="0" smtClean="0">
                <a:cs typeface="HelveticaNeueLT Std Lt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414670" y="3473856"/>
              <a:ext cx="883575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900" b="1" i="0" dirty="0" smtClean="0">
                  <a:cs typeface="HelveticaNeueLT Std Lt"/>
                  <a:sym typeface="Symbol"/>
                </a:rPr>
                <a:t>Error Rate  </a:t>
              </a:r>
              <a:endParaRPr lang="en-US" sz="900" b="1" i="0" dirty="0" smtClean="0">
                <a:cs typeface="HelveticaNeueLT Std Lt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36892" y="3863330"/>
            <a:ext cx="7411454" cy="2734939"/>
            <a:chOff x="736892" y="3863330"/>
            <a:chExt cx="7411454" cy="2734939"/>
          </a:xfrm>
        </p:grpSpPr>
        <p:grpSp>
          <p:nvGrpSpPr>
            <p:cNvPr id="9" name="Group 8"/>
            <p:cNvGrpSpPr/>
            <p:nvPr/>
          </p:nvGrpSpPr>
          <p:grpSpPr>
            <a:xfrm>
              <a:off x="736892" y="3863330"/>
              <a:ext cx="7411454" cy="2734939"/>
              <a:chOff x="736892" y="3863330"/>
              <a:chExt cx="7411454" cy="2734939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5338275" y="3881970"/>
                <a:ext cx="2810071" cy="2677358"/>
                <a:chOff x="886033" y="3901220"/>
                <a:chExt cx="2810071" cy="2677358"/>
              </a:xfrm>
            </p:grpSpPr>
            <p:pic>
              <p:nvPicPr>
                <p:cNvPr id="8" name="Picture 21"/>
                <p:cNvPicPr>
                  <a:picLocks noChangeAspect="1" noChangeArrowheads="1"/>
                </p:cNvPicPr>
                <p:nvPr/>
              </p:nvPicPr>
              <p:blipFill>
                <a:blip r:embed="rId5" cstate="screen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86033" y="4246290"/>
                  <a:ext cx="2810071" cy="2332288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>
                      <a:lumMod val="65000"/>
                    </a:schemeClr>
                  </a:solidFill>
                  <a:miter lim="800000"/>
                  <a:headEnd/>
                  <a:tailEnd/>
                </a:ln>
                <a:effectLst/>
              </p:spPr>
            </p:pic>
            <p:sp>
              <p:nvSpPr>
                <p:cNvPr id="22" name="TextBox 21"/>
                <p:cNvSpPr txBox="1"/>
                <p:nvPr/>
              </p:nvSpPr>
              <p:spPr>
                <a:xfrm>
                  <a:off x="895658" y="3901220"/>
                  <a:ext cx="2053767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i="0" dirty="0" smtClean="0">
                      <a:cs typeface="HelveticaNeueLT Std Lt"/>
                      <a:sym typeface="Symbol"/>
                    </a:rPr>
                    <a:t> Physical Spacing</a:t>
                  </a:r>
                  <a:endParaRPr lang="en-US" sz="1600" b="1" i="0" dirty="0" smtClean="0">
                    <a:cs typeface="HelveticaNeueLT Std Lt"/>
                  </a:endParaRPr>
                </a:p>
              </p:txBody>
            </p:sp>
          </p:grpSp>
          <p:grpSp>
            <p:nvGrpSpPr>
              <p:cNvPr id="20" name="Group 19"/>
              <p:cNvGrpSpPr/>
              <p:nvPr/>
            </p:nvGrpSpPr>
            <p:grpSpPr>
              <a:xfrm>
                <a:off x="736892" y="3863330"/>
                <a:ext cx="2897201" cy="2723882"/>
                <a:chOff x="5251145" y="3901220"/>
                <a:chExt cx="2897201" cy="2723882"/>
              </a:xfrm>
            </p:grpSpPr>
            <p:pic>
              <p:nvPicPr>
                <p:cNvPr id="7" name="Picture 33"/>
                <p:cNvPicPr>
                  <a:picLocks noChangeAspect="1" noChangeArrowheads="1"/>
                </p:cNvPicPr>
                <p:nvPr/>
              </p:nvPicPr>
              <p:blipFill rotWithShape="1">
                <a:blip r:embed="rId6" cstate="screen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50000"/>
                <a:stretch/>
              </p:blipFill>
              <p:spPr bwMode="auto">
                <a:xfrm>
                  <a:off x="5270395" y="4239774"/>
                  <a:ext cx="2877951" cy="2385328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>
                      <a:lumMod val="65000"/>
                    </a:schemeClr>
                  </a:solidFill>
                  <a:miter lim="800000"/>
                  <a:headEnd/>
                  <a:tailEnd/>
                </a:ln>
                <a:effectLst/>
              </p:spPr>
            </p:pic>
            <p:sp>
              <p:nvSpPr>
                <p:cNvPr id="23" name="TextBox 22"/>
                <p:cNvSpPr txBox="1"/>
                <p:nvPr/>
              </p:nvSpPr>
              <p:spPr>
                <a:xfrm>
                  <a:off x="5251145" y="3901220"/>
                  <a:ext cx="1632178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i="0" dirty="0" smtClean="0">
                      <a:cs typeface="HelveticaNeueLT Std Lt"/>
                      <a:sym typeface="Symbol"/>
                    </a:rPr>
                    <a:t> Mag Spacing</a:t>
                  </a:r>
                  <a:endParaRPr lang="en-US" sz="1600" b="1" i="0" dirty="0" smtClean="0">
                    <a:cs typeface="HelveticaNeueLT Std Lt"/>
                  </a:endParaRPr>
                </a:p>
              </p:txBody>
            </p:sp>
          </p:grpSp>
          <p:sp>
            <p:nvSpPr>
              <p:cNvPr id="31" name="TextBox 30"/>
              <p:cNvSpPr txBox="1"/>
              <p:nvPr/>
            </p:nvSpPr>
            <p:spPr>
              <a:xfrm>
                <a:off x="2116839" y="4455120"/>
                <a:ext cx="697627" cy="20005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700" b="1" i="0" dirty="0" smtClean="0">
                    <a:cs typeface="HelveticaNeueLT Std Lt"/>
                  </a:rPr>
                  <a:t>VFR Trigger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1773964" y="6346602"/>
                <a:ext cx="1031051" cy="2308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900" b="1" i="0" dirty="0" smtClean="0">
                    <a:cs typeface="HelveticaNeueLT Std Lt"/>
                    <a:sym typeface="Symbol"/>
                  </a:rPr>
                  <a:t>Mag Spacing  </a:t>
                </a:r>
                <a:endParaRPr lang="en-US" sz="900" b="1" i="0" dirty="0" smtClean="0">
                  <a:cs typeface="HelveticaNeueLT Std Lt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6293518" y="6367437"/>
                <a:ext cx="1268296" cy="2308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900" b="1" i="0" dirty="0" smtClean="0">
                    <a:cs typeface="HelveticaNeueLT Std Lt"/>
                    <a:sym typeface="Symbol"/>
                  </a:rPr>
                  <a:t>Physical Spacing  </a:t>
                </a:r>
                <a:endParaRPr lang="en-US" sz="900" b="1" i="0" dirty="0" smtClean="0">
                  <a:cs typeface="HelveticaNeueLT Std Lt"/>
                </a:endParaRPr>
              </a:p>
            </p:txBody>
          </p:sp>
          <p:sp>
            <p:nvSpPr>
              <p:cNvPr id="6" name="Rectangle 5"/>
              <p:cNvSpPr/>
              <p:nvPr/>
            </p:nvSpPr>
            <p:spPr bwMode="auto">
              <a:xfrm>
                <a:off x="5839485" y="5260063"/>
                <a:ext cx="763799" cy="199177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82124" tIns="41061" rIns="82124" bIns="41061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814388" rtl="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9" name="Rectangle 28"/>
              <p:cNvSpPr/>
              <p:nvPr/>
            </p:nvSpPr>
            <p:spPr bwMode="auto">
              <a:xfrm>
                <a:off x="6934451" y="5294959"/>
                <a:ext cx="763799" cy="199177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82124" tIns="41061" rIns="82124" bIns="41061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814388" rtl="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rPr>
                  <a:t>wear</a:t>
                </a:r>
              </a:p>
            </p:txBody>
          </p:sp>
        </p:grpSp>
        <p:sp>
          <p:nvSpPr>
            <p:cNvPr id="12" name="Rounded Rectangle 11"/>
            <p:cNvSpPr/>
            <p:nvPr/>
          </p:nvSpPr>
          <p:spPr bwMode="auto">
            <a:xfrm>
              <a:off x="7298245" y="4455120"/>
              <a:ext cx="235689" cy="100027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124" tIns="41061" rIns="82124" bIns="41061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81438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5" name="Rectangle 14"/>
          <p:cNvSpPr/>
          <p:nvPr/>
        </p:nvSpPr>
        <p:spPr bwMode="auto">
          <a:xfrm>
            <a:off x="5917840" y="6120143"/>
            <a:ext cx="1687071" cy="23034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0" name="Straight Connector 29"/>
          <p:cNvCxnSpPr>
            <a:stCxn id="15" idx="0"/>
          </p:cNvCxnSpPr>
          <p:nvPr/>
        </p:nvCxnSpPr>
        <p:spPr bwMode="auto">
          <a:xfrm flipH="1">
            <a:off x="6761375" y="6120143"/>
            <a:ext cx="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0529" name="Straight Connector 150528"/>
          <p:cNvCxnSpPr>
            <a:endCxn id="15" idx="0"/>
          </p:cNvCxnSpPr>
          <p:nvPr/>
        </p:nvCxnSpPr>
        <p:spPr bwMode="auto">
          <a:xfrm>
            <a:off x="6761376" y="6120143"/>
            <a:ext cx="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0531" name="Straight Connector 150530"/>
          <p:cNvCxnSpPr/>
          <p:nvPr/>
        </p:nvCxnSpPr>
        <p:spPr bwMode="auto">
          <a:xfrm>
            <a:off x="6815694" y="6038661"/>
            <a:ext cx="0" cy="8148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0532" name="TextBox 150531"/>
          <p:cNvSpPr txBox="1"/>
          <p:nvPr/>
        </p:nvSpPr>
        <p:spPr>
          <a:xfrm>
            <a:off x="6965933" y="6120143"/>
            <a:ext cx="7008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i="0" dirty="0" smtClean="0">
                <a:cs typeface="HelveticaNeueLT Std Lt"/>
              </a:rPr>
              <a:t>Increase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927666" y="6120143"/>
            <a:ext cx="7505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i="0" dirty="0" smtClean="0">
                <a:cs typeface="HelveticaNeueLT Std Lt"/>
              </a:rPr>
              <a:t>Decrease</a:t>
            </a:r>
          </a:p>
        </p:txBody>
      </p:sp>
      <p:cxnSp>
        <p:nvCxnSpPr>
          <p:cNvPr id="150535" name="Straight Arrow Connector 150534"/>
          <p:cNvCxnSpPr/>
          <p:nvPr/>
        </p:nvCxnSpPr>
        <p:spPr bwMode="auto">
          <a:xfrm flipV="1">
            <a:off x="7063273" y="5494136"/>
            <a:ext cx="541638" cy="151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" name="Straight Arrow Connector 41"/>
          <p:cNvCxnSpPr/>
          <p:nvPr/>
        </p:nvCxnSpPr>
        <p:spPr bwMode="auto">
          <a:xfrm flipH="1">
            <a:off x="5963859" y="5495652"/>
            <a:ext cx="515049" cy="0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5" name="Rectangle 44"/>
          <p:cNvSpPr/>
          <p:nvPr/>
        </p:nvSpPr>
        <p:spPr bwMode="auto">
          <a:xfrm>
            <a:off x="5681580" y="5302926"/>
            <a:ext cx="1060409" cy="16564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contamination</a:t>
            </a:r>
          </a:p>
        </p:txBody>
      </p:sp>
      <p:sp>
        <p:nvSpPr>
          <p:cNvPr id="150539" name="Rectangle 150538"/>
          <p:cNvSpPr/>
          <p:nvPr/>
        </p:nvSpPr>
        <p:spPr bwMode="auto">
          <a:xfrm>
            <a:off x="1240971" y="6188658"/>
            <a:ext cx="1954616" cy="22670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454598" y="6165478"/>
            <a:ext cx="7008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i="0" dirty="0" smtClean="0">
                <a:cs typeface="HelveticaNeueLT Std Lt"/>
              </a:rPr>
              <a:t>Increase</a:t>
            </a:r>
          </a:p>
        </p:txBody>
      </p:sp>
      <p:cxnSp>
        <p:nvCxnSpPr>
          <p:cNvPr id="150541" name="Straight Arrow Connector 150540"/>
          <p:cNvCxnSpPr>
            <a:stCxn id="47" idx="1"/>
          </p:cNvCxnSpPr>
          <p:nvPr/>
        </p:nvCxnSpPr>
        <p:spPr bwMode="auto">
          <a:xfrm flipH="1" flipV="1">
            <a:off x="1610721" y="6288588"/>
            <a:ext cx="843877" cy="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0542" name="Right Arrow 150541"/>
          <p:cNvSpPr/>
          <p:nvPr/>
        </p:nvSpPr>
        <p:spPr bwMode="auto">
          <a:xfrm rot="10800000">
            <a:off x="6196854" y="2472613"/>
            <a:ext cx="481337" cy="136590"/>
          </a:xfrm>
          <a:prstGeom prst="rightArrow">
            <a:avLst/>
          </a:prstGeom>
          <a:solidFill>
            <a:srgbClr val="00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0543" name="TextBox 150542"/>
          <p:cNvSpPr txBox="1"/>
          <p:nvPr/>
        </p:nvSpPr>
        <p:spPr>
          <a:xfrm>
            <a:off x="6104502" y="2126250"/>
            <a:ext cx="1422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i="0" dirty="0" smtClean="0">
                <a:cs typeface="HelveticaNeueLT Std Lt"/>
              </a:rPr>
              <a:t>Increasing Degradation</a:t>
            </a:r>
          </a:p>
        </p:txBody>
      </p:sp>
    </p:spTree>
    <p:extLst>
      <p:ext uri="{BB962C8B-B14F-4D97-AF65-F5344CB8AC3E}">
        <p14:creationId xmlns:p14="http://schemas.microsoft.com/office/powerpoint/2010/main" val="1548459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506596" y="353675"/>
            <a:ext cx="8054608" cy="533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ko-KR" b="1" dirty="0" smtClean="0">
                <a:solidFill>
                  <a:srgbClr val="FF0000"/>
                </a:solidFill>
                <a:latin typeface="Helvetica" pitchFamily="34" charset="0"/>
                <a:ea typeface="Gulim" pitchFamily="34" charset="-127"/>
              </a:rPr>
              <a:t>Head-Media Interface Failures: A Conceptual Model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58774" y="999787"/>
            <a:ext cx="5654693" cy="2446338"/>
          </a:xfrm>
        </p:spPr>
        <p:txBody>
          <a:bodyPr/>
          <a:lstStyle/>
          <a:p>
            <a:pPr eaLnBrk="1" hangingPunct="1">
              <a:spcBef>
                <a:spcPts val="1200"/>
              </a:spcBef>
            </a:pPr>
            <a:r>
              <a:rPr lang="en-US" altLang="ko-KR" sz="1600" b="0" dirty="0" smtClean="0">
                <a:latin typeface="Helvetica" pitchFamily="34" charset="0"/>
                <a:ea typeface="Gulim" pitchFamily="34" charset="-127"/>
              </a:rPr>
              <a:t>The </a:t>
            </a:r>
            <a:r>
              <a:rPr lang="en-US" altLang="ko-KR" sz="1600" b="1" dirty="0" smtClean="0">
                <a:solidFill>
                  <a:srgbClr val="FF0000"/>
                </a:solidFill>
                <a:latin typeface="Helvetica" pitchFamily="34" charset="0"/>
                <a:ea typeface="Gulim" pitchFamily="34" charset="-127"/>
              </a:rPr>
              <a:t>clearance</a:t>
            </a:r>
            <a:r>
              <a:rPr lang="en-US" altLang="ko-KR" sz="1600" b="0" dirty="0" smtClean="0">
                <a:latin typeface="Helvetica" pitchFamily="34" charset="0"/>
                <a:ea typeface="Gulim" pitchFamily="34" charset="-127"/>
              </a:rPr>
              <a:t> between slider and disk is a dominant factor dictating </a:t>
            </a:r>
            <a:r>
              <a:rPr lang="en-US" altLang="ko-KR" sz="1600" b="1" dirty="0" smtClean="0">
                <a:solidFill>
                  <a:srgbClr val="FF0000"/>
                </a:solidFill>
                <a:latin typeface="Helvetica" pitchFamily="34" charset="0"/>
                <a:ea typeface="Gulim" pitchFamily="34" charset="-127"/>
              </a:rPr>
              <a:t>HDI reliability </a:t>
            </a:r>
            <a:r>
              <a:rPr lang="en-US" altLang="ko-KR" sz="1600" b="0" dirty="0" smtClean="0">
                <a:latin typeface="Helvetica" pitchFamily="34" charset="0"/>
                <a:ea typeface="Gulim" pitchFamily="34" charset="-127"/>
              </a:rPr>
              <a:t>(</a:t>
            </a:r>
            <a:r>
              <a:rPr lang="en-US" altLang="ko-KR" sz="1600" b="0" dirty="0" smtClean="0">
                <a:latin typeface="Helvetica" pitchFamily="34" charset="0"/>
                <a:ea typeface="Gulim" pitchFamily="34" charset="-127"/>
                <a:sym typeface="Symbol"/>
              </a:rPr>
              <a:t> 70% of all failures)</a:t>
            </a:r>
            <a:r>
              <a:rPr lang="en-US" altLang="ko-KR" sz="1600" b="0" dirty="0" smtClean="0">
                <a:latin typeface="Helvetica" pitchFamily="34" charset="0"/>
                <a:ea typeface="Gulim" pitchFamily="34" charset="-127"/>
              </a:rPr>
              <a:t>.</a:t>
            </a:r>
          </a:p>
          <a:p>
            <a:pPr eaLnBrk="1" hangingPunct="1">
              <a:spcBef>
                <a:spcPts val="1200"/>
              </a:spcBef>
            </a:pPr>
            <a:r>
              <a:rPr lang="en-US" altLang="ko-KR" sz="1600" b="1" dirty="0" smtClean="0">
                <a:solidFill>
                  <a:srgbClr val="0000FF"/>
                </a:solidFill>
                <a:latin typeface="Helvetica" pitchFamily="34" charset="0"/>
                <a:ea typeface="Gulim" pitchFamily="34" charset="-127"/>
              </a:rPr>
              <a:t>Insufficient clearance results in an increased probability of head-disk interaction </a:t>
            </a:r>
            <a:r>
              <a:rPr lang="en-US" altLang="ko-KR" sz="1600" b="0" dirty="0" smtClean="0">
                <a:solidFill>
                  <a:schemeClr val="tx1"/>
                </a:solidFill>
                <a:latin typeface="Helvetica" pitchFamily="34" charset="0"/>
                <a:ea typeface="Gulim" pitchFamily="34" charset="-127"/>
              </a:rPr>
              <a:t>and </a:t>
            </a:r>
            <a:r>
              <a:rPr lang="en-US" altLang="ko-KR" sz="1600" dirty="0" smtClean="0">
                <a:solidFill>
                  <a:schemeClr val="tx1"/>
                </a:solidFill>
                <a:latin typeface="Helvetica" pitchFamily="34" charset="0"/>
                <a:ea typeface="Gulim" pitchFamily="34" charset="-127"/>
              </a:rPr>
              <a:t>eventual failure due to</a:t>
            </a:r>
            <a:r>
              <a:rPr lang="en-US" altLang="ko-KR" sz="1600" b="0" dirty="0" smtClean="0">
                <a:solidFill>
                  <a:schemeClr val="tx1"/>
                </a:solidFill>
                <a:latin typeface="Helvetica" pitchFamily="34" charset="0"/>
                <a:ea typeface="Gulim" pitchFamily="34" charset="-127"/>
              </a:rPr>
              <a:t> </a:t>
            </a:r>
            <a:r>
              <a:rPr lang="en-US" altLang="ko-KR" sz="1600" dirty="0" smtClean="0">
                <a:solidFill>
                  <a:schemeClr val="tx1"/>
                </a:solidFill>
                <a:latin typeface="Helvetica" pitchFamily="34" charset="0"/>
                <a:ea typeface="Gulim" pitchFamily="34" charset="-127"/>
              </a:rPr>
              <a:t>HFW, modulation, or head degradation</a:t>
            </a:r>
          </a:p>
          <a:p>
            <a:pPr eaLnBrk="1" hangingPunct="1">
              <a:spcBef>
                <a:spcPct val="40000"/>
              </a:spcBef>
              <a:buFont typeface="Wingdings 2" pitchFamily="18" charset="2"/>
              <a:buNone/>
            </a:pPr>
            <a:endParaRPr lang="en-US" altLang="ko-KR" sz="1800" dirty="0" smtClean="0">
              <a:solidFill>
                <a:schemeClr val="tx1"/>
              </a:solidFill>
              <a:latin typeface="Helvetica" pitchFamily="34" charset="0"/>
              <a:ea typeface="Gulim" pitchFamily="34" charset="-127"/>
            </a:endParaRPr>
          </a:p>
          <a:p>
            <a:pPr eaLnBrk="1" hangingPunct="1">
              <a:spcBef>
                <a:spcPct val="40000"/>
              </a:spcBef>
              <a:buFont typeface="Wingdings" pitchFamily="2" charset="2"/>
              <a:buNone/>
            </a:pPr>
            <a:endParaRPr lang="en-US" altLang="ko-KR" sz="1800" b="0" dirty="0" smtClean="0">
              <a:latin typeface="Helvetica" pitchFamily="34" charset="0"/>
              <a:ea typeface="Gulim" pitchFamily="34" charset="-127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47323" y="4903112"/>
            <a:ext cx="8359775" cy="1453838"/>
            <a:chOff x="354013" y="4809802"/>
            <a:chExt cx="8359775" cy="1453838"/>
          </a:xfrm>
        </p:grpSpPr>
        <p:sp>
          <p:nvSpPr>
            <p:cNvPr id="2054" name="Rectangle 101"/>
            <p:cNvSpPr>
              <a:spLocks noChangeArrowheads="1"/>
            </p:cNvSpPr>
            <p:nvPr/>
          </p:nvSpPr>
          <p:spPr bwMode="gray">
            <a:xfrm>
              <a:off x="354013" y="4809802"/>
              <a:ext cx="8359775" cy="915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rIns="0"/>
            <a:lstStyle/>
            <a:p>
              <a:pPr marL="190500" indent="-190500" eaLnBrk="0" hangingPunct="0">
                <a:spcBef>
                  <a:spcPct val="60000"/>
                </a:spcBef>
                <a:buClr>
                  <a:srgbClr val="0061B2"/>
                </a:buClr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000000"/>
                  </a:solidFill>
                  <a:ea typeface="Gulim" pitchFamily="34" charset="-127"/>
                </a:rPr>
                <a:t>In order to ensure </a:t>
              </a:r>
              <a:r>
                <a:rPr lang="en-US" altLang="ko-KR" b="1" dirty="0">
                  <a:solidFill>
                    <a:srgbClr val="000000"/>
                  </a:solidFill>
                  <a:ea typeface="Gulim" pitchFamily="34" charset="-127"/>
                </a:rPr>
                <a:t>acceptable reliability in this spacing </a:t>
              </a:r>
              <a:r>
                <a:rPr lang="en-US" altLang="ko-KR" b="1" dirty="0" smtClean="0">
                  <a:solidFill>
                    <a:srgbClr val="000000"/>
                  </a:solidFill>
                  <a:ea typeface="Gulim" pitchFamily="34" charset="-127"/>
                </a:rPr>
                <a:t>regime, one must </a:t>
              </a:r>
              <a:r>
                <a:rPr lang="en-US" altLang="ko-KR" b="1" dirty="0" smtClean="0">
                  <a:solidFill>
                    <a:srgbClr val="FF0000"/>
                  </a:solidFill>
                  <a:ea typeface="Gulim" pitchFamily="34" charset="-127"/>
                </a:rPr>
                <a:t>minimize the probability </a:t>
              </a:r>
              <a:r>
                <a:rPr lang="en-US" altLang="ko-KR" b="1" dirty="0">
                  <a:solidFill>
                    <a:srgbClr val="FF0000"/>
                  </a:solidFill>
                  <a:ea typeface="Gulim" pitchFamily="34" charset="-127"/>
                </a:rPr>
                <a:t>of contact</a:t>
              </a:r>
              <a:r>
                <a:rPr lang="en-US" altLang="ko-KR" sz="1600" dirty="0">
                  <a:solidFill>
                    <a:srgbClr val="FF0000"/>
                  </a:solidFill>
                  <a:ea typeface="Gulim" pitchFamily="34" charset="-127"/>
                </a:rPr>
                <a:t>……</a:t>
              </a:r>
            </a:p>
            <a:p>
              <a:pPr marL="190500" indent="-190500" eaLnBrk="0" hangingPunct="0">
                <a:spcBef>
                  <a:spcPct val="60000"/>
                </a:spcBef>
                <a:buClr>
                  <a:srgbClr val="0061B2"/>
                </a:buClr>
              </a:pPr>
              <a:endParaRPr lang="en-US" altLang="ko-KR" sz="1600" dirty="0">
                <a:solidFill>
                  <a:srgbClr val="000000"/>
                </a:solidFill>
                <a:ea typeface="Gulim" pitchFamily="34" charset="-127"/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3129725" y="5116748"/>
              <a:ext cx="2719117" cy="1146892"/>
              <a:chOff x="3129725" y="5150327"/>
              <a:chExt cx="2719117" cy="1146892"/>
            </a:xfrm>
          </p:grpSpPr>
          <p:grpSp>
            <p:nvGrpSpPr>
              <p:cNvPr id="8" name="Group 73"/>
              <p:cNvGrpSpPr>
                <a:grpSpLocks/>
              </p:cNvGrpSpPr>
              <p:nvPr/>
            </p:nvGrpSpPr>
            <p:grpSpPr bwMode="auto">
              <a:xfrm>
                <a:off x="3230915" y="5150327"/>
                <a:ext cx="2457450" cy="1069148"/>
                <a:chOff x="3194402" y="5410201"/>
                <a:chExt cx="2457450" cy="1069149"/>
              </a:xfrm>
            </p:grpSpPr>
            <p:graphicFrame>
              <p:nvGraphicFramePr>
                <p:cNvPr id="2050" name="Object 2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084575334"/>
                    </p:ext>
                  </p:extLst>
                </p:nvPr>
              </p:nvGraphicFramePr>
              <p:xfrm>
                <a:off x="3194402" y="5869749"/>
                <a:ext cx="2457450" cy="609601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58854" name="Equation" r:id="rId4" imgW="1587240" imgH="393480" progId="Equation.3">
                        <p:embed/>
                      </p:oleObj>
                    </mc:Choice>
                    <mc:Fallback>
                      <p:oleObj name="Equation" r:id="rId4" imgW="1587240" imgH="393480" progId="Equation.3">
                        <p:embed/>
                        <p:pic>
                          <p:nvPicPr>
                            <p:cNvPr id="0" name="Picture 2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194402" y="5869749"/>
                              <a:ext cx="2457450" cy="609601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2057" name="Rectangle 103"/>
                <p:cNvSpPr>
                  <a:spLocks noChangeArrowheads="1"/>
                </p:cNvSpPr>
                <p:nvPr/>
              </p:nvSpPr>
              <p:spPr bwMode="auto">
                <a:xfrm>
                  <a:off x="3810000" y="5410201"/>
                  <a:ext cx="876300" cy="6096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75" name="Rectangle 73"/>
              <p:cNvSpPr>
                <a:spLocks noChangeArrowheads="1"/>
              </p:cNvSpPr>
              <p:nvPr/>
            </p:nvSpPr>
            <p:spPr bwMode="auto">
              <a:xfrm>
                <a:off x="3129725" y="5588529"/>
                <a:ext cx="2719117" cy="708690"/>
              </a:xfrm>
              <a:prstGeom prst="rect">
                <a:avLst/>
              </a:prstGeom>
              <a:noFill/>
              <a:ln w="19050" algn="ctr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en-US"/>
              </a:p>
            </p:txBody>
          </p:sp>
        </p:grpSp>
      </p:grpSp>
      <p:grpSp>
        <p:nvGrpSpPr>
          <p:cNvPr id="78" name="Group 6"/>
          <p:cNvGrpSpPr>
            <a:grpSpLocks/>
          </p:cNvGrpSpPr>
          <p:nvPr/>
        </p:nvGrpSpPr>
        <p:grpSpPr bwMode="auto">
          <a:xfrm>
            <a:off x="5948422" y="960760"/>
            <a:ext cx="3180236" cy="1738517"/>
            <a:chOff x="336" y="596"/>
            <a:chExt cx="2466" cy="1420"/>
          </a:xfrm>
        </p:grpSpPr>
        <p:pic>
          <p:nvPicPr>
            <p:cNvPr id="79" name="Picture 62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4418"/>
            <a:stretch>
              <a:fillRect/>
            </a:stretch>
          </p:blipFill>
          <p:spPr bwMode="auto">
            <a:xfrm>
              <a:off x="336" y="596"/>
              <a:ext cx="2216" cy="14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0" name="Rectangle 63"/>
            <p:cNvSpPr>
              <a:spLocks noChangeArrowheads="1"/>
            </p:cNvSpPr>
            <p:nvPr/>
          </p:nvSpPr>
          <p:spPr bwMode="auto">
            <a:xfrm>
              <a:off x="379" y="780"/>
              <a:ext cx="260" cy="2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6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20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3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3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3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40000"/>
                </a:spcBef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 b="0">
                <a:ea typeface="MS PGothic" pitchFamily="34" charset="-128"/>
              </a:endParaRPr>
            </a:p>
          </p:txBody>
        </p:sp>
        <p:sp>
          <p:nvSpPr>
            <p:cNvPr id="81" name="Freeform 64"/>
            <p:cNvSpPr>
              <a:spLocks/>
            </p:cNvSpPr>
            <p:nvPr/>
          </p:nvSpPr>
          <p:spPr bwMode="auto">
            <a:xfrm>
              <a:off x="2080" y="1096"/>
              <a:ext cx="96" cy="192"/>
            </a:xfrm>
            <a:custGeom>
              <a:avLst/>
              <a:gdLst>
                <a:gd name="T0" fmla="*/ 0 w 96"/>
                <a:gd name="T1" fmla="*/ 0 h 192"/>
                <a:gd name="T2" fmla="*/ 0 w 96"/>
                <a:gd name="T3" fmla="*/ 48 h 192"/>
                <a:gd name="T4" fmla="*/ 48 w 96"/>
                <a:gd name="T5" fmla="*/ 192 h 192"/>
                <a:gd name="T6" fmla="*/ 96 w 96"/>
                <a:gd name="T7" fmla="*/ 48 h 19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6"/>
                <a:gd name="T13" fmla="*/ 0 h 192"/>
                <a:gd name="T14" fmla="*/ 96 w 96"/>
                <a:gd name="T15" fmla="*/ 192 h 19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6" h="192">
                  <a:moveTo>
                    <a:pt x="0" y="0"/>
                  </a:moveTo>
                  <a:lnTo>
                    <a:pt x="0" y="48"/>
                  </a:lnTo>
                  <a:lnTo>
                    <a:pt x="48" y="192"/>
                  </a:lnTo>
                  <a:lnTo>
                    <a:pt x="96" y="48"/>
                  </a:lnTo>
                </a:path>
              </a:pathLst>
            </a:custGeom>
            <a:solidFill>
              <a:srgbClr val="96969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" name="Rectangle 66"/>
            <p:cNvSpPr>
              <a:spLocks noChangeArrowheads="1"/>
            </p:cNvSpPr>
            <p:nvPr/>
          </p:nvSpPr>
          <p:spPr bwMode="auto">
            <a:xfrm>
              <a:off x="2104" y="1272"/>
              <a:ext cx="192" cy="12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6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20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3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3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3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40000"/>
                </a:spcBef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 b="0">
                <a:ea typeface="MS PGothic" pitchFamily="34" charset="-128"/>
              </a:endParaRPr>
            </a:p>
          </p:txBody>
        </p:sp>
        <p:sp>
          <p:nvSpPr>
            <p:cNvPr id="83" name="Text Box 11"/>
            <p:cNvSpPr txBox="1">
              <a:spLocks noChangeArrowheads="1"/>
            </p:cNvSpPr>
            <p:nvPr/>
          </p:nvSpPr>
          <p:spPr bwMode="auto">
            <a:xfrm>
              <a:off x="2184" y="1158"/>
              <a:ext cx="618" cy="2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spcBef>
                  <a:spcPct val="6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20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3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3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3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40000"/>
                </a:spcBef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 dirty="0">
                  <a:solidFill>
                    <a:srgbClr val="FF0000"/>
                  </a:solidFill>
                </a:rPr>
                <a:t>1 – 2 nm</a:t>
              </a:r>
            </a:p>
          </p:txBody>
        </p:sp>
        <p:sp>
          <p:nvSpPr>
            <p:cNvPr id="84" name="Rectangle 12"/>
            <p:cNvSpPr>
              <a:spLocks noChangeArrowheads="1"/>
            </p:cNvSpPr>
            <p:nvPr/>
          </p:nvSpPr>
          <p:spPr bwMode="auto">
            <a:xfrm>
              <a:off x="2076" y="1168"/>
              <a:ext cx="87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spcBef>
                  <a:spcPct val="6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20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3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3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3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40000"/>
                </a:spcBef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b="0"/>
            </a:p>
          </p:txBody>
        </p:sp>
        <p:sp>
          <p:nvSpPr>
            <p:cNvPr id="85" name="AutoShape 13"/>
            <p:cNvSpPr>
              <a:spLocks/>
            </p:cNvSpPr>
            <p:nvPr/>
          </p:nvSpPr>
          <p:spPr bwMode="auto">
            <a:xfrm>
              <a:off x="2139" y="1187"/>
              <a:ext cx="87" cy="192"/>
            </a:xfrm>
            <a:prstGeom prst="rightBrace">
              <a:avLst>
                <a:gd name="adj1" fmla="val 18391"/>
                <a:gd name="adj2" fmla="val 50000"/>
              </a:avLst>
            </a:prstGeom>
            <a:solidFill>
              <a:schemeClr val="bg1"/>
            </a:solidFill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>
              <a:lvl1pPr eaLnBrk="0" hangingPunct="0">
                <a:spcBef>
                  <a:spcPct val="6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20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3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3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30000"/>
                </a:spcBef>
                <a:buClr>
                  <a:schemeClr val="accent1"/>
                </a:buClr>
                <a:buSzPct val="100000"/>
                <a:buFont typeface="Wingdings 2" pitchFamily="18" charset="2"/>
                <a:buChar char="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40000"/>
                </a:spcBef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b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62139" y="2789807"/>
            <a:ext cx="8556953" cy="2017580"/>
            <a:chOff x="362139" y="2678339"/>
            <a:chExt cx="8664639" cy="2074730"/>
          </a:xfrm>
        </p:grpSpPr>
        <p:grpSp>
          <p:nvGrpSpPr>
            <p:cNvPr id="2" name="Group 72"/>
            <p:cNvGrpSpPr>
              <a:grpSpLocks/>
            </p:cNvGrpSpPr>
            <p:nvPr/>
          </p:nvGrpSpPr>
          <p:grpSpPr bwMode="auto">
            <a:xfrm>
              <a:off x="787895" y="2735489"/>
              <a:ext cx="8131197" cy="1847850"/>
              <a:chOff x="812800" y="3028950"/>
              <a:chExt cx="8131197" cy="1847850"/>
            </a:xfrm>
          </p:grpSpPr>
          <p:grpSp>
            <p:nvGrpSpPr>
              <p:cNvPr id="3" name="Group 33"/>
              <p:cNvGrpSpPr>
                <a:grpSpLocks/>
              </p:cNvGrpSpPr>
              <p:nvPr/>
            </p:nvGrpSpPr>
            <p:grpSpPr bwMode="auto">
              <a:xfrm>
                <a:off x="5441965" y="3267075"/>
                <a:ext cx="3502032" cy="1609725"/>
                <a:chOff x="3553" y="1661"/>
                <a:chExt cx="2206" cy="1014"/>
              </a:xfrm>
            </p:grpSpPr>
            <p:sp>
              <p:nvSpPr>
                <p:cNvPr id="2094" name="Rectangle 98" descr="Dark upward diagonal"/>
                <p:cNvSpPr>
                  <a:spLocks noChangeAspect="1" noChangeArrowheads="1"/>
                </p:cNvSpPr>
                <p:nvPr/>
              </p:nvSpPr>
              <p:spPr bwMode="auto">
                <a:xfrm>
                  <a:off x="3647" y="2496"/>
                  <a:ext cx="1339" cy="179"/>
                </a:xfrm>
                <a:prstGeom prst="rect">
                  <a:avLst/>
                </a:prstGeom>
                <a:pattFill prst="dkUpDiag">
                  <a:fgClr>
                    <a:srgbClr val="008080">
                      <a:alpha val="30196"/>
                    </a:srgbClr>
                  </a:fgClr>
                  <a:bgClr>
                    <a:srgbClr val="FFFFFF">
                      <a:alpha val="30196"/>
                    </a:srgbClr>
                  </a:bgClr>
                </a:pattFill>
                <a:ln w="12700">
                  <a:solidFill>
                    <a:srgbClr val="00808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95" name="Text Box 72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972" y="2259"/>
                  <a:ext cx="766" cy="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latinLnBrk="1" hangingPunct="1">
                    <a:spcBef>
                      <a:spcPct val="50000"/>
                    </a:spcBef>
                  </a:pPr>
                  <a:r>
                    <a:rPr kumimoji="1" lang="en-US" altLang="ko-KR" sz="1000">
                      <a:solidFill>
                        <a:srgbClr val="FF0000"/>
                      </a:solidFill>
                      <a:ea typeface="Gulim" pitchFamily="34" charset="-127"/>
                    </a:rPr>
                    <a:t>Head-disk Interaction</a:t>
                  </a:r>
                </a:p>
              </p:txBody>
            </p:sp>
            <p:sp>
              <p:nvSpPr>
                <p:cNvPr id="2096" name="Line 73"/>
                <p:cNvSpPr>
                  <a:spLocks noChangeAspect="1" noChangeShapeType="1"/>
                </p:cNvSpPr>
                <p:nvPr/>
              </p:nvSpPr>
              <p:spPr bwMode="auto">
                <a:xfrm>
                  <a:off x="3852" y="2251"/>
                  <a:ext cx="929" cy="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7" name="Line 7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666" y="2241"/>
                  <a:ext cx="0" cy="242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 type="arrow" w="med" len="med"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8" name="Line 75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3843" y="2045"/>
                  <a:ext cx="745" cy="0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/>
                <a:lstStyle/>
                <a:p>
                  <a:endParaRPr lang="en-US"/>
                </a:p>
              </p:txBody>
            </p:sp>
            <p:sp>
              <p:nvSpPr>
                <p:cNvPr id="2099" name="Freeform 76" descr="Light downward diagonal"/>
                <p:cNvSpPr>
                  <a:spLocks noChangeAspect="1"/>
                </p:cNvSpPr>
                <p:nvPr/>
              </p:nvSpPr>
              <p:spPr bwMode="auto">
                <a:xfrm>
                  <a:off x="3843" y="2234"/>
                  <a:ext cx="232" cy="58"/>
                </a:xfrm>
                <a:custGeom>
                  <a:avLst/>
                  <a:gdLst>
                    <a:gd name="T0" fmla="*/ 0 w 384"/>
                    <a:gd name="T1" fmla="*/ 1 h 96"/>
                    <a:gd name="T2" fmla="*/ 1 w 384"/>
                    <a:gd name="T3" fmla="*/ 1 h 96"/>
                    <a:gd name="T4" fmla="*/ 1 w 384"/>
                    <a:gd name="T5" fmla="*/ 0 h 96"/>
                    <a:gd name="T6" fmla="*/ 0 w 384"/>
                    <a:gd name="T7" fmla="*/ 0 h 96"/>
                    <a:gd name="T8" fmla="*/ 0 w 384"/>
                    <a:gd name="T9" fmla="*/ 1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84"/>
                    <a:gd name="T16" fmla="*/ 0 h 96"/>
                    <a:gd name="T17" fmla="*/ 384 w 384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84" h="96">
                      <a:moveTo>
                        <a:pt x="0" y="96"/>
                      </a:moveTo>
                      <a:lnTo>
                        <a:pt x="96" y="48"/>
                      </a:lnTo>
                      <a:lnTo>
                        <a:pt x="384" y="0"/>
                      </a:lnTo>
                      <a:lnTo>
                        <a:pt x="0" y="0"/>
                      </a:lnTo>
                      <a:lnTo>
                        <a:pt x="0" y="96"/>
                      </a:lnTo>
                      <a:close/>
                    </a:path>
                  </a:pathLst>
                </a:custGeom>
                <a:pattFill prst="ltDnDiag">
                  <a:fgClr>
                    <a:srgbClr val="CC99FF">
                      <a:alpha val="49019"/>
                    </a:srgbClr>
                  </a:fgClr>
                  <a:bgClr>
                    <a:srgbClr val="FFFFFF">
                      <a:alpha val="49019"/>
                    </a:srgbClr>
                  </a:bgClr>
                </a:patt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en-US"/>
                </a:p>
              </p:txBody>
            </p:sp>
            <p:sp>
              <p:nvSpPr>
                <p:cNvPr id="2100" name="Oval 77"/>
                <p:cNvSpPr>
                  <a:spLocks noChangeArrowheads="1"/>
                </p:cNvSpPr>
                <p:nvPr/>
              </p:nvSpPr>
              <p:spPr bwMode="auto">
                <a:xfrm>
                  <a:off x="3756" y="2133"/>
                  <a:ext cx="302" cy="243"/>
                </a:xfrm>
                <a:prstGeom prst="ellipse">
                  <a:avLst/>
                </a:prstGeom>
                <a:noFill/>
                <a:ln w="28575" cap="rnd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01" name="Line 78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3852" y="1728"/>
                  <a:ext cx="0" cy="761"/>
                </a:xfrm>
                <a:prstGeom prst="line">
                  <a:avLst/>
                </a:prstGeom>
                <a:noFill/>
                <a:ln w="9525">
                  <a:solidFill>
                    <a:srgbClr val="333333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2" name="Line 79"/>
                <p:cNvSpPr>
                  <a:spLocks noChangeAspect="1" noChangeShapeType="1"/>
                </p:cNvSpPr>
                <p:nvPr/>
              </p:nvSpPr>
              <p:spPr bwMode="auto">
                <a:xfrm>
                  <a:off x="3852" y="2345"/>
                  <a:ext cx="77" cy="0"/>
                </a:xfrm>
                <a:prstGeom prst="line">
                  <a:avLst/>
                </a:prstGeom>
                <a:noFill/>
                <a:ln w="9525">
                  <a:solidFill>
                    <a:srgbClr val="333333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3" name="Line 80"/>
                <p:cNvSpPr>
                  <a:spLocks noChangeAspect="1" noChangeShapeType="1"/>
                </p:cNvSpPr>
                <p:nvPr/>
              </p:nvSpPr>
              <p:spPr bwMode="auto">
                <a:xfrm>
                  <a:off x="3852" y="2202"/>
                  <a:ext cx="77" cy="0"/>
                </a:xfrm>
                <a:prstGeom prst="line">
                  <a:avLst/>
                </a:prstGeom>
                <a:noFill/>
                <a:ln w="9525">
                  <a:solidFill>
                    <a:srgbClr val="333333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4" name="Line 81"/>
                <p:cNvSpPr>
                  <a:spLocks noChangeAspect="1" noChangeShapeType="1"/>
                </p:cNvSpPr>
                <p:nvPr/>
              </p:nvSpPr>
              <p:spPr bwMode="auto">
                <a:xfrm>
                  <a:off x="3852" y="2061"/>
                  <a:ext cx="77" cy="0"/>
                </a:xfrm>
                <a:prstGeom prst="line">
                  <a:avLst/>
                </a:prstGeom>
                <a:noFill/>
                <a:ln w="9525">
                  <a:solidFill>
                    <a:srgbClr val="333333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5" name="Line 82"/>
                <p:cNvSpPr>
                  <a:spLocks noChangeAspect="1" noChangeShapeType="1"/>
                </p:cNvSpPr>
                <p:nvPr/>
              </p:nvSpPr>
              <p:spPr bwMode="auto">
                <a:xfrm>
                  <a:off x="3852" y="1918"/>
                  <a:ext cx="76" cy="0"/>
                </a:xfrm>
                <a:prstGeom prst="line">
                  <a:avLst/>
                </a:prstGeom>
                <a:noFill/>
                <a:ln w="9525">
                  <a:solidFill>
                    <a:srgbClr val="333333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6" name="Text Box 83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685" y="2322"/>
                  <a:ext cx="233" cy="1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latinLnBrk="1" hangingPunct="1">
                    <a:spcBef>
                      <a:spcPct val="50000"/>
                    </a:spcBef>
                  </a:pPr>
                  <a:endParaRPr kumimoji="1" lang="en-US" altLang="ko-KR" sz="800">
                    <a:solidFill>
                      <a:srgbClr val="004074"/>
                    </a:solidFill>
                    <a:ea typeface="Gulim" pitchFamily="34" charset="-127"/>
                  </a:endParaRPr>
                </a:p>
              </p:txBody>
            </p:sp>
            <p:sp>
              <p:nvSpPr>
                <p:cNvPr id="2107" name="Text Box 84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679" y="2176"/>
                  <a:ext cx="253" cy="1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latinLnBrk="1" hangingPunct="1">
                    <a:spcBef>
                      <a:spcPct val="50000"/>
                    </a:spcBef>
                  </a:pPr>
                  <a:endParaRPr kumimoji="1" lang="en-US" altLang="ko-KR" sz="800">
                    <a:solidFill>
                      <a:srgbClr val="004074"/>
                    </a:solidFill>
                    <a:ea typeface="Gulim" pitchFamily="34" charset="-127"/>
                  </a:endParaRPr>
                </a:p>
              </p:txBody>
            </p:sp>
            <p:sp>
              <p:nvSpPr>
                <p:cNvPr id="2108" name="Text Box 85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687" y="2036"/>
                  <a:ext cx="232" cy="1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latinLnBrk="1" hangingPunct="1">
                    <a:spcBef>
                      <a:spcPct val="50000"/>
                    </a:spcBef>
                  </a:pPr>
                  <a:endParaRPr kumimoji="1" lang="en-US" altLang="ko-KR" sz="800">
                    <a:solidFill>
                      <a:srgbClr val="004074"/>
                    </a:solidFill>
                    <a:ea typeface="Gulim" pitchFamily="34" charset="-127"/>
                  </a:endParaRPr>
                </a:p>
              </p:txBody>
            </p:sp>
            <p:sp>
              <p:nvSpPr>
                <p:cNvPr id="2109" name="Text Box 86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670" y="1747"/>
                  <a:ext cx="232" cy="1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latinLnBrk="1" hangingPunct="1">
                    <a:spcBef>
                      <a:spcPct val="50000"/>
                    </a:spcBef>
                  </a:pPr>
                  <a:endParaRPr kumimoji="1" lang="en-US" altLang="ko-KR" sz="800">
                    <a:solidFill>
                      <a:srgbClr val="004074"/>
                    </a:solidFill>
                    <a:ea typeface="Gulim" pitchFamily="34" charset="-127"/>
                  </a:endParaRPr>
                </a:p>
              </p:txBody>
            </p:sp>
            <p:sp>
              <p:nvSpPr>
                <p:cNvPr id="2110" name="Line 87"/>
                <p:cNvSpPr>
                  <a:spLocks noChangeAspect="1" noChangeShapeType="1"/>
                </p:cNvSpPr>
                <p:nvPr/>
              </p:nvSpPr>
              <p:spPr bwMode="auto">
                <a:xfrm>
                  <a:off x="3852" y="1776"/>
                  <a:ext cx="77" cy="0"/>
                </a:xfrm>
                <a:prstGeom prst="line">
                  <a:avLst/>
                </a:prstGeom>
                <a:noFill/>
                <a:ln w="9525">
                  <a:solidFill>
                    <a:srgbClr val="333333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1" name="Text Box 88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670" y="1887"/>
                  <a:ext cx="232" cy="1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latinLnBrk="1" hangingPunct="1">
                    <a:spcBef>
                      <a:spcPct val="50000"/>
                    </a:spcBef>
                  </a:pPr>
                  <a:endParaRPr kumimoji="1" lang="en-US" altLang="ko-KR" sz="800">
                    <a:solidFill>
                      <a:srgbClr val="004074"/>
                    </a:solidFill>
                    <a:ea typeface="Gulim" pitchFamily="34" charset="-127"/>
                  </a:endParaRPr>
                </a:p>
              </p:txBody>
            </p:sp>
            <p:sp>
              <p:nvSpPr>
                <p:cNvPr id="2112" name="Freeform 89"/>
                <p:cNvSpPr>
                  <a:spLocks noChangeAspect="1"/>
                </p:cNvSpPr>
                <p:nvPr/>
              </p:nvSpPr>
              <p:spPr bwMode="auto">
                <a:xfrm>
                  <a:off x="3864" y="1757"/>
                  <a:ext cx="517" cy="579"/>
                </a:xfrm>
                <a:custGeom>
                  <a:avLst/>
                  <a:gdLst>
                    <a:gd name="T0" fmla="*/ 0 w 1872"/>
                    <a:gd name="T1" fmla="*/ 0 h 672"/>
                    <a:gd name="T2" fmla="*/ 0 w 1872"/>
                    <a:gd name="T3" fmla="*/ 3 h 672"/>
                    <a:gd name="T4" fmla="*/ 0 w 1872"/>
                    <a:gd name="T5" fmla="*/ 8 h 672"/>
                    <a:gd name="T6" fmla="*/ 0 w 1872"/>
                    <a:gd name="T7" fmla="*/ 10 h 672"/>
                    <a:gd name="T8" fmla="*/ 0 w 1872"/>
                    <a:gd name="T9" fmla="*/ 14 h 672"/>
                    <a:gd name="T10" fmla="*/ 0 w 1872"/>
                    <a:gd name="T11" fmla="*/ 19 h 672"/>
                    <a:gd name="T12" fmla="*/ 0 w 1872"/>
                    <a:gd name="T13" fmla="*/ 22 h 67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872"/>
                    <a:gd name="T22" fmla="*/ 0 h 672"/>
                    <a:gd name="T23" fmla="*/ 1872 w 1872"/>
                    <a:gd name="T24" fmla="*/ 672 h 672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872" h="672">
                      <a:moveTo>
                        <a:pt x="0" y="0"/>
                      </a:moveTo>
                      <a:cubicBezTo>
                        <a:pt x="84" y="28"/>
                        <a:pt x="168" y="56"/>
                        <a:pt x="432" y="96"/>
                      </a:cubicBezTo>
                      <a:cubicBezTo>
                        <a:pt x="696" y="136"/>
                        <a:pt x="1344" y="200"/>
                        <a:pt x="1584" y="240"/>
                      </a:cubicBezTo>
                      <a:cubicBezTo>
                        <a:pt x="1824" y="280"/>
                        <a:pt x="1872" y="304"/>
                        <a:pt x="1872" y="336"/>
                      </a:cubicBezTo>
                      <a:cubicBezTo>
                        <a:pt x="1872" y="368"/>
                        <a:pt x="1824" y="392"/>
                        <a:pt x="1584" y="432"/>
                      </a:cubicBezTo>
                      <a:cubicBezTo>
                        <a:pt x="1344" y="472"/>
                        <a:pt x="696" y="536"/>
                        <a:pt x="432" y="576"/>
                      </a:cubicBezTo>
                      <a:cubicBezTo>
                        <a:pt x="168" y="616"/>
                        <a:pt x="84" y="644"/>
                        <a:pt x="0" y="672"/>
                      </a:cubicBezTo>
                    </a:path>
                  </a:pathLst>
                </a:cu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" name="Group 90"/>
                <p:cNvGrpSpPr>
                  <a:grpSpLocks/>
                </p:cNvGrpSpPr>
                <p:nvPr/>
              </p:nvGrpSpPr>
              <p:grpSpPr bwMode="auto">
                <a:xfrm>
                  <a:off x="3553" y="1704"/>
                  <a:ext cx="352" cy="720"/>
                  <a:chOff x="246" y="1349"/>
                  <a:chExt cx="391" cy="854"/>
                </a:xfrm>
              </p:grpSpPr>
              <p:sp>
                <p:nvSpPr>
                  <p:cNvPr id="2118" name="Text Box 9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4" y="2021"/>
                    <a:ext cx="374" cy="18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hangingPunct="1"/>
                    <a:r>
                      <a:rPr lang="en-US" sz="1000">
                        <a:solidFill>
                          <a:srgbClr val="000000"/>
                        </a:solidFill>
                      </a:rPr>
                      <a:t>0.5nm</a:t>
                    </a:r>
                  </a:p>
                </p:txBody>
              </p:sp>
              <p:sp>
                <p:nvSpPr>
                  <p:cNvPr id="2119" name="Text Box 9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6" y="1686"/>
                    <a:ext cx="374" cy="18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hangingPunct="1"/>
                    <a:r>
                      <a:rPr lang="en-US" sz="1000">
                        <a:solidFill>
                          <a:srgbClr val="000000"/>
                        </a:solidFill>
                      </a:rPr>
                      <a:t>1.5nm</a:t>
                    </a:r>
                  </a:p>
                </p:txBody>
              </p:sp>
              <p:sp>
                <p:nvSpPr>
                  <p:cNvPr id="2120" name="Text Box 9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62" y="1517"/>
                    <a:ext cx="375" cy="18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hangingPunct="1"/>
                    <a:r>
                      <a:rPr lang="en-US" sz="1000">
                        <a:solidFill>
                          <a:srgbClr val="000000"/>
                        </a:solidFill>
                      </a:rPr>
                      <a:t>2.0nm</a:t>
                    </a:r>
                  </a:p>
                </p:txBody>
              </p:sp>
              <p:sp>
                <p:nvSpPr>
                  <p:cNvPr id="2121" name="Text Box 9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6" y="1349"/>
                    <a:ext cx="375" cy="18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hangingPunct="1"/>
                    <a:r>
                      <a:rPr lang="en-US" sz="1000">
                        <a:solidFill>
                          <a:srgbClr val="000000"/>
                        </a:solidFill>
                      </a:rPr>
                      <a:t>2.5nm</a:t>
                    </a:r>
                  </a:p>
                </p:txBody>
              </p:sp>
              <p:sp>
                <p:nvSpPr>
                  <p:cNvPr id="2122" name="Text Box 9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4" y="1853"/>
                    <a:ext cx="375" cy="18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hangingPunct="1"/>
                    <a:r>
                      <a:rPr lang="en-US" sz="1000">
                        <a:solidFill>
                          <a:srgbClr val="000000"/>
                        </a:solidFill>
                      </a:rPr>
                      <a:t>1.0nm</a:t>
                    </a:r>
                  </a:p>
                </p:txBody>
              </p:sp>
            </p:grpSp>
            <p:sp>
              <p:nvSpPr>
                <p:cNvPr id="2114" name="Text Box 97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160" y="2532"/>
                  <a:ext cx="388" cy="1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latinLnBrk="1" hangingPunct="1">
                    <a:spcBef>
                      <a:spcPct val="50000"/>
                    </a:spcBef>
                  </a:pPr>
                  <a:r>
                    <a:rPr kumimoji="1" lang="en-US" altLang="ko-KR" sz="1000" b="1">
                      <a:solidFill>
                        <a:srgbClr val="000000"/>
                      </a:solidFill>
                      <a:ea typeface="Gulim" pitchFamily="34" charset="-127"/>
                    </a:rPr>
                    <a:t>DISK</a:t>
                  </a:r>
                </a:p>
              </p:txBody>
            </p:sp>
            <p:sp>
              <p:nvSpPr>
                <p:cNvPr id="2115" name="Text Box 99"/>
                <p:cNvSpPr txBox="1">
                  <a:spLocks noChangeArrowheads="1"/>
                </p:cNvSpPr>
                <p:nvPr/>
              </p:nvSpPr>
              <p:spPr bwMode="auto">
                <a:xfrm>
                  <a:off x="4560" y="1955"/>
                  <a:ext cx="439" cy="1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r>
                    <a:rPr lang="en-US" sz="1400" b="1">
                      <a:solidFill>
                        <a:srgbClr val="008000"/>
                      </a:solidFill>
                    </a:rPr>
                    <a:t>1.6nm</a:t>
                  </a:r>
                </a:p>
              </p:txBody>
            </p:sp>
            <p:sp>
              <p:nvSpPr>
                <p:cNvPr id="2116" name="Line 163"/>
                <p:cNvSpPr>
                  <a:spLocks noChangeShapeType="1"/>
                </p:cNvSpPr>
                <p:nvPr/>
              </p:nvSpPr>
              <p:spPr bwMode="auto">
                <a:xfrm flipV="1">
                  <a:off x="3877" y="1765"/>
                  <a:ext cx="964" cy="52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triangle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17" name="Text Box 164"/>
                <p:cNvSpPr txBox="1">
                  <a:spLocks noChangeArrowheads="1"/>
                </p:cNvSpPr>
                <p:nvPr/>
              </p:nvSpPr>
              <p:spPr bwMode="auto">
                <a:xfrm>
                  <a:off x="4863" y="1661"/>
                  <a:ext cx="896" cy="3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/>
                  <a:r>
                    <a:rPr lang="en-US" sz="1400" dirty="0" smtClean="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Increased failure probability</a:t>
                  </a:r>
                  <a:endParaRPr lang="en-US" sz="14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2059" name="AutoShape 159"/>
              <p:cNvSpPr>
                <a:spLocks noChangeArrowheads="1"/>
              </p:cNvSpPr>
              <p:nvPr/>
            </p:nvSpPr>
            <p:spPr bwMode="auto">
              <a:xfrm>
                <a:off x="3860598" y="4004126"/>
                <a:ext cx="1228725" cy="144463"/>
              </a:xfrm>
              <a:prstGeom prst="rightArrow">
                <a:avLst>
                  <a:gd name="adj1" fmla="val 50000"/>
                  <a:gd name="adj2" fmla="val 212637"/>
                </a:avLst>
              </a:prstGeom>
              <a:solidFill>
                <a:schemeClr val="accent1">
                  <a:alpha val="47842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60" name="Text Box 161"/>
              <p:cNvSpPr txBox="1">
                <a:spLocks noChangeArrowheads="1"/>
              </p:cNvSpPr>
              <p:nvPr/>
            </p:nvSpPr>
            <p:spPr bwMode="auto">
              <a:xfrm>
                <a:off x="3823954" y="3460045"/>
                <a:ext cx="1365416" cy="5380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US" sz="1400" b="1" dirty="0" smtClean="0">
                    <a:solidFill>
                      <a:srgbClr val="0000FF"/>
                    </a:solidFill>
                  </a:rPr>
                  <a:t>Reduce </a:t>
                </a:r>
                <a:r>
                  <a:rPr lang="en-US" sz="1400" b="1" dirty="0">
                    <a:solidFill>
                      <a:srgbClr val="0000FF"/>
                    </a:solidFill>
                  </a:rPr>
                  <a:t>mean</a:t>
                </a:r>
              </a:p>
              <a:p>
                <a:pPr algn="ctr" eaLnBrk="1" hangingPunct="1"/>
                <a:r>
                  <a:rPr lang="en-US" sz="1400" b="1" dirty="0">
                    <a:solidFill>
                      <a:srgbClr val="0000FF"/>
                    </a:solidFill>
                  </a:rPr>
                  <a:t>clearance</a:t>
                </a:r>
              </a:p>
            </p:txBody>
          </p:sp>
          <p:grpSp>
            <p:nvGrpSpPr>
              <p:cNvPr id="5" name="Group 169"/>
              <p:cNvGrpSpPr>
                <a:grpSpLocks/>
              </p:cNvGrpSpPr>
              <p:nvPr/>
            </p:nvGrpSpPr>
            <p:grpSpPr bwMode="auto">
              <a:xfrm>
                <a:off x="812800" y="3028950"/>
                <a:ext cx="2632075" cy="1844675"/>
                <a:chOff x="661" y="2065"/>
                <a:chExt cx="1658" cy="1162"/>
              </a:xfrm>
            </p:grpSpPr>
            <p:sp>
              <p:nvSpPr>
                <p:cNvPr id="2062" name="Text Box 130"/>
                <p:cNvSpPr txBox="1">
                  <a:spLocks noChangeArrowheads="1"/>
                </p:cNvSpPr>
                <p:nvPr/>
              </p:nvSpPr>
              <p:spPr bwMode="auto">
                <a:xfrm>
                  <a:off x="1672" y="2323"/>
                  <a:ext cx="631" cy="1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r>
                    <a:rPr lang="en-US" sz="1400" b="1">
                      <a:solidFill>
                        <a:srgbClr val="008000"/>
                      </a:solidFill>
                      <a:sym typeface="Symbol" pitchFamily="18" charset="2"/>
                    </a:rPr>
                    <a:t> = </a:t>
                  </a:r>
                  <a:r>
                    <a:rPr lang="en-US" sz="1400" b="1">
                      <a:solidFill>
                        <a:srgbClr val="008000"/>
                      </a:solidFill>
                    </a:rPr>
                    <a:t>2.1nm</a:t>
                  </a:r>
                </a:p>
              </p:txBody>
            </p:sp>
            <p:grpSp>
              <p:nvGrpSpPr>
                <p:cNvPr id="6" name="Group 168"/>
                <p:cNvGrpSpPr>
                  <a:grpSpLocks/>
                </p:cNvGrpSpPr>
                <p:nvPr/>
              </p:nvGrpSpPr>
              <p:grpSpPr bwMode="auto">
                <a:xfrm>
                  <a:off x="661" y="2065"/>
                  <a:ext cx="1658" cy="1162"/>
                  <a:chOff x="661" y="1969"/>
                  <a:chExt cx="1658" cy="1162"/>
                </a:xfrm>
              </p:grpSpPr>
              <p:grpSp>
                <p:nvGrpSpPr>
                  <p:cNvPr id="7" name="Group 101"/>
                  <p:cNvGrpSpPr>
                    <a:grpSpLocks/>
                  </p:cNvGrpSpPr>
                  <p:nvPr/>
                </p:nvGrpSpPr>
                <p:grpSpPr bwMode="auto">
                  <a:xfrm>
                    <a:off x="661" y="2160"/>
                    <a:ext cx="380" cy="726"/>
                    <a:chOff x="246" y="1349"/>
                    <a:chExt cx="422" cy="861"/>
                  </a:xfrm>
                </p:grpSpPr>
                <p:sp>
                  <p:nvSpPr>
                    <p:cNvPr id="2089" name="Text Box 10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54" y="2021"/>
                      <a:ext cx="414" cy="18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>
                      <a:spAutoFit/>
                    </a:bodyPr>
                    <a:lstStyle>
                      <a:lvl1pPr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0.5nm</a:t>
                      </a:r>
                    </a:p>
                  </p:txBody>
                </p:sp>
                <p:sp>
                  <p:nvSpPr>
                    <p:cNvPr id="2090" name="Text Box 10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46" y="1686"/>
                      <a:ext cx="374" cy="18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en-US" sz="1000">
                          <a:solidFill>
                            <a:srgbClr val="000000"/>
                          </a:solidFill>
                        </a:rPr>
                        <a:t>1.5nm</a:t>
                      </a:r>
                    </a:p>
                  </p:txBody>
                </p:sp>
                <p:sp>
                  <p:nvSpPr>
                    <p:cNvPr id="2091" name="Text Box 10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62" y="1517"/>
                      <a:ext cx="374" cy="18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en-US" sz="1000">
                          <a:solidFill>
                            <a:srgbClr val="000000"/>
                          </a:solidFill>
                        </a:rPr>
                        <a:t>2.0nm</a:t>
                      </a:r>
                    </a:p>
                  </p:txBody>
                </p:sp>
                <p:sp>
                  <p:nvSpPr>
                    <p:cNvPr id="2092" name="Text Box 10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46" y="1349"/>
                      <a:ext cx="374" cy="18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en-US" sz="1000">
                          <a:solidFill>
                            <a:srgbClr val="000000"/>
                          </a:solidFill>
                        </a:rPr>
                        <a:t>2.5nm</a:t>
                      </a:r>
                    </a:p>
                  </p:txBody>
                </p:sp>
                <p:sp>
                  <p:nvSpPr>
                    <p:cNvPr id="2093" name="Text Box 10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54" y="1853"/>
                      <a:ext cx="374" cy="18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en-US" sz="1000">
                          <a:solidFill>
                            <a:srgbClr val="000000"/>
                          </a:solidFill>
                        </a:rPr>
                        <a:t>1.0nm</a:t>
                      </a:r>
                    </a:p>
                  </p:txBody>
                </p:sp>
              </p:grpSp>
              <p:sp>
                <p:nvSpPr>
                  <p:cNvPr id="2065" name="Text Box 10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175" y="1969"/>
                    <a:ext cx="1144" cy="18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254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>
                      <a:lnSpc>
                        <a:spcPct val="90000"/>
                      </a:lnSpc>
                    </a:pPr>
                    <a:r>
                      <a:rPr lang="en-US" altLang="ko-KR" sz="1400" dirty="0">
                        <a:solidFill>
                          <a:srgbClr val="000000"/>
                        </a:solidFill>
                        <a:latin typeface="Times New Roman" pitchFamily="18" charset="0"/>
                        <a:ea typeface="Gulim" pitchFamily="34" charset="-127"/>
                      </a:rPr>
                      <a:t>Clearance Distribution</a:t>
                    </a:r>
                  </a:p>
                </p:txBody>
              </p:sp>
              <p:sp>
                <p:nvSpPr>
                  <p:cNvPr id="2066" name="Line 10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353" y="2119"/>
                    <a:ext cx="137" cy="212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n-US"/>
                  </a:p>
                </p:txBody>
              </p:sp>
              <p:sp>
                <p:nvSpPr>
                  <p:cNvPr id="2067" name="Text Box 109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942" y="2291"/>
                    <a:ext cx="1050" cy="15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latinLnBrk="1" hangingPunct="1">
                      <a:spcBef>
                        <a:spcPct val="50000"/>
                      </a:spcBef>
                    </a:pPr>
                    <a:endParaRPr kumimoji="1" lang="ko-KR" altLang="en-US" sz="1000">
                      <a:solidFill>
                        <a:srgbClr val="000000"/>
                      </a:solidFill>
                      <a:ea typeface="Gulim" pitchFamily="34" charset="-127"/>
                      <a:cs typeface="Arial" charset="0"/>
                    </a:endParaRPr>
                  </a:p>
                </p:txBody>
              </p:sp>
              <p:sp>
                <p:nvSpPr>
                  <p:cNvPr id="2068" name="Text Box 110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080" y="2715"/>
                    <a:ext cx="767" cy="2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ctr" eaLnBrk="1" latinLnBrk="1" hangingPunct="1">
                      <a:spcBef>
                        <a:spcPct val="50000"/>
                      </a:spcBef>
                    </a:pPr>
                    <a:r>
                      <a:rPr kumimoji="1" lang="en-US" altLang="ko-KR" sz="1000">
                        <a:solidFill>
                          <a:srgbClr val="FF0000"/>
                        </a:solidFill>
                        <a:ea typeface="Gulim" pitchFamily="34" charset="-127"/>
                      </a:rPr>
                      <a:t>Head-disk Interaction</a:t>
                    </a:r>
                  </a:p>
                </p:txBody>
              </p:sp>
              <p:sp>
                <p:nvSpPr>
                  <p:cNvPr id="2069" name="Line 111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961" y="2707"/>
                    <a:ext cx="929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070" name="Line 112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775" y="2697"/>
                    <a:ext cx="0" cy="242"/>
                  </a:xfrm>
                  <a:prstGeom prst="line">
                    <a:avLst/>
                  </a:prstGeom>
                  <a:noFill/>
                  <a:ln w="9525">
                    <a:solidFill>
                      <a:srgbClr val="FF0000"/>
                    </a:solidFill>
                    <a:round/>
                    <a:headEnd type="arrow" w="med" len="med"/>
                    <a:tailEnd type="arrow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071" name="Line 113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952" y="2349"/>
                    <a:ext cx="745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n-US"/>
                  </a:p>
                </p:txBody>
              </p:sp>
              <p:sp>
                <p:nvSpPr>
                  <p:cNvPr id="2072" name="Freeform 114" descr="Light downward diagonal"/>
                  <p:cNvSpPr>
                    <a:spLocks noChangeAspect="1"/>
                  </p:cNvSpPr>
                  <p:nvPr/>
                </p:nvSpPr>
                <p:spPr bwMode="auto">
                  <a:xfrm>
                    <a:off x="952" y="2690"/>
                    <a:ext cx="231" cy="58"/>
                  </a:xfrm>
                  <a:custGeom>
                    <a:avLst/>
                    <a:gdLst>
                      <a:gd name="T0" fmla="*/ 0 w 384"/>
                      <a:gd name="T1" fmla="*/ 1 h 96"/>
                      <a:gd name="T2" fmla="*/ 1 w 384"/>
                      <a:gd name="T3" fmla="*/ 1 h 96"/>
                      <a:gd name="T4" fmla="*/ 1 w 384"/>
                      <a:gd name="T5" fmla="*/ 0 h 96"/>
                      <a:gd name="T6" fmla="*/ 0 w 384"/>
                      <a:gd name="T7" fmla="*/ 0 h 96"/>
                      <a:gd name="T8" fmla="*/ 0 w 384"/>
                      <a:gd name="T9" fmla="*/ 1 h 96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84"/>
                      <a:gd name="T16" fmla="*/ 0 h 96"/>
                      <a:gd name="T17" fmla="*/ 384 w 384"/>
                      <a:gd name="T18" fmla="*/ 96 h 9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84" h="96">
                        <a:moveTo>
                          <a:pt x="0" y="96"/>
                        </a:moveTo>
                        <a:lnTo>
                          <a:pt x="96" y="48"/>
                        </a:lnTo>
                        <a:lnTo>
                          <a:pt x="384" y="0"/>
                        </a:lnTo>
                        <a:lnTo>
                          <a:pt x="0" y="0"/>
                        </a:lnTo>
                        <a:lnTo>
                          <a:pt x="0" y="96"/>
                        </a:lnTo>
                        <a:close/>
                      </a:path>
                    </a:pathLst>
                  </a:custGeom>
                  <a:pattFill prst="ltDnDiag">
                    <a:fgClr>
                      <a:srgbClr val="CC99FF">
                        <a:alpha val="49019"/>
                      </a:srgbClr>
                    </a:fgClr>
                    <a:bgClr>
                      <a:srgbClr val="FFFFFF">
                        <a:alpha val="49019"/>
                      </a:srgbClr>
                    </a:bgClr>
                  </a:patt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endParaRPr lang="en-US"/>
                  </a:p>
                </p:txBody>
              </p:sp>
              <p:sp>
                <p:nvSpPr>
                  <p:cNvPr id="2073" name="Line 115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960" y="2048"/>
                    <a:ext cx="0" cy="897"/>
                  </a:xfrm>
                  <a:prstGeom prst="line">
                    <a:avLst/>
                  </a:prstGeom>
                  <a:noFill/>
                  <a:ln w="9525">
                    <a:solidFill>
                      <a:srgbClr val="333333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074" name="Line 116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961" y="2801"/>
                    <a:ext cx="76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333333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075" name="Line 117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961" y="2658"/>
                    <a:ext cx="76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333333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076" name="Line 118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961" y="2517"/>
                    <a:ext cx="76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333333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077" name="Line 119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960" y="2374"/>
                    <a:ext cx="76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333333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078" name="Text Box 120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793" y="2778"/>
                    <a:ext cx="233" cy="13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latinLnBrk="1" hangingPunct="1">
                      <a:spcBef>
                        <a:spcPct val="50000"/>
                      </a:spcBef>
                    </a:pPr>
                    <a:endParaRPr kumimoji="1" lang="en-US" altLang="ko-KR" sz="800">
                      <a:solidFill>
                        <a:srgbClr val="004074"/>
                      </a:solidFill>
                      <a:ea typeface="Gulim" pitchFamily="34" charset="-127"/>
                    </a:endParaRPr>
                  </a:p>
                </p:txBody>
              </p:sp>
              <p:sp>
                <p:nvSpPr>
                  <p:cNvPr id="2079" name="Text Box 121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787" y="2632"/>
                    <a:ext cx="254" cy="13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latinLnBrk="1" hangingPunct="1">
                      <a:spcBef>
                        <a:spcPct val="50000"/>
                      </a:spcBef>
                    </a:pPr>
                    <a:endParaRPr kumimoji="1" lang="en-US" altLang="ko-KR" sz="800">
                      <a:solidFill>
                        <a:srgbClr val="004074"/>
                      </a:solidFill>
                      <a:ea typeface="Gulim" pitchFamily="34" charset="-127"/>
                    </a:endParaRPr>
                  </a:p>
                </p:txBody>
              </p:sp>
              <p:sp>
                <p:nvSpPr>
                  <p:cNvPr id="2080" name="Text Box 122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795" y="2492"/>
                    <a:ext cx="232" cy="13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latinLnBrk="1" hangingPunct="1">
                      <a:spcBef>
                        <a:spcPct val="50000"/>
                      </a:spcBef>
                    </a:pPr>
                    <a:endParaRPr kumimoji="1" lang="en-US" altLang="ko-KR" sz="800">
                      <a:solidFill>
                        <a:srgbClr val="004074"/>
                      </a:solidFill>
                      <a:ea typeface="Gulim" pitchFamily="34" charset="-127"/>
                    </a:endParaRPr>
                  </a:p>
                </p:txBody>
              </p:sp>
              <p:sp>
                <p:nvSpPr>
                  <p:cNvPr id="2081" name="Text Box 123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778" y="2203"/>
                    <a:ext cx="232" cy="13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latinLnBrk="1" hangingPunct="1">
                      <a:spcBef>
                        <a:spcPct val="50000"/>
                      </a:spcBef>
                    </a:pPr>
                    <a:endParaRPr kumimoji="1" lang="en-US" altLang="ko-KR" sz="800">
                      <a:solidFill>
                        <a:srgbClr val="004074"/>
                      </a:solidFill>
                      <a:ea typeface="Gulim" pitchFamily="34" charset="-127"/>
                    </a:endParaRPr>
                  </a:p>
                </p:txBody>
              </p:sp>
              <p:sp>
                <p:nvSpPr>
                  <p:cNvPr id="2082" name="Line 124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961" y="2232"/>
                    <a:ext cx="76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333333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083" name="Text Box 125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778" y="2343"/>
                    <a:ext cx="232" cy="13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latinLnBrk="1" hangingPunct="1">
                      <a:spcBef>
                        <a:spcPct val="50000"/>
                      </a:spcBef>
                    </a:pPr>
                    <a:endParaRPr kumimoji="1" lang="en-US" altLang="ko-KR" sz="800">
                      <a:solidFill>
                        <a:srgbClr val="004074"/>
                      </a:solidFill>
                      <a:ea typeface="Gulim" pitchFamily="34" charset="-127"/>
                    </a:endParaRPr>
                  </a:p>
                </p:txBody>
              </p:sp>
              <p:sp>
                <p:nvSpPr>
                  <p:cNvPr id="2084" name="Freeform 126"/>
                  <p:cNvSpPr>
                    <a:spLocks noChangeAspect="1"/>
                  </p:cNvSpPr>
                  <p:nvPr/>
                </p:nvSpPr>
                <p:spPr bwMode="auto">
                  <a:xfrm>
                    <a:off x="972" y="2061"/>
                    <a:ext cx="518" cy="579"/>
                  </a:xfrm>
                  <a:custGeom>
                    <a:avLst/>
                    <a:gdLst>
                      <a:gd name="T0" fmla="*/ 0 w 1872"/>
                      <a:gd name="T1" fmla="*/ 0 h 672"/>
                      <a:gd name="T2" fmla="*/ 0 w 1872"/>
                      <a:gd name="T3" fmla="*/ 3 h 672"/>
                      <a:gd name="T4" fmla="*/ 0 w 1872"/>
                      <a:gd name="T5" fmla="*/ 8 h 672"/>
                      <a:gd name="T6" fmla="*/ 0 w 1872"/>
                      <a:gd name="T7" fmla="*/ 10 h 672"/>
                      <a:gd name="T8" fmla="*/ 0 w 1872"/>
                      <a:gd name="T9" fmla="*/ 14 h 672"/>
                      <a:gd name="T10" fmla="*/ 0 w 1872"/>
                      <a:gd name="T11" fmla="*/ 19 h 672"/>
                      <a:gd name="T12" fmla="*/ 0 w 1872"/>
                      <a:gd name="T13" fmla="*/ 22 h 67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872"/>
                      <a:gd name="T22" fmla="*/ 0 h 672"/>
                      <a:gd name="T23" fmla="*/ 1872 w 1872"/>
                      <a:gd name="T24" fmla="*/ 672 h 672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872" h="672">
                        <a:moveTo>
                          <a:pt x="0" y="0"/>
                        </a:moveTo>
                        <a:cubicBezTo>
                          <a:pt x="84" y="28"/>
                          <a:pt x="168" y="56"/>
                          <a:pt x="432" y="96"/>
                        </a:cubicBezTo>
                        <a:cubicBezTo>
                          <a:pt x="696" y="136"/>
                          <a:pt x="1344" y="200"/>
                          <a:pt x="1584" y="240"/>
                        </a:cubicBezTo>
                        <a:cubicBezTo>
                          <a:pt x="1824" y="280"/>
                          <a:pt x="1872" y="304"/>
                          <a:pt x="1872" y="336"/>
                        </a:cubicBezTo>
                        <a:cubicBezTo>
                          <a:pt x="1872" y="368"/>
                          <a:pt x="1824" y="392"/>
                          <a:pt x="1584" y="432"/>
                        </a:cubicBezTo>
                        <a:cubicBezTo>
                          <a:pt x="1344" y="472"/>
                          <a:pt x="696" y="536"/>
                          <a:pt x="432" y="576"/>
                        </a:cubicBezTo>
                        <a:cubicBezTo>
                          <a:pt x="168" y="616"/>
                          <a:pt x="84" y="644"/>
                          <a:pt x="0" y="672"/>
                        </a:cubicBezTo>
                      </a:path>
                    </a:pathLst>
                  </a:cu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085" name="Text Box 128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269" y="2988"/>
                    <a:ext cx="395" cy="13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latinLnBrk="1" hangingPunct="1">
                      <a:spcBef>
                        <a:spcPct val="50000"/>
                      </a:spcBef>
                    </a:pPr>
                    <a:r>
                      <a:rPr kumimoji="1" lang="en-US" altLang="ko-KR" sz="1000" b="1">
                        <a:solidFill>
                          <a:srgbClr val="000000"/>
                        </a:solidFill>
                        <a:ea typeface="Gulim" pitchFamily="34" charset="-127"/>
                      </a:rPr>
                      <a:t>DISK</a:t>
                    </a:r>
                  </a:p>
                </p:txBody>
              </p:sp>
              <p:sp>
                <p:nvSpPr>
                  <p:cNvPr id="2086" name="Rectangle 129" descr="Dark upward diagonal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755" y="2952"/>
                    <a:ext cx="1340" cy="179"/>
                  </a:xfrm>
                  <a:prstGeom prst="rect">
                    <a:avLst/>
                  </a:prstGeom>
                  <a:pattFill prst="dkUpDiag">
                    <a:fgClr>
                      <a:srgbClr val="008080">
                        <a:alpha val="30196"/>
                      </a:srgbClr>
                    </a:fgClr>
                    <a:bgClr>
                      <a:srgbClr val="FFFFFF">
                        <a:alpha val="30196"/>
                      </a:srgbClr>
                    </a:bgClr>
                  </a:pattFill>
                  <a:ln w="12700">
                    <a:solidFill>
                      <a:srgbClr val="00808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2087" name="Line 165"/>
                  <p:cNvSpPr>
                    <a:spLocks noChangeShapeType="1"/>
                  </p:cNvSpPr>
                  <p:nvPr/>
                </p:nvSpPr>
                <p:spPr bwMode="auto">
                  <a:xfrm>
                    <a:off x="1218" y="2352"/>
                    <a:ext cx="0" cy="14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 type="triangle" w="med" len="med"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088" name="Text Box 16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36" y="2316"/>
                    <a:ext cx="213" cy="2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hangingPunct="1"/>
                    <a:r>
                      <a:rPr lang="en-US" b="1">
                        <a:solidFill>
                          <a:srgbClr val="000000"/>
                        </a:solidFill>
                        <a:sym typeface="Symbol" pitchFamily="18" charset="2"/>
                      </a:rPr>
                      <a:t></a:t>
                    </a:r>
                  </a:p>
                </p:txBody>
              </p:sp>
            </p:grpSp>
          </p:grpSp>
        </p:grpSp>
        <p:sp>
          <p:nvSpPr>
            <p:cNvPr id="11" name="Rectangle 10"/>
            <p:cNvSpPr/>
            <p:nvPr/>
          </p:nvSpPr>
          <p:spPr bwMode="auto">
            <a:xfrm>
              <a:off x="362139" y="2678339"/>
              <a:ext cx="8664639" cy="2074730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124" tIns="41061" rIns="82124" bIns="41061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81438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3" name="Rectangle 12"/>
          <p:cNvSpPr/>
          <p:nvPr/>
        </p:nvSpPr>
        <p:spPr bwMode="auto">
          <a:xfrm>
            <a:off x="5446270" y="2807913"/>
            <a:ext cx="3472821" cy="184347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0" name="Rectangle 89"/>
          <p:cNvSpPr/>
          <p:nvPr/>
        </p:nvSpPr>
        <p:spPr bwMode="auto">
          <a:xfrm>
            <a:off x="3640408" y="2905485"/>
            <a:ext cx="3472821" cy="184347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2" name="Rectangle 91"/>
          <p:cNvSpPr/>
          <p:nvPr/>
        </p:nvSpPr>
        <p:spPr bwMode="auto">
          <a:xfrm>
            <a:off x="3999112" y="4980386"/>
            <a:ext cx="4680137" cy="4593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199176" y="2699277"/>
            <a:ext cx="8832857" cy="251078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10564" y="2463222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0" dirty="0" smtClean="0">
                <a:cs typeface="HelveticaNeueLT Std Lt"/>
              </a:rPr>
              <a:t>Model</a:t>
            </a:r>
          </a:p>
        </p:txBody>
      </p:sp>
      <p:sp>
        <p:nvSpPr>
          <p:cNvPr id="91" name="Rectangle 90"/>
          <p:cNvSpPr/>
          <p:nvPr/>
        </p:nvSpPr>
        <p:spPr bwMode="auto">
          <a:xfrm>
            <a:off x="443484" y="4903113"/>
            <a:ext cx="6103168" cy="15262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893831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8" presetClass="exit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90" grpId="0" animBg="1"/>
      <p:bldP spid="92" grpId="0" animBg="1"/>
      <p:bldP spid="14" grpId="0" animBg="1"/>
      <p:bldP spid="15" grpId="0"/>
      <p:bldP spid="9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>
          <a:xfrm>
            <a:off x="424757" y="344798"/>
            <a:ext cx="8054608" cy="5334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Influence of Clearance Mean / Sigma</a:t>
            </a:r>
          </a:p>
        </p:txBody>
      </p:sp>
      <p:graphicFrame>
        <p:nvGraphicFramePr>
          <p:cNvPr id="3074" name="Object 2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0963198"/>
              </p:ext>
            </p:extLst>
          </p:nvPr>
        </p:nvGraphicFramePr>
        <p:xfrm>
          <a:off x="2091350" y="1702077"/>
          <a:ext cx="4338085" cy="362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005" name="ORG16v41 Graph" r:id="rId3" imgW="4511040" imgH="3774186" progId="">
                  <p:embed/>
                </p:oleObj>
              </mc:Choice>
              <mc:Fallback>
                <p:oleObj name="ORG16v41 Graph" r:id="rId3" imgW="4511040" imgH="3774186" progId="">
                  <p:embed/>
                  <p:pic>
                    <p:nvPicPr>
                      <p:cNvPr id="0" name="Picture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1350" y="1702077"/>
                        <a:ext cx="4338085" cy="36283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5288023" y="2832377"/>
            <a:ext cx="1006475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="1" dirty="0">
                <a:solidFill>
                  <a:srgbClr val="3333FF"/>
                </a:solidFill>
                <a:sym typeface="Symbol" pitchFamily="18" charset="2"/>
              </a:rPr>
              <a:t> = 0.5nm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6148748" y="3380107"/>
            <a:ext cx="1104900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="1" dirty="0">
                <a:solidFill>
                  <a:srgbClr val="BE020F"/>
                </a:solidFill>
                <a:sym typeface="Symbol" pitchFamily="18" charset="2"/>
              </a:rPr>
              <a:t> = 0.35nm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4637148" y="2222777"/>
            <a:ext cx="1006475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="1">
                <a:solidFill>
                  <a:srgbClr val="008000"/>
                </a:solidFill>
                <a:sym typeface="Symbol" pitchFamily="18" charset="2"/>
              </a:rPr>
              <a:t> = 0.7nm</a:t>
            </a:r>
          </a:p>
        </p:txBody>
      </p:sp>
      <p:sp>
        <p:nvSpPr>
          <p:cNvPr id="3081" name="Line 12"/>
          <p:cNvSpPr>
            <a:spLocks noChangeShapeType="1"/>
          </p:cNvSpPr>
          <p:nvPr/>
        </p:nvSpPr>
        <p:spPr bwMode="auto">
          <a:xfrm>
            <a:off x="2641660" y="4629427"/>
            <a:ext cx="3983038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2" name="Content Placeholder 1"/>
          <p:cNvSpPr txBox="1">
            <a:spLocks/>
          </p:cNvSpPr>
          <p:nvPr/>
        </p:nvSpPr>
        <p:spPr bwMode="gray">
          <a:xfrm>
            <a:off x="314325" y="917662"/>
            <a:ext cx="8524875" cy="96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/>
          <a:lstStyle>
            <a:lvl1pPr marL="2286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eaLnBrk="1" hangingPunct="1">
              <a:buFont typeface="Wingdings" panose="05000000000000000000" pitchFamily="2" charset="2"/>
              <a:buChar char="q"/>
            </a:pPr>
            <a:r>
              <a:rPr lang="en-US" sz="1800" b="1" dirty="0">
                <a:solidFill>
                  <a:srgbClr val="FF0000"/>
                </a:solidFill>
              </a:rPr>
              <a:t>HDDs require control of macro-scale mechanics to </a:t>
            </a:r>
            <a:r>
              <a:rPr lang="en-US" sz="1800" b="1" dirty="0" smtClean="0">
                <a:solidFill>
                  <a:srgbClr val="FF0000"/>
                </a:solidFill>
              </a:rPr>
              <a:t>atomic </a:t>
            </a:r>
            <a:r>
              <a:rPr lang="en-US" sz="1800" b="1" dirty="0">
                <a:solidFill>
                  <a:srgbClr val="FF0000"/>
                </a:solidFill>
              </a:rPr>
              <a:t>dimensions</a:t>
            </a:r>
            <a:r>
              <a:rPr lang="en-US" sz="1800" b="1" dirty="0" smtClean="0">
                <a:solidFill>
                  <a:srgbClr val="FF0000"/>
                </a:solidFill>
              </a:rPr>
              <a:t>!</a:t>
            </a:r>
            <a:endParaRPr lang="en-US" sz="1800" b="1" dirty="0">
              <a:solidFill>
                <a:srgbClr val="FF0000"/>
              </a:solidFill>
            </a:endParaRPr>
          </a:p>
          <a:p>
            <a:pPr marL="285750" indent="-285750" eaLnBrk="1" hangingPunct="1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1800" b="1" u="sng" dirty="0" smtClean="0"/>
              <a:t>Toy model</a:t>
            </a:r>
            <a:r>
              <a:rPr lang="en-US" sz="1800" dirty="0" smtClean="0"/>
              <a:t>: Failure rates as a function of both the mean clearance and the required standard deviation in clearance are shown below </a:t>
            </a:r>
            <a:endParaRPr lang="en-US" sz="1800" dirty="0"/>
          </a:p>
        </p:txBody>
      </p:sp>
      <p:sp>
        <p:nvSpPr>
          <p:cNvPr id="4" name="Rectangle 3"/>
          <p:cNvSpPr/>
          <p:nvPr/>
        </p:nvSpPr>
        <p:spPr bwMode="auto">
          <a:xfrm>
            <a:off x="6148748" y="3380107"/>
            <a:ext cx="1104900" cy="304800"/>
          </a:xfrm>
          <a:prstGeom prst="rect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7007224" y="1946489"/>
            <a:ext cx="1881187" cy="882713"/>
            <a:chOff x="7007224" y="1702058"/>
            <a:chExt cx="1881187" cy="882713"/>
          </a:xfrm>
        </p:grpSpPr>
        <p:grpSp>
          <p:nvGrpSpPr>
            <p:cNvPr id="2" name="Group 13"/>
            <p:cNvGrpSpPr>
              <a:grpSpLocks/>
            </p:cNvGrpSpPr>
            <p:nvPr/>
          </p:nvGrpSpPr>
          <p:grpSpPr bwMode="auto">
            <a:xfrm>
              <a:off x="7007224" y="2000571"/>
              <a:ext cx="1881187" cy="565150"/>
              <a:chOff x="4417" y="2819"/>
              <a:chExt cx="1185" cy="356"/>
            </a:xfrm>
          </p:grpSpPr>
          <p:graphicFrame>
            <p:nvGraphicFramePr>
              <p:cNvPr id="3075" name="Object 3"/>
              <p:cNvGraphicFramePr>
                <a:graphicFrameLocks noChangeAspect="1"/>
              </p:cNvGraphicFramePr>
              <p:nvPr/>
            </p:nvGraphicFramePr>
            <p:xfrm>
              <a:off x="4550" y="2819"/>
              <a:ext cx="1018" cy="34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60006" name="Equation" r:id="rId5" imgW="1155700" imgH="393700" progId="Equation.3">
                      <p:embed/>
                    </p:oleObj>
                  </mc:Choice>
                  <mc:Fallback>
                    <p:oleObj name="Equation" r:id="rId5" imgW="1155700" imgH="393700" progId="Equation.3">
                      <p:embed/>
                      <p:pic>
                        <p:nvPicPr>
                          <p:cNvPr id="0" name="Picture 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550" y="2819"/>
                            <a:ext cx="1018" cy="347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3085" name="Rectangle 103"/>
              <p:cNvSpPr>
                <a:spLocks noChangeArrowheads="1"/>
              </p:cNvSpPr>
              <p:nvPr/>
            </p:nvSpPr>
            <p:spPr bwMode="auto">
              <a:xfrm>
                <a:off x="4417" y="2842"/>
                <a:ext cx="1185" cy="3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084" name="Rectangle 12"/>
            <p:cNvSpPr>
              <a:spLocks noChangeArrowheads="1"/>
            </p:cNvSpPr>
            <p:nvPr/>
          </p:nvSpPr>
          <p:spPr bwMode="auto">
            <a:xfrm>
              <a:off x="7092649" y="1978346"/>
              <a:ext cx="1782763" cy="606425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253648" y="1702058"/>
              <a:ext cx="145905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cs typeface="HelveticaNeueLT Std Lt"/>
                </a:rPr>
                <a:t>Design Criteria</a:t>
              </a:r>
              <a:endParaRPr lang="en-US" sz="1400" b="1" i="0" dirty="0" smtClean="0">
                <a:cs typeface="HelveticaNeueLT Std 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3012683"/>
      </p:ext>
    </p:extLst>
  </p:cSld>
  <p:clrMapOvr>
    <a:masterClrMapping/>
  </p:clrMapOvr>
  <p:transition xmlns:p14="http://schemas.microsoft.com/office/powerpoint/2010/main" spd="med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6158079" y="3380107"/>
            <a:ext cx="1104900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="1" dirty="0">
                <a:solidFill>
                  <a:srgbClr val="BE020F"/>
                </a:solidFill>
                <a:sym typeface="Symbol" pitchFamily="18" charset="2"/>
              </a:rPr>
              <a:t> = 0.35nm</a:t>
            </a:r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>
          <a:xfrm>
            <a:off x="424757" y="344798"/>
            <a:ext cx="8054608" cy="5334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Influence of Clearance Mean / Sigma</a:t>
            </a:r>
          </a:p>
        </p:txBody>
      </p:sp>
      <p:graphicFrame>
        <p:nvGraphicFramePr>
          <p:cNvPr id="3074" name="Object 2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8093103"/>
              </p:ext>
            </p:extLst>
          </p:nvPr>
        </p:nvGraphicFramePr>
        <p:xfrm>
          <a:off x="2091350" y="1702077"/>
          <a:ext cx="4338085" cy="362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103" name="ORG16v41 Graph" r:id="rId3" imgW="4511040" imgH="3774186" progId="">
                  <p:embed/>
                </p:oleObj>
              </mc:Choice>
              <mc:Fallback>
                <p:oleObj name="ORG16v41 Graph" r:id="rId3" imgW="4511040" imgH="3774186" progId="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1350" y="1702077"/>
                        <a:ext cx="4338085" cy="36283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5288023" y="2832377"/>
            <a:ext cx="1006475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="1" dirty="0">
                <a:solidFill>
                  <a:srgbClr val="3333FF"/>
                </a:solidFill>
                <a:sym typeface="Symbol" pitchFamily="18" charset="2"/>
              </a:rPr>
              <a:t> = 0.5nm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4637148" y="2222777"/>
            <a:ext cx="1006475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="1">
                <a:solidFill>
                  <a:srgbClr val="008000"/>
                </a:solidFill>
                <a:sym typeface="Symbol" pitchFamily="18" charset="2"/>
              </a:rPr>
              <a:t> = 0.7nm</a:t>
            </a:r>
          </a:p>
        </p:txBody>
      </p:sp>
      <p:sp>
        <p:nvSpPr>
          <p:cNvPr id="3081" name="Line 12"/>
          <p:cNvSpPr>
            <a:spLocks noChangeShapeType="1"/>
          </p:cNvSpPr>
          <p:nvPr/>
        </p:nvSpPr>
        <p:spPr bwMode="auto">
          <a:xfrm>
            <a:off x="2641660" y="4629427"/>
            <a:ext cx="3983038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2" name="Content Placeholder 1"/>
          <p:cNvSpPr txBox="1">
            <a:spLocks/>
          </p:cNvSpPr>
          <p:nvPr/>
        </p:nvSpPr>
        <p:spPr bwMode="gray">
          <a:xfrm>
            <a:off x="314325" y="917662"/>
            <a:ext cx="8524875" cy="96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/>
          <a:lstStyle>
            <a:lvl1pPr marL="2286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eaLnBrk="1" hangingPunct="1">
              <a:buFont typeface="Wingdings" panose="05000000000000000000" pitchFamily="2" charset="2"/>
              <a:buChar char="q"/>
            </a:pPr>
            <a:r>
              <a:rPr lang="en-US" sz="1800" b="1" dirty="0">
                <a:solidFill>
                  <a:srgbClr val="FF0000"/>
                </a:solidFill>
              </a:rPr>
              <a:t>HDDs require control of macro-scale mechanics to </a:t>
            </a:r>
            <a:r>
              <a:rPr lang="en-US" sz="1800" b="1" dirty="0" smtClean="0">
                <a:solidFill>
                  <a:srgbClr val="FF0000"/>
                </a:solidFill>
              </a:rPr>
              <a:t>atomic </a:t>
            </a:r>
            <a:r>
              <a:rPr lang="en-US" sz="1800" b="1" dirty="0">
                <a:solidFill>
                  <a:srgbClr val="FF0000"/>
                </a:solidFill>
              </a:rPr>
              <a:t>dimensions</a:t>
            </a:r>
            <a:r>
              <a:rPr lang="en-US" sz="1800" b="1" dirty="0" smtClean="0">
                <a:solidFill>
                  <a:srgbClr val="FF0000"/>
                </a:solidFill>
              </a:rPr>
              <a:t>!</a:t>
            </a:r>
            <a:endParaRPr lang="en-US" sz="1800" b="1" dirty="0">
              <a:solidFill>
                <a:srgbClr val="FF0000"/>
              </a:solidFill>
            </a:endParaRPr>
          </a:p>
          <a:p>
            <a:pPr marL="285750" indent="-285750" eaLnBrk="1" hangingPunct="1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1800" b="1" u="sng" dirty="0" smtClean="0"/>
              <a:t>Toy model</a:t>
            </a:r>
            <a:r>
              <a:rPr lang="en-US" sz="1800" dirty="0" smtClean="0"/>
              <a:t>: Failure rates as a function of both the mean clearance and the required standard deviation in clearance are shown below </a:t>
            </a:r>
            <a:endParaRPr lang="en-US" sz="1800" dirty="0"/>
          </a:p>
        </p:txBody>
      </p:sp>
      <p:sp>
        <p:nvSpPr>
          <p:cNvPr id="3083" name="TextBox 12"/>
          <p:cNvSpPr txBox="1">
            <a:spLocks noChangeArrowheads="1"/>
          </p:cNvSpPr>
          <p:nvPr/>
        </p:nvSpPr>
        <p:spPr bwMode="auto">
          <a:xfrm>
            <a:off x="341484" y="5040172"/>
            <a:ext cx="8693874" cy="186204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eaLnBrk="1" hangingPunct="1">
              <a:buFont typeface="Wingdings" panose="05000000000000000000" pitchFamily="2" charset="2"/>
              <a:buChar char="q"/>
            </a:pPr>
            <a:r>
              <a:rPr lang="en-US" sz="1800" dirty="0" smtClean="0">
                <a:solidFill>
                  <a:srgbClr val="3333FF"/>
                </a:solidFill>
              </a:rPr>
              <a:t> </a:t>
            </a:r>
            <a:r>
              <a:rPr lang="en-US" sz="1800" dirty="0" smtClean="0"/>
              <a:t>WD produces 200 million drives per year, with each having multiple heads……..       …..something on the order of </a:t>
            </a:r>
            <a:r>
              <a:rPr lang="en-US" sz="1800" b="1" dirty="0" smtClean="0">
                <a:solidFill>
                  <a:srgbClr val="FF0000"/>
                </a:solidFill>
              </a:rPr>
              <a:t>1 billion head-disk interfaces / year</a:t>
            </a:r>
          </a:p>
          <a:p>
            <a:pPr marL="285750" indent="-285750" eaLnBrk="1" hangingPunct="1">
              <a:spcBef>
                <a:spcPts val="1800"/>
              </a:spcBef>
              <a:buFont typeface="Wingdings" panose="05000000000000000000" pitchFamily="2" charset="2"/>
              <a:buChar char="q"/>
            </a:pPr>
            <a:r>
              <a:rPr lang="en-US" sz="1800" dirty="0" smtClean="0">
                <a:solidFill>
                  <a:srgbClr val="3333FF"/>
                </a:solidFill>
              </a:rPr>
              <a:t> </a:t>
            </a:r>
            <a:r>
              <a:rPr lang="en-US" sz="1800" dirty="0" smtClean="0"/>
              <a:t>The </a:t>
            </a:r>
            <a:r>
              <a:rPr lang="en-US" sz="1800" dirty="0" err="1" smtClean="0"/>
              <a:t>Std</a:t>
            </a:r>
            <a:r>
              <a:rPr lang="en-US" sz="1800" dirty="0" smtClean="0"/>
              <a:t> </a:t>
            </a:r>
            <a:r>
              <a:rPr lang="en-US" sz="1800" dirty="0" err="1" smtClean="0"/>
              <a:t>dev</a:t>
            </a:r>
            <a:r>
              <a:rPr lang="en-US" sz="1800" dirty="0" smtClean="0"/>
              <a:t> in clearance for these interfaces must all be held to within the Van </a:t>
            </a:r>
            <a:r>
              <a:rPr lang="en-US" sz="1800" dirty="0"/>
              <a:t>der Waals </a:t>
            </a:r>
            <a:r>
              <a:rPr lang="en-US" sz="1800" b="1" dirty="0">
                <a:solidFill>
                  <a:srgbClr val="3333FF"/>
                </a:solidFill>
              </a:rPr>
              <a:t>diameter of a single carbon atom = </a:t>
            </a:r>
            <a:r>
              <a:rPr lang="en-US" sz="1800" b="1" u="sng" dirty="0" smtClean="0">
                <a:solidFill>
                  <a:srgbClr val="3333FF"/>
                </a:solidFill>
              </a:rPr>
              <a:t>0.34nm</a:t>
            </a:r>
          </a:p>
          <a:p>
            <a:pPr eaLnBrk="1" hangingPunct="1">
              <a:spcBef>
                <a:spcPts val="1200"/>
              </a:spcBef>
            </a:pPr>
            <a:r>
              <a:rPr lang="en-US" sz="1800" dirty="0" smtClean="0"/>
              <a:t>  </a:t>
            </a:r>
            <a:endParaRPr lang="en-US" sz="1800" dirty="0"/>
          </a:p>
        </p:txBody>
      </p:sp>
      <p:sp>
        <p:nvSpPr>
          <p:cNvPr id="3" name="Curved Right Arrow 2"/>
          <p:cNvSpPr/>
          <p:nvPr/>
        </p:nvSpPr>
        <p:spPr bwMode="auto">
          <a:xfrm rot="11027524">
            <a:off x="7142020" y="3390584"/>
            <a:ext cx="706473" cy="2993404"/>
          </a:xfrm>
          <a:prstGeom prst="curvedRightArrow">
            <a:avLst/>
          </a:prstGeom>
          <a:solidFill>
            <a:srgbClr val="B8DAF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7007224" y="1946489"/>
            <a:ext cx="1881187" cy="882713"/>
            <a:chOff x="7007224" y="1702058"/>
            <a:chExt cx="1881187" cy="882713"/>
          </a:xfrm>
        </p:grpSpPr>
        <p:grpSp>
          <p:nvGrpSpPr>
            <p:cNvPr id="2" name="Group 13"/>
            <p:cNvGrpSpPr>
              <a:grpSpLocks/>
            </p:cNvGrpSpPr>
            <p:nvPr/>
          </p:nvGrpSpPr>
          <p:grpSpPr bwMode="auto">
            <a:xfrm>
              <a:off x="7007224" y="2000571"/>
              <a:ext cx="1881187" cy="565150"/>
              <a:chOff x="4417" y="2819"/>
              <a:chExt cx="1185" cy="356"/>
            </a:xfrm>
          </p:grpSpPr>
          <p:graphicFrame>
            <p:nvGraphicFramePr>
              <p:cNvPr id="3075" name="Object 3"/>
              <p:cNvGraphicFramePr>
                <a:graphicFrameLocks noChangeAspect="1"/>
              </p:cNvGraphicFramePr>
              <p:nvPr/>
            </p:nvGraphicFramePr>
            <p:xfrm>
              <a:off x="4550" y="2819"/>
              <a:ext cx="1018" cy="34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2104" name="Equation" r:id="rId5" imgW="1155700" imgH="393700" progId="Equation.3">
                      <p:embed/>
                    </p:oleObj>
                  </mc:Choice>
                  <mc:Fallback>
                    <p:oleObj name="Equation" r:id="rId5" imgW="1155700" imgH="3937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550" y="2819"/>
                            <a:ext cx="1018" cy="347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3085" name="Rectangle 103"/>
              <p:cNvSpPr>
                <a:spLocks noChangeArrowheads="1"/>
              </p:cNvSpPr>
              <p:nvPr/>
            </p:nvSpPr>
            <p:spPr bwMode="auto">
              <a:xfrm>
                <a:off x="4417" y="2842"/>
                <a:ext cx="1185" cy="3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084" name="Rectangle 12"/>
            <p:cNvSpPr>
              <a:spLocks noChangeArrowheads="1"/>
            </p:cNvSpPr>
            <p:nvPr/>
          </p:nvSpPr>
          <p:spPr bwMode="auto">
            <a:xfrm>
              <a:off x="7092649" y="1978346"/>
              <a:ext cx="1782763" cy="606425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253648" y="1702058"/>
              <a:ext cx="145905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cs typeface="HelveticaNeueLT Std Lt"/>
                </a:rPr>
                <a:t>Design Criteria</a:t>
              </a:r>
              <a:endParaRPr lang="en-US" sz="1400" b="1" i="0" dirty="0" smtClean="0">
                <a:cs typeface="HelveticaNeueLT Std 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9018528"/>
      </p:ext>
    </p:extLst>
  </p:cSld>
  <p:clrMapOvr>
    <a:masterClrMapping/>
  </p:clrMapOvr>
  <p:transition xmlns:p14="http://schemas.microsoft.com/office/powerpoint/2010/main" spd="med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3" grpId="0" animBg="1"/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etraol-mw1500pick.avi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 cstate="print"/>
          <a:srcRect l="28999" t="458" r="28613" b="30979"/>
          <a:stretch/>
        </p:blipFill>
        <p:spPr>
          <a:xfrm>
            <a:off x="4548550" y="44398"/>
            <a:ext cx="4549439" cy="3517320"/>
          </a:xfrm>
        </p:spPr>
      </p:pic>
      <p:sp>
        <p:nvSpPr>
          <p:cNvPr id="11" name="TextBox 10"/>
          <p:cNvSpPr txBox="1"/>
          <p:nvPr/>
        </p:nvSpPr>
        <p:spPr>
          <a:xfrm>
            <a:off x="1090246" y="1397977"/>
            <a:ext cx="84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Slider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Round Single Corner Rectangle 11"/>
          <p:cNvSpPr/>
          <p:nvPr/>
        </p:nvSpPr>
        <p:spPr bwMode="auto">
          <a:xfrm>
            <a:off x="-18106" y="0"/>
            <a:ext cx="9144000" cy="7072829"/>
          </a:xfrm>
          <a:prstGeom prst="round1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41544" y="268597"/>
            <a:ext cx="8687662" cy="5334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HDI: Head-Disk Interface a major challenge area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1544" y="895805"/>
            <a:ext cx="5706738" cy="2316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Font typeface="Wingdings" pitchFamily="2" charset="2"/>
              <a:buChar char="q"/>
            </a:pPr>
            <a:r>
              <a:rPr lang="en-US" sz="1800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HDD are complex devices that push the envelope of our physics understanding in a number of areas</a:t>
            </a:r>
          </a:p>
          <a:p>
            <a:pPr>
              <a:spcBef>
                <a:spcPts val="600"/>
              </a:spcBef>
              <a:buFont typeface="Wingdings" pitchFamily="2" charset="2"/>
              <a:buChar char="q"/>
            </a:pPr>
            <a:r>
              <a:rPr lang="en-US" sz="1800" dirty="0">
                <a:solidFill>
                  <a:srgbClr val="0000FF"/>
                </a:solidFill>
              </a:rPr>
              <a:t> </a:t>
            </a:r>
            <a:r>
              <a:rPr lang="en-US" sz="1800" dirty="0" smtClean="0"/>
              <a:t>A monolayer of lubricant is used on </a:t>
            </a:r>
            <a:r>
              <a:rPr lang="en-US" dirty="0" smtClean="0"/>
              <a:t>disk surface to reduce adhesion / friction between slider and disk</a:t>
            </a:r>
          </a:p>
          <a:p>
            <a:pPr>
              <a:spcBef>
                <a:spcPts val="600"/>
              </a:spcBef>
              <a:buFont typeface="Wingdings" pitchFamily="2" charset="2"/>
              <a:buChar char="q"/>
            </a:pPr>
            <a:r>
              <a:rPr lang="en-US" sz="1800" dirty="0">
                <a:solidFill>
                  <a:srgbClr val="0000FF"/>
                </a:solidFill>
              </a:rPr>
              <a:t> </a:t>
            </a:r>
            <a:r>
              <a:rPr lang="en-US" sz="1800" dirty="0" smtClean="0"/>
              <a:t>Lubricant pick-up by the slider is normal</a:t>
            </a:r>
            <a:endParaRPr lang="en-US" sz="1800" dirty="0" smtClean="0">
              <a:solidFill>
                <a:srgbClr val="FF0000"/>
              </a:solidFill>
            </a:endParaRPr>
          </a:p>
          <a:p>
            <a:pPr>
              <a:spcBef>
                <a:spcPts val="900"/>
              </a:spcBef>
              <a:buFont typeface="Wingdings" pitchFamily="2" charset="2"/>
              <a:buChar char="q"/>
            </a:pPr>
            <a:endParaRPr lang="en-US" sz="1600" dirty="0" smtClean="0"/>
          </a:p>
          <a:p>
            <a:pPr lvl="1">
              <a:spcBef>
                <a:spcPts val="600"/>
              </a:spcBef>
              <a:buFont typeface="Wingdings" pitchFamily="2" charset="2"/>
              <a:buChar char="q"/>
            </a:pPr>
            <a:endParaRPr lang="en-US" sz="1600" dirty="0"/>
          </a:p>
        </p:txBody>
      </p:sp>
      <p:grpSp>
        <p:nvGrpSpPr>
          <p:cNvPr id="50" name="Group 49"/>
          <p:cNvGrpSpPr/>
          <p:nvPr/>
        </p:nvGrpSpPr>
        <p:grpSpPr>
          <a:xfrm>
            <a:off x="5928360" y="801997"/>
            <a:ext cx="3103228" cy="3076575"/>
            <a:chOff x="5928360" y="485142"/>
            <a:chExt cx="3103228" cy="3076575"/>
          </a:xfrm>
        </p:grpSpPr>
        <p:grpSp>
          <p:nvGrpSpPr>
            <p:cNvPr id="26" name="Group 25"/>
            <p:cNvGrpSpPr/>
            <p:nvPr/>
          </p:nvGrpSpPr>
          <p:grpSpPr>
            <a:xfrm>
              <a:off x="5985981" y="485142"/>
              <a:ext cx="2943225" cy="3076575"/>
              <a:chOff x="6008841" y="866142"/>
              <a:chExt cx="2943225" cy="3076575"/>
            </a:xfrm>
          </p:grpSpPr>
          <p:pic>
            <p:nvPicPr>
              <p:cNvPr id="13" name="Picture 7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6008841" y="866142"/>
                <a:ext cx="2943225" cy="30765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4" name="TextBox 23"/>
              <p:cNvSpPr txBox="1"/>
              <p:nvPr/>
            </p:nvSpPr>
            <p:spPr>
              <a:xfrm>
                <a:off x="6947790" y="1021080"/>
                <a:ext cx="97924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FFFFFF"/>
                    </a:solidFill>
                  </a:rPr>
                  <a:t>Pole Tip</a:t>
                </a:r>
                <a:endParaRPr lang="en-US" sz="1600" b="1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7094220" y="3314700"/>
                <a:ext cx="61747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FFFFFF"/>
                    </a:solidFill>
                  </a:rPr>
                  <a:t>Disk</a:t>
                </a:r>
                <a:endParaRPr lang="en-US" sz="1600" b="1" dirty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8" name="TextBox 27"/>
            <p:cNvSpPr txBox="1"/>
            <p:nvPr/>
          </p:nvSpPr>
          <p:spPr>
            <a:xfrm>
              <a:off x="7917180" y="1874520"/>
              <a:ext cx="111440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solidFill>
                    <a:srgbClr val="FFFF00"/>
                  </a:solidFill>
                </a:rPr>
                <a:t>Lube chains</a:t>
              </a:r>
            </a:p>
            <a:p>
              <a:r>
                <a:rPr lang="en-US" sz="1000" b="1" dirty="0" smtClean="0">
                  <a:solidFill>
                    <a:srgbClr val="FFFF00"/>
                  </a:solidFill>
                </a:rPr>
                <a:t>(0.8nm x 80nm)</a:t>
              </a:r>
              <a:endParaRPr lang="en-US" sz="1000" b="1" dirty="0">
                <a:solidFill>
                  <a:srgbClr val="FFFF00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928360" y="1981200"/>
              <a:ext cx="105830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solidFill>
                    <a:srgbClr val="FFFF00"/>
                  </a:solidFill>
                </a:rPr>
                <a:t>“end-groups”</a:t>
              </a:r>
              <a:endParaRPr lang="en-US" sz="1000" b="1" dirty="0">
                <a:solidFill>
                  <a:srgbClr val="FFFF00"/>
                </a:solidFill>
              </a:endParaRPr>
            </a:p>
          </p:txBody>
        </p:sp>
        <p:cxnSp>
          <p:nvCxnSpPr>
            <p:cNvPr id="31" name="Straight Arrow Connector 30"/>
            <p:cNvCxnSpPr/>
            <p:nvPr/>
          </p:nvCxnSpPr>
          <p:spPr bwMode="auto">
            <a:xfrm flipH="1" flipV="1">
              <a:off x="7726680" y="1958343"/>
              <a:ext cx="205740" cy="99057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3" name="Straight Arrow Connector 32"/>
            <p:cNvCxnSpPr/>
            <p:nvPr/>
          </p:nvCxnSpPr>
          <p:spPr bwMode="auto">
            <a:xfrm>
              <a:off x="6576060" y="2225040"/>
              <a:ext cx="167640" cy="18288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7" name="Straight Arrow Connector 36"/>
            <p:cNvCxnSpPr/>
            <p:nvPr/>
          </p:nvCxnSpPr>
          <p:spPr bwMode="auto">
            <a:xfrm flipV="1">
              <a:off x="6548952" y="1859280"/>
              <a:ext cx="217608" cy="16002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cxnSp>
        <p:nvCxnSpPr>
          <p:cNvPr id="51" name="Straight Arrow Connector 50"/>
          <p:cNvCxnSpPr/>
          <p:nvPr/>
        </p:nvCxnSpPr>
        <p:spPr bwMode="auto">
          <a:xfrm flipH="1">
            <a:off x="7166920" y="2199503"/>
            <a:ext cx="815545" cy="39541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732047939"/>
      </p:ext>
    </p:extLst>
  </p:cSld>
  <p:clrMapOvr>
    <a:masterClrMapping/>
  </p:clrMapOvr>
  <p:transition xmlns:p14="http://schemas.microsoft.com/office/powerpoint/2010/main" spd="med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 fullScrn="1"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090246" y="1397977"/>
            <a:ext cx="84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Slider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Round Single Corner Rectangle 11"/>
          <p:cNvSpPr/>
          <p:nvPr/>
        </p:nvSpPr>
        <p:spPr bwMode="auto">
          <a:xfrm>
            <a:off x="-18106" y="0"/>
            <a:ext cx="9144000" cy="7072829"/>
          </a:xfrm>
          <a:prstGeom prst="round1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19776" y="275957"/>
            <a:ext cx="8054608" cy="5334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Head-Disk Interface: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1544" y="895805"/>
            <a:ext cx="5706738" cy="4170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1800" dirty="0" smtClean="0">
                <a:solidFill>
                  <a:srgbClr val="0000FF"/>
                </a:solidFill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 HDD are complex devices that push the envelope of our physics understanding in a number of areas</a:t>
            </a:r>
          </a:p>
          <a:p>
            <a:pPr>
              <a:spcBef>
                <a:spcPts val="600"/>
              </a:spcBef>
              <a:buFont typeface="Wingdings" pitchFamily="2" charset="2"/>
              <a:buChar char="q"/>
            </a:pPr>
            <a:r>
              <a:rPr lang="en-US" sz="1800" dirty="0" smtClean="0">
                <a:solidFill>
                  <a:srgbClr val="3333FF"/>
                </a:solidFill>
              </a:rPr>
              <a:t> </a:t>
            </a:r>
            <a:r>
              <a:rPr lang="en-US" sz="1800" dirty="0" smtClean="0"/>
              <a:t>A monolayer of lubricant is used on </a:t>
            </a:r>
            <a:r>
              <a:rPr lang="en-US" dirty="0" smtClean="0"/>
              <a:t>disk surface to reduce adhesion / friction between slider and disk</a:t>
            </a:r>
          </a:p>
          <a:p>
            <a:pPr>
              <a:spcBef>
                <a:spcPts val="600"/>
              </a:spcBef>
              <a:buFont typeface="Wingdings" pitchFamily="2" charset="2"/>
              <a:buChar char="q"/>
            </a:pPr>
            <a:r>
              <a:rPr lang="en-US" sz="1800" dirty="0">
                <a:solidFill>
                  <a:srgbClr val="0000FF"/>
                </a:solidFill>
              </a:rPr>
              <a:t> </a:t>
            </a:r>
            <a:r>
              <a:rPr lang="en-US" sz="1800" dirty="0" smtClean="0"/>
              <a:t>Lubricant pick-up by the slider is normal, </a:t>
            </a:r>
            <a:r>
              <a:rPr lang="en-US" sz="1800" b="1" dirty="0" smtClean="0">
                <a:solidFill>
                  <a:srgbClr val="FF0000"/>
                </a:solidFill>
              </a:rPr>
              <a:t>but l</a:t>
            </a:r>
            <a:r>
              <a:rPr lang="en-US" b="1" dirty="0" smtClean="0">
                <a:solidFill>
                  <a:srgbClr val="FF0000"/>
                </a:solidFill>
              </a:rPr>
              <a:t>ubricant pick-up in excess of one layer can pose a serious reliability risk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600" dirty="0" smtClean="0">
                <a:solidFill>
                  <a:srgbClr val="3333FF"/>
                </a:solidFill>
              </a:rPr>
              <a:t> </a:t>
            </a:r>
            <a:r>
              <a:rPr lang="en-US" sz="1600" dirty="0" smtClean="0"/>
              <a:t>HFW</a:t>
            </a:r>
            <a:r>
              <a:rPr lang="en-US" sz="1600" dirty="0"/>
              <a:t>, </a:t>
            </a:r>
            <a:r>
              <a:rPr lang="en-US" sz="1600" dirty="0" smtClean="0"/>
              <a:t>OTW, modulation</a:t>
            </a:r>
            <a:r>
              <a:rPr lang="en-US" sz="1600" dirty="0"/>
              <a:t>, and head degradation </a:t>
            </a:r>
          </a:p>
          <a:p>
            <a:pPr>
              <a:spcBef>
                <a:spcPts val="1200"/>
              </a:spcBef>
            </a:pPr>
            <a:r>
              <a:rPr lang="en-US" dirty="0" smtClean="0">
                <a:solidFill>
                  <a:srgbClr val="0000FF"/>
                </a:solidFill>
              </a:rPr>
              <a:t>    </a:t>
            </a:r>
            <a:endParaRPr lang="en-US" dirty="0"/>
          </a:p>
          <a:p>
            <a:pPr>
              <a:spcBef>
                <a:spcPts val="900"/>
              </a:spcBef>
              <a:buFont typeface="Wingdings" pitchFamily="2" charset="2"/>
              <a:buChar char="q"/>
            </a:pPr>
            <a:endParaRPr lang="en-US" sz="1800" dirty="0" smtClean="0">
              <a:solidFill>
                <a:srgbClr val="FF0000"/>
              </a:solidFill>
            </a:endParaRPr>
          </a:p>
          <a:p>
            <a:pPr>
              <a:spcBef>
                <a:spcPts val="900"/>
              </a:spcBef>
              <a:buFont typeface="Wingdings" pitchFamily="2" charset="2"/>
              <a:buChar char="q"/>
            </a:pPr>
            <a:endParaRPr lang="en-US" sz="1600" dirty="0" smtClean="0"/>
          </a:p>
          <a:p>
            <a:pPr lvl="1">
              <a:spcBef>
                <a:spcPts val="600"/>
              </a:spcBef>
              <a:buFont typeface="Wingdings" pitchFamily="2" charset="2"/>
              <a:buChar char="q"/>
            </a:pPr>
            <a:endParaRPr lang="en-US" sz="1600" dirty="0"/>
          </a:p>
        </p:txBody>
      </p:sp>
      <p:grpSp>
        <p:nvGrpSpPr>
          <p:cNvPr id="7" name="Group 6"/>
          <p:cNvGrpSpPr/>
          <p:nvPr/>
        </p:nvGrpSpPr>
        <p:grpSpPr>
          <a:xfrm>
            <a:off x="5948282" y="962595"/>
            <a:ext cx="3006557" cy="2267371"/>
            <a:chOff x="5948282" y="962595"/>
            <a:chExt cx="3006557" cy="2267371"/>
          </a:xfrm>
        </p:grpSpPr>
        <p:pic>
          <p:nvPicPr>
            <p:cNvPr id="79" name="Picture 3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8282" y="1266012"/>
              <a:ext cx="2965095" cy="16869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5948282" y="962595"/>
              <a:ext cx="13580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i="0" dirty="0" smtClean="0">
                  <a:cs typeface="HelveticaNeueLT Std Lt"/>
                </a:rPr>
                <a:t>Optical image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7406017" y="981257"/>
              <a:ext cx="15488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i="0" dirty="0" smtClean="0">
                  <a:cs typeface="HelveticaNeueLT Std Lt"/>
                </a:rPr>
                <a:t>Chemical image</a:t>
              </a: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7371368" y="2952967"/>
              <a:ext cx="15215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0" dirty="0" smtClean="0">
                  <a:cs typeface="HelveticaNeueLT Std Lt"/>
                </a:rPr>
                <a:t>Red = excess lube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32775627"/>
      </p:ext>
    </p:extLst>
  </p:cSld>
  <p:clrMapOvr>
    <a:masterClrMapping/>
  </p:clrMapOvr>
  <p:transition xmlns:p14="http://schemas.microsoft.com/office/powerpoint/2010/main" spd="med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WD_DarkGray_Template">
  <a:themeElements>
    <a:clrScheme name="WD Palette">
      <a:dk1>
        <a:srgbClr val="000000"/>
      </a:dk1>
      <a:lt1>
        <a:srgbClr val="FFFFFF"/>
      </a:lt1>
      <a:dk2>
        <a:srgbClr val="232323"/>
      </a:dk2>
      <a:lt2>
        <a:srgbClr val="999999"/>
      </a:lt2>
      <a:accent1>
        <a:srgbClr val="199DF0"/>
      </a:accent1>
      <a:accent2>
        <a:srgbClr val="0092EF"/>
      </a:accent2>
      <a:accent3>
        <a:srgbClr val="37CE00"/>
      </a:accent3>
      <a:accent4>
        <a:srgbClr val="41B55D"/>
      </a:accent4>
      <a:accent5>
        <a:srgbClr val="BAD826"/>
      </a:accent5>
      <a:accent6>
        <a:srgbClr val="EEAF32"/>
      </a:accent6>
      <a:hlink>
        <a:srgbClr val="00B0F0"/>
      </a:hlink>
      <a:folHlink>
        <a:srgbClr val="969696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B8DAF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82124" tIns="41061" rIns="82124" bIns="41061" numCol="1" rtlCol="0" anchor="ctr" anchorCtr="0" compatLnSpc="1">
        <a:prstTxWarp prst="textNoShape">
          <a:avLst/>
        </a:prstTxWarp>
        <a:no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b="0" i="0" dirty="0" smtClean="0">
            <a:cs typeface="HelveticaNeueLT Std Lt"/>
          </a:defRPr>
        </a:defPPr>
      </a:lstStyle>
    </a:txDef>
  </a:objectDefaults>
  <a:extraClrSchemeLst>
    <a:extraClrScheme>
      <a:clrScheme name="Corp Blue Bullet and Titl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5E82AB"/>
        </a:accent1>
        <a:accent2>
          <a:srgbClr val="C4DBDA"/>
        </a:accent2>
        <a:accent3>
          <a:srgbClr val="FFFFFF"/>
        </a:accent3>
        <a:accent4>
          <a:srgbClr val="000000"/>
        </a:accent4>
        <a:accent5>
          <a:srgbClr val="B6C1D2"/>
        </a:accent5>
        <a:accent6>
          <a:srgbClr val="B1C6C5"/>
        </a:accent6>
        <a:hlink>
          <a:srgbClr val="265787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WD_WhiteBkg_Template">
  <a:themeElements>
    <a:clrScheme name="WD Palette">
      <a:dk1>
        <a:srgbClr val="000000"/>
      </a:dk1>
      <a:lt1>
        <a:srgbClr val="FFFFFF"/>
      </a:lt1>
      <a:dk2>
        <a:srgbClr val="232323"/>
      </a:dk2>
      <a:lt2>
        <a:srgbClr val="999999"/>
      </a:lt2>
      <a:accent1>
        <a:srgbClr val="199DF0"/>
      </a:accent1>
      <a:accent2>
        <a:srgbClr val="0092EF"/>
      </a:accent2>
      <a:accent3>
        <a:srgbClr val="37CE00"/>
      </a:accent3>
      <a:accent4>
        <a:srgbClr val="41B55D"/>
      </a:accent4>
      <a:accent5>
        <a:srgbClr val="BAD826"/>
      </a:accent5>
      <a:accent6>
        <a:srgbClr val="EEAF32"/>
      </a:accent6>
      <a:hlink>
        <a:srgbClr val="00B0F0"/>
      </a:hlink>
      <a:folHlink>
        <a:srgbClr val="969696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B8DAF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82124" tIns="41061" rIns="82124" bIns="41061" numCol="1" rtlCol="0" anchor="ctr" anchorCtr="0" compatLnSpc="1">
        <a:prstTxWarp prst="textNoShape">
          <a:avLst/>
        </a:prstTxWarp>
        <a:no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b="0" i="0" dirty="0" smtClean="0">
            <a:cs typeface="HelveticaNeueLT Std Lt"/>
          </a:defRPr>
        </a:defPPr>
      </a:lstStyle>
    </a:txDef>
  </a:objectDefaults>
  <a:extraClrSchemeLst>
    <a:extraClrScheme>
      <a:clrScheme name="Corp Blue Bullet and Titl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5E82AB"/>
        </a:accent1>
        <a:accent2>
          <a:srgbClr val="C4DBDA"/>
        </a:accent2>
        <a:accent3>
          <a:srgbClr val="FFFFFF"/>
        </a:accent3>
        <a:accent4>
          <a:srgbClr val="000000"/>
        </a:accent4>
        <a:accent5>
          <a:srgbClr val="B6C1D2"/>
        </a:accent5>
        <a:accent6>
          <a:srgbClr val="B1C6C5"/>
        </a:accent6>
        <a:hlink>
          <a:srgbClr val="265787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PresentationLoad">
  <a:themeElements>
    <a:clrScheme name="WD Style">
      <a:dk1>
        <a:srgbClr val="000000"/>
      </a:dk1>
      <a:lt1>
        <a:srgbClr val="FFFFFF"/>
      </a:lt1>
      <a:dk2>
        <a:srgbClr val="004074"/>
      </a:dk2>
      <a:lt2>
        <a:srgbClr val="FEA501"/>
      </a:lt2>
      <a:accent1>
        <a:srgbClr val="02598E"/>
      </a:accent1>
      <a:accent2>
        <a:srgbClr val="2A79D0"/>
      </a:accent2>
      <a:accent3>
        <a:srgbClr val="FFFFFF"/>
      </a:accent3>
      <a:accent4>
        <a:srgbClr val="000000"/>
      </a:accent4>
      <a:accent5>
        <a:srgbClr val="AAB7D5"/>
      </a:accent5>
      <a:accent6>
        <a:srgbClr val="256DBC"/>
      </a:accent6>
      <a:hlink>
        <a:srgbClr val="69A2E1"/>
      </a:hlink>
      <a:folHlink>
        <a:srgbClr val="9DC2EB"/>
      </a:folHlink>
    </a:clrScheme>
    <a:fontScheme name="PresentationLoa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sco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WD Style">
    <a:dk1>
      <a:srgbClr val="000000"/>
    </a:dk1>
    <a:lt1>
      <a:srgbClr val="FFFFFF"/>
    </a:lt1>
    <a:dk2>
      <a:srgbClr val="004074"/>
    </a:dk2>
    <a:lt2>
      <a:srgbClr val="FEA501"/>
    </a:lt2>
    <a:accent1>
      <a:srgbClr val="02598E"/>
    </a:accent1>
    <a:accent2>
      <a:srgbClr val="2A79D0"/>
    </a:accent2>
    <a:accent3>
      <a:srgbClr val="FFFFFF"/>
    </a:accent3>
    <a:accent4>
      <a:srgbClr val="000000"/>
    </a:accent4>
    <a:accent5>
      <a:srgbClr val="AAB7D5"/>
    </a:accent5>
    <a:accent6>
      <a:srgbClr val="256DBC"/>
    </a:accent6>
    <a:hlink>
      <a:srgbClr val="69A2E1"/>
    </a:hlink>
    <a:folHlink>
      <a:srgbClr val="9DC2EB"/>
    </a:folHlink>
  </a:clrScheme>
  <a:fontScheme name="PresentationLoad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30734F42C07AA4EB1B04448ED223B89" ma:contentTypeVersion="1" ma:contentTypeDescription="Create a new document." ma:contentTypeScope="" ma:versionID="20f413a9dd3f2b46fd755c966ca0a5e7">
  <xsd:schema xmlns:xsd="http://www.w3.org/2001/XMLSchema" xmlns:p="http://schemas.microsoft.com/office/2006/metadata/properties" xmlns:ns2="f22316db-a642-49e1-ab7d-c0468a09aeec" targetNamespace="http://schemas.microsoft.com/office/2006/metadata/properties" ma:root="true" ma:fieldsID="ca739bb85ddb8a176886efd166ce7c46" ns2:_="">
    <xsd:import namespace="f22316db-a642-49e1-ab7d-c0468a09aeec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f22316db-a642-49e1-ab7d-c0468a09aeec" elementFormDefault="qualified">
    <xsd:import namespace="http://schemas.microsoft.com/office/2006/documentManagement/types"/>
    <xsd:element name="Description0" ma:index="1" nillable="true" ma:displayName="Description" ma:internalName="Description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Content Type" ma:readOnly="true"/>
        <xsd:element ref="dc:title" minOccurs="0" maxOccurs="1" ma:index="2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Description0 xmlns="f22316db-a642-49e1-ab7d-c0468a09aeec" xsi:nil="true"/>
  </documentManagement>
</p:properties>
</file>

<file path=customXml/itemProps1.xml><?xml version="1.0" encoding="utf-8"?>
<ds:datastoreItem xmlns:ds="http://schemas.openxmlformats.org/officeDocument/2006/customXml" ds:itemID="{01A5E61A-3FA4-4273-A3BE-AAC7A57E2DF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2316db-a642-49e1-ab7d-c0468a09aeec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C27ACD8-F854-4742-A80B-DA31879F4A8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8CDB8FF-D128-4208-A004-580199FABFEB}">
  <ds:schemaRefs>
    <ds:schemaRef ds:uri="http://purl.org/dc/terms/"/>
    <ds:schemaRef ds:uri="http://www.w3.org/XML/1998/namespace"/>
    <ds:schemaRef ds:uri="http://schemas.microsoft.com/office/2006/metadata/properties"/>
    <ds:schemaRef ds:uri="http://purl.org/dc/elements/1.1/"/>
    <ds:schemaRef ds:uri="f22316db-a642-49e1-ab7d-c0468a09aeec"/>
    <ds:schemaRef ds:uri="http://schemas.microsoft.com/office/2006/documentManagement/types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5027</Words>
  <Application>Microsoft Macintosh PowerPoint</Application>
  <PresentationFormat>On-screen Show (4:3)</PresentationFormat>
  <Paragraphs>873</Paragraphs>
  <Slides>48</Slides>
  <Notes>12</Notes>
  <HiddenSlides>0</HiddenSlides>
  <MMClips>1</MMClips>
  <ScaleCrop>false</ScaleCrop>
  <HeadingPairs>
    <vt:vector size="6" baseType="variant">
      <vt:variant>
        <vt:lpstr>Theme</vt:lpstr>
      </vt:variant>
      <vt:variant>
        <vt:i4>5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48</vt:i4>
      </vt:variant>
    </vt:vector>
  </HeadingPairs>
  <TitlesOfParts>
    <vt:vector size="56" baseType="lpstr">
      <vt:lpstr>WD_DarkGray_Template</vt:lpstr>
      <vt:lpstr>1_Custom Design</vt:lpstr>
      <vt:lpstr>WD_WhiteBkg_Template</vt:lpstr>
      <vt:lpstr>Custom Design</vt:lpstr>
      <vt:lpstr>PresentationLoad</vt:lpstr>
      <vt:lpstr>ORG16v41 Graph</vt:lpstr>
      <vt:lpstr>Equation</vt:lpstr>
      <vt:lpstr>Document</vt:lpstr>
      <vt:lpstr>Hard Disk Drive - Reliability Overview</vt:lpstr>
      <vt:lpstr>Outline</vt:lpstr>
      <vt:lpstr>Core problem in HDD reliability</vt:lpstr>
      <vt:lpstr>Current HDD Reliability Landscape  </vt:lpstr>
      <vt:lpstr>Head-Media Interface Failures: A Conceptual Model</vt:lpstr>
      <vt:lpstr>Influence of Clearance Mean / Sigma</vt:lpstr>
      <vt:lpstr>Influence of Clearance Mean / Sigma</vt:lpstr>
      <vt:lpstr>HDI: Head-Disk Interface a major challenge area</vt:lpstr>
      <vt:lpstr>Head-Disk Interface: </vt:lpstr>
      <vt:lpstr>Interface: at the edge of classical thermodynamics</vt:lpstr>
      <vt:lpstr>…..with some Chemistry and Materials Science</vt:lpstr>
      <vt:lpstr>HDI failure rates: critical component attributes</vt:lpstr>
      <vt:lpstr>Time to Failure: The “Bathtub” Reliability Model</vt:lpstr>
      <vt:lpstr>Time to Failure: The “Bathtub” Reliability Model</vt:lpstr>
      <vt:lpstr>Time to Failure: The “Bathtub” Reliability Model</vt:lpstr>
      <vt:lpstr>Time to Failure: The “Bathtub” Reliability Model</vt:lpstr>
      <vt:lpstr>PowerPoint Presentation</vt:lpstr>
      <vt:lpstr>Historical reliability model – impact of temp</vt:lpstr>
      <vt:lpstr>Historical reliability model – duty cycle</vt:lpstr>
      <vt:lpstr>Failure Rate vs Expanded Temp Range</vt:lpstr>
      <vt:lpstr>Duty Cycle</vt:lpstr>
      <vt:lpstr>Historical Reliability Model – Duty Cycle</vt:lpstr>
      <vt:lpstr>Rough Drive Quality Scale</vt:lpstr>
      <vt:lpstr>PowerPoint Presentation</vt:lpstr>
      <vt:lpstr>PowerPoint Presentation</vt:lpstr>
      <vt:lpstr>PowerPoint Presentation</vt:lpstr>
      <vt:lpstr>PowerPoint Presentation</vt:lpstr>
      <vt:lpstr>Validation of Workload Impact on HDD reliability</vt:lpstr>
      <vt:lpstr>Workload Specifications: An example</vt:lpstr>
      <vt:lpstr>Workload Specifications: An example</vt:lpstr>
      <vt:lpstr>Workload Specifications: An example</vt:lpstr>
      <vt:lpstr>Workload Specifications: An example</vt:lpstr>
      <vt:lpstr>Reliability Test Enhancements (last few years)</vt:lpstr>
      <vt:lpstr>Are there precursors to HDD failure? </vt:lpstr>
      <vt:lpstr>“Virtual” Failures </vt:lpstr>
      <vt:lpstr>Degradation precedes vast majority of real failures</vt:lpstr>
      <vt:lpstr>“Live” Parametric Monitoring During ORT/RDT</vt:lpstr>
      <vt:lpstr>Product Improvements Driven by Parametric Measurements </vt:lpstr>
      <vt:lpstr>Failure probability contour plots </vt:lpstr>
      <vt:lpstr>Evolution of Parametric Monitoring</vt:lpstr>
      <vt:lpstr>Why Extend parametric measurements to the field?</vt:lpstr>
      <vt:lpstr>WD’s 1st fleet management system: IFPM</vt:lpstr>
      <vt:lpstr>WD’s 1st fleet management system: IFPM</vt:lpstr>
      <vt:lpstr>Meaningful Predictive Modeling </vt:lpstr>
      <vt:lpstr>PowerPoint Presentation</vt:lpstr>
      <vt:lpstr>PowerPoint Presentation</vt:lpstr>
      <vt:lpstr>Virtual Failure Rates - Definition</vt:lpstr>
      <vt:lpstr>VF parameters = higher field failure probabilities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2013-01-17T22:03:42Z</dcterms:created>
  <dcterms:modified xsi:type="dcterms:W3CDTF">2013-11-01T15:06:50Z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view">
    <vt:lpwstr/>
  </property>
  <property fmtid="{D5CDD505-2E9C-101B-9397-08002B2CF9AE}" pid="3" name="ContentTypeId">
    <vt:lpwstr>0x010100830734F42C07AA4EB1B04448ED223B89</vt:lpwstr>
  </property>
</Properties>
</file>