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88" r:id="rId2"/>
    <p:sldId id="256" r:id="rId3"/>
    <p:sldId id="283" r:id="rId4"/>
    <p:sldId id="277" r:id="rId5"/>
    <p:sldId id="274" r:id="rId6"/>
    <p:sldId id="275" r:id="rId7"/>
    <p:sldId id="276" r:id="rId8"/>
    <p:sldId id="272" r:id="rId9"/>
    <p:sldId id="260" r:id="rId10"/>
    <p:sldId id="284" r:id="rId11"/>
    <p:sldId id="273" r:id="rId12"/>
    <p:sldId id="261" r:id="rId13"/>
    <p:sldId id="264" r:id="rId14"/>
    <p:sldId id="262" r:id="rId15"/>
    <p:sldId id="263" r:id="rId16"/>
    <p:sldId id="289" r:id="rId17"/>
    <p:sldId id="282" r:id="rId18"/>
    <p:sldId id="257" r:id="rId19"/>
    <p:sldId id="259" r:id="rId20"/>
    <p:sldId id="258" r:id="rId21"/>
    <p:sldId id="280" r:id="rId22"/>
    <p:sldId id="281" r:id="rId23"/>
    <p:sldId id="291" r:id="rId24"/>
    <p:sldId id="285" r:id="rId25"/>
    <p:sldId id="286" r:id="rId2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55" autoAdjust="0"/>
    <p:restoredTop sz="94628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8" d="100"/>
        <a:sy n="7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77091141662353"/>
          <c:y val="5.7387182199333524E-2"/>
          <c:w val="0.76784824589155765"/>
          <c:h val="0.94126192297644451"/>
        </c:manualLayout>
      </c:layout>
      <c:barChart>
        <c:barDir val="bar"/>
        <c:grouping val="stacked"/>
        <c:varyColors val="0"/>
        <c:ser>
          <c:idx val="1"/>
          <c:order val="0"/>
          <c:tx>
            <c:v>Start</c:v>
          </c:tx>
          <c:spPr>
            <a:noFill/>
          </c:spPr>
          <c:invertIfNegative val="0"/>
          <c:dLbls>
            <c:dLbl>
              <c:idx val="0"/>
              <c:layout>
                <c:manualLayout>
                  <c:x val="0.30697828300472679"/>
                  <c:y val="1.0309678691990445E-6"/>
                </c:manualLayout>
              </c:layout>
              <c:tx>
                <c:rich>
                  <a:bodyPr/>
                  <a:lstStyle/>
                  <a:p>
                    <a:r>
                      <a:rPr lang="en-GB"/>
                      <a:t>Residual B-Field Measurment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4390989522214159"/>
                  <c:y val="3.4365595639968149E-7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.18003302488212863"/>
                  <c:y val="-2.1822153231379777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0.18251007020026938"/>
                  <c:y val="1.2067316261547133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13200696329342E-3"/>
                  <c:y val="1.039607704384290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0.23688108952251274"/>
                  <c:y val="-2.1815280112251782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6.6583895443103794E-2"/>
                  <c:y val="1.7182797819984074E-7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0.11087426358394621"/>
                  <c:y val="-2.1820434951597776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Schedule!$C$5:$C$19</c:f>
              <c:numCache>
                <c:formatCode>mm/yyyy</c:formatCode>
                <c:ptCount val="15"/>
                <c:pt idx="0">
                  <c:v>41426</c:v>
                </c:pt>
                <c:pt idx="1">
                  <c:v>41526</c:v>
                </c:pt>
                <c:pt idx="2">
                  <c:v>41526</c:v>
                </c:pt>
                <c:pt idx="3">
                  <c:v>41389</c:v>
                </c:pt>
                <c:pt idx="4">
                  <c:v>41409</c:v>
                </c:pt>
                <c:pt idx="5" formatCode="m/d/yyyy">
                  <c:v>41599</c:v>
                </c:pt>
                <c:pt idx="6" formatCode="General">
                  <c:v>41649</c:v>
                </c:pt>
                <c:pt idx="7" formatCode="m/d/yyyy">
                  <c:v>41693</c:v>
                </c:pt>
                <c:pt idx="8" formatCode="m/d/yyyy">
                  <c:v>41723</c:v>
                </c:pt>
                <c:pt idx="9" formatCode="m/d/yyyy">
                  <c:v>41783</c:v>
                </c:pt>
                <c:pt idx="10" formatCode="m/d/yyyy">
                  <c:v>41825</c:v>
                </c:pt>
                <c:pt idx="11" formatCode="m/d/yyyy">
                  <c:v>41855</c:v>
                </c:pt>
                <c:pt idx="12" formatCode="m/d/yyyy">
                  <c:v>41856</c:v>
                </c:pt>
                <c:pt idx="13" formatCode="m/d/yyyy">
                  <c:v>41900</c:v>
                </c:pt>
                <c:pt idx="14" formatCode="m/d/yyyy">
                  <c:v>41907</c:v>
                </c:pt>
              </c:numCache>
            </c:numRef>
          </c:val>
        </c:ser>
        <c:ser>
          <c:idx val="0"/>
          <c:order val="1"/>
          <c:tx>
            <c:v>ECN3</c:v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Schedule!$D$5:$D$19</c:f>
              <c:numCache>
                <c:formatCode>General</c:formatCode>
                <c:ptCount val="15"/>
                <c:pt idx="0">
                  <c:v>30</c:v>
                </c:pt>
                <c:pt idx="1">
                  <c:v>24</c:v>
                </c:pt>
                <c:pt idx="2">
                  <c:v>24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2"/>
          <c:order val="2"/>
          <c:tx>
            <c:v>Milestones</c:v>
          </c:tx>
          <c:spPr>
            <a:solidFill>
              <a:srgbClr val="C00000"/>
            </a:solidFill>
          </c:spPr>
          <c:invertIfNegative val="0"/>
          <c:dPt>
            <c:idx val="0"/>
            <c:invertIfNegative val="0"/>
            <c:bubble3D val="0"/>
            <c:spPr>
              <a:noFill/>
            </c:spPr>
          </c:dPt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Schedule!$E$5:$E$19</c:f>
              <c:numCache>
                <c:formatCode>General</c:formatCode>
                <c:ptCount val="15"/>
                <c:pt idx="0">
                  <c:v>68</c:v>
                </c:pt>
                <c:pt idx="3">
                  <c:v>140</c:v>
                </c:pt>
                <c:pt idx="4">
                  <c:v>15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5"/>
          <c:order val="3"/>
          <c:tx>
            <c:v>GTK</c:v>
          </c:tx>
          <c:spPr>
            <a:solidFill>
              <a:schemeClr val="accent1"/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Schedule!$J$5:$J$19</c:f>
              <c:numCache>
                <c:formatCode>General</c:formatCode>
                <c:ptCount val="15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6"/>
          <c:order val="4"/>
          <c:tx>
            <c:v>Photon Vetos</c:v>
          </c:tx>
          <c:spPr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Schedule!$K$5:$K$19</c:f>
              <c:numCache>
                <c:formatCode>General</c:formatCode>
                <c:ptCount val="15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7"/>
          <c:order val="5"/>
          <c:tx>
            <c:v>Straw</c:v>
          </c:tx>
          <c:spPr>
            <a:solidFill>
              <a:schemeClr val="accent3">
                <a:lumMod val="75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Schedule!$L$5:$L$19</c:f>
              <c:numCache>
                <c:formatCode>General</c:formatCode>
                <c:ptCount val="15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9"/>
          <c:order val="6"/>
          <c:tx>
            <c:v>Muon</c:v>
          </c:tx>
          <c:spPr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Schedule!$N$5:$N$19</c:f>
              <c:numCache>
                <c:formatCode>General</c:formatCode>
                <c:ptCount val="15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8"/>
          <c:order val="7"/>
          <c:tx>
            <c:v>RICH</c:v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6"/>
            <c:invertIfNegative val="0"/>
            <c:bubble3D val="0"/>
          </c:dPt>
          <c:dPt>
            <c:idx val="17"/>
            <c:invertIfNegative val="0"/>
            <c:bubble3D val="0"/>
          </c:dPt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Schedule!$M$5:$M$19</c:f>
              <c:numCache>
                <c:formatCode>General</c:formatCode>
                <c:ptCount val="15"/>
                <c:pt idx="5">
                  <c:v>45</c:v>
                </c:pt>
                <c:pt idx="6">
                  <c:v>30</c:v>
                </c:pt>
                <c:pt idx="7">
                  <c:v>30</c:v>
                </c:pt>
                <c:pt idx="8">
                  <c:v>60</c:v>
                </c:pt>
                <c:pt idx="9">
                  <c:v>42</c:v>
                </c:pt>
                <c:pt idx="10">
                  <c:v>30</c:v>
                </c:pt>
                <c:pt idx="11">
                  <c:v>45</c:v>
                </c:pt>
                <c:pt idx="12">
                  <c:v>45</c:v>
                </c:pt>
                <c:pt idx="13">
                  <c:v>28</c:v>
                </c:pt>
                <c:pt idx="14">
                  <c:v>30</c:v>
                </c:pt>
              </c:numCache>
            </c:numRef>
          </c:val>
        </c:ser>
        <c:ser>
          <c:idx val="3"/>
          <c:order val="8"/>
          <c:tx>
            <c:v>TDAQ</c:v>
          </c:tx>
          <c:invertIfNegative val="0"/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Schedule!$O$5:$O$19</c:f>
              <c:numCache>
                <c:formatCode>General</c:formatCode>
                <c:ptCount val="15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</c:numCache>
            </c:numRef>
          </c:val>
        </c:ser>
        <c:ser>
          <c:idx val="10"/>
          <c:order val="9"/>
          <c:tx>
            <c:v>RUN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Schedule!$B$5:$B$19</c:f>
              <c:strCache>
                <c:ptCount val="15"/>
                <c:pt idx="0">
                  <c:v>Residual B-Field Measurement</c:v>
                </c:pt>
                <c:pt idx="1">
                  <c:v>B-Field Mapping</c:v>
                </c:pt>
                <c:pt idx="2">
                  <c:v>Cryo Pump Commissioning</c:v>
                </c:pt>
                <c:pt idx="3">
                  <c:v>No demineralized water</c:v>
                </c:pt>
                <c:pt idx="4">
                  <c:v>No chilled/iced water</c:v>
                </c:pt>
                <c:pt idx="5">
                  <c:v>Vessel Installation</c:v>
                </c:pt>
                <c:pt idx="6">
                  <c:v>Vessel Vacuum Test</c:v>
                </c:pt>
                <c:pt idx="7">
                  <c:v>Mirror Panel Installation</c:v>
                </c:pt>
                <c:pt idx="8">
                  <c:v>Mirror Installation</c:v>
                </c:pt>
                <c:pt idx="9">
                  <c:v>Mirror Laser Alignment</c:v>
                </c:pt>
                <c:pt idx="10">
                  <c:v>Photodetector Installation</c:v>
                </c:pt>
                <c:pt idx="11">
                  <c:v>Cooling, Cabling, Electronics</c:v>
                </c:pt>
                <c:pt idx="12">
                  <c:v>Beam Pipe Installation</c:v>
                </c:pt>
                <c:pt idx="13">
                  <c:v>Commissioning without Beam</c:v>
                </c:pt>
                <c:pt idx="14">
                  <c:v>Filling Gas</c:v>
                </c:pt>
              </c:strCache>
            </c:strRef>
          </c:cat>
          <c:val>
            <c:numRef>
              <c:f>Schedule!$P$5:$P$19</c:f>
              <c:numCache>
                <c:formatCode>General</c:formatCode>
                <c:ptCount val="15"/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</c:numCache>
            </c:numRef>
          </c:val>
        </c:ser>
        <c:ser>
          <c:idx val="4"/>
          <c:order val="10"/>
          <c:spPr>
            <a:noFill/>
          </c:spPr>
          <c:invertIfNegative val="0"/>
          <c:dPt>
            <c:idx val="0"/>
            <c:invertIfNegative val="0"/>
            <c:bubble3D val="0"/>
            <c:spPr>
              <a:solidFill>
                <a:schemeClr val="tx2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val>
            <c:numRef>
              <c:f>Schedule!$F$5:$F$19</c:f>
              <c:numCache>
                <c:formatCode>General</c:formatCode>
                <c:ptCount val="15"/>
                <c:pt idx="0">
                  <c:v>27</c:v>
                </c:pt>
                <c:pt idx="3">
                  <c:v>20</c:v>
                </c:pt>
                <c:pt idx="4">
                  <c:v>162.5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spPr>
            <a:solidFill>
              <a:srgbClr val="C00000"/>
            </a:solidFill>
          </c:spPr>
          <c:invertIfNegative val="0"/>
          <c:val>
            <c:numRef>
              <c:f>Schedule!$G$5:$G$19</c:f>
              <c:numCache>
                <c:formatCode>General</c:formatCode>
                <c:ptCount val="15"/>
                <c:pt idx="3">
                  <c:v>235</c:v>
                </c:pt>
                <c:pt idx="4">
                  <c:v>223.5</c:v>
                </c:pt>
                <c:pt idx="6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23502208"/>
        <c:axId val="23512192"/>
      </c:barChart>
      <c:catAx>
        <c:axId val="23502208"/>
        <c:scaling>
          <c:orientation val="maxMin"/>
        </c:scaling>
        <c:delete val="0"/>
        <c:axPos val="l"/>
        <c:majorGridlines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23512192"/>
        <c:crosses val="autoZero"/>
        <c:auto val="0"/>
        <c:lblAlgn val="ctr"/>
        <c:lblOffset val="100"/>
        <c:noMultiLvlLbl val="0"/>
      </c:catAx>
      <c:valAx>
        <c:axId val="23512192"/>
        <c:scaling>
          <c:orientation val="minMax"/>
          <c:max val="42006"/>
          <c:min val="41456"/>
        </c:scaling>
        <c:delete val="0"/>
        <c:axPos val="t"/>
        <c:majorGridlines>
          <c:spPr>
            <a:ln w="22225"/>
          </c:spPr>
        </c:majorGridlines>
        <c:minorGridlines/>
        <c:numFmt formatCode="mm/yyyy" sourceLinked="1"/>
        <c:majorTickMark val="out"/>
        <c:minorTickMark val="cross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23502208"/>
        <c:crosses val="autoZero"/>
        <c:crossBetween val="between"/>
        <c:majorUnit val="183.6"/>
        <c:minorUnit val="30.6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077091141662353"/>
          <c:y val="5.7387182199333524E-2"/>
          <c:w val="0.76784824589155765"/>
          <c:h val="0.94126192297644451"/>
        </c:manualLayout>
      </c:layout>
      <c:barChart>
        <c:barDir val="bar"/>
        <c:grouping val="stacked"/>
        <c:varyColors val="0"/>
        <c:ser>
          <c:idx val="1"/>
          <c:order val="0"/>
          <c:tx>
            <c:v>Start</c:v>
          </c:tx>
          <c:spPr>
            <a:noFill/>
          </c:spPr>
          <c:invertIfNegative val="0"/>
          <c:dLbls>
            <c:dLbl>
              <c:idx val="0"/>
              <c:layout>
                <c:manualLayout>
                  <c:x val="5.6948512835213003E-4"/>
                  <c:y val="5.6110236220472441E-3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Install LAV 9, 10 +11</a:t>
                    </a:r>
                  </a:p>
                </c:rich>
              </c:tx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31076629073242978"/>
                  <c:y val="4.093088363954505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5.509255029128185E-2"/>
                  <c:y val="1.207174103237095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6.0732579076079651E-2"/>
                  <c:y val="1.0398950131233595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0.16804612733988455"/>
                  <c:y val="2.2225721784776904E-3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0.15321108752190965"/>
                  <c:y val="0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25"/>
              <c:layout>
                <c:manualLayout>
                  <c:x val="0.12411073189230186"/>
                  <c:y val="1.7497812773403325E-7"/>
                </c:manualLayout>
              </c:layout>
              <c:dLblPos val="ctr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Pos val="inEnd"/>
            <c:showLegendKey val="0"/>
            <c:showVal val="0"/>
            <c:showCatName val="1"/>
            <c:showSerName val="0"/>
            <c:showPercent val="0"/>
            <c:showBubbleSize val="0"/>
            <c:showLeaderLines val="0"/>
          </c:dLbls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Schedule!$C$21:$C$47</c:f>
              <c:numCache>
                <c:formatCode>mm/yyyy</c:formatCode>
                <c:ptCount val="27"/>
                <c:pt idx="0" formatCode="m/d/yyyy">
                  <c:v>41562</c:v>
                </c:pt>
                <c:pt idx="1">
                  <c:v>41532</c:v>
                </c:pt>
                <c:pt idx="2">
                  <c:v>41672</c:v>
                </c:pt>
                <c:pt idx="3" formatCode="m/d/yyyy">
                  <c:v>41654</c:v>
                </c:pt>
                <c:pt idx="4" formatCode="m/d/yyyy">
                  <c:v>41671</c:v>
                </c:pt>
                <c:pt idx="5" formatCode="m/d/yyyy">
                  <c:v>41696</c:v>
                </c:pt>
                <c:pt idx="6" formatCode="m/d/yyyy">
                  <c:v>41846</c:v>
                </c:pt>
                <c:pt idx="7" formatCode="General">
                  <c:v>41739</c:v>
                </c:pt>
                <c:pt idx="8" formatCode="m/d/yyyy">
                  <c:v>0</c:v>
                </c:pt>
                <c:pt idx="9" formatCode="m/d/yyyy">
                  <c:v>41791</c:v>
                </c:pt>
                <c:pt idx="10" formatCode="m/d/yyyy">
                  <c:v>41487</c:v>
                </c:pt>
                <c:pt idx="11" formatCode="General">
                  <c:v>41609</c:v>
                </c:pt>
                <c:pt idx="12" formatCode="General">
                  <c:v>41699</c:v>
                </c:pt>
                <c:pt idx="13" formatCode="General">
                  <c:v>41603</c:v>
                </c:pt>
                <c:pt idx="14" formatCode="General">
                  <c:v>41613</c:v>
                </c:pt>
                <c:pt idx="15" formatCode="m/d/yyyy">
                  <c:v>41739</c:v>
                </c:pt>
                <c:pt idx="16" formatCode="General">
                  <c:v>41809</c:v>
                </c:pt>
                <c:pt idx="19" formatCode="m/d/yyyy">
                  <c:v>41784</c:v>
                </c:pt>
                <c:pt idx="20" formatCode="m/d/yyyy">
                  <c:v>41899</c:v>
                </c:pt>
                <c:pt idx="21" formatCode="m/d/yyyy">
                  <c:v>41673</c:v>
                </c:pt>
                <c:pt idx="22" formatCode="m/d/yyyy">
                  <c:v>41821</c:v>
                </c:pt>
                <c:pt idx="23" formatCode="m/d/yyyy">
                  <c:v>41914</c:v>
                </c:pt>
                <c:pt idx="24" formatCode="m/d/yyyy">
                  <c:v>41934</c:v>
                </c:pt>
                <c:pt idx="25">
                  <c:v>41456</c:v>
                </c:pt>
                <c:pt idx="26">
                  <c:v>41927</c:v>
                </c:pt>
              </c:numCache>
            </c:numRef>
          </c:val>
        </c:ser>
        <c:ser>
          <c:idx val="0"/>
          <c:order val="1"/>
          <c:tx>
            <c:v>ECN3</c:v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Schedule!$D$21:$D$47</c:f>
              <c:numCache>
                <c:formatCode>General</c:formatCode>
                <c:ptCount val="27"/>
                <c:pt idx="0">
                  <c:v>0</c:v>
                </c:pt>
                <c:pt idx="1">
                  <c:v>135</c:v>
                </c:pt>
                <c:pt idx="2">
                  <c:v>30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2"/>
          <c:order val="2"/>
          <c:tx>
            <c:v>Milestones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23"/>
            <c:invertIfNegative val="0"/>
            <c:bubble3D val="0"/>
          </c:dPt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Schedule!$E$21:$E$47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15</c:v>
                </c:pt>
              </c:numCache>
            </c:numRef>
          </c:val>
        </c:ser>
        <c:ser>
          <c:idx val="5"/>
          <c:order val="3"/>
          <c:tx>
            <c:v>GTK</c:v>
          </c:tx>
          <c:spPr>
            <a:solidFill>
              <a:schemeClr val="accent1"/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Schedule!$J$21:$J$47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15</c:v>
                </c:pt>
                <c:pt idx="21">
                  <c:v>160</c:v>
                </c:pt>
                <c:pt idx="22">
                  <c:v>80</c:v>
                </c:pt>
                <c:pt idx="23">
                  <c:v>20</c:v>
                </c:pt>
                <c:pt idx="24">
                  <c:v>20</c:v>
                </c:pt>
              </c:numCache>
            </c:numRef>
          </c:val>
        </c:ser>
        <c:ser>
          <c:idx val="6"/>
          <c:order val="4"/>
          <c:tx>
            <c:v>Photon Vetos</c:v>
          </c:tx>
          <c:spPr>
            <a:solidFill>
              <a:schemeClr val="bg2">
                <a:lumMod val="5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Schedule!$K$21:$K$47</c:f>
              <c:numCache>
                <c:formatCode>General</c:formatCode>
                <c:ptCount val="27"/>
                <c:pt idx="0">
                  <c:v>30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40</c:v>
                </c:pt>
                <c:pt idx="8">
                  <c:v>30</c:v>
                </c:pt>
                <c:pt idx="9">
                  <c:v>15</c:v>
                </c:pt>
                <c:pt idx="10">
                  <c:v>40</c:v>
                </c:pt>
                <c:pt idx="11">
                  <c:v>5</c:v>
                </c:pt>
                <c:pt idx="12">
                  <c:v>5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7"/>
          <c:order val="5"/>
          <c:tx>
            <c:v>Straw</c:v>
          </c:tx>
          <c:spPr>
            <a:solidFill>
              <a:schemeClr val="accent3">
                <a:lumMod val="75000"/>
              </a:schemeClr>
            </a:solidFill>
            <a:effectLst>
              <a:innerShdw blurRad="63500" dist="50800" dir="13500000">
                <a:prstClr val="black">
                  <a:alpha val="50000"/>
                </a:prstClr>
              </a:inn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effectLst>
                <a:innerShdw blurRad="63500" dist="50800" dir="13500000">
                  <a:prstClr val="black">
                    <a:alpha val="50000"/>
                  </a:prstClr>
                </a:inn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Schedule!$L$21:$L$47</c:f>
              <c:numCache>
                <c:formatCode>General</c:formatCode>
                <c:ptCount val="27"/>
                <c:pt idx="0">
                  <c:v>0</c:v>
                </c:pt>
                <c:pt idx="3">
                  <c:v>20</c:v>
                </c:pt>
                <c:pt idx="4">
                  <c:v>20</c:v>
                </c:pt>
                <c:pt idx="5">
                  <c:v>20</c:v>
                </c:pt>
                <c:pt idx="6">
                  <c:v>20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9"/>
          <c:order val="6"/>
          <c:tx>
            <c:v>Muon</c:v>
          </c:tx>
          <c:spPr>
            <a:solidFill>
              <a:schemeClr val="accent2">
                <a:lumMod val="60000"/>
                <a:lumOff val="40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Schedule!$N$21:$N$47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20</c:v>
                </c:pt>
                <c:pt idx="14">
                  <c:v>20</c:v>
                </c:pt>
                <c:pt idx="15">
                  <c:v>20</c:v>
                </c:pt>
                <c:pt idx="16">
                  <c:v>20</c:v>
                </c:pt>
                <c:pt idx="19">
                  <c:v>40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8"/>
          <c:order val="7"/>
          <c:tx>
            <c:v>RICH</c:v>
          </c:tx>
          <c:spPr>
            <a:solidFill>
              <a:schemeClr val="accent6">
                <a:lumMod val="75000"/>
              </a:schemeClr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6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7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Schedule!$M$21:$M$47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3"/>
          <c:order val="8"/>
          <c:tx>
            <c:v>TDAQ</c:v>
          </c:tx>
          <c:invertIfNegative val="0"/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Schedule!$O$21:$O$47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</c:numCache>
            </c:numRef>
          </c:val>
        </c:ser>
        <c:ser>
          <c:idx val="10"/>
          <c:order val="9"/>
          <c:tx>
            <c:v>RUN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Pt>
            <c:idx val="17"/>
            <c:invertIfNegative val="0"/>
            <c:bubble3D val="0"/>
            <c:spPr>
              <a:solidFill>
                <a:srgbClr val="3B853D"/>
              </a:solidFill>
              <a:ln>
                <a:solidFill>
                  <a:srgbClr val="C0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3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5"/>
            <c:invertIfNegative val="0"/>
            <c:bubble3D val="0"/>
            <c:spPr>
              <a:noFill/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cat>
            <c:strRef>
              <c:f>Schedule!$B$21:$B$47</c:f>
              <c:strCache>
                <c:ptCount val="27"/>
                <c:pt idx="0">
                  <c:v>Install LAV9, 10 + 11</c:v>
                </c:pt>
                <c:pt idx="1">
                  <c:v>Manufacturing new Tanks</c:v>
                </c:pt>
                <c:pt idx="2">
                  <c:v>Install New Vacuum tanks</c:v>
                </c:pt>
                <c:pt idx="3">
                  <c:v>Installation STRAW 1</c:v>
                </c:pt>
                <c:pt idx="4">
                  <c:v>Installation STRAW 2</c:v>
                </c:pt>
                <c:pt idx="5">
                  <c:v>Installation STRAW 3</c:v>
                </c:pt>
                <c:pt idx="6">
                  <c:v>Installation STRAW 4</c:v>
                </c:pt>
                <c:pt idx="7">
                  <c:v>Vacuum Test 2</c:v>
                </c:pt>
                <c:pt idx="8">
                  <c:v>Install LAV12</c:v>
                </c:pt>
                <c:pt idx="9">
                  <c:v>IRC Installation</c:v>
                </c:pt>
                <c:pt idx="10">
                  <c:v>Refurbish Rack Cooling</c:v>
                </c:pt>
                <c:pt idx="11">
                  <c:v>CREAM 220 Modules</c:v>
                </c:pt>
                <c:pt idx="12">
                  <c:v>CREAM 220 Modules</c:v>
                </c:pt>
                <c:pt idx="13">
                  <c:v>HAC Platform installation</c:v>
                </c:pt>
                <c:pt idx="14">
                  <c:v>Beam Pipe Ø320</c:v>
                </c:pt>
                <c:pt idx="15">
                  <c:v>MUV1 Installation</c:v>
                </c:pt>
                <c:pt idx="16">
                  <c:v>Vacuum Test (Muon Area)</c:v>
                </c:pt>
                <c:pt idx="19">
                  <c:v>Beam pipe MUV - Dump</c:v>
                </c:pt>
                <c:pt idx="20">
                  <c:v>Detector Installation</c:v>
                </c:pt>
                <c:pt idx="21">
                  <c:v>Construction Cooling System</c:v>
                </c:pt>
                <c:pt idx="22">
                  <c:v>Installation Cooling and Services</c:v>
                </c:pt>
                <c:pt idx="23">
                  <c:v>Intergration Cooling Detector</c:v>
                </c:pt>
                <c:pt idx="24">
                  <c:v>Commissioning</c:v>
                </c:pt>
                <c:pt idx="25">
                  <c:v>Dry Run</c:v>
                </c:pt>
                <c:pt idx="26">
                  <c:v>Physics Run 1</c:v>
                </c:pt>
              </c:strCache>
            </c:strRef>
          </c:cat>
          <c:val>
            <c:numRef>
              <c:f>Schedule!$P$21:$P$47</c:f>
              <c:numCache>
                <c:formatCode>General</c:formatCode>
                <c:ptCount val="27"/>
                <c:pt idx="7">
                  <c:v>0</c:v>
                </c:pt>
                <c:pt idx="25">
                  <c:v>110</c:v>
                </c:pt>
                <c:pt idx="26">
                  <c:v>40</c:v>
                </c:pt>
              </c:numCache>
            </c:numRef>
          </c:val>
        </c:ser>
        <c:ser>
          <c:idx val="4"/>
          <c:order val="10"/>
          <c:tx>
            <c:v>More Milestones</c:v>
          </c:tx>
          <c:spPr>
            <a:solidFill>
              <a:srgbClr val="3B853D"/>
            </a:solidFill>
            <a:scene3d>
              <a:camera prst="orthographicFront"/>
              <a:lightRig rig="threePt" dir="t"/>
            </a:scene3d>
            <a:sp3d>
              <a:bevelT prst="angle"/>
            </a:sp3d>
          </c:spPr>
          <c:invertIfNegative val="0"/>
          <c:dPt>
            <c:idx val="23"/>
            <c:invertIfNegative val="0"/>
            <c:bubble3D val="0"/>
          </c:dPt>
          <c:val>
            <c:numRef>
              <c:f>Schedule!$E$21:$E$47</c:f>
              <c:numCache>
                <c:formatCode>General</c:formatCode>
                <c:ptCount val="27"/>
                <c:pt idx="0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0</c:v>
                </c:pt>
                <c:pt idx="19">
                  <c:v>0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94877952"/>
        <c:axId val="94883840"/>
      </c:barChart>
      <c:catAx>
        <c:axId val="94877952"/>
        <c:scaling>
          <c:orientation val="maxMin"/>
        </c:scaling>
        <c:delete val="0"/>
        <c:axPos val="l"/>
        <c:majorGridlines/>
        <c:majorTickMark val="out"/>
        <c:minorTickMark val="none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94883840"/>
        <c:crosses val="autoZero"/>
        <c:auto val="0"/>
        <c:lblAlgn val="ctr"/>
        <c:lblOffset val="100"/>
        <c:noMultiLvlLbl val="0"/>
      </c:catAx>
      <c:valAx>
        <c:axId val="94883840"/>
        <c:scaling>
          <c:orientation val="minMax"/>
          <c:max val="42006"/>
          <c:min val="41456"/>
        </c:scaling>
        <c:delete val="0"/>
        <c:axPos val="t"/>
        <c:majorGridlines>
          <c:spPr>
            <a:ln w="22225"/>
          </c:spPr>
        </c:majorGridlines>
        <c:minorGridlines/>
        <c:numFmt formatCode="mm/yyyy" sourceLinked="0"/>
        <c:majorTickMark val="out"/>
        <c:minorTickMark val="cross"/>
        <c:tickLblPos val="nextTo"/>
        <c:txPr>
          <a:bodyPr/>
          <a:lstStyle/>
          <a:p>
            <a:pPr>
              <a:defRPr sz="1200" baseline="0"/>
            </a:pPr>
            <a:endParaRPr lang="en-US"/>
          </a:p>
        </c:txPr>
        <c:crossAx val="94877952"/>
        <c:crosses val="autoZero"/>
        <c:crossBetween val="between"/>
        <c:majorUnit val="183.6"/>
        <c:minorUnit val="30.6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0.31644</cdr:x>
      <cdr:y>0.05892</cdr:y>
    </cdr:from>
    <cdr:to>
      <cdr:x>0.31769</cdr:x>
      <cdr:y>1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2649424" y="342901"/>
          <a:ext cx="10465" cy="547687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4F81BD"/>
          </a:solidFill>
          <a:prstDash val="sysDot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0.87842</cdr:x>
      <cdr:y>0.05457</cdr:y>
    </cdr:from>
    <cdr:to>
      <cdr:x>0.92004</cdr:x>
      <cdr:y>0.97274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354590" y="317599"/>
          <a:ext cx="348462" cy="5343541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ln xmlns:a="http://schemas.openxmlformats.org/drawingml/2006/main" w="3175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 sz="1100">
            <a:ln w="3175">
              <a:solidFill>
                <a:schemeClr val="tx2"/>
              </a:solidFill>
            </a:ln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0.27639</cdr:x>
      <cdr:y>0.01745</cdr:y>
    </cdr:from>
    <cdr:to>
      <cdr:x>0.34643</cdr:x>
      <cdr:y>0.0629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314030" y="101575"/>
          <a:ext cx="586408" cy="264508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Today</a:t>
          </a:r>
        </a:p>
      </cdr:txBody>
    </cdr:sp>
  </cdr:relSizeAnchor>
  <cdr:relSizeAnchor xmlns:cdr="http://schemas.openxmlformats.org/drawingml/2006/chartDrawing">
    <cdr:from>
      <cdr:x>0.86982</cdr:x>
      <cdr:y>0.01745</cdr:y>
    </cdr:from>
    <cdr:to>
      <cdr:x>0.9236</cdr:x>
      <cdr:y>0.06291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282582" y="101575"/>
          <a:ext cx="450272" cy="26456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dirty="0"/>
            <a:t>Run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0.33124</cdr:x>
      <cdr:y>0.04166</cdr:y>
    </cdr:from>
    <cdr:to>
      <cdr:x>0.33249</cdr:x>
      <cdr:y>1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2773266" y="238087"/>
          <a:ext cx="10466" cy="5476913"/>
        </a:xfrm>
        <a:prstGeom xmlns:a="http://schemas.openxmlformats.org/drawingml/2006/main" prst="line">
          <a:avLst/>
        </a:prstGeom>
        <a:noFill xmlns:a="http://schemas.openxmlformats.org/drawingml/2006/main"/>
        <a:ln xmlns:a="http://schemas.openxmlformats.org/drawingml/2006/main" w="38100" cap="flat" cmpd="sng" algn="ctr">
          <a:solidFill>
            <a:srgbClr val="4F81BD"/>
          </a:solidFill>
          <a:prstDash val="sysDot"/>
        </a:ln>
        <a:effectLst xmlns:a="http://schemas.openxmlformats.org/drawingml/2006/main">
          <a:outerShdw blurRad="40000" dist="23000" dir="5400000" rotWithShape="0">
            <a:srgbClr val="000000">
              <a:alpha val="35000"/>
            </a:srgbClr>
          </a:outerShdw>
        </a:effectLst>
      </cdr:spPr>
      <cdr:style>
        <a:lnRef xmlns:a="http://schemas.openxmlformats.org/drawingml/2006/main" idx="3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0.86686</cdr:x>
      <cdr:y>0.055</cdr:y>
    </cdr:from>
    <cdr:to>
      <cdr:x>0.90509</cdr:x>
      <cdr:y>0.99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257791" y="314325"/>
          <a:ext cx="320080" cy="5343525"/>
        </a:xfrm>
        <a:prstGeom xmlns:a="http://schemas.openxmlformats.org/drawingml/2006/main" prst="rect">
          <a:avLst/>
        </a:prstGeom>
        <a:gradFill xmlns:a="http://schemas.openxmlformats.org/drawingml/2006/main"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0800000" scaled="1"/>
          <a:tileRect/>
        </a:gradFill>
        <a:ln xmlns:a="http://schemas.openxmlformats.org/drawingml/2006/main" w="3175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en-GB" sz="1100">
            <a:ln w="3175">
              <a:solidFill>
                <a:schemeClr val="tx2"/>
              </a:solidFill>
            </a:ln>
            <a:solidFill>
              <a:schemeClr val="tx2"/>
            </a:solidFill>
          </a:endParaRPr>
        </a:p>
      </cdr:txBody>
    </cdr:sp>
  </cdr:relSizeAnchor>
  <cdr:relSizeAnchor xmlns:cdr="http://schemas.openxmlformats.org/drawingml/2006/chartDrawing">
    <cdr:from>
      <cdr:x>0.28821</cdr:x>
      <cdr:y>0</cdr:y>
    </cdr:from>
    <cdr:to>
      <cdr:x>0.35824</cdr:x>
      <cdr:y>0.04629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413000" y="0"/>
          <a:ext cx="586393" cy="264528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/>
            <a:t>Today</a:t>
          </a:r>
        </a:p>
      </cdr:txBody>
    </cdr:sp>
  </cdr:relSizeAnchor>
  <cdr:relSizeAnchor xmlns:cdr="http://schemas.openxmlformats.org/drawingml/2006/chartDrawing">
    <cdr:from>
      <cdr:x>0.86122</cdr:x>
      <cdr:y>0.00861</cdr:y>
    </cdr:from>
    <cdr:to>
      <cdr:x>0.91499</cdr:x>
      <cdr:y>0.05491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7210574" y="49188"/>
          <a:ext cx="450188" cy="264604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square" rtlCol="0" anchor="t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100" dirty="0"/>
            <a:t>Run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6276F-13C0-431B-9347-5A86E35D22C4}" type="datetimeFigureOut">
              <a:rPr lang="en-GB" smtClean="0"/>
              <a:t>27/08/2013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89475"/>
            <a:ext cx="5438775" cy="44434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4A7FC4-C9DA-47F6-9645-64971CB492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5164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1589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2618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59965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39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30562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185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7722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490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8626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18513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9919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5F5FE-959B-474E-9E8D-AE82DC142A8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384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Challenges and Overview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From Technical Coordination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8916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48" y="0"/>
            <a:ext cx="8229600" cy="922114"/>
          </a:xfrm>
        </p:spPr>
        <p:txBody>
          <a:bodyPr/>
          <a:lstStyle/>
          <a:p>
            <a:r>
              <a:rPr lang="en-US" dirty="0" smtClean="0"/>
              <a:t>Al Window Hydroforming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10</a:t>
            </a:fld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104" y="3854707"/>
            <a:ext cx="3602980" cy="2702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91" y="886740"/>
            <a:ext cx="3803657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02" y="3813299"/>
            <a:ext cx="3611435" cy="2708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372" y="913951"/>
            <a:ext cx="3412444" cy="2716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516760" y="14988"/>
            <a:ext cx="1627240" cy="64633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Piet Wertelaers</a:t>
            </a:r>
          </a:p>
          <a:p>
            <a:r>
              <a:rPr lang="en-US" dirty="0" smtClean="0"/>
              <a:t>Jerome Noel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09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4340" y="116632"/>
            <a:ext cx="8229600" cy="1143000"/>
          </a:xfrm>
        </p:spPr>
        <p:txBody>
          <a:bodyPr/>
          <a:lstStyle/>
          <a:p>
            <a:r>
              <a:rPr lang="en-US" dirty="0" smtClean="0"/>
              <a:t>RICH Mirror Supports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600200"/>
            <a:ext cx="6192688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Intensive design and prototype work for the mirror supports in Florence, Perugia, Ferrara and CERN. (good progress in last 6 months</a:t>
            </a:r>
            <a:r>
              <a:rPr lang="en-US" sz="2800" dirty="0" smtClean="0"/>
              <a:t>). -&gt; WG</a:t>
            </a:r>
            <a:endParaRPr lang="en-US" sz="2800" dirty="0" smtClean="0"/>
          </a:p>
          <a:p>
            <a:r>
              <a:rPr lang="en-US" sz="2800" dirty="0" smtClean="0"/>
              <a:t>Mirror coating will be done in </a:t>
            </a:r>
            <a:r>
              <a:rPr lang="en-US" sz="2800" dirty="0" smtClean="0"/>
              <a:t>autumn</a:t>
            </a:r>
          </a:p>
          <a:p>
            <a:pPr marL="800100" lvl="2" indent="0">
              <a:buNone/>
            </a:pPr>
            <a:r>
              <a:rPr lang="en-US" sz="2000" dirty="0"/>
              <a:t>Must start in </a:t>
            </a:r>
            <a:r>
              <a:rPr lang="en-US" sz="2000" dirty="0" smtClean="0"/>
              <a:t>September!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r>
              <a:rPr lang="en-US" sz="2800" b="1" dirty="0" smtClean="0">
                <a:solidFill>
                  <a:srgbClr val="C00000"/>
                </a:solidFill>
              </a:rPr>
              <a:t>Next </a:t>
            </a:r>
            <a:r>
              <a:rPr lang="en-US" sz="2800" b="1" dirty="0" smtClean="0">
                <a:solidFill>
                  <a:srgbClr val="C00000"/>
                </a:solidFill>
              </a:rPr>
              <a:t>Challenge:</a:t>
            </a:r>
          </a:p>
          <a:p>
            <a:pPr marL="400050" lvl="1" indent="0">
              <a:buNone/>
            </a:pPr>
            <a:r>
              <a:rPr lang="en-US" sz="2400" dirty="0" smtClean="0"/>
              <a:t>Design and the fabrication of mirror support panel. </a:t>
            </a:r>
            <a:r>
              <a:rPr lang="en-US" sz="1800" dirty="0" smtClean="0"/>
              <a:t>(preparatory work from the Task-Force P.W. et al. exists)</a:t>
            </a:r>
          </a:p>
          <a:p>
            <a:pPr marL="400050" lvl="1" indent="0"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Expected delivery to CERN in &lt; 6 months !</a:t>
            </a:r>
          </a:p>
          <a:p>
            <a:pPr marL="0" indent="0">
              <a:buNone/>
            </a:pPr>
            <a:endParaRPr lang="en-US" sz="2800" dirty="0" smtClean="0"/>
          </a:p>
        </p:txBody>
      </p:sp>
      <p:pic>
        <p:nvPicPr>
          <p:cNvPr id="4" name="Picture 3" descr="test setup2.bmp"/>
          <p:cNvPicPr>
            <a:picLocks noChangeAspect="1"/>
          </p:cNvPicPr>
          <p:nvPr/>
        </p:nvPicPr>
        <p:blipFill rotWithShape="1">
          <a:blip r:embed="rId2"/>
          <a:srcRect l="22803" t="3928" r="33954" b="6588"/>
          <a:stretch/>
        </p:blipFill>
        <p:spPr>
          <a:xfrm>
            <a:off x="6084448" y="1772816"/>
            <a:ext cx="3024056" cy="37240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16768" y="5877272"/>
            <a:ext cx="1847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m</a:t>
            </a:r>
            <a:r>
              <a:rPr lang="en-US" sz="1400" dirty="0" smtClean="0"/>
              <a:t>irror positioning tool</a:t>
            </a:r>
            <a:endParaRPr lang="en-GB" sz="1400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760150" y="5388601"/>
            <a:ext cx="14401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11</a:t>
            </a:fld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107504" y="3501008"/>
            <a:ext cx="432048" cy="473180"/>
            <a:chOff x="7869600" y="1083612"/>
            <a:chExt cx="432048" cy="473180"/>
          </a:xfrm>
        </p:grpSpPr>
        <p:sp>
          <p:nvSpPr>
            <p:cNvPr id="13" name="Isosceles Triangle 12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9437" y="5370330"/>
            <a:ext cx="432048" cy="473180"/>
            <a:chOff x="7869600" y="1083612"/>
            <a:chExt cx="432048" cy="473180"/>
          </a:xfrm>
        </p:grpSpPr>
        <p:sp>
          <p:nvSpPr>
            <p:cNvPr id="16" name="Isosceles Triangle 15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7364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Vessel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1556792"/>
            <a:ext cx="7067128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Preparation: supports, etc.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Installation of Drums 1,2,3+4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Close vessel: upstream + downstream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Vacuum </a:t>
            </a:r>
            <a:r>
              <a:rPr lang="en-US" dirty="0" smtClean="0"/>
              <a:t>test at </a:t>
            </a:r>
            <a:r>
              <a:rPr lang="en-US" dirty="0" smtClean="0"/>
              <a:t>CERN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Open both end caps again:</a:t>
            </a:r>
          </a:p>
          <a:p>
            <a:pPr marL="914400" lvl="1" indent="-514350"/>
            <a:r>
              <a:rPr lang="en-US" dirty="0" smtClean="0"/>
              <a:t>Downstream window has to go for machining to the work-shop.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723755" y="1613857"/>
            <a:ext cx="14571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-&gt; September</a:t>
            </a:r>
          </a:p>
          <a:p>
            <a:endParaRPr lang="en-GB" dirty="0"/>
          </a:p>
        </p:txBody>
      </p:sp>
      <p:sp>
        <p:nvSpPr>
          <p:cNvPr id="5" name="Right Brace 4"/>
          <p:cNvSpPr/>
          <p:nvPr/>
        </p:nvSpPr>
        <p:spPr>
          <a:xfrm>
            <a:off x="7020272" y="2348880"/>
            <a:ext cx="216024" cy="1656184"/>
          </a:xfrm>
          <a:prstGeom prst="rightBrace">
            <a:avLst>
              <a:gd name="adj1" fmla="val 66283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308304" y="3001535"/>
            <a:ext cx="1466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tx2"/>
                </a:solidFill>
              </a:rPr>
              <a:t>~8 -10 weeks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7040" y="4027443"/>
            <a:ext cx="672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Finish by end January 2014  (1 month later than previously foreseen)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6281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4948" y="116632"/>
            <a:ext cx="8229600" cy="864096"/>
          </a:xfrm>
        </p:spPr>
        <p:txBody>
          <a:bodyPr/>
          <a:lstStyle/>
          <a:p>
            <a:r>
              <a:rPr lang="en-US" dirty="0" smtClean="0"/>
              <a:t>Al Beam Pipe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976" y="4042110"/>
            <a:ext cx="3225129" cy="24139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298" b="24351"/>
          <a:stretch/>
        </p:blipFill>
        <p:spPr>
          <a:xfrm>
            <a:off x="323528" y="1412776"/>
            <a:ext cx="8532440" cy="190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63888" y="3457018"/>
            <a:ext cx="504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 smtClean="0"/>
              <a:t>Three section inside the RICH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3635896" y="4869160"/>
            <a:ext cx="4824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Two short sections after the RICH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3196648" y="843264"/>
            <a:ext cx="2704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20 m of light Al Beam Pipe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50999" y="188640"/>
            <a:ext cx="162724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Piet Wertelaers</a:t>
            </a:r>
            <a:endParaRPr lang="en-GB" dirty="0"/>
          </a:p>
        </p:txBody>
      </p:sp>
      <p:sp>
        <p:nvSpPr>
          <p:cNvPr id="14" name="Down Arrow 13"/>
          <p:cNvSpPr/>
          <p:nvPr/>
        </p:nvSpPr>
        <p:spPr>
          <a:xfrm>
            <a:off x="1115616" y="3457018"/>
            <a:ext cx="216024" cy="476038"/>
          </a:xfrm>
          <a:prstGeom prst="downArrow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692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0277"/>
            <a:ext cx="8229600" cy="980894"/>
          </a:xfrm>
        </p:spPr>
        <p:txBody>
          <a:bodyPr/>
          <a:lstStyle/>
          <a:p>
            <a:r>
              <a:rPr lang="en-US" dirty="0" smtClean="0"/>
              <a:t>Status Report Al Beam Pipe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672932"/>
            <a:ext cx="8229600" cy="36004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News from Piet (end of July):</a:t>
            </a:r>
          </a:p>
          <a:p>
            <a:r>
              <a:rPr lang="en-US" dirty="0" smtClean="0"/>
              <a:t>17 </a:t>
            </a:r>
            <a:r>
              <a:rPr lang="en-US" dirty="0"/>
              <a:t>tube "segments" needed for </a:t>
            </a:r>
            <a:r>
              <a:rPr lang="en-US" dirty="0" smtClean="0"/>
              <a:t>Experiment (L=1500mm).</a:t>
            </a:r>
          </a:p>
          <a:p>
            <a:r>
              <a:rPr lang="en-US" dirty="0"/>
              <a:t>S</a:t>
            </a:r>
            <a:r>
              <a:rPr lang="en-US" dirty="0" smtClean="0"/>
              <a:t>egments </a:t>
            </a:r>
            <a:r>
              <a:rPr lang="en-US" dirty="0"/>
              <a:t>delivered as "hollow jet" (minimal order quantity).</a:t>
            </a:r>
          </a:p>
          <a:p>
            <a:r>
              <a:rPr lang="en-US" dirty="0"/>
              <a:t>At least 1 segment to be sacrificed to take test samples for welding.</a:t>
            </a:r>
          </a:p>
          <a:p>
            <a:r>
              <a:rPr lang="en-US" dirty="0"/>
              <a:t>All segments machined at inner bore (outside company) and measured (CERN).</a:t>
            </a:r>
          </a:p>
          <a:p>
            <a:r>
              <a:rPr lang="en-US" dirty="0" smtClean="0"/>
              <a:t>A </a:t>
            </a:r>
            <a:r>
              <a:rPr lang="en-US" dirty="0"/>
              <a:t>few slightly out of tolerance.</a:t>
            </a:r>
          </a:p>
          <a:p>
            <a:r>
              <a:rPr lang="en-US" dirty="0"/>
              <a:t>2 mandrels </a:t>
            </a:r>
            <a:r>
              <a:rPr lang="en-US" dirty="0" smtClean="0"/>
              <a:t>manufactured  (for lathe machining at CERN)</a:t>
            </a:r>
            <a:endParaRPr lang="en-US" dirty="0"/>
          </a:p>
          <a:p>
            <a:r>
              <a:rPr lang="en-US" dirty="0"/>
              <a:t>First hot shuffling tests underway </a:t>
            </a:r>
            <a:r>
              <a:rPr lang="en-US" dirty="0" smtClean="0"/>
              <a:t>using the "worst</a:t>
            </a:r>
            <a:r>
              <a:rPr lang="en-US" dirty="0"/>
              <a:t>" </a:t>
            </a:r>
            <a:r>
              <a:rPr lang="en-US" dirty="0" smtClean="0"/>
              <a:t>tubes.</a:t>
            </a:r>
            <a:endParaRPr lang="en-US" dirty="0"/>
          </a:p>
          <a:p>
            <a:r>
              <a:rPr lang="en-US" dirty="0"/>
              <a:t>Outer machining (CERN lathe) of </a:t>
            </a:r>
            <a:r>
              <a:rPr lang="en-US" dirty="0" smtClean="0"/>
              <a:t>segment to be sacrificed </a:t>
            </a:r>
            <a:r>
              <a:rPr lang="en-US" dirty="0"/>
              <a:t>underway.</a:t>
            </a:r>
          </a:p>
          <a:p>
            <a:r>
              <a:rPr lang="en-US" dirty="0"/>
              <a:t>Final </a:t>
            </a:r>
            <a:r>
              <a:rPr lang="en-US" dirty="0" smtClean="0"/>
              <a:t>machining (CERN </a:t>
            </a:r>
            <a:r>
              <a:rPr lang="en-US" dirty="0"/>
              <a:t>lathe) : start not before </a:t>
            </a:r>
            <a:r>
              <a:rPr lang="en-US" dirty="0" smtClean="0"/>
              <a:t>September 2013</a:t>
            </a:r>
          </a:p>
          <a:p>
            <a:r>
              <a:rPr lang="en-US" dirty="0" smtClean="0"/>
              <a:t>Completion expected for end June 2014 (+ 2 months!)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60032" y="929045"/>
            <a:ext cx="2895344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Managed by  Piet Wertelaers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836712"/>
            <a:ext cx="3775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Raw tubes made in Industry </a:t>
            </a:r>
          </a:p>
          <a:p>
            <a:r>
              <a:rPr lang="en-US" b="1" dirty="0" smtClean="0">
                <a:solidFill>
                  <a:schemeClr val="tx2"/>
                </a:solidFill>
              </a:rPr>
              <a:t>Precise machining </a:t>
            </a:r>
            <a:r>
              <a:rPr lang="en-US" b="1" dirty="0" smtClean="0">
                <a:solidFill>
                  <a:schemeClr val="tx2"/>
                </a:solidFill>
              </a:rPr>
              <a:t>in CERN </a:t>
            </a:r>
            <a:r>
              <a:rPr lang="en-US" b="1" dirty="0" smtClean="0">
                <a:solidFill>
                  <a:schemeClr val="tx2"/>
                </a:solidFill>
              </a:rPr>
              <a:t>work-shop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5241974"/>
            <a:ext cx="597666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Additional Challenge:</a:t>
            </a:r>
          </a:p>
          <a:p>
            <a:r>
              <a:rPr lang="en-US" dirty="0" smtClean="0"/>
              <a:t>Inter Connections and “rolling seal” (for RICH exit window) </a:t>
            </a:r>
          </a:p>
          <a:p>
            <a:r>
              <a:rPr lang="en-US" dirty="0" smtClean="0"/>
              <a:t>still in prototype phase</a:t>
            </a:r>
            <a:r>
              <a:rPr lang="en-US" dirty="0"/>
              <a:t> </a:t>
            </a:r>
            <a:r>
              <a:rPr lang="en-US" dirty="0" smtClean="0"/>
              <a:t> -&gt; PH-DT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08304" y="5579948"/>
            <a:ext cx="1585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/>
                </a:solidFill>
              </a:rPr>
              <a:t>Critical timing!</a:t>
            </a:r>
            <a:endParaRPr lang="en-GB" b="1" dirty="0">
              <a:solidFill>
                <a:schemeClr val="accent2"/>
              </a:solidFill>
            </a:endParaRPr>
          </a:p>
        </p:txBody>
      </p:sp>
      <p:sp>
        <p:nvSpPr>
          <p:cNvPr id="8" name="Right Brace 7"/>
          <p:cNvSpPr/>
          <p:nvPr/>
        </p:nvSpPr>
        <p:spPr>
          <a:xfrm>
            <a:off x="6696235" y="4653136"/>
            <a:ext cx="466281" cy="1728192"/>
          </a:xfrm>
          <a:prstGeom prst="rightBrace">
            <a:avLst>
              <a:gd name="adj1" fmla="val 19131"/>
              <a:gd name="adj2" fmla="val 52326"/>
            </a:avLst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14</a:t>
            </a:fld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7764400" y="5079975"/>
            <a:ext cx="432048" cy="473180"/>
            <a:chOff x="7869600" y="1083612"/>
            <a:chExt cx="432048" cy="473180"/>
          </a:xfrm>
        </p:grpSpPr>
        <p:sp>
          <p:nvSpPr>
            <p:cNvPr id="12" name="Isosceles Triangle 11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373338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Hahn\Ferdi\Photos\NA62\RICH\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181600" y="-3886200"/>
            <a:ext cx="19507200" cy="1463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1580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US" dirty="0" smtClean="0"/>
              <a:t>LAV12 / CHOD / IRC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LAV12 freeze design </a:t>
            </a:r>
            <a:r>
              <a:rPr lang="en-US" dirty="0" smtClean="0"/>
              <a:t>now -&gt; WG meeting</a:t>
            </a:r>
            <a:endParaRPr lang="en-US" dirty="0" smtClean="0"/>
          </a:p>
          <a:p>
            <a:r>
              <a:rPr lang="en-US" dirty="0" smtClean="0"/>
              <a:t>NA48-CHOD</a:t>
            </a:r>
            <a:r>
              <a:rPr lang="en-US" dirty="0" smtClean="0"/>
              <a:t>: Do we have electronics and power supply for the operation?</a:t>
            </a:r>
          </a:p>
          <a:p>
            <a:r>
              <a:rPr lang="en-US" dirty="0" smtClean="0"/>
              <a:t>IRC:</a:t>
            </a:r>
          </a:p>
          <a:p>
            <a:pPr lvl="1"/>
            <a:r>
              <a:rPr lang="en-US" dirty="0" smtClean="0"/>
              <a:t>ADC read out</a:t>
            </a:r>
          </a:p>
          <a:p>
            <a:pPr lvl="1"/>
            <a:r>
              <a:rPr lang="en-US" dirty="0" smtClean="0"/>
              <a:t>Beam tube 0.8mm thickness </a:t>
            </a:r>
          </a:p>
          <a:p>
            <a:pPr lvl="1"/>
            <a:r>
              <a:rPr lang="en-US" dirty="0" smtClean="0"/>
              <a:t>Detector fabrication and assembly </a:t>
            </a:r>
            <a:endParaRPr lang="en-GB" dirty="0" smtClean="0"/>
          </a:p>
          <a:p>
            <a:r>
              <a:rPr lang="en-US" dirty="0" smtClean="0"/>
              <a:t>LAV12/IRC installation in Aug. - Sept. 14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16</a:t>
            </a:fld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7164288" y="4365104"/>
            <a:ext cx="432048" cy="473180"/>
            <a:chOff x="7869600" y="1083612"/>
            <a:chExt cx="432048" cy="473180"/>
          </a:xfrm>
        </p:grpSpPr>
        <p:sp>
          <p:nvSpPr>
            <p:cNvPr id="7" name="Isosceles Triangle 6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883951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936104"/>
          </a:xfrm>
        </p:spPr>
        <p:txBody>
          <a:bodyPr/>
          <a:lstStyle/>
          <a:p>
            <a:r>
              <a:rPr lang="en-US" dirty="0" smtClean="0"/>
              <a:t>LKR / CREAM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Consolidation of Cooling system (ongoing)</a:t>
            </a:r>
          </a:p>
          <a:p>
            <a:r>
              <a:rPr lang="en-US" dirty="0"/>
              <a:t>Consolidation </a:t>
            </a:r>
            <a:r>
              <a:rPr lang="en-US" dirty="0" smtClean="0"/>
              <a:t>Electrical supplies (after cooling)</a:t>
            </a:r>
          </a:p>
          <a:p>
            <a:r>
              <a:rPr lang="en-US" b="1" u="sng" dirty="0" smtClean="0">
                <a:solidFill>
                  <a:srgbClr val="C00000"/>
                </a:solidFill>
              </a:rPr>
              <a:t>Warning</a:t>
            </a:r>
            <a:r>
              <a:rPr lang="en-US" dirty="0" smtClean="0"/>
              <a:t>:  no cooling water from Oct. 13 to Mai 14</a:t>
            </a:r>
          </a:p>
          <a:p>
            <a:r>
              <a:rPr lang="en-US" dirty="0" smtClean="0"/>
              <a:t>LKR Vacuum system should be protected by UPS (since July new leak on HV feed-</a:t>
            </a:r>
            <a:r>
              <a:rPr lang="en-US" dirty="0" err="1" smtClean="0"/>
              <a:t>throughs</a:t>
            </a:r>
            <a:r>
              <a:rPr lang="en-US" dirty="0" smtClean="0"/>
              <a:t>)</a:t>
            </a:r>
          </a:p>
          <a:p>
            <a:endParaRPr lang="en-US" dirty="0"/>
          </a:p>
          <a:p>
            <a:r>
              <a:rPr lang="en-US" b="1" u="sng" dirty="0" smtClean="0">
                <a:solidFill>
                  <a:srgbClr val="C00000"/>
                </a:solidFill>
              </a:rPr>
              <a:t>Challenges: </a:t>
            </a:r>
          </a:p>
          <a:p>
            <a:pPr lvl="1"/>
            <a:r>
              <a:rPr lang="en-US" dirty="0" smtClean="0"/>
              <a:t>CREAM hardware tests  -&gt; reports in WG meeting</a:t>
            </a:r>
          </a:p>
          <a:p>
            <a:pPr lvl="1"/>
            <a:r>
              <a:rPr lang="en-US" dirty="0" smtClean="0"/>
              <a:t>LKR L0 trigger -&gt; first tests in Nov. Dry Run (update in TDAQ ?)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2508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5436096" y="2849125"/>
            <a:ext cx="331439" cy="2133600"/>
            <a:chOff x="6400801" y="2819400"/>
            <a:chExt cx="331439" cy="2133600"/>
          </a:xfrm>
        </p:grpSpPr>
        <p:sp>
          <p:nvSpPr>
            <p:cNvPr id="9" name="Rectangle 8"/>
            <p:cNvSpPr/>
            <p:nvPr/>
          </p:nvSpPr>
          <p:spPr>
            <a:xfrm>
              <a:off x="6400801" y="2819400"/>
              <a:ext cx="135692" cy="2133600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" name="Rectangle 1"/>
            <p:cNvSpPr/>
            <p:nvPr/>
          </p:nvSpPr>
          <p:spPr>
            <a:xfrm>
              <a:off x="6536493" y="292494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6552024" y="307734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6552024" y="322974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9" name="Rectangle 138"/>
            <p:cNvSpPr/>
            <p:nvPr/>
          </p:nvSpPr>
          <p:spPr>
            <a:xfrm>
              <a:off x="6552024" y="338214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0" name="Rectangle 139"/>
            <p:cNvSpPr/>
            <p:nvPr/>
          </p:nvSpPr>
          <p:spPr>
            <a:xfrm>
              <a:off x="6552024" y="353454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1" name="Rectangle 140"/>
            <p:cNvSpPr/>
            <p:nvPr/>
          </p:nvSpPr>
          <p:spPr>
            <a:xfrm>
              <a:off x="6552024" y="368694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2" name="Rectangle 141"/>
            <p:cNvSpPr/>
            <p:nvPr/>
          </p:nvSpPr>
          <p:spPr>
            <a:xfrm>
              <a:off x="6536493" y="400506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6552024" y="415746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6552024" y="430986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5" name="Rectangle 144"/>
            <p:cNvSpPr/>
            <p:nvPr/>
          </p:nvSpPr>
          <p:spPr>
            <a:xfrm>
              <a:off x="6552024" y="446226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6552024" y="461466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7" name="Rectangle 146"/>
            <p:cNvSpPr/>
            <p:nvPr/>
          </p:nvSpPr>
          <p:spPr>
            <a:xfrm>
              <a:off x="6552024" y="4767064"/>
              <a:ext cx="180216" cy="45719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18733" y="2636912"/>
            <a:ext cx="865235" cy="2538282"/>
            <a:chOff x="1906565" y="2636912"/>
            <a:chExt cx="865235" cy="2538282"/>
          </a:xfrm>
        </p:grpSpPr>
        <p:sp>
          <p:nvSpPr>
            <p:cNvPr id="6" name="Rectangle 5"/>
            <p:cNvSpPr/>
            <p:nvPr/>
          </p:nvSpPr>
          <p:spPr>
            <a:xfrm>
              <a:off x="2238400" y="2636912"/>
              <a:ext cx="533400" cy="2538282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930305" y="5103186"/>
              <a:ext cx="308095" cy="72008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1906565" y="2636912"/>
              <a:ext cx="308095" cy="99882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" name="Rectangle 3"/>
          <p:cNvSpPr/>
          <p:nvPr/>
        </p:nvSpPr>
        <p:spPr>
          <a:xfrm>
            <a:off x="1893168" y="2849125"/>
            <a:ext cx="1066800" cy="21336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860032" y="2849125"/>
            <a:ext cx="533400" cy="2133600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2220229" y="2118898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LKr</a:t>
            </a:r>
            <a:endParaRPr lang="en-US" sz="1600" dirty="0"/>
          </a:p>
        </p:txBody>
      </p:sp>
      <p:sp>
        <p:nvSpPr>
          <p:cNvPr id="70" name="TextBox 69"/>
          <p:cNvSpPr txBox="1"/>
          <p:nvPr/>
        </p:nvSpPr>
        <p:spPr>
          <a:xfrm>
            <a:off x="3038683" y="2118898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MUV1</a:t>
            </a:r>
            <a:endParaRPr lang="en-US" sz="1600" dirty="0"/>
          </a:p>
        </p:txBody>
      </p:sp>
      <p:sp>
        <p:nvSpPr>
          <p:cNvPr id="71" name="TextBox 70"/>
          <p:cNvSpPr txBox="1"/>
          <p:nvPr/>
        </p:nvSpPr>
        <p:spPr>
          <a:xfrm>
            <a:off x="3654283" y="2118898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MUV2</a:t>
            </a:r>
            <a:endParaRPr lang="en-US" sz="1600" dirty="0"/>
          </a:p>
        </p:txBody>
      </p:sp>
      <p:sp>
        <p:nvSpPr>
          <p:cNvPr id="72" name="TextBox 71"/>
          <p:cNvSpPr txBox="1"/>
          <p:nvPr/>
        </p:nvSpPr>
        <p:spPr>
          <a:xfrm>
            <a:off x="4765624" y="1995788"/>
            <a:ext cx="567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Iron </a:t>
            </a:r>
          </a:p>
          <a:p>
            <a:r>
              <a:rPr lang="en-US" sz="1600" dirty="0" smtClean="0"/>
              <a:t>wall</a:t>
            </a:r>
            <a:endParaRPr lang="en-US" sz="1600" dirty="0"/>
          </a:p>
        </p:txBody>
      </p:sp>
      <p:sp>
        <p:nvSpPr>
          <p:cNvPr id="73" name="TextBox 72"/>
          <p:cNvSpPr txBox="1"/>
          <p:nvPr/>
        </p:nvSpPr>
        <p:spPr>
          <a:xfrm>
            <a:off x="5354764" y="2118898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MUV3</a:t>
            </a:r>
            <a:endParaRPr lang="en-US" sz="1600" dirty="0"/>
          </a:p>
        </p:txBody>
      </p:sp>
      <p:sp>
        <p:nvSpPr>
          <p:cNvPr id="74" name="TextBox 73"/>
          <p:cNvSpPr txBox="1"/>
          <p:nvPr/>
        </p:nvSpPr>
        <p:spPr>
          <a:xfrm>
            <a:off x="6675650" y="3762037"/>
            <a:ext cx="754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Magnet</a:t>
            </a:r>
            <a:endParaRPr lang="en-US" sz="1400" dirty="0"/>
          </a:p>
        </p:txBody>
      </p:sp>
      <p:sp>
        <p:nvSpPr>
          <p:cNvPr id="65" name="Rectangle 64"/>
          <p:cNvSpPr/>
          <p:nvPr/>
        </p:nvSpPr>
        <p:spPr>
          <a:xfrm>
            <a:off x="1816968" y="3847525"/>
            <a:ext cx="1295400" cy="1368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4" name="Straight Connector 83"/>
          <p:cNvCxnSpPr/>
          <p:nvPr/>
        </p:nvCxnSpPr>
        <p:spPr>
          <a:xfrm rot="5400000">
            <a:off x="2871769" y="3915925"/>
            <a:ext cx="3287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4212362" y="3111351"/>
            <a:ext cx="6977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FISC</a:t>
            </a:r>
          </a:p>
          <a:p>
            <a:r>
              <a:rPr lang="en-US" sz="1200" dirty="0" smtClean="0"/>
              <a:t>Monitor</a:t>
            </a:r>
            <a:endParaRPr lang="en-US" sz="1200" dirty="0"/>
          </a:p>
        </p:txBody>
      </p:sp>
      <p:sp>
        <p:nvSpPr>
          <p:cNvPr id="68" name="Rectangle 67"/>
          <p:cNvSpPr/>
          <p:nvPr/>
        </p:nvSpPr>
        <p:spPr>
          <a:xfrm>
            <a:off x="4860000" y="3854397"/>
            <a:ext cx="532800" cy="136800"/>
          </a:xfrm>
          <a:prstGeom prst="rect">
            <a:avLst/>
          </a:prstGeom>
          <a:solidFill>
            <a:schemeClr val="accent2">
              <a:lumMod val="50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Rectangle 117"/>
          <p:cNvSpPr/>
          <p:nvPr/>
        </p:nvSpPr>
        <p:spPr>
          <a:xfrm>
            <a:off x="3745632" y="3848109"/>
            <a:ext cx="538336" cy="135632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6" name="Rectangle 125"/>
          <p:cNvSpPr/>
          <p:nvPr/>
        </p:nvSpPr>
        <p:spPr>
          <a:xfrm>
            <a:off x="6156176" y="3854397"/>
            <a:ext cx="1368152" cy="12305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461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MUV installation (1)</a:t>
            </a:r>
            <a:endParaRPr lang="en-GB" dirty="0"/>
          </a:p>
        </p:txBody>
      </p:sp>
      <p:sp>
        <p:nvSpPr>
          <p:cNvPr id="137" name="Slide Number Placeholder 13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3AF0C4-7843-408D-A5D5-5133314F099F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6413965" y="3522927"/>
            <a:ext cx="1048764" cy="785997"/>
            <a:chOff x="5333845" y="3507099"/>
            <a:chExt cx="1048764" cy="785997"/>
          </a:xfrm>
        </p:grpSpPr>
        <p:sp>
          <p:nvSpPr>
            <p:cNvPr id="10" name="Rectangle 9"/>
            <p:cNvSpPr/>
            <p:nvPr/>
          </p:nvSpPr>
          <p:spPr>
            <a:xfrm>
              <a:off x="5405264" y="3507099"/>
              <a:ext cx="914400" cy="78599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6317198" y="3736267"/>
              <a:ext cx="65411" cy="3276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9" name="Rectangle 148"/>
            <p:cNvSpPr/>
            <p:nvPr/>
          </p:nvSpPr>
          <p:spPr>
            <a:xfrm>
              <a:off x="5333845" y="3736267"/>
              <a:ext cx="65411" cy="3276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370288" y="899428"/>
            <a:ext cx="1827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Present Situation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436096" y="3861048"/>
            <a:ext cx="135692" cy="13014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8" name="Straight Connector 47"/>
          <p:cNvCxnSpPr/>
          <p:nvPr/>
        </p:nvCxnSpPr>
        <p:spPr>
          <a:xfrm rot="5400000">
            <a:off x="1671297" y="3912673"/>
            <a:ext cx="3287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596250" y="2082334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MBPL</a:t>
            </a:r>
            <a:endParaRPr lang="en-US" sz="160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9151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Group 81"/>
          <p:cNvGrpSpPr/>
          <p:nvPr/>
        </p:nvGrpSpPr>
        <p:grpSpPr>
          <a:xfrm>
            <a:off x="4860032" y="2849125"/>
            <a:ext cx="907503" cy="2133600"/>
            <a:chOff x="4860032" y="2849125"/>
            <a:chExt cx="907503" cy="2133600"/>
          </a:xfrm>
        </p:grpSpPr>
        <p:sp>
          <p:nvSpPr>
            <p:cNvPr id="51" name="Rectangle 50"/>
            <p:cNvSpPr/>
            <p:nvPr/>
          </p:nvSpPr>
          <p:spPr>
            <a:xfrm>
              <a:off x="4860032" y="2849125"/>
              <a:ext cx="533400" cy="2133600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5436096" y="2849125"/>
              <a:ext cx="331439" cy="2133600"/>
              <a:chOff x="6400801" y="2819400"/>
              <a:chExt cx="331439" cy="2133600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6400801" y="2819400"/>
                <a:ext cx="135692" cy="2133600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6536493" y="292494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6552024" y="307734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6552024" y="322974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6552024" y="338214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6552024" y="353454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6552024" y="368694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6536493" y="400506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6552024" y="415746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6552024" y="430986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6552024" y="446226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6552024" y="461466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552024" y="4767064"/>
                <a:ext cx="180216" cy="45719"/>
              </a:xfrm>
              <a:prstGeom prst="rect">
                <a:avLst/>
              </a:prstGeom>
              <a:solidFill>
                <a:schemeClr val="tx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440" y="-27384"/>
            <a:ext cx="8229600" cy="967462"/>
          </a:xfrm>
        </p:spPr>
        <p:txBody>
          <a:bodyPr/>
          <a:lstStyle/>
          <a:p>
            <a:r>
              <a:rPr lang="en-US" dirty="0" smtClean="0"/>
              <a:t>Muon Installation Sequence</a:t>
            </a:r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3418733" y="2636912"/>
            <a:ext cx="865235" cy="2538282"/>
            <a:chOff x="1906565" y="2636912"/>
            <a:chExt cx="865235" cy="2538282"/>
          </a:xfrm>
        </p:grpSpPr>
        <p:sp>
          <p:nvSpPr>
            <p:cNvPr id="46" name="Rectangle 45"/>
            <p:cNvSpPr/>
            <p:nvPr/>
          </p:nvSpPr>
          <p:spPr>
            <a:xfrm>
              <a:off x="2238400" y="2636912"/>
              <a:ext cx="533400" cy="2538282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1930305" y="5103186"/>
              <a:ext cx="308095" cy="72008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906565" y="2636912"/>
              <a:ext cx="308095" cy="99882"/>
            </a:xfrm>
            <a:prstGeom prst="rect">
              <a:avLst/>
            </a:prstGeom>
            <a:solidFill>
              <a:schemeClr val="tx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49" name="Rectangle 48"/>
          <p:cNvSpPr/>
          <p:nvPr/>
        </p:nvSpPr>
        <p:spPr>
          <a:xfrm>
            <a:off x="1893168" y="2849125"/>
            <a:ext cx="1066800" cy="21336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6675650" y="3762037"/>
            <a:ext cx="7543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Magnet</a:t>
            </a:r>
            <a:endParaRPr lang="en-US" sz="1400" dirty="0"/>
          </a:p>
        </p:txBody>
      </p:sp>
      <p:sp>
        <p:nvSpPr>
          <p:cNvPr id="53" name="Rectangle 52"/>
          <p:cNvSpPr/>
          <p:nvPr/>
        </p:nvSpPr>
        <p:spPr>
          <a:xfrm>
            <a:off x="1814959" y="3870000"/>
            <a:ext cx="1295400" cy="1368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4" name="Straight Connector 53"/>
          <p:cNvCxnSpPr/>
          <p:nvPr/>
        </p:nvCxnSpPr>
        <p:spPr>
          <a:xfrm rot="5400000">
            <a:off x="2871769" y="3960000"/>
            <a:ext cx="3287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4317628" y="3294000"/>
            <a:ext cx="655981" cy="1368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6372200" y="4062989"/>
            <a:ext cx="1368152" cy="12305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3" name="Group 72"/>
          <p:cNvGrpSpPr/>
          <p:nvPr/>
        </p:nvGrpSpPr>
        <p:grpSpPr>
          <a:xfrm>
            <a:off x="6413965" y="3522927"/>
            <a:ext cx="1048764" cy="785997"/>
            <a:chOff x="5333845" y="3507099"/>
            <a:chExt cx="1048764" cy="785997"/>
          </a:xfrm>
        </p:grpSpPr>
        <p:sp>
          <p:nvSpPr>
            <p:cNvPr id="74" name="Rectangle 73"/>
            <p:cNvSpPr/>
            <p:nvPr/>
          </p:nvSpPr>
          <p:spPr>
            <a:xfrm>
              <a:off x="5405264" y="3507099"/>
              <a:ext cx="914400" cy="78599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6317198" y="3736267"/>
              <a:ext cx="65411" cy="3276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333845" y="3736267"/>
              <a:ext cx="65411" cy="3276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3133745" y="2686206"/>
            <a:ext cx="552872" cy="2459438"/>
            <a:chOff x="1600200" y="2679752"/>
            <a:chExt cx="552872" cy="2459438"/>
          </a:xfrm>
        </p:grpSpPr>
        <p:sp>
          <p:nvSpPr>
            <p:cNvPr id="78" name="Rectangle 77"/>
            <p:cNvSpPr/>
            <p:nvPr/>
          </p:nvSpPr>
          <p:spPr>
            <a:xfrm>
              <a:off x="1619672" y="2849125"/>
              <a:ext cx="533400" cy="2133600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601614" y="2679752"/>
              <a:ext cx="144016" cy="16726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600200" y="4971927"/>
              <a:ext cx="144016" cy="167263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1" name="Rectangle 80"/>
          <p:cNvSpPr/>
          <p:nvPr/>
        </p:nvSpPr>
        <p:spPr>
          <a:xfrm>
            <a:off x="3746039" y="3223029"/>
            <a:ext cx="655574" cy="132217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ectangle 55"/>
          <p:cNvSpPr/>
          <p:nvPr/>
        </p:nvSpPr>
        <p:spPr>
          <a:xfrm>
            <a:off x="6325344" y="3870000"/>
            <a:ext cx="1270992" cy="136800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20" name="Straight Connector 119"/>
          <p:cNvCxnSpPr/>
          <p:nvPr/>
        </p:nvCxnSpPr>
        <p:spPr>
          <a:xfrm rot="5400000">
            <a:off x="1671297" y="3960000"/>
            <a:ext cx="328798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4343120" y="3687325"/>
            <a:ext cx="436240" cy="4572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2051719" y="899428"/>
            <a:ext cx="5003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From the Current Situation to the Final Installation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220229" y="5712350"/>
            <a:ext cx="447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LKr</a:t>
            </a:r>
            <a:endParaRPr lang="en-US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3038683" y="5712350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MUV1</a:t>
            </a:r>
            <a:endParaRPr lang="en-US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3654283" y="5712350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MUV2</a:t>
            </a:r>
            <a:endParaRPr lang="en-US" sz="1600" dirty="0"/>
          </a:p>
        </p:txBody>
      </p:sp>
      <p:sp>
        <p:nvSpPr>
          <p:cNvPr id="55" name="TextBox 54"/>
          <p:cNvSpPr txBox="1"/>
          <p:nvPr/>
        </p:nvSpPr>
        <p:spPr>
          <a:xfrm>
            <a:off x="4765624" y="5589240"/>
            <a:ext cx="5676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Iron </a:t>
            </a:r>
          </a:p>
          <a:p>
            <a:r>
              <a:rPr lang="en-US" sz="1600" dirty="0" smtClean="0"/>
              <a:t>wall</a:t>
            </a:r>
            <a:endParaRPr lang="en-US" sz="1600" dirty="0"/>
          </a:p>
        </p:txBody>
      </p:sp>
      <p:sp>
        <p:nvSpPr>
          <p:cNvPr id="83" name="TextBox 82"/>
          <p:cNvSpPr txBox="1"/>
          <p:nvPr/>
        </p:nvSpPr>
        <p:spPr>
          <a:xfrm>
            <a:off x="5354764" y="5712350"/>
            <a:ext cx="7120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MUV3</a:t>
            </a:r>
            <a:endParaRPr lang="en-US" sz="1600" dirty="0"/>
          </a:p>
        </p:txBody>
      </p:sp>
      <p:sp>
        <p:nvSpPr>
          <p:cNvPr id="84" name="TextBox 83"/>
          <p:cNvSpPr txBox="1"/>
          <p:nvPr/>
        </p:nvSpPr>
        <p:spPr>
          <a:xfrm>
            <a:off x="6596250" y="5712350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MBPL</a:t>
            </a:r>
            <a:endParaRPr lang="en-US" sz="1600" dirty="0"/>
          </a:p>
        </p:txBody>
      </p:sp>
      <p:sp>
        <p:nvSpPr>
          <p:cNvPr id="85" name="TextBox 84"/>
          <p:cNvSpPr txBox="1"/>
          <p:nvPr/>
        </p:nvSpPr>
        <p:spPr>
          <a:xfrm>
            <a:off x="4338261" y="5743128"/>
            <a:ext cx="4459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/>
              <a:t>FISC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876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0.00255 L 0.05277 0.002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0465E-6 L 0.11024 -3.0465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1" decel="58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" presetClass="entr" presetSubtype="1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5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53 0.09398 L -0.03646 0.09398 C -0.02014 0.09398 3.88889E-6 0.06829 3.88889E-6 0.04699 L 3.88889E-6 3.7037E-7 " pathEditMode="relative" rAng="0" ptsTypes="FfFF">
                                      <p:cBhvr>
                                        <p:cTn id="23" dur="2000" spd="-100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76" y="-46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24 -2.28776E-6 L -5.55556E-7 -2.28776E-6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52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1" decel="66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5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2.59259E-6 L 1.11111E-6 0.04121 C 1.11111E-6 0.05996 -0.01945 0.08287 -0.03542 0.08287 L -0.07066 0.08287 " pathEditMode="relative" rAng="5400000" ptsTypes="FfFF">
                                      <p:cBhvr>
                                        <p:cTn id="35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42" y="4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77 0.00254 L -0.00226 0.00254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771 0.00277 L -0.17448 0.00277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11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1" decel="82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3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7" grpId="1" animBg="1"/>
      <p:bldP spid="81" grpId="1" animBg="1"/>
      <p:bldP spid="81" grpId="2" animBg="1"/>
      <p:bldP spid="56" grpId="0" animBg="1"/>
      <p:bldP spid="5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Detector Installation</a:t>
            </a:r>
          </a:p>
          <a:p>
            <a:pPr lvl="1"/>
            <a:r>
              <a:rPr lang="en-US" dirty="0" smtClean="0"/>
              <a:t>CEDAR / GTK / CHANTI</a:t>
            </a:r>
          </a:p>
          <a:p>
            <a:pPr lvl="1"/>
            <a:r>
              <a:rPr lang="en-US" dirty="0" smtClean="0"/>
              <a:t>Completion of Vacuum Tank / LAV / STRAW</a:t>
            </a:r>
          </a:p>
          <a:p>
            <a:pPr lvl="1"/>
            <a:r>
              <a:rPr lang="en-US" dirty="0"/>
              <a:t>RICH vessel installation and Al Beam </a:t>
            </a:r>
            <a:r>
              <a:rPr lang="en-US" dirty="0" smtClean="0"/>
              <a:t>pipe</a:t>
            </a:r>
          </a:p>
          <a:p>
            <a:pPr lvl="1"/>
            <a:r>
              <a:rPr lang="en-US" dirty="0" smtClean="0"/>
              <a:t>CHOD, LAV12, IRC</a:t>
            </a:r>
            <a:endParaRPr lang="en-US" dirty="0" smtClean="0"/>
          </a:p>
          <a:p>
            <a:pPr lvl="1"/>
            <a:r>
              <a:rPr lang="en-US" dirty="0" smtClean="0"/>
              <a:t>LKR</a:t>
            </a:r>
            <a:endParaRPr lang="en-US" dirty="0"/>
          </a:p>
          <a:p>
            <a:pPr lvl="1"/>
            <a:r>
              <a:rPr lang="en-US" dirty="0" smtClean="0"/>
              <a:t>Installation of MUV to SAC area</a:t>
            </a:r>
          </a:p>
          <a:p>
            <a:r>
              <a:rPr lang="en-US" dirty="0" smtClean="0"/>
              <a:t>Installation Schedule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2299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28" y="116632"/>
            <a:ext cx="8229600" cy="864096"/>
          </a:xfrm>
        </p:spPr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761"/>
            <a:ext cx="5832648" cy="4032448"/>
          </a:xfrm>
        </p:spPr>
        <p:txBody>
          <a:bodyPr>
            <a:normAutofit/>
          </a:bodyPr>
          <a:lstStyle/>
          <a:p>
            <a:r>
              <a:rPr lang="en-US" dirty="0" smtClean="0"/>
              <a:t>MUV1 installation foreseen in March/April 2014.</a:t>
            </a:r>
          </a:p>
          <a:p>
            <a:r>
              <a:rPr lang="en-US" dirty="0" smtClean="0"/>
              <a:t>Need urgently further drawings on MUV1: </a:t>
            </a:r>
          </a:p>
          <a:p>
            <a:pPr lvl="1"/>
            <a:r>
              <a:rPr lang="en-GB" dirty="0"/>
              <a:t>Support and adjustment </a:t>
            </a:r>
            <a:r>
              <a:rPr lang="en-GB" dirty="0" smtClean="0"/>
              <a:t>details </a:t>
            </a:r>
          </a:p>
          <a:p>
            <a:pPr lvl="1"/>
            <a:r>
              <a:rPr lang="en-US" dirty="0" smtClean="0"/>
              <a:t>PMT cover / cabling details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650"/>
          <a:stretch/>
        </p:blipFill>
        <p:spPr bwMode="auto">
          <a:xfrm>
            <a:off x="6085364" y="1844824"/>
            <a:ext cx="3060000" cy="3294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75928" y="5229200"/>
            <a:ext cx="8272536" cy="1510011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sz="4400" b="1" dirty="0" smtClean="0">
                <a:solidFill>
                  <a:srgbClr val="C00000"/>
                </a:solidFill>
              </a:rPr>
              <a:t>Challenge</a:t>
            </a:r>
            <a:r>
              <a:rPr lang="en-US" sz="4400" dirty="0" smtClean="0"/>
              <a:t>:  is speed up manufacturing work on MUV1; </a:t>
            </a:r>
            <a:r>
              <a:rPr lang="en-US" sz="4400" b="1" dirty="0" smtClean="0">
                <a:solidFill>
                  <a:schemeClr val="tx2"/>
                </a:solidFill>
              </a:rPr>
              <a:t>target is delivery to CERN in March 2014</a:t>
            </a:r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254276" y="899428"/>
            <a:ext cx="2523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MUV1 is critical element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5928" y="4725144"/>
            <a:ext cx="5852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Problem </a:t>
            </a:r>
            <a:r>
              <a:rPr lang="en-US" dirty="0" smtClean="0"/>
              <a:t>areas: support / beam tube / inner tube diameter</a:t>
            </a:r>
            <a:endParaRPr lang="en-GB" dirty="0"/>
          </a:p>
          <a:p>
            <a:endParaRPr lang="en-GB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20</a:t>
            </a:fld>
            <a:endParaRPr lang="en-GB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9512" y="1608234"/>
            <a:ext cx="432048" cy="473180"/>
            <a:chOff x="7869600" y="1083612"/>
            <a:chExt cx="432048" cy="473180"/>
          </a:xfrm>
        </p:grpSpPr>
        <p:sp>
          <p:nvSpPr>
            <p:cNvPr id="12" name="Isosceles Triangle 11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79512" y="2955820"/>
            <a:ext cx="432048" cy="473180"/>
            <a:chOff x="7869600" y="1083612"/>
            <a:chExt cx="432048" cy="473180"/>
          </a:xfrm>
        </p:grpSpPr>
        <p:sp>
          <p:nvSpPr>
            <p:cNvPr id="15" name="Isosceles Triangle 14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10240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3100558" y="1628799"/>
            <a:ext cx="2775133" cy="3384377"/>
            <a:chOff x="3100558" y="1628799"/>
            <a:chExt cx="2775133" cy="3384377"/>
          </a:xfrm>
        </p:grpSpPr>
        <p:sp>
          <p:nvSpPr>
            <p:cNvPr id="27" name="Rectangle 26"/>
            <p:cNvSpPr/>
            <p:nvPr/>
          </p:nvSpPr>
          <p:spPr>
            <a:xfrm>
              <a:off x="3100558" y="3064444"/>
              <a:ext cx="1115072" cy="194873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3460863" y="1628799"/>
              <a:ext cx="2414828" cy="1435645"/>
              <a:chOff x="3460863" y="1628799"/>
              <a:chExt cx="2414828" cy="1435645"/>
            </a:xfrm>
          </p:grpSpPr>
          <p:cxnSp>
            <p:nvCxnSpPr>
              <p:cNvPr id="30" name="Straight Arrow Connector 29"/>
              <p:cNvCxnSpPr/>
              <p:nvPr/>
            </p:nvCxnSpPr>
            <p:spPr>
              <a:xfrm>
                <a:off x="3923928" y="2067971"/>
                <a:ext cx="0" cy="996473"/>
              </a:xfrm>
              <a:prstGeom prst="straightConnector1">
                <a:avLst/>
              </a:prstGeom>
              <a:ln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3460863" y="1628799"/>
                <a:ext cx="2414828" cy="646331"/>
              </a:xfrm>
              <a:prstGeom prst="rect">
                <a:avLst/>
              </a:prstGeom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Platform and lifting tool</a:t>
                </a:r>
              </a:p>
              <a:p>
                <a:r>
                  <a:rPr lang="en-US" dirty="0" smtClean="0"/>
                  <a:t>to be installed</a:t>
                </a:r>
                <a:endParaRPr lang="en-GB" dirty="0"/>
              </a:p>
            </p:txBody>
          </p:sp>
        </p:grpSp>
      </p:grpSp>
      <p:sp>
        <p:nvSpPr>
          <p:cNvPr id="42" name="Rectangle 41"/>
          <p:cNvSpPr/>
          <p:nvPr/>
        </p:nvSpPr>
        <p:spPr>
          <a:xfrm>
            <a:off x="1944760" y="2566207"/>
            <a:ext cx="1115072" cy="2451485"/>
          </a:xfrm>
          <a:prstGeom prst="rect">
            <a:avLst/>
          </a:prstGeom>
          <a:pattFill prst="lgGrid">
            <a:fgClr>
              <a:schemeClr val="bg1">
                <a:lumMod val="65000"/>
              </a:schemeClr>
            </a:fgClr>
            <a:bgClr>
              <a:schemeClr val="bg1"/>
            </a:bgClr>
          </a:pattFill>
          <a:ln w="6350"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198" y="0"/>
            <a:ext cx="8229600" cy="850106"/>
          </a:xfrm>
        </p:spPr>
        <p:txBody>
          <a:bodyPr/>
          <a:lstStyle/>
          <a:p>
            <a:r>
              <a:rPr lang="en-US" dirty="0" smtClean="0"/>
              <a:t>MBPL to SAC</a:t>
            </a:r>
            <a:endParaRPr lang="en-GB" dirty="0"/>
          </a:p>
        </p:txBody>
      </p:sp>
      <p:sp>
        <p:nvSpPr>
          <p:cNvPr id="3" name="Rectangle 2"/>
          <p:cNvSpPr/>
          <p:nvPr/>
        </p:nvSpPr>
        <p:spPr>
          <a:xfrm>
            <a:off x="611560" y="3854397"/>
            <a:ext cx="1368152" cy="12305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856972" y="3522926"/>
            <a:ext cx="1048764" cy="785997"/>
            <a:chOff x="5333845" y="3507099"/>
            <a:chExt cx="1048764" cy="785997"/>
          </a:xfrm>
        </p:grpSpPr>
        <p:sp>
          <p:nvSpPr>
            <p:cNvPr id="5" name="Rectangle 4"/>
            <p:cNvSpPr/>
            <p:nvPr/>
          </p:nvSpPr>
          <p:spPr>
            <a:xfrm>
              <a:off x="5405264" y="3507099"/>
              <a:ext cx="914400" cy="785997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317198" y="3736267"/>
              <a:ext cx="65411" cy="3276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5333845" y="3736267"/>
              <a:ext cx="65411" cy="32766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997648" y="2633250"/>
            <a:ext cx="6639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MBPL</a:t>
            </a:r>
            <a:endParaRPr lang="en-US" sz="1600" dirty="0"/>
          </a:p>
        </p:txBody>
      </p:sp>
      <p:sp>
        <p:nvSpPr>
          <p:cNvPr id="9" name="Rectangle 8"/>
          <p:cNvSpPr/>
          <p:nvPr/>
        </p:nvSpPr>
        <p:spPr>
          <a:xfrm rot="60000">
            <a:off x="2055276" y="3805778"/>
            <a:ext cx="2090564" cy="235937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143622" y="3787554"/>
            <a:ext cx="72008" cy="288032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1979712" y="3771909"/>
            <a:ext cx="72008" cy="288032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307963" y="2633250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T1 (Ø = 320)</a:t>
            </a:r>
            <a:endParaRPr lang="en-US" sz="1600" dirty="0"/>
          </a:p>
        </p:txBody>
      </p:sp>
      <p:sp>
        <p:nvSpPr>
          <p:cNvPr id="13" name="Rectangle 12"/>
          <p:cNvSpPr/>
          <p:nvPr/>
        </p:nvSpPr>
        <p:spPr>
          <a:xfrm>
            <a:off x="4215630" y="3708000"/>
            <a:ext cx="2088232" cy="39698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660000" y="3348000"/>
            <a:ext cx="1293695" cy="396986"/>
          </a:xfrm>
          <a:prstGeom prst="rect">
            <a:avLst/>
          </a:prstGeom>
          <a:solidFill>
            <a:schemeClr val="bg1">
              <a:lumMod val="8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4355976" y="2633250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T2 (Ø = 600)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681413" y="2634511"/>
            <a:ext cx="12041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T3 (Ø = 600)</a:t>
            </a:r>
            <a:endParaRPr lang="en-US" sz="1600" dirty="0"/>
          </a:p>
        </p:txBody>
      </p:sp>
      <p:sp>
        <p:nvSpPr>
          <p:cNvPr id="17" name="Rectangle 16"/>
          <p:cNvSpPr/>
          <p:nvPr/>
        </p:nvSpPr>
        <p:spPr>
          <a:xfrm>
            <a:off x="8089559" y="3708000"/>
            <a:ext cx="74457" cy="600923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241959" y="3717032"/>
            <a:ext cx="74457" cy="600923"/>
          </a:xfrm>
          <a:prstGeom prst="rect">
            <a:avLst/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8464102" y="3194426"/>
            <a:ext cx="504108" cy="1723168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8346884" y="2630056"/>
            <a:ext cx="6896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Dump</a:t>
            </a:r>
            <a:endParaRPr lang="en-US" sz="16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854308" y="1744806"/>
            <a:ext cx="2394823" cy="1963194"/>
            <a:chOff x="854308" y="1744806"/>
            <a:chExt cx="2394823" cy="1963194"/>
          </a:xfrm>
        </p:grpSpPr>
        <p:cxnSp>
          <p:nvCxnSpPr>
            <p:cNvPr id="22" name="Straight Arrow Connector 21"/>
            <p:cNvCxnSpPr/>
            <p:nvPr/>
          </p:nvCxnSpPr>
          <p:spPr>
            <a:xfrm>
              <a:off x="1979712" y="2420888"/>
              <a:ext cx="0" cy="1287112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854308" y="1744806"/>
              <a:ext cx="2394823" cy="64633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New below connection</a:t>
              </a:r>
            </a:p>
            <a:p>
              <a:r>
                <a:rPr lang="en-US" dirty="0" smtClean="0"/>
                <a:t>Rotation angle changed</a:t>
              </a:r>
              <a:endParaRPr lang="en-GB" dirty="0"/>
            </a:p>
          </p:txBody>
        </p:sp>
      </p:grpSp>
      <p:sp>
        <p:nvSpPr>
          <p:cNvPr id="28" name="Rectangle 27"/>
          <p:cNvSpPr/>
          <p:nvPr/>
        </p:nvSpPr>
        <p:spPr>
          <a:xfrm rot="120000">
            <a:off x="3126597" y="4077500"/>
            <a:ext cx="1011782" cy="318094"/>
          </a:xfrm>
          <a:prstGeom prst="rect">
            <a:avLst/>
          </a:prstGeom>
          <a:solidFill>
            <a:srgbClr val="FFC00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5" name="Group 24"/>
          <p:cNvGrpSpPr/>
          <p:nvPr/>
        </p:nvGrpSpPr>
        <p:grpSpPr>
          <a:xfrm>
            <a:off x="3210901" y="2401025"/>
            <a:ext cx="1436777" cy="1957428"/>
            <a:chOff x="3210901" y="2401025"/>
            <a:chExt cx="1436777" cy="1957428"/>
          </a:xfrm>
        </p:grpSpPr>
        <p:sp>
          <p:nvSpPr>
            <p:cNvPr id="34" name="Rectangle 33"/>
            <p:cNvSpPr/>
            <p:nvPr/>
          </p:nvSpPr>
          <p:spPr>
            <a:xfrm rot="712666">
              <a:off x="3210901" y="3259633"/>
              <a:ext cx="1008112" cy="72008"/>
            </a:xfrm>
            <a:prstGeom prst="rect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ectangle 34"/>
            <p:cNvSpPr/>
            <p:nvPr/>
          </p:nvSpPr>
          <p:spPr>
            <a:xfrm rot="17366357">
              <a:off x="3509869" y="3818393"/>
              <a:ext cx="1008112" cy="72008"/>
            </a:xfrm>
            <a:prstGeom prst="rect">
              <a:avLst/>
            </a:prstGeom>
            <a:solidFill>
              <a:schemeClr val="tx2"/>
            </a:solidFill>
            <a:ln w="6350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Arc 36"/>
            <p:cNvSpPr/>
            <p:nvPr/>
          </p:nvSpPr>
          <p:spPr>
            <a:xfrm rot="10800000">
              <a:off x="3365106" y="2401025"/>
              <a:ext cx="1282572" cy="1649476"/>
            </a:xfrm>
            <a:prstGeom prst="arc">
              <a:avLst/>
            </a:prstGeom>
            <a:ln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3512139" y="4317956"/>
            <a:ext cx="1469532" cy="1845607"/>
            <a:chOff x="3512139" y="4317956"/>
            <a:chExt cx="1469532" cy="1845607"/>
          </a:xfrm>
        </p:grpSpPr>
        <p:cxnSp>
          <p:nvCxnSpPr>
            <p:cNvPr id="38" name="Straight Arrow Connector 37"/>
            <p:cNvCxnSpPr>
              <a:stCxn id="39" idx="0"/>
            </p:cNvCxnSpPr>
            <p:nvPr/>
          </p:nvCxnSpPr>
          <p:spPr>
            <a:xfrm flipH="1" flipV="1">
              <a:off x="3512139" y="4317956"/>
              <a:ext cx="751803" cy="1199276"/>
            </a:xfrm>
            <a:prstGeom prst="straightConnector1">
              <a:avLst/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3546213" y="5517232"/>
              <a:ext cx="1435458" cy="646331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dirty="0" smtClean="0"/>
                <a:t>HAC Support</a:t>
              </a:r>
            </a:p>
            <a:p>
              <a:r>
                <a:rPr lang="en-US" dirty="0"/>
                <a:t>a</a:t>
              </a:r>
              <a:r>
                <a:rPr lang="en-US" dirty="0" smtClean="0"/>
                <a:t>nd Detector</a:t>
              </a:r>
              <a:endParaRPr lang="en-GB" dirty="0"/>
            </a:p>
          </p:txBody>
        </p:sp>
      </p:grpSp>
      <p:sp>
        <p:nvSpPr>
          <p:cNvPr id="44" name="Rectangle 43"/>
          <p:cNvSpPr/>
          <p:nvPr/>
        </p:nvSpPr>
        <p:spPr>
          <a:xfrm>
            <a:off x="2639502" y="4109661"/>
            <a:ext cx="407755" cy="416589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6279319" y="3367092"/>
            <a:ext cx="291702" cy="211508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5796136" y="2641217"/>
            <a:ext cx="5039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SAC</a:t>
            </a:r>
            <a:endParaRPr lang="en-US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1286798" y="5224898"/>
            <a:ext cx="1859099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Cryo</a:t>
            </a:r>
            <a:r>
              <a:rPr lang="en-US" dirty="0" smtClean="0"/>
              <a:t> Control</a:t>
            </a:r>
          </a:p>
          <a:p>
            <a:r>
              <a:rPr lang="en-US" dirty="0" smtClean="0"/>
              <a:t>Rack to be moved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5936482" y="3775108"/>
            <a:ext cx="291702" cy="211508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2051719" y="707440"/>
            <a:ext cx="5003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From the Current Situation to the Final Installation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43" name="Date Placeholder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692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path" presetSubtype="0" repeatCount="300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3.7037E-7 L -0.07865 -0.003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41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3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accel="18000" decel="8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decel="66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74 0.01389 L 0.00243 0.03634 C 0.00243 0.0463 -0.00798 0.05926 -0.01736 0.05972 L -0.03645 0.06065 " pathEditMode="relative" rAng="5276541" ptsTypes="FfFF">
                                      <p:cBhvr>
                                        <p:cTn id="42" dur="3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10" y="2338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3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1.85185E-6 L 5.55556E-7 0.02477 C 5.55556E-7 0.0368 -0.0125 0.05254 -0.02066 0.05254 L -0.03924 0.05254 " pathEditMode="relative" rAng="5400000" ptsTypes="FfFF">
                                      <p:cBhvr>
                                        <p:cTn id="4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2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8" grpId="0" animBg="1"/>
      <p:bldP spid="44" grpId="0" animBg="1"/>
      <p:bldP spid="45" grpId="0" animBg="1"/>
      <p:bldP spid="45" grpId="1" animBg="1"/>
      <p:bldP spid="41" grpId="0" animBg="1"/>
      <p:bldP spid="4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MBPL to </a:t>
            </a:r>
            <a:r>
              <a:rPr lang="en-US" dirty="0" smtClean="0"/>
              <a:t>SAC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Nothing particular critical, except resources….</a:t>
            </a:r>
          </a:p>
          <a:p>
            <a:r>
              <a:rPr lang="en-US" dirty="0" smtClean="0"/>
              <a:t>Work should be done in the shadow of other installation work, i.e.</a:t>
            </a:r>
          </a:p>
          <a:p>
            <a:pPr lvl="1"/>
            <a:r>
              <a:rPr lang="en-US" dirty="0" smtClean="0"/>
              <a:t>Modification beam pipe</a:t>
            </a:r>
          </a:p>
          <a:p>
            <a:pPr lvl="1"/>
            <a:r>
              <a:rPr lang="en-US" dirty="0" smtClean="0"/>
              <a:t>HAC Platform and lifting tool</a:t>
            </a:r>
          </a:p>
          <a:p>
            <a:pPr lvl="1"/>
            <a:r>
              <a:rPr lang="en-US" dirty="0" err="1" smtClean="0"/>
              <a:t>Cryo</a:t>
            </a:r>
            <a:r>
              <a:rPr lang="en-US" dirty="0" smtClean="0"/>
              <a:t> rack displacement </a:t>
            </a:r>
          </a:p>
          <a:p>
            <a:pPr lvl="1"/>
            <a:endParaRPr lang="en-US" dirty="0"/>
          </a:p>
          <a:p>
            <a:pPr lvl="1"/>
            <a:r>
              <a:rPr lang="en-US" dirty="0" smtClean="0"/>
              <a:t>HAC and SAC installation</a:t>
            </a:r>
            <a:endParaRPr lang="en-GB" dirty="0"/>
          </a:p>
        </p:txBody>
      </p:sp>
      <p:sp>
        <p:nvSpPr>
          <p:cNvPr id="4" name="Right Brace 3"/>
          <p:cNvSpPr/>
          <p:nvPr/>
        </p:nvSpPr>
        <p:spPr>
          <a:xfrm>
            <a:off x="5580112" y="3497436"/>
            <a:ext cx="216024" cy="1224136"/>
          </a:xfrm>
          <a:prstGeom prst="rightBrace">
            <a:avLst>
              <a:gd name="adj1" fmla="val 46546"/>
              <a:gd name="adj2" fmla="val 50000"/>
            </a:avLst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012160" y="3924838"/>
            <a:ext cx="25481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Should be done this year</a:t>
            </a:r>
            <a:endParaRPr lang="en-GB" b="1" dirty="0">
              <a:solidFill>
                <a:srgbClr val="C00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932040" y="5589240"/>
            <a:ext cx="792088" cy="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012160" y="540457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In 2014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040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about TDAQ 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23</a:t>
            </a:fld>
            <a:endParaRPr lang="en-GB" dirty="0"/>
          </a:p>
        </p:txBody>
      </p:sp>
      <p:sp>
        <p:nvSpPr>
          <p:cNvPr id="6" name="Subtitle 4"/>
          <p:cNvSpPr txBox="1">
            <a:spLocks/>
          </p:cNvSpPr>
          <p:nvPr/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See Marco’s presentation.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380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65096250"/>
              </p:ext>
            </p:extLst>
          </p:nvPr>
        </p:nvGraphicFramePr>
        <p:xfrm>
          <a:off x="385762" y="519113"/>
          <a:ext cx="8372475" cy="58197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635896" y="14814"/>
            <a:ext cx="244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Schedule (1)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4186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8243443"/>
              </p:ext>
            </p:extLst>
          </p:nvPr>
        </p:nvGraphicFramePr>
        <p:xfrm>
          <a:off x="385762" y="571500"/>
          <a:ext cx="837247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635896" y="14814"/>
            <a:ext cx="2440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Installation Schedule (2)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36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How about the Beam ?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See Lau’s presentation.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027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CEDAR / GTK / CHANTI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CEDAR -&gt; WG meeting</a:t>
            </a:r>
          </a:p>
          <a:p>
            <a:pPr lvl="1"/>
            <a:r>
              <a:rPr lang="en-US" dirty="0" smtClean="0"/>
              <a:t>Besides detector issues: Buffer </a:t>
            </a:r>
            <a:r>
              <a:rPr lang="en-US" dirty="0"/>
              <a:t>Volume, Fast </a:t>
            </a:r>
            <a:r>
              <a:rPr lang="en-US" dirty="0" smtClean="0"/>
              <a:t>Valve (?), </a:t>
            </a:r>
            <a:r>
              <a:rPr lang="en-US" dirty="0"/>
              <a:t>Gas </a:t>
            </a:r>
            <a:r>
              <a:rPr lang="en-US" dirty="0" smtClean="0"/>
              <a:t>System,….</a:t>
            </a:r>
          </a:p>
          <a:p>
            <a:r>
              <a:rPr lang="en-US" dirty="0" smtClean="0"/>
              <a:t>GTK </a:t>
            </a:r>
            <a:r>
              <a:rPr lang="en-US" dirty="0"/>
              <a:t>(CHIP fabrication/bonding contract/ test systems) -&gt; WG </a:t>
            </a:r>
            <a:r>
              <a:rPr lang="en-US" dirty="0" smtClean="0"/>
              <a:t>meeting</a:t>
            </a:r>
          </a:p>
          <a:p>
            <a:pPr lvl="1"/>
            <a:r>
              <a:rPr lang="en-US" dirty="0" smtClean="0"/>
              <a:t>Overall schedule very tight.</a:t>
            </a:r>
          </a:p>
          <a:p>
            <a:pPr lvl="1"/>
            <a:r>
              <a:rPr lang="en-US" dirty="0" smtClean="0"/>
              <a:t>GTK cooling system / CERN in-house fabrication still not guarantied.</a:t>
            </a:r>
          </a:p>
          <a:p>
            <a:r>
              <a:rPr lang="en-US" dirty="0" smtClean="0"/>
              <a:t>CHANTI: Need </a:t>
            </a:r>
            <a:r>
              <a:rPr lang="en-US" dirty="0"/>
              <a:t>housing </a:t>
            </a:r>
            <a:r>
              <a:rPr lang="en-US" dirty="0" smtClean="0"/>
              <a:t>drawing (3D model) </a:t>
            </a:r>
            <a:r>
              <a:rPr lang="en-US" dirty="0"/>
              <a:t>from Naples for GTK3 and CHANTI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4</a:t>
            </a:fld>
            <a:endParaRPr lang="en-GB" dirty="0"/>
          </a:p>
        </p:txBody>
      </p:sp>
      <p:grpSp>
        <p:nvGrpSpPr>
          <p:cNvPr id="7" name="Group 6"/>
          <p:cNvGrpSpPr/>
          <p:nvPr/>
        </p:nvGrpSpPr>
        <p:grpSpPr>
          <a:xfrm>
            <a:off x="295627" y="3747908"/>
            <a:ext cx="432048" cy="473180"/>
            <a:chOff x="7869600" y="1083612"/>
            <a:chExt cx="432048" cy="473180"/>
          </a:xfrm>
        </p:grpSpPr>
        <p:sp>
          <p:nvSpPr>
            <p:cNvPr id="8" name="Isosceles Triangle 7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9408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Completion of the Vacuum tank (1)</a:t>
            </a:r>
            <a:endParaRPr lang="en-GB" dirty="0"/>
          </a:p>
        </p:txBody>
      </p:sp>
      <p:sp>
        <p:nvSpPr>
          <p:cNvPr id="18" name="Content Placeholder 17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/>
          <a:lstStyle/>
          <a:p>
            <a:r>
              <a:rPr lang="en-US" b="1" u="sng" dirty="0" smtClean="0"/>
              <a:t>New Vacuum tanks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C00000"/>
                </a:solidFill>
              </a:rPr>
              <a:t>#26 + #28 </a:t>
            </a:r>
            <a:r>
              <a:rPr lang="en-US" dirty="0" smtClean="0"/>
              <a:t>are tendered, order in Sept., delivery expected for Feb. 2014. (thanks to Flavio + Fabrizio).</a:t>
            </a:r>
          </a:p>
          <a:p>
            <a:r>
              <a:rPr lang="en-US" dirty="0" smtClean="0"/>
              <a:t>LAV9, 10 + 11 will be at CERN in Sept. 2013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Challenge</a:t>
            </a:r>
            <a:r>
              <a:rPr lang="en-US" dirty="0" smtClean="0"/>
              <a:t>: STRAW schedule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4164" r="17325" b="13207"/>
          <a:stretch/>
        </p:blipFill>
        <p:spPr>
          <a:xfrm>
            <a:off x="621861" y="4932000"/>
            <a:ext cx="8414635" cy="133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36079" y="6079334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710093" y="60793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366277" y="607933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III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6454509" y="6079334"/>
            <a:ext cx="373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IV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0934" y="6081079"/>
            <a:ext cx="716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Straw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763688" y="4884905"/>
            <a:ext cx="536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LAV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99349" y="488490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9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5936" y="488490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10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14752" y="488490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11</a:t>
            </a:r>
            <a:endParaRPr lang="en-GB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71104" y="534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#24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671167" y="5292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#26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14118" y="5256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#27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555276" y="5238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#28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5</a:t>
            </a:fld>
            <a:endParaRPr lang="en-GB" dirty="0"/>
          </a:p>
        </p:txBody>
      </p:sp>
      <p:grpSp>
        <p:nvGrpSpPr>
          <p:cNvPr id="20" name="Group 19"/>
          <p:cNvGrpSpPr/>
          <p:nvPr/>
        </p:nvGrpSpPr>
        <p:grpSpPr>
          <a:xfrm>
            <a:off x="295627" y="3747908"/>
            <a:ext cx="432048" cy="473180"/>
            <a:chOff x="7869600" y="1083612"/>
            <a:chExt cx="432048" cy="473180"/>
          </a:xfrm>
        </p:grpSpPr>
        <p:sp>
          <p:nvSpPr>
            <p:cNvPr id="21" name="Isosceles Triangle 20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42151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Straw Fabrication, Dressing + Stacking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1355213"/>
              </p:ext>
            </p:extLst>
          </p:nvPr>
        </p:nvGraphicFramePr>
        <p:xfrm>
          <a:off x="251527" y="1268760"/>
          <a:ext cx="8496938" cy="3981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481"/>
                <a:gridCol w="944104"/>
                <a:gridCol w="726234"/>
                <a:gridCol w="1742961"/>
                <a:gridCol w="1452468"/>
                <a:gridCol w="1307221"/>
                <a:gridCol w="1452469"/>
              </a:tblGrid>
              <a:tr h="92811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Straw</a:t>
                      </a:r>
                      <a:endParaRPr lang="en-GB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Module</a:t>
                      </a:r>
                      <a:endParaRPr lang="en-GB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Fabrication</a:t>
                      </a:r>
                      <a:r>
                        <a:rPr lang="en-US" baseline="0" dirty="0" smtClean="0"/>
                        <a:t> Ready </a:t>
                      </a:r>
                      <a:endParaRPr lang="en-GB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Electronics +</a:t>
                      </a:r>
                    </a:p>
                    <a:p>
                      <a:pPr algn="ctr"/>
                      <a:r>
                        <a:rPr lang="en-US" dirty="0" smtClean="0"/>
                        <a:t>Delivery</a:t>
                      </a:r>
                      <a:endParaRPr lang="en-GB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Stacking, Dressing</a:t>
                      </a:r>
                    </a:p>
                    <a:p>
                      <a:pPr algn="ctr"/>
                      <a:r>
                        <a:rPr lang="en-US" dirty="0" smtClean="0"/>
                        <a:t>Ready</a:t>
                      </a:r>
                      <a:endParaRPr lang="en-GB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Installation</a:t>
                      </a:r>
                      <a:endParaRPr lang="en-GB" dirty="0"/>
                    </a:p>
                  </a:txBody>
                  <a:tcPr anchor="ctr">
                    <a:solidFill>
                      <a:schemeClr val="tx2">
                        <a:lumMod val="75000"/>
                      </a:schemeClr>
                    </a:solidFill>
                  </a:tcPr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(</a:t>
                      </a:r>
                      <a:r>
                        <a:rPr lang="en-US" dirty="0" err="1" smtClean="0"/>
                        <a:t>u,v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finished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 cover Oct. 13</a:t>
                      </a:r>
                      <a:endParaRPr lang="en-GB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Dec. 13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Jan. </a:t>
                      </a:r>
                      <a:r>
                        <a:rPr lang="en-US" dirty="0" smtClean="0"/>
                        <a:t>14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CERN</a:t>
                      </a:r>
                      <a:endParaRPr lang="en-GB" dirty="0" smtClean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finished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 cover Oct. 13</a:t>
                      </a:r>
                      <a:endParaRPr lang="en-GB" sz="14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 (</a:t>
                      </a:r>
                      <a:r>
                        <a:rPr lang="en-US" dirty="0" err="1" smtClean="0"/>
                        <a:t>u,v</a:t>
                      </a:r>
                      <a:r>
                        <a:rPr lang="en-US" dirty="0" smtClean="0"/>
                        <a:t>)</a:t>
                      </a:r>
                      <a:endParaRPr lang="en-GB" dirty="0" smtClean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JINR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finished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Delivery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dirty="0" smtClean="0"/>
                        <a:t>Sept.13</a:t>
                      </a:r>
                    </a:p>
                    <a:p>
                      <a:pPr algn="ctr"/>
                      <a:r>
                        <a:rPr lang="en-US" sz="1200" dirty="0" smtClean="0"/>
                        <a:t>FE cover  Oct. 13</a:t>
                      </a:r>
                      <a:endParaRPr lang="en-GB" sz="1200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Jan. 14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Feb.14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JINR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Oct. 13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Delivery Dec. 13</a:t>
                      </a:r>
                      <a:endParaRPr lang="en-GB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III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(</a:t>
                      </a:r>
                      <a:r>
                        <a:rPr lang="en-US" dirty="0" err="1" smtClean="0"/>
                        <a:t>u,v</a:t>
                      </a:r>
                      <a:r>
                        <a:rPr lang="en-US" dirty="0" smtClean="0"/>
                        <a:t>)</a:t>
                      </a:r>
                      <a:endParaRPr lang="en-GB" dirty="0" smtClean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finished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 cover Dec. 13</a:t>
                      </a:r>
                      <a:endParaRPr lang="en-GB" sz="14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Feb. 14</a:t>
                      </a:r>
                      <a:endParaRPr lang="en-GB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Feb.14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CERN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Dec. 13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 cover Dec. 13</a:t>
                      </a:r>
                      <a:endParaRPr lang="en-GB" sz="1400" dirty="0"/>
                    </a:p>
                  </a:txBody>
                  <a:tcPr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IV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7 (</a:t>
                      </a:r>
                      <a:r>
                        <a:rPr lang="en-US" dirty="0" err="1" smtClean="0"/>
                        <a:t>u,v</a:t>
                      </a:r>
                      <a:r>
                        <a:rPr lang="en-US" dirty="0" smtClean="0"/>
                        <a:t>)</a:t>
                      </a:r>
                      <a:endParaRPr lang="en-GB" dirty="0" smtClean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JINR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Mar.</a:t>
                      </a:r>
                      <a:r>
                        <a:rPr lang="en-US" baseline="0" dirty="0" smtClean="0"/>
                        <a:t> 14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Delivery Jul.14</a:t>
                      </a:r>
                      <a:endParaRPr lang="en-GB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Aug. 14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Aug. 14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 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JINR</a:t>
                      </a:r>
                      <a:endParaRPr lang="en-GB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Jun. 14</a:t>
                      </a:r>
                      <a:endParaRPr lang="en-GB" dirty="0"/>
                    </a:p>
                  </a:txBody>
                  <a:tcPr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Delivery Jul. 14</a:t>
                      </a:r>
                      <a:endParaRPr lang="en-GB" sz="1400" dirty="0"/>
                    </a:p>
                  </a:txBody>
                  <a:tcPr anchor="ctr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 smtClean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77058" y="5366341"/>
            <a:ext cx="8966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have made good progress in the last 6 months, but the remaining schedule remains tough!</a:t>
            </a:r>
          </a:p>
          <a:p>
            <a:r>
              <a:rPr lang="en-US" dirty="0" smtClean="0"/>
              <a:t>(There is no time for respite).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77058" y="6012672"/>
            <a:ext cx="8966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The delivery schedule for Straw IV is a firm deadline, because otherwise we cannot close the vacuum tank.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6</a:t>
            </a:fld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627784" y="731074"/>
            <a:ext cx="31196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Overall schedule still very tight</a:t>
            </a:r>
            <a:endParaRPr lang="en-GB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2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8840"/>
            <a:ext cx="8229600" cy="850106"/>
          </a:xfrm>
        </p:spPr>
        <p:txBody>
          <a:bodyPr/>
          <a:lstStyle/>
          <a:p>
            <a:r>
              <a:rPr lang="en-US" dirty="0" smtClean="0"/>
              <a:t>Vacuum </a:t>
            </a:r>
            <a:r>
              <a:rPr lang="en-US" dirty="0"/>
              <a:t>T</a:t>
            </a:r>
            <a:r>
              <a:rPr lang="en-US" dirty="0" smtClean="0"/>
              <a:t>ank Completion (2)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Install (</a:t>
            </a:r>
            <a:r>
              <a:rPr lang="en-US" dirty="0"/>
              <a:t>p</a:t>
            </a:r>
            <a:r>
              <a:rPr lang="en-US" dirty="0" smtClean="0"/>
              <a:t>osition) LAV 9, 10 + 11 in Sept. or Oct. 2013. </a:t>
            </a:r>
            <a:r>
              <a:rPr lang="en-US" sz="2400" dirty="0" smtClean="0"/>
              <a:t>(the neighboring elements are incomplete)</a:t>
            </a:r>
          </a:p>
          <a:p>
            <a:r>
              <a:rPr lang="en-US" dirty="0" smtClean="0"/>
              <a:t>Install Straw I, II + III between Jan. - Mar. 2014</a:t>
            </a:r>
          </a:p>
          <a:p>
            <a:pPr lvl="1"/>
            <a:r>
              <a:rPr lang="en-US" dirty="0" smtClean="0"/>
              <a:t>Vac. tank interface must be ordered in Sept. 2013</a:t>
            </a:r>
          </a:p>
          <a:p>
            <a:r>
              <a:rPr lang="en-US" dirty="0" smtClean="0"/>
              <a:t>The New Vacuum tanks (#26, 28) are expected to arrive in February, and will be installed immediately.</a:t>
            </a:r>
          </a:p>
          <a:p>
            <a:endParaRPr lang="en-US" dirty="0"/>
          </a:p>
          <a:p>
            <a:r>
              <a:rPr lang="en-US" dirty="0" smtClean="0"/>
              <a:t>In April 14,  close vacuum tank (after LAV11) to do </a:t>
            </a:r>
            <a:r>
              <a:rPr lang="en-US" b="1" dirty="0" smtClean="0">
                <a:solidFill>
                  <a:srgbClr val="C00000"/>
                </a:solidFill>
              </a:rPr>
              <a:t>vacuum test</a:t>
            </a:r>
            <a:r>
              <a:rPr lang="en-US" dirty="0" smtClean="0"/>
              <a:t> of the full tank (except Straw </a:t>
            </a:r>
            <a:r>
              <a:rPr lang="en-US" dirty="0"/>
              <a:t>I</a:t>
            </a:r>
            <a:r>
              <a:rPr lang="en-US" dirty="0" smtClean="0"/>
              <a:t>V).  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7</a:t>
            </a:fld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815657" y="898946"/>
            <a:ext cx="1097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Summary</a:t>
            </a:r>
            <a:endParaRPr lang="en-US" b="1" dirty="0">
              <a:solidFill>
                <a:schemeClr val="tx2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7504" y="2780928"/>
            <a:ext cx="432048" cy="473180"/>
            <a:chOff x="7869600" y="1083612"/>
            <a:chExt cx="432048" cy="473180"/>
          </a:xfrm>
        </p:grpSpPr>
        <p:sp>
          <p:nvSpPr>
            <p:cNvPr id="7" name="Isosceles Triangle 6"/>
            <p:cNvSpPr/>
            <p:nvPr/>
          </p:nvSpPr>
          <p:spPr>
            <a:xfrm>
              <a:off x="7869600" y="1083612"/>
              <a:ext cx="432048" cy="401172"/>
            </a:xfrm>
            <a:prstGeom prst="triangle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58706" y="1156682"/>
              <a:ext cx="2160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/>
                <a:t>!</a:t>
              </a:r>
              <a:endParaRPr lang="en-US" sz="20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248812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RICH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646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Vessel Delivery + Installation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Vessel delivery (contractual: 30/08/2013)</a:t>
            </a:r>
          </a:p>
          <a:p>
            <a:pPr lvl="1"/>
            <a:r>
              <a:rPr lang="en-US" dirty="0"/>
              <a:t>Vacuum test in Spain was negotiated  (+4 weeks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Realistically expect delivery </a:t>
            </a:r>
            <a:r>
              <a:rPr lang="en-US" dirty="0" smtClean="0"/>
              <a:t>not before end of November</a:t>
            </a:r>
            <a:endParaRPr lang="en-US" dirty="0" smtClean="0"/>
          </a:p>
          <a:p>
            <a:r>
              <a:rPr lang="en-US" dirty="0" smtClean="0"/>
              <a:t>RICH entrance window has been </a:t>
            </a:r>
            <a:r>
              <a:rPr lang="en-US" dirty="0" err="1" smtClean="0"/>
              <a:t>hydroformed</a:t>
            </a:r>
            <a:endParaRPr lang="en-US" dirty="0"/>
          </a:p>
          <a:p>
            <a:r>
              <a:rPr lang="en-US" dirty="0" smtClean="0"/>
              <a:t>RICH – Straw Link is delivered and at CERN</a:t>
            </a:r>
          </a:p>
          <a:p>
            <a:r>
              <a:rPr lang="en-US" dirty="0" smtClean="0"/>
              <a:t>Construction in Spain followed very close by Piet.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27/08/2013 -FH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5F5FE-959B-474E-9E8D-AE82DC142A8A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6795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lumMod val="85000"/>
          </a:schemeClr>
        </a:solidFill>
        <a:ln w="6350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11025</TotalTime>
  <Words>1367</Words>
  <Application>Microsoft Office PowerPoint</Application>
  <PresentationFormat>On-screen Show (4:3)</PresentationFormat>
  <Paragraphs>314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Challenges and Overview</vt:lpstr>
      <vt:lpstr>Overview</vt:lpstr>
      <vt:lpstr>How about the Beam ?</vt:lpstr>
      <vt:lpstr>CEDAR / GTK / CHANTI</vt:lpstr>
      <vt:lpstr>Completion of the Vacuum tank (1)</vt:lpstr>
      <vt:lpstr>Straw Fabrication, Dressing + Stacking</vt:lpstr>
      <vt:lpstr>Vacuum Tank Completion (2)</vt:lpstr>
      <vt:lpstr>RICH</vt:lpstr>
      <vt:lpstr>RICH Vessel Delivery + Installation</vt:lpstr>
      <vt:lpstr>Al Window Hydroforming</vt:lpstr>
      <vt:lpstr>RICH Mirror Supports</vt:lpstr>
      <vt:lpstr>Vessel Installation</vt:lpstr>
      <vt:lpstr>Al Beam Pipe</vt:lpstr>
      <vt:lpstr>Status Report Al Beam Pipe</vt:lpstr>
      <vt:lpstr>PowerPoint Presentation</vt:lpstr>
      <vt:lpstr>LAV12 / CHOD / IRC</vt:lpstr>
      <vt:lpstr>LKR / CREAM Installation</vt:lpstr>
      <vt:lpstr>MUV installation (1)</vt:lpstr>
      <vt:lpstr>Muon Installation Sequence</vt:lpstr>
      <vt:lpstr>Muon Installation</vt:lpstr>
      <vt:lpstr>MBPL to SAC</vt:lpstr>
      <vt:lpstr>MBPL to SAC (2)</vt:lpstr>
      <vt:lpstr>How about TDAQ ?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Ferdinand Hahn</dc:creator>
  <cp:lastModifiedBy>Ferdinand Hahn</cp:lastModifiedBy>
  <cp:revision>110</cp:revision>
  <cp:lastPrinted>2013-08-16T14:34:47Z</cp:lastPrinted>
  <dcterms:created xsi:type="dcterms:W3CDTF">2013-07-17T14:31:05Z</dcterms:created>
  <dcterms:modified xsi:type="dcterms:W3CDTF">2013-08-27T06:51:55Z</dcterms:modified>
</cp:coreProperties>
</file>