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61" r:id="rId1"/>
  </p:sldMasterIdLst>
  <p:notesMasterIdLst>
    <p:notesMasterId r:id="rId16"/>
  </p:notesMasterIdLst>
  <p:sldIdLst>
    <p:sldId id="256" r:id="rId2"/>
    <p:sldId id="276" r:id="rId3"/>
    <p:sldId id="279" r:id="rId4"/>
    <p:sldId id="280" r:id="rId5"/>
    <p:sldId id="281" r:id="rId6"/>
    <p:sldId id="278" r:id="rId7"/>
    <p:sldId id="282" r:id="rId8"/>
    <p:sldId id="283" r:id="rId9"/>
    <p:sldId id="284" r:id="rId10"/>
    <p:sldId id="286" r:id="rId11"/>
    <p:sldId id="287" r:id="rId12"/>
    <p:sldId id="288" r:id="rId13"/>
    <p:sldId id="289" r:id="rId14"/>
    <p:sldId id="275" r:id="rId15"/>
  </p:sldIdLst>
  <p:sldSz cx="9144000" cy="6858000" type="screen4x3"/>
  <p:notesSz cx="6797675" cy="9928225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99"/>
    <a:srgbClr val="99CCFF"/>
    <a:srgbClr val="FF9900"/>
    <a:srgbClr val="FFFF66"/>
    <a:srgbClr val="6699FF"/>
    <a:srgbClr val="FFCC99"/>
    <a:srgbClr val="FFFF99"/>
    <a:srgbClr val="FF9933"/>
    <a:srgbClr val="FF99CC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45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27804B-C026-43FE-A2F9-F3D7A2BF5198}" type="datetimeFigureOut">
              <a:rPr lang="it-IT" smtClean="0"/>
              <a:pPr/>
              <a:t>23/08/2013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F27106-41B2-4287-94B0-5F9BB5C7CB5B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251373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F27106-41B2-4287-94B0-5F9BB5C7CB5B}" type="slidenum">
              <a:rPr lang="it-IT" smtClean="0"/>
              <a:pPr/>
              <a:t>1</a:t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0"/>
          <p:cNvSpPr>
            <a:spLocks noChangeArrowheads="1"/>
          </p:cNvSpPr>
          <p:nvPr/>
        </p:nvSpPr>
        <p:spPr bwMode="auto">
          <a:xfrm>
            <a:off x="8855075" y="1000108"/>
            <a:ext cx="288925" cy="288925"/>
          </a:xfrm>
          <a:prstGeom prst="rect">
            <a:avLst/>
          </a:prstGeom>
          <a:gradFill rotWithShape="1">
            <a:gsLst>
              <a:gs pos="0">
                <a:srgbClr val="888CEF">
                  <a:alpha val="61000"/>
                </a:srgbClr>
              </a:gs>
              <a:gs pos="100000">
                <a:srgbClr val="CFDDE9">
                  <a:alpha val="89999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it-IT">
              <a:latin typeface="Arial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50825" y="333375"/>
            <a:ext cx="433388" cy="431800"/>
          </a:xfrm>
          <a:prstGeom prst="rect">
            <a:avLst/>
          </a:prstGeom>
          <a:gradFill rotWithShape="1">
            <a:gsLst>
              <a:gs pos="0">
                <a:srgbClr val="888CEF">
                  <a:alpha val="61000"/>
                </a:srgbClr>
              </a:gs>
              <a:gs pos="100000">
                <a:srgbClr val="CFDDE9">
                  <a:alpha val="89999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it-IT">
              <a:latin typeface="Arial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42844" y="785794"/>
            <a:ext cx="287338" cy="287338"/>
          </a:xfrm>
          <a:prstGeom prst="rect">
            <a:avLst/>
          </a:prstGeom>
          <a:gradFill rotWithShape="1">
            <a:gsLst>
              <a:gs pos="0">
                <a:srgbClr val="888CEF">
                  <a:alpha val="61000"/>
                </a:srgbClr>
              </a:gs>
              <a:gs pos="100000">
                <a:srgbClr val="CFDDE9">
                  <a:alpha val="89999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it-IT">
              <a:latin typeface="Arial" charset="0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71406" y="1142984"/>
            <a:ext cx="288925" cy="288925"/>
          </a:xfrm>
          <a:prstGeom prst="rect">
            <a:avLst/>
          </a:prstGeom>
          <a:gradFill rotWithShape="1">
            <a:gsLst>
              <a:gs pos="0">
                <a:srgbClr val="888CEF">
                  <a:alpha val="61000"/>
                </a:srgbClr>
              </a:gs>
              <a:gs pos="100000">
                <a:srgbClr val="CFDDE9">
                  <a:alpha val="89999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it-IT">
              <a:latin typeface="Arial" charset="0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8572528" y="5857892"/>
            <a:ext cx="288925" cy="288925"/>
          </a:xfrm>
          <a:prstGeom prst="rect">
            <a:avLst/>
          </a:prstGeom>
          <a:gradFill rotWithShape="1">
            <a:gsLst>
              <a:gs pos="0">
                <a:srgbClr val="888CEF">
                  <a:alpha val="61000"/>
                </a:srgbClr>
              </a:gs>
              <a:gs pos="100000">
                <a:srgbClr val="CFDDE9">
                  <a:alpha val="89999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it-IT">
              <a:latin typeface="Arial" charset="0"/>
            </a:endParaRP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8286776" y="6429396"/>
            <a:ext cx="144462" cy="144463"/>
          </a:xfrm>
          <a:prstGeom prst="rect">
            <a:avLst/>
          </a:prstGeom>
          <a:gradFill rotWithShape="1">
            <a:gsLst>
              <a:gs pos="0">
                <a:srgbClr val="888CEF">
                  <a:alpha val="61000"/>
                </a:srgbClr>
              </a:gs>
              <a:gs pos="100000">
                <a:srgbClr val="CFDDE9">
                  <a:alpha val="89999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it-IT">
              <a:latin typeface="Arial" charset="0"/>
            </a:endParaRP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8501090" y="5214950"/>
            <a:ext cx="504825" cy="504825"/>
          </a:xfrm>
          <a:prstGeom prst="rect">
            <a:avLst/>
          </a:prstGeom>
          <a:gradFill rotWithShape="1">
            <a:gsLst>
              <a:gs pos="0">
                <a:srgbClr val="888CEF">
                  <a:alpha val="61000"/>
                </a:srgbClr>
              </a:gs>
              <a:gs pos="100000">
                <a:srgbClr val="CFDDE9">
                  <a:alpha val="89999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it-IT">
              <a:latin typeface="Arial" charset="0"/>
            </a:endParaRPr>
          </a:p>
        </p:txBody>
      </p:sp>
      <p:sp>
        <p:nvSpPr>
          <p:cNvPr id="13" name="Rectangle 13"/>
          <p:cNvSpPr>
            <a:spLocks noChangeArrowheads="1"/>
          </p:cNvSpPr>
          <p:nvPr/>
        </p:nvSpPr>
        <p:spPr bwMode="auto">
          <a:xfrm>
            <a:off x="8858280" y="1500174"/>
            <a:ext cx="146050" cy="142875"/>
          </a:xfrm>
          <a:prstGeom prst="rect">
            <a:avLst/>
          </a:prstGeom>
          <a:gradFill rotWithShape="1">
            <a:gsLst>
              <a:gs pos="0">
                <a:srgbClr val="888CEF">
                  <a:alpha val="61000"/>
                </a:srgbClr>
              </a:gs>
              <a:gs pos="100000">
                <a:srgbClr val="CFDDE9">
                  <a:alpha val="89999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it-IT">
              <a:latin typeface="Arial" charset="0"/>
            </a:endParaRPr>
          </a:p>
        </p:txBody>
      </p:sp>
      <p:sp>
        <p:nvSpPr>
          <p:cNvPr id="14" name="Rectangle 14"/>
          <p:cNvSpPr>
            <a:spLocks noChangeArrowheads="1"/>
          </p:cNvSpPr>
          <p:nvPr/>
        </p:nvSpPr>
        <p:spPr bwMode="auto">
          <a:xfrm>
            <a:off x="8429652" y="6215082"/>
            <a:ext cx="215900" cy="215900"/>
          </a:xfrm>
          <a:prstGeom prst="rect">
            <a:avLst/>
          </a:prstGeom>
          <a:gradFill rotWithShape="1">
            <a:gsLst>
              <a:gs pos="0">
                <a:srgbClr val="888CEF">
                  <a:alpha val="61000"/>
                </a:srgbClr>
              </a:gs>
              <a:gs pos="100000">
                <a:srgbClr val="CFDDE9">
                  <a:alpha val="89999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it-IT">
              <a:latin typeface="Arial" charset="0"/>
            </a:endParaRPr>
          </a:p>
        </p:txBody>
      </p:sp>
      <p:sp>
        <p:nvSpPr>
          <p:cNvPr id="15" name="Rectangle 15"/>
          <p:cNvSpPr>
            <a:spLocks noChangeArrowheads="1"/>
          </p:cNvSpPr>
          <p:nvPr/>
        </p:nvSpPr>
        <p:spPr bwMode="auto">
          <a:xfrm>
            <a:off x="8715404" y="357166"/>
            <a:ext cx="288925" cy="288925"/>
          </a:xfrm>
          <a:prstGeom prst="rect">
            <a:avLst/>
          </a:prstGeom>
          <a:gradFill rotWithShape="1">
            <a:gsLst>
              <a:gs pos="0">
                <a:srgbClr val="888CEF">
                  <a:alpha val="61000"/>
                </a:srgbClr>
              </a:gs>
              <a:gs pos="100000">
                <a:srgbClr val="CFDDE9">
                  <a:alpha val="89999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it-IT">
              <a:latin typeface="Arial" charset="0"/>
            </a:endParaRPr>
          </a:p>
        </p:txBody>
      </p:sp>
      <p:sp>
        <p:nvSpPr>
          <p:cNvPr id="16" name="Rectangle 16"/>
          <p:cNvSpPr>
            <a:spLocks noChangeArrowheads="1"/>
          </p:cNvSpPr>
          <p:nvPr/>
        </p:nvSpPr>
        <p:spPr bwMode="auto">
          <a:xfrm>
            <a:off x="8643966" y="714356"/>
            <a:ext cx="288925" cy="288925"/>
          </a:xfrm>
          <a:prstGeom prst="rect">
            <a:avLst/>
          </a:prstGeom>
          <a:gradFill rotWithShape="1">
            <a:gsLst>
              <a:gs pos="0">
                <a:srgbClr val="888CEF">
                  <a:alpha val="61000"/>
                </a:srgbClr>
              </a:gs>
              <a:gs pos="100000">
                <a:srgbClr val="CFDDE9">
                  <a:alpha val="89999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it-IT">
              <a:latin typeface="Arial" charset="0"/>
            </a:endParaRPr>
          </a:p>
        </p:txBody>
      </p:sp>
      <p:sp>
        <p:nvSpPr>
          <p:cNvPr id="17" name="Rectangle 18"/>
          <p:cNvSpPr>
            <a:spLocks noChangeArrowheads="1"/>
          </p:cNvSpPr>
          <p:nvPr/>
        </p:nvSpPr>
        <p:spPr bwMode="auto">
          <a:xfrm>
            <a:off x="214282" y="1357298"/>
            <a:ext cx="215900" cy="215900"/>
          </a:xfrm>
          <a:prstGeom prst="rect">
            <a:avLst/>
          </a:prstGeom>
          <a:gradFill rotWithShape="1">
            <a:gsLst>
              <a:gs pos="0">
                <a:srgbClr val="888CEF">
                  <a:alpha val="61000"/>
                </a:srgbClr>
              </a:gs>
              <a:gs pos="100000">
                <a:srgbClr val="CFDDE9">
                  <a:alpha val="89999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it-IT">
              <a:latin typeface="Arial" charset="0"/>
            </a:endParaRPr>
          </a:p>
        </p:txBody>
      </p:sp>
      <p:sp>
        <p:nvSpPr>
          <p:cNvPr id="18" name="Rectangle 19"/>
          <p:cNvSpPr>
            <a:spLocks noChangeArrowheads="1"/>
          </p:cNvSpPr>
          <p:nvPr/>
        </p:nvSpPr>
        <p:spPr bwMode="auto">
          <a:xfrm>
            <a:off x="71406" y="1500174"/>
            <a:ext cx="215900" cy="217488"/>
          </a:xfrm>
          <a:prstGeom prst="rect">
            <a:avLst/>
          </a:prstGeom>
          <a:gradFill rotWithShape="1">
            <a:gsLst>
              <a:gs pos="0">
                <a:srgbClr val="888CEF">
                  <a:alpha val="61000"/>
                </a:srgbClr>
              </a:gs>
              <a:gs pos="100000">
                <a:srgbClr val="CFDDE9">
                  <a:alpha val="89999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it-IT">
              <a:latin typeface="Arial" charset="0"/>
            </a:endParaRPr>
          </a:p>
        </p:txBody>
      </p:sp>
      <p:sp>
        <p:nvSpPr>
          <p:cNvPr id="20889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827088" y="1196975"/>
            <a:ext cx="7772400" cy="1470025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20890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it-IT" dirty="0" smtClean="0"/>
              <a:t>Fare clic per modificare lo stile del sottotitolo dello schema</a:t>
            </a:r>
            <a:endParaRPr lang="it-IT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838950" y="0"/>
            <a:ext cx="2074863" cy="61547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611188" y="0"/>
            <a:ext cx="6075362" cy="6154738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olo e tabel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11188" y="0"/>
            <a:ext cx="5473700" cy="64770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abella 2"/>
          <p:cNvSpPr>
            <a:spLocks noGrp="1"/>
          </p:cNvSpPr>
          <p:nvPr>
            <p:ph type="tbl" idx="1"/>
          </p:nvPr>
        </p:nvSpPr>
        <p:spPr>
          <a:xfrm>
            <a:off x="684213" y="1628775"/>
            <a:ext cx="8229600" cy="4525963"/>
          </a:xfrm>
        </p:spPr>
        <p:txBody>
          <a:bodyPr/>
          <a:lstStyle/>
          <a:p>
            <a:pPr lvl="0"/>
            <a:r>
              <a:rPr lang="it-IT" noProof="0" smtClean="0"/>
              <a:t>Fare clic sull'icona per inserire una tabella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olo, contenuto e 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11188" y="0"/>
            <a:ext cx="5473700" cy="647700"/>
          </a:xfrm>
        </p:spPr>
        <p:txBody>
          <a:bodyPr/>
          <a:lstStyle/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684213" y="1628775"/>
            <a:ext cx="4038600" cy="4525963"/>
          </a:xfrm>
        </p:spPr>
        <p:txBody>
          <a:bodyPr/>
          <a:lstStyle/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4" name="Segnaposto contenuto 3"/>
          <p:cNvSpPr>
            <a:spLocks noGrp="1"/>
          </p:cNvSpPr>
          <p:nvPr>
            <p:ph sz="quarter" idx="2"/>
          </p:nvPr>
        </p:nvSpPr>
        <p:spPr>
          <a:xfrm>
            <a:off x="4875213" y="1628775"/>
            <a:ext cx="4038600" cy="2185988"/>
          </a:xfrm>
        </p:spPr>
        <p:txBody>
          <a:bodyPr/>
          <a:lstStyle/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5" name="Segnaposto contenuto 4"/>
          <p:cNvSpPr>
            <a:spLocks noGrp="1"/>
          </p:cNvSpPr>
          <p:nvPr>
            <p:ph sz="quarter" idx="3"/>
          </p:nvPr>
        </p:nvSpPr>
        <p:spPr>
          <a:xfrm>
            <a:off x="4875213" y="3967163"/>
            <a:ext cx="4038600" cy="2187575"/>
          </a:xfrm>
        </p:spPr>
        <p:txBody>
          <a:bodyPr/>
          <a:lstStyle/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B6055F8-1D02-4417-9241-55C834FD9970}" type="datetimeFigureOut">
              <a:rPr lang="it-IT" smtClean="0"/>
              <a:pPr/>
              <a:t>23/08/2013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14282" y="0"/>
            <a:ext cx="8286808" cy="647700"/>
          </a:xfrm>
        </p:spPr>
        <p:txBody>
          <a:bodyPr/>
          <a:lstStyle>
            <a:lvl1pPr>
              <a:defRPr sz="3200">
                <a:solidFill>
                  <a:srgbClr val="5F8FFB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684213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875213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dirty="0" smtClean="0"/>
              <a:t>Fare clic per modificare stili del testo dello schema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it-IT" noProof="0" smtClean="0"/>
              <a:t>Fare clic sull'icona per inserire un'immagine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11188" y="0"/>
            <a:ext cx="7461274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628775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</a:p>
        </p:txBody>
      </p:sp>
      <p:pic>
        <p:nvPicPr>
          <p:cNvPr id="2053" name="Picture 8" descr="barra_ondulata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 rot="-5400000">
            <a:off x="-3223450" y="3366294"/>
            <a:ext cx="6858000" cy="12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9" descr="barra_ondulata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 rot="10800000">
            <a:off x="0" y="549275"/>
            <a:ext cx="8064500" cy="147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8125" y="61658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8172450" y="549275"/>
            <a:ext cx="146050" cy="142875"/>
          </a:xfrm>
          <a:prstGeom prst="rect">
            <a:avLst/>
          </a:prstGeom>
          <a:gradFill rotWithShape="1">
            <a:gsLst>
              <a:gs pos="0">
                <a:srgbClr val="888CEF">
                  <a:alpha val="61000"/>
                </a:srgbClr>
              </a:gs>
              <a:gs pos="100000">
                <a:srgbClr val="CFDDE9">
                  <a:alpha val="89999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it-IT">
              <a:latin typeface="Arial" charset="0"/>
            </a:endParaRPr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8243888" y="333375"/>
            <a:ext cx="288925" cy="288925"/>
          </a:xfrm>
          <a:prstGeom prst="rect">
            <a:avLst/>
          </a:prstGeom>
          <a:gradFill rotWithShape="1">
            <a:gsLst>
              <a:gs pos="0">
                <a:srgbClr val="888CEF">
                  <a:alpha val="61000"/>
                </a:srgbClr>
              </a:gs>
              <a:gs pos="100000">
                <a:srgbClr val="CFDDE9">
                  <a:alpha val="89999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it-IT">
              <a:latin typeface="Arial" charset="0"/>
            </a:endParaRPr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8459788" y="476250"/>
            <a:ext cx="288925" cy="288925"/>
          </a:xfrm>
          <a:prstGeom prst="rect">
            <a:avLst/>
          </a:prstGeom>
          <a:gradFill rotWithShape="1">
            <a:gsLst>
              <a:gs pos="0">
                <a:srgbClr val="888CEF">
                  <a:alpha val="61000"/>
                </a:srgbClr>
              </a:gs>
              <a:gs pos="100000">
                <a:srgbClr val="CFDDE9">
                  <a:alpha val="89999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it-IT"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60" r:id="rId14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3D78AD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3D78AD"/>
          </a:solidFill>
          <a:effectLst>
            <a:outerShdw blurRad="38100" dist="38100" dir="2700000" algn="tl">
              <a:srgbClr val="C0C0C0"/>
            </a:outerShdw>
          </a:effectLst>
          <a:latin typeface="AvantGarde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3D78AD"/>
          </a:solidFill>
          <a:effectLst>
            <a:outerShdw blurRad="38100" dist="38100" dir="2700000" algn="tl">
              <a:srgbClr val="C0C0C0"/>
            </a:outerShdw>
          </a:effectLst>
          <a:latin typeface="AvantGarde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3D78AD"/>
          </a:solidFill>
          <a:effectLst>
            <a:outerShdw blurRad="38100" dist="38100" dir="2700000" algn="tl">
              <a:srgbClr val="C0C0C0"/>
            </a:outerShdw>
          </a:effectLst>
          <a:latin typeface="AvantGarde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3D78AD"/>
          </a:solidFill>
          <a:effectLst>
            <a:outerShdw blurRad="38100" dist="38100" dir="2700000" algn="tl">
              <a:srgbClr val="C0C0C0"/>
            </a:outerShdw>
          </a:effectLst>
          <a:latin typeface="AvantGarde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3D78AD"/>
          </a:solidFill>
          <a:effectLst>
            <a:outerShdw blurRad="38100" dist="38100" dir="2700000" algn="tl">
              <a:srgbClr val="C0C0C0"/>
            </a:outerShdw>
          </a:effectLst>
          <a:latin typeface="AvantGarde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3D78AD"/>
          </a:solidFill>
          <a:effectLst>
            <a:outerShdw blurRad="38100" dist="38100" dir="2700000" algn="tl">
              <a:srgbClr val="C0C0C0"/>
            </a:outerShdw>
          </a:effectLst>
          <a:latin typeface="AvantGarde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3D78AD"/>
          </a:solidFill>
          <a:effectLst>
            <a:outerShdw blurRad="38100" dist="38100" dir="2700000" algn="tl">
              <a:srgbClr val="C0C0C0"/>
            </a:outerShdw>
          </a:effectLst>
          <a:latin typeface="AvantGarde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3D78AD"/>
          </a:solidFill>
          <a:effectLst>
            <a:outerShdw blurRad="38100" dist="38100" dir="2700000" algn="tl">
              <a:srgbClr val="C0C0C0"/>
            </a:outerShdw>
          </a:effectLst>
          <a:latin typeface="AvantGarde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pitchFamily="34" charset="0"/>
          <a:cs typeface="Arial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pitchFamily="34" charset="0"/>
          <a:cs typeface="Arial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pitchFamily="34" charset="0"/>
          <a:cs typeface="Arial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79512" y="2060848"/>
            <a:ext cx="8640960" cy="1470025"/>
          </a:xfrm>
        </p:spPr>
        <p:txBody>
          <a:bodyPr/>
          <a:lstStyle/>
          <a:p>
            <a:pPr algn="ctr"/>
            <a:r>
              <a:rPr lang="it-IT" sz="4400" dirty="0" smtClean="0"/>
              <a:t>“</a:t>
            </a:r>
            <a:r>
              <a:rPr lang="it-IT" sz="4400" dirty="0" smtClean="0"/>
              <a:t>The</a:t>
            </a:r>
            <a:r>
              <a:rPr lang="it-IT" sz="4400" dirty="0" smtClean="0"/>
              <a:t> </a:t>
            </a:r>
            <a:r>
              <a:rPr lang="it-IT" sz="4400" dirty="0" smtClean="0"/>
              <a:t>PATTI </a:t>
            </a:r>
            <a:r>
              <a:rPr lang="it-IT" sz="4400" dirty="0" err="1" smtClean="0"/>
              <a:t>board</a:t>
            </a:r>
            <a:r>
              <a:rPr lang="it-IT" sz="4400" dirty="0" smtClean="0"/>
              <a:t>”</a:t>
            </a:r>
            <a:endParaRPr lang="it-IT" sz="4400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31640" y="4509120"/>
            <a:ext cx="6400800" cy="1752600"/>
          </a:xfrm>
        </p:spPr>
        <p:txBody>
          <a:bodyPr/>
          <a:lstStyle/>
          <a:p>
            <a:r>
              <a:rPr lang="it-IT" sz="2400" u="sng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Gianluca </a:t>
            </a:r>
            <a:r>
              <a:rPr lang="it-IT" sz="2400" u="sng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Lamanna</a:t>
            </a:r>
            <a:r>
              <a:rPr lang="it-IT" sz="2400" u="sng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&amp; Riccardo </a:t>
            </a:r>
            <a:r>
              <a:rPr lang="it-IT" sz="2400" u="sng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Fantechi</a:t>
            </a:r>
            <a:r>
              <a:rPr lang="it-IT" sz="2400" u="sng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r>
              <a:rPr lang="it-IT" sz="2000" i="1" dirty="0" smtClean="0"/>
              <a:t>(Pisa - CERN)</a:t>
            </a:r>
          </a:p>
          <a:p>
            <a:endParaRPr lang="it-IT" sz="2000" i="1" dirty="0" smtClean="0"/>
          </a:p>
          <a:p>
            <a:r>
              <a:rPr lang="en-US" sz="2000" i="1" dirty="0" smtClean="0">
                <a:solidFill>
                  <a:srgbClr val="0070C0"/>
                </a:solidFill>
              </a:rPr>
              <a:t>NA62-Liverpool </a:t>
            </a:r>
            <a:r>
              <a:rPr lang="en-US" sz="2000" i="1" dirty="0" smtClean="0">
                <a:solidFill>
                  <a:srgbClr val="0070C0"/>
                </a:solidFill>
              </a:rPr>
              <a:t>TDAQ </a:t>
            </a:r>
            <a:r>
              <a:rPr lang="en-US" sz="2000" i="1" dirty="0" smtClean="0">
                <a:solidFill>
                  <a:srgbClr val="0070C0"/>
                </a:solidFill>
              </a:rPr>
              <a:t>28</a:t>
            </a:r>
            <a:r>
              <a:rPr lang="en-US" sz="2000" i="1" dirty="0" smtClean="0">
                <a:solidFill>
                  <a:srgbClr val="0070C0"/>
                </a:solidFill>
              </a:rPr>
              <a:t>.8.2013</a:t>
            </a:r>
            <a:endParaRPr lang="en-US" sz="2000" i="1" dirty="0" smtClean="0">
              <a:solidFill>
                <a:srgbClr val="0070C0"/>
              </a:solidFill>
            </a:endParaRPr>
          </a:p>
          <a:p>
            <a:endParaRPr lang="it-IT" sz="2000" i="1" dirty="0" smtClean="0"/>
          </a:p>
          <a:p>
            <a:endParaRPr lang="it-IT" sz="2800" dirty="0" smtClean="0"/>
          </a:p>
          <a:p>
            <a:r>
              <a:rPr lang="it-IT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it-IT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PATTI controller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38538" y="5373216"/>
            <a:ext cx="8229600" cy="1440160"/>
          </a:xfrm>
        </p:spPr>
        <p:txBody>
          <a:bodyPr/>
          <a:lstStyle/>
          <a:p>
            <a:r>
              <a:rPr lang="en-US" dirty="0" smtClean="0"/>
              <a:t>Configure the </a:t>
            </a:r>
            <a:r>
              <a:rPr lang="en-US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frequency</a:t>
            </a:r>
            <a:r>
              <a:rPr lang="en-US" dirty="0" smtClean="0"/>
              <a:t> of the </a:t>
            </a:r>
            <a:r>
              <a:rPr lang="en-US" dirty="0" err="1" smtClean="0"/>
              <a:t>pulser</a:t>
            </a:r>
            <a:r>
              <a:rPr lang="en-US" dirty="0" smtClean="0"/>
              <a:t> independently for each connector</a:t>
            </a:r>
            <a:endParaRPr lang="en-US" dirty="0"/>
          </a:p>
        </p:txBody>
      </p:sp>
      <p:pic>
        <p:nvPicPr>
          <p:cNvPr id="1026" name="Picture 2" descr="C:\Users\Gianluca\Documents\talks\liverpool-na62\patti_controller_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764704"/>
            <a:ext cx="8136574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Freccia in giù 5"/>
          <p:cNvSpPr/>
          <p:nvPr/>
        </p:nvSpPr>
        <p:spPr>
          <a:xfrm rot="18026201">
            <a:off x="477893" y="1543351"/>
            <a:ext cx="261825" cy="507915"/>
          </a:xfrm>
          <a:prstGeom prst="down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ccia in giù 6"/>
          <p:cNvSpPr/>
          <p:nvPr/>
        </p:nvSpPr>
        <p:spPr>
          <a:xfrm rot="3179613">
            <a:off x="2867141" y="1177921"/>
            <a:ext cx="213853" cy="525730"/>
          </a:xfrm>
          <a:prstGeom prst="down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ccia in giù 7"/>
          <p:cNvSpPr/>
          <p:nvPr/>
        </p:nvSpPr>
        <p:spPr>
          <a:xfrm rot="3179613">
            <a:off x="1061432" y="2018703"/>
            <a:ext cx="213853" cy="525730"/>
          </a:xfrm>
          <a:prstGeom prst="down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ccia in giù 8"/>
          <p:cNvSpPr/>
          <p:nvPr/>
        </p:nvSpPr>
        <p:spPr>
          <a:xfrm rot="3179613">
            <a:off x="3067485" y="1577801"/>
            <a:ext cx="213853" cy="525730"/>
          </a:xfrm>
          <a:prstGeom prst="down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6685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23528" y="5262289"/>
            <a:ext cx="8229600" cy="1197926"/>
          </a:xfrm>
        </p:spPr>
        <p:txBody>
          <a:bodyPr/>
          <a:lstStyle/>
          <a:p>
            <a:r>
              <a:rPr lang="it-IT" sz="18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512 </a:t>
            </a:r>
            <a:r>
              <a:rPr lang="it-IT" sz="1800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timeslots</a:t>
            </a:r>
            <a:r>
              <a:rPr lang="it-IT" sz="18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1800" dirty="0" err="1" smtClean="0"/>
              <a:t>available</a:t>
            </a:r>
            <a:r>
              <a:rPr lang="it-IT" sz="1800" dirty="0" smtClean="0"/>
              <a:t> for </a:t>
            </a:r>
            <a:r>
              <a:rPr lang="it-IT" sz="1800" dirty="0" err="1" smtClean="0"/>
              <a:t>ch</a:t>
            </a:r>
            <a:r>
              <a:rPr lang="it-IT" sz="1800" dirty="0" smtClean="0"/>
              <a:t>. </a:t>
            </a:r>
            <a:r>
              <a:rPr lang="it-IT" sz="1800" dirty="0" err="1" smtClean="0"/>
              <a:t>Configuration</a:t>
            </a:r>
            <a:endParaRPr lang="it-IT" sz="1800" dirty="0" smtClean="0"/>
          </a:p>
          <a:p>
            <a:pPr lvl="1"/>
            <a:r>
              <a:rPr lang="it-IT" sz="1600" dirty="0" smtClean="0"/>
              <a:t>Ex: 0x0000000F          ch.#0,1,2,3 ON</a:t>
            </a:r>
          </a:p>
          <a:p>
            <a:pPr marL="457200" lvl="1" indent="0">
              <a:buNone/>
            </a:pPr>
            <a:r>
              <a:rPr lang="it-IT" sz="1600" dirty="0" smtClean="0"/>
              <a:t>         0x000000F0          ch.#4,5,6,7 ON</a:t>
            </a:r>
          </a:p>
          <a:p>
            <a:pPr marL="457200" lvl="1" indent="0">
              <a:buNone/>
            </a:pPr>
            <a:r>
              <a:rPr lang="it-IT" sz="1600" dirty="0"/>
              <a:t> </a:t>
            </a:r>
            <a:r>
              <a:rPr lang="it-IT" sz="1600" dirty="0" smtClean="0"/>
              <a:t>        0x0000000F          ch.#0,1,2,3 ON</a:t>
            </a:r>
          </a:p>
          <a:p>
            <a:pPr marL="457200" lvl="1" indent="0">
              <a:buNone/>
            </a:pPr>
            <a:r>
              <a:rPr lang="it-IT" sz="1600" dirty="0"/>
              <a:t> </a:t>
            </a:r>
            <a:r>
              <a:rPr lang="it-IT" sz="1600" dirty="0" smtClean="0"/>
              <a:t>        ……….</a:t>
            </a:r>
            <a:endParaRPr lang="en-US" sz="1600" dirty="0"/>
          </a:p>
        </p:txBody>
      </p:sp>
      <p:pic>
        <p:nvPicPr>
          <p:cNvPr id="2050" name="Picture 2" descr="C:\Users\Gianluca\Documents\talks\liverpool-na62\patti_controller_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764704"/>
            <a:ext cx="8165083" cy="4480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Freccia in giù 4"/>
          <p:cNvSpPr/>
          <p:nvPr/>
        </p:nvSpPr>
        <p:spPr>
          <a:xfrm rot="3179613">
            <a:off x="1570996" y="1177921"/>
            <a:ext cx="213853" cy="525730"/>
          </a:xfrm>
          <a:prstGeom prst="down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ccia in giù 5"/>
          <p:cNvSpPr/>
          <p:nvPr/>
        </p:nvSpPr>
        <p:spPr>
          <a:xfrm rot="3179613">
            <a:off x="2318591" y="1537534"/>
            <a:ext cx="213853" cy="525730"/>
          </a:xfrm>
          <a:prstGeom prst="down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ccia in giù 6"/>
          <p:cNvSpPr/>
          <p:nvPr/>
        </p:nvSpPr>
        <p:spPr>
          <a:xfrm rot="3179613">
            <a:off x="1296721" y="2024749"/>
            <a:ext cx="213853" cy="525730"/>
          </a:xfrm>
          <a:prstGeom prst="down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5810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67544" y="5229200"/>
            <a:ext cx="8229600" cy="1285578"/>
          </a:xfrm>
        </p:spPr>
        <p:txBody>
          <a:bodyPr/>
          <a:lstStyle/>
          <a:p>
            <a:r>
              <a:rPr lang="it-IT" dirty="0" err="1" smtClean="0"/>
              <a:t>Individual</a:t>
            </a:r>
            <a:r>
              <a:rPr lang="it-IT" dirty="0" smtClean="0"/>
              <a:t> </a:t>
            </a:r>
            <a:r>
              <a:rPr lang="it-IT" dirty="0" err="1" smtClean="0"/>
              <a:t>channel</a:t>
            </a:r>
            <a:r>
              <a:rPr lang="it-IT" dirty="0" smtClean="0"/>
              <a:t> </a:t>
            </a:r>
            <a:r>
              <a:rPr lang="it-IT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masking</a:t>
            </a:r>
            <a:endParaRPr lang="en-US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 descr="C:\Users\Gianluca\Documents\talks\liverpool-na62\patti_controller_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764704"/>
            <a:ext cx="8136573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Freccia in giù 4"/>
          <p:cNvSpPr/>
          <p:nvPr/>
        </p:nvSpPr>
        <p:spPr>
          <a:xfrm rot="3179613">
            <a:off x="1859030" y="745447"/>
            <a:ext cx="213853" cy="525730"/>
          </a:xfrm>
          <a:prstGeom prst="down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9662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23528" y="5246827"/>
            <a:ext cx="8229600" cy="1224136"/>
          </a:xfrm>
        </p:spPr>
        <p:txBody>
          <a:bodyPr/>
          <a:lstStyle/>
          <a:p>
            <a:r>
              <a:rPr lang="it-IT" sz="2800" dirty="0" smtClean="0"/>
              <a:t>Trigger </a:t>
            </a:r>
            <a:r>
              <a:rPr lang="it-IT" sz="2800" dirty="0" err="1" smtClean="0"/>
              <a:t>correlated</a:t>
            </a:r>
            <a:r>
              <a:rPr lang="it-IT" sz="2800" dirty="0" smtClean="0"/>
              <a:t>/</a:t>
            </a:r>
            <a:r>
              <a:rPr lang="it-IT" sz="2800" dirty="0" err="1" smtClean="0"/>
              <a:t>uncorrelated</a:t>
            </a:r>
            <a:r>
              <a:rPr lang="it-IT" sz="2800" dirty="0" smtClean="0"/>
              <a:t> with the </a:t>
            </a:r>
            <a:r>
              <a:rPr lang="it-IT" sz="2800" dirty="0" err="1" smtClean="0"/>
              <a:t>pulsers</a:t>
            </a:r>
            <a:endParaRPr lang="it-IT" sz="2800" dirty="0" smtClean="0"/>
          </a:p>
          <a:p>
            <a:r>
              <a:rPr lang="it-IT" sz="2800" dirty="0" err="1" smtClean="0"/>
              <a:t>Choke</a:t>
            </a:r>
            <a:r>
              <a:rPr lang="it-IT" sz="2800" dirty="0" smtClean="0"/>
              <a:t>/</a:t>
            </a:r>
            <a:r>
              <a:rPr lang="it-IT" sz="2800" dirty="0" err="1" smtClean="0"/>
              <a:t>error</a:t>
            </a:r>
            <a:r>
              <a:rPr lang="it-IT" sz="2800" dirty="0" smtClean="0"/>
              <a:t>, </a:t>
            </a:r>
            <a:r>
              <a:rPr lang="it-IT" sz="2800" dirty="0" err="1" smtClean="0"/>
              <a:t>programmable</a:t>
            </a:r>
            <a:r>
              <a:rPr lang="it-IT" sz="2800" dirty="0" smtClean="0"/>
              <a:t> </a:t>
            </a:r>
            <a:r>
              <a:rPr lang="it-IT" sz="2800" dirty="0" err="1" smtClean="0"/>
              <a:t>burst</a:t>
            </a:r>
            <a:endParaRPr lang="en-US" sz="2800" dirty="0"/>
          </a:p>
        </p:txBody>
      </p:sp>
      <p:pic>
        <p:nvPicPr>
          <p:cNvPr id="4098" name="Picture 2" descr="C:\Users\Gianluca\Documents\talks\liverpool-na62\patti_controller_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764704"/>
            <a:ext cx="8136904" cy="4464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Freccia in giù 4"/>
          <p:cNvSpPr/>
          <p:nvPr/>
        </p:nvSpPr>
        <p:spPr>
          <a:xfrm rot="3179613">
            <a:off x="1570997" y="1321511"/>
            <a:ext cx="213853" cy="525730"/>
          </a:xfrm>
          <a:prstGeom prst="down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ccia in giù 5"/>
          <p:cNvSpPr/>
          <p:nvPr/>
        </p:nvSpPr>
        <p:spPr>
          <a:xfrm rot="3179613">
            <a:off x="3803244" y="1565120"/>
            <a:ext cx="213853" cy="525730"/>
          </a:xfrm>
          <a:prstGeom prst="down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ccia in giù 6"/>
          <p:cNvSpPr/>
          <p:nvPr/>
        </p:nvSpPr>
        <p:spPr>
          <a:xfrm rot="3179613">
            <a:off x="5819468" y="1403628"/>
            <a:ext cx="213853" cy="525730"/>
          </a:xfrm>
          <a:prstGeom prst="down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7720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Conclusions</a:t>
            </a:r>
            <a:endParaRPr lang="en-US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251520" y="908720"/>
            <a:ext cx="878497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Validation test will be completed in the </a:t>
            </a:r>
            <a:r>
              <a:rPr lang="en-US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next month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(end of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S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eptember)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Rise your hand (ask me and/or Riccardo) if you need </a:t>
            </a:r>
            <a:r>
              <a:rPr lang="en-US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PATTI boards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CEDAR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already is interested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What you need: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TEL62+TDCB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to test, </a:t>
            </a:r>
            <a:r>
              <a:rPr lang="en-US" sz="2400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LTU+TTCex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(in any case PATTI can produce triggers on</a:t>
            </a:r>
            <a:r>
              <a:rPr lang="en-US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LEMO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), </a:t>
            </a:r>
            <a:r>
              <a:rPr lang="en-US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TDCB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cables, some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lemo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and… . 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…for the moment you need a </a:t>
            </a:r>
            <a:r>
              <a:rPr lang="en-US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TELL1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Version for </a:t>
            </a:r>
            <a:r>
              <a:rPr lang="en-US" sz="24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TEL62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foreseen (November/December)</a:t>
            </a:r>
          </a:p>
        </p:txBody>
      </p:sp>
    </p:spTree>
    <p:extLst>
      <p:ext uri="{BB962C8B-B14F-4D97-AF65-F5344CB8AC3E}">
        <p14:creationId xmlns:p14="http://schemas.microsoft.com/office/powerpoint/2010/main" val="8754712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The PATTI </a:t>
            </a:r>
            <a:r>
              <a:rPr lang="it-IT" dirty="0" err="1" smtClean="0"/>
              <a:t>board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51520" y="908720"/>
            <a:ext cx="8640960" cy="4525963"/>
          </a:xfrm>
        </p:spPr>
        <p:txBody>
          <a:bodyPr/>
          <a:lstStyle/>
          <a:p>
            <a:r>
              <a:rPr lang="en-US" sz="2400" dirty="0" smtClean="0"/>
              <a:t>The </a:t>
            </a:r>
            <a:r>
              <a:rPr lang="en-US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PATTI</a:t>
            </a:r>
            <a:r>
              <a:rPr lang="en-US" sz="2400" dirty="0" smtClean="0"/>
              <a:t> board is a TELL1/TEL62 daughter board</a:t>
            </a:r>
          </a:p>
          <a:p>
            <a:pPr lvl="1"/>
            <a:r>
              <a:rPr lang="en-US" sz="2000" dirty="0" smtClean="0"/>
              <a:t>Same TDCB form factor</a:t>
            </a:r>
          </a:p>
          <a:p>
            <a:r>
              <a:rPr lang="en-US" sz="2400" dirty="0" smtClean="0"/>
              <a:t>Main purpose: </a:t>
            </a:r>
            <a:r>
              <a:rPr lang="en-US" sz="24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pulser</a:t>
            </a:r>
            <a:r>
              <a:rPr lang="en-US" sz="2400" dirty="0" smtClean="0"/>
              <a:t> for TDCB</a:t>
            </a:r>
          </a:p>
          <a:p>
            <a:pPr lvl="1"/>
            <a:r>
              <a:rPr lang="en-US" sz="20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128 LVDS </a:t>
            </a:r>
            <a:r>
              <a:rPr lang="en-US" sz="2000" dirty="0" smtClean="0"/>
              <a:t>channels per board (</a:t>
            </a:r>
            <a:r>
              <a:rPr lang="en-US" sz="20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512 channels </a:t>
            </a:r>
            <a:r>
              <a:rPr lang="en-US" sz="2000" dirty="0" smtClean="0"/>
              <a:t>per TELL1/TEL62)</a:t>
            </a:r>
          </a:p>
          <a:p>
            <a:pPr lvl="1"/>
            <a:r>
              <a:rPr lang="en-US" sz="2000" dirty="0" smtClean="0"/>
              <a:t>Same </a:t>
            </a:r>
            <a:r>
              <a:rPr lang="en-US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TDCB</a:t>
            </a:r>
            <a:r>
              <a:rPr lang="en-US" sz="2000" dirty="0" smtClean="0"/>
              <a:t> connectors</a:t>
            </a:r>
          </a:p>
          <a:p>
            <a:pPr lvl="1"/>
            <a:r>
              <a:rPr lang="en-US" sz="2000" dirty="0" smtClean="0"/>
              <a:t>Firmware, performance and primitive production stress test.</a:t>
            </a:r>
          </a:p>
          <a:p>
            <a:r>
              <a:rPr lang="en-US" sz="2400" dirty="0" smtClean="0"/>
              <a:t>Additional features: standalone </a:t>
            </a:r>
            <a:r>
              <a:rPr lang="en-US" sz="2400" dirty="0" err="1" smtClean="0"/>
              <a:t>testbench</a:t>
            </a:r>
            <a:endParaRPr lang="en-US" sz="2400" dirty="0" smtClean="0"/>
          </a:p>
          <a:p>
            <a:pPr lvl="1"/>
            <a:r>
              <a:rPr lang="en-US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LTU</a:t>
            </a:r>
            <a:r>
              <a:rPr lang="en-US" sz="2000" dirty="0" smtClean="0"/>
              <a:t> interface: you don’t need any </a:t>
            </a:r>
            <a:r>
              <a:rPr lang="en-US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L0TP</a:t>
            </a:r>
            <a:r>
              <a:rPr lang="en-US" sz="2000" dirty="0" smtClean="0"/>
              <a:t> to produce triggers</a:t>
            </a:r>
          </a:p>
          <a:p>
            <a:pPr lvl="1"/>
            <a:r>
              <a:rPr lang="en-US" sz="2000" dirty="0" smtClean="0"/>
              <a:t>Production of </a:t>
            </a:r>
            <a:r>
              <a:rPr lang="en-US" sz="20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SOB/EOB</a:t>
            </a:r>
            <a:r>
              <a:rPr lang="en-US" sz="2000" dirty="0" smtClean="0"/>
              <a:t>: you don’t need any «SPS»</a:t>
            </a:r>
          </a:p>
          <a:p>
            <a:pPr lvl="1"/>
            <a:r>
              <a:rPr lang="en-US" sz="20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Choke/error</a:t>
            </a:r>
            <a:r>
              <a:rPr lang="en-US" sz="2000" dirty="0" smtClean="0"/>
              <a:t> signals: test of readout </a:t>
            </a:r>
            <a:r>
              <a:rPr lang="en-US" sz="2000" dirty="0" err="1" smtClean="0"/>
              <a:t>perfomance</a:t>
            </a:r>
            <a:endParaRPr lang="en-US" sz="2000" dirty="0" smtClean="0"/>
          </a:p>
          <a:p>
            <a:r>
              <a:rPr lang="en-US" sz="2400" dirty="0" smtClean="0"/>
              <a:t>Versatility:</a:t>
            </a:r>
          </a:p>
          <a:p>
            <a:pPr lvl="1"/>
            <a:r>
              <a:rPr lang="en-US" sz="2000" dirty="0" smtClean="0"/>
              <a:t>All the functions are controlled with </a:t>
            </a:r>
            <a:r>
              <a:rPr lang="en-US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PP firmware</a:t>
            </a:r>
          </a:p>
          <a:p>
            <a:pPr marL="457200" lvl="1" indent="0">
              <a:buNone/>
            </a:pP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6221791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PATTI layout</a:t>
            </a:r>
            <a:endParaRPr lang="it-IT" dirty="0"/>
          </a:p>
        </p:txBody>
      </p:sp>
      <p:sp>
        <p:nvSpPr>
          <p:cNvPr id="17" name="CasellaDiTesto 16"/>
          <p:cNvSpPr txBox="1"/>
          <p:nvPr/>
        </p:nvSpPr>
        <p:spPr>
          <a:xfrm>
            <a:off x="6219445" y="1781040"/>
            <a:ext cx="165618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 smtClean="0"/>
              <a:t>SAMTEC 200 </a:t>
            </a:r>
            <a:r>
              <a:rPr lang="it-IT" sz="1400" b="1" dirty="0" err="1" smtClean="0"/>
              <a:t>pins</a:t>
            </a:r>
            <a:r>
              <a:rPr lang="it-IT" sz="1400" b="1" dirty="0" smtClean="0"/>
              <a:t> – TEL62 </a:t>
            </a:r>
            <a:r>
              <a:rPr lang="it-IT" sz="1400" b="1" dirty="0" err="1" smtClean="0"/>
              <a:t>connector</a:t>
            </a:r>
            <a:endParaRPr lang="it-IT" sz="1400" b="1" dirty="0"/>
          </a:p>
        </p:txBody>
      </p:sp>
      <p:grpSp>
        <p:nvGrpSpPr>
          <p:cNvPr id="31" name="Gruppo 30"/>
          <p:cNvGrpSpPr/>
          <p:nvPr/>
        </p:nvGrpSpPr>
        <p:grpSpPr>
          <a:xfrm>
            <a:off x="368271" y="727549"/>
            <a:ext cx="6679266" cy="5762941"/>
            <a:chOff x="1475656" y="898581"/>
            <a:chExt cx="6679266" cy="5762941"/>
          </a:xfrm>
        </p:grpSpPr>
        <p:sp>
          <p:nvSpPr>
            <p:cNvPr id="4" name="Rettangolo 3"/>
            <p:cNvSpPr/>
            <p:nvPr/>
          </p:nvSpPr>
          <p:spPr>
            <a:xfrm>
              <a:off x="1823728" y="2924944"/>
              <a:ext cx="5742317" cy="2449895"/>
            </a:xfrm>
            <a:prstGeom prst="rect">
              <a:avLst/>
            </a:prstGeom>
            <a:solidFill>
              <a:srgbClr val="99FF9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" name="Rettangolo 7"/>
            <p:cNvSpPr/>
            <p:nvPr/>
          </p:nvSpPr>
          <p:spPr>
            <a:xfrm>
              <a:off x="2675045" y="4515934"/>
              <a:ext cx="144016" cy="648072"/>
            </a:xfrm>
            <a:prstGeom prst="rect">
              <a:avLst/>
            </a:prstGeom>
            <a:blipFill>
              <a:blip r:embed="rId2"/>
              <a:tile tx="0" ty="0" sx="100000" sy="100000" flip="none" algn="tl"/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9" name="Rettangolo 8"/>
            <p:cNvSpPr/>
            <p:nvPr/>
          </p:nvSpPr>
          <p:spPr>
            <a:xfrm>
              <a:off x="2707702" y="3284984"/>
              <a:ext cx="144016" cy="648072"/>
            </a:xfrm>
            <a:prstGeom prst="rect">
              <a:avLst/>
            </a:prstGeom>
            <a:blipFill>
              <a:blip r:embed="rId2"/>
              <a:tile tx="0" ty="0" sx="100000" sy="100000" flip="none" algn="tl"/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" name="Rettangolo 5"/>
            <p:cNvSpPr/>
            <p:nvPr/>
          </p:nvSpPr>
          <p:spPr>
            <a:xfrm>
              <a:off x="2627784" y="3146700"/>
              <a:ext cx="144016" cy="64807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" name="Rettangolo 4"/>
            <p:cNvSpPr/>
            <p:nvPr/>
          </p:nvSpPr>
          <p:spPr>
            <a:xfrm>
              <a:off x="2627784" y="4337214"/>
              <a:ext cx="144016" cy="64807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0" name="Rettangolo 9"/>
            <p:cNvSpPr/>
            <p:nvPr/>
          </p:nvSpPr>
          <p:spPr>
            <a:xfrm>
              <a:off x="3254726" y="3475639"/>
              <a:ext cx="1440160" cy="136433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1" name="Rettangolo 10"/>
            <p:cNvSpPr/>
            <p:nvPr/>
          </p:nvSpPr>
          <p:spPr>
            <a:xfrm>
              <a:off x="5964290" y="4839970"/>
              <a:ext cx="720080" cy="41984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2" name="Rettangolo 11"/>
            <p:cNvSpPr/>
            <p:nvPr/>
          </p:nvSpPr>
          <p:spPr>
            <a:xfrm>
              <a:off x="5317909" y="3034867"/>
              <a:ext cx="1016496" cy="68216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3" name="Rettangolo 12"/>
            <p:cNvSpPr/>
            <p:nvPr/>
          </p:nvSpPr>
          <p:spPr>
            <a:xfrm>
              <a:off x="7092280" y="3284984"/>
              <a:ext cx="216024" cy="184049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4" name="CasellaDiTesto 13"/>
            <p:cNvSpPr txBox="1"/>
            <p:nvPr/>
          </p:nvSpPr>
          <p:spPr>
            <a:xfrm>
              <a:off x="1475656" y="2060848"/>
              <a:ext cx="165618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400" b="1" dirty="0" smtClean="0"/>
                <a:t>TDC </a:t>
              </a:r>
              <a:r>
                <a:rPr lang="it-IT" sz="1400" b="1" dirty="0" err="1" smtClean="0"/>
                <a:t>connectors</a:t>
              </a:r>
              <a:endParaRPr lang="it-IT" sz="1400" b="1" dirty="0"/>
            </a:p>
          </p:txBody>
        </p:sp>
        <p:cxnSp>
          <p:nvCxnSpPr>
            <p:cNvPr id="16" name="Connettore 2 15"/>
            <p:cNvCxnSpPr>
              <a:stCxn id="14" idx="2"/>
            </p:cNvCxnSpPr>
            <p:nvPr/>
          </p:nvCxnSpPr>
          <p:spPr>
            <a:xfrm>
              <a:off x="2303748" y="2368625"/>
              <a:ext cx="371297" cy="100732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ttore 2 17"/>
            <p:cNvCxnSpPr/>
            <p:nvPr/>
          </p:nvCxnSpPr>
          <p:spPr>
            <a:xfrm flipH="1">
              <a:off x="7326830" y="2690736"/>
              <a:ext cx="828092" cy="131432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ttore 2 19"/>
            <p:cNvCxnSpPr/>
            <p:nvPr/>
          </p:nvCxnSpPr>
          <p:spPr>
            <a:xfrm flipV="1">
              <a:off x="3059832" y="4661250"/>
              <a:ext cx="648072" cy="99999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CasellaDiTesto 22"/>
            <p:cNvSpPr txBox="1"/>
            <p:nvPr/>
          </p:nvSpPr>
          <p:spPr>
            <a:xfrm>
              <a:off x="2231740" y="5661248"/>
              <a:ext cx="165618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400" b="1" dirty="0" smtClean="0"/>
                <a:t>LVTTL-LVDS </a:t>
              </a:r>
              <a:r>
                <a:rPr lang="it-IT" sz="1400" b="1" dirty="0" err="1" smtClean="0"/>
                <a:t>translators</a:t>
              </a:r>
              <a:endParaRPr lang="it-IT" sz="1400" b="1" dirty="0"/>
            </a:p>
          </p:txBody>
        </p:sp>
        <p:sp>
          <p:nvSpPr>
            <p:cNvPr id="24" name="CasellaDiTesto 23"/>
            <p:cNvSpPr txBox="1"/>
            <p:nvPr/>
          </p:nvSpPr>
          <p:spPr>
            <a:xfrm>
              <a:off x="5030452" y="898581"/>
              <a:ext cx="2202227" cy="16004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400" b="1" dirty="0" smtClean="0"/>
                <a:t>I/O:</a:t>
              </a:r>
            </a:p>
            <a:p>
              <a:pPr marL="285750" indent="-285750">
                <a:buFontTx/>
                <a:buChar char="-"/>
              </a:pPr>
              <a:r>
                <a:rPr lang="it-IT" sz="1400" b="1" dirty="0" smtClean="0"/>
                <a:t>4 </a:t>
              </a:r>
              <a:r>
                <a:rPr lang="it-IT" sz="1400" b="1" dirty="0" err="1" smtClean="0"/>
                <a:t>lemos</a:t>
              </a:r>
              <a:r>
                <a:rPr lang="it-IT" sz="1400" b="1" dirty="0" smtClean="0"/>
                <a:t> (SOB, EOB, TRIGGER, SPARE)</a:t>
              </a:r>
            </a:p>
            <a:p>
              <a:pPr marL="285750" indent="-285750">
                <a:buFontTx/>
                <a:buChar char="-"/>
              </a:pPr>
              <a:r>
                <a:rPr lang="it-IT" sz="1400" b="1" dirty="0" smtClean="0"/>
                <a:t>LTU </a:t>
              </a:r>
              <a:r>
                <a:rPr lang="it-IT" sz="1400" b="1" dirty="0" err="1" smtClean="0"/>
                <a:t>connector</a:t>
              </a:r>
              <a:endParaRPr lang="it-IT" sz="1400" b="1" dirty="0" smtClean="0"/>
            </a:p>
            <a:p>
              <a:pPr marL="285750" indent="-285750">
                <a:buFontTx/>
                <a:buChar char="-"/>
              </a:pPr>
              <a:r>
                <a:rPr lang="it-IT" sz="1400" b="1" dirty="0" smtClean="0"/>
                <a:t>8 LEDS </a:t>
              </a:r>
            </a:p>
            <a:p>
              <a:pPr marL="285750" indent="-285750">
                <a:buFontTx/>
                <a:buChar char="-"/>
              </a:pPr>
              <a:r>
                <a:rPr lang="it-IT" sz="1400" b="1" dirty="0" err="1" smtClean="0"/>
                <a:t>Choke</a:t>
              </a:r>
              <a:r>
                <a:rPr lang="it-IT" sz="1400" b="1" dirty="0" smtClean="0"/>
                <a:t>/</a:t>
              </a:r>
              <a:r>
                <a:rPr lang="it-IT" sz="1400" b="1" dirty="0" err="1" smtClean="0"/>
                <a:t>error</a:t>
              </a:r>
              <a:r>
                <a:rPr lang="it-IT" sz="1400" b="1" dirty="0" smtClean="0"/>
                <a:t> </a:t>
              </a:r>
              <a:r>
                <a:rPr lang="it-IT" sz="1400" b="1" dirty="0" err="1" smtClean="0"/>
                <a:t>receiver</a:t>
              </a:r>
              <a:endParaRPr lang="it-IT" sz="1400" b="1" dirty="0"/>
            </a:p>
          </p:txBody>
        </p:sp>
        <p:cxnSp>
          <p:nvCxnSpPr>
            <p:cNvPr id="25" name="Connettore 2 24"/>
            <p:cNvCxnSpPr/>
            <p:nvPr/>
          </p:nvCxnSpPr>
          <p:spPr>
            <a:xfrm flipH="1">
              <a:off x="5652121" y="2499019"/>
              <a:ext cx="87017" cy="53584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ttore 2 27"/>
            <p:cNvCxnSpPr/>
            <p:nvPr/>
          </p:nvCxnSpPr>
          <p:spPr>
            <a:xfrm flipH="1" flipV="1">
              <a:off x="6336805" y="5186148"/>
              <a:ext cx="87017" cy="745789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CasellaDiTesto 29"/>
            <p:cNvSpPr txBox="1"/>
            <p:nvPr/>
          </p:nvSpPr>
          <p:spPr>
            <a:xfrm>
              <a:off x="5699788" y="5922858"/>
              <a:ext cx="218458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400" b="1" dirty="0" err="1" smtClean="0"/>
                <a:t>Power</a:t>
              </a:r>
              <a:r>
                <a:rPr lang="it-IT" sz="1400" b="1" dirty="0" smtClean="0"/>
                <a:t> from Murata </a:t>
              </a:r>
              <a:r>
                <a:rPr lang="it-IT" sz="1400" b="1" dirty="0" err="1" smtClean="0"/>
                <a:t>connectors</a:t>
              </a:r>
              <a:r>
                <a:rPr lang="it-IT" sz="1400" b="1" dirty="0" smtClean="0"/>
                <a:t>: 3.3V and +5V,-5V</a:t>
              </a:r>
              <a:endParaRPr lang="it-IT" sz="1400" b="1" dirty="0"/>
            </a:p>
          </p:txBody>
        </p:sp>
      </p:grpSp>
      <p:sp>
        <p:nvSpPr>
          <p:cNvPr id="32" name="CasellaDiTesto 31"/>
          <p:cNvSpPr txBox="1"/>
          <p:nvPr/>
        </p:nvSpPr>
        <p:spPr>
          <a:xfrm>
            <a:off x="6956495" y="2701255"/>
            <a:ext cx="218750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it-IT" dirty="0" smtClean="0">
                <a:latin typeface="Arial" pitchFamily="34" charset="0"/>
                <a:cs typeface="Arial" pitchFamily="34" charset="0"/>
              </a:rPr>
              <a:t>The </a:t>
            </a:r>
            <a:r>
              <a:rPr lang="it-IT" dirty="0" err="1" smtClean="0">
                <a:latin typeface="Arial" pitchFamily="34" charset="0"/>
                <a:cs typeface="Arial" pitchFamily="34" charset="0"/>
              </a:rPr>
              <a:t>logic</a:t>
            </a:r>
            <a:r>
              <a:rPr lang="it-IT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latin typeface="Arial" pitchFamily="34" charset="0"/>
                <a:cs typeface="Arial" pitchFamily="34" charset="0"/>
              </a:rPr>
              <a:t>will</a:t>
            </a:r>
            <a:r>
              <a:rPr lang="it-IT" dirty="0" smtClean="0">
                <a:latin typeface="Arial" pitchFamily="34" charset="0"/>
                <a:cs typeface="Arial" pitchFamily="34" charset="0"/>
              </a:rPr>
              <a:t> be </a:t>
            </a:r>
            <a:r>
              <a:rPr lang="it-IT" dirty="0" err="1" smtClean="0">
                <a:latin typeface="Arial" pitchFamily="34" charset="0"/>
                <a:cs typeface="Arial" pitchFamily="34" charset="0"/>
              </a:rPr>
              <a:t>done</a:t>
            </a:r>
            <a:r>
              <a:rPr lang="it-IT" dirty="0" smtClean="0">
                <a:latin typeface="Arial" pitchFamily="34" charset="0"/>
                <a:cs typeface="Arial" pitchFamily="34" charset="0"/>
              </a:rPr>
              <a:t> in the </a:t>
            </a:r>
            <a:r>
              <a:rPr lang="it-IT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PP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Independent</a:t>
            </a:r>
            <a:r>
              <a:rPr lang="it-IT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it-IT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SOB,EOB</a:t>
            </a:r>
            <a:r>
              <a:rPr lang="it-IT" dirty="0" smtClean="0">
                <a:latin typeface="Arial" pitchFamily="34" charset="0"/>
                <a:cs typeface="Arial" pitchFamily="34" charset="0"/>
              </a:rPr>
              <a:t> production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it-IT" dirty="0" smtClean="0">
                <a:latin typeface="Arial" pitchFamily="34" charset="0"/>
                <a:cs typeface="Arial" pitchFamily="34" charset="0"/>
              </a:rPr>
              <a:t>Trigger and </a:t>
            </a:r>
            <a:r>
              <a:rPr lang="it-IT" dirty="0" err="1" smtClean="0">
                <a:latin typeface="Arial" pitchFamily="34" charset="0"/>
                <a:cs typeface="Arial" pitchFamily="34" charset="0"/>
              </a:rPr>
              <a:t>choke</a:t>
            </a:r>
            <a:r>
              <a:rPr lang="it-IT" dirty="0" smtClean="0">
                <a:latin typeface="Arial" pitchFamily="34" charset="0"/>
                <a:cs typeface="Arial" pitchFamily="34" charset="0"/>
              </a:rPr>
              <a:t>/</a:t>
            </a:r>
            <a:r>
              <a:rPr lang="it-IT" dirty="0" err="1" smtClean="0">
                <a:latin typeface="Arial" pitchFamily="34" charset="0"/>
                <a:cs typeface="Arial" pitchFamily="34" charset="0"/>
              </a:rPr>
              <a:t>error</a:t>
            </a:r>
            <a:r>
              <a:rPr lang="it-IT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it-IT" dirty="0" smtClean="0">
                <a:latin typeface="Arial" pitchFamily="34" charset="0"/>
                <a:cs typeface="Arial" pitchFamily="34" charset="0"/>
              </a:rPr>
              <a:t>Interface with </a:t>
            </a:r>
            <a:r>
              <a:rPr lang="it-IT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LTU</a:t>
            </a:r>
            <a:r>
              <a:rPr lang="it-IT" dirty="0" smtClean="0">
                <a:latin typeface="Arial" pitchFamily="34" charset="0"/>
                <a:cs typeface="Arial" pitchFamily="34" charset="0"/>
              </a:rPr>
              <a:t>  </a:t>
            </a:r>
            <a:endParaRPr lang="it-IT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30467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PATTI </a:t>
            </a:r>
            <a:r>
              <a:rPr lang="it-IT" dirty="0" err="1" smtClean="0"/>
              <a:t>board</a:t>
            </a:r>
            <a:r>
              <a:rPr lang="it-IT" dirty="0" smtClean="0"/>
              <a:t> </a:t>
            </a:r>
            <a:endParaRPr lang="en-US" dirty="0"/>
          </a:p>
        </p:txBody>
      </p:sp>
      <p:pic>
        <p:nvPicPr>
          <p:cNvPr id="1026" name="Picture 2" descr="C:\Users\Gianluca\Dropbox\Camera Uploads\2013-06-04 17.02.3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92696"/>
            <a:ext cx="4512501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Gianluca\Dropbox\Camera Uploads\2013-06-04 17.03.4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284984"/>
            <a:ext cx="4368485" cy="3276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asellaDiTesto 3"/>
          <p:cNvSpPr txBox="1"/>
          <p:nvPr/>
        </p:nvSpPr>
        <p:spPr>
          <a:xfrm>
            <a:off x="7413037" y="1988840"/>
            <a:ext cx="1440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Tell1 </a:t>
            </a:r>
            <a:r>
              <a:rPr lang="it-IT" dirty="0" err="1" smtClean="0"/>
              <a:t>connector</a:t>
            </a:r>
            <a:endParaRPr lang="en-US" dirty="0"/>
          </a:p>
        </p:txBody>
      </p:sp>
      <p:cxnSp>
        <p:nvCxnSpPr>
          <p:cNvPr id="6" name="Connettore 2 5"/>
          <p:cNvCxnSpPr>
            <a:stCxn id="4" idx="2"/>
          </p:cNvCxnSpPr>
          <p:nvPr/>
        </p:nvCxnSpPr>
        <p:spPr>
          <a:xfrm>
            <a:off x="8133117" y="2635171"/>
            <a:ext cx="471331" cy="187394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asellaDiTesto 6"/>
          <p:cNvSpPr txBox="1"/>
          <p:nvPr/>
        </p:nvSpPr>
        <p:spPr>
          <a:xfrm>
            <a:off x="5508104" y="1628800"/>
            <a:ext cx="1584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TDCB </a:t>
            </a:r>
            <a:r>
              <a:rPr lang="it-IT" dirty="0" err="1" smtClean="0"/>
              <a:t>connectors</a:t>
            </a:r>
            <a:endParaRPr lang="en-US" dirty="0"/>
          </a:p>
        </p:txBody>
      </p:sp>
      <p:cxnSp>
        <p:nvCxnSpPr>
          <p:cNvPr id="9" name="Connettore 2 8"/>
          <p:cNvCxnSpPr>
            <a:stCxn id="7" idx="2"/>
          </p:cNvCxnSpPr>
          <p:nvPr/>
        </p:nvCxnSpPr>
        <p:spPr>
          <a:xfrm flipH="1">
            <a:off x="6084168" y="2275131"/>
            <a:ext cx="216024" cy="288206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2 10"/>
          <p:cNvCxnSpPr>
            <a:stCxn id="7" idx="2"/>
          </p:cNvCxnSpPr>
          <p:nvPr/>
        </p:nvCxnSpPr>
        <p:spPr>
          <a:xfrm flipH="1">
            <a:off x="5508104" y="2275131"/>
            <a:ext cx="792088" cy="223398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2 12"/>
          <p:cNvCxnSpPr>
            <a:stCxn id="7" idx="2"/>
          </p:cNvCxnSpPr>
          <p:nvPr/>
        </p:nvCxnSpPr>
        <p:spPr>
          <a:xfrm flipH="1">
            <a:off x="1547664" y="2275131"/>
            <a:ext cx="4752528" cy="57780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2 14"/>
          <p:cNvCxnSpPr>
            <a:stCxn id="7" idx="1"/>
          </p:cNvCxnSpPr>
          <p:nvPr/>
        </p:nvCxnSpPr>
        <p:spPr>
          <a:xfrm flipH="1">
            <a:off x="1979712" y="1951966"/>
            <a:ext cx="3528392" cy="1808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asellaDiTesto 15"/>
          <p:cNvSpPr txBox="1"/>
          <p:nvPr/>
        </p:nvSpPr>
        <p:spPr>
          <a:xfrm>
            <a:off x="6948264" y="980728"/>
            <a:ext cx="14205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/>
              <a:t>Power</a:t>
            </a:r>
            <a:endParaRPr lang="en-US" dirty="0"/>
          </a:p>
        </p:txBody>
      </p:sp>
      <p:cxnSp>
        <p:nvCxnSpPr>
          <p:cNvPr id="18" name="Connettore 2 17"/>
          <p:cNvCxnSpPr>
            <a:stCxn id="16" idx="2"/>
          </p:cNvCxnSpPr>
          <p:nvPr/>
        </p:nvCxnSpPr>
        <p:spPr>
          <a:xfrm>
            <a:off x="7658523" y="1350060"/>
            <a:ext cx="474594" cy="29430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85111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PATTI </a:t>
            </a:r>
            <a:r>
              <a:rPr lang="it-IT" dirty="0" err="1" smtClean="0"/>
              <a:t>board</a:t>
            </a:r>
            <a:endParaRPr lang="en-US" dirty="0"/>
          </a:p>
        </p:txBody>
      </p:sp>
      <p:pic>
        <p:nvPicPr>
          <p:cNvPr id="2050" name="Picture 2" descr="C:\Users\Gianluca\Dropbox\Camera Uploads\2013-06-04 17.02.5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908720"/>
            <a:ext cx="4128459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asellaDiTesto 3"/>
          <p:cNvSpPr txBox="1"/>
          <p:nvPr/>
        </p:nvSpPr>
        <p:spPr>
          <a:xfrm>
            <a:off x="6661179" y="4979986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LTU</a:t>
            </a:r>
            <a:endParaRPr lang="en-US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4776192" y="4119463"/>
            <a:ext cx="13681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SOB, EOB, Trigger, </a:t>
            </a:r>
            <a:r>
              <a:rPr lang="it-IT" dirty="0" err="1" smtClean="0"/>
              <a:t>Spare</a:t>
            </a:r>
            <a:endParaRPr lang="en-US" dirty="0"/>
          </a:p>
        </p:txBody>
      </p:sp>
      <p:cxnSp>
        <p:nvCxnSpPr>
          <p:cNvPr id="7" name="Connettore 2 6"/>
          <p:cNvCxnSpPr>
            <a:stCxn id="5" idx="0"/>
          </p:cNvCxnSpPr>
          <p:nvPr/>
        </p:nvCxnSpPr>
        <p:spPr>
          <a:xfrm flipV="1">
            <a:off x="5460268" y="2679303"/>
            <a:ext cx="1116124" cy="14401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2 8"/>
          <p:cNvCxnSpPr/>
          <p:nvPr/>
        </p:nvCxnSpPr>
        <p:spPr>
          <a:xfrm flipH="1" flipV="1">
            <a:off x="7056919" y="3798332"/>
            <a:ext cx="144016" cy="11521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asellaDiTesto 9"/>
          <p:cNvSpPr txBox="1"/>
          <p:nvPr/>
        </p:nvSpPr>
        <p:spPr>
          <a:xfrm>
            <a:off x="2771800" y="908720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/>
              <a:t>Choke</a:t>
            </a:r>
            <a:r>
              <a:rPr lang="it-IT" dirty="0" smtClean="0"/>
              <a:t> &amp; </a:t>
            </a:r>
            <a:r>
              <a:rPr lang="it-IT" dirty="0" err="1" smtClean="0"/>
              <a:t>Error</a:t>
            </a:r>
            <a:endParaRPr lang="en-US" dirty="0"/>
          </a:p>
        </p:txBody>
      </p:sp>
      <p:cxnSp>
        <p:nvCxnSpPr>
          <p:cNvPr id="12" name="Connettore 2 11"/>
          <p:cNvCxnSpPr>
            <a:stCxn id="10" idx="2"/>
          </p:cNvCxnSpPr>
          <p:nvPr/>
        </p:nvCxnSpPr>
        <p:spPr>
          <a:xfrm>
            <a:off x="3815916" y="1278052"/>
            <a:ext cx="2484276" cy="4227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1" name="Picture 3" descr="C:\Users\Gianluca\Dropbox\Camera Uploads\2013-06-04 17.03.1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99384"/>
            <a:ext cx="3983432" cy="2987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asellaDiTesto 12"/>
          <p:cNvSpPr txBox="1"/>
          <p:nvPr/>
        </p:nvSpPr>
        <p:spPr>
          <a:xfrm>
            <a:off x="2771800" y="2348880"/>
            <a:ext cx="10441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/>
              <a:t>LEDs</a:t>
            </a:r>
            <a:endParaRPr lang="en-US" dirty="0"/>
          </a:p>
        </p:txBody>
      </p:sp>
      <p:cxnSp>
        <p:nvCxnSpPr>
          <p:cNvPr id="15" name="Connettore 2 14"/>
          <p:cNvCxnSpPr>
            <a:stCxn id="13" idx="2"/>
          </p:cNvCxnSpPr>
          <p:nvPr/>
        </p:nvCxnSpPr>
        <p:spPr>
          <a:xfrm>
            <a:off x="3293858" y="2718212"/>
            <a:ext cx="270030" cy="140125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25556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Test Status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95536" y="836712"/>
            <a:ext cx="8229600" cy="4525963"/>
          </a:xfrm>
        </p:spPr>
        <p:txBody>
          <a:bodyPr/>
          <a:lstStyle/>
          <a:p>
            <a:r>
              <a:rPr lang="en-US" dirty="0" smtClean="0"/>
              <a:t>Preliminary test on </a:t>
            </a:r>
            <a:r>
              <a:rPr 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HW</a:t>
            </a:r>
            <a:r>
              <a:rPr lang="en-US" dirty="0" smtClean="0"/>
              <a:t> @CERN:</a:t>
            </a:r>
          </a:p>
          <a:p>
            <a:pPr lvl="1"/>
            <a:r>
              <a:rPr lang="en-US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Basic</a:t>
            </a:r>
            <a:r>
              <a:rPr lang="en-US" dirty="0" smtClean="0"/>
              <a:t> firmware (some bugs in the </a:t>
            </a:r>
            <a:r>
              <a:rPr lang="en-US" dirty="0" err="1" smtClean="0"/>
              <a:t>fw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70% </a:t>
            </a:r>
            <a:r>
              <a:rPr lang="en-US" dirty="0" smtClean="0"/>
              <a:t>of the board tested (no choke/error, spare pair, TDCB connector,…)</a:t>
            </a:r>
          </a:p>
          <a:p>
            <a:pPr lvl="1"/>
            <a:r>
              <a:rPr lang="en-US" dirty="0" smtClean="0"/>
              <a:t>No major problems found</a:t>
            </a:r>
          </a:p>
          <a:p>
            <a:pPr lvl="2"/>
            <a:r>
              <a:rPr lang="en-US" dirty="0" smtClean="0"/>
              <a:t>Additional three boards in production</a:t>
            </a:r>
          </a:p>
          <a:p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Next test </a:t>
            </a:r>
            <a:r>
              <a:rPr lang="en-US" dirty="0" smtClean="0"/>
              <a:t>@CERN &amp; PISA:</a:t>
            </a:r>
          </a:p>
          <a:p>
            <a:pPr lvl="1"/>
            <a:r>
              <a:rPr lang="en-US" dirty="0" smtClean="0"/>
              <a:t>More advanced firmware </a:t>
            </a:r>
          </a:p>
          <a:p>
            <a:pPr lvl="1"/>
            <a:r>
              <a:rPr lang="en-US" dirty="0" smtClean="0"/>
              <a:t>Test missing </a:t>
            </a:r>
            <a:r>
              <a:rPr 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HW</a:t>
            </a:r>
            <a:r>
              <a:rPr lang="en-US" dirty="0" smtClean="0"/>
              <a:t> part</a:t>
            </a:r>
          </a:p>
          <a:p>
            <a:pPr lvl="1"/>
            <a:r>
              <a:rPr lang="en-US" dirty="0" smtClean="0"/>
              <a:t>Connection with </a:t>
            </a:r>
            <a:r>
              <a:rPr 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TDCB</a:t>
            </a:r>
            <a:endParaRPr lang="en-US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954699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Firmware v.0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 descr="C:\Users\Gianluca\Documents\talks\liverpool-na62\patti_fw_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052736"/>
            <a:ext cx="8266710" cy="4799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98928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Firmware v.0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84213" y="5229200"/>
            <a:ext cx="8229600" cy="925538"/>
          </a:xfrm>
        </p:spPr>
        <p:txBody>
          <a:bodyPr/>
          <a:lstStyle/>
          <a:p>
            <a:endParaRPr lang="en-US"/>
          </a:p>
        </p:txBody>
      </p:sp>
      <p:pic>
        <p:nvPicPr>
          <p:cNvPr id="6146" name="Picture 2" descr="C:\Users\Gianluca\Documents\talks\liverpool-na62\patti_fw_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24744"/>
            <a:ext cx="8496944" cy="1884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Gianluca\Documents\talks\liverpool-na62\patti_fw_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074423"/>
            <a:ext cx="7680523" cy="3046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27950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Firmware v.0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538" y="1074738"/>
            <a:ext cx="7907337" cy="4706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40675985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vantGarde"/>
        <a:ea typeface=""/>
        <a:cs typeface=""/>
      </a:majorFont>
      <a:minorFont>
        <a:latin typeface="AvantGar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forbidden</Template>
  <TotalTime>22330</TotalTime>
  <Words>382</Words>
  <Application>Microsoft Office PowerPoint</Application>
  <PresentationFormat>Presentazione su schermo (4:3)</PresentationFormat>
  <Paragraphs>76</Paragraphs>
  <Slides>14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14</vt:i4>
      </vt:variant>
    </vt:vector>
  </HeadingPairs>
  <TitlesOfParts>
    <vt:vector size="15" baseType="lpstr">
      <vt:lpstr>Default Design</vt:lpstr>
      <vt:lpstr>“The PATTI board”</vt:lpstr>
      <vt:lpstr>The PATTI board</vt:lpstr>
      <vt:lpstr>PATTI layout</vt:lpstr>
      <vt:lpstr>PATTI board </vt:lpstr>
      <vt:lpstr>PATTI board</vt:lpstr>
      <vt:lpstr>Test Status</vt:lpstr>
      <vt:lpstr>Firmware v.0</vt:lpstr>
      <vt:lpstr>Firmware v.0</vt:lpstr>
      <vt:lpstr>Firmware v.0</vt:lpstr>
      <vt:lpstr>PATTI controller</vt:lpstr>
      <vt:lpstr>Presentazione standard di PowerPoint</vt:lpstr>
      <vt:lpstr>Presentazione standard di PowerPoint</vt:lpstr>
      <vt:lpstr>Presentazione standard di PowerPoint</vt:lpstr>
      <vt:lpstr>Conclusions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talk gianluca lamanna</dc:title>
  <dc:creator>Gianluca</dc:creator>
  <cp:lastModifiedBy>Gianluca</cp:lastModifiedBy>
  <cp:revision>708</cp:revision>
  <dcterms:created xsi:type="dcterms:W3CDTF">2010-05-17T09:53:42Z</dcterms:created>
  <dcterms:modified xsi:type="dcterms:W3CDTF">2013-08-28T10:56:26Z</dcterms:modified>
</cp:coreProperties>
</file>