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56" r:id="rId2"/>
    <p:sldId id="413" r:id="rId3"/>
    <p:sldId id="365" r:id="rId4"/>
    <p:sldId id="415" r:id="rId5"/>
    <p:sldId id="416" r:id="rId6"/>
    <p:sldId id="417" r:id="rId7"/>
    <p:sldId id="418" r:id="rId8"/>
    <p:sldId id="419" r:id="rId9"/>
    <p:sldId id="414" r:id="rId10"/>
    <p:sldId id="421" r:id="rId11"/>
    <p:sldId id="422" r:id="rId12"/>
    <p:sldId id="420" r:id="rId13"/>
    <p:sldId id="424" r:id="rId14"/>
    <p:sldId id="423" r:id="rId15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8" autoAdjust="0"/>
    <p:restoredTop sz="94595" autoAdjust="0"/>
  </p:normalViewPr>
  <p:slideViewPr>
    <p:cSldViewPr>
      <p:cViewPr varScale="1">
        <p:scale>
          <a:sx n="87" d="100"/>
          <a:sy n="87" d="100"/>
        </p:scale>
        <p:origin x="141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5D5A44A-6066-485B-8F72-D084161CE0D5}" type="datetimeFigureOut">
              <a:rPr lang="it-IT"/>
              <a:pPr>
                <a:defRPr/>
              </a:pPr>
              <a:t>28/08/2013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EB8ECE6-121E-433A-9EAD-BB3263657E1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5391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/>
            </a:lvl1pPr>
          </a:lstStyle>
          <a:p>
            <a:pPr>
              <a:defRPr/>
            </a:pPr>
            <a:fld id="{568904B9-645B-4F8A-8EEF-429838171CB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852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anose="020B0604020202020204" pitchFamily="34" charset="0"/>
            </a:endParaRPr>
          </a:p>
        </p:txBody>
      </p:sp>
      <p:sp>
        <p:nvSpPr>
          <p:cNvPr id="614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A43FB51-5BAC-4B55-96EC-E3BAC19D1B26}" type="slidenum">
              <a:rPr lang="it-IT"/>
              <a:pPr>
                <a:spcBef>
                  <a:spcPct val="0"/>
                </a:spcBef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89542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6707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1479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72203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3782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1076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068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201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434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8118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9084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3234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8904B9-645B-4F8A-8EEF-429838171CB6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1261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it-IT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it-IT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637616-9AA1-4F91-90E5-6307B79D4AF4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786848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D4854-0F4D-4F6D-92E3-20A9835ACA50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9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90F2C-E85F-4AAC-A9BC-732AD83B424A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386728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7C292-E667-47FE-AE1B-C9DCC49866AB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64671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F92ED-A5BA-42B7-BE2C-72572424DA36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6456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808CE-9676-46CF-B80E-B20B704B12C2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22057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6333B-0BBF-4B48-8903-8F8451A3D25C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217469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E7444-A9FF-4035-861F-334CB6553A30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703991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9D519-6757-42E6-8EA1-5B69C71172AC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213873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7BD7E-E456-4D03-AD25-147515C34E7E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486157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749BD-0B6C-4394-A65D-43B8237358B7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0744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Click to edit Master text styles</a:t>
            </a:r>
          </a:p>
          <a:p>
            <a:pPr lvl="1"/>
            <a:r>
              <a:rPr lang="it-IT" altLang="en-US" smtClean="0"/>
              <a:t>Second level</a:t>
            </a:r>
          </a:p>
          <a:p>
            <a:pPr lvl="2"/>
            <a:r>
              <a:rPr lang="it-IT" altLang="en-US" smtClean="0"/>
              <a:t>Third level</a:t>
            </a:r>
          </a:p>
          <a:p>
            <a:pPr lvl="3"/>
            <a:r>
              <a:rPr lang="it-IT" altLang="en-US" smtClean="0"/>
              <a:t>Fourth level</a:t>
            </a:r>
          </a:p>
          <a:p>
            <a:pPr lvl="4"/>
            <a:r>
              <a:rPr lang="it-IT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127C26E1-EF1B-4E35-855E-1EEC00323BB7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0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B432FE1-8934-43CD-89A5-8EE5B366D838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2192338"/>
          </a:xfrm>
        </p:spPr>
        <p:txBody>
          <a:bodyPr/>
          <a:lstStyle/>
          <a:p>
            <a:pPr algn="ctr" eaLnBrk="1" hangingPunct="1"/>
            <a:r>
              <a:rPr lang="it-IT" sz="4800" b="1" dirty="0" smtClean="0"/>
              <a:t>Straw Data during the Technical Run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4292600"/>
            <a:ext cx="4718050" cy="13684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it-IT" sz="2400" dirty="0" smtClean="0">
                <a:latin typeface="Palatino Linotype" panose="02040502050505030304" pitchFamily="18" charset="0"/>
              </a:rPr>
              <a:t>Giuseppe Ruggiero (CERN)</a:t>
            </a:r>
          </a:p>
          <a:p>
            <a:pPr algn="ctr" eaLnBrk="1" hangingPunct="1">
              <a:lnSpc>
                <a:spcPct val="90000"/>
              </a:lnSpc>
            </a:pPr>
            <a:r>
              <a:rPr lang="it-IT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Straw</a:t>
            </a:r>
            <a:r>
              <a:rPr lang="it-IT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it-IT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WG Meeting</a:t>
            </a:r>
            <a:endParaRPr lang="it-IT" sz="2400" dirty="0" smtClean="0">
              <a:solidFill>
                <a:schemeClr val="accent2"/>
              </a:solidFill>
              <a:latin typeface="Palatino Linotype" panose="02040502050505030304" pitchFamily="18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it-IT" sz="2400" dirty="0" smtClean="0">
                <a:solidFill>
                  <a:schemeClr val="accent2"/>
                </a:solidFill>
                <a:latin typeface="Palatino Linotype" panose="02040502050505030304" pitchFamily="18" charset="0"/>
              </a:rPr>
              <a:t>Liverpool, 28/08/2013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Straw-MUV3 Timing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 dirty="0"/>
          </a:p>
        </p:txBody>
      </p:sp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287338" y="1072800"/>
            <a:ext cx="5136890" cy="511876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CHOD – MUV3 time coincidence required</a:t>
            </a:r>
            <a:endParaRPr lang="it-IT" sz="1600" b="1" u="sng" dirty="0" smtClean="0">
              <a:solidFill>
                <a:schemeClr val="tx1">
                  <a:lumMod val="65000"/>
                  <a:lumOff val="35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9" name="Segnaposto contenuto 7"/>
          <p:cNvSpPr txBox="1">
            <a:spLocks/>
          </p:cNvSpPr>
          <p:nvPr/>
        </p:nvSpPr>
        <p:spPr bwMode="auto">
          <a:xfrm>
            <a:off x="5600128" y="4538354"/>
            <a:ext cx="3100831" cy="115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600" b="0" kern="0" dirty="0" smtClean="0">
                <a:solidFill>
                  <a:srgbClr val="C00000"/>
                </a:solidFill>
                <a:latin typeface="Palatino Linotype" pitchFamily="18" charset="0"/>
              </a:rPr>
              <a:t>Same out-of-time structure around the drift time as in CHOD-Straw coincidence observed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4932040" y="4662134"/>
            <a:ext cx="49218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5023087" y="1268760"/>
            <a:ext cx="5960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167" y="827188"/>
            <a:ext cx="3273686" cy="316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83407"/>
            <a:ext cx="4765114" cy="46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27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Multiple Straw-hits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06" name="Segnaposto contenuto 7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908720"/>
                <a:ext cx="8569325" cy="1296144"/>
              </a:xfrm>
            </p:spPr>
            <p:txBody>
              <a:bodyPr/>
              <a:lstStyle/>
              <a:p>
                <a:pPr eaLnBrk="1" hangingPunct="1">
                  <a:buFont typeface="Wingdings" panose="05000000000000000000" pitchFamily="2" charset="2"/>
                  <a:buBlip>
                    <a:blip r:embed="rId3"/>
                  </a:buBlip>
                  <a:defRPr/>
                </a:pPr>
                <a:r>
                  <a:rPr lang="it-IT" sz="1800" dirty="0" smtClean="0">
                    <a:solidFill>
                      <a:srgbClr val="0000FF"/>
                    </a:solidFill>
                    <a:latin typeface="Palatino Linotype" pitchFamily="18" charset="0"/>
                  </a:rPr>
                  <a:t>Further requirements:</a:t>
                </a:r>
              </a:p>
              <a:p>
                <a:pPr lvl="1" eaLnBrk="1" hangingPunct="1">
                  <a:buFont typeface="Wingdings" panose="05000000000000000000" pitchFamily="2" charset="2"/>
                  <a:buBlip>
                    <a:blip r:embed="rId3"/>
                  </a:buBlip>
                  <a:defRPr/>
                </a:pPr>
                <a14:m>
                  <m:oMath xmlns:m="http://schemas.openxmlformats.org/officeDocument/2006/math">
                    <m:r>
                      <a:rPr lang="en-GB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0&lt;</m:t>
                    </m:r>
                    <m:sSub>
                      <m:sSubPr>
                        <m:ctrlPr>
                          <a:rPr lang="en-GB" sz="1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h𝑖𝑡𝑠</m:t>
                        </m:r>
                      </m:sub>
                    </m:sSub>
                    <m:r>
                      <a:rPr lang="en-GB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&lt;30</m:t>
                    </m:r>
                  </m:oMath>
                </a14:m>
                <a:endParaRPr lang="it-IT" sz="1800" dirty="0" smtClean="0">
                  <a:solidFill>
                    <a:srgbClr val="C00000"/>
                  </a:solidFill>
                  <a:latin typeface="Palatino Linotype" pitchFamily="18" charset="0"/>
                </a:endParaRPr>
              </a:p>
              <a:p>
                <a:pPr lvl="1" eaLnBrk="1" hangingPunct="1">
                  <a:buFont typeface="Wingdings" panose="05000000000000000000" pitchFamily="2" charset="2"/>
                  <a:buBlip>
                    <a:blip r:embed="rId3"/>
                  </a:buBlip>
                  <a:defRPr/>
                </a:pPr>
                <a:r>
                  <a:rPr lang="it-IT" sz="1800" dirty="0" smtClean="0">
                    <a:solidFill>
                      <a:srgbClr val="C00000"/>
                    </a:solidFill>
                    <a:latin typeface="Palatino Linotype" pitchFamily="18" charset="0"/>
                  </a:rPr>
                  <a:t>CHOD candidate and Cedar candidate in time with the CHOD</a:t>
                </a:r>
              </a:p>
            </p:txBody>
          </p:sp>
        </mc:Choice>
        <mc:Fallback xmlns="">
          <p:sp>
            <p:nvSpPr>
              <p:cNvPr id="25606" name="Segnaposto contenuto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908720"/>
                <a:ext cx="8569325" cy="1296144"/>
              </a:xfrm>
              <a:blipFill rotWithShape="0">
                <a:blip r:embed="rId4"/>
                <a:stretch>
                  <a:fillRect t="-23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egnaposto contenuto 7"/>
          <p:cNvSpPr txBox="1">
            <a:spLocks/>
          </p:cNvSpPr>
          <p:nvPr/>
        </p:nvSpPr>
        <p:spPr bwMode="auto">
          <a:xfrm>
            <a:off x="520272" y="3224636"/>
            <a:ext cx="4141056" cy="1737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b="0" kern="0" dirty="0">
                <a:latin typeface="Palatino Linotype" pitchFamily="18" charset="0"/>
              </a:rPr>
              <a:t>4</a:t>
            </a:r>
            <a:r>
              <a:rPr lang="it-IT" sz="1800" b="0" kern="0" dirty="0" smtClean="0">
                <a:latin typeface="Palatino Linotype" pitchFamily="18" charset="0"/>
              </a:rPr>
              <a:t>0% of straws has more than 1 leading in the same event. </a:t>
            </a:r>
          </a:p>
          <a:p>
            <a:pPr marL="0" indent="0" eaLnBrk="1" hangingPunct="1">
              <a:buNone/>
              <a:defRPr/>
            </a:pPr>
            <a:endParaRPr lang="it-IT" sz="1800" b="0" kern="0" dirty="0" smtClean="0"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b="0" kern="0" dirty="0" smtClean="0">
                <a:latin typeface="Palatino Linotype" pitchFamily="18" charset="0"/>
              </a:rPr>
              <a:t>Time difference of the leadings belonging to the same Straw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endParaRPr lang="it-IT" sz="1800" b="0" kern="0" dirty="0">
              <a:latin typeface="Palatino Linotype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016" y="2100668"/>
            <a:ext cx="4019400" cy="38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40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First Straw hit Timing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" y="1124744"/>
            <a:ext cx="4765114" cy="4600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824" y="1124744"/>
            <a:ext cx="4765114" cy="4600800"/>
          </a:xfrm>
          <a:prstGeom prst="rect">
            <a:avLst/>
          </a:prstGeom>
        </p:spPr>
      </p:pic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179512" y="962726"/>
            <a:ext cx="8784976" cy="324036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600" dirty="0" smtClean="0">
                <a:solidFill>
                  <a:srgbClr val="0000FF"/>
                </a:solidFill>
                <a:latin typeface="Palatino Linotype" pitchFamily="18" charset="0"/>
              </a:rPr>
              <a:t>If &gt;1 leading in the same straw within 200 ps the hit with the minimum time is considered. </a:t>
            </a:r>
            <a:endParaRPr lang="it-IT" sz="1600" b="1" u="sng" dirty="0" smtClean="0">
              <a:solidFill>
                <a:schemeClr val="tx1">
                  <a:lumMod val="65000"/>
                  <a:lumOff val="35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9" name="Segnaposto contenuto 7"/>
          <p:cNvSpPr txBox="1">
            <a:spLocks/>
          </p:cNvSpPr>
          <p:nvPr/>
        </p:nvSpPr>
        <p:spPr bwMode="auto">
          <a:xfrm>
            <a:off x="190625" y="5725544"/>
            <a:ext cx="8784976" cy="32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600" b="0" kern="0" dirty="0" smtClean="0">
                <a:latin typeface="Palatino Linotype" pitchFamily="18" charset="0"/>
              </a:rPr>
              <a:t>No more  shoulder in the second half of the drift time </a:t>
            </a:r>
            <a:endParaRPr lang="it-IT" sz="1600" b="1" u="sng" kern="0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74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Plane correlations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9" name="Segnaposto contenuto 7"/>
          <p:cNvSpPr txBox="1">
            <a:spLocks/>
          </p:cNvSpPr>
          <p:nvPr/>
        </p:nvSpPr>
        <p:spPr bwMode="auto">
          <a:xfrm>
            <a:off x="190625" y="5725544"/>
            <a:ext cx="7189687" cy="32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600" b="0" kern="0" dirty="0" smtClean="0">
                <a:latin typeface="Palatino Linotype" pitchFamily="18" charset="0"/>
              </a:rPr>
              <a:t>Pattern compatible with hits from one particle going straight </a:t>
            </a:r>
            <a:endParaRPr lang="it-IT" sz="1600" b="1" u="sng" kern="0" dirty="0" smtClean="0">
              <a:latin typeface="Palatino Linotype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01" y="1124744"/>
            <a:ext cx="4765114" cy="460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617" y="1351580"/>
            <a:ext cx="1216382" cy="4698000"/>
          </a:xfrm>
          <a:prstGeom prst="rect">
            <a:avLst/>
          </a:prstGeom>
        </p:spPr>
      </p:pic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179512" y="962726"/>
            <a:ext cx="8784976" cy="324036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600" dirty="0" smtClean="0">
                <a:solidFill>
                  <a:srgbClr val="0000FF"/>
                </a:solidFill>
                <a:latin typeface="Palatino Linotype" pitchFamily="18" charset="0"/>
              </a:rPr>
              <a:t>Relative position of the hits belonging to different straws and within 200 ns </a:t>
            </a:r>
            <a:endParaRPr lang="it-IT" sz="1600" b="1" u="sng" dirty="0" smtClean="0">
              <a:solidFill>
                <a:schemeClr val="tx1">
                  <a:lumMod val="65000"/>
                  <a:lumOff val="35000"/>
                </a:schemeClr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28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smtClean="0"/>
              <a:t>Conclusions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468313" y="1328738"/>
            <a:ext cx="8569325" cy="368443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Method to handle triggerless data developed.</a:t>
            </a:r>
            <a:endParaRPr lang="it-IT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Timing correlation between Straws and other detectors evident.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View-planes correlation clearly visible.</a:t>
            </a:r>
          </a:p>
          <a:p>
            <a:pPr marL="0" indent="0" eaLnBrk="1" hangingPunct="1">
              <a:buNone/>
              <a:defRPr/>
            </a:pPr>
            <a:endParaRPr lang="it-IT" sz="1800" dirty="0" smtClean="0"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Structure of the straw drift time to be investigated in detail.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Structure of the out-of-time event to be studied.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Straw multiple hit structure to be further investagated.</a:t>
            </a:r>
          </a:p>
        </p:txBody>
      </p:sp>
    </p:spTree>
    <p:extLst>
      <p:ext uri="{BB962C8B-B14F-4D97-AF65-F5344CB8AC3E}">
        <p14:creationId xmlns:p14="http://schemas.microsoft.com/office/powerpoint/2010/main" val="103092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Outline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7C292-E667-47FE-AE1B-C9DCC49866AB}" type="slidenum">
              <a:rPr lang="it-IT" altLang="en-US" smtClean="0"/>
              <a:pPr>
                <a:defRPr/>
              </a:pPr>
              <a:t>2</a:t>
            </a:fld>
            <a:endParaRPr lang="it-IT" altLang="en-US"/>
          </a:p>
        </p:txBody>
      </p:sp>
      <p:sp>
        <p:nvSpPr>
          <p:cNvPr id="7" name="Segnaposto contenuto 7"/>
          <p:cNvSpPr>
            <a:spLocks noGrp="1"/>
          </p:cNvSpPr>
          <p:nvPr>
            <p:ph idx="1"/>
          </p:nvPr>
        </p:nvSpPr>
        <p:spPr>
          <a:xfrm>
            <a:off x="468313" y="1417638"/>
            <a:ext cx="8064500" cy="4826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it-IT" sz="2000" dirty="0" smtClean="0">
                <a:solidFill>
                  <a:srgbClr val="0000FF"/>
                </a:solidFill>
                <a:latin typeface="Palatino Linotype" panose="02040502050505030304" pitchFamily="18" charset="0"/>
                <a:sym typeface="Symbol" panose="05050102010706020507" pitchFamily="18" charset="2"/>
              </a:rPr>
              <a:t>Straw during the TR</a:t>
            </a:r>
          </a:p>
          <a:p>
            <a:pPr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endParaRPr lang="it-IT" sz="2000" dirty="0">
              <a:solidFill>
                <a:srgbClr val="0000FF"/>
              </a:solidFill>
              <a:latin typeface="Palatino Linotype" panose="02040502050505030304" pitchFamily="18" charset="0"/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it-IT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Data merging</a:t>
            </a:r>
          </a:p>
          <a:p>
            <a:pPr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endParaRPr lang="it-IT" sz="2000" dirty="0">
              <a:latin typeface="Palatino Linotype" panose="02040502050505030304" pitchFamily="18" charset="0"/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it-IT" sz="2000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Time correlations</a:t>
            </a:r>
          </a:p>
          <a:p>
            <a:pPr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endParaRPr lang="it-IT" sz="2000" dirty="0">
              <a:latin typeface="Palatino Linotype" panose="02040502050505030304" pitchFamily="18" charset="0"/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Palatino Linotype" panose="02040502050505030304" pitchFamily="18" charset="0"/>
                <a:sym typeface="Symbol" panose="05050102010706020507" pitchFamily="18" charset="2"/>
              </a:rPr>
              <a:t>Conclusions.</a:t>
            </a:r>
          </a:p>
        </p:txBody>
      </p:sp>
    </p:spTree>
    <p:extLst>
      <p:ext uri="{BB962C8B-B14F-4D97-AF65-F5344CB8AC3E}">
        <p14:creationId xmlns:p14="http://schemas.microsoft.com/office/powerpoint/2010/main" val="361500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Straw during the Technical Run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122803" y="1412776"/>
            <a:ext cx="9045428" cy="3744416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64 channels in U view and 64 channels in V view of Chamber1 readout.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endParaRPr lang="it-IT" sz="1800" b="1" u="sng" dirty="0">
              <a:solidFill>
                <a:srgbClr val="0000FF"/>
              </a:solidFill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Channels readout in triggerless mode: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600" dirty="0" smtClean="0">
                <a:latin typeface="Palatino Linotype" pitchFamily="18" charset="0"/>
              </a:rPr>
              <a:t>List of straw data for each burst. 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600" dirty="0" smtClean="0">
                <a:latin typeface="Palatino Linotype" pitchFamily="18" charset="0"/>
              </a:rPr>
              <a:t>Each data provides timing information (leading and trailing) and location. 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600" dirty="0" smtClean="0">
                <a:latin typeface="Palatino Linotype" pitchFamily="18" charset="0"/>
              </a:rPr>
              <a:t>List of the trigger timestamps for each burst.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endParaRPr lang="it-IT" sz="1600" dirty="0">
              <a:solidFill>
                <a:srgbClr val="0000FF"/>
              </a:solidFill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Bug in the straw firmeware discovered after the run: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600" dirty="0" smtClean="0">
                <a:latin typeface="Palatino Linotype" pitchFamily="18" charset="0"/>
              </a:rPr>
              <a:t>Only the first few ms of each burst have been readout properly.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endParaRPr lang="it-IT" sz="1600" dirty="0">
              <a:solidFill>
                <a:srgbClr val="0000FF"/>
              </a:solidFill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Thresholds set at minimum, but not properly monitored during the run.</a:t>
            </a:r>
            <a:endParaRPr lang="it-IT" sz="1800" dirty="0" smtClean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77778" y="241852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Data merging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108133" y="1196752"/>
            <a:ext cx="9045428" cy="48308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Matching between data and trigger timestamps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Straw data within 16 </a:t>
            </a:r>
            <a:r>
              <a:rPr lang="it-IT" sz="1800" dirty="0" smtClean="0">
                <a:latin typeface="Symbol" panose="05050102010706020507" pitchFamily="18" charset="2"/>
              </a:rPr>
              <a:t>m</a:t>
            </a:r>
            <a:r>
              <a:rPr lang="it-IT" sz="1800" dirty="0" smtClean="0">
                <a:latin typeface="Palatino Linotype" pitchFamily="18" charset="0"/>
              </a:rPr>
              <a:t>s around the trigger timestamps considered.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Data written in the standard event format (proper header added).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Run 390 considered.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First 100 triggers/burst taken into account.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Only half of the bursts working (about 200).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Only straws in view U considered (view V was not usable during Run 390)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endParaRPr lang="it-IT" sz="1800" dirty="0">
              <a:solidFill>
                <a:srgbClr val="0000FF"/>
              </a:solidFill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Straw data in the standard event format merged with the data from the other detectors </a:t>
            </a:r>
            <a:r>
              <a:rPr lang="it-IT" sz="1800" dirty="0" smtClean="0">
                <a:solidFill>
                  <a:srgbClr val="C00000"/>
                </a:solidFill>
                <a:latin typeface="Palatino Linotype" pitchFamily="18" charset="0"/>
              </a:rPr>
              <a:t>(Run 390: trigger Q1 x NHOD).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Merging done on the timestamp basis.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Same procedure as for the LKr data merging used.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endParaRPr lang="it-IT" sz="1800" dirty="0"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Data processed using NA62Reconstruction</a:t>
            </a:r>
          </a:p>
        </p:txBody>
      </p:sp>
    </p:spTree>
    <p:extLst>
      <p:ext uri="{BB962C8B-B14F-4D97-AF65-F5344CB8AC3E}">
        <p14:creationId xmlns:p14="http://schemas.microsoft.com/office/powerpoint/2010/main" val="214339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252" y="272813"/>
            <a:ext cx="3273686" cy="3160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48680"/>
            <a:ext cx="1402801" cy="54180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 bwMode="auto">
          <a:xfrm>
            <a:off x="2420311" y="3603202"/>
            <a:ext cx="978408" cy="4846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3387606" y="3845518"/>
            <a:ext cx="2128280" cy="28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 rot="16200000">
            <a:off x="3130453" y="86100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>
                <a:solidFill>
                  <a:srgbClr val="C00000"/>
                </a:solidFill>
              </a:rPr>
              <a:t>Hole</a:t>
            </a:r>
            <a:endParaRPr lang="en-GB" b="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6496" y="366085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Particle</a:t>
            </a:r>
            <a:endParaRPr lang="en-GB" b="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314" y="3370065"/>
            <a:ext cx="3273686" cy="3160800"/>
          </a:xfrm>
          <a:prstGeom prst="rect">
            <a:avLst/>
          </a:prstGeom>
        </p:spPr>
      </p:pic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eaLnBrk="1" hangingPunct="1"/>
            <a:r>
              <a:rPr lang="it-IT" sz="4000" b="1" dirty="0" smtClean="0"/>
              <a:t>Straw Hits</a:t>
            </a:r>
          </a:p>
        </p:txBody>
      </p:sp>
    </p:spTree>
    <p:extLst>
      <p:ext uri="{BB962C8B-B14F-4D97-AF65-F5344CB8AC3E}">
        <p14:creationId xmlns:p14="http://schemas.microsoft.com/office/powerpoint/2010/main" val="155819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Timing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65" y="1904914"/>
            <a:ext cx="4765114" cy="4600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89" y="1904914"/>
            <a:ext cx="4765114" cy="4600800"/>
          </a:xfrm>
          <a:prstGeom prst="rect">
            <a:avLst/>
          </a:prstGeom>
        </p:spPr>
      </p:pic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272329" y="944680"/>
            <a:ext cx="8599341" cy="972151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Events with 2 hits only in CHOD compatible with a Q1-like track considered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dirty="0" smtClean="0">
                <a:latin typeface="Palatino Linotype" pitchFamily="18" charset="0"/>
              </a:rPr>
              <a:t>Corrections applied to the CHOD counters time 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dirty="0" smtClean="0">
                <a:solidFill>
                  <a:schemeClr val="tx2"/>
                </a:solidFill>
                <a:latin typeface="Palatino Linotype" pitchFamily="18" charset="0"/>
              </a:rPr>
              <a:t>Only leading times in straws considered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endParaRPr lang="it-IT" sz="1800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51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Straw – CHOD Timing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820"/>
            <a:ext cx="4692536" cy="453072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60" y="810820"/>
            <a:ext cx="4765114" cy="4600800"/>
          </a:xfrm>
          <a:prstGeom prst="rect">
            <a:avLst/>
          </a:prstGeom>
        </p:spPr>
      </p:pic>
      <p:sp>
        <p:nvSpPr>
          <p:cNvPr id="12" name="Segnaposto contenuto 7"/>
          <p:cNvSpPr txBox="1">
            <a:spLocks/>
          </p:cNvSpPr>
          <p:nvPr/>
        </p:nvSpPr>
        <p:spPr bwMode="auto">
          <a:xfrm>
            <a:off x="392865" y="5411620"/>
            <a:ext cx="8599341" cy="97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Drift time structure in time with CHOD clearly visible (&lt; 200 ns).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latin typeface="Palatino Linotype" pitchFamily="18" charset="0"/>
              </a:rPr>
              <a:t>Out-of-time structure within +-500 ns from the drift time not understood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endParaRPr lang="it-IT" sz="1800" b="0" kern="0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36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Straw – CHOD Timing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12" name="Segnaposto contenuto 7"/>
          <p:cNvSpPr txBox="1">
            <a:spLocks/>
          </p:cNvSpPr>
          <p:nvPr/>
        </p:nvSpPr>
        <p:spPr bwMode="auto">
          <a:xfrm>
            <a:off x="283442" y="5354036"/>
            <a:ext cx="8599341" cy="102729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Channel by channel alignmenet should be investigated further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b="0" kern="0" dirty="0" smtClean="0">
                <a:latin typeface="Palatino Linotype" pitchFamily="18" charset="0"/>
              </a:rPr>
              <a:t>Few events in missing channels: firmeware bug not completely removed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b="0" kern="0" dirty="0" smtClean="0">
                <a:solidFill>
                  <a:srgbClr val="C00000"/>
                </a:solidFill>
                <a:latin typeface="Palatino Linotype" pitchFamily="18" charset="0"/>
              </a:rPr>
              <a:t>Time stamp structure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endParaRPr lang="it-IT" sz="1800" b="0" kern="0" dirty="0" smtClean="0">
              <a:latin typeface="Palatino Linotype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58825"/>
            <a:ext cx="4765114" cy="4600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478" y="758825"/>
            <a:ext cx="4765114" cy="46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1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Straw WG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Straw-Cedar Timing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28/08/2013</a:t>
            </a:r>
            <a:endParaRPr lang="it-IT" altLang="en-US"/>
          </a:p>
        </p:txBody>
      </p:sp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287338" y="1072800"/>
            <a:ext cx="5136890" cy="511876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800" dirty="0" smtClean="0">
                <a:solidFill>
                  <a:srgbClr val="0000FF"/>
                </a:solidFill>
                <a:latin typeface="Palatino Linotype" pitchFamily="18" charset="0"/>
              </a:rPr>
              <a:t>CHOD – Cedar time coincidence required</a:t>
            </a:r>
            <a:endParaRPr lang="it-IT" sz="1600" b="1" u="sng" dirty="0" smtClean="0">
              <a:solidFill>
                <a:schemeClr val="tx1">
                  <a:lumMod val="65000"/>
                  <a:lumOff val="35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167" y="836712"/>
            <a:ext cx="3273686" cy="3160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83407"/>
            <a:ext cx="4765114" cy="4600800"/>
          </a:xfrm>
          <a:prstGeom prst="rect">
            <a:avLst/>
          </a:prstGeom>
        </p:spPr>
      </p:pic>
      <p:sp>
        <p:nvSpPr>
          <p:cNvPr id="9" name="Segnaposto contenuto 7"/>
          <p:cNvSpPr txBox="1">
            <a:spLocks/>
          </p:cNvSpPr>
          <p:nvPr/>
        </p:nvSpPr>
        <p:spPr bwMode="auto">
          <a:xfrm>
            <a:off x="5600128" y="4538354"/>
            <a:ext cx="3100831" cy="115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3"/>
              </a:buBlip>
              <a:defRPr/>
            </a:pPr>
            <a:r>
              <a:rPr lang="it-IT" sz="1600" b="0" kern="0" dirty="0" smtClean="0">
                <a:solidFill>
                  <a:srgbClr val="C00000"/>
                </a:solidFill>
                <a:latin typeface="Palatino Linotype" pitchFamily="18" charset="0"/>
              </a:rPr>
              <a:t>Same out-of-time structure around the drift time as in CHOD-Straw coincidence observed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4932040" y="4662134"/>
            <a:ext cx="49218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5023087" y="1268760"/>
            <a:ext cx="5960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9759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12432</TotalTime>
  <Words>628</Words>
  <Application>Microsoft Office PowerPoint</Application>
  <PresentationFormat>On-screen Show (4:3)</PresentationFormat>
  <Paragraphs>134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Cambria Math</vt:lpstr>
      <vt:lpstr>Garamond</vt:lpstr>
      <vt:lpstr>Palatino Linotype</vt:lpstr>
      <vt:lpstr>Symbol</vt:lpstr>
      <vt:lpstr>Wingdings</vt:lpstr>
      <vt:lpstr>Edge</vt:lpstr>
      <vt:lpstr>Straw Data during the Technical Run</vt:lpstr>
      <vt:lpstr>Outline</vt:lpstr>
      <vt:lpstr>Straw during the Technical Run</vt:lpstr>
      <vt:lpstr>Data merging</vt:lpstr>
      <vt:lpstr>Straw Hits</vt:lpstr>
      <vt:lpstr>Timing</vt:lpstr>
      <vt:lpstr>Straw – CHOD Timing</vt:lpstr>
      <vt:lpstr>Straw – CHOD Timing</vt:lpstr>
      <vt:lpstr>Straw-Cedar Timing</vt:lpstr>
      <vt:lpstr>Straw-MUV3 Timing</vt:lpstr>
      <vt:lpstr>Multiple Straw-hits</vt:lpstr>
      <vt:lpstr>First Straw hit Timing</vt:lpstr>
      <vt:lpstr>Plane correlations</vt:lpstr>
      <vt:lpstr>Conclusions</vt:lpstr>
    </vt:vector>
  </TitlesOfParts>
  <Company>Università di Firenze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Ruggiero</dc:creator>
  <cp:lastModifiedBy>giuseppe ruggiero</cp:lastModifiedBy>
  <cp:revision>860</cp:revision>
  <dcterms:created xsi:type="dcterms:W3CDTF">2005-01-21T10:17:26Z</dcterms:created>
  <dcterms:modified xsi:type="dcterms:W3CDTF">2013-08-28T13:20:20Z</dcterms:modified>
</cp:coreProperties>
</file>