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9" r:id="rId3"/>
    <p:sldId id="267" r:id="rId4"/>
    <p:sldId id="260" r:id="rId5"/>
    <p:sldId id="269" r:id="rId6"/>
    <p:sldId id="265" r:id="rId7"/>
    <p:sldId id="266" r:id="rId8"/>
    <p:sldId id="268" r:id="rId9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115D578-E6C7-4F9B-AAE4-7FC71FA5F503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E5E3D53-9E24-4364-8838-484DA09B7BC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F7FAE9-3DE2-4B76-83C1-36F8BB5D43B5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Preparation for the installation of the CREAM readout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LKr</a:t>
            </a:r>
            <a:r>
              <a:rPr lang="en-US" dirty="0" smtClean="0"/>
              <a:t> readout team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and power distribution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Decision taken to go to new heat exchangers</a:t>
            </a:r>
          </a:p>
          <a:p>
            <a:pPr lvl="1"/>
            <a:r>
              <a:rPr lang="en-US" dirty="0" smtClean="0"/>
              <a:t>New exchangers to be bought now</a:t>
            </a:r>
          </a:p>
          <a:p>
            <a:pPr lvl="1"/>
            <a:r>
              <a:rPr lang="en-US" dirty="0" smtClean="0"/>
              <a:t>Installation will follow</a:t>
            </a:r>
          </a:p>
          <a:p>
            <a:pPr lvl="1"/>
            <a:r>
              <a:rPr lang="en-US" dirty="0" smtClean="0"/>
              <a:t>The old circuit has been already emptied</a:t>
            </a:r>
          </a:p>
          <a:p>
            <a:r>
              <a:rPr lang="en-US" dirty="0" smtClean="0"/>
              <a:t>After the exchanger installation</a:t>
            </a:r>
          </a:p>
          <a:p>
            <a:pPr lvl="1"/>
            <a:r>
              <a:rPr lang="en-US" dirty="0" smtClean="0"/>
              <a:t>Complete the installation of power plugs</a:t>
            </a:r>
          </a:p>
          <a:p>
            <a:pPr lvl="1"/>
            <a:r>
              <a:rPr lang="en-US" dirty="0" smtClean="0"/>
              <a:t>2 long plug bars on each rack</a:t>
            </a:r>
          </a:p>
          <a:p>
            <a:pPr lvl="2"/>
            <a:r>
              <a:rPr lang="en-US" dirty="0" smtClean="0"/>
              <a:t>4 crates + 4 switches</a:t>
            </a:r>
          </a:p>
          <a:p>
            <a:pPr lvl="2"/>
            <a:r>
              <a:rPr lang="en-US" dirty="0" smtClean="0"/>
              <a:t>Not overload one single bar</a:t>
            </a:r>
          </a:p>
          <a:p>
            <a:pPr lvl="2"/>
            <a:r>
              <a:rPr lang="en-US" dirty="0" smtClean="0"/>
              <a:t>Many power slots </a:t>
            </a:r>
            <a:r>
              <a:rPr lang="en-US" dirty="0" err="1" smtClean="0"/>
              <a:t>unaccessible</a:t>
            </a:r>
            <a:r>
              <a:rPr lang="en-US" dirty="0" smtClean="0"/>
              <a:t> because of equipment on the back/ exchangers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VME crates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 ordered crates are at CERN</a:t>
            </a:r>
          </a:p>
          <a:p>
            <a:pPr lvl="1"/>
            <a:r>
              <a:rPr lang="en-US" dirty="0" smtClean="0"/>
              <a:t>Connected to power </a:t>
            </a:r>
          </a:p>
          <a:p>
            <a:pPr lvl="1"/>
            <a:r>
              <a:rPr lang="en-US" dirty="0" smtClean="0"/>
              <a:t>Keep them running to spot problems</a:t>
            </a:r>
          </a:p>
          <a:p>
            <a:pPr lvl="1"/>
            <a:r>
              <a:rPr lang="en-US" dirty="0" smtClean="0"/>
              <a:t>Indeed:</a:t>
            </a:r>
          </a:p>
          <a:p>
            <a:pPr lvl="2"/>
            <a:r>
              <a:rPr lang="en-US" dirty="0" smtClean="0"/>
              <a:t>A couple of fan trays had problems (fan failure) in the last delivery</a:t>
            </a:r>
          </a:p>
          <a:p>
            <a:pPr lvl="1"/>
            <a:r>
              <a:rPr lang="en-US" dirty="0" smtClean="0"/>
              <a:t>To be reported to CAEN after their holidays</a:t>
            </a:r>
          </a:p>
          <a:p>
            <a:pPr lvl="1"/>
            <a:r>
              <a:rPr lang="en-US" dirty="0" smtClean="0"/>
              <a:t>All the others on without failures for few months</a:t>
            </a:r>
          </a:p>
          <a:p>
            <a:pPr lvl="2"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Installation completed</a:t>
            </a:r>
          </a:p>
          <a:p>
            <a:r>
              <a:rPr lang="en-US" dirty="0" smtClean="0"/>
              <a:t>Fiber patch panels (both network and clock) will be on top of the racks EB01 and EB08 on the front face</a:t>
            </a:r>
          </a:p>
          <a:p>
            <a:r>
              <a:rPr lang="en-US" dirty="0" smtClean="0"/>
              <a:t>Already being used by the CREAM setup in the dry run</a:t>
            </a:r>
          </a:p>
          <a:p>
            <a:r>
              <a:rPr lang="en-US" dirty="0" smtClean="0"/>
              <a:t>Already discussed:</a:t>
            </a:r>
          </a:p>
          <a:p>
            <a:pPr lvl="1"/>
            <a:r>
              <a:rPr lang="en-US" dirty="0" smtClean="0"/>
              <a:t>The path of the network fibers from the front panel to the internal back part of the racks 2-7</a:t>
            </a:r>
          </a:p>
          <a:p>
            <a:pPr lvl="1"/>
            <a:r>
              <a:rPr lang="en-US" dirty="0" smtClean="0"/>
              <a:t>It is foreseen to install a complete crate (with all the services) to test the routing of cables and fibers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LKr_BackEnd_layout_sketc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7451550" cy="5588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Broken regulator card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Reminder: during the control of the channels, a regulator board with a short circuit in input was found</a:t>
            </a:r>
          </a:p>
          <a:p>
            <a:r>
              <a:rPr lang="en-US" dirty="0" smtClean="0"/>
              <a:t>Its removal with the standard procedure was failing, because one of the two screws was turning around</a:t>
            </a:r>
          </a:p>
          <a:p>
            <a:r>
              <a:rPr lang="en-US" dirty="0" smtClean="0"/>
              <a:t>Eventually removed and a spare unit prepared for the substitution</a:t>
            </a:r>
          </a:p>
          <a:p>
            <a:r>
              <a:rPr lang="en-US" dirty="0" smtClean="0"/>
              <a:t>For the removal, all the </a:t>
            </a:r>
            <a:r>
              <a:rPr lang="en-US" dirty="0" err="1" smtClean="0"/>
              <a:t>neighbouring</a:t>
            </a:r>
            <a:r>
              <a:rPr lang="en-US" dirty="0" smtClean="0"/>
              <a:t> cards where removed as well</a:t>
            </a:r>
          </a:p>
          <a:p>
            <a:r>
              <a:rPr lang="en-US" dirty="0" smtClean="0"/>
              <a:t>Conservative approach to remount everything</a:t>
            </a:r>
          </a:p>
          <a:p>
            <a:pPr lvl="1"/>
            <a:r>
              <a:rPr lang="en-US" dirty="0" smtClean="0"/>
              <a:t>Install the regulators one at the time</a:t>
            </a:r>
          </a:p>
          <a:p>
            <a:pPr lvl="1"/>
            <a:r>
              <a:rPr lang="en-US" dirty="0" smtClean="0"/>
              <a:t>Check some of the corresponding channels to be sure the card is correctly installed</a:t>
            </a:r>
          </a:p>
          <a:p>
            <a:pPr lvl="1"/>
            <a:r>
              <a:rPr lang="en-US" dirty="0" smtClean="0"/>
              <a:t>Go to the next one</a:t>
            </a:r>
          </a:p>
          <a:p>
            <a:pPr lvl="1"/>
            <a:r>
              <a:rPr lang="en-US" dirty="0" smtClean="0"/>
              <a:t>During the tests, another board found faulty and replaced</a:t>
            </a:r>
          </a:p>
          <a:p>
            <a:r>
              <a:rPr lang="en-US" dirty="0" smtClean="0"/>
              <a:t>Mechanical problem:</a:t>
            </a:r>
          </a:p>
          <a:p>
            <a:pPr lvl="1"/>
            <a:r>
              <a:rPr lang="en-US" dirty="0" smtClean="0"/>
              <a:t>The initially faulty board was not fitting exactly in its position, because the hole in the brass box to the flange is too small</a:t>
            </a:r>
          </a:p>
          <a:p>
            <a:pPr lvl="1"/>
            <a:r>
              <a:rPr lang="en-US" dirty="0" smtClean="0"/>
              <a:t>The board had to be grinded on one side to fit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checks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to complete the channel checks using calibration and scope.</a:t>
            </a:r>
          </a:p>
          <a:p>
            <a:pPr lvl="1"/>
            <a:r>
              <a:rPr lang="en-US" dirty="0" smtClean="0"/>
              <a:t>About 3000 channels</a:t>
            </a:r>
          </a:p>
          <a:p>
            <a:r>
              <a:rPr lang="en-US" dirty="0" smtClean="0"/>
              <a:t>Work started after the board repair</a:t>
            </a:r>
          </a:p>
          <a:p>
            <a:pPr lvl="1"/>
            <a:r>
              <a:rPr lang="en-US" dirty="0" smtClean="0"/>
              <a:t>As of today, 1100 channels done</a:t>
            </a:r>
          </a:p>
          <a:p>
            <a:pPr lvl="1"/>
            <a:r>
              <a:rPr lang="en-US" dirty="0" smtClean="0"/>
              <a:t>8 hours still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refined investigation will be needed</a:t>
            </a:r>
          </a:p>
          <a:p>
            <a:pPr lvl="1"/>
            <a:r>
              <a:rPr lang="en-US" dirty="0" smtClean="0"/>
              <a:t>To understand specific problems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driver hw/</a:t>
            </a:r>
            <a:r>
              <a:rPr lang="en-US" dirty="0" err="1" smtClean="0"/>
              <a:t>sw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Planned to upgrade the driver to new hardware</a:t>
            </a:r>
          </a:p>
          <a:p>
            <a:pPr lvl="1"/>
            <a:r>
              <a:rPr lang="en-US" dirty="0" smtClean="0"/>
              <a:t>VME I/O registers instead of CAMAC</a:t>
            </a:r>
          </a:p>
          <a:p>
            <a:pPr lvl="1"/>
            <a:r>
              <a:rPr lang="en-US" dirty="0" smtClean="0"/>
              <a:t>The TALK board to configure the pulse sequence</a:t>
            </a:r>
          </a:p>
          <a:p>
            <a:pPr lvl="1"/>
            <a:r>
              <a:rPr lang="en-US" dirty="0" smtClean="0"/>
              <a:t>A patch panel PCB to match the old cables to the new connectors</a:t>
            </a:r>
          </a:p>
          <a:p>
            <a:r>
              <a:rPr lang="en-US" dirty="0" smtClean="0"/>
              <a:t>New software as well</a:t>
            </a:r>
          </a:p>
          <a:p>
            <a:pPr lvl="1"/>
            <a:r>
              <a:rPr lang="en-US" dirty="0" smtClean="0"/>
              <a:t>C++ code to handle the new hardware, run control and burst timing</a:t>
            </a:r>
          </a:p>
          <a:p>
            <a:pPr lvl="1"/>
            <a:r>
              <a:rPr lang="en-US" dirty="0" smtClean="0"/>
              <a:t>Prototype setup by Christina Hughes (G. Mason Univ.)</a:t>
            </a:r>
          </a:p>
          <a:p>
            <a:pPr lvl="1"/>
            <a:r>
              <a:rPr lang="en-US" dirty="0" smtClean="0"/>
              <a:t>TALK commands to be added</a:t>
            </a:r>
          </a:p>
          <a:p>
            <a:r>
              <a:rPr lang="en-US" dirty="0" smtClean="0"/>
              <a:t>I plan to smoothly shift from the old system to the new one in the next months</a:t>
            </a:r>
          </a:p>
          <a:p>
            <a:r>
              <a:rPr lang="en-US" dirty="0" smtClean="0"/>
              <a:t>In this way we can dismiss the last pieces of the NA48 </a:t>
            </a:r>
            <a:r>
              <a:rPr lang="en-US" dirty="0" err="1" smtClean="0"/>
              <a:t>LKr</a:t>
            </a:r>
            <a:r>
              <a:rPr lang="en-US" dirty="0" smtClean="0"/>
              <a:t> system</a:t>
            </a:r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448</TotalTime>
  <Words>512</Words>
  <Application>Microsoft Office PowerPoint</Application>
  <PresentationFormat>Presentazione su schermo (4:3)</PresentationFormat>
  <Paragraphs>69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Equinozio</vt:lpstr>
      <vt:lpstr>Preparation for the installation of the CREAM readout</vt:lpstr>
      <vt:lpstr>Cooling and power distribution</vt:lpstr>
      <vt:lpstr>VME crates</vt:lpstr>
      <vt:lpstr>Optical fibers</vt:lpstr>
      <vt:lpstr>Diapositiva 5</vt:lpstr>
      <vt:lpstr>Broken regulator card</vt:lpstr>
      <vt:lpstr>Channel checks</vt:lpstr>
      <vt:lpstr>Calibration driver hw/sw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plans for the dismounting of the LKr readout</dc:title>
  <dc:creator>Riccardo</dc:creator>
  <cp:lastModifiedBy>Riccardo</cp:lastModifiedBy>
  <cp:revision>9</cp:revision>
  <dcterms:created xsi:type="dcterms:W3CDTF">2013-03-24T22:03:19Z</dcterms:created>
  <dcterms:modified xsi:type="dcterms:W3CDTF">2013-08-23T13:50:22Z</dcterms:modified>
</cp:coreProperties>
</file>