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20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262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078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054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534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387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6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595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498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69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72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75235-93AD-447F-A3EF-EABCF993C646}" type="datetimeFigureOut">
              <a:rPr lang="en-GB" smtClean="0"/>
              <a:t>25/08/2013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F9407-89F9-4F4E-A00F-A1933F3B14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62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Straw electronics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Straw Readout Board (SRB)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14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Design started</a:t>
            </a:r>
          </a:p>
          <a:p>
            <a:pPr lvl="1"/>
            <a:r>
              <a:rPr lang="en-GB" dirty="0" smtClean="0"/>
              <a:t>Schematics </a:t>
            </a:r>
            <a:endParaRPr lang="en-GB" dirty="0" smtClean="0"/>
          </a:p>
          <a:p>
            <a:pPr lvl="1"/>
            <a:r>
              <a:rPr lang="en-GB" dirty="0" smtClean="0"/>
              <a:t>Big part of prototype board firmware could be reused</a:t>
            </a:r>
          </a:p>
          <a:p>
            <a:pPr lvl="1"/>
            <a:r>
              <a:rPr lang="en-GB" dirty="0" smtClean="0"/>
              <a:t>New parts</a:t>
            </a:r>
          </a:p>
          <a:p>
            <a:pPr lvl="2"/>
            <a:r>
              <a:rPr lang="en-GB" dirty="0" smtClean="0"/>
              <a:t>Time reordering</a:t>
            </a:r>
          </a:p>
          <a:p>
            <a:pPr lvl="2"/>
            <a:r>
              <a:rPr lang="en-GB" dirty="0" smtClean="0"/>
              <a:t>Event buffer management</a:t>
            </a:r>
          </a:p>
          <a:p>
            <a:pPr lvl="2"/>
            <a:r>
              <a:rPr lang="en-GB" dirty="0" smtClean="0"/>
              <a:t>data format for pc-farm</a:t>
            </a:r>
          </a:p>
          <a:p>
            <a:pPr lvl="2"/>
            <a:r>
              <a:rPr lang="en-GB" dirty="0" smtClean="0"/>
              <a:t>Online monitoring</a:t>
            </a:r>
          </a:p>
          <a:p>
            <a:pPr lvl="2"/>
            <a:r>
              <a:rPr lang="en-GB" dirty="0" smtClean="0"/>
              <a:t>L0 trigger</a:t>
            </a:r>
          </a:p>
          <a:p>
            <a:r>
              <a:rPr lang="en-GB" dirty="0" smtClean="0"/>
              <a:t>Ready for PCB layout in October</a:t>
            </a:r>
          </a:p>
          <a:p>
            <a:r>
              <a:rPr lang="en-GB" dirty="0" smtClean="0"/>
              <a:t>Prototype December</a:t>
            </a:r>
          </a:p>
          <a:p>
            <a:r>
              <a:rPr lang="en-GB" dirty="0" smtClean="0"/>
              <a:t>Price estimate</a:t>
            </a:r>
          </a:p>
          <a:p>
            <a:pPr lvl="1"/>
            <a:r>
              <a:rPr lang="en-GB" dirty="0" smtClean="0"/>
              <a:t>Components &lt; 1 </a:t>
            </a:r>
            <a:r>
              <a:rPr lang="en-GB" dirty="0" err="1" smtClean="0"/>
              <a:t>kCHF</a:t>
            </a:r>
            <a:endParaRPr lang="en-GB" dirty="0" smtClean="0"/>
          </a:p>
          <a:p>
            <a:pPr lvl="1"/>
            <a:r>
              <a:rPr lang="en-GB" dirty="0" smtClean="0"/>
              <a:t>PCB + assembly &lt; 1 </a:t>
            </a:r>
            <a:r>
              <a:rPr lang="en-GB" dirty="0" err="1" smtClean="0"/>
              <a:t>kCHF</a:t>
            </a:r>
            <a:endParaRPr lang="en-GB" dirty="0" smtClean="0"/>
          </a:p>
          <a:p>
            <a:pPr lvl="1"/>
            <a:r>
              <a:rPr lang="en-GB" dirty="0" smtClean="0"/>
              <a:t>Total &lt; 2 </a:t>
            </a:r>
            <a:r>
              <a:rPr lang="en-GB" dirty="0" err="1" smtClean="0"/>
              <a:t>kCHF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201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Full SRB - 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Handling 16 covers</a:t>
            </a:r>
          </a:p>
          <a:p>
            <a:pPr lvl="1"/>
            <a:r>
              <a:rPr lang="en-GB" dirty="0" smtClean="0"/>
              <a:t>Input 16*2 400(320eff) </a:t>
            </a:r>
            <a:r>
              <a:rPr lang="en-GB" dirty="0" err="1" smtClean="0"/>
              <a:t>Mbits</a:t>
            </a:r>
            <a:r>
              <a:rPr lang="en-GB" dirty="0" smtClean="0"/>
              <a:t>/s</a:t>
            </a:r>
          </a:p>
          <a:p>
            <a:r>
              <a:rPr lang="en-GB" dirty="0" smtClean="0"/>
              <a:t>Control</a:t>
            </a:r>
          </a:p>
          <a:p>
            <a:pPr lvl="1"/>
            <a:r>
              <a:rPr lang="en-GB" dirty="0" smtClean="0"/>
              <a:t>TTC</a:t>
            </a:r>
          </a:p>
          <a:p>
            <a:pPr lvl="1"/>
            <a:r>
              <a:rPr lang="en-GB" dirty="0" smtClean="0"/>
              <a:t>LEMO</a:t>
            </a:r>
          </a:p>
          <a:p>
            <a:pPr lvl="1"/>
            <a:r>
              <a:rPr lang="en-GB" dirty="0" smtClean="0"/>
              <a:t>VME</a:t>
            </a:r>
          </a:p>
          <a:p>
            <a:r>
              <a:rPr lang="en-GB" dirty="0" smtClean="0"/>
              <a:t>Output </a:t>
            </a:r>
          </a:p>
          <a:p>
            <a:pPr lvl="1"/>
            <a:r>
              <a:rPr lang="en-GB" dirty="0" smtClean="0"/>
              <a:t>to PC farm – 2*1Gb/s </a:t>
            </a:r>
            <a:r>
              <a:rPr lang="en-GB" dirty="0" err="1" smtClean="0"/>
              <a:t>ethernet</a:t>
            </a:r>
            <a:endParaRPr lang="en-GB" dirty="0" smtClean="0"/>
          </a:p>
          <a:p>
            <a:pPr lvl="1"/>
            <a:r>
              <a:rPr lang="en-GB" dirty="0" smtClean="0"/>
              <a:t>VME to SBC</a:t>
            </a:r>
          </a:p>
          <a:p>
            <a:pPr lvl="1"/>
            <a:r>
              <a:rPr lang="en-GB" dirty="0" smtClean="0"/>
              <a:t>L0 trigger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230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SRB – components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87505"/>
            <a:ext cx="5933133" cy="5123149"/>
          </a:xfrm>
        </p:spPr>
      </p:pic>
      <p:sp>
        <p:nvSpPr>
          <p:cNvPr id="35" name="Line Callout 1 34"/>
          <p:cNvSpPr/>
          <p:nvPr/>
        </p:nvSpPr>
        <p:spPr>
          <a:xfrm flipH="1">
            <a:off x="827584" y="2924944"/>
            <a:ext cx="720080" cy="296349"/>
          </a:xfrm>
          <a:prstGeom prst="borderCallout1">
            <a:avLst>
              <a:gd name="adj1" fmla="val 18750"/>
              <a:gd name="adj2" fmla="val -8333"/>
              <a:gd name="adj3" fmla="val 33757"/>
              <a:gd name="adj4" fmla="val -6111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TTC</a:t>
            </a:r>
            <a:endParaRPr lang="en-GB" dirty="0"/>
          </a:p>
        </p:txBody>
      </p:sp>
      <p:sp>
        <p:nvSpPr>
          <p:cNvPr id="38" name="Line Callout 1 37"/>
          <p:cNvSpPr/>
          <p:nvPr/>
        </p:nvSpPr>
        <p:spPr>
          <a:xfrm flipH="1">
            <a:off x="683568" y="2492896"/>
            <a:ext cx="864096" cy="296349"/>
          </a:xfrm>
          <a:prstGeom prst="borderCallout1">
            <a:avLst>
              <a:gd name="adj1" fmla="val 18750"/>
              <a:gd name="adj2" fmla="val -8333"/>
              <a:gd name="adj3" fmla="val 88856"/>
              <a:gd name="adj4" fmla="val -6111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LEMO</a:t>
            </a:r>
            <a:endParaRPr lang="en-GB" dirty="0"/>
          </a:p>
        </p:txBody>
      </p:sp>
      <p:sp>
        <p:nvSpPr>
          <p:cNvPr id="39" name="Line Callout 1 38"/>
          <p:cNvSpPr/>
          <p:nvPr/>
        </p:nvSpPr>
        <p:spPr>
          <a:xfrm flipH="1">
            <a:off x="683568" y="2060848"/>
            <a:ext cx="865177" cy="296349"/>
          </a:xfrm>
          <a:prstGeom prst="borderCallout1">
            <a:avLst>
              <a:gd name="adj1" fmla="val 18750"/>
              <a:gd name="adj2" fmla="val -8333"/>
              <a:gd name="adj3" fmla="val 33757"/>
              <a:gd name="adj4" fmla="val -6111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L0 OUT</a:t>
            </a:r>
            <a:endParaRPr lang="en-GB" dirty="0"/>
          </a:p>
        </p:txBody>
      </p:sp>
      <p:sp>
        <p:nvSpPr>
          <p:cNvPr id="40" name="Line Callout 1 39"/>
          <p:cNvSpPr/>
          <p:nvPr/>
        </p:nvSpPr>
        <p:spPr>
          <a:xfrm flipH="1">
            <a:off x="531168" y="4149080"/>
            <a:ext cx="1016496" cy="296349"/>
          </a:xfrm>
          <a:prstGeom prst="borderCallout1">
            <a:avLst>
              <a:gd name="adj1" fmla="val 18750"/>
              <a:gd name="adj2" fmla="val -8333"/>
              <a:gd name="adj3" fmla="val 33757"/>
              <a:gd name="adj4" fmla="val -61116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COVERS</a:t>
            </a:r>
            <a:endParaRPr lang="en-GB" dirty="0"/>
          </a:p>
        </p:txBody>
      </p:sp>
      <p:sp>
        <p:nvSpPr>
          <p:cNvPr id="41" name="Line Callout 1 40"/>
          <p:cNvSpPr/>
          <p:nvPr/>
        </p:nvSpPr>
        <p:spPr>
          <a:xfrm flipH="1">
            <a:off x="683568" y="3429000"/>
            <a:ext cx="954155" cy="296349"/>
          </a:xfrm>
          <a:prstGeom prst="borderCallout1">
            <a:avLst>
              <a:gd name="adj1" fmla="val 18750"/>
              <a:gd name="adj2" fmla="val -8333"/>
              <a:gd name="adj3" fmla="val -105827"/>
              <a:gd name="adj4" fmla="val -9876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TTCRx</a:t>
            </a:r>
            <a:endParaRPr lang="en-GB" dirty="0"/>
          </a:p>
        </p:txBody>
      </p:sp>
      <p:sp>
        <p:nvSpPr>
          <p:cNvPr id="42" name="Line Callout 1 41"/>
          <p:cNvSpPr/>
          <p:nvPr/>
        </p:nvSpPr>
        <p:spPr>
          <a:xfrm flipH="1">
            <a:off x="179512" y="5373216"/>
            <a:ext cx="1584176" cy="864096"/>
          </a:xfrm>
          <a:prstGeom prst="borderCallout1">
            <a:avLst>
              <a:gd name="adj1" fmla="val 18750"/>
              <a:gd name="adj2" fmla="val -8333"/>
              <a:gd name="adj3" fmla="val -11595"/>
              <a:gd name="adj4" fmla="val -7760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COVER CONTROL, DATA, SYNCH</a:t>
            </a:r>
            <a:endParaRPr lang="en-GB" dirty="0"/>
          </a:p>
        </p:txBody>
      </p:sp>
      <p:sp>
        <p:nvSpPr>
          <p:cNvPr id="43" name="Line Callout 2 42"/>
          <p:cNvSpPr/>
          <p:nvPr/>
        </p:nvSpPr>
        <p:spPr>
          <a:xfrm>
            <a:off x="7668344" y="5553235"/>
            <a:ext cx="1368152" cy="50405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3339"/>
              <a:gd name="adj6" fmla="val -11738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EVENT PROCESSOR</a:t>
            </a:r>
            <a:endParaRPr lang="en-GB" dirty="0"/>
          </a:p>
        </p:txBody>
      </p:sp>
      <p:sp>
        <p:nvSpPr>
          <p:cNvPr id="44" name="Line Callout 2 43"/>
          <p:cNvSpPr/>
          <p:nvPr/>
        </p:nvSpPr>
        <p:spPr>
          <a:xfrm>
            <a:off x="7668344" y="6093296"/>
            <a:ext cx="1368152" cy="50405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1449"/>
              <a:gd name="adj6" fmla="val -11579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2(4)GB DDR3</a:t>
            </a:r>
            <a:endParaRPr lang="en-GB" dirty="0"/>
          </a:p>
        </p:txBody>
      </p:sp>
      <p:sp>
        <p:nvSpPr>
          <p:cNvPr id="45" name="Line Callout 2 44"/>
          <p:cNvSpPr/>
          <p:nvPr/>
        </p:nvSpPr>
        <p:spPr>
          <a:xfrm>
            <a:off x="7688969" y="4947728"/>
            <a:ext cx="1368152" cy="56703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8689"/>
              <a:gd name="adj6" fmla="val -2747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DATA TO PC FARM</a:t>
            </a:r>
            <a:endParaRPr lang="en-GB" dirty="0"/>
          </a:p>
        </p:txBody>
      </p:sp>
      <p:sp>
        <p:nvSpPr>
          <p:cNvPr id="46" name="Line Callout 2 45"/>
          <p:cNvSpPr/>
          <p:nvPr/>
        </p:nvSpPr>
        <p:spPr>
          <a:xfrm>
            <a:off x="7674431" y="4344753"/>
            <a:ext cx="1368152" cy="50405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21226"/>
              <a:gd name="adj6" fmla="val -9351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TIME </a:t>
            </a:r>
          </a:p>
          <a:p>
            <a:pPr algn="ctr"/>
            <a:r>
              <a:rPr lang="en-GB" dirty="0" smtClean="0"/>
              <a:t>REMAP</a:t>
            </a:r>
            <a:endParaRPr lang="en-GB" dirty="0"/>
          </a:p>
        </p:txBody>
      </p:sp>
      <p:sp>
        <p:nvSpPr>
          <p:cNvPr id="47" name="Line Callout 2 46"/>
          <p:cNvSpPr/>
          <p:nvPr/>
        </p:nvSpPr>
        <p:spPr>
          <a:xfrm>
            <a:off x="7593295" y="1124744"/>
            <a:ext cx="1368152" cy="50405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01132"/>
              <a:gd name="adj6" fmla="val -23991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L0 PROCESSOR</a:t>
            </a:r>
            <a:endParaRPr lang="en-GB" dirty="0"/>
          </a:p>
        </p:txBody>
      </p:sp>
      <p:sp>
        <p:nvSpPr>
          <p:cNvPr id="48" name="Line Callout 2 47"/>
          <p:cNvSpPr/>
          <p:nvPr/>
        </p:nvSpPr>
        <p:spPr>
          <a:xfrm>
            <a:off x="7653808" y="2389041"/>
            <a:ext cx="1368152" cy="967951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9129"/>
              <a:gd name="adj6" fmla="val -9271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VME INTF</a:t>
            </a:r>
          </a:p>
          <a:p>
            <a:pPr algn="ctr"/>
            <a:r>
              <a:rPr lang="en-GB" dirty="0" smtClean="0"/>
              <a:t>ON-LINE</a:t>
            </a:r>
          </a:p>
          <a:p>
            <a:pPr algn="ctr"/>
            <a:r>
              <a:rPr lang="en-GB" dirty="0" smtClean="0"/>
              <a:t>MONITOR</a:t>
            </a:r>
            <a:endParaRPr lang="en-GB" dirty="0"/>
          </a:p>
        </p:txBody>
      </p:sp>
      <p:sp>
        <p:nvSpPr>
          <p:cNvPr id="51" name="Line Callout 2 50"/>
          <p:cNvSpPr/>
          <p:nvPr/>
        </p:nvSpPr>
        <p:spPr>
          <a:xfrm>
            <a:off x="7668344" y="1711795"/>
            <a:ext cx="1368152" cy="50405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6109"/>
              <a:gd name="adj6" fmla="val -21127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L0 LOOK_UP</a:t>
            </a:r>
          </a:p>
          <a:p>
            <a:pPr algn="ctr"/>
            <a:r>
              <a:rPr lang="en-GB" dirty="0" smtClean="0"/>
              <a:t>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97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SRB – control flow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234" y="1600200"/>
            <a:ext cx="5933133" cy="5123149"/>
          </a:xfrm>
        </p:spPr>
      </p:pic>
      <p:cxnSp>
        <p:nvCxnSpPr>
          <p:cNvPr id="28" name="Straight Arrow Connector 27"/>
          <p:cNvCxnSpPr/>
          <p:nvPr/>
        </p:nvCxnSpPr>
        <p:spPr>
          <a:xfrm>
            <a:off x="2555776" y="2996952"/>
            <a:ext cx="7200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951110" y="2996952"/>
            <a:ext cx="3349082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591780" y="2672916"/>
            <a:ext cx="3708412" cy="8280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660232" y="3320988"/>
            <a:ext cx="504056" cy="1800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563888" y="3645024"/>
            <a:ext cx="2664296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545497" y="3861048"/>
            <a:ext cx="2682687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3419872" y="3861048"/>
            <a:ext cx="2808312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3419872" y="4005064"/>
            <a:ext cx="2808312" cy="19442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6228184" y="3869432"/>
            <a:ext cx="152400" cy="11077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67544" y="1916832"/>
            <a:ext cx="12241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Selectable control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TTC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LEMO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VME</a:t>
            </a:r>
            <a:endParaRPr lang="en-GB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2555776" y="3544517"/>
            <a:ext cx="468052" cy="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2555776" y="4251210"/>
            <a:ext cx="468052" cy="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2535086" y="5229200"/>
            <a:ext cx="468052" cy="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2535086" y="6021288"/>
            <a:ext cx="468052" cy="360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67544" y="4251210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Clock delay to compensate time of flight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7812360" y="1268760"/>
            <a:ext cx="12241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VME to</a:t>
            </a:r>
          </a:p>
          <a:p>
            <a:r>
              <a:rPr lang="en-GB" dirty="0" smtClean="0"/>
              <a:t>- Setup</a:t>
            </a:r>
          </a:p>
          <a:p>
            <a:r>
              <a:rPr lang="en-GB" dirty="0" smtClean="0"/>
              <a:t>- Control,</a:t>
            </a:r>
          </a:p>
          <a:p>
            <a:r>
              <a:rPr lang="en-GB" dirty="0" smtClean="0"/>
              <a:t>- On-line monitoring</a:t>
            </a:r>
          </a:p>
          <a:p>
            <a:r>
              <a:rPr lang="en-GB" dirty="0" smtClean="0"/>
              <a:t>- Data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91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SRB – data flow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234" y="1600200"/>
            <a:ext cx="5933133" cy="5123149"/>
          </a:xfrm>
        </p:spPr>
      </p:pic>
      <p:cxnSp>
        <p:nvCxnSpPr>
          <p:cNvPr id="7" name="Straight Arrow Connector 6"/>
          <p:cNvCxnSpPr/>
          <p:nvPr/>
        </p:nvCxnSpPr>
        <p:spPr>
          <a:xfrm>
            <a:off x="3491880" y="3645024"/>
            <a:ext cx="2232248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491880" y="4293096"/>
            <a:ext cx="2232248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419872" y="5229200"/>
            <a:ext cx="2304256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419872" y="5805264"/>
            <a:ext cx="2304256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>
            <a:off x="6660232" y="5517232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555776" y="3306755"/>
            <a:ext cx="432048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55776" y="3501008"/>
            <a:ext cx="395334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519062" y="370614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519062" y="3789040"/>
            <a:ext cx="432048" cy="1415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1520" y="432445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16x2x320Mbit/s</a:t>
            </a:r>
          </a:p>
          <a:p>
            <a:r>
              <a:rPr lang="en-GB" dirty="0"/>
              <a:t> </a:t>
            </a:r>
            <a:r>
              <a:rPr lang="en-GB" dirty="0" smtClean="0"/>
              <a:t>~10Gbit/s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083469" y="3762637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2.5Gbit/s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100392" y="5445224"/>
            <a:ext cx="101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2x </a:t>
            </a:r>
            <a:r>
              <a:rPr lang="en-GB" dirty="0" err="1" smtClean="0"/>
              <a:t>Gbit</a:t>
            </a:r>
            <a:r>
              <a:rPr lang="en-GB" dirty="0" smtClean="0"/>
              <a:t> </a:t>
            </a:r>
            <a:r>
              <a:rPr lang="en-GB" dirty="0" err="1" smtClean="0"/>
              <a:t>ethernet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497248" y="3543605"/>
            <a:ext cx="2658928" cy="294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491880" y="3789040"/>
            <a:ext cx="2658928" cy="4746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13111" y="3930554"/>
            <a:ext cx="2658928" cy="12692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413111" y="4026362"/>
            <a:ext cx="2743065" cy="18869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6804248" y="3413248"/>
            <a:ext cx="1224136" cy="48694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8028384" y="306896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VME</a:t>
            </a:r>
            <a:endParaRPr lang="en-GB" dirty="0"/>
          </a:p>
        </p:txBody>
      </p:sp>
      <p:sp>
        <p:nvSpPr>
          <p:cNvPr id="26" name="Right Arrow 25"/>
          <p:cNvSpPr/>
          <p:nvPr/>
        </p:nvSpPr>
        <p:spPr>
          <a:xfrm>
            <a:off x="7524328" y="5517232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12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SRB – trigger data flow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234" y="1600200"/>
            <a:ext cx="5933133" cy="5123149"/>
          </a:xfrm>
        </p:spPr>
      </p:pic>
      <p:cxnSp>
        <p:nvCxnSpPr>
          <p:cNvPr id="18" name="Straight Arrow Connector 17"/>
          <p:cNvCxnSpPr/>
          <p:nvPr/>
        </p:nvCxnSpPr>
        <p:spPr>
          <a:xfrm>
            <a:off x="2555776" y="3306755"/>
            <a:ext cx="432048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555776" y="3501008"/>
            <a:ext cx="395334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519062" y="370614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2519062" y="3789040"/>
            <a:ext cx="432048" cy="1415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1520" y="432445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16x2x320Mbit/s</a:t>
            </a:r>
          </a:p>
          <a:p>
            <a:r>
              <a:rPr lang="en-GB" dirty="0"/>
              <a:t> </a:t>
            </a:r>
            <a:r>
              <a:rPr lang="en-GB" dirty="0" smtClean="0"/>
              <a:t>~10Gbit/s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083469" y="3762637"/>
            <a:ext cx="104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2.5Gbit/s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100392" y="5445224"/>
            <a:ext cx="1016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2x </a:t>
            </a:r>
            <a:r>
              <a:rPr lang="en-GB" dirty="0" err="1" smtClean="0"/>
              <a:t>Gbit</a:t>
            </a:r>
            <a:r>
              <a:rPr lang="en-GB" dirty="0" smtClean="0"/>
              <a:t> </a:t>
            </a:r>
            <a:r>
              <a:rPr lang="en-GB" dirty="0" err="1" smtClean="0"/>
              <a:t>ethernet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497248" y="2780928"/>
            <a:ext cx="586221" cy="7626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491880" y="2780928"/>
            <a:ext cx="720080" cy="14827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413111" y="2780928"/>
            <a:ext cx="942865" cy="24188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413111" y="2780928"/>
            <a:ext cx="1086881" cy="31323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028384" y="306896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VME</a:t>
            </a:r>
            <a:endParaRPr lang="en-GB" dirty="0"/>
          </a:p>
        </p:txBody>
      </p:sp>
      <p:sp>
        <p:nvSpPr>
          <p:cNvPr id="26" name="Left Arrow 25"/>
          <p:cNvSpPr/>
          <p:nvPr/>
        </p:nvSpPr>
        <p:spPr>
          <a:xfrm>
            <a:off x="1979712" y="1988840"/>
            <a:ext cx="1728192" cy="432048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02365" y="2020198"/>
            <a:ext cx="1525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L0 PRIMITIVES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947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Trigger 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086762"/>
            <a:ext cx="4038600" cy="35528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First mentioned in TD</a:t>
            </a:r>
          </a:p>
          <a:p>
            <a:r>
              <a:rPr lang="en-GB" dirty="0" smtClean="0"/>
              <a:t>Possibility to use Straw detector for L0 if proved to be useful</a:t>
            </a:r>
          </a:p>
          <a:p>
            <a:r>
              <a:rPr lang="en-GB" dirty="0" smtClean="0"/>
              <a:t>View is split to corridors</a:t>
            </a:r>
          </a:p>
          <a:p>
            <a:pPr lvl="1"/>
            <a:r>
              <a:rPr lang="en-GB" dirty="0" smtClean="0"/>
              <a:t>6 straws</a:t>
            </a:r>
          </a:p>
          <a:p>
            <a:r>
              <a:rPr lang="en-GB" dirty="0" smtClean="0"/>
              <a:t>Corridors overlap on each side by 2 straws</a:t>
            </a:r>
          </a:p>
          <a:p>
            <a:r>
              <a:rPr lang="en-GB" dirty="0" smtClean="0"/>
              <a:t>2 or more trailing edges in a corridor in a defined time window qualify a track</a:t>
            </a:r>
          </a:p>
          <a:p>
            <a:r>
              <a:rPr lang="en-GB" dirty="0" smtClean="0"/>
              <a:t>Can be already used as a coarse position ~13mm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059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5796136" y="2276872"/>
            <a:ext cx="432048" cy="3240360"/>
            <a:chOff x="3779912" y="2276872"/>
            <a:chExt cx="432048" cy="3240360"/>
          </a:xfrm>
        </p:grpSpPr>
        <p:sp>
          <p:nvSpPr>
            <p:cNvPr id="74" name="Rectangle 73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5" name="Straight Connector 74"/>
            <p:cNvCxnSpPr>
              <a:stCxn id="74" idx="1"/>
              <a:endCxn id="74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Trigger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746648" cy="452596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Position can be improved using leading edges</a:t>
            </a:r>
          </a:p>
          <a:p>
            <a:r>
              <a:rPr lang="en-GB" dirty="0" smtClean="0"/>
              <a:t>Leading edges from 6 straws put into the time pipeline corresponding to the full drift time in straw, step 25ns</a:t>
            </a:r>
          </a:p>
          <a:p>
            <a:r>
              <a:rPr lang="en-GB" dirty="0" smtClean="0"/>
              <a:t>Trailing edge track signal starts pattern recognition</a:t>
            </a:r>
          </a:p>
          <a:p>
            <a:r>
              <a:rPr lang="en-GB" dirty="0" smtClean="0"/>
              <a:t>Leading edges are run though look-up table and output position code</a:t>
            </a:r>
          </a:p>
          <a:p>
            <a:r>
              <a:rPr lang="en-GB" dirty="0" smtClean="0"/>
              <a:t>Time-corresponding position codes from all views are combined</a:t>
            </a:r>
            <a:endParaRPr lang="en-GB" dirty="0"/>
          </a:p>
        </p:txBody>
      </p:sp>
      <p:grpSp>
        <p:nvGrpSpPr>
          <p:cNvPr id="36" name="Group 35"/>
          <p:cNvGrpSpPr/>
          <p:nvPr/>
        </p:nvGrpSpPr>
        <p:grpSpPr>
          <a:xfrm>
            <a:off x="3779912" y="2276872"/>
            <a:ext cx="432048" cy="3240360"/>
            <a:chOff x="3779912" y="2276872"/>
            <a:chExt cx="432048" cy="3240360"/>
          </a:xfrm>
        </p:grpSpPr>
        <p:sp>
          <p:nvSpPr>
            <p:cNvPr id="7" name="Rectangle 6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9" name="Straight Connector 8"/>
            <p:cNvCxnSpPr>
              <a:stCxn id="7" idx="1"/>
              <a:endCxn id="7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5832140" y="4014530"/>
            <a:ext cx="360040" cy="216024"/>
            <a:chOff x="5508104" y="2780928"/>
            <a:chExt cx="1224136" cy="360040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5508104" y="3140968"/>
              <a:ext cx="43204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5940152" y="2780928"/>
              <a:ext cx="360040" cy="36004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300192" y="2780928"/>
              <a:ext cx="43204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4283968" y="2276872"/>
            <a:ext cx="432048" cy="3240360"/>
            <a:chOff x="3779912" y="2276872"/>
            <a:chExt cx="432048" cy="3240360"/>
          </a:xfrm>
        </p:grpSpPr>
        <p:sp>
          <p:nvSpPr>
            <p:cNvPr id="38" name="Rectangle 37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9" name="Straight Connector 38"/>
            <p:cNvCxnSpPr>
              <a:stCxn id="38" idx="1"/>
              <a:endCxn id="38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4788024" y="2276872"/>
            <a:ext cx="432048" cy="3240360"/>
            <a:chOff x="3779912" y="2276872"/>
            <a:chExt cx="432048" cy="3240360"/>
          </a:xfrm>
        </p:grpSpPr>
        <p:sp>
          <p:nvSpPr>
            <p:cNvPr id="47" name="Rectangle 46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8" name="Straight Connector 47"/>
            <p:cNvCxnSpPr>
              <a:stCxn id="47" idx="1"/>
              <a:endCxn id="47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5286130" y="2276872"/>
            <a:ext cx="432048" cy="3240360"/>
            <a:chOff x="3779912" y="2276872"/>
            <a:chExt cx="432048" cy="3240360"/>
          </a:xfrm>
        </p:grpSpPr>
        <p:sp>
          <p:nvSpPr>
            <p:cNvPr id="65" name="Rectangle 64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66" name="Straight Connector 65"/>
            <p:cNvCxnSpPr>
              <a:stCxn id="65" idx="1"/>
              <a:endCxn id="65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oup 81"/>
          <p:cNvGrpSpPr/>
          <p:nvPr/>
        </p:nvGrpSpPr>
        <p:grpSpPr>
          <a:xfrm>
            <a:off x="6300192" y="2276872"/>
            <a:ext cx="432048" cy="3240360"/>
            <a:chOff x="3779912" y="2276872"/>
            <a:chExt cx="432048" cy="3240360"/>
          </a:xfrm>
        </p:grpSpPr>
        <p:sp>
          <p:nvSpPr>
            <p:cNvPr id="83" name="Rectangle 82"/>
            <p:cNvSpPr/>
            <p:nvPr/>
          </p:nvSpPr>
          <p:spPr>
            <a:xfrm>
              <a:off x="3779912" y="2276872"/>
              <a:ext cx="432048" cy="324036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84" name="Straight Connector 83"/>
            <p:cNvCxnSpPr>
              <a:stCxn id="83" idx="1"/>
              <a:endCxn id="83" idx="3"/>
            </p:cNvCxnSpPr>
            <p:nvPr/>
          </p:nvCxnSpPr>
          <p:spPr>
            <a:xfrm>
              <a:off x="3779912" y="3897052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3779912" y="314096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3779912" y="350100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3779912" y="2780928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3779912" y="465313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>
              <a:off x="3779912" y="501317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3779912" y="4293096"/>
              <a:ext cx="43204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/>
          <p:cNvGrpSpPr/>
          <p:nvPr/>
        </p:nvGrpSpPr>
        <p:grpSpPr>
          <a:xfrm>
            <a:off x="4824028" y="3193030"/>
            <a:ext cx="360040" cy="216024"/>
            <a:chOff x="5508104" y="2780928"/>
            <a:chExt cx="1224136" cy="360040"/>
          </a:xfrm>
        </p:grpSpPr>
        <p:cxnSp>
          <p:nvCxnSpPr>
            <p:cNvPr id="92" name="Straight Connector 91"/>
            <p:cNvCxnSpPr/>
            <p:nvPr/>
          </p:nvCxnSpPr>
          <p:spPr>
            <a:xfrm>
              <a:off x="5508104" y="3140968"/>
              <a:ext cx="43204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5940152" y="2780928"/>
              <a:ext cx="360040" cy="36004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6300192" y="2780928"/>
              <a:ext cx="43204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Right Arrow 94"/>
          <p:cNvSpPr/>
          <p:nvPr/>
        </p:nvSpPr>
        <p:spPr>
          <a:xfrm>
            <a:off x="6948264" y="3501008"/>
            <a:ext cx="720080" cy="5135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Up Arrow 95"/>
          <p:cNvSpPr/>
          <p:nvPr/>
        </p:nvSpPr>
        <p:spPr>
          <a:xfrm>
            <a:off x="5056995" y="5661248"/>
            <a:ext cx="445159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TextBox 96"/>
          <p:cNvSpPr txBox="1"/>
          <p:nvPr/>
        </p:nvSpPr>
        <p:spPr>
          <a:xfrm>
            <a:off x="7812360" y="330104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look-up table</a:t>
            </a:r>
            <a:endParaRPr lang="en-GB" dirty="0"/>
          </a:p>
        </p:txBody>
      </p:sp>
      <p:sp>
        <p:nvSpPr>
          <p:cNvPr id="98" name="TextBox 97"/>
          <p:cNvSpPr txBox="1"/>
          <p:nvPr/>
        </p:nvSpPr>
        <p:spPr>
          <a:xfrm>
            <a:off x="4499992" y="6309320"/>
            <a:ext cx="2295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straws leading edges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420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Trigger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1 SRB with modified firmware collects primitives from 8 SRBs serving 1 chamber</a:t>
            </a:r>
          </a:p>
          <a:p>
            <a:pPr lvl="1"/>
            <a:r>
              <a:rPr lang="en-GB" dirty="0" smtClean="0"/>
              <a:t>Left/right ambiguity solved using 3 views</a:t>
            </a:r>
          </a:p>
          <a:p>
            <a:r>
              <a:rPr lang="en-GB" dirty="0" smtClean="0"/>
              <a:t>4 SRBs from 4 chambers send L0 primitives to L0 processor</a:t>
            </a:r>
          </a:p>
          <a:p>
            <a:r>
              <a:rPr lang="en-GB" dirty="0" smtClean="0"/>
              <a:t>Time estimate</a:t>
            </a:r>
          </a:p>
          <a:p>
            <a:pPr lvl="1"/>
            <a:r>
              <a:rPr lang="en-GB" dirty="0" smtClean="0"/>
              <a:t>Event to Cover to SRB – &lt;500ns</a:t>
            </a:r>
          </a:p>
          <a:p>
            <a:pPr lvl="1"/>
            <a:r>
              <a:rPr lang="en-GB" dirty="0" smtClean="0"/>
              <a:t>Time-reordering of hits - 10us</a:t>
            </a:r>
          </a:p>
          <a:p>
            <a:pPr lvl="1"/>
            <a:r>
              <a:rPr lang="en-GB" dirty="0" smtClean="0"/>
              <a:t>Track finding - &lt;1us</a:t>
            </a:r>
          </a:p>
          <a:p>
            <a:pPr lvl="1"/>
            <a:r>
              <a:rPr lang="en-GB" dirty="0" smtClean="0"/>
              <a:t>Collection of hits and combination &lt; 10us</a:t>
            </a:r>
          </a:p>
          <a:p>
            <a:pPr lvl="1"/>
            <a:r>
              <a:rPr lang="en-GB" dirty="0" smtClean="0"/>
              <a:t>Sending L0 primitives in &lt; 22us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292080" y="1736812"/>
            <a:ext cx="3744416" cy="2516088"/>
            <a:chOff x="1835696" y="2281064"/>
            <a:chExt cx="3744416" cy="251608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2987824" y="2564904"/>
              <a:ext cx="0" cy="2088232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4139952" y="2564904"/>
              <a:ext cx="0" cy="2088232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907704" y="2924944"/>
              <a:ext cx="3024336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907704" y="3933056"/>
              <a:ext cx="3024336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835696" y="2564904"/>
              <a:ext cx="1944216" cy="2232248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563888" y="2281064"/>
              <a:ext cx="2016224" cy="2376264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4067944" y="2855032"/>
              <a:ext cx="144016" cy="13982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915816" y="3863144"/>
              <a:ext cx="144016" cy="13982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4067944" y="3863144"/>
              <a:ext cx="144016" cy="1398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2922442" y="2855032"/>
              <a:ext cx="144016" cy="1398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Oval 18"/>
          <p:cNvSpPr/>
          <p:nvPr/>
        </p:nvSpPr>
        <p:spPr>
          <a:xfrm>
            <a:off x="5508104" y="2323356"/>
            <a:ext cx="144016" cy="1398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8316416" y="3318892"/>
            <a:ext cx="144016" cy="1398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4071</TotalTime>
  <Words>363</Words>
  <Application>Microsoft Office PowerPoint</Application>
  <PresentationFormat>On-screen Show (4:3)</PresentationFormat>
  <Paragraphs>97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Straw electronics</vt:lpstr>
      <vt:lpstr>Full SRB - IO</vt:lpstr>
      <vt:lpstr>SRB – components</vt:lpstr>
      <vt:lpstr>SRB – control flow</vt:lpstr>
      <vt:lpstr>SRB – data flow</vt:lpstr>
      <vt:lpstr>SRB – trigger data flow</vt:lpstr>
      <vt:lpstr>Trigger </vt:lpstr>
      <vt:lpstr>Trigger </vt:lpstr>
      <vt:lpstr>Trigger </vt:lpstr>
      <vt:lpstr>SRB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Straw electronics</dc:title>
  <dc:creator>Peter Lichard</dc:creator>
  <cp:lastModifiedBy>Peter Lichard</cp:lastModifiedBy>
  <cp:revision>33</cp:revision>
  <dcterms:created xsi:type="dcterms:W3CDTF">2013-08-25T14:41:57Z</dcterms:created>
  <dcterms:modified xsi:type="dcterms:W3CDTF">2013-08-28T10:33:28Z</dcterms:modified>
</cp:coreProperties>
</file>