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51C0E1C-F6B2-4350-9821-240B44389D08}" type="datetimeFigureOut">
              <a:rPr lang="en-GB" smtClean="0"/>
              <a:t>8/28/13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642F9BB-90AE-41D0-8603-02D7C34FAB95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Straw Requirements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Peter </a:t>
            </a:r>
            <a:r>
              <a:rPr lang="en-US" dirty="0" err="1" smtClean="0"/>
              <a:t>Lichard</a:t>
            </a:r>
            <a:r>
              <a:rPr lang="en-US" dirty="0"/>
              <a:t>,</a:t>
            </a:r>
            <a:r>
              <a:rPr lang="en-US" dirty="0" smtClean="0"/>
              <a:t> Vito Palladino.</a:t>
            </a:r>
          </a:p>
          <a:p>
            <a:r>
              <a:rPr lang="en-US" dirty="0" smtClean="0"/>
              <a:t>Collaboration Meeting, Liverpool.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Straw detector output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Straw detector</a:t>
            </a:r>
          </a:p>
          <a:p>
            <a:pPr lvl="1"/>
            <a:r>
              <a:rPr lang="en-GB" dirty="0" smtClean="0"/>
              <a:t>4 chambers</a:t>
            </a:r>
          </a:p>
          <a:p>
            <a:pPr lvl="2"/>
            <a:r>
              <a:rPr lang="en-GB" dirty="0" smtClean="0"/>
              <a:t>4 views each (</a:t>
            </a:r>
            <a:r>
              <a:rPr lang="en-GB" dirty="0" err="1" smtClean="0"/>
              <a:t>x,y,u,v</a:t>
            </a:r>
            <a:r>
              <a:rPr lang="en-GB" dirty="0" smtClean="0"/>
              <a:t>)</a:t>
            </a:r>
          </a:p>
          <a:p>
            <a:r>
              <a:rPr lang="en-GB" dirty="0" smtClean="0"/>
              <a:t>½ view is served by SRB </a:t>
            </a:r>
            <a:r>
              <a:rPr lang="en-GB" dirty="0"/>
              <a:t>(</a:t>
            </a:r>
            <a:r>
              <a:rPr lang="en-GB" dirty="0" smtClean="0"/>
              <a:t>Straw Readout Board)</a:t>
            </a:r>
          </a:p>
          <a:p>
            <a:pPr lvl="1"/>
            <a:r>
              <a:rPr lang="en-GB" dirty="0" smtClean="0"/>
              <a:t>2 SRBs/view</a:t>
            </a:r>
          </a:p>
          <a:p>
            <a:pPr lvl="1"/>
            <a:r>
              <a:rPr lang="en-GB" dirty="0" smtClean="0"/>
              <a:t>8 SRBs/chamber</a:t>
            </a:r>
          </a:p>
          <a:p>
            <a:pPr lvl="1"/>
            <a:r>
              <a:rPr lang="en-GB" dirty="0" smtClean="0"/>
              <a:t>32 SRBs/detector</a:t>
            </a:r>
          </a:p>
          <a:p>
            <a:r>
              <a:rPr lang="en-GB" dirty="0" smtClean="0"/>
              <a:t>2 x 1Gbit/s </a:t>
            </a:r>
            <a:r>
              <a:rPr lang="en-GB" dirty="0" err="1" smtClean="0"/>
              <a:t>ethernet</a:t>
            </a:r>
            <a:r>
              <a:rPr lang="en-GB" dirty="0" smtClean="0"/>
              <a:t> interfaces per SRB</a:t>
            </a:r>
          </a:p>
          <a:p>
            <a:r>
              <a:rPr lang="en-GB" dirty="0" smtClean="0"/>
              <a:t>1 chamber connected through 10Gbit link (+1 spare) to pc-farm</a:t>
            </a:r>
          </a:p>
          <a:p>
            <a:pPr lvl="1"/>
            <a:r>
              <a:rPr lang="en-GB" dirty="0" smtClean="0"/>
              <a:t>16 </a:t>
            </a:r>
            <a:r>
              <a:rPr lang="en-GB" dirty="0" err="1" smtClean="0"/>
              <a:t>Gbit</a:t>
            </a:r>
            <a:r>
              <a:rPr lang="en-GB" dirty="0" smtClean="0"/>
              <a:t> links merged in a switch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0791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rates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Single straw rate 60kHz (average)</a:t>
            </a:r>
          </a:p>
          <a:p>
            <a:pPr lvl="1"/>
            <a:r>
              <a:rPr lang="en-GB" dirty="0" smtClean="0"/>
              <a:t>48 bits/event (24 bits leading, 24 bits trailing)</a:t>
            </a:r>
          </a:p>
          <a:p>
            <a:pPr lvl="1"/>
            <a:r>
              <a:rPr lang="en-GB" dirty="0" smtClean="0"/>
              <a:t>Coarse time in header </a:t>
            </a:r>
          </a:p>
          <a:p>
            <a:r>
              <a:rPr lang="en-GB" dirty="0" smtClean="0"/>
              <a:t>L0 1MHz rate with time window 250ns</a:t>
            </a:r>
          </a:p>
          <a:p>
            <a:pPr lvl="1"/>
            <a:r>
              <a:rPr lang="en-GB" dirty="0" smtClean="0"/>
              <a:t>Total data rate per SRB with protocol (UDP,IP,..)</a:t>
            </a:r>
          </a:p>
          <a:p>
            <a:pPr lvl="2"/>
            <a:r>
              <a:rPr lang="en-GB" dirty="0" smtClean="0"/>
              <a:t>440 Mbit/s</a:t>
            </a:r>
          </a:p>
          <a:p>
            <a:pPr lvl="1"/>
            <a:r>
              <a:rPr lang="en-GB" dirty="0" smtClean="0"/>
              <a:t>Total data rate per chamber with protocol</a:t>
            </a:r>
          </a:p>
          <a:p>
            <a:pPr lvl="2"/>
            <a:r>
              <a:rPr lang="en-GB" dirty="0" smtClean="0"/>
              <a:t>3.6 </a:t>
            </a:r>
            <a:r>
              <a:rPr lang="en-GB" dirty="0" err="1" smtClean="0"/>
              <a:t>Gbit</a:t>
            </a:r>
            <a:r>
              <a:rPr lang="en-GB" dirty="0" smtClean="0"/>
              <a:t>/s</a:t>
            </a:r>
          </a:p>
          <a:p>
            <a:pPr lvl="1"/>
            <a:r>
              <a:rPr lang="en-GB" dirty="0" smtClean="0"/>
              <a:t>Full detector ~16Gbit/s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93584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767130"/>
              </p:ext>
            </p:extLst>
          </p:nvPr>
        </p:nvGraphicFramePr>
        <p:xfrm>
          <a:off x="2123728" y="1268760"/>
          <a:ext cx="4896544" cy="5475605"/>
        </p:xfrm>
        <a:graphic>
          <a:graphicData uri="http://schemas.openxmlformats.org/drawingml/2006/table">
            <a:tbl>
              <a:tblPr/>
              <a:tblGrid>
                <a:gridCol w="3672408"/>
                <a:gridCol w="1224136"/>
              </a:tblGrid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UDP header (bytes)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>
                          <a:effectLst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max UDP length (bytes)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65500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MEP header (bytes)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event header (bytes)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max IP length (bytes)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9000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IP header (bytes)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edge hit size (bytes)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Event rate (Hz)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1.00E+06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Hits per view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Time window 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2.50E-07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16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Rate (tracks) per View (Hz)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1.80E+07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endParaRPr lang="en-GB" sz="1600" dirty="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964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events in time window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1.40E+01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event data (bytes)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102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715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event size </a:t>
                      </a:r>
                      <a:r>
                        <a:rPr lang="en-GB" sz="1600" dirty="0" err="1">
                          <a:effectLst/>
                        </a:rPr>
                        <a:t>header+dati</a:t>
                      </a:r>
                      <a:r>
                        <a:rPr lang="en-GB" sz="1600" dirty="0">
                          <a:effectLst/>
                        </a:rPr>
                        <a:t> (bytes)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110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715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max number of events in UDP packet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595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715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data rate (bytes/s/view)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110000000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76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UDP packets/s/view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1680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715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effective IP packet length (bytes)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8962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715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number of IP packets/s/view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12278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715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total data to </a:t>
                      </a:r>
                      <a:r>
                        <a:rPr lang="en-GB" sz="1600" dirty="0" err="1">
                          <a:effectLst/>
                        </a:rPr>
                        <a:t>tranfer</a:t>
                      </a:r>
                      <a:r>
                        <a:rPr lang="en-GB" sz="1600" dirty="0">
                          <a:effectLst/>
                        </a:rPr>
                        <a:t> (Mbit/s/view)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/>
                        <a:t>884.016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715"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</a:rPr>
                        <a:t>total data to </a:t>
                      </a:r>
                      <a:r>
                        <a:rPr lang="en-GB" sz="1600" dirty="0" err="1">
                          <a:effectLst/>
                        </a:rPr>
                        <a:t>tranfer</a:t>
                      </a:r>
                      <a:r>
                        <a:rPr lang="en-GB" sz="1600" dirty="0">
                          <a:effectLst/>
                        </a:rPr>
                        <a:t> (Mbit/s/station)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3536.064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19920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36</TotalTime>
  <Words>321</Words>
  <Application>Microsoft Macintosh PowerPoint</Application>
  <PresentationFormat>On-screen Show (4:3)</PresentationFormat>
  <Paragraphs>67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Straw Requirements</vt:lpstr>
      <vt:lpstr>Straw detector output</vt:lpstr>
      <vt:lpstr>Data rates</vt:lpstr>
      <vt:lpstr>Details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Straw detector output</dc:title>
  <dc:creator>Peter Lichard</dc:creator>
  <cp:lastModifiedBy>vito  palladino</cp:lastModifiedBy>
  <cp:revision>7</cp:revision>
  <dcterms:created xsi:type="dcterms:W3CDTF">2013-08-28T08:08:31Z</dcterms:created>
  <dcterms:modified xsi:type="dcterms:W3CDTF">2013-08-28T08:50:23Z</dcterms:modified>
</cp:coreProperties>
</file>