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5" r:id="rId4"/>
    <p:sldId id="261" r:id="rId5"/>
    <p:sldId id="266" r:id="rId6"/>
    <p:sldId id="262" r:id="rId7"/>
    <p:sldId id="29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2" r:id="rId17"/>
    <p:sldId id="293" r:id="rId18"/>
    <p:sldId id="294" r:id="rId19"/>
    <p:sldId id="295" r:id="rId20"/>
    <p:sldId id="298" r:id="rId21"/>
    <p:sldId id="296" r:id="rId22"/>
    <p:sldId id="297" r:id="rId23"/>
    <p:sldId id="258" r:id="rId24"/>
    <p:sldId id="281" r:id="rId25"/>
    <p:sldId id="290" r:id="rId26"/>
    <p:sldId id="278" r:id="rId27"/>
    <p:sldId id="277" r:id="rId28"/>
    <p:sldId id="279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618" autoAdjust="0"/>
  </p:normalViewPr>
  <p:slideViewPr>
    <p:cSldViewPr snapToGrid="0" snapToObjects="1">
      <p:cViewPr varScale="1">
        <p:scale>
          <a:sx n="148" d="100"/>
          <a:sy n="148" d="100"/>
        </p:scale>
        <p:origin x="-1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AF094-8B62-F34B-8124-F6A898275704}" type="datetimeFigureOut">
              <a:rPr lang="en-US" smtClean="0"/>
              <a:t>8/29/13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08F94-A818-DE41-89E6-3B7751746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538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57208-CAEA-2346-8133-48D9B8CF5609}" type="datetimeFigureOut">
              <a:rPr lang="en-US" smtClean="0"/>
              <a:t>8/29/13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EC368-2130-5E49-9D95-00627DDAA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24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anose="020B0604020202020204" pitchFamily="34" charset="0"/>
            </a:endParaRPr>
          </a:p>
        </p:txBody>
      </p:sp>
      <p:sp>
        <p:nvSpPr>
          <p:cNvPr id="61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43FB51-5BAC-4B55-96EC-E3BAC19D1B26}" type="slidenum">
              <a:rPr lang="it-IT"/>
              <a:pPr>
                <a:spcBef>
                  <a:spcPct val="0"/>
                </a:spcBef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8954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11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4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7220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3782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Plenary Liverpool, H. Danielsson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B3E76C9-8130-004C-AB8A-47B0A4BA80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jp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2" y="1693220"/>
            <a:ext cx="6498158" cy="1288780"/>
          </a:xfrm>
        </p:spPr>
        <p:txBody>
          <a:bodyPr/>
          <a:lstStyle/>
          <a:p>
            <a:r>
              <a:rPr lang="en-US" sz="4000" dirty="0" smtClean="0"/>
              <a:t>Report from the straw working group</a:t>
            </a:r>
            <a:endParaRPr lang="en-US" sz="4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. Danielsson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90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09600" y="-762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800" b="1">
                <a:solidFill>
                  <a:srgbClr val="0000CC"/>
                </a:solidFill>
                <a:latin typeface="Comic Sans MS" charset="0"/>
              </a:rPr>
              <a:t>Conclusion and planes</a:t>
            </a:r>
            <a:endParaRPr lang="ru-RU" sz="2800" b="1">
              <a:solidFill>
                <a:srgbClr val="0000CC"/>
              </a:solidFill>
              <a:latin typeface="Comic Sans MS" charset="0"/>
            </a:endParaRPr>
          </a:p>
        </p:txBody>
      </p:sp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644525" y="457200"/>
            <a:ext cx="7508875" cy="546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sz="2400" b="1">
                <a:solidFill>
                  <a:srgbClr val="0000CC"/>
                </a:solidFill>
              </a:rPr>
              <a:t>Straw manufacture: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there are all necessary straws for module 2 of CH2</a:t>
            </a:r>
          </a:p>
          <a:p>
            <a:pPr lvl="1" algn="l" eaLnBrk="1" hangingPunct="1"/>
            <a:r>
              <a:rPr lang="en-US" b="1">
                <a:solidFill>
                  <a:srgbClr val="0000CC"/>
                </a:solidFill>
                <a:ea typeface="ＭＳ Ｐゴシック" charset="0"/>
              </a:rPr>
              <a:t>   and for module 1 of CH4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straw manufacture is in progress for module 2 of CH4</a:t>
            </a:r>
          </a:p>
          <a:p>
            <a:pPr lvl="1" algn="l" eaLnBrk="1" hangingPunct="1"/>
            <a:r>
              <a:rPr lang="en-US" sz="2400" b="1">
                <a:solidFill>
                  <a:srgbClr val="0000CC"/>
                </a:solidFill>
                <a:ea typeface="ＭＳ Ｐゴシック" charset="0"/>
              </a:rPr>
              <a:t> Straw manufacture will be finished in </a:t>
            </a:r>
            <a:r>
              <a:rPr lang="en-US" sz="2400" b="1">
                <a:ea typeface="ＭＳ Ｐゴシック" charset="0"/>
              </a:rPr>
              <a:t>October 2013 </a:t>
            </a:r>
          </a:p>
          <a:p>
            <a:pPr algn="l" eaLnBrk="1" hangingPunct="1"/>
            <a:endParaRPr lang="en-US" sz="1100" b="1">
              <a:solidFill>
                <a:srgbClr val="0000CC"/>
              </a:solidFill>
            </a:endParaRPr>
          </a:p>
          <a:p>
            <a:pPr algn="l" eaLnBrk="1" hangingPunct="1"/>
            <a:r>
              <a:rPr lang="en-US" b="1">
                <a:solidFill>
                  <a:srgbClr val="0000CC"/>
                </a:solidFill>
              </a:rPr>
              <a:t>CH2 Module 1 (U-V): 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straw gluing and wiring 	– </a:t>
            </a:r>
            <a:r>
              <a:rPr lang="en-US" b="1">
                <a:ea typeface="ＭＳ Ｐゴシック" charset="0"/>
              </a:rPr>
              <a:t>done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final assembly 		– started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tests  (HV, gas leak) 	– September 2013</a:t>
            </a:r>
            <a:endParaRPr lang="en-US" b="1">
              <a:ea typeface="ＭＳ Ｐゴシック" charset="0"/>
            </a:endParaRP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delivery to CERN 		– </a:t>
            </a:r>
            <a:r>
              <a:rPr lang="en-US" b="1">
                <a:ea typeface="ＭＳ Ｐゴシック" charset="0"/>
              </a:rPr>
              <a:t>September 2013</a:t>
            </a:r>
          </a:p>
          <a:p>
            <a:pPr lvl="1" algn="l" eaLnBrk="1" hangingPunct="1">
              <a:buFont typeface="Arial" charset="0"/>
              <a:buChar char="•"/>
            </a:pPr>
            <a:endParaRPr lang="en-US" sz="1000" b="1">
              <a:solidFill>
                <a:srgbClr val="0000CC"/>
              </a:solidFill>
              <a:ea typeface="ＭＳ Ｐゴシック" charset="0"/>
            </a:endParaRPr>
          </a:p>
          <a:p>
            <a:pPr algn="l" eaLnBrk="1" hangingPunct="1"/>
            <a:r>
              <a:rPr lang="en-US" b="1">
                <a:solidFill>
                  <a:srgbClr val="0000CC"/>
                </a:solidFill>
              </a:rPr>
              <a:t>CH2 Module 2 (X-Y): 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straw gluing 		– </a:t>
            </a:r>
            <a:r>
              <a:rPr lang="en-US" b="1">
                <a:ea typeface="ＭＳ Ｐゴシック" charset="0"/>
              </a:rPr>
              <a:t>2 layers glued </a:t>
            </a:r>
            <a:r>
              <a:rPr lang="en-US" b="1">
                <a:solidFill>
                  <a:srgbClr val="0000CC"/>
                </a:solidFill>
                <a:ea typeface="ＭＳ Ｐゴシック" charset="0"/>
              </a:rPr>
              <a:t>+ Sept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wiring 			– October 2013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final assembly 		– November 2013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tests  (HV, gas leak) 	– December 2013</a:t>
            </a:r>
            <a:endParaRPr lang="en-US" b="1">
              <a:ea typeface="ＭＳ Ｐゴシック" charset="0"/>
            </a:endParaRP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delivery to CERN 		– </a:t>
            </a:r>
            <a:r>
              <a:rPr lang="en-US" b="1">
                <a:ea typeface="ＭＳ Ｐゴシック" charset="0"/>
              </a:rPr>
              <a:t>January 2014</a:t>
            </a:r>
          </a:p>
        </p:txBody>
      </p:sp>
      <p:grpSp>
        <p:nvGrpSpPr>
          <p:cNvPr id="38916" name="Группа 14"/>
          <p:cNvGrpSpPr>
            <a:grpSpLocks/>
          </p:cNvGrpSpPr>
          <p:nvPr/>
        </p:nvGrpSpPr>
        <p:grpSpPr bwMode="auto">
          <a:xfrm>
            <a:off x="2514600" y="3962400"/>
            <a:ext cx="2743200" cy="2498725"/>
            <a:chOff x="4244340" y="4042834"/>
            <a:chExt cx="2913380" cy="2567517"/>
          </a:xfrm>
        </p:grpSpPr>
        <p:cxnSp>
          <p:nvCxnSpPr>
            <p:cNvPr id="38921" name="Прямая со стрелкой 7"/>
            <p:cNvCxnSpPr>
              <a:cxnSpLocks noChangeShapeType="1"/>
            </p:cNvCxnSpPr>
            <p:nvPr/>
          </p:nvCxnSpPr>
          <p:spPr bwMode="auto">
            <a:xfrm rot="10800000" flipV="1">
              <a:off x="5819140" y="5922434"/>
              <a:ext cx="629920" cy="78319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2" name="Прямая со стрелкой 8"/>
            <p:cNvCxnSpPr>
              <a:cxnSpLocks noChangeShapeType="1"/>
            </p:cNvCxnSpPr>
            <p:nvPr/>
          </p:nvCxnSpPr>
          <p:spPr bwMode="auto">
            <a:xfrm rot="5400000">
              <a:off x="5312410" y="4077124"/>
              <a:ext cx="1879600" cy="1811020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923" name="Овал 10"/>
            <p:cNvSpPr>
              <a:spLocks noChangeArrowheads="1"/>
            </p:cNvSpPr>
            <p:nvPr/>
          </p:nvSpPr>
          <p:spPr bwMode="auto">
            <a:xfrm>
              <a:off x="4244340" y="6000751"/>
              <a:ext cx="2362200" cy="609600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2400"/>
            </a:p>
          </p:txBody>
        </p:sp>
      </p:grpSp>
      <p:sp>
        <p:nvSpPr>
          <p:cNvPr id="3891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7F7F7F"/>
                </a:solidFill>
                <a:latin typeface="Corbel" charset="0"/>
              </a:rPr>
              <a:t>Aug-28-13</a:t>
            </a:r>
          </a:p>
        </p:txBody>
      </p:sp>
      <p:sp>
        <p:nvSpPr>
          <p:cNvPr id="38918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981CCBE1-42B3-BB4F-AD19-AADCF8D41D21}" type="slidenum">
              <a:rPr 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10</a:t>
            </a:fld>
            <a:endParaRPr 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38919" name="Rectangle 14"/>
          <p:cNvSpPr>
            <a:spLocks noChangeArrowheads="1"/>
          </p:cNvSpPr>
          <p:nvPr/>
        </p:nvSpPr>
        <p:spPr bwMode="auto">
          <a:xfrm>
            <a:off x="4714875" y="5943600"/>
            <a:ext cx="4429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00CC"/>
                </a:solidFill>
              </a:rPr>
              <a:t>instead Feb, 2014 (</a:t>
            </a:r>
            <a:r>
              <a:rPr lang="en-US" b="1"/>
              <a:t>new Fredi schedule</a:t>
            </a:r>
            <a:r>
              <a:rPr lang="en-US" b="1">
                <a:solidFill>
                  <a:srgbClr val="0000CC"/>
                </a:solidFill>
              </a:rPr>
              <a:t>)</a:t>
            </a:r>
            <a:endParaRPr lang="en-US"/>
          </a:p>
        </p:txBody>
      </p:sp>
      <p:sp>
        <p:nvSpPr>
          <p:cNvPr id="38920" name="Rectangle 10"/>
          <p:cNvSpPr>
            <a:spLocks noChangeArrowheads="1"/>
          </p:cNvSpPr>
          <p:nvPr/>
        </p:nvSpPr>
        <p:spPr bwMode="auto">
          <a:xfrm>
            <a:off x="152400" y="5943600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l"/>
            <a:r>
              <a:rPr lang="en-US" b="1">
                <a:solidFill>
                  <a:srgbClr val="0000CC"/>
                </a:solidFill>
              </a:rPr>
              <a:t>CH2  installation – </a:t>
            </a:r>
            <a:r>
              <a:rPr lang="en-US" b="1"/>
              <a:t>Feb-March 2014</a:t>
            </a:r>
          </a:p>
          <a:p>
            <a:pPr lvl="1" algn="l"/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248489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6"/>
          <p:cNvSpPr txBox="1">
            <a:spLocks noChangeArrowheads="1"/>
          </p:cNvSpPr>
          <p:nvPr/>
        </p:nvSpPr>
        <p:spPr bwMode="auto">
          <a:xfrm>
            <a:off x="685800" y="533400"/>
            <a:ext cx="74676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b="1">
                <a:solidFill>
                  <a:srgbClr val="0000CC"/>
                </a:solidFill>
              </a:rPr>
              <a:t>CH4 M1 U-V: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vacuum test 		– </a:t>
            </a:r>
            <a:r>
              <a:rPr lang="en-US" b="1">
                <a:ea typeface="ＭＳ Ｐゴシック" charset="0"/>
              </a:rPr>
              <a:t>in progress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straw gluing 		– Nov-Dec 2013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wiring 			-  Jan-Feb 2014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final assembly 		– April 2014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tests  (HV, gas leak) 	– May 2014</a:t>
            </a:r>
            <a:endParaRPr lang="en-US" b="1">
              <a:ea typeface="ＭＳ Ｐゴシック" charset="0"/>
            </a:endParaRP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delivery to CERN 		– </a:t>
            </a:r>
            <a:r>
              <a:rPr lang="en-US" b="1">
                <a:ea typeface="ＭＳ Ｐゴシック" charset="0"/>
              </a:rPr>
              <a:t>July 2014</a:t>
            </a:r>
            <a:endParaRPr lang="en-US" b="1">
              <a:solidFill>
                <a:srgbClr val="0000CC"/>
              </a:solidFill>
              <a:ea typeface="ＭＳ Ｐゴシック" charset="0"/>
            </a:endParaRPr>
          </a:p>
          <a:p>
            <a:pPr lvl="1" algn="l" eaLnBrk="1" hangingPunct="1">
              <a:buFont typeface="Arial" charset="0"/>
              <a:buChar char="•"/>
            </a:pPr>
            <a:endParaRPr lang="en-US" b="1">
              <a:solidFill>
                <a:srgbClr val="0000CC"/>
              </a:solidFill>
              <a:ea typeface="ＭＳ Ｐゴシック" charset="0"/>
            </a:endParaRPr>
          </a:p>
          <a:p>
            <a:pPr algn="l" eaLnBrk="1" hangingPunct="1"/>
            <a:r>
              <a:rPr lang="en-US" b="1">
                <a:solidFill>
                  <a:srgbClr val="0000CC"/>
                </a:solidFill>
              </a:rPr>
              <a:t>CH4 M2 X-Y: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frame gluing 		             – Autumn 2013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vacuum test 		             – Autumn 2013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straw gluing 		– Feb-March 2014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wiring 			-  April 2014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final assembly 		– May  2014</a:t>
            </a: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tests  (HV, gas leak) 	– June 2014</a:t>
            </a:r>
            <a:endParaRPr lang="en-US" b="1">
              <a:ea typeface="ＭＳ Ｐゴシック" charset="0"/>
            </a:endParaRPr>
          </a:p>
          <a:p>
            <a:pPr lvl="1" algn="l" eaLnBrk="1" hangingPunct="1">
              <a:buFont typeface="Arial" charset="0"/>
              <a:buChar char="•"/>
            </a:pPr>
            <a:r>
              <a:rPr lang="en-US" b="1">
                <a:solidFill>
                  <a:srgbClr val="0000CC"/>
                </a:solidFill>
                <a:ea typeface="ＭＳ Ｐゴシック" charset="0"/>
              </a:rPr>
              <a:t> delivery to CERN 		– </a:t>
            </a:r>
            <a:r>
              <a:rPr lang="en-US" b="1">
                <a:ea typeface="ＭＳ Ｐゴシック" charset="0"/>
              </a:rPr>
              <a:t>July 2014</a:t>
            </a:r>
          </a:p>
          <a:p>
            <a:pPr lvl="1" algn="l" eaLnBrk="1" hangingPunct="1"/>
            <a:endParaRPr lang="en-US" b="1">
              <a:solidFill>
                <a:srgbClr val="0000CC"/>
              </a:solidFill>
              <a:ea typeface="ＭＳ Ｐゴシック" charset="0"/>
            </a:endParaRPr>
          </a:p>
        </p:txBody>
      </p:sp>
      <p:grpSp>
        <p:nvGrpSpPr>
          <p:cNvPr id="39939" name="Группа 13"/>
          <p:cNvGrpSpPr>
            <a:grpSpLocks/>
          </p:cNvGrpSpPr>
          <p:nvPr/>
        </p:nvGrpSpPr>
        <p:grpSpPr bwMode="auto">
          <a:xfrm>
            <a:off x="2362200" y="2743200"/>
            <a:ext cx="2438400" cy="3505200"/>
            <a:chOff x="4267200" y="2725882"/>
            <a:chExt cx="2519680" cy="3903518"/>
          </a:xfrm>
        </p:grpSpPr>
        <p:sp>
          <p:nvSpPr>
            <p:cNvPr id="39943" name="Овал 6"/>
            <p:cNvSpPr>
              <a:spLocks noChangeArrowheads="1"/>
            </p:cNvSpPr>
            <p:nvPr/>
          </p:nvSpPr>
          <p:spPr bwMode="auto">
            <a:xfrm>
              <a:off x="4267200" y="6019800"/>
              <a:ext cx="2362200" cy="609600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2400"/>
            </a:p>
          </p:txBody>
        </p:sp>
        <p:cxnSp>
          <p:nvCxnSpPr>
            <p:cNvPr id="39944" name="Прямая со стрелкой 7"/>
            <p:cNvCxnSpPr>
              <a:cxnSpLocks noChangeShapeType="1"/>
            </p:cNvCxnSpPr>
            <p:nvPr/>
          </p:nvCxnSpPr>
          <p:spPr bwMode="auto">
            <a:xfrm rot="10800000" flipV="1">
              <a:off x="6393180" y="5780808"/>
              <a:ext cx="314960" cy="254577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5" name="Прямая со стрелкой 8"/>
            <p:cNvCxnSpPr>
              <a:cxnSpLocks noChangeShapeType="1"/>
            </p:cNvCxnSpPr>
            <p:nvPr/>
          </p:nvCxnSpPr>
          <p:spPr bwMode="auto">
            <a:xfrm rot="5400000">
              <a:off x="4584007" y="3747655"/>
              <a:ext cx="3224645" cy="1181100"/>
            </a:xfrm>
            <a:prstGeom prst="straightConnector1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940" name="Date Placeholder 10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7F7F7F"/>
                </a:solidFill>
                <a:latin typeface="Corbel" charset="0"/>
              </a:rPr>
              <a:t>Aug-28-13</a:t>
            </a:r>
          </a:p>
        </p:txBody>
      </p:sp>
      <p:sp>
        <p:nvSpPr>
          <p:cNvPr id="39941" name="Slide Number Placeholder 1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1304E1F8-34AB-8749-8CB4-54304E08ECA8}" type="slidenum">
              <a:rPr 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11</a:t>
            </a:fld>
            <a:endParaRPr 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39942" name="Rectangle 12"/>
          <p:cNvSpPr>
            <a:spLocks noChangeArrowheads="1"/>
          </p:cNvSpPr>
          <p:nvPr/>
        </p:nvSpPr>
        <p:spPr bwMode="auto">
          <a:xfrm>
            <a:off x="-76200" y="5695950"/>
            <a:ext cx="952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l"/>
            <a:r>
              <a:rPr lang="en-US" b="1">
                <a:solidFill>
                  <a:srgbClr val="0000CC"/>
                </a:solidFill>
              </a:rPr>
              <a:t>CH4 installation  -    </a:t>
            </a:r>
            <a:r>
              <a:rPr lang="en-US" b="1"/>
              <a:t>Aug-Sept 2014       </a:t>
            </a:r>
            <a:r>
              <a:rPr lang="en-US" b="1">
                <a:solidFill>
                  <a:srgbClr val="0000CC"/>
                </a:solidFill>
              </a:rPr>
              <a:t>instead July-Aug (</a:t>
            </a:r>
            <a:r>
              <a:rPr lang="en-US" b="1"/>
              <a:t>new Fredi schedule</a:t>
            </a:r>
            <a:r>
              <a:rPr lang="en-US" b="1">
                <a:solidFill>
                  <a:srgbClr val="0000C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15606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432FE1-8934-43CD-89A5-8EE5B366D838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2192338"/>
          </a:xfrm>
        </p:spPr>
        <p:txBody>
          <a:bodyPr/>
          <a:lstStyle/>
          <a:p>
            <a:pPr algn="ctr" eaLnBrk="1" hangingPunct="1"/>
            <a:r>
              <a:rPr lang="it-IT" sz="4800" b="1" dirty="0" smtClean="0"/>
              <a:t>Straw Data during the Technical Run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292600"/>
            <a:ext cx="4718050" cy="13684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latin typeface="Palatino Linotype" panose="02040502050505030304" pitchFamily="18" charset="0"/>
              </a:rPr>
              <a:t>Giuseppe Ruggiero (CERN)</a:t>
            </a:r>
          </a:p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Straw WG Meeting</a:t>
            </a:r>
            <a:endParaRPr lang="it-IT" sz="2400" dirty="0" smtClean="0">
              <a:solidFill>
                <a:schemeClr val="accent2"/>
              </a:solidFill>
              <a:latin typeface="Palatino Linotype" panose="02040502050505030304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solidFill>
                  <a:schemeClr val="accent2"/>
                </a:solidFill>
                <a:latin typeface="Palatino Linotype" panose="02040502050505030304" pitchFamily="18" charset="0"/>
              </a:rPr>
              <a:t>Liverpool, 28/08/2013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32434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82721"/>
            <a:ext cx="8229600" cy="719519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Straw – CHOD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0820"/>
            <a:ext cx="4692536" cy="453072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60" y="810820"/>
            <a:ext cx="4765114" cy="4600800"/>
          </a:xfrm>
          <a:prstGeom prst="rect">
            <a:avLst/>
          </a:prstGeom>
        </p:spPr>
      </p:pic>
      <p:sp>
        <p:nvSpPr>
          <p:cNvPr id="12" name="Segnaposto contenuto 7"/>
          <p:cNvSpPr txBox="1">
            <a:spLocks/>
          </p:cNvSpPr>
          <p:nvPr/>
        </p:nvSpPr>
        <p:spPr bwMode="auto">
          <a:xfrm>
            <a:off x="392865" y="5411620"/>
            <a:ext cx="8599341" cy="97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Drift time structure in time with CHOD clearly visible (&lt; 200 ns).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Out-of-time structure within +-500 ns from the drift time not understood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endParaRPr lang="it-IT" sz="1800" b="0" kern="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7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65982"/>
            <a:ext cx="8229600" cy="796744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First Straw hit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" y="1124744"/>
            <a:ext cx="4765114" cy="460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824" y="1124744"/>
            <a:ext cx="4765114" cy="4600800"/>
          </a:xfrm>
          <a:prstGeom prst="rect">
            <a:avLst/>
          </a:prstGeom>
        </p:spPr>
      </p:pic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79512" y="962726"/>
            <a:ext cx="8784976" cy="324036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600" dirty="0" smtClean="0">
                <a:solidFill>
                  <a:srgbClr val="0000FF"/>
                </a:solidFill>
                <a:latin typeface="Palatino Linotype" pitchFamily="18" charset="0"/>
              </a:rPr>
              <a:t>If &gt;1 leading in the same straw within 200 ps the hit with the minimum time is considered. </a:t>
            </a:r>
            <a:endParaRPr lang="it-IT" sz="16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9" name="Segnaposto contenuto 7"/>
          <p:cNvSpPr txBox="1">
            <a:spLocks/>
          </p:cNvSpPr>
          <p:nvPr/>
        </p:nvSpPr>
        <p:spPr bwMode="auto">
          <a:xfrm>
            <a:off x="190625" y="5725544"/>
            <a:ext cx="8784976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No more  shoulder in the second half of the drift time </a:t>
            </a:r>
            <a:endParaRPr lang="it-IT" sz="1600" b="1" u="sng" kern="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87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0129"/>
            <a:ext cx="8229600" cy="736680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Plane correlations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9" name="Segnaposto contenuto 7"/>
          <p:cNvSpPr txBox="1">
            <a:spLocks/>
          </p:cNvSpPr>
          <p:nvPr/>
        </p:nvSpPr>
        <p:spPr bwMode="auto">
          <a:xfrm>
            <a:off x="190625" y="5725544"/>
            <a:ext cx="7189687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Pattern compatible with hits from one particle going straight </a:t>
            </a:r>
            <a:endParaRPr lang="it-IT" sz="1600" b="1" u="sng" kern="0" dirty="0" smtClean="0"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01" y="1124744"/>
            <a:ext cx="4765114" cy="460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4617" y="1351580"/>
            <a:ext cx="1216382" cy="4698000"/>
          </a:xfrm>
          <a:prstGeom prst="rect">
            <a:avLst/>
          </a:prstGeom>
        </p:spPr>
      </p:pic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79512" y="962726"/>
            <a:ext cx="8784976" cy="324036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dirty="0" smtClean="0">
                <a:solidFill>
                  <a:srgbClr val="0000FF"/>
                </a:solidFill>
                <a:latin typeface="Palatino Linotype" pitchFamily="18" charset="0"/>
              </a:rPr>
              <a:t>Relative position of the hits belonging to different straws and within 200 ns </a:t>
            </a:r>
            <a:endParaRPr lang="it-IT" sz="16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597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Straw L0 Trigger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Vito Palladino</a:t>
            </a:r>
          </a:p>
          <a:p>
            <a:r>
              <a:rPr lang="en-US" dirty="0" smtClean="0"/>
              <a:t>NA62 Collaboration Meeting - Liverpool</a:t>
            </a:r>
          </a:p>
        </p:txBody>
      </p:sp>
      <p:sp>
        <p:nvSpPr>
          <p:cNvPr id="5" name="Rectangle 4"/>
          <p:cNvSpPr/>
          <p:nvPr/>
        </p:nvSpPr>
        <p:spPr>
          <a:xfrm>
            <a:off x="1915548" y="4836361"/>
            <a:ext cx="540344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Idea: implement 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capacity in </a:t>
            </a: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new SRB</a:t>
            </a:r>
          </a:p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(see presentation </a:t>
            </a: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 Peter) </a:t>
            </a:r>
          </a:p>
        </p:txBody>
      </p:sp>
    </p:spTree>
    <p:extLst>
      <p:ext uri="{BB962C8B-B14F-4D97-AF65-F5344CB8AC3E}">
        <p14:creationId xmlns:p14="http://schemas.microsoft.com/office/powerpoint/2010/main" val="316419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 rot="16200000">
            <a:off x="4182199" y="2900453"/>
            <a:ext cx="1493024" cy="4569211"/>
            <a:chOff x="4410927" y="3548577"/>
            <a:chExt cx="738453" cy="2259942"/>
          </a:xfrm>
        </p:grpSpPr>
        <p:sp>
          <p:nvSpPr>
            <p:cNvPr id="6" name="Oval 5"/>
            <p:cNvSpPr/>
            <p:nvPr/>
          </p:nvSpPr>
          <p:spPr>
            <a:xfrm>
              <a:off x="4410927" y="3745572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410927" y="563505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410927" y="4015498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410927" y="4285424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410927" y="455535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410927" y="4825276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410927" y="5095202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410927" y="5365128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588107" y="360680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588107" y="549629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588107" y="3876733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88107" y="414665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588107" y="441658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588107" y="4686511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588107" y="495643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588107" y="522636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814847" y="354857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814847" y="543806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814847" y="3818503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814847" y="408842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814847" y="435835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814847" y="4628281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814847" y="489820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814847" y="516813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4988307" y="368486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988307" y="557435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988307" y="395479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988307" y="422471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988307" y="449464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988307" y="4764571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988307" y="503449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988307" y="5304423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Freeform 44"/>
          <p:cNvSpPr/>
          <p:nvPr/>
        </p:nvSpPr>
        <p:spPr>
          <a:xfrm>
            <a:off x="5249668" y="4185320"/>
            <a:ext cx="1283606" cy="1999476"/>
          </a:xfrm>
          <a:custGeom>
            <a:avLst/>
            <a:gdLst>
              <a:gd name="connsiteX0" fmla="*/ 540466 w 1283606"/>
              <a:gd name="connsiteY0" fmla="*/ 148610 h 1999476"/>
              <a:gd name="connsiteX1" fmla="*/ 0 w 1283606"/>
              <a:gd name="connsiteY1" fmla="*/ 891658 h 1999476"/>
              <a:gd name="connsiteX2" fmla="*/ 662071 w 1283606"/>
              <a:gd name="connsiteY2" fmla="*/ 1999476 h 1999476"/>
              <a:gd name="connsiteX3" fmla="*/ 1283606 w 1283606"/>
              <a:gd name="connsiteY3" fmla="*/ 1229408 h 1999476"/>
              <a:gd name="connsiteX4" fmla="*/ 621536 w 1283606"/>
              <a:gd name="connsiteY4" fmla="*/ 0 h 1999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606" h="1999476">
                <a:moveTo>
                  <a:pt x="540466" y="148610"/>
                </a:moveTo>
                <a:lnTo>
                  <a:pt x="0" y="891658"/>
                </a:lnTo>
                <a:lnTo>
                  <a:pt x="662071" y="1999476"/>
                </a:lnTo>
                <a:lnTo>
                  <a:pt x="1283606" y="1229408"/>
                </a:lnTo>
                <a:lnTo>
                  <a:pt x="621536" y="0"/>
                </a:lnTo>
              </a:path>
            </a:pathLst>
          </a:custGeom>
          <a:solidFill>
            <a:schemeClr val="accent1">
              <a:alpha val="24000"/>
            </a:schemeClr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1987300" y="4185320"/>
            <a:ext cx="5638127" cy="1999476"/>
            <a:chOff x="1987300" y="4185320"/>
            <a:chExt cx="5638127" cy="1999476"/>
          </a:xfrm>
        </p:grpSpPr>
        <p:sp>
          <p:nvSpPr>
            <p:cNvPr id="40" name="Freeform 39"/>
            <p:cNvSpPr/>
            <p:nvPr/>
          </p:nvSpPr>
          <p:spPr>
            <a:xfrm>
              <a:off x="3053633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2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58990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4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500645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414766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5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4691908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6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780404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341821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198730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00318"/>
            <a:ext cx="8042276" cy="706605"/>
          </a:xfrm>
        </p:spPr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907605" y="3755772"/>
            <a:ext cx="195030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3307580" y="3788602"/>
            <a:ext cx="147455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354617" y="3755772"/>
            <a:ext cx="147455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1017109" y="1303500"/>
            <a:ext cx="7498080" cy="23306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order to track charged particles the detector is divided in corridors (group of 6 straws) two neighbor corridors have 2 common straws.</a:t>
            </a:r>
          </a:p>
          <a:p>
            <a:r>
              <a:rPr lang="en-US" dirty="0" smtClean="0"/>
              <a:t>Corridor shape has been defined in order to maximize the number of straws in one corridor.</a:t>
            </a:r>
          </a:p>
          <a:p>
            <a:r>
              <a:rPr lang="en-US" dirty="0" smtClean="0"/>
              <a:t>First two chambers are considered for tracking.</a:t>
            </a:r>
          </a:p>
          <a:p>
            <a:r>
              <a:rPr lang="en-US" dirty="0" smtClean="0"/>
              <a:t>No drift time is considered. One coordinate (XYUV) is measured doing the mean of the position of the hit straws.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12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Resolution Z Dependence</a:t>
            </a:r>
            <a:endParaRPr lang="en-US" dirty="0"/>
          </a:p>
        </p:txBody>
      </p:sp>
      <p:pic>
        <p:nvPicPr>
          <p:cNvPr id="4" name="Picture 3" descr="c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667" y="2135529"/>
            <a:ext cx="6293556" cy="3877671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0668" y="4421466"/>
            <a:ext cx="846149" cy="12135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1333" y="5828534"/>
            <a:ext cx="187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 vertex (m)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288572" y="3807818"/>
            <a:ext cx="3407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 vertex – </a:t>
            </a:r>
            <a:r>
              <a:rPr lang="en-US" dirty="0" err="1" smtClean="0"/>
              <a:t>Reco</a:t>
            </a:r>
            <a:r>
              <a:rPr lang="en-US" dirty="0" smtClean="0"/>
              <a:t> Vertex (m)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96053" y="3722655"/>
            <a:ext cx="0" cy="69881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56605" y="3722655"/>
            <a:ext cx="0" cy="69881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15179" y="442146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GTK3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75731" y="3366585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882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SRB – IO (P. </a:t>
            </a:r>
            <a:r>
              <a:rPr lang="en-GB" dirty="0" err="1" smtClean="0"/>
              <a:t>Lichard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Handling 16 covers</a:t>
            </a:r>
          </a:p>
          <a:p>
            <a:pPr lvl="1"/>
            <a:r>
              <a:rPr lang="en-GB" dirty="0" smtClean="0"/>
              <a:t>Input 16*2 400(320eff) </a:t>
            </a:r>
            <a:r>
              <a:rPr lang="en-GB" dirty="0" err="1" smtClean="0"/>
              <a:t>Mbits</a:t>
            </a:r>
            <a:r>
              <a:rPr lang="en-GB" dirty="0" smtClean="0"/>
              <a:t>/s</a:t>
            </a:r>
          </a:p>
          <a:p>
            <a:r>
              <a:rPr lang="en-GB" dirty="0" smtClean="0"/>
              <a:t>Control</a:t>
            </a:r>
          </a:p>
          <a:p>
            <a:pPr lvl="1"/>
            <a:r>
              <a:rPr lang="en-GB" dirty="0" smtClean="0"/>
              <a:t>TTC</a:t>
            </a:r>
          </a:p>
          <a:p>
            <a:pPr lvl="1"/>
            <a:r>
              <a:rPr lang="en-GB" dirty="0" smtClean="0"/>
              <a:t>LEMO</a:t>
            </a:r>
          </a:p>
          <a:p>
            <a:pPr lvl="1"/>
            <a:r>
              <a:rPr lang="en-GB" dirty="0" smtClean="0"/>
              <a:t>VME</a:t>
            </a:r>
          </a:p>
          <a:p>
            <a:r>
              <a:rPr lang="en-GB" dirty="0" smtClean="0"/>
              <a:t>Output </a:t>
            </a:r>
          </a:p>
          <a:p>
            <a:pPr lvl="1"/>
            <a:r>
              <a:rPr lang="en-GB" dirty="0" smtClean="0"/>
              <a:t>to PC farm – 2*1Gb/s </a:t>
            </a:r>
            <a:r>
              <a:rPr lang="en-GB" dirty="0" err="1" smtClean="0"/>
              <a:t>ethernet</a:t>
            </a:r>
            <a:endParaRPr lang="en-GB" dirty="0" smtClean="0"/>
          </a:p>
          <a:p>
            <a:pPr lvl="1"/>
            <a:r>
              <a:rPr lang="en-GB" dirty="0" smtClean="0"/>
              <a:t>VME to SBC</a:t>
            </a:r>
          </a:p>
          <a:p>
            <a:pPr lvl="1"/>
            <a:r>
              <a:rPr lang="en-GB" dirty="0" smtClean="0"/>
              <a:t>L0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87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235" y="1690828"/>
            <a:ext cx="8477910" cy="414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41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 – data flow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359" y="1600200"/>
            <a:ext cx="5933133" cy="5123149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3491880" y="3645024"/>
            <a:ext cx="2232248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91880" y="4293096"/>
            <a:ext cx="2232248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19872" y="5229200"/>
            <a:ext cx="230425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19872" y="5805264"/>
            <a:ext cx="2304256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>
            <a:off x="6660232" y="551723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55776" y="3306755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55776" y="3501008"/>
            <a:ext cx="395334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19062" y="370614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519062" y="3789040"/>
            <a:ext cx="432048" cy="141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7167" y="429295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16x2x320Mbit/s</a:t>
            </a:r>
          </a:p>
          <a:p>
            <a:r>
              <a:rPr lang="en-GB" dirty="0"/>
              <a:t> </a:t>
            </a:r>
            <a:r>
              <a:rPr lang="en-GB" dirty="0" smtClean="0"/>
              <a:t>~10Gbit/s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83469" y="3762637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2.5Gbit/s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00392" y="5445224"/>
            <a:ext cx="101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2x </a:t>
            </a:r>
            <a:r>
              <a:rPr lang="en-GB" dirty="0" err="1" smtClean="0"/>
              <a:t>Gbit</a:t>
            </a:r>
            <a:r>
              <a:rPr lang="en-GB" dirty="0" smtClean="0"/>
              <a:t> </a:t>
            </a:r>
            <a:r>
              <a:rPr lang="en-GB" dirty="0" err="1" smtClean="0"/>
              <a:t>ethernet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497248" y="3543605"/>
            <a:ext cx="2658928" cy="294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91880" y="3789040"/>
            <a:ext cx="2658928" cy="4746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13111" y="3930554"/>
            <a:ext cx="2658928" cy="12692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413111" y="4026362"/>
            <a:ext cx="2743065" cy="18869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6804248" y="3413248"/>
            <a:ext cx="1224136" cy="4869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7524328" y="5517232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738492" y="1559848"/>
            <a:ext cx="137839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VME to</a:t>
            </a:r>
          </a:p>
          <a:p>
            <a:r>
              <a:rPr lang="en-GB" dirty="0" smtClean="0"/>
              <a:t>- Setup</a:t>
            </a:r>
          </a:p>
          <a:p>
            <a:r>
              <a:rPr lang="en-GB" dirty="0" smtClean="0"/>
              <a:t>- Control,</a:t>
            </a:r>
          </a:p>
          <a:p>
            <a:r>
              <a:rPr lang="en-GB" dirty="0" smtClean="0"/>
              <a:t>- On-line monitoring</a:t>
            </a:r>
          </a:p>
          <a:p>
            <a:r>
              <a:rPr lang="en-GB" dirty="0" smtClean="0"/>
              <a:t>- Data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5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86762"/>
            <a:ext cx="4038600" cy="3552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First mentioned in TD</a:t>
            </a:r>
          </a:p>
          <a:p>
            <a:r>
              <a:rPr lang="en-GB" dirty="0" smtClean="0"/>
              <a:t>Possibility to use Straw detector for L0 if proved to be useful</a:t>
            </a:r>
          </a:p>
          <a:p>
            <a:r>
              <a:rPr lang="en-GB" dirty="0" smtClean="0"/>
              <a:t>View is split to corridors</a:t>
            </a:r>
          </a:p>
          <a:p>
            <a:pPr lvl="1"/>
            <a:r>
              <a:rPr lang="en-GB" dirty="0" smtClean="0"/>
              <a:t>6 straws</a:t>
            </a:r>
          </a:p>
          <a:p>
            <a:r>
              <a:rPr lang="en-GB" dirty="0" smtClean="0"/>
              <a:t>Corridors overlap on each side by 2 straws</a:t>
            </a:r>
          </a:p>
          <a:p>
            <a:r>
              <a:rPr lang="en-GB" dirty="0" smtClean="0"/>
              <a:t>2 or more trailing edges in a corridor in a defined time window qualify a track</a:t>
            </a:r>
          </a:p>
          <a:p>
            <a:r>
              <a:rPr lang="en-GB" dirty="0" smtClean="0"/>
              <a:t>Can be already used as a coarse position ~13mm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25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5796136" y="2276872"/>
            <a:ext cx="432048" cy="3240360"/>
            <a:chOff x="3779912" y="2276872"/>
            <a:chExt cx="432048" cy="3240360"/>
          </a:xfrm>
        </p:grpSpPr>
        <p:sp>
          <p:nvSpPr>
            <p:cNvPr id="74" name="Rectangle 73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5" name="Straight Connector 74"/>
            <p:cNvCxnSpPr>
              <a:stCxn id="74" idx="1"/>
              <a:endCxn id="74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746648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Position can be improved using leading edges</a:t>
            </a:r>
          </a:p>
          <a:p>
            <a:r>
              <a:rPr lang="en-GB" dirty="0" smtClean="0"/>
              <a:t>Leading edges from 6 straws put into the time pipeline corresponding to the full drift time in straw, step 25ns</a:t>
            </a:r>
          </a:p>
          <a:p>
            <a:r>
              <a:rPr lang="en-GB" dirty="0" smtClean="0"/>
              <a:t>Trailing edge track signal starts pattern recognition</a:t>
            </a:r>
          </a:p>
          <a:p>
            <a:r>
              <a:rPr lang="en-GB" dirty="0" smtClean="0"/>
              <a:t>Leading edges are run through look-up table and output position code</a:t>
            </a:r>
          </a:p>
          <a:p>
            <a:r>
              <a:rPr lang="en-GB" dirty="0" smtClean="0"/>
              <a:t>Time-corresponding position codes from all views are combined</a:t>
            </a: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3779912" y="2276872"/>
            <a:ext cx="432048" cy="3240360"/>
            <a:chOff x="3779912" y="2276872"/>
            <a:chExt cx="432048" cy="3240360"/>
          </a:xfrm>
        </p:grpSpPr>
        <p:sp>
          <p:nvSpPr>
            <p:cNvPr id="7" name="Rectangle 6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" name="Straight Connector 8"/>
            <p:cNvCxnSpPr>
              <a:stCxn id="7" idx="1"/>
              <a:endCxn id="7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832140" y="4014530"/>
            <a:ext cx="360040" cy="216024"/>
            <a:chOff x="5508104" y="2780928"/>
            <a:chExt cx="1224136" cy="36004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5508104" y="314096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5940152" y="2780928"/>
              <a:ext cx="360040" cy="36004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300192" y="278092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4283968" y="2276872"/>
            <a:ext cx="432048" cy="3240360"/>
            <a:chOff x="3779912" y="2276872"/>
            <a:chExt cx="432048" cy="3240360"/>
          </a:xfrm>
        </p:grpSpPr>
        <p:sp>
          <p:nvSpPr>
            <p:cNvPr id="38" name="Rectangle 37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9" name="Straight Connector 38"/>
            <p:cNvCxnSpPr>
              <a:stCxn id="38" idx="1"/>
              <a:endCxn id="38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788024" y="2276872"/>
            <a:ext cx="432048" cy="3240360"/>
            <a:chOff x="3779912" y="2276872"/>
            <a:chExt cx="432048" cy="3240360"/>
          </a:xfrm>
        </p:grpSpPr>
        <p:sp>
          <p:nvSpPr>
            <p:cNvPr id="47" name="Rectangle 46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8" name="Straight Connector 47"/>
            <p:cNvCxnSpPr>
              <a:stCxn id="47" idx="1"/>
              <a:endCxn id="47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5286130" y="2276872"/>
            <a:ext cx="432048" cy="3240360"/>
            <a:chOff x="3779912" y="2276872"/>
            <a:chExt cx="432048" cy="3240360"/>
          </a:xfrm>
        </p:grpSpPr>
        <p:sp>
          <p:nvSpPr>
            <p:cNvPr id="65" name="Rectangle 64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6" name="Straight Connector 65"/>
            <p:cNvCxnSpPr>
              <a:stCxn id="65" idx="1"/>
              <a:endCxn id="65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6300192" y="2276872"/>
            <a:ext cx="432048" cy="3240360"/>
            <a:chOff x="3779912" y="2276872"/>
            <a:chExt cx="432048" cy="3240360"/>
          </a:xfrm>
        </p:grpSpPr>
        <p:sp>
          <p:nvSpPr>
            <p:cNvPr id="83" name="Rectangle 82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4" name="Straight Connector 83"/>
            <p:cNvCxnSpPr>
              <a:stCxn id="83" idx="1"/>
              <a:endCxn id="83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4824028" y="3193030"/>
            <a:ext cx="360040" cy="216024"/>
            <a:chOff x="5508104" y="2780928"/>
            <a:chExt cx="1224136" cy="360040"/>
          </a:xfrm>
        </p:grpSpPr>
        <p:cxnSp>
          <p:nvCxnSpPr>
            <p:cNvPr id="92" name="Straight Connector 91"/>
            <p:cNvCxnSpPr/>
            <p:nvPr/>
          </p:nvCxnSpPr>
          <p:spPr>
            <a:xfrm>
              <a:off x="5508104" y="314096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5940152" y="2780928"/>
              <a:ext cx="360040" cy="36004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300192" y="278092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Right Arrow 94"/>
          <p:cNvSpPr/>
          <p:nvPr/>
        </p:nvSpPr>
        <p:spPr>
          <a:xfrm>
            <a:off x="6948264" y="3501008"/>
            <a:ext cx="720080" cy="5135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Up Arrow 95"/>
          <p:cNvSpPr/>
          <p:nvPr/>
        </p:nvSpPr>
        <p:spPr>
          <a:xfrm>
            <a:off x="5056995" y="5661248"/>
            <a:ext cx="445159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/>
          <p:cNvSpPr txBox="1"/>
          <p:nvPr/>
        </p:nvSpPr>
        <p:spPr>
          <a:xfrm>
            <a:off x="7812360" y="330104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look-up table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4499992" y="6309320"/>
            <a:ext cx="229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straws leading edges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0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70872"/>
            <a:ext cx="8042276" cy="686830"/>
          </a:xfrm>
        </p:spPr>
        <p:txBody>
          <a:bodyPr/>
          <a:lstStyle/>
          <a:p>
            <a:r>
              <a:rPr lang="en-US" sz="4400" dirty="0" smtClean="0"/>
              <a:t>Conclusions and Plans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36" y="667480"/>
            <a:ext cx="8413423" cy="55309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Production</a:t>
            </a:r>
            <a:r>
              <a:rPr lang="en-US" dirty="0" smtClean="0"/>
              <a:t> is </a:t>
            </a:r>
            <a:r>
              <a:rPr lang="en-US" dirty="0" smtClean="0"/>
              <a:t>progressing </a:t>
            </a:r>
            <a:r>
              <a:rPr lang="en-US" dirty="0" smtClean="0"/>
              <a:t>in </a:t>
            </a:r>
            <a:r>
              <a:rPr lang="en-US" dirty="0" err="1" smtClean="0"/>
              <a:t>Dubna</a:t>
            </a:r>
            <a:r>
              <a:rPr lang="en-US" dirty="0" smtClean="0"/>
              <a:t> and at CERN</a:t>
            </a:r>
          </a:p>
          <a:p>
            <a:pPr lvl="1"/>
            <a:r>
              <a:rPr lang="en-US" dirty="0" smtClean="0"/>
              <a:t>Chamber 1, 2 and 3 </a:t>
            </a:r>
            <a:r>
              <a:rPr lang="en-US" dirty="0" smtClean="0"/>
              <a:t>will</a:t>
            </a:r>
            <a:r>
              <a:rPr lang="en-US" dirty="0" smtClean="0"/>
              <a:t> </a:t>
            </a:r>
            <a:r>
              <a:rPr lang="en-US" dirty="0" smtClean="0"/>
              <a:t>be completed by </a:t>
            </a:r>
            <a:r>
              <a:rPr lang="en-US" dirty="0" smtClean="0"/>
              <a:t>the end of the year</a:t>
            </a:r>
            <a:r>
              <a:rPr lang="en-US" dirty="0" smtClean="0"/>
              <a:t> (straw installation, wiring</a:t>
            </a:r>
            <a:r>
              <a:rPr lang="en-US" dirty="0"/>
              <a:t> </a:t>
            </a:r>
            <a:r>
              <a:rPr lang="en-US" dirty="0" smtClean="0"/>
              <a:t>and testing)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Chamber 4 will be completed in the beginning of 2014</a:t>
            </a:r>
          </a:p>
          <a:p>
            <a:r>
              <a:rPr lang="en-US" b="1" dirty="0" smtClean="0"/>
              <a:t>However, </a:t>
            </a:r>
            <a:r>
              <a:rPr lang="en-US" b="1" dirty="0" smtClean="0"/>
              <a:t>we see </a:t>
            </a:r>
            <a:r>
              <a:rPr lang="en-US" b="1" dirty="0" smtClean="0"/>
              <a:t>that the </a:t>
            </a:r>
            <a:r>
              <a:rPr lang="en-US" b="1" dirty="0"/>
              <a:t>schedule is </a:t>
            </a:r>
            <a:r>
              <a:rPr lang="en-US" b="1" dirty="0" smtClean="0"/>
              <a:t>tight.</a:t>
            </a: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 smtClean="0"/>
              <a:t>particular for </a:t>
            </a:r>
            <a:r>
              <a:rPr lang="en-US" dirty="0" smtClean="0"/>
              <a:t>Chamber 4.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 smtClean="0"/>
              <a:t>need to find a way to complete </a:t>
            </a:r>
            <a:r>
              <a:rPr lang="en-US" dirty="0" smtClean="0"/>
              <a:t>the assembly earlier.</a:t>
            </a:r>
            <a:r>
              <a:rPr lang="en-US" dirty="0" smtClean="0"/>
              <a:t> </a:t>
            </a:r>
            <a:r>
              <a:rPr lang="en-US" dirty="0"/>
              <a:t>W</a:t>
            </a:r>
            <a:r>
              <a:rPr lang="en-US" dirty="0" smtClean="0"/>
              <a:t>e will have meeting </a:t>
            </a:r>
            <a:r>
              <a:rPr lang="en-US" dirty="0"/>
              <a:t>in </a:t>
            </a:r>
            <a:r>
              <a:rPr lang="en-US" dirty="0" err="1"/>
              <a:t>Dubna</a:t>
            </a:r>
            <a:r>
              <a:rPr lang="en-US" dirty="0"/>
              <a:t> in </a:t>
            </a:r>
            <a:r>
              <a:rPr lang="en-US" dirty="0" smtClean="0"/>
              <a:t>October to discuss this and the preparation for the installation in 2014.</a:t>
            </a:r>
          </a:p>
          <a:p>
            <a:r>
              <a:rPr lang="en-US" b="1" dirty="0" smtClean="0"/>
              <a:t>L</a:t>
            </a:r>
            <a:r>
              <a:rPr lang="en-US" b="1" dirty="0" smtClean="0"/>
              <a:t>eak in TR: </a:t>
            </a:r>
            <a:r>
              <a:rPr lang="en-US" dirty="0" smtClean="0"/>
              <a:t>We </a:t>
            </a:r>
            <a:r>
              <a:rPr lang="en-US" dirty="0" smtClean="0"/>
              <a:t>found</a:t>
            </a:r>
            <a:r>
              <a:rPr lang="en-US" dirty="0" smtClean="0"/>
              <a:t> </a:t>
            </a:r>
            <a:r>
              <a:rPr lang="en-US" dirty="0" smtClean="0"/>
              <a:t>3 leaking </a:t>
            </a:r>
            <a:r>
              <a:rPr lang="en-US" dirty="0" smtClean="0"/>
              <a:t>straws and they have </a:t>
            </a:r>
            <a:r>
              <a:rPr lang="en-US" dirty="0" smtClean="0"/>
              <a:t>been replaced</a:t>
            </a:r>
            <a:r>
              <a:rPr lang="en-US" dirty="0" smtClean="0"/>
              <a:t>. </a:t>
            </a:r>
            <a:r>
              <a:rPr lang="en-US" dirty="0" smtClean="0"/>
              <a:t>The exact cause </a:t>
            </a:r>
            <a:r>
              <a:rPr lang="en-US" dirty="0" smtClean="0"/>
              <a:t>for these </a:t>
            </a:r>
            <a:r>
              <a:rPr lang="en-US" dirty="0" smtClean="0"/>
              <a:t>defects is not </a:t>
            </a:r>
            <a:r>
              <a:rPr lang="en-US" dirty="0" smtClean="0"/>
              <a:t>yet known. </a:t>
            </a:r>
            <a:endParaRPr lang="en-US" dirty="0" smtClean="0"/>
          </a:p>
          <a:p>
            <a:r>
              <a:rPr lang="en-US" b="1" dirty="0" smtClean="0"/>
              <a:t>Front</a:t>
            </a:r>
            <a:r>
              <a:rPr lang="en-US" b="1" dirty="0" smtClean="0"/>
              <a:t>-end cover </a:t>
            </a:r>
            <a:r>
              <a:rPr lang="en-US" b="1" dirty="0" smtClean="0"/>
              <a:t>board and SRB: </a:t>
            </a:r>
          </a:p>
          <a:p>
            <a:pPr lvl="1"/>
            <a:r>
              <a:rPr lang="en-US" b="1" dirty="0" smtClean="0"/>
              <a:t>Cover </a:t>
            </a:r>
            <a:r>
              <a:rPr lang="en-US" dirty="0" smtClean="0"/>
              <a:t>should </a:t>
            </a:r>
            <a:r>
              <a:rPr lang="en-US" dirty="0" smtClean="0"/>
              <a:t>be available in October </a:t>
            </a:r>
            <a:r>
              <a:rPr lang="en-US" dirty="0" smtClean="0"/>
              <a:t> which will allow  us to</a:t>
            </a:r>
            <a:r>
              <a:rPr lang="en-US" dirty="0" smtClean="0"/>
              <a:t> complete the modules and start </a:t>
            </a:r>
            <a:r>
              <a:rPr lang="en-US" dirty="0" smtClean="0"/>
              <a:t>testing </a:t>
            </a:r>
            <a:r>
              <a:rPr lang="en-US" dirty="0" smtClean="0"/>
              <a:t>(including taking some data with </a:t>
            </a:r>
            <a:r>
              <a:rPr lang="en-US" dirty="0" err="1" smtClean="0"/>
              <a:t>cosmics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Straw Readout Board</a:t>
            </a:r>
            <a:r>
              <a:rPr lang="en-US" b="1" dirty="0" smtClean="0"/>
              <a:t>: </a:t>
            </a:r>
            <a:r>
              <a:rPr lang="en-US" dirty="0" smtClean="0"/>
              <a:t>The design is well advanced and</a:t>
            </a:r>
            <a:r>
              <a:rPr lang="en-US" b="1" dirty="0" smtClean="0"/>
              <a:t> </a:t>
            </a:r>
            <a:r>
              <a:rPr lang="en-US" dirty="0"/>
              <a:t>i</a:t>
            </a:r>
            <a:r>
              <a:rPr lang="en-US" dirty="0" smtClean="0"/>
              <a:t>t will include </a:t>
            </a:r>
            <a:r>
              <a:rPr lang="en-US" dirty="0" smtClean="0"/>
              <a:t>the possibility </a:t>
            </a:r>
            <a:r>
              <a:rPr lang="en-US" dirty="0" smtClean="0"/>
              <a:t>for a L0 </a:t>
            </a:r>
            <a:r>
              <a:rPr lang="en-US" dirty="0" smtClean="0"/>
              <a:t>trigger</a:t>
            </a:r>
            <a:r>
              <a:rPr lang="en-US" dirty="0" smtClean="0"/>
              <a:t>. Prototype </a:t>
            </a:r>
            <a:r>
              <a:rPr lang="en-US" dirty="0" smtClean="0"/>
              <a:t>expected in December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Plenary Liverpool, H. Danielsson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9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34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smtClean="0"/>
              <a:t>Conclusions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468313" y="1328738"/>
            <a:ext cx="8569325" cy="36844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Method to handle triggerless data developed.</a:t>
            </a:r>
            <a:endParaRPr lang="it-IT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Timing correlation between Straws and other detectors evident.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View-planes correlation clearly visible.</a:t>
            </a:r>
          </a:p>
          <a:p>
            <a:pPr marL="0" indent="0" eaLnBrk="1" hangingPunct="1">
              <a:buNone/>
              <a:defRPr/>
            </a:pPr>
            <a:endParaRPr lang="it-IT" sz="1800" dirty="0" smtClean="0"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Structure of the straw drift time to be investigated in detail.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Structure of the out-of-time event to be studied.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Straw multiple hit structure to be further investagated.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6700"/>
            <a:ext cx="9144000" cy="6313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2955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69" y="2565582"/>
            <a:ext cx="3509118" cy="244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39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3"/>
          <a:stretch/>
        </p:blipFill>
        <p:spPr>
          <a:xfrm>
            <a:off x="310006" y="1600201"/>
            <a:ext cx="6490765" cy="412361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6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45" y="156438"/>
            <a:ext cx="8042276" cy="754474"/>
          </a:xfrm>
        </p:spPr>
        <p:txBody>
          <a:bodyPr/>
          <a:lstStyle/>
          <a:p>
            <a:r>
              <a:rPr lang="en-US" dirty="0" smtClean="0"/>
              <a:t>Time spectrum</a:t>
            </a:r>
            <a:endParaRPr lang="en-US" dirty="0"/>
          </a:p>
        </p:txBody>
      </p:sp>
      <p:pic>
        <p:nvPicPr>
          <p:cNvPr id="4" name="Content Placeholder 3" descr="TR_leading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472" y="910912"/>
            <a:ext cx="5235033" cy="3618684"/>
          </a:xfrm>
        </p:spPr>
      </p:pic>
      <p:sp>
        <p:nvSpPr>
          <p:cNvPr id="5" name="TextBox 4"/>
          <p:cNvSpPr txBox="1"/>
          <p:nvPr/>
        </p:nvSpPr>
        <p:spPr>
          <a:xfrm>
            <a:off x="1205549" y="1049060"/>
            <a:ext cx="2620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(From </a:t>
            </a:r>
            <a:r>
              <a:rPr lang="en-US" sz="1400" dirty="0" err="1" smtClean="0"/>
              <a:t>Tonino’s</a:t>
            </a:r>
            <a:r>
              <a:rPr lang="en-US" sz="1400" dirty="0" smtClean="0"/>
              <a:t> presentation)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931" y="2815785"/>
            <a:ext cx="3764637" cy="3904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2896" y="2372834"/>
            <a:ext cx="307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Garfield (first </a:t>
            </a:r>
            <a:r>
              <a:rPr lang="en-US" dirty="0" err="1" smtClean="0"/>
              <a:t>th.</a:t>
            </a:r>
            <a:r>
              <a:rPr lang="en-US" dirty="0" smtClean="0"/>
              <a:t> crossing)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4215" y="586237"/>
            <a:ext cx="48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78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877" y="132551"/>
            <a:ext cx="8042276" cy="699147"/>
          </a:xfrm>
        </p:spPr>
        <p:txBody>
          <a:bodyPr/>
          <a:lstStyle/>
          <a:p>
            <a:r>
              <a:rPr lang="en-US" dirty="0" smtClean="0"/>
              <a:t>Trailing 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965" y="1070958"/>
            <a:ext cx="2951774" cy="2462719"/>
          </a:xfrm>
        </p:spPr>
        <p:txBody>
          <a:bodyPr>
            <a:normAutofit/>
          </a:bodyPr>
          <a:lstStyle/>
          <a:p>
            <a:r>
              <a:rPr lang="en-US" sz="1400" dirty="0" smtClean="0"/>
              <a:t>Will in principle give the time of the track but is difficult to implement in particular with fast electronics like the CARIOCA</a:t>
            </a:r>
          </a:p>
          <a:p>
            <a:r>
              <a:rPr lang="en-US" sz="1400" dirty="0" smtClean="0"/>
              <a:t>ATLAS TRT shows similar results. (They don’t use the trailing edge)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77" y="3782138"/>
            <a:ext cx="2723990" cy="28386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123" y="4060288"/>
            <a:ext cx="2469705" cy="25605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937" y="4053804"/>
            <a:ext cx="2460750" cy="2490245"/>
          </a:xfrm>
          <a:prstGeom prst="rect">
            <a:avLst/>
          </a:prstGeom>
        </p:spPr>
      </p:pic>
      <p:pic>
        <p:nvPicPr>
          <p:cNvPr id="10" name="Picture 9" descr="TRT_trail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488" y="831698"/>
            <a:ext cx="4484381" cy="27829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0123" y="3782138"/>
            <a:ext cx="2370454" cy="24457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2463" y="3701777"/>
            <a:ext cx="2487402" cy="25260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877" y="3533677"/>
            <a:ext cx="2697264" cy="280459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19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44117"/>
            <a:ext cx="8042276" cy="687911"/>
          </a:xfrm>
        </p:spPr>
        <p:txBody>
          <a:bodyPr/>
          <a:lstStyle/>
          <a:p>
            <a:r>
              <a:rPr lang="en-US" dirty="0" smtClean="0"/>
              <a:t>Double pulses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70"/>
          <a:stretch/>
        </p:blipFill>
        <p:spPr>
          <a:xfrm>
            <a:off x="1819343" y="832028"/>
            <a:ext cx="5790483" cy="570505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01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1068"/>
            <a:ext cx="8042276" cy="631732"/>
          </a:xfrm>
        </p:spPr>
        <p:txBody>
          <a:bodyPr/>
          <a:lstStyle/>
          <a:p>
            <a:r>
              <a:rPr lang="en-US" dirty="0" smtClean="0"/>
              <a:t>Assembly and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283" y="1418454"/>
            <a:ext cx="4316051" cy="5126667"/>
          </a:xfrm>
        </p:spPr>
        <p:txBody>
          <a:bodyPr/>
          <a:lstStyle/>
          <a:p>
            <a:r>
              <a:rPr lang="en-US" dirty="0" smtClean="0"/>
              <a:t>Three out of four modules completed in terms of straw gluing and wiring</a:t>
            </a:r>
          </a:p>
          <a:p>
            <a:r>
              <a:rPr lang="en-US" dirty="0" smtClean="0"/>
              <a:t>All four modules </a:t>
            </a:r>
            <a:r>
              <a:rPr lang="en-US" dirty="0"/>
              <a:t>(Ch1 and Ch3)  completed </a:t>
            </a:r>
            <a:r>
              <a:rPr lang="en-US" dirty="0" smtClean="0"/>
              <a:t>by </a:t>
            </a:r>
            <a:r>
              <a:rPr lang="en-US" dirty="0" smtClean="0"/>
              <a:t>the end of the year </a:t>
            </a:r>
            <a:r>
              <a:rPr lang="en-US" dirty="0" smtClean="0"/>
              <a:t>(straws, wires and testing)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2389" y="1881504"/>
            <a:ext cx="3921462" cy="47592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Plenary Liverpool, H. Danielsson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90863" y="1909242"/>
            <a:ext cx="302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Module #6 on 26/8/2013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487" y="247920"/>
            <a:ext cx="5701914" cy="732948"/>
          </a:xfrm>
        </p:spPr>
        <p:txBody>
          <a:bodyPr/>
          <a:lstStyle/>
          <a:p>
            <a:r>
              <a:rPr lang="en-US" dirty="0" smtClean="0"/>
              <a:t>Example HV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042" y="1167847"/>
            <a:ext cx="5728359" cy="1264148"/>
          </a:xfrm>
        </p:spPr>
        <p:txBody>
          <a:bodyPr>
            <a:normAutofit/>
          </a:bodyPr>
          <a:lstStyle/>
          <a:p>
            <a:r>
              <a:rPr lang="en-US" sz="1400" dirty="0" smtClean="0"/>
              <a:t>HV test by monitoring the current (1nA resolution) at 2.2kV. If current too high we need to identify the wire.</a:t>
            </a:r>
          </a:p>
          <a:p>
            <a:r>
              <a:rPr lang="en-US" sz="1400" dirty="0" smtClean="0"/>
              <a:t>HV test by Threshold scan (see below). Typically we have ~10 wires /view to change.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30" y="3251667"/>
            <a:ext cx="4808444" cy="3606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203" y="3816482"/>
            <a:ext cx="3655497" cy="27416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020" y="0"/>
            <a:ext cx="3052149" cy="360633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34337" y="2968868"/>
            <a:ext cx="1784823" cy="17761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41264" y="259990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cover!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Plenary Liverpool, H. Danielsson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69" y="0"/>
            <a:ext cx="8229600" cy="1143000"/>
          </a:xfrm>
        </p:spPr>
        <p:txBody>
          <a:bodyPr/>
          <a:lstStyle/>
          <a:p>
            <a:r>
              <a:rPr lang="en-GB" dirty="0" smtClean="0"/>
              <a:t>Gas Load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764704"/>
            <a:ext cx="2183611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From theory:</a:t>
            </a:r>
          </a:p>
          <a:p>
            <a:endParaRPr lang="en-GB" u="sng" dirty="0" smtClean="0"/>
          </a:p>
          <a:p>
            <a:endParaRPr lang="en-GB" dirty="0"/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  <a:p>
            <a:endParaRPr lang="en-GB" u="sng" dirty="0"/>
          </a:p>
          <a:p>
            <a:r>
              <a:rPr lang="en-GB" u="sng" dirty="0" smtClean="0"/>
              <a:t>From experiment:</a:t>
            </a:r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146064"/>
              </p:ext>
            </p:extLst>
          </p:nvPr>
        </p:nvGraphicFramePr>
        <p:xfrm>
          <a:off x="1403648" y="1124744"/>
          <a:ext cx="6096000" cy="184926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3659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Component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Pressure increase</a:t>
                      </a:r>
                      <a:r>
                        <a:rPr lang="en-GB" sz="1100" baseline="0" dirty="0" smtClean="0">
                          <a:effectLst/>
                        </a:rPr>
                        <a:t> rate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Vacuum Tank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1.27 x 10</a:t>
                      </a:r>
                      <a:r>
                        <a:rPr lang="en-GB" sz="1100" baseline="30000" dirty="0">
                          <a:effectLst/>
                        </a:rPr>
                        <a:t>-2</a:t>
                      </a:r>
                      <a:r>
                        <a:rPr lang="en-GB" sz="1100" dirty="0">
                          <a:effectLst/>
                        </a:rPr>
                        <a:t>mBar </a:t>
                      </a:r>
                      <a:r>
                        <a:rPr lang="en-GB" sz="1100" dirty="0" smtClean="0">
                          <a:effectLst/>
                        </a:rPr>
                        <a:t>l/s (27%)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LAV Detectors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2.2 x 10</a:t>
                      </a:r>
                      <a:r>
                        <a:rPr lang="en-GB" sz="1100" baseline="30000" dirty="0">
                          <a:effectLst/>
                        </a:rPr>
                        <a:t>-2</a:t>
                      </a:r>
                      <a:r>
                        <a:rPr lang="en-GB" sz="1100" dirty="0">
                          <a:effectLst/>
                        </a:rPr>
                        <a:t>mBar </a:t>
                      </a:r>
                      <a:r>
                        <a:rPr lang="en-GB" sz="1100" dirty="0" smtClean="0">
                          <a:effectLst/>
                        </a:rPr>
                        <a:t>l/s (47%)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STRAW Tracker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1.25 x 10</a:t>
                      </a:r>
                      <a:r>
                        <a:rPr lang="en-GB" sz="1100" baseline="30000" dirty="0">
                          <a:effectLst/>
                        </a:rPr>
                        <a:t>-2</a:t>
                      </a:r>
                      <a:r>
                        <a:rPr lang="en-GB" sz="1100" dirty="0">
                          <a:effectLst/>
                        </a:rPr>
                        <a:t>mBar </a:t>
                      </a:r>
                      <a:r>
                        <a:rPr lang="en-GB" sz="1100" dirty="0" smtClean="0">
                          <a:effectLst/>
                        </a:rPr>
                        <a:t>l/s (26%)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Total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4.72 </a:t>
                      </a:r>
                      <a:r>
                        <a:rPr lang="en-GB" sz="1100" b="1" dirty="0">
                          <a:effectLst/>
                        </a:rPr>
                        <a:t>x 10</a:t>
                      </a:r>
                      <a:r>
                        <a:rPr lang="en-GB" sz="1100" b="1" baseline="30000" dirty="0">
                          <a:effectLst/>
                        </a:rPr>
                        <a:t>-2</a:t>
                      </a:r>
                      <a:r>
                        <a:rPr lang="en-GB" sz="1100" b="1" dirty="0">
                          <a:effectLst/>
                        </a:rPr>
                        <a:t>mBar </a:t>
                      </a:r>
                      <a:r>
                        <a:rPr lang="en-GB" sz="1100" b="1" dirty="0" smtClean="0">
                          <a:effectLst/>
                        </a:rPr>
                        <a:t>l/s (100%)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734905"/>
              </p:ext>
            </p:extLst>
          </p:nvPr>
        </p:nvGraphicFramePr>
        <p:xfrm>
          <a:off x="899592" y="3861628"/>
          <a:ext cx="7056784" cy="21314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24336"/>
                <a:gridCol w="4032448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Total</a:t>
                      </a:r>
                      <a:r>
                        <a:rPr lang="en-GB" sz="1100" baseline="0" dirty="0" smtClean="0"/>
                        <a:t> pressure increase (March ‘13 test)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STRAW Tracker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53%</a:t>
                      </a:r>
                      <a:r>
                        <a:rPr lang="en-GB" sz="1100" dirty="0" smtClean="0"/>
                        <a:t> (1E-11/1.88E-11)</a:t>
                      </a:r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Outgassing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37%</a:t>
                      </a:r>
                      <a:r>
                        <a:rPr lang="en-GB" sz="1100" dirty="0" smtClean="0"/>
                        <a:t> (7E-12/1.88E-11)</a:t>
                      </a:r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Air</a:t>
                      </a:r>
                      <a:r>
                        <a:rPr lang="en-GB" sz="1100" baseline="0" dirty="0" smtClean="0"/>
                        <a:t> Leak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10%</a:t>
                      </a:r>
                      <a:r>
                        <a:rPr lang="en-GB" sz="1100" dirty="0" smtClean="0"/>
                        <a:t> (1.8E-12/1.88E-11)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80794" y="517403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%s from Mass Sweep</a:t>
            </a:r>
            <a:endParaRPr lang="en-GB" sz="1400" dirty="0"/>
          </a:p>
        </p:txBody>
      </p:sp>
      <p:cxnSp>
        <p:nvCxnSpPr>
          <p:cNvPr id="11" name="Straight Arrow Connector 10"/>
          <p:cNvCxnSpPr>
            <a:stCxn id="8" idx="1"/>
          </p:cNvCxnSpPr>
          <p:nvPr/>
        </p:nvCxnSpPr>
        <p:spPr>
          <a:xfrm flipH="1" flipV="1">
            <a:off x="6876256" y="5085184"/>
            <a:ext cx="1004538" cy="3504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1"/>
          </p:cNvCxnSpPr>
          <p:nvPr/>
        </p:nvCxnSpPr>
        <p:spPr>
          <a:xfrm flipH="1">
            <a:off x="6876256" y="5435642"/>
            <a:ext cx="10045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>
            <a:off x="6876256" y="5435642"/>
            <a:ext cx="1004538" cy="3696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68344" y="3933056"/>
            <a:ext cx="1808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Leak test                   05-07/03/2012</a:t>
            </a:r>
            <a:endParaRPr lang="en-GB" sz="1100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0436017"/>
              </p:ext>
            </p:extLst>
          </p:nvPr>
        </p:nvGraphicFramePr>
        <p:xfrm>
          <a:off x="4119563" y="3905250"/>
          <a:ext cx="3605212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" name="Equation" r:id="rId3" imgW="2908080" imgH="393480" progId="Equation.3">
                  <p:embed/>
                </p:oleObj>
              </mc:Choice>
              <mc:Fallback>
                <p:oleObj name="Equation" r:id="rId3" imgW="29080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9563" y="3905250"/>
                        <a:ext cx="3605212" cy="48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308304" y="181950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‘NA62 Vacuum requirements specification’ EDMS:1143879</a:t>
            </a:r>
            <a:endParaRPr lang="en-GB" sz="12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7524328" y="2780928"/>
            <a:ext cx="8280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1" idx="2"/>
          </p:cNvCxnSpPr>
          <p:nvPr/>
        </p:nvCxnSpPr>
        <p:spPr>
          <a:xfrm flipV="1">
            <a:off x="8352420" y="2650501"/>
            <a:ext cx="0" cy="13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1" idx="0"/>
          </p:cNvCxnSpPr>
          <p:nvPr/>
        </p:nvCxnSpPr>
        <p:spPr>
          <a:xfrm flipV="1">
            <a:off x="8352420" y="1628800"/>
            <a:ext cx="0" cy="190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7524328" y="1628800"/>
            <a:ext cx="8280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061883" y="3708519"/>
            <a:ext cx="1894493" cy="809801"/>
          </a:xfrm>
          <a:prstGeom prst="ellipse">
            <a:avLst/>
          </a:prstGeom>
          <a:noFill/>
          <a:ln w="38100" cmpd="sng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728006"/>
              </p:ext>
            </p:extLst>
          </p:nvPr>
        </p:nvGraphicFramePr>
        <p:xfrm>
          <a:off x="6329569" y="3211175"/>
          <a:ext cx="2022851" cy="305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7" name="Equation" r:id="rId5" imgW="1346200" imgH="203200" progId="Equation.3">
                  <p:embed/>
                </p:oleObj>
              </mc:Choice>
              <mc:Fallback>
                <p:oleObj name="Equation" r:id="rId5" imgW="13462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29569" y="3211175"/>
                        <a:ext cx="2022851" cy="305336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404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921883" y="4518320"/>
            <a:ext cx="62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 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10744" y="3156381"/>
            <a:ext cx="3318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Limit for an individual straw</a:t>
            </a:r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527303"/>
              </p:ext>
            </p:extLst>
          </p:nvPr>
        </p:nvGraphicFramePr>
        <p:xfrm>
          <a:off x="5743388" y="4546676"/>
          <a:ext cx="2154518" cy="284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" name="Equation" r:id="rId7" imgW="1536700" imgH="203200" progId="Equation.3">
                  <p:embed/>
                </p:oleObj>
              </mc:Choice>
              <mc:Fallback>
                <p:oleObj name="Equation" r:id="rId7" imgW="1536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43388" y="4546676"/>
                        <a:ext cx="2154518" cy="284895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404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urved Left Arrow 17"/>
          <p:cNvSpPr/>
          <p:nvPr/>
        </p:nvSpPr>
        <p:spPr>
          <a:xfrm>
            <a:off x="8455981" y="3331226"/>
            <a:ext cx="432525" cy="155642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0"/>
            <a:ext cx="8042276" cy="809575"/>
          </a:xfrm>
        </p:spPr>
        <p:txBody>
          <a:bodyPr/>
          <a:lstStyle/>
          <a:p>
            <a:r>
              <a:rPr lang="en-US" sz="4000" dirty="0" smtClean="0"/>
              <a:t>Straw leak in the technical run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458" y="726477"/>
            <a:ext cx="8042276" cy="4343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1600" dirty="0" smtClean="0"/>
              <a:t>Three straws were leaking and replaced. One straw had a leak of ~10 mbar x cm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/min. Two straws had a leak of ~100 </a:t>
            </a:r>
            <a:r>
              <a:rPr lang="en-US" sz="1600" dirty="0"/>
              <a:t>mbar x cm</a:t>
            </a:r>
            <a:r>
              <a:rPr lang="en-US" sz="1600" baseline="30000" dirty="0"/>
              <a:t>3</a:t>
            </a:r>
            <a:r>
              <a:rPr lang="en-US" sz="1600" dirty="0"/>
              <a:t>/</a:t>
            </a:r>
            <a:r>
              <a:rPr lang="en-US" sz="1600" dirty="0" smtClean="0"/>
              <a:t>min. The big leaks could be found with a leak detector, but  not the small leak.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1600" dirty="0" smtClean="0"/>
              <a:t>It is possible that we did not see the leaks during the assembly 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1600" dirty="0" smtClean="0"/>
              <a:t>The smallest leak was not visible </a:t>
            </a:r>
          </a:p>
          <a:p>
            <a:pPr marL="0" indent="0">
              <a:lnSpc>
                <a:spcPct val="110000"/>
              </a:lnSpc>
              <a:spcBef>
                <a:spcPts val="800"/>
              </a:spcBef>
              <a:buNone/>
            </a:pPr>
            <a:r>
              <a:rPr lang="en-US" sz="1600" dirty="0" smtClean="0"/>
              <a:t>in a simple bubble test </a:t>
            </a:r>
            <a:r>
              <a:rPr lang="en-US" sz="1600" dirty="0" smtClean="0"/>
              <a:t>(water) and </a:t>
            </a:r>
            <a:r>
              <a:rPr lang="en-US" sz="1600" dirty="0" smtClean="0"/>
              <a:t>not possible to </a:t>
            </a:r>
          </a:p>
          <a:p>
            <a:pPr marL="0" indent="0">
              <a:lnSpc>
                <a:spcPct val="110000"/>
              </a:lnSpc>
              <a:spcBef>
                <a:spcPts val="800"/>
              </a:spcBef>
              <a:buNone/>
            </a:pPr>
            <a:r>
              <a:rPr lang="en-US" sz="1600" dirty="0"/>
              <a:t>d</a:t>
            </a:r>
            <a:r>
              <a:rPr lang="en-US" sz="1600" dirty="0" smtClean="0"/>
              <a:t>etect with the leak detector….with </a:t>
            </a:r>
          </a:p>
          <a:p>
            <a:pPr marL="0" indent="0">
              <a:lnSpc>
                <a:spcPct val="110000"/>
              </a:lnSpc>
              <a:spcBef>
                <a:spcPts val="800"/>
              </a:spcBef>
              <a:buNone/>
            </a:pPr>
            <a:r>
              <a:rPr lang="en-US" sz="1600" dirty="0" smtClean="0"/>
              <a:t>Helium it was possible as can be seen </a:t>
            </a:r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smtClean="0"/>
              <a:t>	 </a:t>
            </a:r>
            <a:r>
              <a:rPr lang="en-US" sz="1600" dirty="0" smtClean="0">
                <a:sym typeface="Wingdings"/>
              </a:rPr>
              <a:t>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r>
              <a:rPr lang="en-US" sz="1600" dirty="0" smtClean="0">
                <a:sym typeface="Wingdings"/>
              </a:rPr>
              <a:t>Future action: pressurize the chambers (1 bar) </a:t>
            </a:r>
          </a:p>
          <a:p>
            <a:pPr marL="0" indent="0">
              <a:lnSpc>
                <a:spcPct val="110000"/>
              </a:lnSpc>
              <a:spcBef>
                <a:spcPts val="800"/>
              </a:spcBef>
              <a:buNone/>
            </a:pP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before installation </a:t>
            </a:r>
          </a:p>
          <a:p>
            <a:pPr>
              <a:lnSpc>
                <a:spcPct val="110000"/>
              </a:lnSpc>
              <a:spcBef>
                <a:spcPts val="800"/>
              </a:spcBef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3565" y="1970886"/>
            <a:ext cx="2547735" cy="242331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8/29/13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Plenary Liverpool, H. Danielsson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241" y="4303281"/>
            <a:ext cx="3406292" cy="25547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1979" y="3969233"/>
            <a:ext cx="1538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SEM </a:t>
            </a:r>
            <a:r>
              <a:rPr lang="en-US" dirty="0" smtClean="0"/>
              <a:t>images</a:t>
            </a: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835" y="4303281"/>
            <a:ext cx="3360000" cy="252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14774" y="4303281"/>
            <a:ext cx="14268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(inner surface)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629835" y="4394200"/>
            <a:ext cx="14382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(outer surface</a:t>
            </a:r>
            <a:r>
              <a:rPr lang="en-US" sz="1400" dirty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084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811213" y="1769533"/>
            <a:ext cx="79248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3600" b="1" dirty="0">
                <a:solidFill>
                  <a:srgbClr val="0000CC"/>
                </a:solidFill>
                <a:latin typeface="Comic Sans MS" charset="0"/>
              </a:rPr>
              <a:t>Status of straw production </a:t>
            </a:r>
          </a:p>
          <a:p>
            <a:pPr eaLnBrk="1" hangingPunct="1"/>
            <a:r>
              <a:rPr lang="en-US" sz="3600" b="1" dirty="0" smtClean="0">
                <a:solidFill>
                  <a:srgbClr val="0000CC"/>
                </a:solidFill>
                <a:latin typeface="Comic Sans MS" charset="0"/>
              </a:rPr>
              <a:t>						and </a:t>
            </a:r>
            <a:endParaRPr lang="ru-RU" sz="3600" b="1" dirty="0">
              <a:solidFill>
                <a:srgbClr val="0000CC"/>
              </a:solidFill>
              <a:latin typeface="Comic Sans MS" charset="0"/>
            </a:endParaRPr>
          </a:p>
          <a:p>
            <a:pPr eaLnBrk="1" hangingPunct="1"/>
            <a:r>
              <a:rPr lang="en-US" sz="3600" b="1" dirty="0">
                <a:solidFill>
                  <a:srgbClr val="0000CC"/>
                </a:solidFill>
                <a:latin typeface="Comic Sans MS" charset="0"/>
              </a:rPr>
              <a:t>straw module </a:t>
            </a:r>
            <a:r>
              <a:rPr lang="en-US" sz="3600" b="1" dirty="0" smtClean="0">
                <a:solidFill>
                  <a:srgbClr val="0000CC"/>
                </a:solidFill>
                <a:latin typeface="Comic Sans MS" charset="0"/>
              </a:rPr>
              <a:t>assembling in </a:t>
            </a:r>
            <a:r>
              <a:rPr lang="en-US" sz="3600" b="1" dirty="0" err="1">
                <a:solidFill>
                  <a:srgbClr val="0000CC"/>
                </a:solidFill>
                <a:latin typeface="Comic Sans MS" charset="0"/>
              </a:rPr>
              <a:t>Dubna</a:t>
            </a:r>
            <a:endParaRPr lang="en-US" sz="2800" b="1" dirty="0">
              <a:solidFill>
                <a:srgbClr val="0000CC"/>
              </a:solidFill>
              <a:latin typeface="Comic Sans MS" charset="0"/>
            </a:endParaRPr>
          </a:p>
          <a:p>
            <a:pPr algn="l" eaLnBrk="1" hangingPunct="1"/>
            <a:endParaRPr lang="ru-RU" sz="2400" b="1" dirty="0">
              <a:solidFill>
                <a:srgbClr val="0000CC"/>
              </a:solidFill>
              <a:latin typeface="Comic Sans MS" charset="0"/>
            </a:endParaRPr>
          </a:p>
        </p:txBody>
      </p:sp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5537200" y="5715000"/>
            <a:ext cx="3198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CC"/>
                </a:solidFill>
              </a:rPr>
              <a:t>S.Movchan, Yu.Potrebenikov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16389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7F7F7F"/>
                </a:solidFill>
                <a:latin typeface="Corbel" charset="0"/>
              </a:rPr>
              <a:t>   </a:t>
            </a:r>
          </a:p>
        </p:txBody>
      </p:sp>
      <p:sp>
        <p:nvSpPr>
          <p:cNvPr id="16390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7F7F7F"/>
                </a:solidFill>
                <a:latin typeface="Corbel" charset="0"/>
              </a:rPr>
              <a:t>      </a:t>
            </a:r>
          </a:p>
        </p:txBody>
      </p:sp>
      <p:sp>
        <p:nvSpPr>
          <p:cNvPr id="16391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7F7F7F"/>
                </a:solidFill>
                <a:latin typeface="Corbel" charset="0"/>
              </a:rPr>
              <a:t> </a:t>
            </a:r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914400" y="6096000"/>
            <a:ext cx="1646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CC"/>
                </a:solidFill>
              </a:rPr>
              <a:t>28 August 2013</a:t>
            </a:r>
          </a:p>
        </p:txBody>
      </p:sp>
    </p:spTree>
    <p:extLst>
      <p:ext uri="{BB962C8B-B14F-4D97-AF65-F5344CB8AC3E}">
        <p14:creationId xmlns:p14="http://schemas.microsoft.com/office/powerpoint/2010/main" val="22562427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 descr="P10100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533400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76200" y="76200"/>
            <a:ext cx="8915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800" b="1">
                <a:solidFill>
                  <a:srgbClr val="0000CC"/>
                </a:solidFill>
                <a:latin typeface="Comic Sans MS" charset="0"/>
              </a:rPr>
              <a:t>Module removed from the assembly tooling </a:t>
            </a:r>
          </a:p>
          <a:p>
            <a:pPr algn="r"/>
            <a:r>
              <a:rPr lang="en-US" sz="1800" b="1">
                <a:solidFill>
                  <a:srgbClr val="0000CC"/>
                </a:solidFill>
                <a:latin typeface="Comic Sans MS" charset="0"/>
              </a:rPr>
              <a:t>(June 2013)</a:t>
            </a:r>
            <a:endParaRPr lang="ru-RU" sz="1800" b="1">
              <a:solidFill>
                <a:srgbClr val="0000CC"/>
              </a:solidFill>
              <a:latin typeface="Comic Sans MS" charset="0"/>
            </a:endParaRPr>
          </a:p>
        </p:txBody>
      </p:sp>
      <p:sp>
        <p:nvSpPr>
          <p:cNvPr id="22532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7F7F7F"/>
                </a:solidFill>
                <a:latin typeface="Corbel" charset="0"/>
              </a:rPr>
              <a:t>Aug-28-13</a:t>
            </a:r>
          </a:p>
        </p:txBody>
      </p:sp>
      <p:sp>
        <p:nvSpPr>
          <p:cNvPr id="22533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1D0E5D14-AE85-E84A-B7EC-A04B4CB3520A}" type="slidenum">
              <a:rPr 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8</a:t>
            </a:fld>
            <a:endParaRPr 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2514600" y="5534025"/>
            <a:ext cx="6477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b="1">
                <a:solidFill>
                  <a:srgbClr val="0000CC"/>
                </a:solidFill>
              </a:rPr>
              <a:t>A set of materials and components </a:t>
            </a:r>
          </a:p>
          <a:p>
            <a:pPr algn="l" eaLnBrk="1" hangingPunct="1"/>
            <a:r>
              <a:rPr lang="en-US" b="1"/>
              <a:t>for finish assembly CH2 M1 </a:t>
            </a:r>
          </a:p>
          <a:p>
            <a:pPr algn="l" eaLnBrk="1" hangingPunct="1"/>
            <a:r>
              <a:rPr lang="en-US" b="1">
                <a:solidFill>
                  <a:srgbClr val="0000CC"/>
                </a:solidFill>
              </a:rPr>
              <a:t>and for assembly CH2 M2 (X-Y) is received from CERN 				August 15, 2013</a:t>
            </a:r>
            <a:endParaRPr lang="ru-RU" b="1">
              <a:solidFill>
                <a:srgbClr val="0000CC"/>
              </a:solidFill>
            </a:endParaRPr>
          </a:p>
        </p:txBody>
      </p:sp>
      <p:pic>
        <p:nvPicPr>
          <p:cNvPr id="22535" name="Picture 11" descr="P10100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Рисунок 5" descr="P101000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00" y="3886200"/>
            <a:ext cx="27178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Rectangle 12"/>
          <p:cNvSpPr>
            <a:spLocks noChangeArrowheads="1"/>
          </p:cNvSpPr>
          <p:nvPr/>
        </p:nvSpPr>
        <p:spPr bwMode="auto">
          <a:xfrm>
            <a:off x="5486400" y="1143000"/>
            <a:ext cx="1470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CC"/>
                </a:solidFill>
              </a:rPr>
              <a:t>CH2 M1 in </a:t>
            </a:r>
          </a:p>
          <a:p>
            <a:r>
              <a:rPr lang="ja-JP" altLang="en-US" b="1">
                <a:solidFill>
                  <a:srgbClr val="0000CC"/>
                </a:solidFill>
              </a:rPr>
              <a:t>“</a:t>
            </a:r>
            <a:r>
              <a:rPr lang="en-US" b="1">
                <a:solidFill>
                  <a:srgbClr val="0000CC"/>
                </a:solidFill>
              </a:rPr>
              <a:t>dry</a:t>
            </a:r>
            <a:r>
              <a:rPr lang="ja-JP" altLang="en-US" b="1">
                <a:solidFill>
                  <a:srgbClr val="0000CC"/>
                </a:solidFill>
              </a:rPr>
              <a:t>”</a:t>
            </a:r>
            <a:r>
              <a:rPr lang="en-US" b="1">
                <a:solidFill>
                  <a:srgbClr val="0000CC"/>
                </a:solidFill>
              </a:rPr>
              <a:t> room </a:t>
            </a:r>
            <a:endParaRPr lang="en-US"/>
          </a:p>
        </p:txBody>
      </p:sp>
      <p:sp>
        <p:nvSpPr>
          <p:cNvPr id="22538" name="Rectangle 13"/>
          <p:cNvSpPr>
            <a:spLocks noChangeArrowheads="1"/>
          </p:cNvSpPr>
          <p:nvPr/>
        </p:nvSpPr>
        <p:spPr bwMode="auto">
          <a:xfrm>
            <a:off x="5029200" y="1828800"/>
            <a:ext cx="2095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CC"/>
                </a:solidFill>
              </a:rPr>
              <a:t>ready for HV test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35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800" b="1">
                <a:solidFill>
                  <a:srgbClr val="0000CC"/>
                </a:solidFill>
                <a:latin typeface="Comic Sans MS" charset="0"/>
              </a:rPr>
              <a:t>Straw gluing</a:t>
            </a:r>
            <a:endParaRPr lang="ru-RU" sz="2800" b="1">
              <a:solidFill>
                <a:srgbClr val="0000CC"/>
              </a:solidFill>
              <a:latin typeface="Comic Sans MS" charset="0"/>
            </a:endParaRPr>
          </a:p>
        </p:txBody>
      </p:sp>
      <p:sp>
        <p:nvSpPr>
          <p:cNvPr id="34819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7F7F7F"/>
                </a:solidFill>
                <a:latin typeface="Corbel" charset="0"/>
              </a:rPr>
              <a:t>Aug-28-13</a:t>
            </a:r>
          </a:p>
        </p:txBody>
      </p:sp>
      <p:sp>
        <p:nvSpPr>
          <p:cNvPr id="34820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3FD32BEC-6CE6-C642-B53D-06364ADFD203}" type="slidenum">
              <a:rPr 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9</a:t>
            </a:fld>
            <a:endParaRPr lang="en-US" sz="1400">
              <a:solidFill>
                <a:srgbClr val="7F7F7F"/>
              </a:solidFill>
              <a:latin typeface="Corbel" charset="0"/>
            </a:endParaRPr>
          </a:p>
        </p:txBody>
      </p:sp>
      <p:pic>
        <p:nvPicPr>
          <p:cNvPr id="34821" name="Picture 9" descr="P10100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701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8"/>
          <p:cNvSpPr txBox="1">
            <a:spLocks noChangeArrowheads="1"/>
          </p:cNvSpPr>
          <p:nvPr/>
        </p:nvSpPr>
        <p:spPr bwMode="auto">
          <a:xfrm>
            <a:off x="3171825" y="6019800"/>
            <a:ext cx="3381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defRPr>
            </a:lvl1pPr>
            <a:lvl2pPr marL="37931725" indent="-37474525"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2pPr>
            <a:lvl3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3pPr>
            <a:lvl4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4pPr>
            <a:lvl5pPr eaLnBrk="0" hangingPunct="0"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00CC"/>
                </a:solidFill>
              </a:rPr>
              <a:t>2 layers have been glued</a:t>
            </a:r>
            <a:endParaRPr lang="ru-RU" sz="2400" b="1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833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1411</TotalTime>
  <Words>1483</Words>
  <Application>Microsoft Macintosh PowerPoint</Application>
  <PresentationFormat>On-screen Show (4:3)</PresentationFormat>
  <Paragraphs>267</Paragraphs>
  <Slides>29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Breeze</vt:lpstr>
      <vt:lpstr>Equation</vt:lpstr>
      <vt:lpstr>Report from the straw working group</vt:lpstr>
      <vt:lpstr>Content</vt:lpstr>
      <vt:lpstr>Assembly and testing</vt:lpstr>
      <vt:lpstr>Example HV test</vt:lpstr>
      <vt:lpstr>Gas Load</vt:lpstr>
      <vt:lpstr>Straw leak in the technical run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Straw Data during the Technical Run</vt:lpstr>
      <vt:lpstr>Straw – CHOD Timing</vt:lpstr>
      <vt:lpstr>First Straw hit Timing</vt:lpstr>
      <vt:lpstr>Plane correlations</vt:lpstr>
      <vt:lpstr>Straw L0 Trigger Studies </vt:lpstr>
      <vt:lpstr>Tracking</vt:lpstr>
      <vt:lpstr>Vertex Resolution Z Dependence</vt:lpstr>
      <vt:lpstr>Full SRB – IO (P. Lichard)</vt:lpstr>
      <vt:lpstr>SRB – data flow</vt:lpstr>
      <vt:lpstr>Trigger </vt:lpstr>
      <vt:lpstr>Trigger </vt:lpstr>
      <vt:lpstr>Conclusions and Plans</vt:lpstr>
      <vt:lpstr>Spares</vt:lpstr>
      <vt:lpstr>Conclusions</vt:lpstr>
      <vt:lpstr>Signal</vt:lpstr>
      <vt:lpstr>Time spectrum</vt:lpstr>
      <vt:lpstr>Trailing edge</vt:lpstr>
      <vt:lpstr>Double pulses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Introduction and Status of the Assembly at CERN </dc:title>
  <dc:creator>hans danielsson</dc:creator>
  <cp:lastModifiedBy>hans danielsson</cp:lastModifiedBy>
  <cp:revision>191</cp:revision>
  <cp:lastPrinted>2013-08-28T12:13:51Z</cp:lastPrinted>
  <dcterms:created xsi:type="dcterms:W3CDTF">2013-08-27T08:31:05Z</dcterms:created>
  <dcterms:modified xsi:type="dcterms:W3CDTF">2013-08-29T07:46:51Z</dcterms:modified>
</cp:coreProperties>
</file>