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8" r:id="rId2"/>
  </p:sldMasterIdLst>
  <p:sldIdLst>
    <p:sldId id="256" r:id="rId3"/>
    <p:sldId id="272" r:id="rId4"/>
    <p:sldId id="261" r:id="rId5"/>
    <p:sldId id="267" r:id="rId6"/>
    <p:sldId id="262" r:id="rId7"/>
    <p:sldId id="265" r:id="rId8"/>
    <p:sldId id="263" r:id="rId9"/>
    <p:sldId id="269" r:id="rId10"/>
    <p:sldId id="264" r:id="rId11"/>
    <p:sldId id="271" r:id="rId12"/>
    <p:sldId id="260" r:id="rId13"/>
    <p:sldId id="257" r:id="rId14"/>
    <p:sldId id="266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23-7-13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LHC from commissioning to operations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‹N°›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 from commissioning to operations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23-7-13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600199"/>
          </a:xfrm>
        </p:spPr>
        <p:txBody>
          <a:bodyPr/>
          <a:lstStyle/>
          <a:p>
            <a:r>
              <a:rPr lang="en-US" dirty="0" smtClean="0"/>
              <a:t>Challenges and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Augusto Ceccucci</a:t>
            </a:r>
          </a:p>
          <a:p>
            <a:r>
              <a:rPr lang="en-US" dirty="0" smtClean="0"/>
              <a:t>NA62 Collaboration Meeting</a:t>
            </a:r>
          </a:p>
          <a:p>
            <a:r>
              <a:rPr lang="en-US" dirty="0" smtClean="0"/>
              <a:t>Liverpool, UK, August 27,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Overview:  </a:t>
            </a:r>
            <a:r>
              <a:rPr lang="en-US" i="1" dirty="0" smtClean="0"/>
              <a:t>K</a:t>
            </a:r>
            <a:r>
              <a:rPr lang="en-US" dirty="0" smtClean="0"/>
              <a:t> Experiments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Europe:</a:t>
            </a:r>
          </a:p>
          <a:p>
            <a:pPr lvl="1"/>
            <a:r>
              <a:rPr lang="en-US" dirty="0" smtClean="0"/>
              <a:t>NA62, in flight decay @ CERN SPS: </a:t>
            </a:r>
            <a:r>
              <a:rPr lang="en-US" u="sng" dirty="0" smtClean="0"/>
              <a:t>&lt;10% precision on BR(</a:t>
            </a:r>
            <a:r>
              <a:rPr lang="en-US" i="1" u="sng" dirty="0" smtClean="0"/>
              <a:t>K</a:t>
            </a:r>
            <a:r>
              <a:rPr lang="en-US" i="1" u="sng" baseline="30000" dirty="0" smtClean="0"/>
              <a:t>+</a:t>
            </a:r>
            <a:r>
              <a:rPr lang="en-US" i="1" u="sng" dirty="0" smtClean="0">
                <a:latin typeface="Lucida Sans Unicode"/>
                <a:cs typeface="Lucida Sans Unicode"/>
              </a:rPr>
              <a:t>→</a:t>
            </a:r>
            <a:r>
              <a:rPr lang="en-US" i="1" u="sng" dirty="0" smtClean="0">
                <a:latin typeface="Symbol" pitchFamily="18" charset="2"/>
              </a:rPr>
              <a:t>p</a:t>
            </a:r>
            <a:r>
              <a:rPr lang="en-US" i="1" u="sng" baseline="30000" dirty="0" smtClean="0"/>
              <a:t>+</a:t>
            </a:r>
            <a:r>
              <a:rPr lang="en-US" i="1" u="sng" dirty="0" smtClean="0"/>
              <a:t> </a:t>
            </a:r>
            <a:r>
              <a:rPr lang="en-US" i="1" u="sng" dirty="0" smtClean="0">
                <a:latin typeface="Symbol" pitchFamily="18" charset="2"/>
              </a:rPr>
              <a:t>n</a:t>
            </a:r>
            <a:r>
              <a:rPr lang="en-US" i="1" u="sng" dirty="0" smtClean="0"/>
              <a:t> </a:t>
            </a:r>
            <a:r>
              <a:rPr lang="en-US" i="1" u="sng" dirty="0" err="1" smtClean="0">
                <a:latin typeface="Symbol" pitchFamily="18" charset="2"/>
              </a:rPr>
              <a:t>n</a:t>
            </a:r>
            <a:r>
              <a:rPr lang="en-US" i="1" u="sng" dirty="0" smtClean="0"/>
              <a:t>  </a:t>
            </a:r>
            <a:r>
              <a:rPr lang="en-US" u="sng" dirty="0" smtClean="0"/>
              <a:t>)</a:t>
            </a:r>
            <a:r>
              <a:rPr lang="en-US" dirty="0" smtClean="0"/>
              <a:t>; rare and forbidden decays; </a:t>
            </a:r>
            <a:r>
              <a:rPr lang="en-US" i="1" dirty="0" smtClean="0"/>
              <a:t>K</a:t>
            </a:r>
            <a:r>
              <a:rPr lang="en-US" i="1" baseline="-25000" dirty="0" smtClean="0"/>
              <a:t>l3</a:t>
            </a:r>
            <a:r>
              <a:rPr lang="en-US" dirty="0" smtClean="0"/>
              <a:t>;</a:t>
            </a:r>
            <a:r>
              <a:rPr lang="en-US" i="1" dirty="0" smtClean="0"/>
              <a:t>K</a:t>
            </a:r>
            <a:r>
              <a:rPr lang="en-US" i="1" baseline="-25000" dirty="0" smtClean="0"/>
              <a:t>l4</a:t>
            </a:r>
            <a:r>
              <a:rPr lang="en-US" dirty="0" smtClean="0"/>
              <a:t>; LU;LFV; CHPT;…</a:t>
            </a:r>
          </a:p>
          <a:p>
            <a:pPr lvl="1"/>
            <a:r>
              <a:rPr lang="en-US" dirty="0" smtClean="0"/>
              <a:t>LNF DA</a:t>
            </a:r>
            <a:r>
              <a:rPr lang="en-US" dirty="0" smtClean="0">
                <a:sym typeface="Symbol"/>
              </a:rPr>
              <a:t></a:t>
            </a:r>
            <a:r>
              <a:rPr lang="en-US" dirty="0" smtClean="0"/>
              <a:t>NE </a:t>
            </a:r>
            <a:r>
              <a:rPr lang="en-US" dirty="0" smtClean="0">
                <a:sym typeface="Symbol"/>
              </a:rPr>
              <a:t> factory: KLOE2; QM </a:t>
            </a:r>
            <a:r>
              <a:rPr lang="en-US" dirty="0" err="1" smtClean="0">
                <a:sym typeface="Symbol"/>
              </a:rPr>
              <a:t>interferometry</a:t>
            </a:r>
            <a:r>
              <a:rPr lang="en-US" dirty="0" smtClean="0">
                <a:sym typeface="Symbol"/>
              </a:rPr>
              <a:t>; </a:t>
            </a:r>
            <a:r>
              <a:rPr lang="en-US" dirty="0" err="1" smtClean="0">
                <a:sym typeface="Symbol"/>
              </a:rPr>
              <a:t>V</a:t>
            </a:r>
            <a:r>
              <a:rPr lang="en-US" baseline="-25000" dirty="0" err="1" smtClean="0">
                <a:sym typeface="Symbol"/>
              </a:rPr>
              <a:t>us</a:t>
            </a:r>
            <a:r>
              <a:rPr lang="en-US" dirty="0" smtClean="0">
                <a:sym typeface="Symbol"/>
              </a:rPr>
              <a:t> to 0.1 %; low energy </a:t>
            </a:r>
            <a:r>
              <a:rPr lang="en-US" dirty="0" err="1" smtClean="0">
                <a:sym typeface="Symbol"/>
              </a:rPr>
              <a:t>hadron</a:t>
            </a:r>
            <a:r>
              <a:rPr lang="en-US" dirty="0" smtClean="0">
                <a:sym typeface="Symbol"/>
              </a:rPr>
              <a:t> physics</a:t>
            </a:r>
            <a:endParaRPr lang="en-US" dirty="0" smtClean="0"/>
          </a:p>
          <a:p>
            <a:r>
              <a:rPr lang="en-US" dirty="0" smtClean="0"/>
              <a:t>JPARC: </a:t>
            </a:r>
          </a:p>
          <a:p>
            <a:pPr lvl="1"/>
            <a:r>
              <a:rPr lang="en-US" dirty="0" smtClean="0"/>
              <a:t>KOTO (</a:t>
            </a:r>
            <a:r>
              <a:rPr lang="en-US" i="1" dirty="0" smtClean="0"/>
              <a:t>K</a:t>
            </a:r>
            <a:r>
              <a:rPr lang="en-US" i="1" baseline="30000" dirty="0" smtClean="0"/>
              <a:t>0</a:t>
            </a:r>
            <a:r>
              <a:rPr lang="en-US" i="1" dirty="0" smtClean="0">
                <a:latin typeface="Lucida Sans Unicode"/>
                <a:cs typeface="Lucida Sans Unicode"/>
              </a:rPr>
              <a:t>→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/>
              <a:t>0</a:t>
            </a:r>
            <a:r>
              <a:rPr lang="en-US" i="1" dirty="0" smtClean="0"/>
              <a:t> </a:t>
            </a:r>
            <a:r>
              <a:rPr lang="en-US" i="1" dirty="0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i="1" dirty="0" err="1" smtClean="0">
                <a:latin typeface="Symbol" pitchFamily="18" charset="2"/>
              </a:rPr>
              <a:t>n</a:t>
            </a:r>
            <a:r>
              <a:rPr lang="en-US" dirty="0" smtClean="0"/>
              <a:t>), Stage I: expect SM SES; Stage II: ~100 SM events</a:t>
            </a:r>
          </a:p>
          <a:p>
            <a:pPr lvl="1"/>
            <a:r>
              <a:rPr lang="en-US" dirty="0" smtClean="0"/>
              <a:t>TREK (K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3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transverse polarization)</a:t>
            </a:r>
          </a:p>
          <a:p>
            <a:r>
              <a:rPr lang="en-US" dirty="0" smtClean="0"/>
              <a:t>FNAL:</a:t>
            </a:r>
          </a:p>
          <a:p>
            <a:pPr lvl="1"/>
            <a:r>
              <a:rPr lang="en-US" dirty="0" smtClean="0"/>
              <a:t>ORKA at the 8 </a:t>
            </a:r>
            <a:r>
              <a:rPr lang="en-US" dirty="0" err="1" smtClean="0"/>
              <a:t>GeV</a:t>
            </a:r>
            <a:r>
              <a:rPr lang="en-US" dirty="0" smtClean="0"/>
              <a:t> Booster:  stopped K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fr-CH" dirty="0" smtClean="0"/>
              <a:t>à</a:t>
            </a:r>
            <a:r>
              <a:rPr lang="en-US" dirty="0" smtClean="0"/>
              <a:t> la BNL ; aims for “1000  </a:t>
            </a:r>
            <a:r>
              <a:rPr lang="en-US" i="1" dirty="0" smtClean="0"/>
              <a:t>K</a:t>
            </a:r>
            <a:r>
              <a:rPr lang="en-US" i="1" baseline="30000" dirty="0" smtClean="0"/>
              <a:t>+</a:t>
            </a:r>
            <a:r>
              <a:rPr lang="en-US" i="1" dirty="0" smtClean="0">
                <a:latin typeface="Lucida Sans Unicode"/>
                <a:cs typeface="Lucida Sans Unicode"/>
              </a:rPr>
              <a:t>→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/>
              <a:t>+</a:t>
            </a:r>
            <a:r>
              <a:rPr lang="en-US" i="1" dirty="0" smtClean="0"/>
              <a:t> </a:t>
            </a:r>
            <a:r>
              <a:rPr lang="en-US" i="1" dirty="0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i="1" dirty="0" err="1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dirty="0" smtClean="0"/>
              <a:t>events” in 5 years of DAQ </a:t>
            </a:r>
          </a:p>
          <a:p>
            <a:pPr lvl="1"/>
            <a:r>
              <a:rPr lang="en-US" dirty="0" smtClean="0"/>
              <a:t>Status: “Stage I Approval”.  In the </a:t>
            </a:r>
            <a:r>
              <a:rPr lang="it-IT" b="1" dirty="0" smtClean="0"/>
              <a:t>Strategic Fermilab Agenda FY 2013 – FY 2018 </a:t>
            </a:r>
            <a:r>
              <a:rPr lang="en-US" dirty="0" smtClean="0"/>
              <a:t>is written ”Develop concepts for future experiments: ORKA, </a:t>
            </a:r>
            <a:r>
              <a:rPr lang="en-US" dirty="0" err="1" smtClean="0"/>
              <a:t>nuSTORM</a:t>
            </a:r>
            <a:r>
              <a:rPr lang="en-US" dirty="0" smtClean="0"/>
              <a:t> and </a:t>
            </a:r>
            <a:r>
              <a:rPr lang="en-US" dirty="0" err="1" smtClean="0"/>
              <a:t>pEDM</a:t>
            </a:r>
            <a:r>
              <a:rPr lang="en-US" dirty="0" smtClean="0"/>
              <a:t>”.   </a:t>
            </a:r>
          </a:p>
          <a:p>
            <a:pPr lvl="1"/>
            <a:r>
              <a:rPr lang="en-US" dirty="0" err="1" smtClean="0"/>
              <a:t>ProjectX</a:t>
            </a:r>
            <a:r>
              <a:rPr lang="en-US" dirty="0" smtClean="0"/>
              <a:t> (KOPIO-type experiment? )</a:t>
            </a:r>
          </a:p>
          <a:p>
            <a:r>
              <a:rPr lang="en-US" dirty="0" smtClean="0"/>
              <a:t>IHEP </a:t>
            </a:r>
            <a:r>
              <a:rPr lang="en-US" dirty="0" err="1" smtClean="0"/>
              <a:t>Protvino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OKA (data taking);</a:t>
            </a:r>
          </a:p>
          <a:p>
            <a:pPr lvl="1"/>
            <a:r>
              <a:rPr lang="en-US" dirty="0" smtClean="0"/>
              <a:t>KLOD (concept for </a:t>
            </a:r>
            <a:r>
              <a:rPr lang="en-US" i="1" dirty="0" smtClean="0"/>
              <a:t>K</a:t>
            </a:r>
            <a:r>
              <a:rPr lang="en-US" i="1" baseline="30000" dirty="0" smtClean="0"/>
              <a:t>0</a:t>
            </a:r>
            <a:r>
              <a:rPr lang="en-US" i="1" dirty="0" smtClean="0">
                <a:latin typeface="Lucida Sans Unicode"/>
                <a:cs typeface="Lucida Sans Unicode"/>
              </a:rPr>
              <a:t>→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/>
              <a:t>0</a:t>
            </a:r>
            <a:r>
              <a:rPr lang="en-US" i="1" dirty="0" smtClean="0"/>
              <a:t> </a:t>
            </a:r>
            <a:r>
              <a:rPr lang="en-US" i="1" dirty="0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i="1" dirty="0" err="1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stin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Overall Challenge (I)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114800"/>
            <a:ext cx="8229600" cy="2362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“The greater danger for most of us lies not in setting our aim too high and falling short; but in setting our aim too low, and achieving our mark.” </a:t>
            </a:r>
          </a:p>
          <a:p>
            <a:pPr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olidFill>
                  <a:srgbClr val="FFFF00"/>
                </a:solidFill>
              </a:rPr>
              <a:t>Michelangelo </a:t>
            </a:r>
            <a:r>
              <a:rPr lang="en-US" sz="2800" dirty="0" err="1" smtClean="0">
                <a:solidFill>
                  <a:srgbClr val="FFFF00"/>
                </a:solidFill>
              </a:rPr>
              <a:t>Buonarroti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Overall Challenge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From the minutes of the CERN Research Board (March 3, 2013):</a:t>
            </a:r>
          </a:p>
          <a:p>
            <a:pPr>
              <a:buNone/>
            </a:pPr>
            <a:r>
              <a:rPr lang="en-US" dirty="0" smtClean="0"/>
              <a:t>    “A proton run to the North Area will then take place between 13 October and 15 December 2014”</a:t>
            </a:r>
          </a:p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60 days of NA62 data taking in 2014</a:t>
            </a:r>
          </a:p>
          <a:p>
            <a:pPr lvl="1"/>
            <a:r>
              <a:rPr lang="en-US" dirty="0" smtClean="0"/>
              <a:t>~10% of the nominal </a:t>
            </a:r>
            <a:r>
              <a:rPr lang="en-US" dirty="0" err="1" smtClean="0"/>
              <a:t>intensity×efficiency</a:t>
            </a:r>
            <a:r>
              <a:rPr lang="en-US" dirty="0" smtClean="0"/>
              <a:t> (average)</a:t>
            </a:r>
          </a:p>
          <a:p>
            <a:r>
              <a:rPr lang="en-US" dirty="0" smtClean="0"/>
              <a:t>Aim: challenge the </a:t>
            </a:r>
            <a:r>
              <a:rPr lang="en-US" i="1" dirty="0" smtClean="0"/>
              <a:t>K</a:t>
            </a:r>
            <a:r>
              <a:rPr lang="en-US" i="1" baseline="30000" dirty="0" smtClean="0"/>
              <a:t>+</a:t>
            </a:r>
            <a:r>
              <a:rPr lang="en-US" i="1" dirty="0" smtClean="0">
                <a:latin typeface="Lucida Sans Unicode"/>
                <a:cs typeface="Lucida Sans Unicode"/>
              </a:rPr>
              <a:t>→</a:t>
            </a:r>
            <a:r>
              <a:rPr lang="en-US" i="1" dirty="0" smtClean="0">
                <a:latin typeface="Symbol" pitchFamily="18" charset="2"/>
              </a:rPr>
              <a:t>p</a:t>
            </a:r>
            <a:r>
              <a:rPr lang="en-US" i="1" baseline="30000" dirty="0" smtClean="0"/>
              <a:t>+</a:t>
            </a:r>
            <a:r>
              <a:rPr lang="en-US" i="1" dirty="0" smtClean="0"/>
              <a:t> </a:t>
            </a:r>
            <a:r>
              <a:rPr lang="en-US" i="1" dirty="0" smtClean="0">
                <a:latin typeface="Symbol" pitchFamily="18" charset="2"/>
              </a:rPr>
              <a:t>n</a:t>
            </a:r>
            <a:r>
              <a:rPr lang="en-US" i="1" dirty="0" smtClean="0"/>
              <a:t> </a:t>
            </a:r>
            <a:r>
              <a:rPr lang="en-US" i="1" dirty="0" err="1" smtClean="0">
                <a:latin typeface="Symbol" pitchFamily="18" charset="2"/>
              </a:rPr>
              <a:t>n</a:t>
            </a:r>
            <a:r>
              <a:rPr lang="en-US" i="1" dirty="0" smtClean="0">
                <a:latin typeface="Symbol" pitchFamily="18" charset="2"/>
              </a:rPr>
              <a:t> </a:t>
            </a:r>
            <a:r>
              <a:rPr lang="en-US" i="1" dirty="0" smtClean="0"/>
              <a:t> </a:t>
            </a:r>
            <a:r>
              <a:rPr lang="en-US" dirty="0" smtClean="0"/>
              <a:t>Standard Model  (SM) sensitivity</a:t>
            </a:r>
          </a:p>
          <a:p>
            <a:r>
              <a:rPr lang="en-US" dirty="0" smtClean="0"/>
              <a:t>Reminder: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SM:  ~ 8 10</a:t>
            </a:r>
            <a:r>
              <a:rPr lang="en-US" baseline="30000" dirty="0" smtClean="0">
                <a:solidFill>
                  <a:srgbClr val="FFFF00"/>
                </a:solidFill>
              </a:rPr>
              <a:t>-11</a:t>
            </a:r>
            <a:r>
              <a:rPr lang="en-US" dirty="0" smtClean="0">
                <a:solidFill>
                  <a:srgbClr val="FFFF00"/>
                </a:solidFill>
              </a:rPr>
              <a:t>  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BNL E787/E949:(17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±11) </a:t>
            </a:r>
            <a:r>
              <a:rPr lang="en-US" dirty="0" smtClean="0">
                <a:solidFill>
                  <a:srgbClr val="FFFF00"/>
                </a:solidFill>
              </a:rPr>
              <a:t>10</a:t>
            </a:r>
            <a:r>
              <a:rPr lang="en-US" baseline="30000" dirty="0" smtClean="0">
                <a:solidFill>
                  <a:srgbClr val="FFFF00"/>
                </a:solidFill>
              </a:rPr>
              <a:t>-11</a:t>
            </a:r>
            <a:r>
              <a:rPr lang="en-US" dirty="0" smtClean="0">
                <a:solidFill>
                  <a:srgbClr val="FFFF00"/>
                </a:solidFill>
              </a:rPr>
              <a:t>             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033920" y="160240"/>
            <a:ext cx="1814147" cy="634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LS1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46528" y="794420"/>
            <a:ext cx="5609228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prstClr val="white"/>
                </a:solidFill>
              </a:rPr>
              <a:t>from </a:t>
            </a:r>
            <a:r>
              <a:rPr lang="en-US" sz="2000" dirty="0" smtClean="0">
                <a:solidFill>
                  <a:prstClr val="white"/>
                </a:solidFill>
              </a:rPr>
              <a:t>16</a:t>
            </a:r>
            <a:r>
              <a:rPr lang="en-US" sz="2000" baseline="30000" dirty="0" smtClean="0">
                <a:solidFill>
                  <a:prstClr val="white"/>
                </a:solidFill>
              </a:rPr>
              <a:t>th</a:t>
            </a:r>
            <a:r>
              <a:rPr lang="en-US" sz="2000" dirty="0" smtClean="0">
                <a:solidFill>
                  <a:prstClr val="white"/>
                </a:solidFill>
              </a:rPr>
              <a:t> February </a:t>
            </a:r>
            <a:r>
              <a:rPr lang="en-US" sz="2000" dirty="0">
                <a:solidFill>
                  <a:prstClr val="white"/>
                </a:solidFill>
              </a:rPr>
              <a:t>2013 to end December 2014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7450" y="149756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16</a:t>
            </a:r>
            <a:r>
              <a:rPr lang="en-US" baseline="30000" dirty="0" smtClean="0">
                <a:solidFill>
                  <a:prstClr val="black"/>
                </a:solidFill>
              </a:rPr>
              <a:t>th</a:t>
            </a:r>
            <a:r>
              <a:rPr lang="en-US" dirty="0" smtClean="0">
                <a:solidFill>
                  <a:prstClr val="black"/>
                </a:solidFill>
              </a:rPr>
              <a:t> Feb. 2013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8400" y="2062553"/>
            <a:ext cx="8695506" cy="3535071"/>
            <a:chOff x="278400" y="2062553"/>
            <a:chExt cx="8695506" cy="3535071"/>
          </a:xfrm>
        </p:grpSpPr>
        <p:sp>
          <p:nvSpPr>
            <p:cNvPr id="7" name="Rectangle 6"/>
            <p:cNvSpPr/>
            <p:nvPr/>
          </p:nvSpPr>
          <p:spPr>
            <a:xfrm>
              <a:off x="32352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F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4456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65600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A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86636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M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7672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J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2870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J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4974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A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70780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S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91816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O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12852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N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3388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D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5492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J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75960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F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07356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J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2838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F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496996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18032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A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13906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M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6010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J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81140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J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102176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A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23212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S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74424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O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65284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N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386320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D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51920" y="2062553"/>
              <a:ext cx="698178" cy="425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2014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668344" y="2062553"/>
              <a:ext cx="698178" cy="425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2015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3851920" y="2062553"/>
              <a:ext cx="0" cy="3320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668344" y="2062553"/>
              <a:ext cx="0" cy="33201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8345912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666948" y="2477576"/>
              <a:ext cx="288032" cy="41502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</a:rPr>
                <a:t>A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78400" y="3141614"/>
              <a:ext cx="8676456" cy="332019"/>
              <a:chOff x="467544" y="2780928"/>
              <a:chExt cx="8676456" cy="288032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11560" y="2780928"/>
                <a:ext cx="189020" cy="288032"/>
              </a:xfrm>
              <a:prstGeom prst="rect">
                <a:avLst/>
              </a:prstGeom>
              <a:solidFill>
                <a:srgbClr val="FF0000">
                  <a:alpha val="52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00580" y="2780928"/>
                <a:ext cx="4824536" cy="288032"/>
              </a:xfrm>
              <a:prstGeom prst="rect">
                <a:avLst/>
              </a:prstGeom>
              <a:solidFill>
                <a:schemeClr val="tx1">
                  <a:lumMod val="75000"/>
                  <a:alpha val="64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5625116" y="2924944"/>
                <a:ext cx="1656184" cy="144016"/>
              </a:xfrm>
              <a:prstGeom prst="rect">
                <a:avLst/>
              </a:prstGeom>
              <a:solidFill>
                <a:schemeClr val="tx1">
                  <a:lumMod val="75000"/>
                  <a:alpha val="64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281300" y="2780928"/>
                <a:ext cx="603068" cy="288032"/>
              </a:xfrm>
              <a:prstGeom prst="rect">
                <a:avLst/>
              </a:prstGeom>
              <a:solidFill>
                <a:srgbClr val="FF0000">
                  <a:alpha val="52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625116" y="2780928"/>
                <a:ext cx="1656184" cy="144016"/>
              </a:xfrm>
              <a:prstGeom prst="rect">
                <a:avLst/>
              </a:prstGeom>
              <a:solidFill>
                <a:srgbClr val="FF0000">
                  <a:alpha val="52000"/>
                </a:srgbClr>
              </a:solidFill>
              <a:ln>
                <a:solidFill>
                  <a:schemeClr val="tx1">
                    <a:lumMod val="75000"/>
                    <a:alpha val="22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7884368" y="2780928"/>
                <a:ext cx="936104" cy="288032"/>
              </a:xfrm>
              <a:prstGeom prst="rect">
                <a:avLst/>
              </a:prstGeom>
              <a:solidFill>
                <a:srgbClr val="4BB331">
                  <a:alpha val="52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8827194" y="2780928"/>
                <a:ext cx="316806" cy="288032"/>
              </a:xfrm>
              <a:prstGeom prst="rect">
                <a:avLst/>
              </a:prstGeom>
              <a:solidFill>
                <a:srgbClr val="4BB3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67544" y="2780928"/>
                <a:ext cx="172790" cy="288032"/>
              </a:xfrm>
              <a:prstGeom prst="rect">
                <a:avLst/>
              </a:prstGeom>
              <a:solidFill>
                <a:srgbClr val="4BB3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2292243" y="3100716"/>
              <a:ext cx="659067" cy="425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2700">
                    <a:solidFill>
                      <a:srgbClr val="1F497D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LHC</a:t>
              </a:r>
              <a:endParaRPr lang="en-US" b="1" dirty="0">
                <a:ln w="12700">
                  <a:solidFill>
                    <a:srgbClr val="1F497D">
                      <a:satMod val="155000"/>
                      <a:alpha val="66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97450" y="4009823"/>
              <a:ext cx="8676456" cy="1587801"/>
              <a:chOff x="316500" y="3951536"/>
              <a:chExt cx="8676456" cy="1377444"/>
            </a:xfrm>
          </p:grpSpPr>
          <p:grpSp>
            <p:nvGrpSpPr>
              <p:cNvPr id="41" name="Group 43"/>
              <p:cNvGrpSpPr/>
              <p:nvPr/>
            </p:nvGrpSpPr>
            <p:grpSpPr>
              <a:xfrm>
                <a:off x="316500" y="3987016"/>
                <a:ext cx="8676456" cy="288032"/>
                <a:chOff x="467420" y="3212976"/>
                <a:chExt cx="8676456" cy="288032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611436" y="3212976"/>
                  <a:ext cx="360164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971600" y="3212976"/>
                  <a:ext cx="4824536" cy="288032"/>
                </a:xfrm>
                <a:prstGeom prst="rect">
                  <a:avLst/>
                </a:prstGeom>
                <a:solidFill>
                  <a:schemeClr val="tx1">
                    <a:lumMod val="75000"/>
                    <a:alpha val="64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5796136" y="3212976"/>
                  <a:ext cx="792088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6588224" y="3212976"/>
                  <a:ext cx="504056" cy="288032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7092280" y="3212976"/>
                  <a:ext cx="2051596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467420" y="3212976"/>
                  <a:ext cx="172790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4" name="Group 44"/>
              <p:cNvGrpSpPr/>
              <p:nvPr/>
            </p:nvGrpSpPr>
            <p:grpSpPr>
              <a:xfrm>
                <a:off x="316500" y="4491072"/>
                <a:ext cx="8676456" cy="288032"/>
                <a:chOff x="470868" y="3717032"/>
                <a:chExt cx="8676456" cy="288032"/>
              </a:xfrm>
            </p:grpSpPr>
            <p:sp>
              <p:nvSpPr>
                <p:cNvPr id="56" name="Rectangle 55"/>
                <p:cNvSpPr/>
                <p:nvPr/>
              </p:nvSpPr>
              <p:spPr>
                <a:xfrm>
                  <a:off x="614884" y="3717032"/>
                  <a:ext cx="288156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903040" y="3717032"/>
                  <a:ext cx="4461048" cy="288032"/>
                </a:xfrm>
                <a:prstGeom prst="rect">
                  <a:avLst/>
                </a:prstGeom>
                <a:solidFill>
                  <a:schemeClr val="tx1">
                    <a:lumMod val="75000"/>
                    <a:alpha val="64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5364088" y="3717032"/>
                  <a:ext cx="288032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5652120" y="3717032"/>
                  <a:ext cx="504056" cy="288032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6156176" y="3717032"/>
                  <a:ext cx="2991148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470868" y="3717032"/>
                  <a:ext cx="172790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5" name="Group 45"/>
              <p:cNvGrpSpPr/>
              <p:nvPr/>
            </p:nvGrpSpPr>
            <p:grpSpPr>
              <a:xfrm>
                <a:off x="316500" y="4995128"/>
                <a:ext cx="8676456" cy="288032"/>
                <a:chOff x="467544" y="4293096"/>
                <a:chExt cx="8676456" cy="288032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611560" y="4293096"/>
                  <a:ext cx="144016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755577" y="4293096"/>
                  <a:ext cx="4246636" cy="288032"/>
                </a:xfrm>
                <a:prstGeom prst="rect">
                  <a:avLst/>
                </a:prstGeom>
                <a:solidFill>
                  <a:schemeClr val="tx1">
                    <a:lumMod val="75000"/>
                    <a:alpha val="64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4998516" y="4293096"/>
                  <a:ext cx="437579" cy="288032"/>
                </a:xfrm>
                <a:prstGeom prst="rect">
                  <a:avLst/>
                </a:prstGeom>
                <a:solidFill>
                  <a:srgbClr val="FF0000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5434013" y="4293096"/>
                  <a:ext cx="362123" cy="288032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5796136" y="4293096"/>
                  <a:ext cx="3347864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467544" y="4293096"/>
                  <a:ext cx="172790" cy="288032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2330343" y="3951536"/>
                <a:ext cx="6465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n w="12700">
                      <a:solidFill>
                        <a:srgbClr val="1F497D">
                          <a:satMod val="155000"/>
                          <a:alpha val="66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SPS</a:t>
                </a:r>
                <a:endParaRPr lang="en-US" b="1" dirty="0">
                  <a:ln w="12700">
                    <a:solidFill>
                      <a:srgbClr val="1F497D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330343" y="4455592"/>
                <a:ext cx="4925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n w="12700">
                      <a:solidFill>
                        <a:srgbClr val="1F497D">
                          <a:satMod val="155000"/>
                          <a:alpha val="66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PS</a:t>
                </a:r>
                <a:endParaRPr lang="en-US" b="1" dirty="0">
                  <a:ln w="12700">
                    <a:solidFill>
                      <a:srgbClr val="1F497D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330343" y="4959648"/>
                <a:ext cx="14288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n w="12700">
                      <a:solidFill>
                        <a:srgbClr val="1F497D">
                          <a:satMod val="155000"/>
                          <a:alpha val="66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PS Booster</a:t>
                </a:r>
                <a:endParaRPr lang="en-US" b="1" dirty="0">
                  <a:ln w="12700">
                    <a:solidFill>
                      <a:srgbClr val="1F497D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6" name="Group 40"/>
            <p:cNvGrpSpPr/>
            <p:nvPr/>
          </p:nvGrpSpPr>
          <p:grpSpPr>
            <a:xfrm>
              <a:off x="403366" y="3424068"/>
              <a:ext cx="7272806" cy="425735"/>
              <a:chOff x="611560" y="4653136"/>
              <a:chExt cx="7272806" cy="369332"/>
            </a:xfrm>
          </p:grpSpPr>
          <p:sp>
            <p:nvSpPr>
              <p:cNvPr id="42" name="Left Bracket 41"/>
              <p:cNvSpPr/>
              <p:nvPr/>
            </p:nvSpPr>
            <p:spPr>
              <a:xfrm rot="16200000">
                <a:off x="4175955" y="1304765"/>
                <a:ext cx="144016" cy="7272806"/>
              </a:xfrm>
              <a:prstGeom prst="leftBracket">
                <a:avLst/>
              </a:prstGeom>
              <a:ln w="57150" cmpd="sng">
                <a:solidFill>
                  <a:schemeClr val="dk1">
                    <a:alpha val="60000"/>
                  </a:schemeClr>
                </a:solidFill>
                <a:prstDash val="solid"/>
              </a:ln>
              <a:effectLst>
                <a:glow rad="63500">
                  <a:schemeClr val="dk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11560" y="4653136"/>
                <a:ext cx="1660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b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eam to beam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251520" y="188640"/>
            <a:ext cx="2593598" cy="1231106"/>
            <a:chOff x="251520" y="188640"/>
            <a:chExt cx="2593598" cy="1231106"/>
          </a:xfrm>
        </p:grpSpPr>
        <p:sp>
          <p:nvSpPr>
            <p:cNvPr id="77" name="TextBox 76"/>
            <p:cNvSpPr txBox="1"/>
            <p:nvPr/>
          </p:nvSpPr>
          <p:spPr>
            <a:xfrm>
              <a:off x="467544" y="188640"/>
              <a:ext cx="2377574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Physics</a:t>
              </a:r>
            </a:p>
            <a:p>
              <a:r>
                <a:rPr lang="en-US" dirty="0" smtClean="0">
                  <a:solidFill>
                    <a:prstClr val="black"/>
                  </a:solidFill>
                </a:rPr>
                <a:t>Beam commissioning</a:t>
              </a:r>
            </a:p>
            <a:p>
              <a:r>
                <a:rPr lang="en-US" dirty="0" smtClean="0">
                  <a:solidFill>
                    <a:prstClr val="black"/>
                  </a:solidFill>
                </a:rPr>
                <a:t>Shutdown</a:t>
              </a:r>
            </a:p>
            <a:p>
              <a:r>
                <a:rPr lang="en-US" dirty="0" smtClean="0">
                  <a:solidFill>
                    <a:prstClr val="black"/>
                  </a:solidFill>
                </a:rPr>
                <a:t>Tests 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51520" y="311448"/>
              <a:ext cx="144016" cy="144016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51520" y="1118394"/>
              <a:ext cx="144016" cy="144016"/>
            </a:xfrm>
            <a:prstGeom prst="rect">
              <a:avLst/>
            </a:prstGeom>
            <a:solidFill>
              <a:srgbClr val="FF0000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51520" y="849412"/>
              <a:ext cx="144016" cy="144016"/>
            </a:xfrm>
            <a:prstGeom prst="rect">
              <a:avLst/>
            </a:prstGeom>
            <a:solidFill>
              <a:schemeClr val="tx1">
                <a:lumMod val="75000"/>
                <a:alpha val="64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51520" y="580430"/>
              <a:ext cx="144016" cy="144016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2" name="Left Bracket 81"/>
          <p:cNvSpPr/>
          <p:nvPr/>
        </p:nvSpPr>
        <p:spPr>
          <a:xfrm rot="16200000">
            <a:off x="5825099" y="4753304"/>
            <a:ext cx="144016" cy="2230190"/>
          </a:xfrm>
          <a:prstGeom prst="leftBracket">
            <a:avLst/>
          </a:prstGeom>
          <a:ln w="57150" cmpd="sng">
            <a:solidFill>
              <a:srgbClr val="0A2F6C"/>
            </a:solidFill>
            <a:prstDash val="sysDot"/>
          </a:ln>
          <a:effectLst>
            <a:glow rad="635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3" name="Left Bracket 82"/>
          <p:cNvSpPr/>
          <p:nvPr/>
        </p:nvSpPr>
        <p:spPr>
          <a:xfrm rot="16200000">
            <a:off x="2621772" y="3780167"/>
            <a:ext cx="144016" cy="4176464"/>
          </a:xfrm>
          <a:prstGeom prst="leftBracket">
            <a:avLst/>
          </a:prstGeom>
          <a:ln w="57150" cmpd="sng">
            <a:solidFill>
              <a:srgbClr val="0A2F6C"/>
            </a:solidFill>
            <a:prstDash val="solid"/>
          </a:ln>
          <a:effectLst>
            <a:glow rad="63500">
              <a:schemeClr val="dk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05548" y="5580367"/>
            <a:ext cx="193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82554"/>
                </a:solidFill>
              </a:rPr>
              <a:t>a</a:t>
            </a:r>
            <a:r>
              <a:rPr lang="en-US" dirty="0" smtClean="0">
                <a:solidFill>
                  <a:srgbClr val="082554"/>
                </a:solidFill>
              </a:rPr>
              <a:t>vailable for works</a:t>
            </a:r>
            <a:endParaRPr lang="en-US" dirty="0">
              <a:solidFill>
                <a:srgbClr val="082554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420635" y="1866900"/>
            <a:ext cx="60466" cy="377219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head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13426" y="207974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2013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2054123" y="1845550"/>
            <a:ext cx="1043876" cy="3793545"/>
            <a:chOff x="1770688" y="1834634"/>
            <a:chExt cx="1043876" cy="3793545"/>
          </a:xfrm>
        </p:grpSpPr>
        <p:cxnSp>
          <p:nvCxnSpPr>
            <p:cNvPr id="88" name="Straight Connector 87"/>
            <p:cNvCxnSpPr/>
            <p:nvPr/>
          </p:nvCxnSpPr>
          <p:spPr>
            <a:xfrm>
              <a:off x="1808278" y="2070982"/>
              <a:ext cx="39012" cy="3557197"/>
            </a:xfrm>
            <a:prstGeom prst="line">
              <a:avLst/>
            </a:prstGeom>
            <a:ln w="38100">
              <a:solidFill>
                <a:srgbClr val="FF0000"/>
              </a:solidFill>
              <a:head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1770688" y="1834634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20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th</a:t>
              </a:r>
              <a:r>
                <a:rPr lang="en-US" dirty="0" smtClean="0">
                  <a:solidFill>
                    <a:srgbClr val="FF0000"/>
                  </a:solidFill>
                </a:rPr>
                <a:t> July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381000" y="6477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Slide by </a:t>
            </a:r>
            <a:r>
              <a:rPr lang="en-US" dirty="0" err="1" smtClean="0">
                <a:solidFill>
                  <a:prstClr val="black"/>
                </a:solidFill>
              </a:rPr>
              <a:t>Frédérick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Bordry</a:t>
            </a:r>
            <a:r>
              <a:rPr lang="en-US" dirty="0" smtClean="0">
                <a:solidFill>
                  <a:prstClr val="black"/>
                </a:solidFill>
              </a:rPr>
              <a:t>  presented by Mike Lamont at EPS-HEP      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2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Happy Birthday </a:t>
            </a:r>
            <a:r>
              <a:rPr lang="en-US" dirty="0" err="1" smtClean="0"/>
              <a:t>Italo</a:t>
            </a:r>
            <a:r>
              <a:rPr lang="en-US" dirty="0" smtClean="0"/>
              <a:t>!    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Please accept this little gift from NA62 on the occasion of your 80</a:t>
            </a:r>
            <a:r>
              <a:rPr lang="en-US" baseline="30000" dirty="0" smtClean="0"/>
              <a:t>th</a:t>
            </a:r>
            <a:r>
              <a:rPr lang="en-US" dirty="0" smtClean="0"/>
              <a:t> anniversary</a:t>
            </a:r>
          </a:p>
          <a:p>
            <a:r>
              <a:rPr lang="en-US" dirty="0" smtClean="0"/>
              <a:t>We look forward to collaborate with you and to learn from you for many years to come!</a:t>
            </a:r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5717" y="1447800"/>
            <a:ext cx="3450115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NA62 Collaboration Meeting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62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Thank you to the Liverpool Team for the hospitality!</a:t>
            </a:r>
          </a:p>
          <a:p>
            <a:r>
              <a:rPr lang="en-US" dirty="0" smtClean="0"/>
              <a:t>We are delighted to be here</a:t>
            </a:r>
          </a:p>
          <a:p>
            <a:r>
              <a:rPr lang="en-US" dirty="0" smtClean="0"/>
              <a:t>Liverpool has outstanding tradition is particle physics </a:t>
            </a:r>
          </a:p>
          <a:p>
            <a:r>
              <a:rPr lang="en-US" dirty="0" smtClean="0"/>
              <a:t>Nice memories of John Dainton (JD)  and John Fry (JF)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 descr="C:\Loogbook\August 15, 2013\NA62_logo_final_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752600"/>
            <a:ext cx="4319633" cy="2209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038600" y="4191000"/>
            <a:ext cx="5105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JD:</a:t>
            </a:r>
            <a:r>
              <a:rPr lang="en-US" sz="1600" dirty="0" smtClean="0"/>
              <a:t>  We met on a taxi from Heathrow to RAL </a:t>
            </a:r>
          </a:p>
          <a:p>
            <a:r>
              <a:rPr lang="en-US" sz="1600" dirty="0" smtClean="0"/>
              <a:t>       in 1999;  Shared LHCC experience (same side);</a:t>
            </a:r>
          </a:p>
          <a:p>
            <a:r>
              <a:rPr lang="en-US" sz="1600" dirty="0" smtClean="0"/>
              <a:t>      SPSC experience (opposite side…)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JF:</a:t>
            </a:r>
            <a:r>
              <a:rPr lang="en-US" sz="1600" dirty="0" smtClean="0"/>
              <a:t>   John F.  (CPLEAR, Babar) was SPSC  referee</a:t>
            </a:r>
          </a:p>
          <a:p>
            <a:r>
              <a:rPr lang="en-US" sz="1600" dirty="0" smtClean="0"/>
              <a:t>       of   NA48;  We spoke during </a:t>
            </a:r>
            <a:r>
              <a:rPr lang="en-US" sz="1600" smtClean="0"/>
              <a:t>the </a:t>
            </a:r>
            <a:r>
              <a:rPr lang="en-US" sz="1600" smtClean="0"/>
              <a:t>same </a:t>
            </a:r>
            <a:r>
              <a:rPr lang="en-US" sz="1600" dirty="0" smtClean="0"/>
              <a:t>session</a:t>
            </a:r>
          </a:p>
          <a:p>
            <a:r>
              <a:rPr lang="en-US" sz="1600" dirty="0" smtClean="0"/>
              <a:t>       of the Lepton Photon Symposium  in  2003…</a:t>
            </a:r>
          </a:p>
          <a:p>
            <a:r>
              <a:rPr lang="en-US" sz="1600" dirty="0" smtClean="0"/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Overview: Particle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Higgs Boson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Found </a:t>
            </a:r>
          </a:p>
          <a:p>
            <a:r>
              <a:rPr lang="en-US" dirty="0" smtClean="0"/>
              <a:t>SUSY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 Not Found </a:t>
            </a:r>
          </a:p>
          <a:p>
            <a:r>
              <a:rPr lang="en-US" dirty="0" smtClean="0"/>
              <a:t>We are told that New Physics must </a:t>
            </a:r>
            <a:r>
              <a:rPr lang="en-US" dirty="0" smtClean="0"/>
              <a:t>exist </a:t>
            </a:r>
            <a:endParaRPr lang="en-US" dirty="0" smtClean="0"/>
          </a:p>
          <a:p>
            <a:r>
              <a:rPr lang="en-US" dirty="0" smtClean="0"/>
              <a:t>The 100 </a:t>
            </a:r>
            <a:r>
              <a:rPr lang="en-US" dirty="0" err="1" smtClean="0"/>
              <a:t>TeV</a:t>
            </a:r>
            <a:r>
              <a:rPr lang="en-US" dirty="0" smtClean="0"/>
              <a:t> scale at Colliders is unlikely to be addressed directly before 2035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2400" dirty="0" smtClean="0"/>
              <a:t>(see next slide)  </a:t>
            </a:r>
          </a:p>
          <a:p>
            <a:r>
              <a:rPr lang="en-US" dirty="0" smtClean="0"/>
              <a:t>We seem to be left for a long time with: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LHC@14 </a:t>
            </a:r>
            <a:r>
              <a:rPr lang="en-US" dirty="0" err="1" smtClean="0"/>
              <a:t>TeV</a:t>
            </a:r>
            <a:r>
              <a:rPr lang="en-US" dirty="0" smtClean="0"/>
              <a:t>  (from 2015)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Rare Processes: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K</a:t>
            </a:r>
            <a:r>
              <a:rPr lang="en-US" dirty="0" smtClean="0"/>
              <a:t>, </a:t>
            </a:r>
            <a:r>
              <a:rPr lang="en-US" i="1" dirty="0" smtClean="0">
                <a:latin typeface="Symbol" pitchFamily="18" charset="2"/>
              </a:rPr>
              <a:t>m </a:t>
            </a:r>
            <a:r>
              <a:rPr lang="en-US" i="1" dirty="0" smtClean="0">
                <a:latin typeface="Rockwell" pitchFamily="18" charset="0"/>
              </a:rPr>
              <a:t>,</a:t>
            </a:r>
            <a:r>
              <a:rPr lang="en-US" i="1" dirty="0" smtClean="0">
                <a:latin typeface="Symbol" pitchFamily="18" charset="2"/>
              </a:rPr>
              <a:t>n</a:t>
            </a:r>
          </a:p>
          <a:p>
            <a:pPr marL="514350" indent="-514350">
              <a:buFont typeface="+mj-lt"/>
              <a:buAutoNum type="arabicPeriod"/>
            </a:pPr>
            <a:endParaRPr lang="en-US" i="1" dirty="0" smtClean="0">
              <a:latin typeface="Symbol" pitchFamily="18" charset="2"/>
            </a:endParaRPr>
          </a:p>
          <a:p>
            <a:pPr marL="514350" indent="-514350">
              <a:buNone/>
            </a:pPr>
            <a:r>
              <a:rPr lang="en-US" i="1" dirty="0" smtClean="0">
                <a:latin typeface="Rockwell" pitchFamily="18" charset="0"/>
              </a:rPr>
              <a:t>             </a:t>
            </a:r>
            <a:r>
              <a:rPr lang="en-US" i="1" dirty="0" smtClean="0">
                <a:solidFill>
                  <a:srgbClr val="FFFF00"/>
                </a:solidFill>
                <a:latin typeface="Rockwell" pitchFamily="18" charset="0"/>
              </a:rPr>
              <a:t>NA62 is timely and important</a:t>
            </a:r>
            <a:endParaRPr lang="en-US" i="1" dirty="0">
              <a:solidFill>
                <a:srgbClr val="FFFF00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" y="8084"/>
            <a:ext cx="9143999" cy="684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A. Buras at EPS HEP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799"/>
            <a:ext cx="6781800" cy="50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A. Buras @EPS HEP</a:t>
            </a:r>
            <a:br>
              <a:rPr lang="en-US" dirty="0" smtClean="0"/>
            </a:br>
            <a:r>
              <a:rPr lang="en-US" dirty="0" smtClean="0"/>
              <a:t>No lack of possibilities….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3017" y="1646238"/>
            <a:ext cx="603796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65664"/>
          </a:xfrm>
        </p:spPr>
        <p:txBody>
          <a:bodyPr/>
          <a:lstStyle/>
          <a:p>
            <a:r>
              <a:rPr lang="en-US" dirty="0" smtClean="0"/>
              <a:t>A. Buras EPS HEP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966768" cy="52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2957" y="2286000"/>
            <a:ext cx="5611043" cy="408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Overview, new results: B</a:t>
            </a:r>
            <a:r>
              <a:rPr lang="en-US" sz="4000" baseline="-25000" dirty="0" smtClean="0"/>
              <a:t>(</a:t>
            </a:r>
            <a:r>
              <a:rPr lang="en-US" sz="4000" baseline="-25000" dirty="0" err="1" smtClean="0"/>
              <a:t>s,d</a:t>
            </a:r>
            <a:r>
              <a:rPr lang="en-US" sz="4000" baseline="-25000" dirty="0" smtClean="0"/>
              <a:t>) </a:t>
            </a:r>
            <a:r>
              <a:rPr lang="en-US" sz="4000" dirty="0" smtClean="0">
                <a:latin typeface="Lucida Sans Unicode"/>
                <a:cs typeface="Lucida Sans Unicode"/>
              </a:rPr>
              <a:t>→</a:t>
            </a:r>
            <a:r>
              <a:rPr lang="en-US" sz="4000" dirty="0" err="1" smtClean="0">
                <a:latin typeface="Symbol" pitchFamily="18" charset="2"/>
              </a:rPr>
              <a:t>m</a:t>
            </a:r>
            <a:r>
              <a:rPr lang="en-US" sz="4000" baseline="30000" dirty="0" err="1" smtClean="0">
                <a:latin typeface="Symbol" pitchFamily="18" charset="2"/>
              </a:rPr>
              <a:t>+</a:t>
            </a:r>
            <a:r>
              <a:rPr lang="en-US" sz="4000" dirty="0" err="1" smtClean="0">
                <a:latin typeface="Symbol" pitchFamily="18" charset="2"/>
              </a:rPr>
              <a:t>m</a:t>
            </a:r>
            <a:r>
              <a:rPr lang="en-US" sz="4000" baseline="30000" dirty="0" smtClean="0">
                <a:latin typeface="Symbol" pitchFamily="18" charset="2"/>
              </a:rPr>
              <a:t>-</a:t>
            </a:r>
            <a:endParaRPr lang="en-US" sz="4000" baseline="30000" dirty="0">
              <a:latin typeface="Symbol" pitchFamily="18" charset="2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62000" y="1600200"/>
            <a:ext cx="4581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1143000"/>
            <a:ext cx="468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 Predictions: FCNC and </a:t>
            </a:r>
            <a:r>
              <a:rPr lang="en-US" dirty="0" err="1" smtClean="0"/>
              <a:t>helicity</a:t>
            </a:r>
            <a:r>
              <a:rPr lang="en-US" dirty="0" smtClean="0"/>
              <a:t> suppression: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276600"/>
            <a:ext cx="3448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dirty="0" smtClean="0"/>
              <a:t> rare decays </a:t>
            </a:r>
            <a:r>
              <a:rPr lang="en-US" dirty="0" smtClean="0"/>
              <a:t>are</a:t>
            </a:r>
            <a:endParaRPr lang="en-US" dirty="0" smtClean="0"/>
          </a:p>
          <a:p>
            <a:r>
              <a:rPr lang="en-US" dirty="0" smtClean="0"/>
              <a:t>now </a:t>
            </a:r>
            <a:r>
              <a:rPr lang="en-US" dirty="0" smtClean="0"/>
              <a:t>where </a:t>
            </a:r>
            <a:r>
              <a:rPr lang="en-US" i="1" dirty="0" smtClean="0"/>
              <a:t>K</a:t>
            </a:r>
            <a:r>
              <a:rPr lang="en-US" dirty="0" smtClean="0"/>
              <a:t> rare </a:t>
            </a:r>
            <a:r>
              <a:rPr lang="en-US" dirty="0" smtClean="0"/>
              <a:t>decays</a:t>
            </a:r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sed to be</a:t>
            </a:r>
            <a:r>
              <a:rPr lang="en-US" dirty="0" smtClean="0"/>
              <a:t> </a:t>
            </a:r>
            <a:r>
              <a:rPr lang="en-US" dirty="0" smtClean="0"/>
              <a:t>15 years ago</a:t>
            </a:r>
          </a:p>
          <a:p>
            <a:r>
              <a:rPr lang="en-US" dirty="0" smtClean="0"/>
              <a:t>…large errors but catching up!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A. Buras at EPS HEP, examples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444592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4869</TotalTime>
  <Words>678</Words>
  <Application>Microsoft Office PowerPoint</Application>
  <PresentationFormat>Affichage à l'écran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1_Office Theme</vt:lpstr>
      <vt:lpstr>Foundry</vt:lpstr>
      <vt:lpstr>Challenges and Overview</vt:lpstr>
      <vt:lpstr>NA62 Collaboration Meeting</vt:lpstr>
      <vt:lpstr>Overview: Particle Physics</vt:lpstr>
      <vt:lpstr>Présentation PowerPoint</vt:lpstr>
      <vt:lpstr>Following A. Buras at EPS HEP</vt:lpstr>
      <vt:lpstr>A. Buras @EPS HEP No lack of possibilities…. </vt:lpstr>
      <vt:lpstr>A. Buras EPS HEP</vt:lpstr>
      <vt:lpstr>Overview, new results: B(s,d) →m+m-</vt:lpstr>
      <vt:lpstr>A. Buras at EPS HEP, examples</vt:lpstr>
      <vt:lpstr>Overview:  K Experiments </vt:lpstr>
      <vt:lpstr>Overall Challenge (I)</vt:lpstr>
      <vt:lpstr>Overall Challenge (II)</vt:lpstr>
      <vt:lpstr>Présentation PowerPoint</vt:lpstr>
      <vt:lpstr>Happy Birthday Italo!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Overview</dc:title>
  <dc:creator>Augusto Ceccucci</dc:creator>
  <cp:lastModifiedBy>Augusto</cp:lastModifiedBy>
  <cp:revision>59</cp:revision>
  <dcterms:created xsi:type="dcterms:W3CDTF">2006-08-16T00:00:00Z</dcterms:created>
  <dcterms:modified xsi:type="dcterms:W3CDTF">2013-08-30T19:03:04Z</dcterms:modified>
</cp:coreProperties>
</file>