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8.wmf"/><Relationship Id="rId7" Type="http://schemas.openxmlformats.org/officeDocument/2006/relationships/image" Target="../media/image32.wmf"/><Relationship Id="rId2" Type="http://schemas.openxmlformats.org/officeDocument/2006/relationships/image" Target="../media/image27.wmf"/><Relationship Id="rId1" Type="http://schemas.openxmlformats.org/officeDocument/2006/relationships/image" Target="../media/image33.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3" name="Rettangolo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ttangolo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ttangolo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ttangolo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ttangolo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ettangolo arrotondato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ettangolo arrotondato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ttangolo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ttangolo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ttangolo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ttangolo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olo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6705600" y="4206240"/>
            <a:ext cx="960120" cy="457200"/>
          </a:xfrm>
        </p:spPr>
        <p:txBody>
          <a:bodyPr/>
          <a:lstStyle/>
          <a:p>
            <a:fld id="{DE9A5D62-672F-419E-921B-7F9DEBDE92BA}" type="datetimeFigureOut">
              <a:rPr lang="it-IT" smtClean="0"/>
              <a:t>27/08/2013</a:t>
            </a:fld>
            <a:endParaRPr lang="it-IT"/>
          </a:p>
        </p:txBody>
      </p:sp>
      <p:sp>
        <p:nvSpPr>
          <p:cNvPr id="17" name="Segnaposto piè di pagina 16"/>
          <p:cNvSpPr>
            <a:spLocks noGrp="1"/>
          </p:cNvSpPr>
          <p:nvPr>
            <p:ph type="ftr" sz="quarter" idx="11"/>
          </p:nvPr>
        </p:nvSpPr>
        <p:spPr>
          <a:xfrm>
            <a:off x="5410200" y="4205288"/>
            <a:ext cx="1295400" cy="457200"/>
          </a:xfrm>
        </p:spPr>
        <p:txBody>
          <a:bodyPr/>
          <a:lstStyle/>
          <a:p>
            <a:endParaRPr lang="it-IT"/>
          </a:p>
        </p:txBody>
      </p:sp>
      <p:sp>
        <p:nvSpPr>
          <p:cNvPr id="29" name="Segnaposto numero diapositiva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17CD010-73AB-4422-AD82-4671CCAAE3E5}"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E9A5D62-672F-419E-921B-7F9DEBDE92BA}" type="datetimeFigureOut">
              <a:rPr lang="it-IT" smtClean="0"/>
              <a:t>27/08/2013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1143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143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E9A5D62-672F-419E-921B-7F9DEBDE92BA}" type="datetimeFigureOut">
              <a:rPr lang="it-IT" smtClean="0"/>
              <a:t>27/08/2013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E9A5D62-672F-419E-921B-7F9DEBDE92BA}" type="datetimeFigureOut">
              <a:rPr lang="it-IT" smtClean="0"/>
              <a:t>27/08/2013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DE9A5D62-672F-419E-921B-7F9DEBDE92BA}" type="datetimeFigureOut">
              <a:rPr lang="it-IT" smtClean="0"/>
              <a:t>27/08/2013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DE9A5D62-672F-419E-921B-7F9DEBDE92BA}" type="datetimeFigureOut">
              <a:rPr lang="it-IT" smtClean="0"/>
              <a:t>27/08/2013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381000" y="1143000"/>
            <a:ext cx="8382000" cy="1069848"/>
          </a:xfrm>
        </p:spPr>
        <p:txBody>
          <a:bodyPr anchor="ctr"/>
          <a:lstStyle>
            <a:lvl1pPr>
              <a:defRPr sz="4000" b="0" i="0"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6" name="Segnaposto data 25"/>
          <p:cNvSpPr>
            <a:spLocks noGrp="1"/>
          </p:cNvSpPr>
          <p:nvPr>
            <p:ph type="dt" sz="half" idx="10"/>
          </p:nvPr>
        </p:nvSpPr>
        <p:spPr/>
        <p:txBody>
          <a:bodyPr rtlCol="0"/>
          <a:lstStyle/>
          <a:p>
            <a:fld id="{DE9A5D62-672F-419E-921B-7F9DEBDE92BA}" type="datetimeFigureOut">
              <a:rPr lang="it-IT" smtClean="0"/>
              <a:t>27/08/2013</a:t>
            </a:fld>
            <a:endParaRPr lang="it-IT"/>
          </a:p>
        </p:txBody>
      </p:sp>
      <p:sp>
        <p:nvSpPr>
          <p:cNvPr id="27" name="Segnaposto numero diapositiva 26"/>
          <p:cNvSpPr>
            <a:spLocks noGrp="1"/>
          </p:cNvSpPr>
          <p:nvPr>
            <p:ph type="sldNum" sz="quarter" idx="11"/>
          </p:nvPr>
        </p:nvSpPr>
        <p:spPr/>
        <p:txBody>
          <a:bodyPr rtlCol="0"/>
          <a:lstStyle/>
          <a:p>
            <a:fld id="{217CD010-73AB-4422-AD82-4671CCAAE3E5}" type="slidenum">
              <a:rPr lang="it-IT" smtClean="0"/>
              <a:t>‹N›</a:t>
            </a:fld>
            <a:endParaRPr lang="it-IT"/>
          </a:p>
        </p:txBody>
      </p:sp>
      <p:sp>
        <p:nvSpPr>
          <p:cNvPr id="28" name="Segnaposto piè di pagina 27"/>
          <p:cNvSpPr>
            <a:spLocks noGrp="1"/>
          </p:cNvSpPr>
          <p:nvPr>
            <p:ph type="ftr" sz="quarter" idx="12"/>
          </p:nvPr>
        </p:nvSpPr>
        <p:spPr/>
        <p:txBody>
          <a:bodyPr rtlCol="0"/>
          <a:lstStyle/>
          <a:p>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a:xfrm>
            <a:off x="6583680" y="612648"/>
            <a:ext cx="957264" cy="457200"/>
          </a:xfrm>
        </p:spPr>
        <p:txBody>
          <a:bodyPr/>
          <a:lstStyle/>
          <a:p>
            <a:fld id="{DE9A5D62-672F-419E-921B-7F9DEBDE92BA}" type="datetimeFigureOut">
              <a:rPr lang="it-IT" smtClean="0"/>
              <a:t>27/08/2013</a:t>
            </a:fld>
            <a:endParaRPr lang="it-IT"/>
          </a:p>
        </p:txBody>
      </p:sp>
      <p:sp>
        <p:nvSpPr>
          <p:cNvPr id="4" name="Segnaposto piè di pagina 3"/>
          <p:cNvSpPr>
            <a:spLocks noGrp="1"/>
          </p:cNvSpPr>
          <p:nvPr>
            <p:ph type="ftr" sz="quarter" idx="11"/>
          </p:nvPr>
        </p:nvSpPr>
        <p:spPr>
          <a:xfrm>
            <a:off x="5257800" y="612648"/>
            <a:ext cx="1325880" cy="457200"/>
          </a:xfrm>
        </p:spPr>
        <p:txBody>
          <a:bodyPr/>
          <a:lstStyle/>
          <a:p>
            <a:endParaRPr lang="it-IT"/>
          </a:p>
        </p:txBody>
      </p:sp>
      <p:sp>
        <p:nvSpPr>
          <p:cNvPr id="5" name="Segnaposto numero diapositiva 4"/>
          <p:cNvSpPr>
            <a:spLocks noGrp="1"/>
          </p:cNvSpPr>
          <p:nvPr>
            <p:ph type="sldNum" sz="quarter" idx="12"/>
          </p:nvPr>
        </p:nvSpPr>
        <p:spPr>
          <a:xfrm>
            <a:off x="8174736" y="2272"/>
            <a:ext cx="762000" cy="365760"/>
          </a:xfrm>
        </p:spPr>
        <p:txBody>
          <a:bodyPr/>
          <a:lstStyle/>
          <a:p>
            <a:fld id="{217CD010-73AB-4422-AD82-4671CCAAE3E5}"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E9A5D62-672F-419E-921B-7F9DEBDE92BA}" type="datetimeFigureOut">
              <a:rPr lang="it-IT" smtClean="0"/>
              <a:t>27/08/2013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353496" y="1101970"/>
            <a:ext cx="3383280" cy="877824"/>
          </a:xfrm>
        </p:spPr>
        <p:txBody>
          <a:bodyPr anchor="b"/>
          <a:lstStyle>
            <a:lvl1pPr algn="l">
              <a:buNone/>
              <a:defRPr sz="1800" b="1"/>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DE9A5D62-672F-419E-921B-7F9DEBDE92BA}" type="datetimeFigureOut">
              <a:rPr lang="it-IT" smtClean="0"/>
              <a:t>27/08/2013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DE9A5D62-672F-419E-921B-7F9DEBDE92BA}" type="datetimeFigureOut">
              <a:rPr lang="it-IT" smtClean="0"/>
              <a:t>27/08/2013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17CD010-73AB-4422-AD82-4671CCAAE3E5}"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ttangolo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ttangolo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ttangolo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ttangolo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ttangolo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ettangolo arrotondato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ettangolo arrotondato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ttangolo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ttangolo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ttangolo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ttangolo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ttangolo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ttangolo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egnaposto titolo 21"/>
          <p:cNvSpPr>
            <a:spLocks noGrp="1"/>
          </p:cNvSpPr>
          <p:nvPr>
            <p:ph type="title"/>
          </p:nvPr>
        </p:nvSpPr>
        <p:spPr>
          <a:xfrm>
            <a:off x="457200" y="1143000"/>
            <a:ext cx="8229600" cy="1066800"/>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E9A5D62-672F-419E-921B-7F9DEBDE92BA}" type="datetimeFigureOut">
              <a:rPr lang="it-IT" smtClean="0"/>
              <a:t>27/08/2013</a:t>
            </a:fld>
            <a:endParaRPr lang="it-IT"/>
          </a:p>
        </p:txBody>
      </p:sp>
      <p:sp>
        <p:nvSpPr>
          <p:cNvPr id="3" name="Segnaposto piè di pagina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it-IT"/>
          </a:p>
        </p:txBody>
      </p:sp>
      <p:sp>
        <p:nvSpPr>
          <p:cNvPr id="23" name="Segnaposto numero diapositiva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17CD010-73AB-4422-AD82-4671CCAAE3E5}"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 Id="rId9"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23528" y="2338016"/>
            <a:ext cx="8458200" cy="946968"/>
          </a:xfrm>
        </p:spPr>
        <p:txBody>
          <a:bodyPr>
            <a:normAutofit/>
          </a:bodyPr>
          <a:lstStyle/>
          <a:p>
            <a:pPr algn="ctr"/>
            <a:r>
              <a:rPr lang="en-GB" sz="4000" smtClean="0">
                <a:effectLst>
                  <a:outerShdw blurRad="38100" dist="38100" dir="2700000" algn="tl">
                    <a:srgbClr val="000000">
                      <a:alpha val="43137"/>
                    </a:srgbClr>
                  </a:outerShdw>
                </a:effectLst>
              </a:rPr>
              <a:t>Trigger </a:t>
            </a:r>
            <a:r>
              <a:rPr lang="en-GB" sz="4000" smtClean="0">
                <a:effectLst>
                  <a:outerShdw blurRad="38100" dist="38100" dir="2700000" algn="tl">
                    <a:srgbClr val="000000">
                      <a:alpha val="43137"/>
                    </a:srgbClr>
                  </a:outerShdw>
                </a:effectLst>
              </a:rPr>
              <a:t>simulation </a:t>
            </a:r>
            <a:r>
              <a:rPr lang="en-GB" sz="4000" smtClean="0">
                <a:effectLst>
                  <a:outerShdw blurRad="38100" dist="38100" dir="2700000" algn="tl">
                    <a:srgbClr val="000000">
                      <a:alpha val="43137"/>
                    </a:srgbClr>
                  </a:outerShdw>
                </a:effectLst>
              </a:rPr>
              <a:t>update</a:t>
            </a:r>
            <a:endParaRPr lang="en-GB" sz="4000">
              <a:effectLst>
                <a:outerShdw blurRad="38100" dist="38100" dir="2700000" algn="tl">
                  <a:srgbClr val="000000">
                    <a:alpha val="43137"/>
                  </a:srgbClr>
                </a:outerShdw>
              </a:effectLst>
            </a:endParaRPr>
          </a:p>
        </p:txBody>
      </p:sp>
      <p:sp>
        <p:nvSpPr>
          <p:cNvPr id="3" name="Sottotitolo 2"/>
          <p:cNvSpPr>
            <a:spLocks noGrp="1"/>
          </p:cNvSpPr>
          <p:nvPr>
            <p:ph type="subTitle" idx="1"/>
          </p:nvPr>
        </p:nvSpPr>
        <p:spPr>
          <a:xfrm>
            <a:off x="1043608" y="4653136"/>
            <a:ext cx="6984776" cy="1752600"/>
          </a:xfrm>
        </p:spPr>
        <p:txBody>
          <a:bodyPr>
            <a:normAutofit fontScale="92500"/>
          </a:bodyPr>
          <a:lstStyle/>
          <a:p>
            <a:pPr algn="ctr"/>
            <a:r>
              <a:rPr lang="en-GB" sz="3500" smtClean="0"/>
              <a:t>Bruno Angelucci</a:t>
            </a:r>
          </a:p>
          <a:p>
            <a:pPr algn="ctr"/>
            <a:r>
              <a:rPr lang="en-GB" smtClean="0"/>
              <a:t>INFN &amp; University of </a:t>
            </a:r>
            <a:r>
              <a:rPr lang="en-GB" smtClean="0"/>
              <a:t>Pisa</a:t>
            </a:r>
            <a:endParaRPr lang="en-GB" smtClean="0"/>
          </a:p>
          <a:p>
            <a:pPr algn="ctr"/>
            <a:endParaRPr lang="en-GB" smtClean="0"/>
          </a:p>
          <a:p>
            <a:pPr algn="ctr"/>
            <a:r>
              <a:rPr lang="en-GB" smtClean="0"/>
              <a:t>NA62 Physics WG meeting – </a:t>
            </a:r>
            <a:r>
              <a:rPr lang="en-GB" smtClean="0"/>
              <a:t>Liverpool</a:t>
            </a:r>
            <a:r>
              <a:rPr lang="en-GB" smtClean="0"/>
              <a:t>, </a:t>
            </a:r>
            <a:r>
              <a:rPr lang="en-GB" smtClean="0"/>
              <a:t>28/08/2013</a:t>
            </a:r>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260648"/>
            <a:ext cx="8229600" cy="1066800"/>
          </a:xfrm>
        </p:spPr>
        <p:txBody>
          <a:bodyPr>
            <a:normAutofit/>
          </a:bodyPr>
          <a:lstStyle/>
          <a:p>
            <a:pPr algn="ctr"/>
            <a:r>
              <a:rPr lang="it-IT" sz="3200" dirty="0" err="1" smtClean="0">
                <a:effectLst>
                  <a:outerShdw blurRad="38100" dist="38100" dir="2700000" algn="tl">
                    <a:srgbClr val="000000">
                      <a:alpha val="43137"/>
                    </a:srgbClr>
                  </a:outerShdw>
                </a:effectLst>
              </a:rPr>
              <a:t>Issues</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with</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digitized</a:t>
            </a:r>
            <a:r>
              <a:rPr lang="it-IT" sz="3200" dirty="0" smtClean="0">
                <a:effectLst>
                  <a:outerShdw blurRad="38100" dist="38100" dir="2700000" algn="tl">
                    <a:srgbClr val="000000">
                      <a:alpha val="43137"/>
                    </a:srgbClr>
                  </a:outerShdw>
                </a:effectLst>
              </a:rPr>
              <a:t> data</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0" y="1196752"/>
            <a:ext cx="9144000" cy="5661248"/>
          </a:xfrm>
        </p:spPr>
        <p:txBody>
          <a:bodyPr>
            <a:normAutofit/>
          </a:bodyPr>
          <a:lstStyle/>
          <a:p>
            <a:r>
              <a:rPr lang="it-IT" sz="2300" dirty="0" err="1" smtClean="0"/>
              <a:t>Here</a:t>
            </a:r>
            <a:r>
              <a:rPr lang="it-IT" sz="2300" dirty="0" smtClean="0"/>
              <a:t> a                 </a:t>
            </a:r>
            <a:r>
              <a:rPr lang="it-IT" sz="2300" dirty="0" err="1" smtClean="0"/>
              <a:t>event</a:t>
            </a:r>
            <a:r>
              <a:rPr lang="it-IT" sz="2300" dirty="0" smtClean="0"/>
              <a:t> </a:t>
            </a:r>
            <a:r>
              <a:rPr lang="it-IT" sz="2300" dirty="0" err="1" smtClean="0"/>
              <a:t>is</a:t>
            </a:r>
            <a:r>
              <a:rPr lang="it-IT" sz="2300" dirty="0" smtClean="0"/>
              <a:t> </a:t>
            </a:r>
            <a:r>
              <a:rPr lang="it-IT" sz="2300" dirty="0" err="1" smtClean="0"/>
              <a:t>represented</a:t>
            </a:r>
            <a:r>
              <a:rPr lang="it-IT" sz="2300" dirty="0" smtClean="0"/>
              <a:t> in </a:t>
            </a:r>
            <a:r>
              <a:rPr lang="it-IT" sz="2300" dirty="0" err="1" smtClean="0">
                <a:solidFill>
                  <a:srgbClr val="FF0000"/>
                </a:solidFill>
              </a:rPr>
              <a:t>energy</a:t>
            </a:r>
            <a:r>
              <a:rPr lang="it-IT" sz="2300" dirty="0" smtClean="0">
                <a:solidFill>
                  <a:srgbClr val="FF0000"/>
                </a:solidFill>
              </a:rPr>
              <a:t> </a:t>
            </a:r>
            <a:r>
              <a:rPr lang="it-IT" sz="2300" dirty="0" err="1" smtClean="0">
                <a:solidFill>
                  <a:srgbClr val="FF0000"/>
                </a:solidFill>
              </a:rPr>
              <a:t>release</a:t>
            </a:r>
            <a:r>
              <a:rPr lang="it-IT" sz="2300" dirty="0" smtClean="0">
                <a:solidFill>
                  <a:srgbClr val="FF0000"/>
                </a:solidFill>
              </a:rPr>
              <a:t> </a:t>
            </a:r>
            <a:r>
              <a:rPr lang="it-IT" sz="2300" dirty="0" err="1" smtClean="0">
                <a:solidFill>
                  <a:srgbClr val="FF0000"/>
                </a:solidFill>
              </a:rPr>
              <a:t>from</a:t>
            </a:r>
            <a:r>
              <a:rPr lang="it-IT" sz="2300" dirty="0" smtClean="0">
                <a:solidFill>
                  <a:srgbClr val="FF0000"/>
                </a:solidFill>
              </a:rPr>
              <a:t> MC </a:t>
            </a:r>
            <a:endParaRPr lang="it-IT" sz="23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endParaRPr lang="it-IT" sz="2400" dirty="0" smtClean="0"/>
          </a:p>
          <a:p>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endParaRPr lang="it-IT" sz="2400" dirty="0" smtClean="0"/>
          </a:p>
        </p:txBody>
      </p:sp>
      <p:graphicFrame>
        <p:nvGraphicFramePr>
          <p:cNvPr id="4" name="Oggetto 3"/>
          <p:cNvGraphicFramePr>
            <a:graphicFrameLocks noChangeAspect="1"/>
          </p:cNvGraphicFramePr>
          <p:nvPr/>
        </p:nvGraphicFramePr>
        <p:xfrm>
          <a:off x="1364459" y="1222878"/>
          <a:ext cx="1372653" cy="360040"/>
        </p:xfrm>
        <a:graphic>
          <a:graphicData uri="http://schemas.openxmlformats.org/presentationml/2006/ole">
            <p:oleObj spid="_x0000_s3074" name="Equazione" r:id="rId3" imgW="774360" imgH="203040" progId="Equation.3">
              <p:embed/>
            </p:oleObj>
          </a:graphicData>
        </a:graphic>
      </p:graphicFrame>
      <p:pic>
        <p:nvPicPr>
          <p:cNvPr id="5" name="Immagine 4" descr="pi+pi0_XYevent.png"/>
          <p:cNvPicPr>
            <a:picLocks noChangeAspect="1"/>
          </p:cNvPicPr>
          <p:nvPr/>
        </p:nvPicPr>
        <p:blipFill>
          <a:blip r:embed="rId4" cstate="print"/>
          <a:stretch>
            <a:fillRect/>
          </a:stretch>
        </p:blipFill>
        <p:spPr>
          <a:xfrm>
            <a:off x="1475656" y="1772816"/>
            <a:ext cx="6192688" cy="50405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260648"/>
            <a:ext cx="8229600" cy="1066800"/>
          </a:xfrm>
        </p:spPr>
        <p:txBody>
          <a:bodyPr>
            <a:normAutofit/>
          </a:bodyPr>
          <a:lstStyle/>
          <a:p>
            <a:pPr algn="ctr"/>
            <a:r>
              <a:rPr lang="it-IT" sz="3200" dirty="0" err="1" smtClean="0">
                <a:effectLst>
                  <a:outerShdw blurRad="38100" dist="38100" dir="2700000" algn="tl">
                    <a:srgbClr val="000000">
                      <a:alpha val="43137"/>
                    </a:srgbClr>
                  </a:outerShdw>
                </a:effectLst>
              </a:rPr>
              <a:t>Issues</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with</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digitized</a:t>
            </a:r>
            <a:r>
              <a:rPr lang="it-IT" sz="3200" dirty="0" smtClean="0">
                <a:effectLst>
                  <a:outerShdw blurRad="38100" dist="38100" dir="2700000" algn="tl">
                    <a:srgbClr val="000000">
                      <a:alpha val="43137"/>
                    </a:srgbClr>
                  </a:outerShdw>
                </a:effectLst>
              </a:rPr>
              <a:t> data - 2</a:t>
            </a:r>
            <a:endParaRPr lang="it-IT" sz="3200" dirty="0">
              <a:effectLst>
                <a:outerShdw blurRad="38100" dist="38100" dir="2700000" algn="tl">
                  <a:srgbClr val="000000">
                    <a:alpha val="43137"/>
                  </a:srgbClr>
                </a:outerShdw>
              </a:effectLst>
            </a:endParaRPr>
          </a:p>
        </p:txBody>
      </p:sp>
      <p:pic>
        <p:nvPicPr>
          <p:cNvPr id="5" name="Immagine 4" descr="pi+pi0_XYevent.png"/>
          <p:cNvPicPr>
            <a:picLocks noChangeAspect="1"/>
          </p:cNvPicPr>
          <p:nvPr/>
        </p:nvPicPr>
        <p:blipFill>
          <a:blip r:embed="rId2" cstate="print"/>
          <a:stretch>
            <a:fillRect/>
          </a:stretch>
        </p:blipFill>
        <p:spPr>
          <a:xfrm>
            <a:off x="0" y="3284984"/>
            <a:ext cx="4614012" cy="3168352"/>
          </a:xfrm>
          <a:prstGeom prst="rect">
            <a:avLst/>
          </a:prstGeom>
        </p:spPr>
      </p:pic>
      <p:pic>
        <p:nvPicPr>
          <p:cNvPr id="6" name="Immagine 5" descr="pi+pi0_XYevent.png"/>
          <p:cNvPicPr>
            <a:picLocks noChangeAspect="1"/>
          </p:cNvPicPr>
          <p:nvPr/>
        </p:nvPicPr>
        <p:blipFill>
          <a:blip r:embed="rId3" cstate="print"/>
          <a:stretch>
            <a:fillRect/>
          </a:stretch>
        </p:blipFill>
        <p:spPr>
          <a:xfrm>
            <a:off x="4529988" y="2924944"/>
            <a:ext cx="4614012" cy="3888432"/>
          </a:xfrm>
          <a:prstGeom prst="rect">
            <a:avLst/>
          </a:prstGeom>
        </p:spPr>
      </p:pic>
      <p:sp>
        <p:nvSpPr>
          <p:cNvPr id="7" name="Rettangolo 6"/>
          <p:cNvSpPr/>
          <p:nvPr/>
        </p:nvSpPr>
        <p:spPr>
          <a:xfrm>
            <a:off x="7092280" y="2276872"/>
            <a:ext cx="108012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4860032" y="1340768"/>
            <a:ext cx="3816424" cy="1200329"/>
          </a:xfrm>
          <a:prstGeom prst="rect">
            <a:avLst/>
          </a:prstGeom>
          <a:noFill/>
        </p:spPr>
        <p:txBody>
          <a:bodyPr wrap="square" rtlCol="0">
            <a:spAutoFit/>
          </a:bodyPr>
          <a:lstStyle/>
          <a:p>
            <a:pPr>
              <a:buFont typeface="Arial" pitchFamily="34" charset="0"/>
              <a:buChar char="•"/>
            </a:pPr>
            <a:r>
              <a:rPr lang="it-IT" dirty="0" smtClean="0"/>
              <a:t> High </a:t>
            </a:r>
            <a:r>
              <a:rPr lang="it-IT" dirty="0" err="1" smtClean="0"/>
              <a:t>inefficiency</a:t>
            </a:r>
            <a:r>
              <a:rPr lang="it-IT" dirty="0" smtClean="0"/>
              <a:t> </a:t>
            </a:r>
            <a:r>
              <a:rPr lang="it-IT" dirty="0" err="1" smtClean="0"/>
              <a:t>for</a:t>
            </a:r>
            <a:r>
              <a:rPr lang="it-IT" dirty="0" smtClean="0"/>
              <a:t> </a:t>
            </a:r>
            <a:r>
              <a:rPr lang="it-IT" dirty="0" err="1" smtClean="0"/>
              <a:t>pions</a:t>
            </a:r>
            <a:r>
              <a:rPr lang="it-IT" dirty="0" smtClean="0"/>
              <a:t> and low </a:t>
            </a:r>
            <a:r>
              <a:rPr lang="it-IT" dirty="0" err="1" smtClean="0"/>
              <a:t>energy</a:t>
            </a:r>
            <a:r>
              <a:rPr lang="it-IT" dirty="0" smtClean="0"/>
              <a:t> </a:t>
            </a:r>
            <a:r>
              <a:rPr lang="it-IT" dirty="0" err="1" smtClean="0"/>
              <a:t>photons</a:t>
            </a:r>
            <a:r>
              <a:rPr lang="it-IT" dirty="0" smtClean="0"/>
              <a:t> due </a:t>
            </a:r>
            <a:r>
              <a:rPr lang="it-IT" dirty="0" err="1" smtClean="0"/>
              <a:t>to</a:t>
            </a:r>
            <a:r>
              <a:rPr lang="it-IT" dirty="0" smtClean="0"/>
              <a:t> the </a:t>
            </a:r>
            <a:r>
              <a:rPr lang="it-IT" dirty="0" err="1" smtClean="0"/>
              <a:t>gain</a:t>
            </a:r>
            <a:r>
              <a:rPr lang="it-IT" dirty="0" smtClean="0"/>
              <a:t> vs </a:t>
            </a:r>
            <a:r>
              <a:rPr lang="it-IT" dirty="0" err="1" smtClean="0"/>
              <a:t>cell</a:t>
            </a:r>
            <a:r>
              <a:rPr lang="it-IT" dirty="0" smtClean="0"/>
              <a:t> </a:t>
            </a:r>
            <a:r>
              <a:rPr lang="it-IT" dirty="0" err="1" smtClean="0"/>
              <a:t>energy</a:t>
            </a:r>
            <a:r>
              <a:rPr lang="it-IT" dirty="0" smtClean="0"/>
              <a:t> </a:t>
            </a:r>
            <a:r>
              <a:rPr lang="it-IT" dirty="0" err="1" smtClean="0"/>
              <a:t>release</a:t>
            </a:r>
            <a:r>
              <a:rPr lang="it-IT" dirty="0" smtClean="0"/>
              <a:t> and the </a:t>
            </a:r>
            <a:r>
              <a:rPr lang="it-IT" dirty="0" err="1" smtClean="0"/>
              <a:t>difficulty</a:t>
            </a:r>
            <a:r>
              <a:rPr lang="it-IT" dirty="0" smtClean="0"/>
              <a:t> </a:t>
            </a:r>
            <a:r>
              <a:rPr lang="it-IT" dirty="0" err="1" smtClean="0"/>
              <a:t>to</a:t>
            </a:r>
            <a:r>
              <a:rPr lang="it-IT" dirty="0" smtClean="0"/>
              <a:t> </a:t>
            </a:r>
            <a:r>
              <a:rPr lang="it-IT" dirty="0" err="1" smtClean="0"/>
              <a:t>choose</a:t>
            </a:r>
            <a:r>
              <a:rPr lang="it-IT" dirty="0" smtClean="0"/>
              <a:t> a </a:t>
            </a:r>
            <a:r>
              <a:rPr lang="it-IT" dirty="0" err="1" smtClean="0"/>
              <a:t>threshold</a:t>
            </a:r>
            <a:endParaRPr lang="it-IT" dirty="0"/>
          </a:p>
        </p:txBody>
      </p:sp>
      <p:sp>
        <p:nvSpPr>
          <p:cNvPr id="10" name="CasellaDiTesto 9"/>
          <p:cNvSpPr txBox="1"/>
          <p:nvPr/>
        </p:nvSpPr>
        <p:spPr>
          <a:xfrm>
            <a:off x="251520" y="1414517"/>
            <a:ext cx="3816424" cy="646331"/>
          </a:xfrm>
          <a:prstGeom prst="rect">
            <a:avLst/>
          </a:prstGeom>
          <a:noFill/>
        </p:spPr>
        <p:txBody>
          <a:bodyPr wrap="square" rtlCol="0">
            <a:spAutoFit/>
          </a:bodyPr>
          <a:lstStyle/>
          <a:p>
            <a:pPr>
              <a:buFont typeface="Arial" pitchFamily="34" charset="0"/>
              <a:buChar char="•"/>
            </a:pPr>
            <a:r>
              <a:rPr lang="it-IT" dirty="0" smtClean="0"/>
              <a:t> First </a:t>
            </a:r>
            <a:r>
              <a:rPr lang="it-IT" dirty="0" err="1" smtClean="0"/>
              <a:t>attempt</a:t>
            </a:r>
            <a:r>
              <a:rPr lang="it-IT" dirty="0" smtClean="0"/>
              <a:t> </a:t>
            </a:r>
            <a:r>
              <a:rPr lang="it-IT" dirty="0" err="1" smtClean="0"/>
              <a:t>to</a:t>
            </a:r>
            <a:r>
              <a:rPr lang="it-IT" dirty="0" smtClean="0"/>
              <a:t> </a:t>
            </a:r>
            <a:r>
              <a:rPr lang="it-IT" dirty="0" err="1" smtClean="0"/>
              <a:t>use</a:t>
            </a:r>
            <a:r>
              <a:rPr lang="it-IT" dirty="0" smtClean="0"/>
              <a:t> just the ADC </a:t>
            </a:r>
            <a:r>
              <a:rPr lang="it-IT" dirty="0" err="1" smtClean="0"/>
              <a:t>counts</a:t>
            </a:r>
            <a:r>
              <a:rPr lang="it-IT" dirty="0" smtClean="0"/>
              <a:t> </a:t>
            </a:r>
            <a:r>
              <a:rPr lang="it-IT" dirty="0" err="1" smtClean="0"/>
              <a:t>of</a:t>
            </a:r>
            <a:r>
              <a:rPr lang="it-IT" dirty="0" smtClean="0"/>
              <a:t> the </a:t>
            </a:r>
            <a:r>
              <a:rPr lang="it-IT" dirty="0" err="1" smtClean="0"/>
              <a:t>peak</a:t>
            </a:r>
            <a:r>
              <a:rPr lang="it-IT" dirty="0" smtClean="0"/>
              <a:t> </a:t>
            </a:r>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404664"/>
            <a:ext cx="8229600" cy="1066800"/>
          </a:xfrm>
        </p:spPr>
        <p:txBody>
          <a:bodyPr>
            <a:normAutofit/>
          </a:bodyPr>
          <a:lstStyle/>
          <a:p>
            <a:pPr algn="ctr"/>
            <a:r>
              <a:rPr lang="it-IT" sz="3200" dirty="0" err="1" smtClean="0">
                <a:effectLst>
                  <a:outerShdw blurRad="38100" dist="38100" dir="2700000" algn="tl">
                    <a:srgbClr val="000000">
                      <a:alpha val="43137"/>
                    </a:srgbClr>
                  </a:outerShdw>
                </a:effectLst>
              </a:rPr>
              <a:t>Issues</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with</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digitized</a:t>
            </a:r>
            <a:r>
              <a:rPr lang="it-IT" sz="3200" dirty="0" smtClean="0">
                <a:effectLst>
                  <a:outerShdw blurRad="38100" dist="38100" dir="2700000" algn="tl">
                    <a:srgbClr val="000000">
                      <a:alpha val="43137"/>
                    </a:srgbClr>
                  </a:outerShdw>
                </a:effectLst>
              </a:rPr>
              <a:t> data - 3</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457200" y="1196752"/>
            <a:ext cx="8229600" cy="5661248"/>
          </a:xfrm>
        </p:spPr>
        <p:txBody>
          <a:bodyPr>
            <a:normAutofit/>
          </a:bodyPr>
          <a:lstStyle/>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pPr>
              <a:buNone/>
            </a:pPr>
            <a:endParaRPr lang="it-IT" sz="2400" dirty="0" smtClean="0"/>
          </a:p>
          <a:p>
            <a:endParaRPr lang="it-IT" sz="2400" dirty="0" smtClean="0"/>
          </a:p>
        </p:txBody>
      </p:sp>
      <p:pic>
        <p:nvPicPr>
          <p:cNvPr id="6" name="Immagine 5" descr="pi+pi0_XYevent.png"/>
          <p:cNvPicPr>
            <a:picLocks noChangeAspect="1"/>
          </p:cNvPicPr>
          <p:nvPr/>
        </p:nvPicPr>
        <p:blipFill>
          <a:blip r:embed="rId2" cstate="print"/>
          <a:stretch>
            <a:fillRect/>
          </a:stretch>
        </p:blipFill>
        <p:spPr>
          <a:xfrm>
            <a:off x="-3693" y="3645024"/>
            <a:ext cx="4732320" cy="3168352"/>
          </a:xfrm>
          <a:prstGeom prst="rect">
            <a:avLst/>
          </a:prstGeom>
        </p:spPr>
      </p:pic>
      <p:sp>
        <p:nvSpPr>
          <p:cNvPr id="8" name="CasellaDiTesto 7"/>
          <p:cNvSpPr txBox="1"/>
          <p:nvPr/>
        </p:nvSpPr>
        <p:spPr>
          <a:xfrm>
            <a:off x="611560" y="1652607"/>
            <a:ext cx="8316416" cy="1477328"/>
          </a:xfrm>
          <a:prstGeom prst="rect">
            <a:avLst/>
          </a:prstGeom>
          <a:noFill/>
        </p:spPr>
        <p:txBody>
          <a:bodyPr wrap="square" rtlCol="0">
            <a:spAutoFit/>
          </a:bodyPr>
          <a:lstStyle/>
          <a:p>
            <a:pPr>
              <a:buFont typeface="Arial" pitchFamily="34" charset="0"/>
              <a:buChar char="•"/>
            </a:pPr>
            <a:r>
              <a:rPr lang="it-IT" dirty="0" smtClean="0"/>
              <a:t> The routine </a:t>
            </a:r>
            <a:r>
              <a:rPr lang="it-IT" dirty="0" err="1" smtClean="0"/>
              <a:t>to</a:t>
            </a:r>
            <a:r>
              <a:rPr lang="it-IT" dirty="0" smtClean="0"/>
              <a:t> </a:t>
            </a:r>
            <a:r>
              <a:rPr lang="it-IT" dirty="0" err="1" smtClean="0">
                <a:solidFill>
                  <a:srgbClr val="FF0000"/>
                </a:solidFill>
              </a:rPr>
              <a:t>convert</a:t>
            </a:r>
            <a:r>
              <a:rPr lang="it-IT" dirty="0" smtClean="0">
                <a:solidFill>
                  <a:srgbClr val="FF0000"/>
                </a:solidFill>
              </a:rPr>
              <a:t> </a:t>
            </a:r>
            <a:r>
              <a:rPr lang="it-IT" dirty="0" err="1" smtClean="0">
                <a:solidFill>
                  <a:srgbClr val="FF0000"/>
                </a:solidFill>
              </a:rPr>
              <a:t>from</a:t>
            </a:r>
            <a:r>
              <a:rPr lang="it-IT" dirty="0" smtClean="0">
                <a:solidFill>
                  <a:srgbClr val="FF0000"/>
                </a:solidFill>
              </a:rPr>
              <a:t> ADC </a:t>
            </a:r>
            <a:r>
              <a:rPr lang="it-IT" dirty="0" err="1" smtClean="0">
                <a:solidFill>
                  <a:srgbClr val="FF0000"/>
                </a:solidFill>
              </a:rPr>
              <a:t>counts</a:t>
            </a:r>
            <a:r>
              <a:rPr lang="it-IT" dirty="0" smtClean="0">
                <a:solidFill>
                  <a:srgbClr val="FF0000"/>
                </a:solidFill>
              </a:rPr>
              <a:t> </a:t>
            </a:r>
            <a:r>
              <a:rPr lang="it-IT" dirty="0" err="1" smtClean="0">
                <a:solidFill>
                  <a:srgbClr val="FF0000"/>
                </a:solidFill>
              </a:rPr>
              <a:t>to</a:t>
            </a:r>
            <a:r>
              <a:rPr lang="it-IT" dirty="0" smtClean="0">
                <a:solidFill>
                  <a:srgbClr val="FF0000"/>
                </a:solidFill>
              </a:rPr>
              <a:t> </a:t>
            </a:r>
            <a:r>
              <a:rPr lang="it-IT" dirty="0" err="1" smtClean="0">
                <a:solidFill>
                  <a:srgbClr val="FF0000"/>
                </a:solidFill>
              </a:rPr>
              <a:t>energy</a:t>
            </a:r>
            <a:r>
              <a:rPr lang="it-IT" dirty="0" smtClean="0">
                <a:solidFill>
                  <a:srgbClr val="FF0000"/>
                </a:solidFill>
              </a:rPr>
              <a:t> </a:t>
            </a:r>
            <a:r>
              <a:rPr lang="it-IT" dirty="0" err="1" smtClean="0">
                <a:solidFill>
                  <a:srgbClr val="FF0000"/>
                </a:solidFill>
              </a:rPr>
              <a:t>has</a:t>
            </a:r>
            <a:r>
              <a:rPr lang="it-IT" dirty="0" smtClean="0">
                <a:solidFill>
                  <a:srgbClr val="FF0000"/>
                </a:solidFill>
              </a:rPr>
              <a:t> </a:t>
            </a:r>
            <a:r>
              <a:rPr lang="it-IT" dirty="0" err="1" smtClean="0">
                <a:solidFill>
                  <a:srgbClr val="FF0000"/>
                </a:solidFill>
              </a:rPr>
              <a:t>been</a:t>
            </a:r>
            <a:r>
              <a:rPr lang="it-IT" dirty="0" smtClean="0">
                <a:solidFill>
                  <a:srgbClr val="FF0000"/>
                </a:solidFill>
              </a:rPr>
              <a:t> </a:t>
            </a:r>
            <a:r>
              <a:rPr lang="it-IT" dirty="0" err="1" smtClean="0">
                <a:solidFill>
                  <a:srgbClr val="FF0000"/>
                </a:solidFill>
              </a:rPr>
              <a:t>used</a:t>
            </a:r>
            <a:endParaRPr lang="it-IT" dirty="0" smtClean="0">
              <a:solidFill>
                <a:srgbClr val="FF0000"/>
              </a:solidFill>
            </a:endParaRPr>
          </a:p>
          <a:p>
            <a:pPr>
              <a:buFont typeface="Arial" pitchFamily="34" charset="0"/>
              <a:buChar char="•"/>
            </a:pPr>
            <a:endParaRPr lang="it-IT" dirty="0">
              <a:solidFill>
                <a:srgbClr val="FF0000"/>
              </a:solidFill>
            </a:endParaRPr>
          </a:p>
          <a:p>
            <a:pPr>
              <a:buFont typeface="Arial" pitchFamily="34" charset="0"/>
              <a:buChar char="•"/>
            </a:pPr>
            <a:r>
              <a:rPr lang="it-IT" dirty="0" smtClean="0"/>
              <a:t> </a:t>
            </a:r>
            <a:r>
              <a:rPr lang="it-IT" dirty="0" err="1" smtClean="0"/>
              <a:t>Still</a:t>
            </a:r>
            <a:r>
              <a:rPr lang="it-IT" dirty="0" smtClean="0"/>
              <a:t> some </a:t>
            </a:r>
            <a:r>
              <a:rPr lang="it-IT" dirty="0" err="1" smtClean="0"/>
              <a:t>difficulties</a:t>
            </a:r>
            <a:r>
              <a:rPr lang="it-IT" dirty="0" smtClean="0"/>
              <a:t> </a:t>
            </a:r>
            <a:r>
              <a:rPr lang="it-IT" dirty="0" err="1" smtClean="0"/>
              <a:t>to</a:t>
            </a:r>
            <a:r>
              <a:rPr lang="it-IT" dirty="0" smtClean="0"/>
              <a:t> </a:t>
            </a:r>
            <a:r>
              <a:rPr lang="it-IT" dirty="0" err="1" smtClean="0"/>
              <a:t>choose</a:t>
            </a:r>
            <a:r>
              <a:rPr lang="it-IT" dirty="0" smtClean="0"/>
              <a:t> a </a:t>
            </a:r>
            <a:r>
              <a:rPr lang="it-IT" dirty="0" err="1" smtClean="0"/>
              <a:t>threshold</a:t>
            </a:r>
            <a:r>
              <a:rPr lang="it-IT" dirty="0" smtClean="0"/>
              <a:t> and </a:t>
            </a:r>
            <a:r>
              <a:rPr lang="it-IT" dirty="0" err="1" smtClean="0"/>
              <a:t>to</a:t>
            </a:r>
            <a:r>
              <a:rPr lang="it-IT" dirty="0" smtClean="0"/>
              <a:t> </a:t>
            </a:r>
            <a:r>
              <a:rPr lang="it-IT" dirty="0" err="1" smtClean="0"/>
              <a:t>distinguish</a:t>
            </a:r>
            <a:r>
              <a:rPr lang="it-IT" dirty="0" smtClean="0"/>
              <a:t> </a:t>
            </a:r>
            <a:r>
              <a:rPr lang="it-IT" dirty="0" err="1" smtClean="0"/>
              <a:t>between</a:t>
            </a:r>
            <a:r>
              <a:rPr lang="it-IT" dirty="0" smtClean="0"/>
              <a:t> </a:t>
            </a:r>
            <a:r>
              <a:rPr lang="it-IT" dirty="0" err="1" smtClean="0"/>
              <a:t>noise</a:t>
            </a:r>
            <a:r>
              <a:rPr lang="it-IT" dirty="0" smtClean="0"/>
              <a:t> and low </a:t>
            </a:r>
            <a:r>
              <a:rPr lang="it-IT" dirty="0" err="1" smtClean="0"/>
              <a:t>energy</a:t>
            </a:r>
            <a:r>
              <a:rPr lang="it-IT" dirty="0" smtClean="0"/>
              <a:t> </a:t>
            </a:r>
            <a:r>
              <a:rPr lang="it-IT" dirty="0" err="1" smtClean="0"/>
              <a:t>cells</a:t>
            </a:r>
            <a:r>
              <a:rPr lang="it-IT" dirty="0" smtClean="0"/>
              <a:t>: </a:t>
            </a:r>
            <a:r>
              <a:rPr lang="it-IT" dirty="0" err="1" smtClean="0"/>
              <a:t>most</a:t>
            </a:r>
            <a:r>
              <a:rPr lang="it-IT" dirty="0" smtClean="0"/>
              <a:t> </a:t>
            </a:r>
            <a:r>
              <a:rPr lang="it-IT" dirty="0" err="1" smtClean="0"/>
              <a:t>probably</a:t>
            </a:r>
            <a:r>
              <a:rPr lang="it-IT" dirty="0" smtClean="0"/>
              <a:t> due </a:t>
            </a:r>
            <a:r>
              <a:rPr lang="it-IT" dirty="0" err="1" smtClean="0"/>
              <a:t>to</a:t>
            </a:r>
            <a:r>
              <a:rPr lang="it-IT" dirty="0" smtClean="0"/>
              <a:t> </a:t>
            </a:r>
            <a:r>
              <a:rPr lang="it-IT" dirty="0" err="1" smtClean="0"/>
              <a:t>my</a:t>
            </a:r>
            <a:r>
              <a:rPr lang="it-IT" dirty="0" smtClean="0"/>
              <a:t> </a:t>
            </a:r>
            <a:r>
              <a:rPr lang="it-IT" dirty="0" err="1" smtClean="0"/>
              <a:t>lack</a:t>
            </a:r>
            <a:r>
              <a:rPr lang="it-IT" dirty="0" smtClean="0"/>
              <a:t> </a:t>
            </a:r>
            <a:r>
              <a:rPr lang="it-IT" dirty="0" err="1" smtClean="0"/>
              <a:t>of</a:t>
            </a:r>
            <a:r>
              <a:rPr lang="it-IT" dirty="0" smtClean="0"/>
              <a:t> </a:t>
            </a:r>
            <a:r>
              <a:rPr lang="it-IT" dirty="0" err="1" smtClean="0"/>
              <a:t>knowledge</a:t>
            </a:r>
            <a:r>
              <a:rPr lang="it-IT" dirty="0" smtClean="0"/>
              <a:t> </a:t>
            </a:r>
            <a:r>
              <a:rPr lang="it-IT" dirty="0" err="1" smtClean="0"/>
              <a:t>concerning</a:t>
            </a:r>
            <a:r>
              <a:rPr lang="it-IT" dirty="0" smtClean="0"/>
              <a:t> the </a:t>
            </a:r>
            <a:r>
              <a:rPr lang="it-IT" dirty="0" err="1" smtClean="0"/>
              <a:t>calorimeter</a:t>
            </a:r>
            <a:r>
              <a:rPr lang="it-IT" dirty="0" smtClean="0"/>
              <a:t> data </a:t>
            </a:r>
            <a:r>
              <a:rPr lang="it-IT" dirty="0" err="1" smtClean="0"/>
              <a:t>handling</a:t>
            </a:r>
            <a:endParaRPr lang="it-IT" dirty="0"/>
          </a:p>
        </p:txBody>
      </p:sp>
      <p:pic>
        <p:nvPicPr>
          <p:cNvPr id="9" name="Immagine 8" descr="event_supercellssum.png"/>
          <p:cNvPicPr>
            <a:picLocks noChangeAspect="1"/>
          </p:cNvPicPr>
          <p:nvPr/>
        </p:nvPicPr>
        <p:blipFill>
          <a:blip r:embed="rId3" cstate="print"/>
          <a:stretch>
            <a:fillRect/>
          </a:stretch>
        </p:blipFill>
        <p:spPr>
          <a:xfrm>
            <a:off x="4572000" y="3677843"/>
            <a:ext cx="4552890" cy="314096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r>
              <a:rPr lang="it-IT" sz="3200" dirty="0" err="1" smtClean="0">
                <a:effectLst>
                  <a:outerShdw blurRad="38100" dist="38100" dir="2700000" algn="tl">
                    <a:srgbClr val="000000">
                      <a:alpha val="43137"/>
                    </a:srgbClr>
                  </a:outerShdw>
                </a:effectLst>
              </a:rPr>
              <a:t>Current</a:t>
            </a:r>
            <a:r>
              <a:rPr lang="it-IT" sz="3200" dirty="0" smtClean="0">
                <a:effectLst>
                  <a:outerShdw blurRad="38100" dist="38100" dir="2700000" algn="tl">
                    <a:srgbClr val="000000">
                      <a:alpha val="43137"/>
                    </a:srgbClr>
                  </a:outerShdw>
                </a:effectLst>
              </a:rPr>
              <a:t> trigger </a:t>
            </a:r>
            <a:r>
              <a:rPr lang="it-IT" sz="3200" dirty="0" err="1" smtClean="0">
                <a:effectLst>
                  <a:outerShdw blurRad="38100" dist="38100" dir="2700000" algn="tl">
                    <a:srgbClr val="000000">
                      <a:alpha val="43137"/>
                    </a:srgbClr>
                  </a:outerShdw>
                </a:effectLst>
              </a:rPr>
              <a:t>efficiency</a:t>
            </a:r>
            <a:r>
              <a:rPr lang="it-IT" sz="3200" dirty="0" smtClean="0">
                <a:effectLst>
                  <a:outerShdw blurRad="38100" dist="38100" dir="2700000" algn="tl">
                    <a:srgbClr val="000000">
                      <a:alpha val="43137"/>
                    </a:srgbClr>
                  </a:outerShdw>
                </a:effectLst>
              </a:rPr>
              <a:t> - </a:t>
            </a:r>
            <a:r>
              <a:rPr lang="it-IT" sz="3200" dirty="0" err="1" smtClean="0">
                <a:effectLst>
                  <a:outerShdw blurRad="38100" dist="38100" dir="2700000" algn="tl">
                    <a:srgbClr val="000000">
                      <a:alpha val="43137"/>
                    </a:srgbClr>
                  </a:outerShdw>
                </a:effectLst>
              </a:rPr>
              <a:t>photons</a:t>
            </a:r>
            <a:endParaRPr lang="it-IT" sz="3200" dirty="0">
              <a:effectLst>
                <a:outerShdw blurRad="38100" dist="38100" dir="2700000" algn="tl">
                  <a:srgbClr val="000000">
                    <a:alpha val="43137"/>
                  </a:srgbClr>
                </a:outerShdw>
              </a:effectLst>
            </a:endParaRPr>
          </a:p>
        </p:txBody>
      </p:sp>
      <p:pic>
        <p:nvPicPr>
          <p:cNvPr id="4" name="Segnaposto contenuto 3" descr="photon.png"/>
          <p:cNvPicPr>
            <a:picLocks noGrp="1" noChangeAspect="1"/>
          </p:cNvPicPr>
          <p:nvPr>
            <p:ph idx="1"/>
          </p:nvPr>
        </p:nvPicPr>
        <p:blipFill>
          <a:blip r:embed="rId2" cstate="print"/>
          <a:stretch>
            <a:fillRect/>
          </a:stretch>
        </p:blipFill>
        <p:spPr>
          <a:xfrm>
            <a:off x="755576" y="1484784"/>
            <a:ext cx="7542704" cy="5089054"/>
          </a:xfrm>
        </p:spPr>
      </p:pic>
      <p:sp>
        <p:nvSpPr>
          <p:cNvPr id="6" name="Rettangolo 5"/>
          <p:cNvSpPr/>
          <p:nvPr/>
        </p:nvSpPr>
        <p:spPr>
          <a:xfrm>
            <a:off x="7740352" y="3501008"/>
            <a:ext cx="216024" cy="216024"/>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7740352" y="3933056"/>
            <a:ext cx="216024" cy="21602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7740352" y="4365104"/>
            <a:ext cx="216024" cy="216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8028384" y="3429000"/>
            <a:ext cx="864096" cy="369332"/>
          </a:xfrm>
          <a:prstGeom prst="rect">
            <a:avLst/>
          </a:prstGeom>
          <a:noFill/>
        </p:spPr>
        <p:txBody>
          <a:bodyPr wrap="square" rtlCol="0">
            <a:spAutoFit/>
          </a:bodyPr>
          <a:lstStyle/>
          <a:p>
            <a:r>
              <a:rPr lang="it-IT" dirty="0" smtClean="0"/>
              <a:t>   </a:t>
            </a:r>
            <a:r>
              <a:rPr lang="it-IT" dirty="0" err="1" smtClean="0"/>
              <a:t>all</a:t>
            </a:r>
            <a:r>
              <a:rPr lang="it-IT" dirty="0" smtClean="0"/>
              <a:t> </a:t>
            </a:r>
            <a:r>
              <a:rPr lang="el-GR" dirty="0" smtClean="0">
                <a:latin typeface="Times New Roman"/>
                <a:cs typeface="Times New Roman"/>
              </a:rPr>
              <a:t>γ</a:t>
            </a:r>
            <a:endParaRPr lang="it-IT" dirty="0"/>
          </a:p>
        </p:txBody>
      </p:sp>
      <p:sp>
        <p:nvSpPr>
          <p:cNvPr id="10" name="CasellaDiTesto 9"/>
          <p:cNvSpPr txBox="1"/>
          <p:nvPr/>
        </p:nvSpPr>
        <p:spPr>
          <a:xfrm>
            <a:off x="8028384" y="3851756"/>
            <a:ext cx="1115616" cy="369332"/>
          </a:xfrm>
          <a:prstGeom prst="rect">
            <a:avLst/>
          </a:prstGeom>
          <a:noFill/>
        </p:spPr>
        <p:txBody>
          <a:bodyPr wrap="square" rtlCol="0">
            <a:spAutoFit/>
          </a:bodyPr>
          <a:lstStyle/>
          <a:p>
            <a:r>
              <a:rPr lang="el-GR" dirty="0" smtClean="0">
                <a:latin typeface="Times New Roman"/>
                <a:cs typeface="Times New Roman"/>
              </a:rPr>
              <a:t>γ</a:t>
            </a:r>
            <a:r>
              <a:rPr lang="it-IT" dirty="0" smtClean="0">
                <a:latin typeface="Times New Roman"/>
                <a:cs typeface="Times New Roman"/>
              </a:rPr>
              <a:t> </a:t>
            </a:r>
            <a:r>
              <a:rPr lang="it-IT" dirty="0" smtClean="0">
                <a:cs typeface="Times New Roman"/>
              </a:rPr>
              <a:t>hit LKr</a:t>
            </a:r>
            <a:r>
              <a:rPr lang="it-IT" dirty="0" smtClean="0">
                <a:latin typeface="Times New Roman"/>
                <a:cs typeface="Times New Roman"/>
              </a:rPr>
              <a:t> </a:t>
            </a:r>
            <a:endParaRPr lang="it-IT" dirty="0"/>
          </a:p>
        </p:txBody>
      </p:sp>
      <p:sp>
        <p:nvSpPr>
          <p:cNvPr id="12" name="CasellaDiTesto 11"/>
          <p:cNvSpPr txBox="1"/>
          <p:nvPr/>
        </p:nvSpPr>
        <p:spPr>
          <a:xfrm>
            <a:off x="7884368" y="4293096"/>
            <a:ext cx="1259632" cy="369332"/>
          </a:xfrm>
          <a:prstGeom prst="rect">
            <a:avLst/>
          </a:prstGeom>
          <a:noFill/>
        </p:spPr>
        <p:txBody>
          <a:bodyPr wrap="square" rtlCol="0">
            <a:spAutoFit/>
          </a:bodyPr>
          <a:lstStyle/>
          <a:p>
            <a:r>
              <a:rPr lang="el-GR" dirty="0" smtClean="0">
                <a:latin typeface="Times New Roman"/>
                <a:cs typeface="Times New Roman"/>
              </a:rPr>
              <a:t>γ</a:t>
            </a:r>
            <a:r>
              <a:rPr lang="it-IT" dirty="0" smtClean="0">
                <a:latin typeface="Times New Roman"/>
                <a:cs typeface="Times New Roman"/>
              </a:rPr>
              <a:t> </a:t>
            </a:r>
            <a:r>
              <a:rPr lang="it-IT" dirty="0" err="1" smtClean="0">
                <a:cs typeface="Times New Roman"/>
              </a:rPr>
              <a:t>triggered</a:t>
            </a: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r>
              <a:rPr lang="it-IT" sz="3200" dirty="0" err="1" smtClean="0">
                <a:effectLst>
                  <a:outerShdw blurRad="38100" dist="38100" dir="2700000" algn="tl">
                    <a:srgbClr val="000000">
                      <a:alpha val="43137"/>
                    </a:srgbClr>
                  </a:outerShdw>
                </a:effectLst>
              </a:rPr>
              <a:t>Current</a:t>
            </a:r>
            <a:r>
              <a:rPr lang="it-IT" sz="3200" dirty="0" smtClean="0">
                <a:effectLst>
                  <a:outerShdw blurRad="38100" dist="38100" dir="2700000" algn="tl">
                    <a:srgbClr val="000000">
                      <a:alpha val="43137"/>
                    </a:srgbClr>
                  </a:outerShdw>
                </a:effectLst>
              </a:rPr>
              <a:t> trigger </a:t>
            </a:r>
            <a:r>
              <a:rPr lang="it-IT" sz="3200" dirty="0" err="1" smtClean="0">
                <a:effectLst>
                  <a:outerShdw blurRad="38100" dist="38100" dir="2700000" algn="tl">
                    <a:srgbClr val="000000">
                      <a:alpha val="43137"/>
                    </a:srgbClr>
                  </a:outerShdw>
                </a:effectLst>
              </a:rPr>
              <a:t>efficiency</a:t>
            </a:r>
            <a:r>
              <a:rPr lang="it-IT" sz="3200" dirty="0" smtClean="0">
                <a:effectLst>
                  <a:outerShdw blurRad="38100" dist="38100" dir="2700000" algn="tl">
                    <a:srgbClr val="000000">
                      <a:alpha val="43137"/>
                    </a:srgbClr>
                  </a:outerShdw>
                </a:effectLst>
              </a:rPr>
              <a:t> - </a:t>
            </a:r>
            <a:r>
              <a:rPr lang="it-IT" sz="3200" dirty="0" err="1" smtClean="0">
                <a:effectLst>
                  <a:outerShdw blurRad="38100" dist="38100" dir="2700000" algn="tl">
                    <a:srgbClr val="000000">
                      <a:alpha val="43137"/>
                    </a:srgbClr>
                  </a:outerShdw>
                </a:effectLst>
              </a:rPr>
              <a:t>pions</a:t>
            </a:r>
            <a:endParaRPr lang="it-IT" sz="3200" dirty="0">
              <a:effectLst>
                <a:outerShdw blurRad="38100" dist="38100" dir="2700000" algn="tl">
                  <a:srgbClr val="000000">
                    <a:alpha val="43137"/>
                  </a:srgbClr>
                </a:outerShdw>
              </a:effectLst>
            </a:endParaRPr>
          </a:p>
        </p:txBody>
      </p:sp>
      <p:pic>
        <p:nvPicPr>
          <p:cNvPr id="4" name="Segnaposto contenuto 3" descr="photon.png"/>
          <p:cNvPicPr>
            <a:picLocks noGrp="1" noChangeAspect="1"/>
          </p:cNvPicPr>
          <p:nvPr>
            <p:ph idx="1"/>
          </p:nvPr>
        </p:nvPicPr>
        <p:blipFill>
          <a:blip r:embed="rId2" cstate="print"/>
          <a:stretch>
            <a:fillRect/>
          </a:stretch>
        </p:blipFill>
        <p:spPr>
          <a:xfrm>
            <a:off x="773712" y="1484784"/>
            <a:ext cx="7542704" cy="5089053"/>
          </a:xfrm>
        </p:spPr>
      </p:pic>
      <p:sp>
        <p:nvSpPr>
          <p:cNvPr id="5" name="Rettangolo 4"/>
          <p:cNvSpPr/>
          <p:nvPr/>
        </p:nvSpPr>
        <p:spPr>
          <a:xfrm>
            <a:off x="7740352" y="3501008"/>
            <a:ext cx="216024" cy="216024"/>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a:off x="7740352" y="3933056"/>
            <a:ext cx="216024" cy="21602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7740352" y="4365104"/>
            <a:ext cx="216024" cy="216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8028384" y="3429000"/>
            <a:ext cx="864096" cy="369332"/>
          </a:xfrm>
          <a:prstGeom prst="rect">
            <a:avLst/>
          </a:prstGeom>
          <a:noFill/>
        </p:spPr>
        <p:txBody>
          <a:bodyPr wrap="square" rtlCol="0">
            <a:spAutoFit/>
          </a:bodyPr>
          <a:lstStyle/>
          <a:p>
            <a:r>
              <a:rPr lang="it-IT" dirty="0" smtClean="0"/>
              <a:t>   </a:t>
            </a:r>
            <a:r>
              <a:rPr lang="it-IT" dirty="0" err="1" smtClean="0"/>
              <a:t>all</a:t>
            </a:r>
            <a:r>
              <a:rPr lang="it-IT" dirty="0" smtClean="0"/>
              <a:t> </a:t>
            </a:r>
            <a:r>
              <a:rPr lang="el-GR" dirty="0" smtClean="0">
                <a:latin typeface="Times New Roman"/>
                <a:cs typeface="Times New Roman"/>
              </a:rPr>
              <a:t>π</a:t>
            </a:r>
            <a:endParaRPr lang="it-IT" dirty="0"/>
          </a:p>
        </p:txBody>
      </p:sp>
      <p:sp>
        <p:nvSpPr>
          <p:cNvPr id="9" name="CasellaDiTesto 8"/>
          <p:cNvSpPr txBox="1"/>
          <p:nvPr/>
        </p:nvSpPr>
        <p:spPr>
          <a:xfrm>
            <a:off x="8028384" y="3851756"/>
            <a:ext cx="1115616" cy="369332"/>
          </a:xfrm>
          <a:prstGeom prst="rect">
            <a:avLst/>
          </a:prstGeom>
          <a:noFill/>
        </p:spPr>
        <p:txBody>
          <a:bodyPr wrap="square" rtlCol="0">
            <a:spAutoFit/>
          </a:bodyPr>
          <a:lstStyle/>
          <a:p>
            <a:r>
              <a:rPr lang="el-GR" dirty="0" smtClean="0">
                <a:latin typeface="Times New Roman"/>
                <a:cs typeface="Times New Roman"/>
              </a:rPr>
              <a:t>π</a:t>
            </a:r>
            <a:r>
              <a:rPr lang="it-IT" dirty="0" smtClean="0">
                <a:latin typeface="Times New Roman"/>
                <a:cs typeface="Times New Roman"/>
              </a:rPr>
              <a:t> </a:t>
            </a:r>
            <a:r>
              <a:rPr lang="it-IT" dirty="0" smtClean="0">
                <a:cs typeface="Times New Roman"/>
              </a:rPr>
              <a:t>hit LKr</a:t>
            </a:r>
            <a:r>
              <a:rPr lang="it-IT" dirty="0" smtClean="0">
                <a:latin typeface="Times New Roman"/>
                <a:cs typeface="Times New Roman"/>
              </a:rPr>
              <a:t> </a:t>
            </a:r>
            <a:endParaRPr lang="it-IT" dirty="0"/>
          </a:p>
        </p:txBody>
      </p:sp>
      <p:sp>
        <p:nvSpPr>
          <p:cNvPr id="10" name="CasellaDiTesto 9"/>
          <p:cNvSpPr txBox="1"/>
          <p:nvPr/>
        </p:nvSpPr>
        <p:spPr>
          <a:xfrm>
            <a:off x="7884368" y="4293096"/>
            <a:ext cx="1259632" cy="369332"/>
          </a:xfrm>
          <a:prstGeom prst="rect">
            <a:avLst/>
          </a:prstGeom>
          <a:noFill/>
        </p:spPr>
        <p:txBody>
          <a:bodyPr wrap="square" rtlCol="0">
            <a:spAutoFit/>
          </a:bodyPr>
          <a:lstStyle/>
          <a:p>
            <a:r>
              <a:rPr lang="el-GR" dirty="0" smtClean="0">
                <a:latin typeface="Times New Roman"/>
                <a:cs typeface="Times New Roman"/>
              </a:rPr>
              <a:t>π</a:t>
            </a:r>
            <a:r>
              <a:rPr lang="it-IT" dirty="0" smtClean="0">
                <a:latin typeface="Times New Roman"/>
                <a:cs typeface="Times New Roman"/>
              </a:rPr>
              <a:t> </a:t>
            </a:r>
            <a:r>
              <a:rPr lang="it-IT" dirty="0" err="1" smtClean="0">
                <a:cs typeface="Times New Roman"/>
              </a:rPr>
              <a:t>triggered</a:t>
            </a:r>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pPr algn="ctr"/>
            <a:r>
              <a:rPr lang="it-IT" sz="3200" dirty="0" smtClean="0">
                <a:effectLst>
                  <a:outerShdw blurRad="38100" dist="38100" dir="2700000" algn="tl">
                    <a:srgbClr val="000000">
                      <a:alpha val="43137"/>
                    </a:srgbClr>
                  </a:outerShdw>
                </a:effectLst>
              </a:rPr>
              <a:t>LAV in L0</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457200" y="1268760"/>
            <a:ext cx="8229600" cy="5305776"/>
          </a:xfrm>
        </p:spPr>
        <p:txBody>
          <a:bodyPr>
            <a:normAutofit/>
          </a:bodyPr>
          <a:lstStyle/>
          <a:p>
            <a:r>
              <a:rPr lang="it-IT" sz="2000" dirty="0" err="1" smtClean="0"/>
              <a:t>All</a:t>
            </a:r>
            <a:r>
              <a:rPr lang="it-IT" sz="2000" dirty="0" smtClean="0"/>
              <a:t> LAV station </a:t>
            </a:r>
            <a:r>
              <a:rPr lang="it-IT" sz="2000" dirty="0" err="1" smtClean="0"/>
              <a:t>have</a:t>
            </a:r>
            <a:r>
              <a:rPr lang="it-IT" sz="2000" dirty="0" smtClean="0"/>
              <a:t> </a:t>
            </a:r>
            <a:r>
              <a:rPr lang="it-IT" sz="2000" dirty="0" err="1" smtClean="0"/>
              <a:t>been</a:t>
            </a:r>
            <a:r>
              <a:rPr lang="it-IT" sz="2000" dirty="0" smtClean="0"/>
              <a:t> </a:t>
            </a:r>
            <a:r>
              <a:rPr lang="it-IT" sz="2000" dirty="0" err="1" smtClean="0"/>
              <a:t>included</a:t>
            </a:r>
            <a:r>
              <a:rPr lang="it-IT" sz="2000" dirty="0" smtClean="0"/>
              <a:t> in primitive generation</a:t>
            </a:r>
          </a:p>
          <a:p>
            <a:r>
              <a:rPr lang="it-IT" sz="2000" dirty="0" err="1" smtClean="0"/>
              <a:t>Time</a:t>
            </a:r>
            <a:r>
              <a:rPr lang="it-IT" sz="2000" dirty="0" smtClean="0"/>
              <a:t> </a:t>
            </a:r>
            <a:r>
              <a:rPr lang="it-IT" sz="2000" dirty="0" err="1" smtClean="0"/>
              <a:t>offsets</a:t>
            </a:r>
            <a:r>
              <a:rPr lang="it-IT" sz="2000" dirty="0" smtClean="0"/>
              <a:t> </a:t>
            </a:r>
            <a:r>
              <a:rPr lang="it-IT" sz="2000" dirty="0" err="1" smtClean="0"/>
              <a:t>between</a:t>
            </a:r>
            <a:r>
              <a:rPr lang="it-IT" sz="2000" dirty="0" smtClean="0"/>
              <a:t> station </a:t>
            </a:r>
            <a:r>
              <a:rPr lang="it-IT" sz="2000" dirty="0" err="1" smtClean="0"/>
              <a:t>have</a:t>
            </a:r>
            <a:r>
              <a:rPr lang="it-IT" sz="2000" dirty="0" smtClean="0"/>
              <a:t> </a:t>
            </a:r>
            <a:r>
              <a:rPr lang="it-IT" sz="2000" dirty="0" err="1" smtClean="0"/>
              <a:t>been</a:t>
            </a:r>
            <a:r>
              <a:rPr lang="it-IT" sz="2000" dirty="0" smtClean="0"/>
              <a:t> </a:t>
            </a:r>
            <a:r>
              <a:rPr lang="it-IT" sz="2000" dirty="0" err="1" smtClean="0"/>
              <a:t>evaluated</a:t>
            </a:r>
            <a:endParaRPr lang="it-IT" sz="2000" dirty="0" smtClean="0"/>
          </a:p>
          <a:p>
            <a:r>
              <a:rPr lang="it-IT" sz="2000" dirty="0" smtClean="0"/>
              <a:t>In single station, </a:t>
            </a:r>
            <a:r>
              <a:rPr lang="it-IT" sz="2000" dirty="0" err="1" smtClean="0"/>
              <a:t>time</a:t>
            </a:r>
            <a:r>
              <a:rPr lang="it-IT" sz="2000" dirty="0" smtClean="0"/>
              <a:t> spread </a:t>
            </a:r>
            <a:r>
              <a:rPr lang="it-IT" sz="2000" dirty="0" err="1" smtClean="0"/>
              <a:t>of</a:t>
            </a:r>
            <a:r>
              <a:rPr lang="it-IT" sz="2000" dirty="0" smtClean="0"/>
              <a:t> </a:t>
            </a:r>
            <a:r>
              <a:rPr lang="it-IT" sz="2000" dirty="0" err="1" smtClean="0"/>
              <a:t>about</a:t>
            </a:r>
            <a:r>
              <a:rPr lang="it-IT" sz="2000" dirty="0" smtClean="0"/>
              <a:t> 10 </a:t>
            </a:r>
            <a:r>
              <a:rPr lang="it-IT" sz="2000" dirty="0" err="1" smtClean="0"/>
              <a:t>ns</a:t>
            </a:r>
            <a:r>
              <a:rPr lang="it-IT" sz="2000" dirty="0" smtClean="0"/>
              <a:t>: </a:t>
            </a:r>
            <a:r>
              <a:rPr lang="it-IT" sz="2000" dirty="0" err="1" smtClean="0"/>
              <a:t>slewing</a:t>
            </a:r>
            <a:r>
              <a:rPr lang="it-IT" sz="2000" dirty="0" smtClean="0"/>
              <a:t> </a:t>
            </a:r>
            <a:r>
              <a:rPr lang="it-IT" sz="2000" dirty="0" err="1" smtClean="0"/>
              <a:t>correction</a:t>
            </a:r>
            <a:r>
              <a:rPr lang="it-IT" sz="2000" dirty="0" smtClean="0"/>
              <a:t> </a:t>
            </a:r>
            <a:r>
              <a:rPr lang="it-IT" sz="2000" dirty="0" err="1" smtClean="0"/>
              <a:t>not</a:t>
            </a:r>
            <a:r>
              <a:rPr lang="it-IT" sz="2000" dirty="0" smtClean="0"/>
              <a:t> </a:t>
            </a:r>
            <a:r>
              <a:rPr lang="it-IT" sz="2000" dirty="0" err="1" smtClean="0"/>
              <a:t>implemented</a:t>
            </a:r>
            <a:r>
              <a:rPr lang="it-IT" sz="2000" dirty="0" smtClean="0"/>
              <a:t>, low </a:t>
            </a:r>
            <a:r>
              <a:rPr lang="it-IT" sz="2000" dirty="0" err="1" smtClean="0"/>
              <a:t>threshold</a:t>
            </a:r>
            <a:r>
              <a:rPr lang="it-IT" sz="2000" dirty="0" smtClean="0"/>
              <a:t> and </a:t>
            </a:r>
            <a:r>
              <a:rPr lang="it-IT" sz="2000" dirty="0" err="1" smtClean="0"/>
              <a:t>only</a:t>
            </a:r>
            <a:r>
              <a:rPr lang="it-IT" sz="2000" dirty="0" smtClean="0"/>
              <a:t> </a:t>
            </a:r>
            <a:r>
              <a:rPr lang="it-IT" sz="2000" dirty="0" err="1" smtClean="0"/>
              <a:t>leading</a:t>
            </a:r>
            <a:r>
              <a:rPr lang="it-IT" sz="2000" dirty="0" smtClean="0"/>
              <a:t> </a:t>
            </a:r>
            <a:r>
              <a:rPr lang="it-IT" sz="2000" dirty="0" err="1" smtClean="0"/>
              <a:t>used</a:t>
            </a:r>
            <a:r>
              <a:rPr lang="it-IT" sz="2000" dirty="0" smtClean="0"/>
              <a:t>, offset </a:t>
            </a:r>
            <a:r>
              <a:rPr lang="it-IT" sz="2000" dirty="0" err="1" smtClean="0"/>
              <a:t>between</a:t>
            </a:r>
            <a:r>
              <a:rPr lang="it-IT" sz="2000" dirty="0" smtClean="0"/>
              <a:t> </a:t>
            </a:r>
            <a:r>
              <a:rPr lang="it-IT" sz="2000" dirty="0" err="1" smtClean="0"/>
              <a:t>layers</a:t>
            </a:r>
            <a:r>
              <a:rPr lang="it-IT" sz="2000" dirty="0" smtClean="0"/>
              <a:t> </a:t>
            </a:r>
            <a:r>
              <a:rPr lang="it-IT" sz="2000" dirty="0" err="1" smtClean="0"/>
              <a:t>not</a:t>
            </a:r>
            <a:r>
              <a:rPr lang="it-IT" sz="2000" dirty="0" smtClean="0"/>
              <a:t> </a:t>
            </a:r>
            <a:r>
              <a:rPr lang="it-IT" sz="2000" dirty="0" err="1" smtClean="0"/>
              <a:t>computed…other</a:t>
            </a:r>
            <a:r>
              <a:rPr lang="it-IT" sz="2000" dirty="0" smtClean="0"/>
              <a:t> </a:t>
            </a:r>
            <a:r>
              <a:rPr lang="it-IT" sz="2000" dirty="0" err="1" smtClean="0"/>
              <a:t>suggestions</a:t>
            </a:r>
            <a:r>
              <a:rPr lang="it-IT" sz="2000" dirty="0" smtClean="0"/>
              <a:t> </a:t>
            </a:r>
            <a:r>
              <a:rPr lang="it-IT" sz="2000" dirty="0" err="1" smtClean="0"/>
              <a:t>from</a:t>
            </a:r>
            <a:r>
              <a:rPr lang="it-IT" sz="2000" dirty="0" smtClean="0"/>
              <a:t> LAV people?</a:t>
            </a:r>
            <a:endParaRPr lang="it-IT" sz="2000" dirty="0"/>
          </a:p>
        </p:txBody>
      </p:sp>
      <p:pic>
        <p:nvPicPr>
          <p:cNvPr id="4" name="Immagine 3" descr="lav_channelvstime.png"/>
          <p:cNvPicPr>
            <a:picLocks noChangeAspect="1"/>
          </p:cNvPicPr>
          <p:nvPr/>
        </p:nvPicPr>
        <p:blipFill>
          <a:blip r:embed="rId2" cstate="print"/>
          <a:stretch>
            <a:fillRect/>
          </a:stretch>
        </p:blipFill>
        <p:spPr>
          <a:xfrm>
            <a:off x="827584" y="2996952"/>
            <a:ext cx="7141616" cy="385040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pPr algn="ctr"/>
            <a:r>
              <a:rPr lang="it-IT" sz="3200" dirty="0" smtClean="0">
                <a:effectLst>
                  <a:outerShdw blurRad="38100" dist="38100" dir="2700000" algn="tl">
                    <a:srgbClr val="000000">
                      <a:alpha val="43137"/>
                    </a:srgbClr>
                  </a:outerShdw>
                </a:effectLst>
              </a:rPr>
              <a:t>LAV primitive generation</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457200" y="1268760"/>
            <a:ext cx="8229600" cy="5305776"/>
          </a:xfrm>
        </p:spPr>
        <p:txBody>
          <a:bodyPr>
            <a:normAutofit/>
          </a:bodyPr>
          <a:lstStyle/>
          <a:p>
            <a:r>
              <a:rPr lang="it-IT" sz="2000" dirty="0" err="1" smtClean="0"/>
              <a:t>All</a:t>
            </a:r>
            <a:r>
              <a:rPr lang="it-IT" sz="2000" dirty="0" smtClean="0"/>
              <a:t> </a:t>
            </a:r>
            <a:r>
              <a:rPr lang="it-IT" sz="2000" dirty="0" err="1" smtClean="0"/>
              <a:t>time</a:t>
            </a:r>
            <a:r>
              <a:rPr lang="it-IT" sz="2000" dirty="0" smtClean="0"/>
              <a:t> are </a:t>
            </a:r>
            <a:r>
              <a:rPr lang="it-IT" sz="2000" dirty="0" err="1" smtClean="0"/>
              <a:t>expressed</a:t>
            </a:r>
            <a:r>
              <a:rPr lang="it-IT" sz="2000" dirty="0" smtClean="0"/>
              <a:t> in the LAV12 </a:t>
            </a:r>
            <a:r>
              <a:rPr lang="it-IT" sz="2000" dirty="0" err="1" smtClean="0"/>
              <a:t>time</a:t>
            </a:r>
            <a:r>
              <a:rPr lang="it-IT" sz="2000" dirty="0" smtClean="0"/>
              <a:t> </a:t>
            </a:r>
            <a:r>
              <a:rPr lang="it-IT" sz="2000" dirty="0" err="1" smtClean="0"/>
              <a:t>using</a:t>
            </a:r>
            <a:r>
              <a:rPr lang="it-IT" sz="2000" dirty="0" smtClean="0"/>
              <a:t> station </a:t>
            </a:r>
            <a:r>
              <a:rPr lang="it-IT" sz="2000" dirty="0" err="1" smtClean="0"/>
              <a:t>offsets</a:t>
            </a:r>
            <a:endParaRPr lang="it-IT" sz="2000" dirty="0" smtClean="0"/>
          </a:p>
          <a:p>
            <a:r>
              <a:rPr lang="it-IT" sz="2000" dirty="0" smtClean="0"/>
              <a:t>Due </a:t>
            </a:r>
            <a:r>
              <a:rPr lang="it-IT" sz="2000" dirty="0" err="1" smtClean="0"/>
              <a:t>to</a:t>
            </a:r>
            <a:r>
              <a:rPr lang="it-IT" sz="2000" dirty="0" smtClean="0"/>
              <a:t> the 10 </a:t>
            </a:r>
            <a:r>
              <a:rPr lang="it-IT" sz="2000" dirty="0" err="1" smtClean="0"/>
              <a:t>ns</a:t>
            </a:r>
            <a:r>
              <a:rPr lang="it-IT" sz="2000" dirty="0" smtClean="0"/>
              <a:t> </a:t>
            </a:r>
            <a:r>
              <a:rPr lang="it-IT" sz="2000" dirty="0" err="1" smtClean="0"/>
              <a:t>uncertainty</a:t>
            </a:r>
            <a:r>
              <a:rPr lang="it-IT" sz="2000" dirty="0" smtClean="0"/>
              <a:t>, primitive are </a:t>
            </a:r>
            <a:r>
              <a:rPr lang="it-IT" sz="2000" dirty="0" err="1" smtClean="0"/>
              <a:t>now</a:t>
            </a:r>
            <a:r>
              <a:rPr lang="it-IT" sz="2000" dirty="0" smtClean="0"/>
              <a:t> </a:t>
            </a:r>
            <a:r>
              <a:rPr lang="it-IT" sz="2000" dirty="0" err="1" smtClean="0"/>
              <a:t>coming</a:t>
            </a:r>
            <a:r>
              <a:rPr lang="it-IT" sz="2000" dirty="0" smtClean="0"/>
              <a:t> </a:t>
            </a:r>
            <a:r>
              <a:rPr lang="it-IT" sz="2000" dirty="0" err="1" smtClean="0"/>
              <a:t>from</a:t>
            </a:r>
            <a:r>
              <a:rPr lang="it-IT" sz="2000" dirty="0" smtClean="0"/>
              <a:t> </a:t>
            </a:r>
            <a:r>
              <a:rPr lang="it-IT" sz="2000" dirty="0" err="1" smtClean="0"/>
              <a:t>hits</a:t>
            </a:r>
            <a:r>
              <a:rPr lang="it-IT" sz="2000" dirty="0" smtClean="0"/>
              <a:t> </a:t>
            </a:r>
            <a:r>
              <a:rPr lang="it-IT" sz="2000" dirty="0" err="1" smtClean="0"/>
              <a:t>within</a:t>
            </a:r>
            <a:r>
              <a:rPr lang="it-IT" sz="2000" dirty="0" smtClean="0"/>
              <a:t> 10 </a:t>
            </a:r>
            <a:r>
              <a:rPr lang="it-IT" sz="2000" dirty="0" err="1" smtClean="0"/>
              <a:t>ns</a:t>
            </a:r>
            <a:r>
              <a:rPr lang="it-IT" sz="2000" dirty="0" smtClean="0"/>
              <a:t>, </a:t>
            </a:r>
            <a:r>
              <a:rPr lang="it-IT" sz="2000" dirty="0" err="1" smtClean="0"/>
              <a:t>obviously</a:t>
            </a:r>
            <a:r>
              <a:rPr lang="it-IT" sz="2000" dirty="0" smtClean="0"/>
              <a:t> </a:t>
            </a:r>
            <a:r>
              <a:rPr lang="it-IT" sz="2000" dirty="0" err="1" smtClean="0"/>
              <a:t>unacceptable</a:t>
            </a:r>
            <a:r>
              <a:rPr lang="it-IT" sz="2000" dirty="0" smtClean="0"/>
              <a:t> </a:t>
            </a:r>
            <a:r>
              <a:rPr lang="it-IT" sz="2000" dirty="0" err="1" smtClean="0"/>
              <a:t>for</a:t>
            </a:r>
            <a:r>
              <a:rPr lang="it-IT" sz="2000" dirty="0" smtClean="0"/>
              <a:t> a veto!</a:t>
            </a:r>
          </a:p>
        </p:txBody>
      </p:sp>
      <p:pic>
        <p:nvPicPr>
          <p:cNvPr id="4" name="Immagine 3" descr="lav_channelvstime.png"/>
          <p:cNvPicPr>
            <a:picLocks noChangeAspect="1"/>
          </p:cNvPicPr>
          <p:nvPr/>
        </p:nvPicPr>
        <p:blipFill>
          <a:blip r:embed="rId2" cstate="print"/>
          <a:stretch>
            <a:fillRect/>
          </a:stretch>
        </p:blipFill>
        <p:spPr>
          <a:xfrm>
            <a:off x="1" y="3140968"/>
            <a:ext cx="4644007" cy="3356992"/>
          </a:xfrm>
          <a:prstGeom prst="rect">
            <a:avLst/>
          </a:prstGeom>
        </p:spPr>
      </p:pic>
      <p:pic>
        <p:nvPicPr>
          <p:cNvPr id="5" name="Immagine 4" descr="lav_channelvstime.png"/>
          <p:cNvPicPr>
            <a:picLocks noChangeAspect="1"/>
          </p:cNvPicPr>
          <p:nvPr/>
        </p:nvPicPr>
        <p:blipFill>
          <a:blip r:embed="rId3" cstate="print"/>
          <a:stretch>
            <a:fillRect/>
          </a:stretch>
        </p:blipFill>
        <p:spPr>
          <a:xfrm>
            <a:off x="4635623" y="3108149"/>
            <a:ext cx="4479574" cy="333849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pPr algn="ctr"/>
            <a:r>
              <a:rPr lang="it-IT" sz="3200" dirty="0" smtClean="0">
                <a:effectLst>
                  <a:outerShdw blurRad="38100" dist="38100" dir="2700000" algn="tl">
                    <a:srgbClr val="000000">
                      <a:alpha val="43137"/>
                    </a:srgbClr>
                  </a:outerShdw>
                </a:effectLst>
              </a:rPr>
              <a:t>LAV in </a:t>
            </a:r>
            <a:r>
              <a:rPr lang="it-IT" sz="3200" dirty="0" err="1" smtClean="0">
                <a:effectLst>
                  <a:outerShdw blurRad="38100" dist="38100" dir="2700000" algn="tl">
                    <a:srgbClr val="000000">
                      <a:alpha val="43137"/>
                    </a:srgbClr>
                  </a:outerShdw>
                </a:effectLst>
              </a:rPr>
              <a:t>pinunu</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323528" y="1268760"/>
            <a:ext cx="8568952" cy="5305776"/>
          </a:xfrm>
        </p:spPr>
        <p:txBody>
          <a:bodyPr>
            <a:normAutofit/>
          </a:bodyPr>
          <a:lstStyle/>
          <a:p>
            <a:r>
              <a:rPr lang="it-IT" sz="2000" dirty="0" err="1" smtClean="0"/>
              <a:t>After</a:t>
            </a:r>
            <a:r>
              <a:rPr lang="it-IT" sz="2000" dirty="0" smtClean="0"/>
              <a:t> the </a:t>
            </a:r>
            <a:r>
              <a:rPr lang="it-IT" sz="2000" dirty="0" err="1" smtClean="0"/>
              <a:t>signal</a:t>
            </a:r>
            <a:r>
              <a:rPr lang="it-IT" sz="2000" dirty="0" smtClean="0"/>
              <a:t> </a:t>
            </a:r>
            <a:r>
              <a:rPr lang="it-IT" sz="2000" dirty="0" err="1" smtClean="0"/>
              <a:t>selection</a:t>
            </a:r>
            <a:r>
              <a:rPr lang="it-IT" sz="2000" dirty="0" smtClean="0"/>
              <a:t>, </a:t>
            </a:r>
            <a:r>
              <a:rPr lang="it-IT" sz="2000" dirty="0" err="1" smtClean="0"/>
              <a:t>half</a:t>
            </a:r>
            <a:r>
              <a:rPr lang="it-IT" sz="2000" dirty="0" smtClean="0"/>
              <a:t> </a:t>
            </a:r>
            <a:r>
              <a:rPr lang="it-IT" sz="2000" dirty="0" err="1" smtClean="0"/>
              <a:t>of</a:t>
            </a:r>
            <a:r>
              <a:rPr lang="it-IT" sz="2000" dirty="0" smtClean="0"/>
              <a:t> the </a:t>
            </a:r>
            <a:r>
              <a:rPr lang="it-IT" sz="2000" dirty="0" err="1" smtClean="0"/>
              <a:t>events</a:t>
            </a:r>
            <a:r>
              <a:rPr lang="it-IT" sz="2000" dirty="0" smtClean="0"/>
              <a:t> </a:t>
            </a:r>
            <a:r>
              <a:rPr lang="it-IT" sz="2000" dirty="0" err="1" smtClean="0"/>
              <a:t>have</a:t>
            </a:r>
            <a:r>
              <a:rPr lang="it-IT" sz="2000" dirty="0" smtClean="0"/>
              <a:t> a primitive </a:t>
            </a:r>
            <a:r>
              <a:rPr lang="it-IT" sz="2000" dirty="0" err="1" smtClean="0"/>
              <a:t>from</a:t>
            </a:r>
            <a:r>
              <a:rPr lang="it-IT" sz="2000" dirty="0" smtClean="0"/>
              <a:t> </a:t>
            </a:r>
            <a:r>
              <a:rPr lang="it-IT" sz="2000" dirty="0" err="1" smtClean="0"/>
              <a:t>LAVs</a:t>
            </a:r>
            <a:r>
              <a:rPr lang="it-IT" sz="2000" dirty="0" smtClean="0"/>
              <a:t>, </a:t>
            </a:r>
            <a:r>
              <a:rPr lang="it-IT" sz="2000" dirty="0" err="1" smtClean="0"/>
              <a:t>mainly</a:t>
            </a:r>
            <a:r>
              <a:rPr lang="it-IT" sz="2000" dirty="0" smtClean="0"/>
              <a:t> LAV11 and LAV12</a:t>
            </a:r>
          </a:p>
          <a:p>
            <a:r>
              <a:rPr lang="it-IT" sz="2000" dirty="0" smtClean="0"/>
              <a:t>Primitive are </a:t>
            </a:r>
            <a:r>
              <a:rPr lang="it-IT" sz="2000" dirty="0" err="1" smtClean="0"/>
              <a:t>both</a:t>
            </a:r>
            <a:r>
              <a:rPr lang="it-IT" sz="2000" dirty="0" smtClean="0"/>
              <a:t> in </a:t>
            </a:r>
            <a:r>
              <a:rPr lang="it-IT" sz="2000" dirty="0" err="1" smtClean="0"/>
              <a:t>time</a:t>
            </a:r>
            <a:r>
              <a:rPr lang="it-IT" sz="2000" dirty="0" smtClean="0"/>
              <a:t> and </a:t>
            </a:r>
            <a:r>
              <a:rPr lang="it-IT" sz="2000" dirty="0" err="1" smtClean="0"/>
              <a:t>not</a:t>
            </a:r>
            <a:r>
              <a:rPr lang="it-IT" sz="2000" dirty="0" smtClean="0"/>
              <a:t> in </a:t>
            </a:r>
            <a:r>
              <a:rPr lang="it-IT" sz="2000" dirty="0" err="1" smtClean="0"/>
              <a:t>time</a:t>
            </a:r>
            <a:r>
              <a:rPr lang="it-IT" sz="2000" dirty="0" smtClean="0"/>
              <a:t>, and the situation can </a:t>
            </a:r>
            <a:r>
              <a:rPr lang="it-IT" sz="2000" dirty="0" err="1" smtClean="0"/>
              <a:t>be</a:t>
            </a:r>
            <a:r>
              <a:rPr lang="it-IT" sz="2000" dirty="0" smtClean="0"/>
              <a:t> </a:t>
            </a:r>
            <a:r>
              <a:rPr lang="it-IT" sz="2000" dirty="0" err="1" smtClean="0"/>
              <a:t>better</a:t>
            </a:r>
            <a:r>
              <a:rPr lang="it-IT" sz="2000" dirty="0" smtClean="0"/>
              <a:t> </a:t>
            </a:r>
            <a:r>
              <a:rPr lang="it-IT" sz="2000" dirty="0" err="1" smtClean="0"/>
              <a:t>understood</a:t>
            </a:r>
            <a:r>
              <a:rPr lang="it-IT" sz="2000" dirty="0" smtClean="0"/>
              <a:t> </a:t>
            </a:r>
            <a:r>
              <a:rPr lang="it-IT" sz="2000" dirty="0" err="1" smtClean="0"/>
              <a:t>looking</a:t>
            </a:r>
            <a:r>
              <a:rPr lang="it-IT" sz="2000" dirty="0" smtClean="0"/>
              <a:t> at the position </a:t>
            </a:r>
            <a:r>
              <a:rPr lang="it-IT" sz="2000" dirty="0" err="1" smtClean="0"/>
              <a:t>where</a:t>
            </a:r>
            <a:r>
              <a:rPr lang="it-IT" sz="2000" dirty="0" smtClean="0"/>
              <a:t> the </a:t>
            </a:r>
            <a:r>
              <a:rPr lang="it-IT" sz="2000" dirty="0" err="1" smtClean="0"/>
              <a:t>pion</a:t>
            </a:r>
            <a:r>
              <a:rPr lang="it-IT" sz="2000" dirty="0" smtClean="0"/>
              <a:t> </a:t>
            </a:r>
            <a:r>
              <a:rPr lang="it-IT" sz="2000" dirty="0" err="1" smtClean="0"/>
              <a:t>stops</a:t>
            </a:r>
            <a:endParaRPr lang="it-IT" sz="2000" dirty="0" smtClean="0"/>
          </a:p>
          <a:p>
            <a:r>
              <a:rPr lang="it-IT" sz="2000" dirty="0" err="1" smtClean="0"/>
              <a:t>Combining</a:t>
            </a:r>
            <a:r>
              <a:rPr lang="it-IT" sz="2000" dirty="0" smtClean="0"/>
              <a:t> </a:t>
            </a:r>
            <a:r>
              <a:rPr lang="it-IT" sz="2000" dirty="0" err="1" smtClean="0"/>
              <a:t>this</a:t>
            </a:r>
            <a:r>
              <a:rPr lang="it-IT" sz="2000" dirty="0" smtClean="0"/>
              <a:t> </a:t>
            </a:r>
            <a:r>
              <a:rPr lang="it-IT" sz="2000" dirty="0" err="1" smtClean="0"/>
              <a:t>with</a:t>
            </a:r>
            <a:r>
              <a:rPr lang="it-IT" sz="2000" dirty="0" smtClean="0"/>
              <a:t> the 10 </a:t>
            </a:r>
            <a:r>
              <a:rPr lang="it-IT" sz="2000" dirty="0" err="1" smtClean="0"/>
              <a:t>ns</a:t>
            </a:r>
            <a:r>
              <a:rPr lang="it-IT" sz="2000" dirty="0" smtClean="0"/>
              <a:t> primitive </a:t>
            </a:r>
            <a:r>
              <a:rPr lang="it-IT" sz="2000" dirty="0" err="1" smtClean="0"/>
              <a:t>matching</a:t>
            </a:r>
            <a:r>
              <a:rPr lang="it-IT" sz="2000" dirty="0" smtClean="0"/>
              <a:t> </a:t>
            </a:r>
            <a:r>
              <a:rPr lang="it-IT" sz="2000" dirty="0" err="1" smtClean="0"/>
              <a:t>leads</a:t>
            </a:r>
            <a:r>
              <a:rPr lang="it-IT" sz="2000" dirty="0" smtClean="0"/>
              <a:t> </a:t>
            </a:r>
            <a:r>
              <a:rPr lang="it-IT" sz="2000" dirty="0" err="1" smtClean="0"/>
              <a:t>to</a:t>
            </a:r>
            <a:r>
              <a:rPr lang="it-IT" sz="2000" dirty="0" smtClean="0"/>
              <a:t> a big loss </a:t>
            </a:r>
            <a:r>
              <a:rPr lang="it-IT" sz="2000" dirty="0" err="1" smtClean="0"/>
              <a:t>of</a:t>
            </a:r>
            <a:r>
              <a:rPr lang="it-IT" sz="2000" dirty="0" smtClean="0"/>
              <a:t> trigger </a:t>
            </a:r>
            <a:r>
              <a:rPr lang="it-IT" sz="2000" dirty="0" err="1" smtClean="0"/>
              <a:t>efficiency</a:t>
            </a:r>
            <a:r>
              <a:rPr lang="it-IT" sz="2000" dirty="0" smtClean="0"/>
              <a:t> </a:t>
            </a:r>
            <a:r>
              <a:rPr lang="it-IT" sz="2000" dirty="0" err="1" smtClean="0"/>
              <a:t>for</a:t>
            </a:r>
            <a:r>
              <a:rPr lang="it-IT" sz="2000" dirty="0" smtClean="0"/>
              <a:t> the </a:t>
            </a:r>
            <a:r>
              <a:rPr lang="it-IT" sz="2000" dirty="0" err="1" smtClean="0"/>
              <a:t>signal</a:t>
            </a:r>
            <a:endParaRPr lang="it-IT" sz="2000" dirty="0" smtClean="0"/>
          </a:p>
        </p:txBody>
      </p:sp>
      <p:pic>
        <p:nvPicPr>
          <p:cNvPr id="4" name="Immagine 3" descr="lav_channelvstime.png"/>
          <p:cNvPicPr>
            <a:picLocks noChangeAspect="1"/>
          </p:cNvPicPr>
          <p:nvPr/>
        </p:nvPicPr>
        <p:blipFill>
          <a:blip r:embed="rId2" cstate="print"/>
          <a:stretch>
            <a:fillRect/>
          </a:stretch>
        </p:blipFill>
        <p:spPr>
          <a:xfrm>
            <a:off x="1" y="3406180"/>
            <a:ext cx="4644007" cy="2826568"/>
          </a:xfrm>
          <a:prstGeom prst="rect">
            <a:avLst/>
          </a:prstGeom>
        </p:spPr>
      </p:pic>
      <p:pic>
        <p:nvPicPr>
          <p:cNvPr id="5" name="Immagine 4" descr="lav_channelvstime.png"/>
          <p:cNvPicPr>
            <a:picLocks noChangeAspect="1"/>
          </p:cNvPicPr>
          <p:nvPr/>
        </p:nvPicPr>
        <p:blipFill>
          <a:blip r:embed="rId3" cstate="print"/>
          <a:stretch>
            <a:fillRect/>
          </a:stretch>
        </p:blipFill>
        <p:spPr>
          <a:xfrm>
            <a:off x="4635623" y="3414152"/>
            <a:ext cx="4479574" cy="272648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pPr algn="ctr"/>
            <a:r>
              <a:rPr lang="it-IT" sz="3200" dirty="0" smtClean="0">
                <a:effectLst>
                  <a:outerShdw blurRad="38100" dist="38100" dir="2700000" algn="tl">
                    <a:srgbClr val="000000">
                      <a:alpha val="43137"/>
                    </a:srgbClr>
                  </a:outerShdw>
                </a:effectLst>
              </a:rPr>
              <a:t>L0 rate </a:t>
            </a:r>
            <a:r>
              <a:rPr lang="it-IT" sz="3200" dirty="0" err="1" smtClean="0">
                <a:effectLst>
                  <a:outerShdw blurRad="38100" dist="38100" dir="2700000" algn="tl">
                    <a:srgbClr val="000000">
                      <a:alpha val="43137"/>
                    </a:srgbClr>
                  </a:outerShdw>
                </a:effectLst>
              </a:rPr>
              <a:t>table</a:t>
            </a:r>
            <a:r>
              <a:rPr lang="it-IT" sz="3200" dirty="0" smtClean="0">
                <a:effectLst>
                  <a:outerShdw blurRad="38100" dist="38100" dir="2700000" algn="tl">
                    <a:srgbClr val="000000">
                      <a:alpha val="43137"/>
                    </a:srgbClr>
                  </a:outerShdw>
                </a:effectLst>
              </a:rPr>
              <a:t> – no </a:t>
            </a:r>
            <a:r>
              <a:rPr lang="it-IT" sz="3200" dirty="0" err="1" smtClean="0">
                <a:effectLst>
                  <a:outerShdw blurRad="38100" dist="38100" dir="2700000" algn="tl">
                    <a:srgbClr val="000000">
                      <a:alpha val="43137"/>
                    </a:srgbClr>
                  </a:outerShdw>
                </a:effectLst>
              </a:rPr>
              <a:t>primitives</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matching</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6372200" y="1340768"/>
            <a:ext cx="2592288" cy="5233768"/>
          </a:xfrm>
        </p:spPr>
        <p:txBody>
          <a:bodyPr>
            <a:normAutofit/>
          </a:bodyPr>
          <a:lstStyle/>
          <a:p>
            <a:endParaRPr lang="it-IT" sz="2000" dirty="0" smtClean="0"/>
          </a:p>
          <a:p>
            <a:endParaRPr lang="it-IT" sz="2000" dirty="0" smtClean="0"/>
          </a:p>
          <a:p>
            <a:r>
              <a:rPr lang="it-IT" sz="2000" dirty="0" smtClean="0"/>
              <a:t>CHOD: 1 or more </a:t>
            </a:r>
            <a:r>
              <a:rPr lang="it-IT" sz="2000" dirty="0" err="1" smtClean="0"/>
              <a:t>quadrants</a:t>
            </a:r>
            <a:endParaRPr lang="it-IT" sz="2000" dirty="0" smtClean="0"/>
          </a:p>
          <a:p>
            <a:r>
              <a:rPr lang="it-IT" sz="2000" dirty="0" smtClean="0"/>
              <a:t>RICH: </a:t>
            </a:r>
            <a:r>
              <a:rPr lang="it-IT" sz="2000" dirty="0" err="1" smtClean="0"/>
              <a:t>between</a:t>
            </a:r>
            <a:r>
              <a:rPr lang="it-IT" sz="2000" dirty="0" smtClean="0"/>
              <a:t> 4 and 32 hit</a:t>
            </a:r>
          </a:p>
          <a:p>
            <a:r>
              <a:rPr lang="it-IT" sz="2000" dirty="0" smtClean="0"/>
              <a:t>MUV3: at </a:t>
            </a:r>
            <a:r>
              <a:rPr lang="it-IT" sz="2000" dirty="0" err="1" smtClean="0"/>
              <a:t>least</a:t>
            </a:r>
            <a:r>
              <a:rPr lang="it-IT" sz="2000" dirty="0" smtClean="0"/>
              <a:t> </a:t>
            </a:r>
            <a:r>
              <a:rPr lang="it-IT" sz="2000" dirty="0" err="1" smtClean="0"/>
              <a:t>one</a:t>
            </a:r>
            <a:r>
              <a:rPr lang="it-IT" sz="2000" dirty="0" smtClean="0"/>
              <a:t> hit</a:t>
            </a:r>
          </a:p>
          <a:p>
            <a:r>
              <a:rPr lang="it-IT" sz="2000" dirty="0" smtClean="0"/>
              <a:t>LKr: </a:t>
            </a:r>
            <a:r>
              <a:rPr lang="it-IT" sz="2000" dirty="0" smtClean="0">
                <a:solidFill>
                  <a:srgbClr val="FF0000"/>
                </a:solidFill>
              </a:rPr>
              <a:t>2 or more </a:t>
            </a:r>
            <a:r>
              <a:rPr lang="it-IT" sz="2000" dirty="0" err="1" smtClean="0">
                <a:solidFill>
                  <a:srgbClr val="FF0000"/>
                </a:solidFill>
              </a:rPr>
              <a:t>clusters</a:t>
            </a:r>
            <a:endParaRPr lang="it-IT" sz="2000" dirty="0" smtClean="0">
              <a:solidFill>
                <a:srgbClr val="FF0000"/>
              </a:solidFill>
            </a:endParaRPr>
          </a:p>
          <a:p>
            <a:r>
              <a:rPr lang="it-IT" sz="2000" dirty="0" smtClean="0"/>
              <a:t>LAV: at </a:t>
            </a:r>
            <a:r>
              <a:rPr lang="it-IT" sz="2000" dirty="0" err="1" smtClean="0"/>
              <a:t>least</a:t>
            </a:r>
            <a:r>
              <a:rPr lang="it-IT" sz="2000" dirty="0" smtClean="0"/>
              <a:t> </a:t>
            </a:r>
            <a:r>
              <a:rPr lang="it-IT" sz="2000" dirty="0" err="1" smtClean="0"/>
              <a:t>one</a:t>
            </a:r>
            <a:r>
              <a:rPr lang="it-IT" sz="2000" dirty="0" smtClean="0"/>
              <a:t> hit in a station</a:t>
            </a:r>
            <a:endParaRPr lang="it-IT" sz="2000" dirty="0"/>
          </a:p>
        </p:txBody>
      </p:sp>
      <p:graphicFrame>
        <p:nvGraphicFramePr>
          <p:cNvPr id="4" name="Tabella 3"/>
          <p:cNvGraphicFramePr>
            <a:graphicFrameLocks noGrp="1"/>
          </p:cNvGraphicFramePr>
          <p:nvPr/>
        </p:nvGraphicFramePr>
        <p:xfrm>
          <a:off x="107505" y="1916833"/>
          <a:ext cx="6120679" cy="3240359"/>
        </p:xfrm>
        <a:graphic>
          <a:graphicData uri="http://schemas.openxmlformats.org/drawingml/2006/table">
            <a:tbl>
              <a:tblPr firstRow="1" bandRow="1">
                <a:solidFill>
                  <a:schemeClr val="tx2">
                    <a:lumMod val="20000"/>
                    <a:lumOff val="80000"/>
                  </a:schemeClr>
                </a:solidFill>
                <a:tableStyleId>{5C22544A-7EE6-4342-B048-85BDC9FD1C3A}</a:tableStyleId>
              </a:tblPr>
              <a:tblGrid>
                <a:gridCol w="1338536"/>
                <a:gridCol w="894083"/>
                <a:gridCol w="720200"/>
                <a:gridCol w="720200"/>
                <a:gridCol w="936260"/>
                <a:gridCol w="755700"/>
                <a:gridCol w="755700"/>
              </a:tblGrid>
              <a:tr h="529674">
                <a:tc>
                  <a:txBody>
                    <a:bodyPr/>
                    <a:lstStyle/>
                    <a:p>
                      <a:r>
                        <a:rPr lang="it-IT" sz="1400" b="0" i="1" dirty="0" err="1" smtClean="0"/>
                        <a:t>Component</a:t>
                      </a:r>
                      <a:endParaRPr lang="it-IT" sz="1400" b="0" i="1" dirty="0"/>
                    </a:p>
                  </a:txBody>
                  <a:tcPr/>
                </a:tc>
                <a:tc>
                  <a:txBody>
                    <a:bodyPr/>
                    <a:lstStyle/>
                    <a:p>
                      <a:r>
                        <a:rPr lang="it-IT" sz="1400" dirty="0" err="1" smtClean="0"/>
                        <a:t>Initial</a:t>
                      </a:r>
                      <a:endParaRPr lang="it-IT" sz="1400" b="1" dirty="0"/>
                    </a:p>
                  </a:txBody>
                  <a:tcPr/>
                </a:tc>
                <a:tc>
                  <a:txBody>
                    <a:bodyPr/>
                    <a:lstStyle/>
                    <a:p>
                      <a:r>
                        <a:rPr lang="it-IT" sz="1400" baseline="0" dirty="0" smtClean="0"/>
                        <a:t>CHOD</a:t>
                      </a:r>
                      <a:endParaRPr lang="it-IT" sz="1400" b="1" dirty="0"/>
                    </a:p>
                  </a:txBody>
                  <a:tcPr/>
                </a:tc>
                <a:tc>
                  <a:txBody>
                    <a:bodyPr/>
                    <a:lstStyle/>
                    <a:p>
                      <a:r>
                        <a:rPr lang="it-IT" sz="1400" dirty="0" smtClean="0"/>
                        <a:t>RICH</a:t>
                      </a:r>
                      <a:endParaRPr lang="it-IT" sz="1400" b="1" dirty="0"/>
                    </a:p>
                  </a:txBody>
                  <a:tcPr/>
                </a:tc>
                <a:tc>
                  <a:txBody>
                    <a:bodyPr/>
                    <a:lstStyle/>
                    <a:p>
                      <a:r>
                        <a:rPr lang="it-IT" sz="1400" dirty="0" smtClean="0"/>
                        <a:t>x !MUV3</a:t>
                      </a:r>
                      <a:endParaRPr lang="it-IT" sz="1400" b="1" dirty="0"/>
                    </a:p>
                  </a:txBody>
                  <a:tcPr/>
                </a:tc>
                <a:tc>
                  <a:txBody>
                    <a:bodyPr/>
                    <a:lstStyle/>
                    <a:p>
                      <a:r>
                        <a:rPr lang="it-IT" sz="1400" dirty="0" smtClean="0"/>
                        <a:t>x !LKr</a:t>
                      </a:r>
                      <a:endParaRPr lang="it-IT" sz="1400" b="1" dirty="0"/>
                    </a:p>
                  </a:txBody>
                  <a:tcPr/>
                </a:tc>
                <a:tc>
                  <a:txBody>
                    <a:bodyPr/>
                    <a:lstStyle/>
                    <a:p>
                      <a:r>
                        <a:rPr lang="it-IT" sz="1400" b="1" dirty="0" smtClean="0"/>
                        <a:t>X !LAV</a:t>
                      </a:r>
                      <a:endParaRPr lang="it-IT" sz="1400" b="1" dirty="0"/>
                    </a:p>
                  </a:txBody>
                  <a:tcPr/>
                </a:tc>
              </a:tr>
              <a:tr h="311573">
                <a:tc>
                  <a:txBody>
                    <a:bodyPr/>
                    <a:lstStyle/>
                    <a:p>
                      <a:endParaRPr lang="it-IT" sz="1400" dirty="0"/>
                    </a:p>
                  </a:txBody>
                  <a:tcPr/>
                </a:tc>
                <a:tc>
                  <a:txBody>
                    <a:bodyPr/>
                    <a:lstStyle/>
                    <a:p>
                      <a:r>
                        <a:rPr lang="it-IT" sz="1400" dirty="0" smtClean="0"/>
                        <a:t>2140</a:t>
                      </a:r>
                      <a:endParaRPr lang="it-IT" sz="1400" dirty="0"/>
                    </a:p>
                  </a:txBody>
                  <a:tcPr/>
                </a:tc>
                <a:tc>
                  <a:txBody>
                    <a:bodyPr/>
                    <a:lstStyle/>
                    <a:p>
                      <a:r>
                        <a:rPr lang="it-IT" sz="1400" dirty="0" smtClean="0"/>
                        <a:t>1732</a:t>
                      </a:r>
                      <a:endParaRPr lang="it-IT" sz="1400" dirty="0"/>
                    </a:p>
                  </a:txBody>
                  <a:tcPr/>
                </a:tc>
                <a:tc>
                  <a:txBody>
                    <a:bodyPr/>
                    <a:lstStyle/>
                    <a:p>
                      <a:r>
                        <a:rPr lang="it-IT" sz="1400" dirty="0" smtClean="0"/>
                        <a:t>1179</a:t>
                      </a:r>
                      <a:endParaRPr lang="it-IT" sz="1400" dirty="0"/>
                    </a:p>
                  </a:txBody>
                  <a:tcPr/>
                </a:tc>
                <a:tc>
                  <a:txBody>
                    <a:bodyPr/>
                    <a:lstStyle/>
                    <a:p>
                      <a:r>
                        <a:rPr lang="it-IT" sz="1400" dirty="0" smtClean="0"/>
                        <a:t>1089</a:t>
                      </a:r>
                      <a:endParaRPr lang="it-IT" sz="1400" dirty="0"/>
                    </a:p>
                  </a:txBody>
                  <a:tcPr>
                    <a:lnR w="12700" cap="flat" cmpd="sng" algn="ctr">
                      <a:solidFill>
                        <a:schemeClr val="bg1"/>
                      </a:solidFill>
                      <a:prstDash val="solid"/>
                      <a:round/>
                      <a:headEnd type="none" w="med" len="med"/>
                      <a:tailEnd type="none" w="med" len="med"/>
                    </a:lnR>
                  </a:tcPr>
                </a:tc>
                <a:tc>
                  <a:txBody>
                    <a:bodyPr/>
                    <a:lstStyle/>
                    <a:p>
                      <a:r>
                        <a:rPr lang="it-IT" sz="1400" dirty="0" smtClean="0"/>
                        <a:t>539</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it-IT" sz="1400" dirty="0" smtClean="0"/>
                        <a:t>60</a:t>
                      </a:r>
                      <a:endParaRPr lang="it-IT" sz="1400" dirty="0"/>
                    </a:p>
                  </a:txBody>
                  <a:tcPr>
                    <a:lnL w="12700" cap="flat" cmpd="sng" algn="ctr">
                      <a:solidFill>
                        <a:srgbClr val="FF0000"/>
                      </a:solidFill>
                      <a:prstDash val="solid"/>
                      <a:round/>
                      <a:headEnd type="none" w="med" len="med"/>
                      <a:tailEnd type="none" w="med" len="med"/>
                    </a:lnL>
                  </a:tcPr>
                </a:tc>
              </a:tr>
              <a:tr h="311573">
                <a:tc>
                  <a:txBody>
                    <a:bodyPr/>
                    <a:lstStyle/>
                    <a:p>
                      <a:endParaRPr lang="it-IT" sz="1400" dirty="0"/>
                    </a:p>
                  </a:txBody>
                  <a:tcPr/>
                </a:tc>
                <a:tc>
                  <a:txBody>
                    <a:bodyPr/>
                    <a:lstStyle/>
                    <a:p>
                      <a:r>
                        <a:rPr lang="it-IT" sz="1400" dirty="0" smtClean="0"/>
                        <a:t>6585</a:t>
                      </a:r>
                      <a:endParaRPr lang="it-IT" sz="1400" dirty="0"/>
                    </a:p>
                  </a:txBody>
                  <a:tcPr/>
                </a:tc>
                <a:tc>
                  <a:txBody>
                    <a:bodyPr/>
                    <a:lstStyle/>
                    <a:p>
                      <a:r>
                        <a:rPr lang="it-IT" sz="1400" dirty="0" smtClean="0"/>
                        <a:t>4204</a:t>
                      </a:r>
                      <a:endParaRPr lang="it-IT" sz="1400" dirty="0"/>
                    </a:p>
                  </a:txBody>
                  <a:tcPr/>
                </a:tc>
                <a:tc>
                  <a:txBody>
                    <a:bodyPr/>
                    <a:lstStyle/>
                    <a:p>
                      <a:r>
                        <a:rPr lang="it-IT" sz="1400" dirty="0" smtClean="0"/>
                        <a:t>3817</a:t>
                      </a:r>
                      <a:endParaRPr lang="it-IT" sz="1400" dirty="0"/>
                    </a:p>
                  </a:txBody>
                  <a:tcPr/>
                </a:tc>
                <a:tc>
                  <a:txBody>
                    <a:bodyPr/>
                    <a:lstStyle/>
                    <a:p>
                      <a:r>
                        <a:rPr lang="it-IT" sz="1400" dirty="0" smtClean="0"/>
                        <a:t>29</a:t>
                      </a:r>
                      <a:endParaRPr lang="it-IT" sz="1400" dirty="0"/>
                    </a:p>
                  </a:txBody>
                  <a:tcPr>
                    <a:lnR w="12700" cap="flat" cmpd="sng" algn="ctr">
                      <a:solidFill>
                        <a:schemeClr val="bg1"/>
                      </a:solidFill>
                      <a:prstDash val="solid"/>
                      <a:round/>
                      <a:headEnd type="none" w="med" len="med"/>
                      <a:tailEnd type="none" w="med" len="med"/>
                    </a:lnR>
                  </a:tcPr>
                </a:tc>
                <a:tc>
                  <a:txBody>
                    <a:bodyPr/>
                    <a:lstStyle/>
                    <a:p>
                      <a:r>
                        <a:rPr lang="it-IT" sz="1400" dirty="0" smtClean="0"/>
                        <a:t>29</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it-IT" sz="1400" dirty="0" smtClean="0"/>
                        <a:t>10</a:t>
                      </a:r>
                      <a:endParaRPr lang="it-IT" sz="1400" dirty="0"/>
                    </a:p>
                  </a:txBody>
                  <a:tcPr>
                    <a:lnL w="12700" cap="flat" cmpd="sng" algn="ctr">
                      <a:solidFill>
                        <a:srgbClr val="FF0000"/>
                      </a:solidFill>
                      <a:prstDash val="solid"/>
                      <a:round/>
                      <a:headEnd type="none" w="med" len="med"/>
                      <a:tailEnd type="none" w="med" len="med"/>
                    </a:lnL>
                  </a:tcPr>
                </a:tc>
              </a:tr>
              <a:tr h="311573">
                <a:tc>
                  <a:txBody>
                    <a:bodyPr/>
                    <a:lstStyle/>
                    <a:p>
                      <a:endParaRPr lang="it-IT" sz="1400" dirty="0"/>
                    </a:p>
                  </a:txBody>
                  <a:tcPr/>
                </a:tc>
                <a:tc>
                  <a:txBody>
                    <a:bodyPr/>
                    <a:lstStyle/>
                    <a:p>
                      <a:r>
                        <a:rPr lang="it-IT" sz="1400" dirty="0" smtClean="0"/>
                        <a:t>579</a:t>
                      </a:r>
                      <a:endParaRPr lang="it-IT" sz="1400" dirty="0"/>
                    </a:p>
                  </a:txBody>
                  <a:tcPr/>
                </a:tc>
                <a:tc>
                  <a:txBody>
                    <a:bodyPr/>
                    <a:lstStyle/>
                    <a:p>
                      <a:r>
                        <a:rPr lang="it-IT" sz="1400" dirty="0" smtClean="0"/>
                        <a:t>458</a:t>
                      </a:r>
                      <a:endParaRPr lang="it-IT" sz="1400" dirty="0"/>
                    </a:p>
                  </a:txBody>
                  <a:tcPr/>
                </a:tc>
                <a:tc>
                  <a:txBody>
                    <a:bodyPr/>
                    <a:lstStyle/>
                    <a:p>
                      <a:r>
                        <a:rPr lang="it-IT" sz="1400" dirty="0" smtClean="0"/>
                        <a:t>225</a:t>
                      </a:r>
                      <a:endParaRPr lang="it-IT" sz="1400" dirty="0"/>
                    </a:p>
                  </a:txBody>
                  <a:tcPr/>
                </a:tc>
                <a:tc>
                  <a:txBody>
                    <a:bodyPr/>
                    <a:lstStyle/>
                    <a:p>
                      <a:r>
                        <a:rPr lang="it-IT" sz="1400" dirty="0" smtClean="0"/>
                        <a:t>180</a:t>
                      </a:r>
                      <a:endParaRPr lang="it-IT" sz="1400" dirty="0"/>
                    </a:p>
                  </a:txBody>
                  <a:tcPr>
                    <a:lnR w="12700" cap="flat" cmpd="sng" algn="ctr">
                      <a:solidFill>
                        <a:schemeClr val="bg1"/>
                      </a:solidFill>
                      <a:prstDash val="solid"/>
                      <a:round/>
                      <a:headEnd type="none" w="med" len="med"/>
                      <a:tailEnd type="none" w="med" len="med"/>
                    </a:lnR>
                  </a:tcPr>
                </a:tc>
                <a:tc>
                  <a:txBody>
                    <a:bodyPr/>
                    <a:lstStyle/>
                    <a:p>
                      <a:r>
                        <a:rPr lang="it-IT" sz="1400" dirty="0" smtClean="0"/>
                        <a:t>171</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it-IT" sz="1400" dirty="0" smtClean="0"/>
                        <a:t>32</a:t>
                      </a:r>
                      <a:endParaRPr lang="it-IT" sz="1400" dirty="0"/>
                    </a:p>
                  </a:txBody>
                  <a:tcPr>
                    <a:lnL w="12700" cap="flat" cmpd="sng" algn="ctr">
                      <a:solidFill>
                        <a:srgbClr val="FF0000"/>
                      </a:solidFill>
                      <a:prstDash val="solid"/>
                      <a:round/>
                      <a:headEnd type="none" w="med" len="med"/>
                      <a:tailEnd type="none" w="med" len="med"/>
                    </a:lnL>
                  </a:tcPr>
                </a:tc>
              </a:tr>
              <a:tr h="311573">
                <a:tc>
                  <a:txBody>
                    <a:bodyPr/>
                    <a:lstStyle/>
                    <a:p>
                      <a:endParaRPr lang="it-IT" sz="1400" dirty="0"/>
                    </a:p>
                  </a:txBody>
                  <a:tcPr/>
                </a:tc>
                <a:tc>
                  <a:txBody>
                    <a:bodyPr/>
                    <a:lstStyle/>
                    <a:p>
                      <a:r>
                        <a:rPr lang="it-IT" sz="1400" dirty="0" smtClean="0"/>
                        <a:t>182</a:t>
                      </a:r>
                      <a:endParaRPr lang="it-IT" sz="1400" dirty="0"/>
                    </a:p>
                  </a:txBody>
                  <a:tcPr/>
                </a:tc>
                <a:tc>
                  <a:txBody>
                    <a:bodyPr/>
                    <a:lstStyle/>
                    <a:p>
                      <a:r>
                        <a:rPr lang="it-IT" sz="1400" dirty="0" smtClean="0"/>
                        <a:t>156</a:t>
                      </a:r>
                      <a:endParaRPr lang="it-IT" sz="1400" dirty="0"/>
                    </a:p>
                  </a:txBody>
                  <a:tcPr/>
                </a:tc>
                <a:tc>
                  <a:txBody>
                    <a:bodyPr/>
                    <a:lstStyle/>
                    <a:p>
                      <a:r>
                        <a:rPr lang="it-IT" sz="1400" dirty="0" smtClean="0"/>
                        <a:t>98</a:t>
                      </a:r>
                      <a:endParaRPr lang="it-IT" sz="1400" dirty="0"/>
                    </a:p>
                  </a:txBody>
                  <a:tcPr/>
                </a:tc>
                <a:tc>
                  <a:txBody>
                    <a:bodyPr/>
                    <a:lstStyle/>
                    <a:p>
                      <a:r>
                        <a:rPr lang="it-IT" sz="1400" dirty="0" smtClean="0"/>
                        <a:t>89</a:t>
                      </a:r>
                      <a:endParaRPr lang="it-IT" sz="1400" dirty="0"/>
                    </a:p>
                  </a:txBody>
                  <a:tcPr>
                    <a:lnR w="12700" cap="flat" cmpd="sng" algn="ctr">
                      <a:solidFill>
                        <a:schemeClr val="bg1"/>
                      </a:solidFill>
                      <a:prstDash val="solid"/>
                      <a:round/>
                      <a:headEnd type="none" w="med" len="med"/>
                      <a:tailEnd type="none" w="med" len="med"/>
                    </a:lnR>
                  </a:tcPr>
                </a:tc>
                <a:tc>
                  <a:txBody>
                    <a:bodyPr/>
                    <a:lstStyle/>
                    <a:p>
                      <a:r>
                        <a:rPr lang="it-IT" sz="1400" dirty="0" smtClean="0"/>
                        <a:t>18</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it-IT" sz="1400" dirty="0" smtClean="0"/>
                        <a:t>1</a:t>
                      </a:r>
                      <a:endParaRPr lang="it-IT" sz="1400" dirty="0"/>
                    </a:p>
                  </a:txBody>
                  <a:tcPr>
                    <a:lnL w="12700" cap="flat" cmpd="sng" algn="ctr">
                      <a:solidFill>
                        <a:srgbClr val="FF0000"/>
                      </a:solidFill>
                      <a:prstDash val="solid"/>
                      <a:round/>
                      <a:headEnd type="none" w="med" len="med"/>
                      <a:tailEnd type="none" w="med" len="med"/>
                    </a:lnL>
                  </a:tcPr>
                </a:tc>
              </a:tr>
              <a:tr h="311573">
                <a:tc>
                  <a:txBody>
                    <a:bodyPr/>
                    <a:lstStyle/>
                    <a:p>
                      <a:endParaRPr lang="it-IT" sz="1400" dirty="0"/>
                    </a:p>
                  </a:txBody>
                  <a:tcPr/>
                </a:tc>
                <a:tc>
                  <a:txBody>
                    <a:bodyPr/>
                    <a:lstStyle/>
                    <a:p>
                      <a:r>
                        <a:rPr lang="it-IT" sz="1400" dirty="0" smtClean="0"/>
                        <a:t>525</a:t>
                      </a:r>
                      <a:endParaRPr lang="it-IT" sz="1400" dirty="0"/>
                    </a:p>
                  </a:txBody>
                  <a:tcPr/>
                </a:tc>
                <a:tc>
                  <a:txBody>
                    <a:bodyPr/>
                    <a:lstStyle/>
                    <a:p>
                      <a:r>
                        <a:rPr lang="it-IT" sz="1400" dirty="0" smtClean="0"/>
                        <a:t>403</a:t>
                      </a:r>
                      <a:endParaRPr lang="it-IT" sz="1400" dirty="0"/>
                    </a:p>
                  </a:txBody>
                  <a:tcPr/>
                </a:tc>
                <a:tc>
                  <a:txBody>
                    <a:bodyPr/>
                    <a:lstStyle/>
                    <a:p>
                      <a:r>
                        <a:rPr lang="it-IT" sz="1400" dirty="0" smtClean="0"/>
                        <a:t>253</a:t>
                      </a:r>
                      <a:endParaRPr lang="it-IT" sz="1400" dirty="0"/>
                    </a:p>
                  </a:txBody>
                  <a:tcPr/>
                </a:tc>
                <a:tc>
                  <a:txBody>
                    <a:bodyPr/>
                    <a:lstStyle/>
                    <a:p>
                      <a:r>
                        <a:rPr lang="it-IT" sz="1400" dirty="0" smtClean="0"/>
                        <a:t>248</a:t>
                      </a:r>
                      <a:endParaRPr lang="it-IT" sz="1400" dirty="0"/>
                    </a:p>
                  </a:txBody>
                  <a:tcPr>
                    <a:lnR w="12700" cap="flat" cmpd="sng" algn="ctr">
                      <a:solidFill>
                        <a:schemeClr val="bg1"/>
                      </a:solidFill>
                      <a:prstDash val="solid"/>
                      <a:round/>
                      <a:headEnd type="none" w="med" len="med"/>
                      <a:tailEnd type="none" w="med" len="med"/>
                    </a:lnR>
                  </a:tcPr>
                </a:tc>
                <a:tc>
                  <a:txBody>
                    <a:bodyPr/>
                    <a:lstStyle/>
                    <a:p>
                      <a:r>
                        <a:rPr lang="it-IT" sz="1400" b="0" dirty="0" smtClean="0"/>
                        <a:t>84</a:t>
                      </a:r>
                      <a:endParaRPr lang="it-IT" sz="1400" b="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it-IT" sz="1400" dirty="0" smtClean="0"/>
                        <a:t>6</a:t>
                      </a:r>
                      <a:endParaRPr lang="it-IT" sz="1400" dirty="0"/>
                    </a:p>
                  </a:txBody>
                  <a:tcPr>
                    <a:lnL w="12700" cap="flat" cmpd="sng" algn="ctr">
                      <a:solidFill>
                        <a:srgbClr val="FF0000"/>
                      </a:solidFill>
                      <a:prstDash val="solid"/>
                      <a:round/>
                      <a:headEnd type="none" w="med" len="med"/>
                      <a:tailEnd type="none" w="med" len="med"/>
                    </a:lnL>
                  </a:tcPr>
                </a:tc>
              </a:tr>
              <a:tr h="311573">
                <a:tc>
                  <a:txBody>
                    <a:bodyPr/>
                    <a:lstStyle/>
                    <a:p>
                      <a:endParaRPr lang="it-IT" sz="1400" dirty="0"/>
                    </a:p>
                  </a:txBody>
                  <a:tcPr/>
                </a:tc>
                <a:tc>
                  <a:txBody>
                    <a:bodyPr/>
                    <a:lstStyle/>
                    <a:p>
                      <a:r>
                        <a:rPr lang="it-IT" sz="1400" dirty="0" smtClean="0"/>
                        <a:t>347</a:t>
                      </a:r>
                      <a:endParaRPr lang="it-IT" sz="1400" dirty="0"/>
                    </a:p>
                  </a:txBody>
                  <a:tcPr/>
                </a:tc>
                <a:tc>
                  <a:txBody>
                    <a:bodyPr/>
                    <a:lstStyle/>
                    <a:p>
                      <a:r>
                        <a:rPr lang="it-IT" sz="1400" dirty="0" smtClean="0"/>
                        <a:t>272</a:t>
                      </a:r>
                      <a:endParaRPr lang="it-IT" sz="1400" dirty="0"/>
                    </a:p>
                  </a:txBody>
                  <a:tcPr/>
                </a:tc>
                <a:tc>
                  <a:txBody>
                    <a:bodyPr/>
                    <a:lstStyle/>
                    <a:p>
                      <a:r>
                        <a:rPr lang="it-IT" sz="1400" dirty="0" smtClean="0"/>
                        <a:t>194</a:t>
                      </a:r>
                      <a:endParaRPr lang="it-IT" sz="1400" dirty="0"/>
                    </a:p>
                  </a:txBody>
                  <a:tcPr/>
                </a:tc>
                <a:tc>
                  <a:txBody>
                    <a:bodyPr/>
                    <a:lstStyle/>
                    <a:p>
                      <a:r>
                        <a:rPr lang="it-IT" sz="1400" dirty="0" smtClean="0"/>
                        <a:t>17</a:t>
                      </a:r>
                      <a:endParaRPr lang="it-IT" sz="1400" dirty="0"/>
                    </a:p>
                  </a:txBody>
                  <a:tcPr>
                    <a:lnR w="12700" cap="flat" cmpd="sng" algn="ctr">
                      <a:solidFill>
                        <a:schemeClr val="bg1"/>
                      </a:solidFill>
                      <a:prstDash val="solid"/>
                      <a:round/>
                      <a:headEnd type="none" w="med" len="med"/>
                      <a:tailEnd type="none" w="med" len="med"/>
                    </a:lnR>
                  </a:tcPr>
                </a:tc>
                <a:tc>
                  <a:txBody>
                    <a:bodyPr/>
                    <a:lstStyle/>
                    <a:p>
                      <a:r>
                        <a:rPr lang="it-IT" sz="1400" dirty="0" smtClean="0"/>
                        <a:t>14</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it-IT" sz="1400" dirty="0" smtClean="0"/>
                        <a:t>3</a:t>
                      </a:r>
                      <a:endParaRPr lang="it-IT" sz="1400" dirty="0"/>
                    </a:p>
                  </a:txBody>
                  <a:tcPr>
                    <a:lnL w="12700" cap="flat" cmpd="sng" algn="ctr">
                      <a:solidFill>
                        <a:srgbClr val="FF0000"/>
                      </a:solidFill>
                      <a:prstDash val="solid"/>
                      <a:round/>
                      <a:headEnd type="none" w="med" len="med"/>
                      <a:tailEnd type="none" w="med" len="med"/>
                    </a:lnL>
                    <a:lnB w="12700" cmpd="sng">
                      <a:noFill/>
                    </a:lnB>
                  </a:tcPr>
                </a:tc>
              </a:tr>
              <a:tr h="311573">
                <a:tc>
                  <a:txBody>
                    <a:bodyPr/>
                    <a:lstStyle/>
                    <a:p>
                      <a:endParaRPr lang="it-IT" sz="1400" dirty="0"/>
                    </a:p>
                  </a:txBody>
                  <a:tcPr>
                    <a:lnB w="12700" cap="flat" cmpd="sng" algn="ctr">
                      <a:solidFill>
                        <a:srgbClr val="FF0000"/>
                      </a:solidFill>
                      <a:prstDash val="solid"/>
                      <a:round/>
                      <a:headEnd type="none" w="med" len="med"/>
                      <a:tailEnd type="none" w="med" len="med"/>
                    </a:lnB>
                  </a:tcPr>
                </a:tc>
                <a:tc>
                  <a:txBody>
                    <a:bodyPr/>
                    <a:lstStyle/>
                    <a:p>
                      <a:endParaRPr lang="it-IT" sz="1400" dirty="0"/>
                    </a:p>
                  </a:txBody>
                  <a:tcPr>
                    <a:lnB w="12700" cap="flat" cmpd="sng" algn="ctr">
                      <a:solidFill>
                        <a:srgbClr val="FF0000"/>
                      </a:solidFill>
                      <a:prstDash val="solid"/>
                      <a:round/>
                      <a:headEnd type="none" w="med" len="med"/>
                      <a:tailEnd type="none" w="med" len="med"/>
                    </a:lnB>
                  </a:tcPr>
                </a:tc>
                <a:tc>
                  <a:txBody>
                    <a:bodyPr/>
                    <a:lstStyle/>
                    <a:p>
                      <a:r>
                        <a:rPr lang="it-IT" sz="1400" dirty="0" smtClean="0"/>
                        <a:t>7226</a:t>
                      </a:r>
                      <a:endParaRPr lang="it-IT" sz="1400" dirty="0"/>
                    </a:p>
                  </a:txBody>
                  <a:tcPr>
                    <a:lnB w="12700" cap="flat" cmpd="sng" algn="ctr">
                      <a:solidFill>
                        <a:srgbClr val="FF0000"/>
                      </a:solidFill>
                      <a:prstDash val="solid"/>
                      <a:round/>
                      <a:headEnd type="none" w="med" len="med"/>
                      <a:tailEnd type="none" w="med" len="med"/>
                    </a:lnB>
                  </a:tcPr>
                </a:tc>
                <a:tc>
                  <a:txBody>
                    <a:bodyPr/>
                    <a:lstStyle/>
                    <a:p>
                      <a:r>
                        <a:rPr lang="it-IT" sz="1400" dirty="0" smtClean="0"/>
                        <a:t>5765</a:t>
                      </a:r>
                      <a:endParaRPr lang="it-IT" sz="1400" dirty="0"/>
                    </a:p>
                  </a:txBody>
                  <a:tcPr>
                    <a:lnB w="12700" cap="flat" cmpd="sng" algn="ctr">
                      <a:solidFill>
                        <a:srgbClr val="FF0000"/>
                      </a:solidFill>
                      <a:prstDash val="solid"/>
                      <a:round/>
                      <a:headEnd type="none" w="med" len="med"/>
                      <a:tailEnd type="none" w="med" len="med"/>
                    </a:lnB>
                  </a:tcPr>
                </a:tc>
                <a:tc>
                  <a:txBody>
                    <a:bodyPr/>
                    <a:lstStyle/>
                    <a:p>
                      <a:r>
                        <a:rPr lang="it-IT" sz="1400" dirty="0" smtClean="0"/>
                        <a:t>1651</a:t>
                      </a:r>
                      <a:endParaRPr lang="it-IT" sz="1400" dirty="0"/>
                    </a:p>
                  </a:txBody>
                  <a:tcPr>
                    <a:lnR w="12700" cap="flat" cmpd="sng" algn="ctr">
                      <a:solidFill>
                        <a:schemeClr val="bg1"/>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a:txBody>
                    <a:bodyPr/>
                    <a:lstStyle/>
                    <a:p>
                      <a:r>
                        <a:rPr lang="it-IT" sz="1400" dirty="0" smtClean="0"/>
                        <a:t>854</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noFill/>
                  </a:tcPr>
                </a:tc>
                <a:tc>
                  <a:txBody>
                    <a:bodyPr/>
                    <a:lstStyle/>
                    <a:p>
                      <a:r>
                        <a:rPr lang="it-IT" sz="1400" dirty="0" smtClean="0"/>
                        <a:t>111</a:t>
                      </a:r>
                      <a:endParaRPr lang="it-IT" sz="1400" dirty="0"/>
                    </a:p>
                  </a:txBody>
                  <a:tcPr>
                    <a:lnL w="12700" cap="flat" cmpd="sng" algn="ctr">
                      <a:solidFill>
                        <a:srgbClr val="FF0000"/>
                      </a:solidFill>
                      <a:prstDash val="solid"/>
                      <a:round/>
                      <a:headEnd type="none" w="med" len="med"/>
                      <a:tailEnd type="none" w="med" len="med"/>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r h="529674">
                <a:tc>
                  <a:txBody>
                    <a:bodyPr/>
                    <a:lstStyle/>
                    <a:p>
                      <a:r>
                        <a:rPr lang="it-IT" sz="1400" dirty="0" err="1" smtClean="0"/>
                        <a:t>Signal</a:t>
                      </a:r>
                      <a:r>
                        <a:rPr lang="it-IT" sz="1400" dirty="0" smtClean="0"/>
                        <a:t> </a:t>
                      </a:r>
                      <a:r>
                        <a:rPr lang="it-IT" sz="1400" dirty="0" err="1" smtClean="0"/>
                        <a:t>effic</a:t>
                      </a:r>
                      <a:r>
                        <a:rPr lang="it-IT" sz="1400" dirty="0" smtClean="0"/>
                        <a:t>.</a:t>
                      </a:r>
                      <a:endParaRPr lang="it-IT" sz="1400" dirty="0"/>
                    </a:p>
                  </a:txBody>
                  <a:tcPr>
                    <a:lnT w="12700" cap="flat" cmpd="sng" algn="ctr">
                      <a:solidFill>
                        <a:srgbClr val="FF0000"/>
                      </a:solidFill>
                      <a:prstDash val="solid"/>
                      <a:round/>
                      <a:headEnd type="none" w="med" len="med"/>
                      <a:tailEnd type="none" w="med" len="med"/>
                    </a:lnT>
                  </a:tcPr>
                </a:tc>
                <a:tc>
                  <a:txBody>
                    <a:bodyPr/>
                    <a:lstStyle/>
                    <a:p>
                      <a:endParaRPr lang="it-IT" sz="1400"/>
                    </a:p>
                  </a:txBody>
                  <a:tcPr>
                    <a:lnT w="12700" cap="flat" cmpd="sng" algn="ctr">
                      <a:solidFill>
                        <a:srgbClr val="FF0000"/>
                      </a:solidFill>
                      <a:prstDash val="solid"/>
                      <a:round/>
                      <a:headEnd type="none" w="med" len="med"/>
                      <a:tailEnd type="none" w="med" len="med"/>
                    </a:lnT>
                  </a:tcPr>
                </a:tc>
                <a:tc>
                  <a:txBody>
                    <a:bodyPr/>
                    <a:lstStyle/>
                    <a:p>
                      <a:r>
                        <a:rPr lang="it-IT" sz="1400" dirty="0" smtClean="0"/>
                        <a:t>91.2%</a:t>
                      </a:r>
                      <a:endParaRPr lang="it-IT" sz="1400" dirty="0"/>
                    </a:p>
                  </a:txBody>
                  <a:tcPr>
                    <a:lnT w="12700" cap="flat" cmpd="sng" algn="ctr">
                      <a:solidFill>
                        <a:srgbClr val="FF0000"/>
                      </a:solidFill>
                      <a:prstDash val="solid"/>
                      <a:round/>
                      <a:headEnd type="none" w="med" len="med"/>
                      <a:tailEnd type="none" w="med" len="med"/>
                    </a:lnT>
                  </a:tcPr>
                </a:tc>
                <a:tc>
                  <a:txBody>
                    <a:bodyPr/>
                    <a:lstStyle/>
                    <a:p>
                      <a:r>
                        <a:rPr lang="it-IT" sz="1400" dirty="0" smtClean="0"/>
                        <a:t>88.2%</a:t>
                      </a:r>
                      <a:endParaRPr lang="it-IT" sz="1400" dirty="0"/>
                    </a:p>
                  </a:txBody>
                  <a:tcPr>
                    <a:lnT w="12700" cap="flat" cmpd="sng" algn="ctr">
                      <a:solidFill>
                        <a:srgbClr val="FF0000"/>
                      </a:solidFill>
                      <a:prstDash val="solid"/>
                      <a:round/>
                      <a:headEnd type="none" w="med" len="med"/>
                      <a:tailEnd type="none" w="med" len="med"/>
                    </a:lnT>
                  </a:tcPr>
                </a:tc>
                <a:tc>
                  <a:txBody>
                    <a:bodyPr/>
                    <a:lstStyle/>
                    <a:p>
                      <a:r>
                        <a:rPr lang="it-IT" sz="1400" dirty="0" smtClean="0"/>
                        <a:t>82.1%</a:t>
                      </a:r>
                      <a:endParaRPr lang="it-IT" sz="1400" dirty="0"/>
                    </a:p>
                  </a:txBody>
                  <a:tcPr>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a:txBody>
                    <a:bodyPr/>
                    <a:lstStyle/>
                    <a:p>
                      <a:r>
                        <a:rPr lang="it-IT" sz="1400" dirty="0" smtClean="0"/>
                        <a:t>82.0%</a:t>
                      </a:r>
                      <a:endParaRPr lang="it-IT" sz="1400" dirty="0"/>
                    </a:p>
                  </a:txBody>
                  <a:tcPr>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a:txBody>
                    <a:bodyPr/>
                    <a:lstStyle/>
                    <a:p>
                      <a:r>
                        <a:rPr lang="it-IT" sz="1400" dirty="0" smtClean="0"/>
                        <a:t>47.9%</a:t>
                      </a:r>
                      <a:endParaRPr lang="it-IT" sz="1400" dirty="0"/>
                    </a:p>
                  </a:txBody>
                  <a:tcP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tcPr>
                </a:tc>
              </a:tr>
            </a:tbl>
          </a:graphicData>
        </a:graphic>
      </p:graphicFrame>
      <p:graphicFrame>
        <p:nvGraphicFramePr>
          <p:cNvPr id="5" name="Object 2"/>
          <p:cNvGraphicFramePr>
            <a:graphicFrameLocks noChangeAspect="1"/>
          </p:cNvGraphicFramePr>
          <p:nvPr/>
        </p:nvGraphicFramePr>
        <p:xfrm>
          <a:off x="198513" y="2418407"/>
          <a:ext cx="1106487" cy="290513"/>
        </p:xfrm>
        <a:graphic>
          <a:graphicData uri="http://schemas.openxmlformats.org/presentationml/2006/ole">
            <p:oleObj spid="_x0000_s4098" name="Equazione" r:id="rId3" imgW="774360" imgH="203040" progId="Equation.3">
              <p:embed/>
            </p:oleObj>
          </a:graphicData>
        </a:graphic>
      </p:graphicFrame>
      <p:graphicFrame>
        <p:nvGraphicFramePr>
          <p:cNvPr id="6" name="Object 3"/>
          <p:cNvGraphicFramePr>
            <a:graphicFrameLocks noChangeAspect="1"/>
          </p:cNvGraphicFramePr>
          <p:nvPr/>
        </p:nvGraphicFramePr>
        <p:xfrm>
          <a:off x="190575" y="2779018"/>
          <a:ext cx="1087438" cy="361950"/>
        </p:xfrm>
        <a:graphic>
          <a:graphicData uri="http://schemas.openxmlformats.org/presentationml/2006/ole">
            <p:oleObj spid="_x0000_s4099" name="Equazione" r:id="rId4" imgW="761760" imgH="253800" progId="Equation.3">
              <p:embed/>
            </p:oleObj>
          </a:graphicData>
        </a:graphic>
      </p:graphicFrame>
      <p:graphicFrame>
        <p:nvGraphicFramePr>
          <p:cNvPr id="7" name="Object 4"/>
          <p:cNvGraphicFramePr>
            <a:graphicFrameLocks noChangeAspect="1"/>
          </p:cNvGraphicFramePr>
          <p:nvPr/>
        </p:nvGraphicFramePr>
        <p:xfrm>
          <a:off x="122312" y="3068067"/>
          <a:ext cx="1341438" cy="288925"/>
        </p:xfrm>
        <a:graphic>
          <a:graphicData uri="http://schemas.openxmlformats.org/presentationml/2006/ole">
            <p:oleObj spid="_x0000_s4100" name="Equazione" r:id="rId5" imgW="939600" imgH="203040" progId="Equation.3">
              <p:embed/>
            </p:oleObj>
          </a:graphicData>
        </a:graphic>
      </p:graphicFrame>
      <p:graphicFrame>
        <p:nvGraphicFramePr>
          <p:cNvPr id="8" name="Object 5"/>
          <p:cNvGraphicFramePr>
            <a:graphicFrameLocks noChangeAspect="1"/>
          </p:cNvGraphicFramePr>
          <p:nvPr/>
        </p:nvGraphicFramePr>
        <p:xfrm>
          <a:off x="112788" y="3356099"/>
          <a:ext cx="1323975" cy="288925"/>
        </p:xfrm>
        <a:graphic>
          <a:graphicData uri="http://schemas.openxmlformats.org/presentationml/2006/ole">
            <p:oleObj spid="_x0000_s4101" name="Equazione" r:id="rId6" imgW="927000" imgH="203040" progId="Equation.3">
              <p:embed/>
            </p:oleObj>
          </a:graphicData>
        </a:graphic>
      </p:graphicFrame>
      <p:graphicFrame>
        <p:nvGraphicFramePr>
          <p:cNvPr id="9" name="Object 6"/>
          <p:cNvGraphicFramePr>
            <a:graphicFrameLocks noChangeAspect="1"/>
          </p:cNvGraphicFramePr>
          <p:nvPr/>
        </p:nvGraphicFramePr>
        <p:xfrm>
          <a:off x="150888" y="3662164"/>
          <a:ext cx="1231900" cy="342900"/>
        </p:xfrm>
        <a:graphic>
          <a:graphicData uri="http://schemas.openxmlformats.org/presentationml/2006/ole">
            <p:oleObj spid="_x0000_s4102" name="Equazione" r:id="rId7" imgW="863280" imgH="241200" progId="Equation.3">
              <p:embed/>
            </p:oleObj>
          </a:graphicData>
        </a:graphic>
      </p:graphicFrame>
      <p:graphicFrame>
        <p:nvGraphicFramePr>
          <p:cNvPr id="10" name="Object 7"/>
          <p:cNvGraphicFramePr>
            <a:graphicFrameLocks noChangeAspect="1"/>
          </p:cNvGraphicFramePr>
          <p:nvPr/>
        </p:nvGraphicFramePr>
        <p:xfrm>
          <a:off x="133425" y="4004742"/>
          <a:ext cx="1303338" cy="360362"/>
        </p:xfrm>
        <a:graphic>
          <a:graphicData uri="http://schemas.openxmlformats.org/presentationml/2006/ole">
            <p:oleObj spid="_x0000_s4103" name="Equazione" r:id="rId8" imgW="914400" imgH="253800" progId="Equation.3">
              <p:embed/>
            </p:oleObj>
          </a:graphicData>
        </a:graphic>
      </p:graphicFrame>
      <p:sp>
        <p:nvSpPr>
          <p:cNvPr id="16" name="Segnaposto contenuto 2"/>
          <p:cNvSpPr txBox="1">
            <a:spLocks/>
          </p:cNvSpPr>
          <p:nvPr/>
        </p:nvSpPr>
        <p:spPr>
          <a:xfrm>
            <a:off x="251520" y="5517232"/>
            <a:ext cx="8865368" cy="1209704"/>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it-IT"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it-IT" sz="2000" b="0" i="0" u="none" strike="noStrike" kern="1200" cap="none" spc="0" normalizeH="0" baseline="0" noProof="0" dirty="0" smtClean="0">
                <a:ln>
                  <a:noFill/>
                </a:ln>
                <a:solidFill>
                  <a:schemeClr val="tx1"/>
                </a:solidFill>
                <a:effectLst/>
                <a:uLnTx/>
                <a:uFillTx/>
                <a:latin typeface="+mn-lt"/>
                <a:ea typeface="+mn-ea"/>
                <a:cs typeface="+mn-cs"/>
              </a:rPr>
              <a:t>             rate </a:t>
            </a:r>
            <a:r>
              <a:rPr kumimoji="0" lang="it-IT" sz="2000" b="0" i="0" u="none" strike="noStrike" kern="1200" cap="none" spc="0" normalizeH="0" baseline="0" noProof="0" dirty="0" err="1" smtClean="0">
                <a:ln>
                  <a:noFill/>
                </a:ln>
                <a:solidFill>
                  <a:schemeClr val="tx1"/>
                </a:solidFill>
                <a:effectLst/>
                <a:uLnTx/>
                <a:uFillTx/>
                <a:latin typeface="+mn-lt"/>
                <a:ea typeface="+mn-ea"/>
                <a:cs typeface="+mn-cs"/>
              </a:rPr>
              <a:t>with</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 </a:t>
            </a:r>
            <a:r>
              <a:rPr kumimoji="0" lang="it-IT" sz="2000" b="0" i="0" u="none" strike="noStrike" kern="1200" cap="none" spc="0" normalizeH="0" baseline="0" noProof="0" dirty="0" smtClean="0">
                <a:ln>
                  <a:noFill/>
                </a:ln>
                <a:solidFill>
                  <a:srgbClr val="FF0000"/>
                </a:solidFill>
                <a:effectLst/>
                <a:uLnTx/>
                <a:uFillTx/>
                <a:latin typeface="+mn-lt"/>
                <a:ea typeface="+mn-ea"/>
                <a:cs typeface="+mn-cs"/>
              </a:rPr>
              <a:t>1 or more cluster in LKr </a:t>
            </a:r>
            <a:r>
              <a:rPr kumimoji="0" lang="it-IT" sz="2000" b="0" i="0" u="none" strike="noStrike" kern="1200" cap="none" spc="0" normalizeH="0" baseline="0" noProof="0" dirty="0" err="1" smtClean="0">
                <a:ln>
                  <a:noFill/>
                </a:ln>
                <a:solidFill>
                  <a:schemeClr val="tx1"/>
                </a:solidFill>
                <a:effectLst/>
                <a:uLnTx/>
                <a:uFillTx/>
                <a:latin typeface="+mn-lt"/>
                <a:ea typeface="+mn-ea"/>
                <a:cs typeface="+mn-cs"/>
              </a:rPr>
              <a:t>drops</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 </a:t>
            </a:r>
            <a:r>
              <a:rPr kumimoji="0" lang="it-IT" sz="2000" b="0" i="0" u="none" strike="noStrike" kern="1200" cap="none" spc="0" normalizeH="0" baseline="0" noProof="0" dirty="0" err="1" smtClean="0">
                <a:ln>
                  <a:noFill/>
                </a:ln>
                <a:solidFill>
                  <a:schemeClr val="tx1"/>
                </a:solidFill>
                <a:effectLst/>
                <a:uLnTx/>
                <a:uFillTx/>
                <a:latin typeface="+mn-lt"/>
                <a:ea typeface="+mn-ea"/>
                <a:cs typeface="+mn-cs"/>
              </a:rPr>
              <a:t>to</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 128kHz </a:t>
            </a:r>
            <a:r>
              <a:rPr kumimoji="0" lang="it-IT" sz="2000" b="0" i="0" u="none" strike="noStrike" kern="1200" cap="none" spc="0" normalizeH="0" baseline="0" noProof="0" dirty="0" err="1" smtClean="0">
                <a:ln>
                  <a:noFill/>
                </a:ln>
                <a:solidFill>
                  <a:schemeClr val="tx1"/>
                </a:solidFill>
                <a:effectLst/>
                <a:uLnTx/>
                <a:uFillTx/>
                <a:latin typeface="+mn-lt"/>
                <a:ea typeface="+mn-ea"/>
                <a:cs typeface="+mn-cs"/>
              </a:rPr>
              <a:t>after</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 !LKr and 8kHz </a:t>
            </a:r>
            <a:r>
              <a:rPr kumimoji="0" lang="it-IT" sz="2000" b="0" i="0" u="none" strike="noStrike" kern="1200" cap="none" spc="0" normalizeH="0" baseline="0" noProof="0" dirty="0" err="1" smtClean="0">
                <a:ln>
                  <a:noFill/>
                </a:ln>
                <a:solidFill>
                  <a:schemeClr val="tx1"/>
                </a:solidFill>
                <a:effectLst/>
                <a:uLnTx/>
                <a:uFillTx/>
                <a:latin typeface="+mn-lt"/>
                <a:ea typeface="+mn-ea"/>
                <a:cs typeface="+mn-cs"/>
              </a:rPr>
              <a:t>after</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 </a:t>
            </a:r>
            <a:r>
              <a:rPr kumimoji="0" lang="it-IT" sz="2000" b="0" i="0" u="none" strike="noStrike" kern="1200" cap="none" spc="0" normalizeH="0" noProof="0" dirty="0" smtClean="0">
                <a:ln>
                  <a:noFill/>
                </a:ln>
                <a:solidFill>
                  <a:schemeClr val="tx1"/>
                </a:solidFill>
                <a:effectLst/>
                <a:uLnTx/>
                <a:uFillTx/>
                <a:latin typeface="+mn-lt"/>
                <a:ea typeface="+mn-ea"/>
                <a:cs typeface="+mn-cs"/>
              </a:rPr>
              <a:t> !LAV, </a:t>
            </a:r>
            <a:r>
              <a:rPr kumimoji="0" lang="it-IT" sz="2000" b="0" i="0" u="none" strike="noStrike" kern="1200" cap="none" spc="0" normalizeH="0" noProof="0" dirty="0" err="1" smtClean="0">
                <a:ln>
                  <a:noFill/>
                </a:ln>
                <a:solidFill>
                  <a:schemeClr val="tx1"/>
                </a:solidFill>
                <a:effectLst/>
                <a:uLnTx/>
                <a:uFillTx/>
                <a:latin typeface="+mn-lt"/>
                <a:ea typeface="+mn-ea"/>
                <a:cs typeface="+mn-cs"/>
              </a:rPr>
              <a:t>but</a:t>
            </a:r>
            <a:r>
              <a:rPr kumimoji="0" lang="it-IT" sz="2000" b="0" i="0" u="none" strike="noStrike" kern="1200" cap="none" spc="0" normalizeH="0" noProof="0" dirty="0" smtClean="0">
                <a:ln>
                  <a:noFill/>
                </a:ln>
                <a:solidFill>
                  <a:schemeClr val="tx1"/>
                </a:solidFill>
                <a:effectLst/>
                <a:uLnTx/>
                <a:uFillTx/>
                <a:latin typeface="+mn-lt"/>
                <a:ea typeface="+mn-ea"/>
                <a:cs typeface="+mn-cs"/>
              </a:rPr>
              <a:t> </a:t>
            </a:r>
            <a:r>
              <a:rPr kumimoji="0" lang="it-IT" sz="2000" b="0" i="0" u="none" strike="noStrike" kern="1200" cap="none" spc="0" normalizeH="0" noProof="0" dirty="0" err="1" smtClean="0">
                <a:ln>
                  <a:noFill/>
                </a:ln>
                <a:solidFill>
                  <a:schemeClr val="tx1"/>
                </a:solidFill>
                <a:effectLst/>
                <a:uLnTx/>
                <a:uFillTx/>
                <a:latin typeface="+mn-lt"/>
                <a:ea typeface="+mn-ea"/>
                <a:cs typeface="+mn-cs"/>
              </a:rPr>
              <a:t>efficency</a:t>
            </a:r>
            <a:r>
              <a:rPr kumimoji="0" lang="it-IT" sz="2000" b="0" i="0" u="none" strike="noStrike" kern="1200" cap="none" spc="0" normalizeH="0" noProof="0" dirty="0" smtClean="0">
                <a:ln>
                  <a:noFill/>
                </a:ln>
                <a:solidFill>
                  <a:schemeClr val="tx1"/>
                </a:solidFill>
                <a:effectLst/>
                <a:uLnTx/>
                <a:uFillTx/>
                <a:latin typeface="+mn-lt"/>
                <a:ea typeface="+mn-ea"/>
                <a:cs typeface="+mn-cs"/>
              </a:rPr>
              <a:t> </a:t>
            </a:r>
            <a:r>
              <a:rPr kumimoji="0" lang="it-IT" sz="2000" b="0" i="0" u="none" strike="noStrike" kern="1200" cap="none" spc="0" normalizeH="0" noProof="0" dirty="0" err="1" smtClean="0">
                <a:ln>
                  <a:noFill/>
                </a:ln>
                <a:solidFill>
                  <a:schemeClr val="tx1"/>
                </a:solidFill>
                <a:effectLst/>
                <a:uLnTx/>
                <a:uFillTx/>
                <a:latin typeface="+mn-lt"/>
                <a:ea typeface="+mn-ea"/>
                <a:cs typeface="+mn-cs"/>
              </a:rPr>
              <a:t>also</a:t>
            </a:r>
            <a:r>
              <a:rPr kumimoji="0" lang="it-IT" sz="2000" b="0" i="0" u="none" strike="noStrike" kern="1200" cap="none" spc="0" normalizeH="0" noProof="0" dirty="0" smtClean="0">
                <a:ln>
                  <a:noFill/>
                </a:ln>
                <a:solidFill>
                  <a:schemeClr val="tx1"/>
                </a:solidFill>
                <a:effectLst/>
                <a:uLnTx/>
                <a:uFillTx/>
                <a:latin typeface="+mn-lt"/>
                <a:ea typeface="+mn-ea"/>
                <a:cs typeface="+mn-cs"/>
              </a:rPr>
              <a:t> </a:t>
            </a:r>
            <a:r>
              <a:rPr kumimoji="0" lang="it-IT" sz="2000" b="0" i="0" u="none" strike="noStrike" kern="1200" cap="none" spc="0" normalizeH="0" noProof="0" dirty="0" err="1" smtClean="0">
                <a:ln>
                  <a:noFill/>
                </a:ln>
                <a:solidFill>
                  <a:schemeClr val="tx1"/>
                </a:solidFill>
                <a:effectLst/>
                <a:uLnTx/>
                <a:uFillTx/>
                <a:latin typeface="+mn-lt"/>
                <a:ea typeface="+mn-ea"/>
                <a:cs typeface="+mn-cs"/>
              </a:rPr>
              <a:t>drops</a:t>
            </a:r>
            <a:r>
              <a:rPr kumimoji="0" lang="it-IT" sz="2000" b="0" i="0" u="none" strike="noStrike" kern="1200" cap="none" spc="0" normalizeH="0" noProof="0" dirty="0" smtClean="0">
                <a:ln>
                  <a:noFill/>
                </a:ln>
                <a:solidFill>
                  <a:schemeClr val="tx1"/>
                </a:solidFill>
                <a:effectLst/>
                <a:uLnTx/>
                <a:uFillTx/>
                <a:latin typeface="+mn-lt"/>
                <a:ea typeface="+mn-ea"/>
                <a:cs typeface="+mn-cs"/>
              </a:rPr>
              <a:t> </a:t>
            </a:r>
            <a:r>
              <a:rPr kumimoji="0" lang="it-IT" sz="2000" b="0" i="0" u="none" strike="noStrike" kern="1200" cap="none" spc="0" normalizeH="0" noProof="0" dirty="0" err="1" smtClean="0">
                <a:ln>
                  <a:noFill/>
                </a:ln>
                <a:solidFill>
                  <a:schemeClr val="tx1"/>
                </a:solidFill>
                <a:effectLst/>
                <a:uLnTx/>
                <a:uFillTx/>
                <a:latin typeface="+mn-lt"/>
                <a:ea typeface="+mn-ea"/>
                <a:cs typeface="+mn-cs"/>
              </a:rPr>
              <a:t>to</a:t>
            </a:r>
            <a:r>
              <a:rPr kumimoji="0" lang="it-IT" sz="2000" b="0" i="0" u="none" strike="noStrike" kern="1200" cap="none" spc="0" normalizeH="0" noProof="0" dirty="0" smtClean="0">
                <a:ln>
                  <a:noFill/>
                </a:ln>
                <a:solidFill>
                  <a:schemeClr val="tx1"/>
                </a:solidFill>
                <a:effectLst/>
                <a:uLnTx/>
                <a:uFillTx/>
                <a:latin typeface="+mn-lt"/>
                <a:ea typeface="+mn-ea"/>
                <a:cs typeface="+mn-cs"/>
              </a:rPr>
              <a:t> 68% and 39%</a:t>
            </a:r>
            <a:endParaRPr kumimoji="0" lang="it-IT"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4109" name="Object 13"/>
          <p:cNvGraphicFramePr>
            <a:graphicFrameLocks noChangeAspect="1"/>
          </p:cNvGraphicFramePr>
          <p:nvPr/>
        </p:nvGraphicFramePr>
        <p:xfrm>
          <a:off x="551428" y="5889147"/>
          <a:ext cx="1080120" cy="290512"/>
        </p:xfrm>
        <a:graphic>
          <a:graphicData uri="http://schemas.openxmlformats.org/presentationml/2006/ole">
            <p:oleObj spid="_x0000_s4109" name="Equazione" r:id="rId9" imgW="774360" imgH="203040" progId="Equation.3">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pPr algn="ctr"/>
            <a:r>
              <a:rPr lang="it-IT" sz="3200" dirty="0" smtClean="0">
                <a:effectLst>
                  <a:outerShdw blurRad="38100" dist="38100" dir="2700000" algn="tl">
                    <a:srgbClr val="000000">
                      <a:alpha val="43137"/>
                    </a:srgbClr>
                  </a:outerShdw>
                </a:effectLst>
              </a:rPr>
              <a:t>L0 rate </a:t>
            </a:r>
            <a:r>
              <a:rPr lang="it-IT" sz="3200" dirty="0" err="1" smtClean="0">
                <a:effectLst>
                  <a:outerShdw blurRad="38100" dist="38100" dir="2700000" algn="tl">
                    <a:srgbClr val="000000">
                      <a:alpha val="43137"/>
                    </a:srgbClr>
                  </a:outerShdw>
                </a:effectLst>
              </a:rPr>
              <a:t>table</a:t>
            </a:r>
            <a:r>
              <a:rPr lang="it-IT" sz="3200" dirty="0" smtClean="0">
                <a:effectLst>
                  <a:outerShdw blurRad="38100" dist="38100" dir="2700000" algn="tl">
                    <a:srgbClr val="000000">
                      <a:alpha val="43137"/>
                    </a:srgbClr>
                  </a:outerShdw>
                </a:effectLst>
              </a:rPr>
              <a:t> – </a:t>
            </a:r>
            <a:r>
              <a:rPr lang="it-IT" sz="3200" dirty="0" err="1" smtClean="0">
                <a:effectLst>
                  <a:outerShdw blurRad="38100" dist="38100" dir="2700000" algn="tl">
                    <a:srgbClr val="000000">
                      <a:alpha val="43137"/>
                    </a:srgbClr>
                  </a:outerShdw>
                </a:effectLst>
              </a:rPr>
              <a:t>primitives</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matching</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5004048" y="1340768"/>
            <a:ext cx="3600400" cy="5328592"/>
          </a:xfrm>
        </p:spPr>
        <p:txBody>
          <a:bodyPr>
            <a:normAutofit lnSpcReduction="10000"/>
          </a:bodyPr>
          <a:lstStyle/>
          <a:p>
            <a:endParaRPr lang="it-IT" sz="2000" dirty="0" smtClean="0"/>
          </a:p>
          <a:p>
            <a:endParaRPr lang="it-IT" sz="2000" dirty="0" smtClean="0"/>
          </a:p>
          <a:p>
            <a:r>
              <a:rPr lang="it-IT" sz="2000" dirty="0" smtClean="0"/>
              <a:t>CHOD: 500ps </a:t>
            </a:r>
            <a:r>
              <a:rPr lang="it-IT" sz="2000" dirty="0" err="1" smtClean="0"/>
              <a:t>resolution</a:t>
            </a:r>
            <a:endParaRPr lang="it-IT" sz="2000" dirty="0" smtClean="0"/>
          </a:p>
          <a:p>
            <a:r>
              <a:rPr lang="it-IT" sz="2000" dirty="0" smtClean="0"/>
              <a:t>RICH: 100ps </a:t>
            </a:r>
            <a:r>
              <a:rPr lang="it-IT" sz="2000" dirty="0" err="1" smtClean="0"/>
              <a:t>resolution</a:t>
            </a:r>
            <a:endParaRPr lang="it-IT" sz="2000" dirty="0" smtClean="0"/>
          </a:p>
          <a:p>
            <a:r>
              <a:rPr lang="it-IT" sz="2000" dirty="0" smtClean="0"/>
              <a:t>MUV3: 500ps </a:t>
            </a:r>
            <a:r>
              <a:rPr lang="it-IT" sz="2000" dirty="0" err="1" smtClean="0"/>
              <a:t>resolution</a:t>
            </a:r>
            <a:endParaRPr lang="it-IT" sz="2000" dirty="0" smtClean="0"/>
          </a:p>
          <a:p>
            <a:r>
              <a:rPr lang="it-IT" sz="2000" dirty="0" smtClean="0"/>
              <a:t>No LKr</a:t>
            </a:r>
            <a:endParaRPr lang="it-IT" sz="2000" dirty="0" smtClean="0">
              <a:solidFill>
                <a:srgbClr val="FF0000"/>
              </a:solidFill>
            </a:endParaRPr>
          </a:p>
          <a:p>
            <a:r>
              <a:rPr lang="it-IT" sz="2000" dirty="0" smtClean="0"/>
              <a:t>LAV: </a:t>
            </a:r>
            <a:r>
              <a:rPr lang="it-IT" sz="2000" dirty="0" smtClean="0">
                <a:solidFill>
                  <a:srgbClr val="FF0000"/>
                </a:solidFill>
              </a:rPr>
              <a:t>1.5ns </a:t>
            </a:r>
            <a:r>
              <a:rPr lang="it-IT" sz="2000" dirty="0" err="1" smtClean="0">
                <a:solidFill>
                  <a:srgbClr val="FF0000"/>
                </a:solidFill>
              </a:rPr>
              <a:t>resolution</a:t>
            </a:r>
            <a:endParaRPr lang="it-IT" sz="2000" dirty="0" smtClean="0">
              <a:solidFill>
                <a:srgbClr val="FF0000"/>
              </a:solidFill>
            </a:endParaRPr>
          </a:p>
          <a:p>
            <a:endParaRPr lang="it-IT" sz="2000" dirty="0" smtClean="0">
              <a:solidFill>
                <a:srgbClr val="FF0000"/>
              </a:solidFill>
            </a:endParaRPr>
          </a:p>
          <a:p>
            <a:r>
              <a:rPr lang="it-IT" sz="2000" dirty="0" err="1" smtClean="0"/>
              <a:t>Rates</a:t>
            </a:r>
            <a:r>
              <a:rPr lang="it-IT" sz="2000" dirty="0" smtClean="0"/>
              <a:t> </a:t>
            </a:r>
            <a:r>
              <a:rPr lang="it-IT" sz="2000" dirty="0" err="1" smtClean="0"/>
              <a:t>suffer</a:t>
            </a:r>
            <a:r>
              <a:rPr lang="it-IT" sz="2000" dirty="0" smtClean="0"/>
              <a:t> </a:t>
            </a:r>
            <a:r>
              <a:rPr lang="it-IT" sz="2000" dirty="0" err="1" smtClean="0"/>
              <a:t>from</a:t>
            </a:r>
            <a:r>
              <a:rPr lang="it-IT" sz="2000" dirty="0" smtClean="0"/>
              <a:t> LKr </a:t>
            </a:r>
            <a:r>
              <a:rPr lang="it-IT" sz="2000" dirty="0" err="1" smtClean="0"/>
              <a:t>missing</a:t>
            </a:r>
            <a:r>
              <a:rPr lang="it-IT" sz="2000" dirty="0" smtClean="0"/>
              <a:t> in </a:t>
            </a:r>
            <a:r>
              <a:rPr lang="it-IT" sz="2000" dirty="0" err="1" smtClean="0"/>
              <a:t>this</a:t>
            </a:r>
            <a:r>
              <a:rPr lang="it-IT" sz="2000" dirty="0" smtClean="0"/>
              <a:t> </a:t>
            </a:r>
            <a:r>
              <a:rPr lang="it-IT" sz="2000" dirty="0" err="1" smtClean="0"/>
              <a:t>chain</a:t>
            </a:r>
            <a:endParaRPr lang="it-IT" sz="2000" dirty="0" smtClean="0"/>
          </a:p>
          <a:p>
            <a:r>
              <a:rPr lang="it-IT" sz="2000" dirty="0" err="1" smtClean="0"/>
              <a:t>Efficiency</a:t>
            </a:r>
            <a:r>
              <a:rPr lang="it-IT" sz="2000" dirty="0" smtClean="0"/>
              <a:t> </a:t>
            </a:r>
            <a:r>
              <a:rPr lang="it-IT" sz="2000" dirty="0" err="1" smtClean="0"/>
              <a:t>would</a:t>
            </a:r>
            <a:r>
              <a:rPr lang="it-IT" sz="2000" dirty="0" smtClean="0"/>
              <a:t> </a:t>
            </a:r>
            <a:r>
              <a:rPr lang="it-IT" sz="2000" dirty="0" err="1" smtClean="0"/>
              <a:t>probably</a:t>
            </a:r>
            <a:r>
              <a:rPr lang="it-IT" sz="2000" dirty="0" smtClean="0"/>
              <a:t> </a:t>
            </a:r>
            <a:r>
              <a:rPr lang="it-IT" sz="2000" dirty="0" err="1" smtClean="0"/>
              <a:t>be</a:t>
            </a:r>
            <a:r>
              <a:rPr lang="it-IT" sz="2000" dirty="0" smtClean="0"/>
              <a:t> </a:t>
            </a:r>
            <a:r>
              <a:rPr lang="it-IT" sz="2000" dirty="0" err="1" smtClean="0"/>
              <a:t>better</a:t>
            </a:r>
            <a:r>
              <a:rPr lang="it-IT" sz="2000" dirty="0" smtClean="0"/>
              <a:t> </a:t>
            </a:r>
            <a:r>
              <a:rPr lang="it-IT" sz="2000" dirty="0" err="1" smtClean="0"/>
              <a:t>improving</a:t>
            </a:r>
            <a:r>
              <a:rPr lang="it-IT" sz="2000" dirty="0" smtClean="0"/>
              <a:t> LAV timing</a:t>
            </a:r>
          </a:p>
          <a:p>
            <a:r>
              <a:rPr lang="it-IT" sz="2000" dirty="0" err="1" smtClean="0"/>
              <a:t>Roughly</a:t>
            </a:r>
            <a:r>
              <a:rPr lang="it-IT" sz="2000" dirty="0" smtClean="0"/>
              <a:t> </a:t>
            </a:r>
            <a:r>
              <a:rPr lang="it-IT" sz="2000" dirty="0" err="1" smtClean="0"/>
              <a:t>same</a:t>
            </a:r>
            <a:r>
              <a:rPr lang="it-IT" sz="2000" dirty="0" smtClean="0"/>
              <a:t> </a:t>
            </a:r>
            <a:r>
              <a:rPr lang="it-IT" sz="2000" dirty="0" err="1" smtClean="0"/>
              <a:t>results</a:t>
            </a:r>
            <a:r>
              <a:rPr lang="it-IT" sz="2000" dirty="0" smtClean="0"/>
              <a:t> </a:t>
            </a:r>
            <a:r>
              <a:rPr lang="it-IT" sz="2000" dirty="0" err="1" smtClean="0"/>
              <a:t>with</a:t>
            </a:r>
            <a:r>
              <a:rPr lang="it-IT" sz="2000" dirty="0" smtClean="0"/>
              <a:t> </a:t>
            </a:r>
            <a:r>
              <a:rPr lang="it-IT" sz="2000" dirty="0" err="1" smtClean="0"/>
              <a:t>same</a:t>
            </a:r>
            <a:r>
              <a:rPr lang="it-IT" sz="2000" dirty="0" smtClean="0"/>
              <a:t> </a:t>
            </a:r>
            <a:r>
              <a:rPr lang="it-IT" sz="2000" dirty="0" err="1" smtClean="0"/>
              <a:t>chain</a:t>
            </a:r>
            <a:r>
              <a:rPr lang="it-IT" sz="2000" dirty="0" smtClean="0"/>
              <a:t> </a:t>
            </a:r>
            <a:r>
              <a:rPr lang="it-IT" sz="2000" dirty="0" err="1" smtClean="0"/>
              <a:t>without</a:t>
            </a:r>
            <a:r>
              <a:rPr lang="it-IT" sz="2000" dirty="0" smtClean="0"/>
              <a:t> </a:t>
            </a:r>
            <a:r>
              <a:rPr lang="it-IT" sz="2000" dirty="0" err="1" smtClean="0"/>
              <a:t>time</a:t>
            </a:r>
            <a:r>
              <a:rPr lang="it-IT" sz="2000" dirty="0" smtClean="0"/>
              <a:t> </a:t>
            </a:r>
            <a:r>
              <a:rPr lang="it-IT" sz="2000" dirty="0" err="1" smtClean="0"/>
              <a:t>matching</a:t>
            </a:r>
            <a:r>
              <a:rPr lang="it-IT" sz="2000" dirty="0" smtClean="0"/>
              <a:t> </a:t>
            </a:r>
            <a:endParaRPr lang="it-IT" sz="2000" dirty="0"/>
          </a:p>
        </p:txBody>
      </p:sp>
      <p:graphicFrame>
        <p:nvGraphicFramePr>
          <p:cNvPr id="4" name="Tabella 3"/>
          <p:cNvGraphicFramePr>
            <a:graphicFrameLocks noGrp="1"/>
          </p:cNvGraphicFramePr>
          <p:nvPr/>
        </p:nvGraphicFramePr>
        <p:xfrm>
          <a:off x="107505" y="1916833"/>
          <a:ext cx="4320479" cy="3240359"/>
        </p:xfrm>
        <a:graphic>
          <a:graphicData uri="http://schemas.openxmlformats.org/drawingml/2006/table">
            <a:tbl>
              <a:tblPr firstRow="1" bandRow="1">
                <a:solidFill>
                  <a:schemeClr val="tx2">
                    <a:lumMod val="20000"/>
                    <a:lumOff val="80000"/>
                  </a:schemeClr>
                </a:solidFill>
                <a:tableStyleId>{5C22544A-7EE6-4342-B048-85BDC9FD1C3A}</a:tableStyleId>
              </a:tblPr>
              <a:tblGrid>
                <a:gridCol w="1935241"/>
                <a:gridCol w="657046"/>
                <a:gridCol w="1728192"/>
              </a:tblGrid>
              <a:tr h="529674">
                <a:tc>
                  <a:txBody>
                    <a:bodyPr/>
                    <a:lstStyle/>
                    <a:p>
                      <a:r>
                        <a:rPr lang="it-IT" sz="1400" b="0" i="1" dirty="0" err="1" smtClean="0"/>
                        <a:t>Component</a:t>
                      </a:r>
                      <a:endParaRPr lang="it-IT" sz="1400" b="0" i="1" dirty="0"/>
                    </a:p>
                  </a:txBody>
                  <a:tcPr/>
                </a:tc>
                <a:tc>
                  <a:txBody>
                    <a:bodyPr/>
                    <a:lstStyle/>
                    <a:p>
                      <a:r>
                        <a:rPr lang="it-IT" sz="1400" dirty="0" err="1" smtClean="0"/>
                        <a:t>Initial</a:t>
                      </a:r>
                      <a:endParaRPr lang="it-IT" sz="1400" b="1" dirty="0"/>
                    </a:p>
                  </a:txBody>
                  <a:tcPr/>
                </a:tc>
                <a:tc>
                  <a:txBody>
                    <a:bodyPr/>
                    <a:lstStyle/>
                    <a:p>
                      <a:r>
                        <a:rPr lang="it-IT" sz="1400" b="1" dirty="0" smtClean="0"/>
                        <a:t>CHOD X RICH X</a:t>
                      </a:r>
                      <a:r>
                        <a:rPr lang="it-IT" sz="1400" b="1" baseline="0" dirty="0" smtClean="0"/>
                        <a:t> !MUV3 X </a:t>
                      </a:r>
                      <a:r>
                        <a:rPr lang="it-IT" sz="1400" b="1" dirty="0" smtClean="0"/>
                        <a:t>!LAV</a:t>
                      </a:r>
                      <a:endParaRPr lang="it-IT" sz="1400" b="1" dirty="0"/>
                    </a:p>
                  </a:txBody>
                  <a:tcPr/>
                </a:tc>
              </a:tr>
              <a:tr h="311573">
                <a:tc>
                  <a:txBody>
                    <a:bodyPr/>
                    <a:lstStyle/>
                    <a:p>
                      <a:endParaRPr lang="it-IT" sz="1400" dirty="0"/>
                    </a:p>
                  </a:txBody>
                  <a:tcPr/>
                </a:tc>
                <a:tc>
                  <a:txBody>
                    <a:bodyPr/>
                    <a:lstStyle/>
                    <a:p>
                      <a:r>
                        <a:rPr lang="it-IT" sz="1400" dirty="0" smtClean="0"/>
                        <a:t>2140</a:t>
                      </a:r>
                      <a:endParaRPr lang="it-IT" sz="1400" dirty="0"/>
                    </a:p>
                  </a:txBody>
                  <a:tcPr/>
                </a:tc>
                <a:tc>
                  <a:txBody>
                    <a:bodyPr/>
                    <a:lstStyle/>
                    <a:p>
                      <a:r>
                        <a:rPr lang="it-IT" sz="1400" dirty="0" smtClean="0"/>
                        <a:t>304</a:t>
                      </a:r>
                      <a:endParaRPr lang="it-IT" sz="1400" dirty="0"/>
                    </a:p>
                  </a:txBody>
                  <a:tcPr/>
                </a:tc>
              </a:tr>
              <a:tr h="311573">
                <a:tc>
                  <a:txBody>
                    <a:bodyPr/>
                    <a:lstStyle/>
                    <a:p>
                      <a:endParaRPr lang="it-IT" sz="1400" dirty="0"/>
                    </a:p>
                  </a:txBody>
                  <a:tcPr/>
                </a:tc>
                <a:tc>
                  <a:txBody>
                    <a:bodyPr/>
                    <a:lstStyle/>
                    <a:p>
                      <a:r>
                        <a:rPr lang="it-IT" sz="1400" dirty="0" smtClean="0"/>
                        <a:t>6585</a:t>
                      </a:r>
                      <a:endParaRPr lang="it-IT" sz="1400" dirty="0"/>
                    </a:p>
                  </a:txBody>
                  <a:tcPr/>
                </a:tc>
                <a:tc>
                  <a:txBody>
                    <a:bodyPr/>
                    <a:lstStyle/>
                    <a:p>
                      <a:r>
                        <a:rPr lang="it-IT" sz="1400" dirty="0" smtClean="0"/>
                        <a:t>17</a:t>
                      </a:r>
                      <a:endParaRPr lang="it-IT" sz="1400" dirty="0"/>
                    </a:p>
                  </a:txBody>
                  <a:tcPr/>
                </a:tc>
              </a:tr>
              <a:tr h="311573">
                <a:tc>
                  <a:txBody>
                    <a:bodyPr/>
                    <a:lstStyle/>
                    <a:p>
                      <a:endParaRPr lang="it-IT" sz="1400" dirty="0"/>
                    </a:p>
                  </a:txBody>
                  <a:tcPr/>
                </a:tc>
                <a:tc>
                  <a:txBody>
                    <a:bodyPr/>
                    <a:lstStyle/>
                    <a:p>
                      <a:r>
                        <a:rPr lang="it-IT" sz="1400" dirty="0" smtClean="0"/>
                        <a:t>579</a:t>
                      </a:r>
                      <a:endParaRPr lang="it-IT" sz="1400" dirty="0"/>
                    </a:p>
                  </a:txBody>
                  <a:tcPr/>
                </a:tc>
                <a:tc>
                  <a:txBody>
                    <a:bodyPr/>
                    <a:lstStyle/>
                    <a:p>
                      <a:r>
                        <a:rPr lang="it-IT" sz="1400" dirty="0" smtClean="0"/>
                        <a:t>41</a:t>
                      </a:r>
                      <a:endParaRPr lang="it-IT" sz="1400" dirty="0"/>
                    </a:p>
                  </a:txBody>
                  <a:tcPr/>
                </a:tc>
              </a:tr>
              <a:tr h="311573">
                <a:tc>
                  <a:txBody>
                    <a:bodyPr/>
                    <a:lstStyle/>
                    <a:p>
                      <a:endParaRPr lang="it-IT" sz="1400" dirty="0"/>
                    </a:p>
                  </a:txBody>
                  <a:tcPr/>
                </a:tc>
                <a:tc>
                  <a:txBody>
                    <a:bodyPr/>
                    <a:lstStyle/>
                    <a:p>
                      <a:endParaRPr lang="it-IT" sz="1400" dirty="0"/>
                    </a:p>
                  </a:txBody>
                  <a:tcPr/>
                </a:tc>
                <a:tc>
                  <a:txBody>
                    <a:bodyPr/>
                    <a:lstStyle/>
                    <a:p>
                      <a:endParaRPr lang="it-IT" sz="1400" dirty="0"/>
                    </a:p>
                  </a:txBody>
                  <a:tcPr/>
                </a:tc>
              </a:tr>
              <a:tr h="311573">
                <a:tc>
                  <a:txBody>
                    <a:bodyPr/>
                    <a:lstStyle/>
                    <a:p>
                      <a:endParaRPr lang="it-IT" sz="1400" dirty="0"/>
                    </a:p>
                  </a:txBody>
                  <a:tcPr/>
                </a:tc>
                <a:tc>
                  <a:txBody>
                    <a:bodyPr/>
                    <a:lstStyle/>
                    <a:p>
                      <a:r>
                        <a:rPr lang="it-IT" sz="1400" dirty="0" smtClean="0"/>
                        <a:t>525</a:t>
                      </a:r>
                      <a:endParaRPr lang="it-IT" sz="1400" dirty="0"/>
                    </a:p>
                  </a:txBody>
                  <a:tcPr/>
                </a:tc>
                <a:tc>
                  <a:txBody>
                    <a:bodyPr/>
                    <a:lstStyle/>
                    <a:p>
                      <a:r>
                        <a:rPr lang="it-IT" sz="1400" dirty="0" smtClean="0"/>
                        <a:t>74</a:t>
                      </a:r>
                      <a:endParaRPr lang="it-IT" sz="1400" dirty="0"/>
                    </a:p>
                  </a:txBody>
                  <a:tcPr/>
                </a:tc>
              </a:tr>
              <a:tr h="311573">
                <a:tc>
                  <a:txBody>
                    <a:bodyPr/>
                    <a:lstStyle/>
                    <a:p>
                      <a:endParaRPr lang="it-IT" sz="1400" dirty="0"/>
                    </a:p>
                  </a:txBody>
                  <a:tcPr/>
                </a:tc>
                <a:tc>
                  <a:txBody>
                    <a:bodyPr/>
                    <a:lstStyle/>
                    <a:p>
                      <a:r>
                        <a:rPr lang="it-IT" sz="1400" dirty="0" smtClean="0"/>
                        <a:t>347</a:t>
                      </a:r>
                      <a:endParaRPr lang="it-IT" sz="1400" dirty="0"/>
                    </a:p>
                  </a:txBody>
                  <a:tcPr/>
                </a:tc>
                <a:tc>
                  <a:txBody>
                    <a:bodyPr/>
                    <a:lstStyle/>
                    <a:p>
                      <a:r>
                        <a:rPr lang="it-IT" sz="1400" dirty="0" smtClean="0"/>
                        <a:t>4</a:t>
                      </a:r>
                      <a:endParaRPr lang="it-IT" sz="1400" dirty="0"/>
                    </a:p>
                  </a:txBody>
                  <a:tcPr>
                    <a:lnB w="12700" cmpd="sng">
                      <a:noFill/>
                    </a:lnB>
                  </a:tcPr>
                </a:tc>
              </a:tr>
              <a:tr h="311573">
                <a:tc>
                  <a:txBody>
                    <a:bodyPr/>
                    <a:lstStyle/>
                    <a:p>
                      <a:endParaRPr lang="it-IT" sz="1400" dirty="0"/>
                    </a:p>
                  </a:txBody>
                  <a:tcPr>
                    <a:lnB w="12700" cap="flat" cmpd="sng" algn="ctr">
                      <a:solidFill>
                        <a:srgbClr val="FF0000"/>
                      </a:solidFill>
                      <a:prstDash val="solid"/>
                      <a:round/>
                      <a:headEnd type="none" w="med" len="med"/>
                      <a:tailEnd type="none" w="med" len="med"/>
                    </a:lnB>
                  </a:tcPr>
                </a:tc>
                <a:tc>
                  <a:txBody>
                    <a:bodyPr/>
                    <a:lstStyle/>
                    <a:p>
                      <a:endParaRPr lang="it-IT" sz="1400" dirty="0"/>
                    </a:p>
                  </a:txBody>
                  <a:tcPr>
                    <a:lnB w="12700" cap="flat" cmpd="sng" algn="ctr">
                      <a:solidFill>
                        <a:srgbClr val="FF0000"/>
                      </a:solidFill>
                      <a:prstDash val="solid"/>
                      <a:round/>
                      <a:headEnd type="none" w="med" len="med"/>
                      <a:tailEnd type="none" w="med" len="med"/>
                    </a:lnB>
                  </a:tcPr>
                </a:tc>
                <a:tc>
                  <a:txBody>
                    <a:bodyPr/>
                    <a:lstStyle/>
                    <a:p>
                      <a:r>
                        <a:rPr lang="it-IT" sz="1400" dirty="0" smtClean="0"/>
                        <a:t>440</a:t>
                      </a:r>
                      <a:endParaRPr lang="it-IT" sz="1400" dirty="0"/>
                    </a:p>
                  </a:txBody>
                  <a:tcPr>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r h="529674">
                <a:tc>
                  <a:txBody>
                    <a:bodyPr/>
                    <a:lstStyle/>
                    <a:p>
                      <a:r>
                        <a:rPr lang="it-IT" sz="1400" dirty="0" err="1" smtClean="0"/>
                        <a:t>Signal</a:t>
                      </a:r>
                      <a:r>
                        <a:rPr lang="it-IT" sz="1400" dirty="0" smtClean="0"/>
                        <a:t> </a:t>
                      </a:r>
                      <a:r>
                        <a:rPr lang="it-IT" sz="1400" dirty="0" err="1" smtClean="0"/>
                        <a:t>effic</a:t>
                      </a:r>
                      <a:r>
                        <a:rPr lang="it-IT" sz="1400" dirty="0" smtClean="0"/>
                        <a:t>.</a:t>
                      </a:r>
                      <a:endParaRPr lang="it-IT" sz="1400" dirty="0"/>
                    </a:p>
                  </a:txBody>
                  <a:tcPr>
                    <a:lnT w="12700" cap="flat" cmpd="sng" algn="ctr">
                      <a:solidFill>
                        <a:srgbClr val="FF0000"/>
                      </a:solidFill>
                      <a:prstDash val="solid"/>
                      <a:round/>
                      <a:headEnd type="none" w="med" len="med"/>
                      <a:tailEnd type="none" w="med" len="med"/>
                    </a:lnT>
                  </a:tcPr>
                </a:tc>
                <a:tc>
                  <a:txBody>
                    <a:bodyPr/>
                    <a:lstStyle/>
                    <a:p>
                      <a:endParaRPr lang="it-IT" sz="1400"/>
                    </a:p>
                  </a:txBody>
                  <a:tcPr>
                    <a:lnT w="12700" cap="flat" cmpd="sng" algn="ctr">
                      <a:solidFill>
                        <a:srgbClr val="FF0000"/>
                      </a:solidFill>
                      <a:prstDash val="solid"/>
                      <a:round/>
                      <a:headEnd type="none" w="med" len="med"/>
                      <a:tailEnd type="none" w="med" len="med"/>
                    </a:lnT>
                  </a:tcPr>
                </a:tc>
                <a:tc>
                  <a:txBody>
                    <a:bodyPr/>
                    <a:lstStyle/>
                    <a:p>
                      <a:r>
                        <a:rPr lang="it-IT" sz="1400" dirty="0" smtClean="0"/>
                        <a:t>49.6%</a:t>
                      </a:r>
                      <a:endParaRPr lang="it-IT" sz="1400" dirty="0"/>
                    </a:p>
                  </a:txBody>
                  <a:tcPr>
                    <a:lnT w="12700" cap="flat" cmpd="sng" algn="ctr">
                      <a:solidFill>
                        <a:srgbClr val="FF0000"/>
                      </a:solidFill>
                      <a:prstDash val="solid"/>
                      <a:round/>
                      <a:headEnd type="none" w="med" len="med"/>
                      <a:tailEnd type="none" w="med" len="med"/>
                    </a:lnT>
                  </a:tcPr>
                </a:tc>
              </a:tr>
            </a:tbl>
          </a:graphicData>
        </a:graphic>
      </p:graphicFrame>
      <p:graphicFrame>
        <p:nvGraphicFramePr>
          <p:cNvPr id="5" name="Object 2"/>
          <p:cNvGraphicFramePr>
            <a:graphicFrameLocks noChangeAspect="1"/>
          </p:cNvGraphicFramePr>
          <p:nvPr/>
        </p:nvGraphicFramePr>
        <p:xfrm>
          <a:off x="198513" y="2418407"/>
          <a:ext cx="1106487" cy="290513"/>
        </p:xfrm>
        <a:graphic>
          <a:graphicData uri="http://schemas.openxmlformats.org/presentationml/2006/ole">
            <p:oleObj spid="_x0000_s6146" name="Equazione" r:id="rId3" imgW="774360" imgH="203040" progId="Equation.3">
              <p:embed/>
            </p:oleObj>
          </a:graphicData>
        </a:graphic>
      </p:graphicFrame>
      <p:graphicFrame>
        <p:nvGraphicFramePr>
          <p:cNvPr id="6" name="Object 3"/>
          <p:cNvGraphicFramePr>
            <a:graphicFrameLocks noChangeAspect="1"/>
          </p:cNvGraphicFramePr>
          <p:nvPr/>
        </p:nvGraphicFramePr>
        <p:xfrm>
          <a:off x="190575" y="2779018"/>
          <a:ext cx="1087438" cy="361950"/>
        </p:xfrm>
        <a:graphic>
          <a:graphicData uri="http://schemas.openxmlformats.org/presentationml/2006/ole">
            <p:oleObj spid="_x0000_s6147" name="Equazione" r:id="rId4" imgW="761760" imgH="253800" progId="Equation.3">
              <p:embed/>
            </p:oleObj>
          </a:graphicData>
        </a:graphic>
      </p:graphicFrame>
      <p:graphicFrame>
        <p:nvGraphicFramePr>
          <p:cNvPr id="7" name="Object 4"/>
          <p:cNvGraphicFramePr>
            <a:graphicFrameLocks noChangeAspect="1"/>
          </p:cNvGraphicFramePr>
          <p:nvPr/>
        </p:nvGraphicFramePr>
        <p:xfrm>
          <a:off x="122312" y="3068067"/>
          <a:ext cx="1341438" cy="288925"/>
        </p:xfrm>
        <a:graphic>
          <a:graphicData uri="http://schemas.openxmlformats.org/presentationml/2006/ole">
            <p:oleObj spid="_x0000_s6148" name="Equazione" r:id="rId5" imgW="939600" imgH="203040" progId="Equation.3">
              <p:embed/>
            </p:oleObj>
          </a:graphicData>
        </a:graphic>
      </p:graphicFrame>
      <p:graphicFrame>
        <p:nvGraphicFramePr>
          <p:cNvPr id="8" name="Object 5"/>
          <p:cNvGraphicFramePr>
            <a:graphicFrameLocks noChangeAspect="1"/>
          </p:cNvGraphicFramePr>
          <p:nvPr/>
        </p:nvGraphicFramePr>
        <p:xfrm>
          <a:off x="112788" y="3356099"/>
          <a:ext cx="1323975" cy="288925"/>
        </p:xfrm>
        <a:graphic>
          <a:graphicData uri="http://schemas.openxmlformats.org/presentationml/2006/ole">
            <p:oleObj spid="_x0000_s6149" name="Equazione" r:id="rId6" imgW="927000" imgH="203040" progId="Equation.3">
              <p:embed/>
            </p:oleObj>
          </a:graphicData>
        </a:graphic>
      </p:graphicFrame>
      <p:graphicFrame>
        <p:nvGraphicFramePr>
          <p:cNvPr id="9" name="Object 6"/>
          <p:cNvGraphicFramePr>
            <a:graphicFrameLocks noChangeAspect="1"/>
          </p:cNvGraphicFramePr>
          <p:nvPr/>
        </p:nvGraphicFramePr>
        <p:xfrm>
          <a:off x="150888" y="3662164"/>
          <a:ext cx="1231900" cy="342900"/>
        </p:xfrm>
        <a:graphic>
          <a:graphicData uri="http://schemas.openxmlformats.org/presentationml/2006/ole">
            <p:oleObj spid="_x0000_s6150" name="Equazione" r:id="rId7" imgW="863280" imgH="241200" progId="Equation.3">
              <p:embed/>
            </p:oleObj>
          </a:graphicData>
        </a:graphic>
      </p:graphicFrame>
      <p:graphicFrame>
        <p:nvGraphicFramePr>
          <p:cNvPr id="10" name="Object 7"/>
          <p:cNvGraphicFramePr>
            <a:graphicFrameLocks noChangeAspect="1"/>
          </p:cNvGraphicFramePr>
          <p:nvPr/>
        </p:nvGraphicFramePr>
        <p:xfrm>
          <a:off x="133425" y="4004742"/>
          <a:ext cx="1303338" cy="360362"/>
        </p:xfrm>
        <a:graphic>
          <a:graphicData uri="http://schemas.openxmlformats.org/presentationml/2006/ole">
            <p:oleObj spid="_x0000_s6151" name="Equazione" r:id="rId8" imgW="914400" imgH="253800" progId="Equation.3">
              <p:embed/>
            </p:oleObj>
          </a:graphicData>
        </a:graphic>
      </p:graphicFrame>
      <p:sp>
        <p:nvSpPr>
          <p:cNvPr id="16" name="Segnaposto contenuto 2"/>
          <p:cNvSpPr txBox="1">
            <a:spLocks/>
          </p:cNvSpPr>
          <p:nvPr/>
        </p:nvSpPr>
        <p:spPr>
          <a:xfrm>
            <a:off x="251520" y="5517232"/>
            <a:ext cx="8865368" cy="1209704"/>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it-IT"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17984"/>
            <a:ext cx="8229600" cy="1066800"/>
          </a:xfrm>
        </p:spPr>
        <p:txBody>
          <a:bodyPr/>
          <a:lstStyle/>
          <a:p>
            <a:pPr algn="ctr"/>
            <a:r>
              <a:rPr lang="en-GB" smtClean="0">
                <a:effectLst>
                  <a:outerShdw blurRad="38100" dist="38100" dir="2700000" algn="tl">
                    <a:srgbClr val="000000">
                      <a:alpha val="43137"/>
                    </a:srgbClr>
                  </a:outerShdw>
                </a:effectLst>
              </a:rPr>
              <a:t>Outline</a:t>
            </a:r>
            <a:endParaRPr lang="en-GB">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457200" y="1484784"/>
            <a:ext cx="8229600" cy="5089752"/>
          </a:xfrm>
        </p:spPr>
        <p:txBody>
          <a:bodyPr/>
          <a:lstStyle/>
          <a:p>
            <a:r>
              <a:rPr lang="en-GB" sz="2400" dirty="0" smtClean="0"/>
              <a:t>Update on “classical” L0 rates and changes wrt my last table (10/04/13 Physics WG)</a:t>
            </a:r>
          </a:p>
          <a:p>
            <a:pPr lvl="1"/>
            <a:r>
              <a:rPr lang="en-GB" sz="2000" dirty="0" smtClean="0"/>
              <a:t>CHOD and MUV3 digitizations</a:t>
            </a:r>
          </a:p>
          <a:p>
            <a:pPr lvl="1"/>
            <a:r>
              <a:rPr lang="en-GB" sz="2000" dirty="0" smtClean="0"/>
              <a:t>CHOD primitive generation</a:t>
            </a:r>
          </a:p>
          <a:p>
            <a:pPr lvl="1"/>
            <a:r>
              <a:rPr lang="en-GB" sz="2000" dirty="0" smtClean="0"/>
              <a:t>LKr L0 first simulation</a:t>
            </a:r>
          </a:p>
          <a:p>
            <a:pPr lvl="1"/>
            <a:r>
              <a:rPr lang="en-GB" sz="2000" dirty="0" smtClean="0"/>
              <a:t>LAV (was missing)</a:t>
            </a:r>
          </a:p>
          <a:p>
            <a:pPr lvl="1"/>
            <a:endParaRPr lang="en-GB" dirty="0" smtClean="0"/>
          </a:p>
          <a:p>
            <a:r>
              <a:rPr lang="en-GB" sz="2400" dirty="0" smtClean="0"/>
              <a:t>First attempt to simulate a L0TP matching primitives from different subdetectors</a:t>
            </a:r>
          </a:p>
          <a:p>
            <a:endParaRPr lang="en-GB" dirty="0" smtClean="0"/>
          </a:p>
          <a:p>
            <a:r>
              <a:rPr lang="en-GB" sz="2400" dirty="0" smtClean="0"/>
              <a:t>Preliminary rate for a rare process trigger</a:t>
            </a:r>
            <a:endParaRPr lang="en-GB"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r>
              <a:rPr lang="it-IT" sz="3200" dirty="0" err="1" smtClean="0">
                <a:effectLst>
                  <a:outerShdw blurRad="38100" dist="38100" dir="2700000" algn="tl">
                    <a:srgbClr val="000000">
                      <a:alpha val="43137"/>
                    </a:srgbClr>
                  </a:outerShdw>
                </a:effectLst>
              </a:rPr>
              <a:t>Possible</a:t>
            </a:r>
            <a:r>
              <a:rPr lang="it-IT" sz="3200" dirty="0" smtClean="0">
                <a:effectLst>
                  <a:outerShdw blurRad="38100" dist="38100" dir="2700000" algn="tl">
                    <a:srgbClr val="000000">
                      <a:alpha val="43137"/>
                    </a:srgbClr>
                  </a:outerShdw>
                </a:effectLst>
              </a:rPr>
              <a:t> trigger </a:t>
            </a:r>
            <a:r>
              <a:rPr lang="it-IT" sz="3200" dirty="0" err="1" smtClean="0">
                <a:effectLst>
                  <a:outerShdw blurRad="38100" dist="38100" dir="2700000" algn="tl">
                    <a:srgbClr val="000000">
                      <a:alpha val="43137"/>
                    </a:srgbClr>
                  </a:outerShdw>
                </a:effectLst>
              </a:rPr>
              <a:t>for</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process</a:t>
            </a:r>
            <a:r>
              <a:rPr lang="it-IT" sz="3200" dirty="0" smtClean="0">
                <a:effectLst>
                  <a:outerShdw blurRad="38100" dist="38100" dir="2700000" algn="tl">
                    <a:srgbClr val="000000">
                      <a:alpha val="43137"/>
                    </a:srgbClr>
                  </a:outerShdw>
                </a:effectLst>
              </a:rPr>
              <a:t>    </a:t>
            </a:r>
            <a:endParaRPr lang="it-IT" sz="3200"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6372200" y="1507600"/>
            <a:ext cx="2592288" cy="4009632"/>
          </a:xfrm>
        </p:spPr>
        <p:txBody>
          <a:bodyPr>
            <a:normAutofit lnSpcReduction="10000"/>
          </a:bodyPr>
          <a:lstStyle/>
          <a:p>
            <a:endParaRPr lang="it-IT" sz="2000" dirty="0" smtClean="0"/>
          </a:p>
          <a:p>
            <a:endParaRPr lang="it-IT" sz="2000" dirty="0" smtClean="0"/>
          </a:p>
          <a:p>
            <a:r>
              <a:rPr lang="it-IT" sz="2000" dirty="0" smtClean="0"/>
              <a:t>CHOD: </a:t>
            </a:r>
            <a:r>
              <a:rPr lang="it-IT" sz="2000" dirty="0" smtClean="0">
                <a:solidFill>
                  <a:srgbClr val="FF0000"/>
                </a:solidFill>
              </a:rPr>
              <a:t>2 or more </a:t>
            </a:r>
            <a:r>
              <a:rPr lang="it-IT" sz="2000" dirty="0" err="1" smtClean="0">
                <a:solidFill>
                  <a:srgbClr val="FF0000"/>
                </a:solidFill>
              </a:rPr>
              <a:t>quadrants</a:t>
            </a:r>
            <a:endParaRPr lang="it-IT" sz="2000" dirty="0" smtClean="0">
              <a:solidFill>
                <a:srgbClr val="FF0000"/>
              </a:solidFill>
            </a:endParaRPr>
          </a:p>
          <a:p>
            <a:r>
              <a:rPr lang="it-IT" sz="2000" dirty="0" smtClean="0"/>
              <a:t>MUV3: at </a:t>
            </a:r>
            <a:r>
              <a:rPr lang="it-IT" sz="2000" dirty="0" err="1" smtClean="0"/>
              <a:t>least</a:t>
            </a:r>
            <a:r>
              <a:rPr lang="it-IT" sz="2000" dirty="0" smtClean="0"/>
              <a:t> </a:t>
            </a:r>
            <a:r>
              <a:rPr lang="it-IT" sz="2000" dirty="0" err="1" smtClean="0"/>
              <a:t>one</a:t>
            </a:r>
            <a:r>
              <a:rPr lang="it-IT" sz="2000" dirty="0" smtClean="0"/>
              <a:t> hit</a:t>
            </a:r>
          </a:p>
          <a:p>
            <a:r>
              <a:rPr lang="it-IT" sz="2000" dirty="0" smtClean="0"/>
              <a:t>LKr: </a:t>
            </a:r>
            <a:r>
              <a:rPr lang="it-IT" sz="2000" dirty="0" smtClean="0">
                <a:solidFill>
                  <a:srgbClr val="FF0000"/>
                </a:solidFill>
              </a:rPr>
              <a:t>2 or more </a:t>
            </a:r>
            <a:r>
              <a:rPr lang="it-IT" sz="2000" dirty="0" err="1" smtClean="0">
                <a:solidFill>
                  <a:srgbClr val="FF0000"/>
                </a:solidFill>
              </a:rPr>
              <a:t>clusters</a:t>
            </a:r>
            <a:endParaRPr lang="it-IT" sz="2000" dirty="0" smtClean="0">
              <a:solidFill>
                <a:srgbClr val="FF0000"/>
              </a:solidFill>
            </a:endParaRPr>
          </a:p>
          <a:p>
            <a:endParaRPr lang="it-IT" sz="2000" dirty="0" smtClean="0">
              <a:solidFill>
                <a:srgbClr val="FF0000"/>
              </a:solidFill>
            </a:endParaRPr>
          </a:p>
          <a:p>
            <a:r>
              <a:rPr lang="it-IT" sz="2000" dirty="0" err="1" smtClean="0"/>
              <a:t>Could</a:t>
            </a:r>
            <a:r>
              <a:rPr lang="it-IT" sz="2000" dirty="0" smtClean="0"/>
              <a:t> </a:t>
            </a:r>
            <a:r>
              <a:rPr lang="it-IT" sz="2000" dirty="0" err="1" smtClean="0"/>
              <a:t>be</a:t>
            </a:r>
            <a:r>
              <a:rPr lang="it-IT" sz="2000" dirty="0" smtClean="0"/>
              <a:t> </a:t>
            </a:r>
            <a:r>
              <a:rPr lang="it-IT" sz="2000" dirty="0" err="1" smtClean="0"/>
              <a:t>feasible</a:t>
            </a:r>
            <a:r>
              <a:rPr lang="it-IT" sz="2000" dirty="0" smtClean="0"/>
              <a:t> </a:t>
            </a:r>
            <a:r>
              <a:rPr lang="it-IT" sz="2000" dirty="0" err="1" smtClean="0"/>
              <a:t>with</a:t>
            </a:r>
            <a:r>
              <a:rPr lang="it-IT" sz="2000" dirty="0" smtClean="0"/>
              <a:t> a </a:t>
            </a:r>
            <a:r>
              <a:rPr lang="it-IT" sz="2000" dirty="0" err="1" smtClean="0"/>
              <a:t>reduced</a:t>
            </a:r>
            <a:r>
              <a:rPr lang="it-IT" sz="2000" dirty="0" smtClean="0"/>
              <a:t> </a:t>
            </a:r>
            <a:r>
              <a:rPr lang="it-IT" sz="2000" dirty="0" err="1" smtClean="0"/>
              <a:t>intensity</a:t>
            </a:r>
            <a:r>
              <a:rPr lang="it-IT" sz="2000" dirty="0" smtClean="0"/>
              <a:t> or </a:t>
            </a:r>
            <a:r>
              <a:rPr lang="it-IT" sz="2000" dirty="0" err="1" smtClean="0"/>
              <a:t>downscaled</a:t>
            </a:r>
            <a:endParaRPr lang="it-IT" sz="2000" dirty="0" smtClean="0"/>
          </a:p>
        </p:txBody>
      </p:sp>
      <p:graphicFrame>
        <p:nvGraphicFramePr>
          <p:cNvPr id="7177" name="Object 9"/>
          <p:cNvGraphicFramePr>
            <a:graphicFrameLocks noChangeAspect="1"/>
          </p:cNvGraphicFramePr>
          <p:nvPr/>
        </p:nvGraphicFramePr>
        <p:xfrm>
          <a:off x="5508104" y="598686"/>
          <a:ext cx="2890765" cy="526058"/>
        </p:xfrm>
        <a:graphic>
          <a:graphicData uri="http://schemas.openxmlformats.org/presentationml/2006/ole">
            <p:oleObj spid="_x0000_s7177" name="Equazione" r:id="rId3" imgW="1257120" imgH="228600" progId="Equation.3">
              <p:embed/>
            </p:oleObj>
          </a:graphicData>
        </a:graphic>
      </p:graphicFrame>
      <p:graphicFrame>
        <p:nvGraphicFramePr>
          <p:cNvPr id="14" name="Tabella 13"/>
          <p:cNvGraphicFramePr>
            <a:graphicFrameLocks noGrp="1"/>
          </p:cNvGraphicFramePr>
          <p:nvPr/>
        </p:nvGraphicFramePr>
        <p:xfrm>
          <a:off x="1115616" y="2060848"/>
          <a:ext cx="4320479" cy="2710685"/>
        </p:xfrm>
        <a:graphic>
          <a:graphicData uri="http://schemas.openxmlformats.org/drawingml/2006/table">
            <a:tbl>
              <a:tblPr firstRow="1" bandRow="1">
                <a:solidFill>
                  <a:schemeClr val="tx2">
                    <a:lumMod val="20000"/>
                    <a:lumOff val="80000"/>
                  </a:schemeClr>
                </a:solidFill>
                <a:tableStyleId>{5C22544A-7EE6-4342-B048-85BDC9FD1C3A}</a:tableStyleId>
              </a:tblPr>
              <a:tblGrid>
                <a:gridCol w="1935241"/>
                <a:gridCol w="657046"/>
                <a:gridCol w="1728192"/>
              </a:tblGrid>
              <a:tr h="529674">
                <a:tc>
                  <a:txBody>
                    <a:bodyPr/>
                    <a:lstStyle/>
                    <a:p>
                      <a:r>
                        <a:rPr lang="it-IT" sz="1400" b="0" i="1" dirty="0" err="1" smtClean="0"/>
                        <a:t>Component</a:t>
                      </a:r>
                      <a:endParaRPr lang="it-IT" sz="1400" b="0" i="1" dirty="0"/>
                    </a:p>
                  </a:txBody>
                  <a:tcPr/>
                </a:tc>
                <a:tc>
                  <a:txBody>
                    <a:bodyPr/>
                    <a:lstStyle/>
                    <a:p>
                      <a:r>
                        <a:rPr lang="it-IT" sz="1400" dirty="0" err="1" smtClean="0"/>
                        <a:t>Initial</a:t>
                      </a:r>
                      <a:endParaRPr lang="it-IT" sz="1400" b="1" dirty="0"/>
                    </a:p>
                  </a:txBody>
                  <a:tcPr/>
                </a:tc>
                <a:tc>
                  <a:txBody>
                    <a:bodyPr/>
                    <a:lstStyle/>
                    <a:p>
                      <a:r>
                        <a:rPr lang="it-IT" sz="1400" b="1" dirty="0" smtClean="0"/>
                        <a:t>Q2</a:t>
                      </a:r>
                      <a:r>
                        <a:rPr lang="it-IT" sz="1400" b="1" baseline="0" dirty="0" smtClean="0"/>
                        <a:t> </a:t>
                      </a:r>
                      <a:r>
                        <a:rPr lang="it-IT" sz="1400" b="1" dirty="0" smtClean="0"/>
                        <a:t>X </a:t>
                      </a:r>
                      <a:r>
                        <a:rPr lang="it-IT" sz="1400" b="1" baseline="0" dirty="0" smtClean="0"/>
                        <a:t>!MUV3 X LKr</a:t>
                      </a:r>
                      <a:endParaRPr lang="it-IT" sz="1400" b="1" dirty="0"/>
                    </a:p>
                  </a:txBody>
                  <a:tcPr/>
                </a:tc>
              </a:tr>
              <a:tr h="311573">
                <a:tc>
                  <a:txBody>
                    <a:bodyPr/>
                    <a:lstStyle/>
                    <a:p>
                      <a:endParaRPr lang="it-IT" sz="1400" dirty="0"/>
                    </a:p>
                  </a:txBody>
                  <a:tcPr/>
                </a:tc>
                <a:tc>
                  <a:txBody>
                    <a:bodyPr/>
                    <a:lstStyle/>
                    <a:p>
                      <a:r>
                        <a:rPr lang="it-IT" sz="1400" dirty="0" smtClean="0"/>
                        <a:t>2140</a:t>
                      </a:r>
                      <a:endParaRPr lang="it-IT" sz="1400" dirty="0"/>
                    </a:p>
                  </a:txBody>
                  <a:tcPr/>
                </a:tc>
                <a:tc>
                  <a:txBody>
                    <a:bodyPr/>
                    <a:lstStyle/>
                    <a:p>
                      <a:r>
                        <a:rPr lang="it-IT" sz="1400" dirty="0" smtClean="0"/>
                        <a:t>327</a:t>
                      </a:r>
                      <a:endParaRPr lang="it-IT" sz="1400" dirty="0"/>
                    </a:p>
                  </a:txBody>
                  <a:tcPr/>
                </a:tc>
              </a:tr>
              <a:tr h="311573">
                <a:tc>
                  <a:txBody>
                    <a:bodyPr/>
                    <a:lstStyle/>
                    <a:p>
                      <a:endParaRPr lang="it-IT" sz="1400" dirty="0"/>
                    </a:p>
                  </a:txBody>
                  <a:tcPr/>
                </a:tc>
                <a:tc>
                  <a:txBody>
                    <a:bodyPr/>
                    <a:lstStyle/>
                    <a:p>
                      <a:r>
                        <a:rPr lang="it-IT" sz="1400" dirty="0" smtClean="0"/>
                        <a:t>6585</a:t>
                      </a:r>
                      <a:endParaRPr lang="it-IT" sz="1400" dirty="0"/>
                    </a:p>
                  </a:txBody>
                  <a:tcPr/>
                </a:tc>
                <a:tc>
                  <a:txBody>
                    <a:bodyPr/>
                    <a:lstStyle/>
                    <a:p>
                      <a:r>
                        <a:rPr lang="it-IT" sz="1400" dirty="0" smtClean="0"/>
                        <a:t>0</a:t>
                      </a:r>
                      <a:endParaRPr lang="it-IT" sz="1400" dirty="0"/>
                    </a:p>
                  </a:txBody>
                  <a:tcPr/>
                </a:tc>
              </a:tr>
              <a:tr h="311573">
                <a:tc>
                  <a:txBody>
                    <a:bodyPr/>
                    <a:lstStyle/>
                    <a:p>
                      <a:endParaRPr lang="it-IT" sz="1400" dirty="0"/>
                    </a:p>
                  </a:txBody>
                  <a:tcPr/>
                </a:tc>
                <a:tc>
                  <a:txBody>
                    <a:bodyPr/>
                    <a:lstStyle/>
                    <a:p>
                      <a:r>
                        <a:rPr lang="it-IT" sz="1400" dirty="0" smtClean="0"/>
                        <a:t>579</a:t>
                      </a:r>
                      <a:endParaRPr lang="it-IT" sz="1400" dirty="0"/>
                    </a:p>
                  </a:txBody>
                  <a:tcPr/>
                </a:tc>
                <a:tc>
                  <a:txBody>
                    <a:bodyPr/>
                    <a:lstStyle/>
                    <a:p>
                      <a:r>
                        <a:rPr lang="it-IT" sz="1400" dirty="0" smtClean="0"/>
                        <a:t>19</a:t>
                      </a:r>
                      <a:endParaRPr lang="it-IT" sz="1400" dirty="0"/>
                    </a:p>
                  </a:txBody>
                  <a:tcPr/>
                </a:tc>
              </a:tr>
              <a:tr h="311573">
                <a:tc>
                  <a:txBody>
                    <a:bodyPr/>
                    <a:lstStyle/>
                    <a:p>
                      <a:endParaRPr lang="it-IT" sz="1400" dirty="0"/>
                    </a:p>
                  </a:txBody>
                  <a:tcPr/>
                </a:tc>
                <a:tc>
                  <a:txBody>
                    <a:bodyPr/>
                    <a:lstStyle/>
                    <a:p>
                      <a:r>
                        <a:rPr lang="it-IT" sz="1400" dirty="0" smtClean="0"/>
                        <a:t>182</a:t>
                      </a:r>
                      <a:endParaRPr lang="it-IT" sz="1400" dirty="0"/>
                    </a:p>
                  </a:txBody>
                  <a:tcPr/>
                </a:tc>
                <a:tc>
                  <a:txBody>
                    <a:bodyPr/>
                    <a:lstStyle/>
                    <a:p>
                      <a:r>
                        <a:rPr lang="it-IT" sz="1400" dirty="0" smtClean="0"/>
                        <a:t>65</a:t>
                      </a:r>
                      <a:endParaRPr lang="it-IT" sz="1400" dirty="0"/>
                    </a:p>
                  </a:txBody>
                  <a:tcPr/>
                </a:tc>
              </a:tr>
              <a:tr h="311573">
                <a:tc>
                  <a:txBody>
                    <a:bodyPr/>
                    <a:lstStyle/>
                    <a:p>
                      <a:endParaRPr lang="it-IT" sz="1400" dirty="0"/>
                    </a:p>
                  </a:txBody>
                  <a:tcPr/>
                </a:tc>
                <a:tc>
                  <a:txBody>
                    <a:bodyPr/>
                    <a:lstStyle/>
                    <a:p>
                      <a:r>
                        <a:rPr lang="it-IT" sz="1400" dirty="0" smtClean="0"/>
                        <a:t>525</a:t>
                      </a:r>
                      <a:endParaRPr lang="it-IT" sz="1400" dirty="0"/>
                    </a:p>
                  </a:txBody>
                  <a:tcPr/>
                </a:tc>
                <a:tc>
                  <a:txBody>
                    <a:bodyPr/>
                    <a:lstStyle/>
                    <a:p>
                      <a:r>
                        <a:rPr lang="it-IT" sz="1400" dirty="0" smtClean="0"/>
                        <a:t>100</a:t>
                      </a:r>
                      <a:endParaRPr lang="it-IT" sz="1400" dirty="0"/>
                    </a:p>
                  </a:txBody>
                  <a:tcPr/>
                </a:tc>
              </a:tr>
              <a:tr h="311573">
                <a:tc>
                  <a:txBody>
                    <a:bodyPr/>
                    <a:lstStyle/>
                    <a:p>
                      <a:endParaRPr lang="it-IT" sz="1400" dirty="0"/>
                    </a:p>
                  </a:txBody>
                  <a:tcPr/>
                </a:tc>
                <a:tc>
                  <a:txBody>
                    <a:bodyPr/>
                    <a:lstStyle/>
                    <a:p>
                      <a:r>
                        <a:rPr lang="it-IT" sz="1400" dirty="0" smtClean="0"/>
                        <a:t>347</a:t>
                      </a:r>
                      <a:endParaRPr lang="it-IT" sz="1400" dirty="0"/>
                    </a:p>
                  </a:txBody>
                  <a:tcPr/>
                </a:tc>
                <a:tc>
                  <a:txBody>
                    <a:bodyPr/>
                    <a:lstStyle/>
                    <a:p>
                      <a:r>
                        <a:rPr lang="it-IT" sz="1400" dirty="0" smtClean="0"/>
                        <a:t>2</a:t>
                      </a:r>
                      <a:endParaRPr lang="it-IT" sz="1400" dirty="0"/>
                    </a:p>
                  </a:txBody>
                  <a:tcPr>
                    <a:lnB w="12700" cmpd="sng">
                      <a:noFill/>
                    </a:lnB>
                  </a:tcPr>
                </a:tc>
              </a:tr>
              <a:tr h="311573">
                <a:tc>
                  <a:txBody>
                    <a:bodyPr/>
                    <a:lstStyle/>
                    <a:p>
                      <a:endParaRPr lang="it-IT" sz="1400" dirty="0"/>
                    </a:p>
                  </a:txBody>
                  <a:tcPr>
                    <a:lnB w="12700" cap="flat" cmpd="sng" algn="ctr">
                      <a:solidFill>
                        <a:srgbClr val="FF0000"/>
                      </a:solidFill>
                      <a:prstDash val="solid"/>
                      <a:round/>
                      <a:headEnd type="none" w="med" len="med"/>
                      <a:tailEnd type="none" w="med" len="med"/>
                    </a:lnB>
                  </a:tcPr>
                </a:tc>
                <a:tc>
                  <a:txBody>
                    <a:bodyPr/>
                    <a:lstStyle/>
                    <a:p>
                      <a:endParaRPr lang="it-IT" sz="1400" dirty="0"/>
                    </a:p>
                  </a:txBody>
                  <a:tcPr>
                    <a:lnB w="12700" cap="flat" cmpd="sng" algn="ctr">
                      <a:solidFill>
                        <a:srgbClr val="FF0000"/>
                      </a:solidFill>
                      <a:prstDash val="solid"/>
                      <a:round/>
                      <a:headEnd type="none" w="med" len="med"/>
                      <a:tailEnd type="none" w="med" len="med"/>
                    </a:lnB>
                  </a:tcPr>
                </a:tc>
                <a:tc>
                  <a:txBody>
                    <a:bodyPr/>
                    <a:lstStyle/>
                    <a:p>
                      <a:r>
                        <a:rPr lang="it-IT" sz="1400" dirty="0" smtClean="0"/>
                        <a:t>513</a:t>
                      </a:r>
                      <a:endParaRPr lang="it-IT" sz="1400" dirty="0"/>
                    </a:p>
                  </a:txBody>
                  <a:tcPr>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r>
            </a:tbl>
          </a:graphicData>
        </a:graphic>
      </p:graphicFrame>
      <p:graphicFrame>
        <p:nvGraphicFramePr>
          <p:cNvPr id="15" name="Object 2"/>
          <p:cNvGraphicFramePr>
            <a:graphicFrameLocks noChangeAspect="1"/>
          </p:cNvGraphicFramePr>
          <p:nvPr/>
        </p:nvGraphicFramePr>
        <p:xfrm>
          <a:off x="1206624" y="2562422"/>
          <a:ext cx="1106487" cy="290513"/>
        </p:xfrm>
        <a:graphic>
          <a:graphicData uri="http://schemas.openxmlformats.org/presentationml/2006/ole">
            <p:oleObj spid="_x0000_s7178" name="Equazione" r:id="rId4" imgW="774360" imgH="203040" progId="Equation.3">
              <p:embed/>
            </p:oleObj>
          </a:graphicData>
        </a:graphic>
      </p:graphicFrame>
      <p:graphicFrame>
        <p:nvGraphicFramePr>
          <p:cNvPr id="17" name="Object 3"/>
          <p:cNvGraphicFramePr>
            <a:graphicFrameLocks noChangeAspect="1"/>
          </p:cNvGraphicFramePr>
          <p:nvPr/>
        </p:nvGraphicFramePr>
        <p:xfrm>
          <a:off x="1198686" y="2923033"/>
          <a:ext cx="1087438" cy="361950"/>
        </p:xfrm>
        <a:graphic>
          <a:graphicData uri="http://schemas.openxmlformats.org/presentationml/2006/ole">
            <p:oleObj spid="_x0000_s7179" name="Equazione" r:id="rId5" imgW="761760" imgH="253800" progId="Equation.3">
              <p:embed/>
            </p:oleObj>
          </a:graphicData>
        </a:graphic>
      </p:graphicFrame>
      <p:graphicFrame>
        <p:nvGraphicFramePr>
          <p:cNvPr id="18" name="Object 4"/>
          <p:cNvGraphicFramePr>
            <a:graphicFrameLocks noChangeAspect="1"/>
          </p:cNvGraphicFramePr>
          <p:nvPr/>
        </p:nvGraphicFramePr>
        <p:xfrm>
          <a:off x="1130423" y="3212082"/>
          <a:ext cx="1341438" cy="288925"/>
        </p:xfrm>
        <a:graphic>
          <a:graphicData uri="http://schemas.openxmlformats.org/presentationml/2006/ole">
            <p:oleObj spid="_x0000_s7180" name="Equazione" r:id="rId6" imgW="939600" imgH="203040" progId="Equation.3">
              <p:embed/>
            </p:oleObj>
          </a:graphicData>
        </a:graphic>
      </p:graphicFrame>
      <p:graphicFrame>
        <p:nvGraphicFramePr>
          <p:cNvPr id="19" name="Object 5"/>
          <p:cNvGraphicFramePr>
            <a:graphicFrameLocks noChangeAspect="1"/>
          </p:cNvGraphicFramePr>
          <p:nvPr/>
        </p:nvGraphicFramePr>
        <p:xfrm>
          <a:off x="1120899" y="3500114"/>
          <a:ext cx="1323975" cy="288925"/>
        </p:xfrm>
        <a:graphic>
          <a:graphicData uri="http://schemas.openxmlformats.org/presentationml/2006/ole">
            <p:oleObj spid="_x0000_s7181" name="Equazione" r:id="rId7" imgW="927000" imgH="203040" progId="Equation.3">
              <p:embed/>
            </p:oleObj>
          </a:graphicData>
        </a:graphic>
      </p:graphicFrame>
      <p:graphicFrame>
        <p:nvGraphicFramePr>
          <p:cNvPr id="20" name="Object 6"/>
          <p:cNvGraphicFramePr>
            <a:graphicFrameLocks noChangeAspect="1"/>
          </p:cNvGraphicFramePr>
          <p:nvPr/>
        </p:nvGraphicFramePr>
        <p:xfrm>
          <a:off x="1158999" y="3806179"/>
          <a:ext cx="1231900" cy="342900"/>
        </p:xfrm>
        <a:graphic>
          <a:graphicData uri="http://schemas.openxmlformats.org/presentationml/2006/ole">
            <p:oleObj spid="_x0000_s7182" name="Equazione" r:id="rId8" imgW="863280" imgH="241200" progId="Equation.3">
              <p:embed/>
            </p:oleObj>
          </a:graphicData>
        </a:graphic>
      </p:graphicFrame>
      <p:graphicFrame>
        <p:nvGraphicFramePr>
          <p:cNvPr id="21" name="Object 7"/>
          <p:cNvGraphicFramePr>
            <a:graphicFrameLocks noChangeAspect="1"/>
          </p:cNvGraphicFramePr>
          <p:nvPr/>
        </p:nvGraphicFramePr>
        <p:xfrm>
          <a:off x="1141536" y="4148757"/>
          <a:ext cx="1303338" cy="360362"/>
        </p:xfrm>
        <a:graphic>
          <a:graphicData uri="http://schemas.openxmlformats.org/presentationml/2006/ole">
            <p:oleObj spid="_x0000_s7183" name="Equazione" r:id="rId9" imgW="914400" imgH="253800" progId="Equation.3">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76672"/>
            <a:ext cx="8229600" cy="1066800"/>
          </a:xfrm>
        </p:spPr>
        <p:txBody>
          <a:bodyPr>
            <a:normAutofit/>
          </a:bodyPr>
          <a:lstStyle/>
          <a:p>
            <a:pPr algn="ctr"/>
            <a:r>
              <a:rPr lang="it-IT" sz="3200" dirty="0" smtClean="0"/>
              <a:t>Future </a:t>
            </a:r>
            <a:r>
              <a:rPr lang="it-IT" sz="3200" dirty="0" err="1" smtClean="0"/>
              <a:t>plans</a:t>
            </a:r>
            <a:endParaRPr lang="it-IT" sz="3200" dirty="0"/>
          </a:p>
        </p:txBody>
      </p:sp>
      <p:sp>
        <p:nvSpPr>
          <p:cNvPr id="3" name="Segnaposto contenuto 2"/>
          <p:cNvSpPr>
            <a:spLocks noGrp="1"/>
          </p:cNvSpPr>
          <p:nvPr>
            <p:ph idx="1"/>
          </p:nvPr>
        </p:nvSpPr>
        <p:spPr>
          <a:xfrm>
            <a:off x="457200" y="1408144"/>
            <a:ext cx="8363272" cy="4325112"/>
          </a:xfrm>
        </p:spPr>
        <p:txBody>
          <a:bodyPr>
            <a:normAutofit/>
          </a:bodyPr>
          <a:lstStyle/>
          <a:p>
            <a:r>
              <a:rPr lang="en-US" sz="2000" dirty="0" smtClean="0"/>
              <a:t>L0 simulation, main trigger</a:t>
            </a:r>
          </a:p>
          <a:p>
            <a:pPr lvl="1"/>
            <a:r>
              <a:rPr lang="en-US" sz="1800" dirty="0" smtClean="0"/>
              <a:t>Add MUV3 new digitization from </a:t>
            </a:r>
            <a:r>
              <a:rPr lang="en-US" sz="1800" dirty="0" err="1" smtClean="0"/>
              <a:t>Riccardo</a:t>
            </a:r>
            <a:r>
              <a:rPr lang="en-US" sz="1800" dirty="0" smtClean="0"/>
              <a:t> and Luigi</a:t>
            </a:r>
          </a:p>
          <a:p>
            <a:pPr lvl="1"/>
            <a:r>
              <a:rPr lang="en-US" sz="1800" dirty="0" smtClean="0"/>
              <a:t>Try something more than total multiplicity in RICH</a:t>
            </a:r>
          </a:p>
          <a:p>
            <a:pPr lvl="1"/>
            <a:r>
              <a:rPr lang="en-US" sz="1800" dirty="0" smtClean="0"/>
              <a:t>LAV timing: slewing, offsets, thresholds</a:t>
            </a:r>
          </a:p>
          <a:p>
            <a:pPr lvl="1"/>
            <a:r>
              <a:rPr lang="en-US" sz="1800" dirty="0" smtClean="0"/>
              <a:t>LKr timing and calibration</a:t>
            </a:r>
          </a:p>
          <a:p>
            <a:pPr lvl="1"/>
            <a:r>
              <a:rPr lang="en-US" sz="1800" dirty="0" smtClean="0"/>
              <a:t>Add halo with timing</a:t>
            </a:r>
          </a:p>
          <a:p>
            <a:pPr lvl="1"/>
            <a:r>
              <a:rPr lang="en-US" sz="1800" dirty="0" smtClean="0"/>
              <a:t>Try different resolutions and matching times in L0TP simulation</a:t>
            </a:r>
            <a:endParaRPr lang="en-US" sz="1800" dirty="0" smtClean="0"/>
          </a:p>
          <a:p>
            <a:r>
              <a:rPr lang="en-US" sz="2000" dirty="0" smtClean="0"/>
              <a:t>L1 and L2 software algorithms</a:t>
            </a:r>
            <a:endParaRPr lang="en-US" sz="2000" dirty="0" smtClean="0"/>
          </a:p>
          <a:p>
            <a:r>
              <a:rPr lang="en-US" sz="2000" dirty="0" smtClean="0"/>
              <a:t>Trigger rates for other rare K+ and </a:t>
            </a:r>
            <a:r>
              <a:rPr lang="el-GR" sz="2000" dirty="0" smtClean="0"/>
              <a:t>π</a:t>
            </a:r>
            <a:r>
              <a:rPr lang="it-IT" sz="2000" dirty="0" smtClean="0"/>
              <a:t>0 </a:t>
            </a:r>
            <a:r>
              <a:rPr lang="it-IT" sz="2000" dirty="0" err="1" smtClean="0"/>
              <a:t>decays</a:t>
            </a:r>
            <a:r>
              <a:rPr lang="it-IT" sz="2000" dirty="0" smtClean="0"/>
              <a:t> </a:t>
            </a:r>
            <a:r>
              <a:rPr lang="it-IT" sz="2000" dirty="0" err="1" smtClean="0"/>
              <a:t>looking</a:t>
            </a:r>
            <a:r>
              <a:rPr lang="it-IT" sz="2000" dirty="0" smtClean="0"/>
              <a:t> at the first data </a:t>
            </a:r>
            <a:r>
              <a:rPr lang="it-IT" sz="2000" dirty="0" err="1" smtClean="0"/>
              <a:t>taking</a:t>
            </a:r>
            <a:r>
              <a:rPr lang="it-IT" sz="2000" dirty="0" smtClean="0"/>
              <a:t> </a:t>
            </a:r>
            <a:r>
              <a:rPr lang="it-IT" sz="2000" dirty="0" err="1" smtClean="0"/>
              <a:t>of</a:t>
            </a:r>
            <a:r>
              <a:rPr lang="it-IT" sz="2000" dirty="0" smtClean="0"/>
              <a:t> 2014</a:t>
            </a:r>
            <a:endParaRPr 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46856" y="404664"/>
            <a:ext cx="8229600" cy="1066800"/>
          </a:xfrm>
        </p:spPr>
        <p:txBody>
          <a:bodyPr>
            <a:normAutofit/>
          </a:bodyPr>
          <a:lstStyle/>
          <a:p>
            <a:pPr algn="ctr"/>
            <a:r>
              <a:rPr lang="en-GB" sz="3200" smtClean="0">
                <a:effectLst>
                  <a:outerShdw blurRad="38100" dist="38100" dir="2700000" algn="tl">
                    <a:srgbClr val="000000">
                      <a:alpha val="43137"/>
                    </a:srgbClr>
                  </a:outerShdw>
                </a:effectLst>
              </a:rPr>
              <a:t>Timing </a:t>
            </a:r>
            <a:r>
              <a:rPr lang="en-GB" sz="3200" smtClean="0">
                <a:effectLst>
                  <a:outerShdw blurRad="38100" dist="38100" dir="2700000" algn="tl">
                    <a:srgbClr val="000000">
                      <a:alpha val="43137"/>
                    </a:srgbClr>
                  </a:outerShdw>
                </a:effectLst>
              </a:rPr>
              <a:t>and digitization – CHOD and </a:t>
            </a:r>
            <a:r>
              <a:rPr lang="en-GB" sz="3200" smtClean="0">
                <a:effectLst>
                  <a:outerShdw blurRad="38100" dist="38100" dir="2700000" algn="tl">
                    <a:srgbClr val="000000">
                      <a:alpha val="43137"/>
                    </a:srgbClr>
                  </a:outerShdw>
                </a:effectLst>
              </a:rPr>
              <a:t>MUV3</a:t>
            </a:r>
            <a:endParaRPr lang="en-GB" sz="320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395536" y="1340768"/>
            <a:ext cx="8291264" cy="5233768"/>
          </a:xfrm>
        </p:spPr>
        <p:txBody>
          <a:bodyPr>
            <a:normAutofit/>
          </a:bodyPr>
          <a:lstStyle/>
          <a:p>
            <a:r>
              <a:rPr lang="en-GB" sz="2000" dirty="0" smtClean="0"/>
              <a:t>As already explained in my last talk (Physics WG 05/06/13) I modified the present naive digitization to take into account the correct time of the hit inside the MC event and the possibility to have more then one hit on the same channel.</a:t>
            </a:r>
          </a:p>
          <a:p>
            <a:r>
              <a:rPr lang="en-GB" sz="2000" dirty="0" smtClean="0"/>
              <a:t>However this is not a “real” digitization! (no PMTs, no dead time, no time propagation inside CHOD slabs)</a:t>
            </a:r>
          </a:p>
          <a:p>
            <a:r>
              <a:rPr lang="en-GB" sz="2000" dirty="0" smtClean="0"/>
              <a:t>This implementation is based on the study of the time profile of each scintillator.</a:t>
            </a:r>
            <a:endParaRPr lang="en-GB" sz="2000" dirty="0"/>
          </a:p>
        </p:txBody>
      </p:sp>
      <p:pic>
        <p:nvPicPr>
          <p:cNvPr id="4" name="Picture 3" descr="chodch37.png"/>
          <p:cNvPicPr>
            <a:picLocks noChangeAspect="1"/>
          </p:cNvPicPr>
          <p:nvPr/>
        </p:nvPicPr>
        <p:blipFill>
          <a:blip r:embed="rId2" cstate="print"/>
          <a:stretch>
            <a:fillRect/>
          </a:stretch>
        </p:blipFill>
        <p:spPr>
          <a:xfrm>
            <a:off x="0" y="4005064"/>
            <a:ext cx="4607496" cy="2852937"/>
          </a:xfrm>
          <a:prstGeom prst="rect">
            <a:avLst/>
          </a:prstGeom>
        </p:spPr>
      </p:pic>
      <p:pic>
        <p:nvPicPr>
          <p:cNvPr id="5" name="Picture 5" descr="chodch85.png"/>
          <p:cNvPicPr>
            <a:picLocks noChangeAspect="1"/>
          </p:cNvPicPr>
          <p:nvPr/>
        </p:nvPicPr>
        <p:blipFill>
          <a:blip r:embed="rId3" cstate="print"/>
          <a:stretch>
            <a:fillRect/>
          </a:stretch>
        </p:blipFill>
        <p:spPr>
          <a:xfrm>
            <a:off x="4573261" y="4020952"/>
            <a:ext cx="4539644" cy="2810924"/>
          </a:xfrm>
          <a:prstGeom prst="rect">
            <a:avLst/>
          </a:prstGeom>
        </p:spPr>
      </p:pic>
      <p:sp>
        <p:nvSpPr>
          <p:cNvPr id="6" name="CasellaDiTesto 5"/>
          <p:cNvSpPr txBox="1"/>
          <p:nvPr/>
        </p:nvSpPr>
        <p:spPr>
          <a:xfrm>
            <a:off x="0" y="4005064"/>
            <a:ext cx="971600" cy="400110"/>
          </a:xfrm>
          <a:prstGeom prst="rect">
            <a:avLst/>
          </a:prstGeom>
          <a:noFill/>
        </p:spPr>
        <p:txBody>
          <a:bodyPr wrap="square" rtlCol="0">
            <a:spAutoFit/>
          </a:bodyPr>
          <a:lstStyle/>
          <a:p>
            <a:r>
              <a:rPr lang="en-GB" sz="1000" smtClean="0"/>
              <a:t>Energy(MeV)</a:t>
            </a:r>
            <a:endParaRPr lang="en-GB" sz="1000" smtClean="0"/>
          </a:p>
          <a:p>
            <a:r>
              <a:rPr lang="en-GB" sz="1000" smtClean="0"/>
              <a:t>/bin</a:t>
            </a:r>
            <a:endParaRPr lang="en-GB" sz="1000"/>
          </a:p>
        </p:txBody>
      </p:sp>
      <p:sp>
        <p:nvSpPr>
          <p:cNvPr id="7" name="CasellaDiTesto 6"/>
          <p:cNvSpPr txBox="1"/>
          <p:nvPr/>
        </p:nvSpPr>
        <p:spPr>
          <a:xfrm>
            <a:off x="4499992" y="4077072"/>
            <a:ext cx="971600" cy="400110"/>
          </a:xfrm>
          <a:prstGeom prst="rect">
            <a:avLst/>
          </a:prstGeom>
          <a:noFill/>
        </p:spPr>
        <p:txBody>
          <a:bodyPr wrap="square" rtlCol="0">
            <a:spAutoFit/>
          </a:bodyPr>
          <a:lstStyle/>
          <a:p>
            <a:r>
              <a:rPr lang="en-GB" sz="1000" smtClean="0"/>
              <a:t>Energy(MeV)</a:t>
            </a:r>
            <a:endParaRPr lang="en-GB" sz="1000" smtClean="0"/>
          </a:p>
          <a:p>
            <a:r>
              <a:rPr lang="en-GB" sz="1000" smtClean="0"/>
              <a:t>/bin</a:t>
            </a:r>
            <a:endParaRPr lang="en-GB" sz="1000"/>
          </a:p>
        </p:txBody>
      </p:sp>
      <p:sp>
        <p:nvSpPr>
          <p:cNvPr id="8" name="CasellaDiTesto 7"/>
          <p:cNvSpPr txBox="1"/>
          <p:nvPr/>
        </p:nvSpPr>
        <p:spPr>
          <a:xfrm>
            <a:off x="3707904" y="6597352"/>
            <a:ext cx="971600" cy="246221"/>
          </a:xfrm>
          <a:prstGeom prst="rect">
            <a:avLst/>
          </a:prstGeom>
          <a:noFill/>
        </p:spPr>
        <p:txBody>
          <a:bodyPr wrap="square" rtlCol="0">
            <a:spAutoFit/>
          </a:bodyPr>
          <a:lstStyle/>
          <a:p>
            <a:r>
              <a:rPr lang="en-GB" sz="1000" smtClean="0"/>
              <a:t>Time(ns)</a:t>
            </a:r>
            <a:endParaRPr lang="en-GB" sz="1000" smtClean="0"/>
          </a:p>
        </p:txBody>
      </p:sp>
      <p:sp>
        <p:nvSpPr>
          <p:cNvPr id="9" name="CasellaDiTesto 8"/>
          <p:cNvSpPr txBox="1"/>
          <p:nvPr/>
        </p:nvSpPr>
        <p:spPr>
          <a:xfrm>
            <a:off x="8388424" y="6597352"/>
            <a:ext cx="971600" cy="246221"/>
          </a:xfrm>
          <a:prstGeom prst="rect">
            <a:avLst/>
          </a:prstGeom>
          <a:noFill/>
        </p:spPr>
        <p:txBody>
          <a:bodyPr wrap="square" rtlCol="0">
            <a:spAutoFit/>
          </a:bodyPr>
          <a:lstStyle/>
          <a:p>
            <a:r>
              <a:rPr lang="en-GB" sz="1000" smtClean="0"/>
              <a:t>Time(ns)</a:t>
            </a:r>
            <a:endParaRPr lang="en-GB" sz="1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17984"/>
            <a:ext cx="8229600" cy="1066800"/>
          </a:xfrm>
        </p:spPr>
        <p:txBody>
          <a:bodyPr>
            <a:normAutofit/>
          </a:bodyPr>
          <a:lstStyle/>
          <a:p>
            <a:pPr algn="ctr"/>
            <a:r>
              <a:rPr lang="en-GB" sz="3600" smtClean="0">
                <a:effectLst>
                  <a:outerShdw blurRad="38100" dist="38100" dir="2700000" algn="tl">
                    <a:srgbClr val="000000">
                      <a:alpha val="43137"/>
                    </a:srgbClr>
                  </a:outerShdw>
                </a:effectLst>
              </a:rPr>
              <a:t>Primitive </a:t>
            </a:r>
            <a:r>
              <a:rPr lang="en-GB" sz="3600" smtClean="0">
                <a:effectLst>
                  <a:outerShdw blurRad="38100" dist="38100" dir="2700000" algn="tl">
                    <a:srgbClr val="000000">
                      <a:alpha val="43137"/>
                    </a:srgbClr>
                  </a:outerShdw>
                </a:effectLst>
              </a:rPr>
              <a:t>generation</a:t>
            </a:r>
            <a:endParaRPr lang="en-GB" sz="3600">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457200" y="1484784"/>
            <a:ext cx="8229600" cy="5089752"/>
          </a:xfrm>
        </p:spPr>
        <p:txBody>
          <a:bodyPr>
            <a:normAutofit/>
          </a:bodyPr>
          <a:lstStyle/>
          <a:p>
            <a:r>
              <a:rPr lang="en-GB" sz="2000" smtClean="0"/>
              <a:t>T</a:t>
            </a:r>
            <a:r>
              <a:rPr lang="en-GB" sz="2000" smtClean="0"/>
              <a:t>ime information is used for the primitive </a:t>
            </a:r>
            <a:r>
              <a:rPr lang="en-GB" sz="2000" smtClean="0"/>
              <a:t>generation</a:t>
            </a:r>
            <a:r>
              <a:rPr lang="en-GB" sz="2000" smtClean="0"/>
              <a:t>. The output of each trigger routine is a timestamp+fine time sent to </a:t>
            </a:r>
            <a:r>
              <a:rPr lang="en-GB" sz="2000" smtClean="0"/>
              <a:t>L0TP.</a:t>
            </a:r>
            <a:endParaRPr lang="en-GB" sz="2000" smtClean="0"/>
          </a:p>
          <a:p>
            <a:endParaRPr lang="en-GB" sz="2000" smtClean="0">
              <a:solidFill>
                <a:srgbClr val="FF0000"/>
              </a:solidFill>
            </a:endParaRPr>
          </a:p>
          <a:p>
            <a:r>
              <a:rPr lang="en-GB" sz="2000" smtClean="0">
                <a:solidFill>
                  <a:srgbClr val="FF0000"/>
                </a:solidFill>
              </a:rPr>
              <a:t>CHOD</a:t>
            </a:r>
            <a:r>
              <a:rPr lang="en-GB" sz="2000" smtClean="0"/>
              <a:t>: coincidence is made in space </a:t>
            </a:r>
            <a:r>
              <a:rPr lang="en-GB" sz="2000" smtClean="0"/>
              <a:t>(</a:t>
            </a:r>
            <a:r>
              <a:rPr lang="en-GB" sz="2000" smtClean="0"/>
              <a:t>hit in correspondent </a:t>
            </a:r>
            <a:r>
              <a:rPr lang="en-GB" sz="2000" smtClean="0"/>
              <a:t>quadrants</a:t>
            </a:r>
            <a:r>
              <a:rPr lang="en-GB" sz="2000" smtClean="0"/>
              <a:t>) and now also in </a:t>
            </a:r>
            <a:r>
              <a:rPr lang="en-GB" sz="2000" smtClean="0"/>
              <a:t>time</a:t>
            </a:r>
            <a:r>
              <a:rPr lang="en-GB" sz="2000" smtClean="0"/>
              <a:t>: I use 2 </a:t>
            </a:r>
            <a:r>
              <a:rPr lang="en-GB" sz="2000" smtClean="0"/>
              <a:t>ns</a:t>
            </a:r>
            <a:r>
              <a:rPr lang="en-GB" sz="2000" smtClean="0"/>
              <a:t>. </a:t>
            </a:r>
            <a:endParaRPr lang="en-GB" sz="2000" smtClean="0"/>
          </a:p>
          <a:p>
            <a:pPr>
              <a:buNone/>
            </a:pPr>
            <a:r>
              <a:rPr lang="en-GB" sz="2000" smtClean="0"/>
              <a:t>	One primitive for coincidences within 1 </a:t>
            </a:r>
            <a:r>
              <a:rPr lang="en-GB" sz="2000" smtClean="0"/>
              <a:t>ns.</a:t>
            </a:r>
            <a:endParaRPr lang="en-GB" sz="2000" smtClean="0"/>
          </a:p>
          <a:p>
            <a:endParaRPr lang="en-GB" sz="2000" smtClean="0">
              <a:solidFill>
                <a:srgbClr val="FF0000"/>
              </a:solidFill>
            </a:endParaRPr>
          </a:p>
          <a:p>
            <a:r>
              <a:rPr lang="en-GB" sz="2000" smtClean="0">
                <a:solidFill>
                  <a:srgbClr val="FF0000"/>
                </a:solidFill>
              </a:rPr>
              <a:t>RICH</a:t>
            </a:r>
            <a:r>
              <a:rPr lang="en-GB" sz="2000" smtClean="0"/>
              <a:t>: multiplicity </a:t>
            </a:r>
            <a:r>
              <a:rPr lang="en-GB" sz="2000" smtClean="0"/>
              <a:t>(</a:t>
            </a:r>
            <a:r>
              <a:rPr lang="en-GB" sz="2000" smtClean="0"/>
              <a:t>between 4 and </a:t>
            </a:r>
            <a:r>
              <a:rPr lang="en-GB" sz="2000" smtClean="0"/>
              <a:t>32</a:t>
            </a:r>
            <a:r>
              <a:rPr lang="en-GB" sz="2000" smtClean="0"/>
              <a:t>) evaluated in time bins of 1 </a:t>
            </a:r>
            <a:r>
              <a:rPr lang="en-GB" sz="2000" smtClean="0"/>
              <a:t>ns.</a:t>
            </a:r>
            <a:endParaRPr lang="en-GB" sz="2000" smtClean="0"/>
          </a:p>
          <a:p>
            <a:endParaRPr lang="en-GB" sz="2000" smtClean="0">
              <a:solidFill>
                <a:srgbClr val="FF0000"/>
              </a:solidFill>
            </a:endParaRPr>
          </a:p>
          <a:p>
            <a:r>
              <a:rPr lang="en-GB" sz="2000" smtClean="0">
                <a:solidFill>
                  <a:srgbClr val="FF0000"/>
                </a:solidFill>
              </a:rPr>
              <a:t>MUV3</a:t>
            </a:r>
            <a:r>
              <a:rPr lang="en-GB" sz="2000" smtClean="0"/>
              <a:t>: one primitive for one or more hits in time within 1 </a:t>
            </a:r>
            <a:r>
              <a:rPr lang="en-GB" sz="2000" smtClean="0"/>
              <a:t>ns.</a:t>
            </a:r>
            <a:endParaRPr lang="en-GB" sz="200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12068"/>
            <a:ext cx="8229600" cy="1066800"/>
          </a:xfrm>
        </p:spPr>
        <p:txBody>
          <a:bodyPr>
            <a:normAutofit/>
          </a:bodyPr>
          <a:lstStyle/>
          <a:p>
            <a:pPr algn="ctr"/>
            <a:r>
              <a:rPr lang="en-GB" sz="3600" smtClean="0">
                <a:effectLst>
                  <a:outerShdw blurRad="38100" dist="38100" dir="2700000" algn="tl">
                    <a:srgbClr val="000000">
                      <a:alpha val="43137"/>
                    </a:srgbClr>
                  </a:outerShdw>
                </a:effectLst>
              </a:rPr>
              <a:t>Primitive example – </a:t>
            </a:r>
            <a:r>
              <a:rPr lang="en-GB" sz="3600" smtClean="0">
                <a:effectLst>
                  <a:outerShdw blurRad="38100" dist="38100" dir="2700000" algn="tl">
                    <a:srgbClr val="000000">
                      <a:alpha val="43137"/>
                    </a:srgbClr>
                  </a:outerShdw>
                </a:effectLst>
              </a:rPr>
              <a:t>Kµ2</a:t>
            </a:r>
            <a:endParaRPr lang="en-GB" sz="3600">
              <a:effectLst>
                <a:outerShdw blurRad="38100" dist="38100" dir="2700000" algn="tl">
                  <a:srgbClr val="000000">
                    <a:alpha val="43137"/>
                  </a:srgbClr>
                </a:outerShdw>
              </a:effectLst>
            </a:endParaRPr>
          </a:p>
        </p:txBody>
      </p:sp>
      <p:pic>
        <p:nvPicPr>
          <p:cNvPr id="6" name="Segnaposto contenuto 5" descr="kmu2_chod_nprim.bmp"/>
          <p:cNvPicPr>
            <a:picLocks noGrp="1" noChangeAspect="1"/>
          </p:cNvPicPr>
          <p:nvPr>
            <p:ph sz="half" idx="1"/>
          </p:nvPr>
        </p:nvPicPr>
        <p:blipFill>
          <a:blip r:embed="rId2" cstate="print"/>
          <a:stretch>
            <a:fillRect/>
          </a:stretch>
        </p:blipFill>
        <p:spPr>
          <a:xfrm>
            <a:off x="76200" y="1172726"/>
            <a:ext cx="4495800" cy="2735150"/>
          </a:xfrm>
        </p:spPr>
      </p:pic>
      <p:pic>
        <p:nvPicPr>
          <p:cNvPr id="7" name="Segnaposto contenuto 6" descr="kmu2_chod_primtime.bmp"/>
          <p:cNvPicPr>
            <a:picLocks noGrp="1" noChangeAspect="1"/>
          </p:cNvPicPr>
          <p:nvPr>
            <p:ph sz="half" idx="2"/>
          </p:nvPr>
        </p:nvPicPr>
        <p:blipFill>
          <a:blip r:embed="rId3" cstate="print"/>
          <a:stretch>
            <a:fillRect/>
          </a:stretch>
        </p:blipFill>
        <p:spPr>
          <a:xfrm>
            <a:off x="4648200" y="1181234"/>
            <a:ext cx="4495800" cy="2735150"/>
          </a:xfrm>
        </p:spPr>
      </p:pic>
      <p:pic>
        <p:nvPicPr>
          <p:cNvPr id="8" name="Segnaposto contenuto 5" descr="kmu2_chod_nprim.bmp"/>
          <p:cNvPicPr>
            <a:picLocks noChangeAspect="1"/>
          </p:cNvPicPr>
          <p:nvPr/>
        </p:nvPicPr>
        <p:blipFill>
          <a:blip r:embed="rId4" cstate="print"/>
          <a:stretch>
            <a:fillRect/>
          </a:stretch>
        </p:blipFill>
        <p:spPr>
          <a:xfrm>
            <a:off x="35496" y="4077072"/>
            <a:ext cx="4495800" cy="2735149"/>
          </a:xfrm>
          <a:prstGeom prst="rect">
            <a:avLst/>
          </a:prstGeom>
        </p:spPr>
      </p:pic>
      <p:pic>
        <p:nvPicPr>
          <p:cNvPr id="9" name="Segnaposto contenuto 6" descr="kmu2_chod_primtime.bmp"/>
          <p:cNvPicPr>
            <a:picLocks noChangeAspect="1"/>
          </p:cNvPicPr>
          <p:nvPr/>
        </p:nvPicPr>
        <p:blipFill>
          <a:blip r:embed="rId5" cstate="print"/>
          <a:stretch>
            <a:fillRect/>
          </a:stretch>
        </p:blipFill>
        <p:spPr>
          <a:xfrm>
            <a:off x="4607496" y="4085580"/>
            <a:ext cx="4495800" cy="273514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12068"/>
            <a:ext cx="8229600" cy="1066800"/>
          </a:xfrm>
        </p:spPr>
        <p:txBody>
          <a:bodyPr>
            <a:normAutofit/>
          </a:bodyPr>
          <a:lstStyle/>
          <a:p>
            <a:pPr algn="ctr"/>
            <a:r>
              <a:rPr lang="en-GB" sz="3600" dirty="0" smtClean="0">
                <a:effectLst>
                  <a:outerShdw blurRad="38100" dist="38100" dir="2700000" algn="tl">
                    <a:srgbClr val="000000">
                      <a:alpha val="43137"/>
                    </a:srgbClr>
                  </a:outerShdw>
                </a:effectLst>
              </a:rPr>
              <a:t>Primitive example – K→</a:t>
            </a:r>
            <a:r>
              <a:rPr lang="el-GR" sz="3600" dirty="0" smtClean="0">
                <a:effectLst>
                  <a:outerShdw blurRad="38100" dist="38100" dir="2700000" algn="tl">
                    <a:srgbClr val="000000">
                      <a:alpha val="43137"/>
                    </a:srgbClr>
                  </a:outerShdw>
                </a:effectLst>
              </a:rPr>
              <a:t>π</a:t>
            </a:r>
            <a:r>
              <a:rPr lang="it-IT" sz="3600" dirty="0" smtClean="0">
                <a:effectLst>
                  <a:outerShdw blurRad="38100" dist="38100" dir="2700000" algn="tl">
                    <a:srgbClr val="000000">
                      <a:alpha val="43137"/>
                    </a:srgbClr>
                  </a:outerShdw>
                </a:effectLst>
              </a:rPr>
              <a:t>+</a:t>
            </a:r>
            <a:r>
              <a:rPr lang="el-GR" sz="3600" dirty="0" smtClean="0">
                <a:effectLst>
                  <a:outerShdw blurRad="38100" dist="38100" dir="2700000" algn="tl">
                    <a:srgbClr val="000000">
                      <a:alpha val="43137"/>
                    </a:srgbClr>
                  </a:outerShdw>
                </a:effectLst>
              </a:rPr>
              <a:t>π</a:t>
            </a:r>
            <a:r>
              <a:rPr lang="it-IT" sz="3600" dirty="0" smtClean="0">
                <a:effectLst>
                  <a:outerShdw blurRad="38100" dist="38100" dir="2700000" algn="tl">
                    <a:srgbClr val="000000">
                      <a:alpha val="43137"/>
                    </a:srgbClr>
                  </a:outerShdw>
                </a:effectLst>
              </a:rPr>
              <a:t>+</a:t>
            </a:r>
            <a:r>
              <a:rPr lang="el-GR" sz="3600" dirty="0" smtClean="0">
                <a:effectLst>
                  <a:outerShdw blurRad="38100" dist="38100" dir="2700000" algn="tl">
                    <a:srgbClr val="000000">
                      <a:alpha val="43137"/>
                    </a:srgbClr>
                  </a:outerShdw>
                </a:effectLst>
              </a:rPr>
              <a:t>π</a:t>
            </a:r>
            <a:r>
              <a:rPr lang="it-IT" sz="3600" dirty="0" smtClean="0">
                <a:effectLst>
                  <a:outerShdw blurRad="38100" dist="38100" dir="2700000" algn="tl">
                    <a:srgbClr val="000000">
                      <a:alpha val="43137"/>
                    </a:srgbClr>
                  </a:outerShdw>
                </a:effectLst>
              </a:rPr>
              <a:t>-</a:t>
            </a:r>
            <a:endParaRPr lang="en-GB" sz="3600" dirty="0">
              <a:effectLst>
                <a:outerShdw blurRad="38100" dist="38100" dir="2700000" algn="tl">
                  <a:srgbClr val="000000">
                    <a:alpha val="43137"/>
                  </a:srgbClr>
                </a:outerShdw>
              </a:effectLst>
            </a:endParaRPr>
          </a:p>
        </p:txBody>
      </p:sp>
      <p:pic>
        <p:nvPicPr>
          <p:cNvPr id="6" name="Segnaposto contenuto 5" descr="kmu2_chod_nprim.bmp"/>
          <p:cNvPicPr>
            <a:picLocks noGrp="1" noChangeAspect="1"/>
          </p:cNvPicPr>
          <p:nvPr>
            <p:ph sz="half" idx="1"/>
          </p:nvPr>
        </p:nvPicPr>
        <p:blipFill>
          <a:blip r:embed="rId2" cstate="print"/>
          <a:stretch>
            <a:fillRect/>
          </a:stretch>
        </p:blipFill>
        <p:spPr>
          <a:xfrm>
            <a:off x="76200" y="1172726"/>
            <a:ext cx="4495800" cy="2735149"/>
          </a:xfrm>
        </p:spPr>
      </p:pic>
      <p:pic>
        <p:nvPicPr>
          <p:cNvPr id="7" name="Segnaposto contenuto 6" descr="kmu2_chod_primtime.bmp"/>
          <p:cNvPicPr>
            <a:picLocks noGrp="1" noChangeAspect="1"/>
          </p:cNvPicPr>
          <p:nvPr>
            <p:ph sz="half" idx="2"/>
          </p:nvPr>
        </p:nvPicPr>
        <p:blipFill>
          <a:blip r:embed="rId3" cstate="print"/>
          <a:stretch>
            <a:fillRect/>
          </a:stretch>
        </p:blipFill>
        <p:spPr>
          <a:xfrm>
            <a:off x="4648200" y="1181234"/>
            <a:ext cx="4495800" cy="2735149"/>
          </a:xfrm>
        </p:spPr>
      </p:pic>
      <p:pic>
        <p:nvPicPr>
          <p:cNvPr id="8" name="Segnaposto contenuto 5" descr="kmu2_chod_nprim.bmp"/>
          <p:cNvPicPr>
            <a:picLocks noChangeAspect="1"/>
          </p:cNvPicPr>
          <p:nvPr/>
        </p:nvPicPr>
        <p:blipFill>
          <a:blip r:embed="rId4" cstate="print"/>
          <a:stretch>
            <a:fillRect/>
          </a:stretch>
        </p:blipFill>
        <p:spPr>
          <a:xfrm>
            <a:off x="35497" y="4077072"/>
            <a:ext cx="4495798" cy="2735149"/>
          </a:xfrm>
          <a:prstGeom prst="rect">
            <a:avLst/>
          </a:prstGeom>
        </p:spPr>
      </p:pic>
      <p:pic>
        <p:nvPicPr>
          <p:cNvPr id="9" name="Segnaposto contenuto 6" descr="kmu2_chod_primtime.bmp"/>
          <p:cNvPicPr>
            <a:picLocks noChangeAspect="1"/>
          </p:cNvPicPr>
          <p:nvPr/>
        </p:nvPicPr>
        <p:blipFill>
          <a:blip r:embed="rId5" cstate="print"/>
          <a:stretch>
            <a:fillRect/>
          </a:stretch>
        </p:blipFill>
        <p:spPr>
          <a:xfrm>
            <a:off x="4607497" y="4085580"/>
            <a:ext cx="4495798" cy="273514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066800"/>
          </a:xfrm>
        </p:spPr>
        <p:txBody>
          <a:bodyPr>
            <a:normAutofit/>
          </a:bodyPr>
          <a:lstStyle/>
          <a:p>
            <a:pPr algn="ctr"/>
            <a:r>
              <a:rPr lang="it-IT" sz="3600" dirty="0" err="1" smtClean="0">
                <a:effectLst>
                  <a:outerShdw blurRad="38100" dist="38100" dir="2700000" algn="tl">
                    <a:srgbClr val="000000">
                      <a:alpha val="43137"/>
                    </a:srgbClr>
                  </a:outerShdw>
                </a:effectLst>
              </a:rPr>
              <a:t>Lkr</a:t>
            </a:r>
            <a:r>
              <a:rPr lang="it-IT" sz="3600" dirty="0" smtClean="0">
                <a:effectLst>
                  <a:outerShdw blurRad="38100" dist="38100" dir="2700000" algn="tl">
                    <a:srgbClr val="000000">
                      <a:alpha val="43137"/>
                    </a:srgbClr>
                  </a:outerShdw>
                </a:effectLst>
              </a:rPr>
              <a:t> L0 </a:t>
            </a:r>
            <a:r>
              <a:rPr lang="it-IT" sz="3600" dirty="0" err="1" smtClean="0">
                <a:effectLst>
                  <a:outerShdw blurRad="38100" dist="38100" dir="2700000" algn="tl">
                    <a:srgbClr val="000000">
                      <a:alpha val="43137"/>
                    </a:srgbClr>
                  </a:outerShdw>
                </a:effectLst>
              </a:rPr>
              <a:t>simulation</a:t>
            </a:r>
            <a:endParaRPr lang="it-IT" sz="3600" dirty="0">
              <a:effectLst>
                <a:outerShdw blurRad="38100" dist="38100" dir="2700000" algn="tl">
                  <a:srgbClr val="000000">
                    <a:alpha val="43137"/>
                  </a:srgbClr>
                </a:outerShdw>
              </a:effectLst>
            </a:endParaRPr>
          </a:p>
        </p:txBody>
      </p:sp>
      <p:sp>
        <p:nvSpPr>
          <p:cNvPr id="5" name="Segnaposto contenuto 4"/>
          <p:cNvSpPr>
            <a:spLocks noGrp="1"/>
          </p:cNvSpPr>
          <p:nvPr>
            <p:ph idx="1"/>
          </p:nvPr>
        </p:nvSpPr>
        <p:spPr>
          <a:xfrm>
            <a:off x="457200" y="1340768"/>
            <a:ext cx="8229600" cy="5233768"/>
          </a:xfrm>
        </p:spPr>
        <p:txBody>
          <a:bodyPr>
            <a:normAutofit/>
          </a:bodyPr>
          <a:lstStyle/>
          <a:p>
            <a:r>
              <a:rPr lang="it-IT" sz="2000" dirty="0" smtClean="0"/>
              <a:t>The idea </a:t>
            </a:r>
            <a:r>
              <a:rPr lang="it-IT" sz="2000" dirty="0" err="1" smtClean="0"/>
              <a:t>is</a:t>
            </a:r>
            <a:r>
              <a:rPr lang="it-IT" sz="2000" dirty="0" smtClean="0"/>
              <a:t> </a:t>
            </a:r>
            <a:r>
              <a:rPr lang="it-IT" sz="2000" dirty="0" err="1" smtClean="0"/>
              <a:t>to</a:t>
            </a:r>
            <a:r>
              <a:rPr lang="it-IT" sz="2000" dirty="0" smtClean="0"/>
              <a:t> </a:t>
            </a:r>
            <a:r>
              <a:rPr lang="it-IT" sz="2000" dirty="0" err="1" smtClean="0"/>
              <a:t>implement</a:t>
            </a:r>
            <a:r>
              <a:rPr lang="it-IT" sz="2000" dirty="0" smtClean="0"/>
              <a:t> </a:t>
            </a:r>
            <a:r>
              <a:rPr lang="it-IT" sz="2000" u="sng" dirty="0" smtClean="0"/>
              <a:t>at a </a:t>
            </a:r>
            <a:r>
              <a:rPr lang="it-IT" sz="2000" u="sng" dirty="0" err="1" smtClean="0"/>
              <a:t>certain</a:t>
            </a:r>
            <a:r>
              <a:rPr lang="it-IT" sz="2000" u="sng" dirty="0" smtClean="0"/>
              <a:t> </a:t>
            </a:r>
            <a:r>
              <a:rPr lang="it-IT" sz="2000" u="sng" dirty="0" err="1" smtClean="0"/>
              <a:t>approximation</a:t>
            </a:r>
            <a:r>
              <a:rPr lang="it-IT" sz="2000" dirty="0" smtClean="0"/>
              <a:t> </a:t>
            </a:r>
            <a:r>
              <a:rPr lang="it-IT" sz="2000" dirty="0" err="1" smtClean="0"/>
              <a:t>what</a:t>
            </a:r>
            <a:r>
              <a:rPr lang="it-IT" sz="2000" dirty="0" smtClean="0"/>
              <a:t> </a:t>
            </a:r>
            <a:r>
              <a:rPr lang="it-IT" sz="2000" dirty="0" err="1" smtClean="0"/>
              <a:t>will</a:t>
            </a:r>
            <a:r>
              <a:rPr lang="it-IT" sz="2000" dirty="0" smtClean="0"/>
              <a:t> </a:t>
            </a:r>
            <a:r>
              <a:rPr lang="it-IT" sz="2000" dirty="0" err="1" smtClean="0"/>
              <a:t>be</a:t>
            </a:r>
            <a:r>
              <a:rPr lang="it-IT" sz="2000" dirty="0" smtClean="0"/>
              <a:t> the LKr L0 </a:t>
            </a:r>
            <a:r>
              <a:rPr lang="it-IT" sz="2000" dirty="0" err="1" smtClean="0"/>
              <a:t>from</a:t>
            </a:r>
            <a:r>
              <a:rPr lang="it-IT" sz="2000" dirty="0" smtClean="0"/>
              <a:t> </a:t>
            </a:r>
            <a:r>
              <a:rPr lang="it-IT" sz="2000" dirty="0" err="1" smtClean="0"/>
              <a:t>RomaTV</a:t>
            </a:r>
            <a:r>
              <a:rPr lang="it-IT" sz="2000" dirty="0" smtClean="0"/>
              <a:t>.</a:t>
            </a:r>
          </a:p>
          <a:p>
            <a:endParaRPr lang="it-IT" sz="2000" dirty="0" smtClean="0"/>
          </a:p>
          <a:p>
            <a:r>
              <a:rPr lang="it-IT" sz="2000" dirty="0" err="1" smtClean="0"/>
              <a:t>Main</a:t>
            </a:r>
            <a:r>
              <a:rPr lang="it-IT" sz="2000" dirty="0" smtClean="0"/>
              <a:t> </a:t>
            </a:r>
            <a:r>
              <a:rPr lang="it-IT" sz="2000" dirty="0" err="1" smtClean="0"/>
              <a:t>guidelines</a:t>
            </a:r>
            <a:r>
              <a:rPr lang="it-IT" sz="2000" dirty="0" smtClean="0"/>
              <a:t> </a:t>
            </a:r>
            <a:r>
              <a:rPr lang="it-IT" sz="2000" dirty="0" err="1" smtClean="0"/>
              <a:t>for</a:t>
            </a:r>
            <a:r>
              <a:rPr lang="it-IT" sz="2000" dirty="0" smtClean="0"/>
              <a:t> </a:t>
            </a:r>
            <a:r>
              <a:rPr lang="it-IT" sz="2000" dirty="0" err="1" smtClean="0"/>
              <a:t>this</a:t>
            </a:r>
            <a:r>
              <a:rPr lang="it-IT" sz="2000" dirty="0" smtClean="0"/>
              <a:t> first </a:t>
            </a:r>
            <a:r>
              <a:rPr lang="it-IT" sz="2000" dirty="0" err="1" smtClean="0"/>
              <a:t>simulation</a:t>
            </a:r>
            <a:r>
              <a:rPr lang="it-IT" sz="2000" dirty="0" smtClean="0"/>
              <a:t>:</a:t>
            </a:r>
          </a:p>
          <a:p>
            <a:pPr lvl="1"/>
            <a:r>
              <a:rPr lang="it-IT" sz="2000" dirty="0" err="1" smtClean="0"/>
              <a:t>SuperCells</a:t>
            </a:r>
            <a:r>
              <a:rPr lang="it-IT" sz="2000" dirty="0" smtClean="0"/>
              <a:t> </a:t>
            </a:r>
            <a:r>
              <a:rPr lang="it-IT" sz="2000" dirty="0" err="1" smtClean="0"/>
              <a:t>of</a:t>
            </a:r>
            <a:r>
              <a:rPr lang="it-IT" sz="2000" dirty="0" smtClean="0"/>
              <a:t> 4x4 </a:t>
            </a:r>
            <a:r>
              <a:rPr lang="it-IT" sz="2000" dirty="0" err="1" smtClean="0"/>
              <a:t>channels</a:t>
            </a:r>
            <a:r>
              <a:rPr lang="it-IT" sz="2000" dirty="0" smtClean="0"/>
              <a:t> </a:t>
            </a:r>
            <a:r>
              <a:rPr lang="it-IT" sz="2000" dirty="0" err="1" smtClean="0"/>
              <a:t>grouped</a:t>
            </a:r>
            <a:r>
              <a:rPr lang="it-IT" sz="2000" dirty="0" smtClean="0"/>
              <a:t> in 28 TEL62s, first stage </a:t>
            </a:r>
            <a:r>
              <a:rPr lang="it-IT" sz="2000" dirty="0" err="1" smtClean="0"/>
              <a:t>with</a:t>
            </a:r>
            <a:r>
              <a:rPr lang="it-IT" sz="2000" dirty="0" smtClean="0"/>
              <a:t> </a:t>
            </a:r>
            <a:r>
              <a:rPr lang="it-IT" sz="2000" dirty="0" err="1" smtClean="0"/>
              <a:t>horizontal</a:t>
            </a:r>
            <a:r>
              <a:rPr lang="it-IT" sz="2000" dirty="0" smtClean="0"/>
              <a:t> </a:t>
            </a:r>
            <a:r>
              <a:rPr lang="it-IT" sz="2000" dirty="0" err="1" smtClean="0"/>
              <a:t>check</a:t>
            </a:r>
            <a:r>
              <a:rPr lang="it-IT" sz="2000" dirty="0" smtClean="0"/>
              <a:t>.</a:t>
            </a:r>
          </a:p>
          <a:p>
            <a:pPr lvl="1"/>
            <a:r>
              <a:rPr lang="it-IT" sz="2000" dirty="0" smtClean="0"/>
              <a:t>Up </a:t>
            </a:r>
            <a:r>
              <a:rPr lang="it-IT" sz="2000" dirty="0" err="1" smtClean="0"/>
              <a:t>to</a:t>
            </a:r>
            <a:r>
              <a:rPr lang="it-IT" sz="2000" dirty="0" smtClean="0"/>
              <a:t> </a:t>
            </a:r>
            <a:r>
              <a:rPr lang="it-IT" sz="2000" dirty="0" err="1" smtClean="0"/>
              <a:t>now</a:t>
            </a:r>
            <a:r>
              <a:rPr lang="it-IT" sz="2000" dirty="0" smtClean="0"/>
              <a:t>, 25ns sample </a:t>
            </a:r>
            <a:r>
              <a:rPr lang="it-IT" sz="2000" dirty="0" err="1" smtClean="0"/>
              <a:t>structure</a:t>
            </a:r>
            <a:r>
              <a:rPr lang="it-IT" sz="2000" dirty="0" smtClean="0"/>
              <a:t> </a:t>
            </a:r>
            <a:r>
              <a:rPr lang="it-IT" sz="2000" dirty="0" err="1" smtClean="0"/>
              <a:t>from</a:t>
            </a:r>
            <a:r>
              <a:rPr lang="it-IT" sz="2000" dirty="0" smtClean="0"/>
              <a:t> </a:t>
            </a:r>
            <a:r>
              <a:rPr lang="it-IT" sz="2000" dirty="0" err="1" smtClean="0"/>
              <a:t>digitization</a:t>
            </a:r>
            <a:r>
              <a:rPr lang="it-IT" sz="2000" dirty="0" smtClean="0"/>
              <a:t> </a:t>
            </a:r>
            <a:r>
              <a:rPr lang="it-IT" sz="2000" dirty="0" err="1" smtClean="0"/>
              <a:t>is</a:t>
            </a:r>
            <a:r>
              <a:rPr lang="it-IT" sz="2000" dirty="0" smtClean="0"/>
              <a:t> </a:t>
            </a:r>
            <a:r>
              <a:rPr lang="it-IT" sz="2000" dirty="0" err="1" smtClean="0"/>
              <a:t>not</a:t>
            </a:r>
            <a:r>
              <a:rPr lang="it-IT" sz="2000" dirty="0" smtClean="0"/>
              <a:t> </a:t>
            </a:r>
            <a:r>
              <a:rPr lang="it-IT" sz="2000" dirty="0" err="1" smtClean="0"/>
              <a:t>significant</a:t>
            </a:r>
            <a:r>
              <a:rPr lang="it-IT" sz="2000" dirty="0" smtClean="0"/>
              <a:t>: </a:t>
            </a:r>
            <a:r>
              <a:rPr lang="it-IT" sz="2000" dirty="0" err="1" smtClean="0"/>
              <a:t>peak</a:t>
            </a:r>
            <a:r>
              <a:rPr lang="it-IT" sz="2000" dirty="0" smtClean="0"/>
              <a:t> </a:t>
            </a:r>
            <a:r>
              <a:rPr lang="it-IT" sz="2000" dirty="0" err="1" smtClean="0"/>
              <a:t>energy</a:t>
            </a:r>
            <a:r>
              <a:rPr lang="it-IT" sz="2000" dirty="0" smtClean="0"/>
              <a:t> </a:t>
            </a:r>
            <a:r>
              <a:rPr lang="it-IT" sz="2000" dirty="0" err="1" smtClean="0"/>
              <a:t>has</a:t>
            </a:r>
            <a:r>
              <a:rPr lang="it-IT" sz="2000" dirty="0" smtClean="0"/>
              <a:t> </a:t>
            </a:r>
            <a:r>
              <a:rPr lang="it-IT" sz="2000" dirty="0" err="1" smtClean="0"/>
              <a:t>been</a:t>
            </a:r>
            <a:r>
              <a:rPr lang="it-IT" sz="2000" dirty="0" smtClean="0"/>
              <a:t> </a:t>
            </a:r>
            <a:r>
              <a:rPr lang="it-IT" sz="2000" dirty="0" err="1" smtClean="0"/>
              <a:t>used</a:t>
            </a:r>
            <a:r>
              <a:rPr lang="it-IT" sz="2000" dirty="0" smtClean="0"/>
              <a:t> </a:t>
            </a:r>
            <a:r>
              <a:rPr lang="it-IT" sz="2000" dirty="0" err="1" smtClean="0"/>
              <a:t>without</a:t>
            </a:r>
            <a:r>
              <a:rPr lang="it-IT" sz="2000" dirty="0" smtClean="0"/>
              <a:t> </a:t>
            </a:r>
            <a:r>
              <a:rPr lang="it-IT" sz="2000" dirty="0" err="1" smtClean="0"/>
              <a:t>time</a:t>
            </a:r>
            <a:endParaRPr lang="it-IT" sz="2000" dirty="0" smtClean="0"/>
          </a:p>
          <a:p>
            <a:pPr lvl="1"/>
            <a:r>
              <a:rPr lang="it-IT" sz="2000" dirty="0" err="1" smtClean="0"/>
              <a:t>Second</a:t>
            </a:r>
            <a:r>
              <a:rPr lang="it-IT" sz="2000" dirty="0" smtClean="0"/>
              <a:t> stage </a:t>
            </a:r>
            <a:r>
              <a:rPr lang="it-IT" sz="2000" dirty="0" err="1" smtClean="0"/>
              <a:t>of</a:t>
            </a:r>
            <a:r>
              <a:rPr lang="it-IT" sz="2000" dirty="0" smtClean="0"/>
              <a:t> 7 TEL62 </a:t>
            </a:r>
            <a:r>
              <a:rPr lang="it-IT" sz="2000" dirty="0" err="1" smtClean="0"/>
              <a:t>for</a:t>
            </a:r>
            <a:r>
              <a:rPr lang="it-IT" sz="2000" dirty="0" smtClean="0"/>
              <a:t> </a:t>
            </a:r>
            <a:r>
              <a:rPr lang="it-IT" sz="2000" dirty="0" err="1" smtClean="0"/>
              <a:t>vertical</a:t>
            </a:r>
            <a:r>
              <a:rPr lang="it-IT" sz="2000" dirty="0" smtClean="0"/>
              <a:t> </a:t>
            </a:r>
            <a:r>
              <a:rPr lang="it-IT" sz="2000" dirty="0" err="1" smtClean="0"/>
              <a:t>check</a:t>
            </a:r>
            <a:r>
              <a:rPr lang="it-IT" sz="2000" dirty="0" smtClean="0"/>
              <a:t>.</a:t>
            </a:r>
          </a:p>
          <a:p>
            <a:pPr lvl="1"/>
            <a:r>
              <a:rPr lang="it-IT" sz="2000" dirty="0" err="1" smtClean="0"/>
              <a:t>Final</a:t>
            </a:r>
            <a:r>
              <a:rPr lang="it-IT" sz="2000" dirty="0" smtClean="0"/>
              <a:t> primitive production: up </a:t>
            </a:r>
            <a:r>
              <a:rPr lang="it-IT" sz="2000" dirty="0" err="1" smtClean="0"/>
              <a:t>to</a:t>
            </a:r>
            <a:r>
              <a:rPr lang="it-IT" sz="2000" dirty="0" smtClean="0"/>
              <a:t> </a:t>
            </a:r>
            <a:r>
              <a:rPr lang="it-IT" sz="2000" dirty="0" err="1" smtClean="0"/>
              <a:t>know</a:t>
            </a:r>
            <a:r>
              <a:rPr lang="it-IT" sz="2000" dirty="0" smtClean="0"/>
              <a:t>, no </a:t>
            </a:r>
            <a:r>
              <a:rPr lang="it-IT" sz="2000" dirty="0" err="1" smtClean="0"/>
              <a:t>time</a:t>
            </a:r>
            <a:r>
              <a:rPr lang="it-IT" sz="2000" dirty="0" smtClean="0"/>
              <a:t> </a:t>
            </a:r>
            <a:r>
              <a:rPr lang="it-IT" sz="2000" dirty="0" err="1" smtClean="0"/>
              <a:t>but</a:t>
            </a:r>
            <a:r>
              <a:rPr lang="it-IT" sz="2000" dirty="0" smtClean="0"/>
              <a:t> </a:t>
            </a:r>
            <a:r>
              <a:rPr lang="it-IT" sz="2000" dirty="0" err="1" smtClean="0"/>
              <a:t>only</a:t>
            </a:r>
            <a:r>
              <a:rPr lang="it-IT" sz="2000" dirty="0" smtClean="0"/>
              <a:t> a trigger information </a:t>
            </a:r>
            <a:r>
              <a:rPr lang="it-IT" sz="2000" dirty="0" err="1" smtClean="0"/>
              <a:t>concerning</a:t>
            </a:r>
            <a:r>
              <a:rPr lang="it-IT" sz="2000" dirty="0" smtClean="0"/>
              <a:t> the </a:t>
            </a:r>
            <a:r>
              <a:rPr lang="it-IT" sz="2000" dirty="0" err="1" smtClean="0"/>
              <a:t>number</a:t>
            </a:r>
            <a:r>
              <a:rPr lang="it-IT" sz="2000" dirty="0" smtClean="0"/>
              <a:t> </a:t>
            </a:r>
            <a:r>
              <a:rPr lang="it-IT" sz="2000" dirty="0" err="1" smtClean="0"/>
              <a:t>of</a:t>
            </a:r>
            <a:r>
              <a:rPr lang="it-IT" sz="2000" dirty="0" smtClean="0"/>
              <a:t> “</a:t>
            </a:r>
            <a:r>
              <a:rPr lang="it-IT" sz="2000" dirty="0" err="1" smtClean="0"/>
              <a:t>clusters</a:t>
            </a:r>
            <a:r>
              <a:rPr lang="it-IT" sz="2000" dirty="0" smtClean="0"/>
              <a:t>”.</a:t>
            </a:r>
            <a:endParaRPr lang="it-IT"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lkrchannelmap.png"/>
          <p:cNvPicPr>
            <a:picLocks noGrp="1" noChangeAspect="1"/>
          </p:cNvPicPr>
          <p:nvPr>
            <p:ph idx="1"/>
          </p:nvPr>
        </p:nvPicPr>
        <p:blipFill>
          <a:blip r:embed="rId2" cstate="print"/>
          <a:stretch>
            <a:fillRect/>
          </a:stretch>
        </p:blipFill>
        <p:spPr>
          <a:xfrm>
            <a:off x="250108" y="1268760"/>
            <a:ext cx="8570364" cy="5539140"/>
          </a:xfrm>
        </p:spPr>
      </p:pic>
      <p:sp>
        <p:nvSpPr>
          <p:cNvPr id="9" name="Titolo 1"/>
          <p:cNvSpPr>
            <a:spLocks noGrp="1"/>
          </p:cNvSpPr>
          <p:nvPr>
            <p:ph type="title"/>
          </p:nvPr>
        </p:nvSpPr>
        <p:spPr>
          <a:xfrm>
            <a:off x="457200" y="332656"/>
            <a:ext cx="8229600" cy="1066800"/>
          </a:xfrm>
        </p:spPr>
        <p:txBody>
          <a:bodyPr>
            <a:normAutofit/>
          </a:bodyPr>
          <a:lstStyle/>
          <a:p>
            <a:pPr algn="ctr"/>
            <a:r>
              <a:rPr lang="it-IT" sz="3200" dirty="0" err="1" smtClean="0">
                <a:effectLst>
                  <a:outerShdw blurRad="38100" dist="38100" dir="2700000" algn="tl">
                    <a:srgbClr val="000000">
                      <a:alpha val="43137"/>
                    </a:srgbClr>
                  </a:outerShdw>
                </a:effectLst>
              </a:rPr>
              <a:t>Mapping</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from</a:t>
            </a: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channels</a:t>
            </a:r>
            <a:r>
              <a:rPr lang="it-IT" sz="3200" dirty="0" smtClean="0">
                <a:effectLst>
                  <a:outerShdw blurRad="38100" dist="38100" dir="2700000" algn="tl">
                    <a:srgbClr val="000000">
                      <a:alpha val="43137"/>
                    </a:srgbClr>
                  </a:outerShdw>
                </a:effectLst>
              </a:rPr>
              <a:t> …</a:t>
            </a:r>
            <a:endParaRPr lang="it-IT"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lkrchannelmap.png"/>
          <p:cNvPicPr>
            <a:picLocks noGrp="1" noChangeAspect="1"/>
          </p:cNvPicPr>
          <p:nvPr>
            <p:ph idx="1"/>
          </p:nvPr>
        </p:nvPicPr>
        <p:blipFill>
          <a:blip r:embed="rId2" cstate="print"/>
          <a:stretch>
            <a:fillRect/>
          </a:stretch>
        </p:blipFill>
        <p:spPr>
          <a:xfrm>
            <a:off x="250109" y="1268760"/>
            <a:ext cx="8570362" cy="5539140"/>
          </a:xfrm>
        </p:spPr>
      </p:pic>
      <p:sp>
        <p:nvSpPr>
          <p:cNvPr id="9" name="Titolo 1"/>
          <p:cNvSpPr>
            <a:spLocks noGrp="1"/>
          </p:cNvSpPr>
          <p:nvPr>
            <p:ph type="title"/>
          </p:nvPr>
        </p:nvSpPr>
        <p:spPr>
          <a:xfrm>
            <a:off x="457200" y="332656"/>
            <a:ext cx="8229600" cy="1066800"/>
          </a:xfrm>
        </p:spPr>
        <p:txBody>
          <a:bodyPr>
            <a:normAutofit/>
          </a:bodyPr>
          <a:lstStyle/>
          <a:p>
            <a:pPr algn="ctr"/>
            <a:r>
              <a:rPr lang="it-IT" sz="3200" dirty="0" smtClean="0">
                <a:effectLst>
                  <a:outerShdw blurRad="38100" dist="38100" dir="2700000" algn="tl">
                    <a:srgbClr val="000000">
                      <a:alpha val="43137"/>
                    </a:srgbClr>
                  </a:outerShdw>
                </a:effectLst>
              </a:rPr>
              <a:t>… </a:t>
            </a:r>
            <a:r>
              <a:rPr lang="it-IT" sz="3200" dirty="0" err="1" smtClean="0">
                <a:effectLst>
                  <a:outerShdw blurRad="38100" dist="38100" dir="2700000" algn="tl">
                    <a:srgbClr val="000000">
                      <a:alpha val="43137"/>
                    </a:srgbClr>
                  </a:outerShdw>
                </a:effectLst>
              </a:rPr>
              <a:t>to</a:t>
            </a:r>
            <a:r>
              <a:rPr lang="it-IT" sz="3200" dirty="0" smtClean="0">
                <a:effectLst>
                  <a:outerShdw blurRad="38100" dist="38100" dir="2700000" algn="tl">
                    <a:srgbClr val="000000">
                      <a:alpha val="43137"/>
                    </a:srgbClr>
                  </a:outerShdw>
                </a:effectLst>
              </a:rPr>
              <a:t> Super </a:t>
            </a:r>
            <a:r>
              <a:rPr lang="it-IT" sz="3200" dirty="0" err="1" smtClean="0">
                <a:effectLst>
                  <a:outerShdw blurRad="38100" dist="38100" dir="2700000" algn="tl">
                    <a:srgbClr val="000000">
                      <a:alpha val="43137"/>
                    </a:srgbClr>
                  </a:outerShdw>
                </a:effectLst>
              </a:rPr>
              <a:t>Cells</a:t>
            </a:r>
            <a:endParaRPr lang="it-IT"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uno_slides_2">
  <a:themeElements>
    <a:clrScheme name="Tramont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olstiz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z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Bruno_slides_2</Template>
  <TotalTime>775</TotalTime>
  <Words>968</Words>
  <Application>Microsoft Office PowerPoint</Application>
  <PresentationFormat>Presentazione su schermo (4:3)</PresentationFormat>
  <Paragraphs>237</Paragraphs>
  <Slides>21</Slides>
  <Notes>0</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21</vt:i4>
      </vt:variant>
    </vt:vector>
  </HeadingPairs>
  <TitlesOfParts>
    <vt:vector size="24" baseType="lpstr">
      <vt:lpstr>Bruno_slides_2</vt:lpstr>
      <vt:lpstr>Microsoft Equation 3.0</vt:lpstr>
      <vt:lpstr>Equazione</vt:lpstr>
      <vt:lpstr>Trigger simulation update</vt:lpstr>
      <vt:lpstr>Outline</vt:lpstr>
      <vt:lpstr>Timing and digitization – CHOD and MUV3</vt:lpstr>
      <vt:lpstr>Primitive generation</vt:lpstr>
      <vt:lpstr>Primitive example – Kµ2</vt:lpstr>
      <vt:lpstr>Primitive example – K→π+π+π-</vt:lpstr>
      <vt:lpstr>Lkr L0 simulation</vt:lpstr>
      <vt:lpstr>Mapping from channels …</vt:lpstr>
      <vt:lpstr>… to Super Cells</vt:lpstr>
      <vt:lpstr>Issues with digitized data</vt:lpstr>
      <vt:lpstr>Issues with digitized data - 2</vt:lpstr>
      <vt:lpstr>Issues with digitized data - 3</vt:lpstr>
      <vt:lpstr>Current trigger efficiency - photons</vt:lpstr>
      <vt:lpstr>Current trigger efficiency - pions</vt:lpstr>
      <vt:lpstr>LAV in L0</vt:lpstr>
      <vt:lpstr>LAV primitive generation</vt:lpstr>
      <vt:lpstr>LAV in pinunu</vt:lpstr>
      <vt:lpstr>L0 rate table – no primitives matching</vt:lpstr>
      <vt:lpstr>L0 rate table – primitives matching</vt:lpstr>
      <vt:lpstr>Possible trigger for process    </vt:lpstr>
      <vt:lpstr>Future plans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Trigger simulation update</dc:title>
  <dc:creator>Bruno Angelucci</dc:creator>
  <cp:lastModifiedBy>Bruno Angelucci</cp:lastModifiedBy>
  <cp:revision>56</cp:revision>
  <dcterms:created xsi:type="dcterms:W3CDTF">2013-08-27T21:02:04Z</dcterms:created>
  <dcterms:modified xsi:type="dcterms:W3CDTF">2013-08-28T09:57:33Z</dcterms:modified>
</cp:coreProperties>
</file>