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sldIdLst>
    <p:sldId id="256" r:id="rId2"/>
    <p:sldId id="257" r:id="rId3"/>
    <p:sldId id="272" r:id="rId4"/>
    <p:sldId id="260" r:id="rId5"/>
    <p:sldId id="259" r:id="rId6"/>
    <p:sldId id="267" r:id="rId7"/>
    <p:sldId id="265" r:id="rId8"/>
    <p:sldId id="264" r:id="rId9"/>
    <p:sldId id="262" r:id="rId10"/>
    <p:sldId id="268" r:id="rId11"/>
    <p:sldId id="270" r:id="rId12"/>
    <p:sldId id="271" r:id="rId13"/>
    <p:sldId id="263" r:id="rId14"/>
    <p:sldId id="258" r:id="rId15"/>
    <p:sldId id="261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1592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9" name="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CCD57AF-3FE5-FA49-96CA-8C9EEC3824AF}" type="datetimeFigureOut">
              <a:rPr lang="en-US" smtClean="0"/>
              <a:t>8/27/13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DC313A6-7CD9-B145-9FF2-32FE617C8DC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Straw L0 Trigger Studies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Vito Palladino</a:t>
            </a:r>
          </a:p>
          <a:p>
            <a:r>
              <a:rPr lang="en-US" dirty="0" smtClean="0"/>
              <a:t>NA62 Collaboration Meeting - Liverpool</a:t>
            </a:r>
          </a:p>
        </p:txBody>
      </p:sp>
    </p:spTree>
    <p:extLst>
      <p:ext uri="{BB962C8B-B14F-4D97-AF65-F5344CB8AC3E}">
        <p14:creationId xmlns:p14="http://schemas.microsoft.com/office/powerpoint/2010/main" val="410621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Resolution</a:t>
            </a:r>
            <a:endParaRPr lang="en-US" dirty="0"/>
          </a:p>
        </p:txBody>
      </p:sp>
      <p:pic>
        <p:nvPicPr>
          <p:cNvPr id="5" name="Picture 4" descr="c6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112" y="2440709"/>
            <a:ext cx="6702778" cy="4129806"/>
          </a:xfrm>
          <a:prstGeom prst="rect">
            <a:avLst/>
          </a:prstGeom>
        </p:spPr>
      </p:pic>
      <p:pic>
        <p:nvPicPr>
          <p:cNvPr id="6" name="Picture 5" descr="c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3" t="20804" r="53900" b="20774"/>
          <a:stretch/>
        </p:blipFill>
        <p:spPr>
          <a:xfrm>
            <a:off x="5741668" y="5263444"/>
            <a:ext cx="846149" cy="121355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389294"/>
          </a:xfrm>
        </p:spPr>
        <p:txBody>
          <a:bodyPr>
            <a:normAutofit/>
          </a:bodyPr>
          <a:lstStyle/>
          <a:p>
            <a:r>
              <a:rPr lang="en-US" dirty="0" smtClean="0"/>
              <a:t>Single contributions to the resolution.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542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Vertex Resolution Z Dependence</a:t>
            </a:r>
            <a:endParaRPr lang="en-US" dirty="0"/>
          </a:p>
        </p:txBody>
      </p:sp>
      <p:pic>
        <p:nvPicPr>
          <p:cNvPr id="4" name="Picture 3" descr="c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667" y="2135529"/>
            <a:ext cx="6293556" cy="3877671"/>
          </a:xfrm>
          <a:prstGeom prst="rect">
            <a:avLst/>
          </a:prstGeom>
        </p:spPr>
      </p:pic>
      <p:pic>
        <p:nvPicPr>
          <p:cNvPr id="6" name="Picture 5" descr="c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3" t="20804" r="53900" b="20774"/>
          <a:stretch/>
        </p:blipFill>
        <p:spPr>
          <a:xfrm>
            <a:off x="7900668" y="4421466"/>
            <a:ext cx="846149" cy="12135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1333" y="5828534"/>
            <a:ext cx="1633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MCT </a:t>
            </a:r>
            <a:r>
              <a:rPr lang="en-US" dirty="0" err="1" smtClean="0"/>
              <a:t>vetex</a:t>
            </a:r>
            <a:r>
              <a:rPr lang="en-US" dirty="0" smtClean="0"/>
              <a:t> (m)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487225" y="3807818"/>
            <a:ext cx="3010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MCT </a:t>
            </a:r>
            <a:r>
              <a:rPr lang="en-US" dirty="0" err="1" smtClean="0"/>
              <a:t>vetex</a:t>
            </a:r>
            <a:r>
              <a:rPr lang="en-US" dirty="0" smtClean="0"/>
              <a:t> – </a:t>
            </a:r>
            <a:r>
              <a:rPr lang="en-US" dirty="0" err="1" smtClean="0"/>
              <a:t>Reco</a:t>
            </a:r>
            <a:r>
              <a:rPr lang="en-US" dirty="0" smtClean="0"/>
              <a:t> Vertex (m)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496053" y="3722655"/>
            <a:ext cx="0" cy="698811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56605" y="3722655"/>
            <a:ext cx="0" cy="698811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115179" y="442146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GTK3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775731" y="3366585"/>
            <a:ext cx="83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549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Vertex Resolution Z Dependence</a:t>
            </a:r>
            <a:endParaRPr lang="en-US" dirty="0"/>
          </a:p>
        </p:txBody>
      </p:sp>
      <p:pic>
        <p:nvPicPr>
          <p:cNvPr id="3" name="Picture 2" descr="c7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588" y="2022711"/>
            <a:ext cx="6320954" cy="3894552"/>
          </a:xfrm>
          <a:prstGeom prst="rect">
            <a:avLst/>
          </a:prstGeom>
        </p:spPr>
      </p:pic>
      <p:pic>
        <p:nvPicPr>
          <p:cNvPr id="6" name="Picture 5" descr="c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3" t="20804" r="53900" b="20774"/>
          <a:stretch/>
        </p:blipFill>
        <p:spPr>
          <a:xfrm>
            <a:off x="1159271" y="3364710"/>
            <a:ext cx="846149" cy="121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048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Acceptance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2005241"/>
              </p:ext>
            </p:extLst>
          </p:nvPr>
        </p:nvGraphicFramePr>
        <p:xfrm>
          <a:off x="1094449" y="4906360"/>
          <a:ext cx="7839239" cy="14833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140605"/>
                <a:gridCol w="1475281"/>
                <a:gridCol w="2198458"/>
                <a:gridCol w="202489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Reco</a:t>
                      </a:r>
                      <a:r>
                        <a:rPr lang="en-US" dirty="0" smtClean="0"/>
                        <a:t> Vertex Cut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</a:t>
                      </a:r>
                      <a:r>
                        <a:rPr lang="en-US" dirty="0" err="1" smtClean="0"/>
                        <a:t>ev</a:t>
                      </a:r>
                      <a:r>
                        <a:rPr lang="en-US" baseline="0" dirty="0" smtClean="0"/>
                        <a:t> MCT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“Triggers”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Acceptance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105 &gt;</a:t>
                      </a:r>
                      <a:r>
                        <a:rPr lang="en-US" baseline="0" dirty="0" smtClean="0"/>
                        <a:t> 165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15925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16847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0.896173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 &gt; 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16436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18605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0.92493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 &gt; 180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16649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19024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0.936916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1435608" y="1447799"/>
            <a:ext cx="7498080" cy="3145591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dirty="0" smtClean="0"/>
              <a:t>The signal acceptance has been estimated as the ratio of the total number of events with the triggered events with the real vertex in the </a:t>
            </a:r>
            <a:r>
              <a:rPr lang="en-US" dirty="0" err="1" smtClean="0"/>
              <a:t>fiducial</a:t>
            </a:r>
            <a:r>
              <a:rPr lang="en-US" dirty="0" smtClean="0"/>
              <a:t> region (105 &gt;165) and the total number of events in the FR (17770).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12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Any contribution</a:t>
            </a:r>
            <a:r>
              <a:rPr lang="en-US" smtClean="0"/>
              <a:t>/suggestion </a:t>
            </a:r>
            <a:r>
              <a:rPr lang="en-US" dirty="0" smtClean="0"/>
              <a:t>from collaboration are </a:t>
            </a:r>
            <a:r>
              <a:rPr lang="en-US" smtClean="0"/>
              <a:t>very welcome.</a:t>
            </a:r>
            <a:endParaRPr lang="en-US" dirty="0" smtClean="0"/>
          </a:p>
          <a:p>
            <a:r>
              <a:rPr lang="en-US" dirty="0" smtClean="0"/>
              <a:t>Preliminary results are</a:t>
            </a:r>
            <a:r>
              <a:rPr lang="en-US" dirty="0" smtClean="0"/>
              <a:t> </a:t>
            </a:r>
            <a:r>
              <a:rPr lang="en-US" dirty="0" smtClean="0"/>
              <a:t>encouraging us to go further in our studies.</a:t>
            </a:r>
          </a:p>
          <a:p>
            <a:r>
              <a:rPr lang="en-US" dirty="0" smtClean="0"/>
              <a:t>We have some inputs to finalize the SRB design.</a:t>
            </a:r>
          </a:p>
          <a:p>
            <a:r>
              <a:rPr lang="en-US" dirty="0" smtClean="0"/>
              <a:t>We have many things to add to the simulation:</a:t>
            </a:r>
          </a:p>
          <a:p>
            <a:pPr lvl="1"/>
            <a:r>
              <a:rPr lang="en-US" dirty="0" smtClean="0"/>
              <a:t>Timing (fundamental to understand our capability to disentangle events with many tracks)</a:t>
            </a:r>
          </a:p>
          <a:p>
            <a:pPr lvl="1"/>
            <a:r>
              <a:rPr lang="en-US" dirty="0" smtClean="0"/>
              <a:t>Pile-up simulation</a:t>
            </a:r>
          </a:p>
          <a:p>
            <a:pPr lvl="1"/>
            <a:r>
              <a:rPr lang="en-US" dirty="0" smtClean="0"/>
              <a:t>Corridor clustering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550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Corridor Occupancy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number Straw Hit per Corridor</a:t>
            </a:r>
            <a:endParaRPr lang="en-US" dirty="0"/>
          </a:p>
        </p:txBody>
      </p:sp>
      <p:pic>
        <p:nvPicPr>
          <p:cNvPr id="7" name="Picture 6" descr="c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166" y="2393662"/>
            <a:ext cx="6188333" cy="381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97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579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 order to recognize events with at least 2 straws the idea is to push data in a 40MHz buffer and wait for 2 leadings in a corridor. The data from each SRB are than collected by an other SRB who will provide the L0 primitive.  </a:t>
            </a:r>
          </a:p>
          <a:p>
            <a:r>
              <a:rPr lang="en-US" dirty="0" smtClean="0"/>
              <a:t>For details see Peter’s talk.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140462"/>
              </p:ext>
            </p:extLst>
          </p:nvPr>
        </p:nvGraphicFramePr>
        <p:xfrm>
          <a:off x="1961442" y="4064000"/>
          <a:ext cx="60960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1336831" y="5185602"/>
            <a:ext cx="469392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16200000">
            <a:off x="479778" y="4995331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Pushing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105414" y="4027000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105414" y="4405176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105414" y="4783352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105414" y="5161528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105414" y="5539704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4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105414" y="5917880"/>
            <a:ext cx="8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5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961442" y="6438668"/>
            <a:ext cx="787403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00933" y="6438668"/>
            <a:ext cx="61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520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 would like to study the </a:t>
            </a:r>
            <a:r>
              <a:rPr lang="en-US" dirty="0" smtClean="0"/>
              <a:t>feasibility of </a:t>
            </a:r>
            <a:r>
              <a:rPr lang="en-US" dirty="0" smtClean="0"/>
              <a:t>Straw detector as a L0 trigger detector.</a:t>
            </a:r>
          </a:p>
          <a:p>
            <a:r>
              <a:rPr lang="en-US" dirty="0" smtClean="0"/>
              <a:t>Our read-out board (SRB) will be </a:t>
            </a:r>
            <a:r>
              <a:rPr lang="en-US" dirty="0" smtClean="0"/>
              <a:t>designed</a:t>
            </a:r>
            <a:r>
              <a:rPr lang="en-US" dirty="0" smtClean="0"/>
              <a:t> </a:t>
            </a:r>
            <a:r>
              <a:rPr lang="en-US" dirty="0" smtClean="0"/>
              <a:t>to collect the data and produce the L0 trigger primitives as well.</a:t>
            </a:r>
          </a:p>
          <a:p>
            <a:pPr lvl="1"/>
            <a:r>
              <a:rPr lang="en-US" dirty="0" smtClean="0"/>
              <a:t>We will have 2 SRB per view =&gt; 8 per station =&gt; 32 in total</a:t>
            </a:r>
          </a:p>
          <a:p>
            <a:r>
              <a:rPr lang="en-US" dirty="0" smtClean="0"/>
              <a:t>One possible way to use the Straw as a trigger detector is to </a:t>
            </a:r>
            <a:r>
              <a:rPr lang="en-US" dirty="0" smtClean="0"/>
              <a:t>fast identify the vertex. The present talk presents the results we had for simulated </a:t>
            </a:r>
            <a:r>
              <a:rPr lang="en-US" dirty="0" err="1" smtClean="0"/>
              <a:t>Kp</a:t>
            </a:r>
            <a:r>
              <a:rPr lang="en-US" dirty="0" smtClean="0"/>
              <a:t> -&gt; Pip nu </a:t>
            </a:r>
            <a:r>
              <a:rPr lang="en-US" dirty="0" err="1" smtClean="0"/>
              <a:t>nubar</a:t>
            </a:r>
            <a:r>
              <a:rPr lang="en-US" dirty="0" smtClean="0"/>
              <a:t> events. </a:t>
            </a:r>
          </a:p>
          <a:p>
            <a:r>
              <a:rPr lang="en-US" dirty="0" smtClean="0"/>
              <a:t>NO time simulation has been introduced.</a:t>
            </a:r>
          </a:p>
          <a:p>
            <a:r>
              <a:rPr lang="en-US" dirty="0" smtClean="0"/>
              <a:t>Drift time </a:t>
            </a:r>
            <a:r>
              <a:rPr lang="en-US" dirty="0" smtClean="0"/>
              <a:t>will</a:t>
            </a:r>
            <a:r>
              <a:rPr lang="en-US" dirty="0" smtClean="0"/>
              <a:t> </a:t>
            </a:r>
            <a:r>
              <a:rPr lang="en-US" dirty="0" smtClean="0"/>
              <a:t>not </a:t>
            </a:r>
            <a:r>
              <a:rPr lang="en-US" dirty="0" smtClean="0"/>
              <a:t>be considered and </a:t>
            </a:r>
            <a:r>
              <a:rPr lang="en-US" dirty="0" smtClean="0"/>
              <a:t>Leading-Trailing matching </a:t>
            </a:r>
            <a:r>
              <a:rPr lang="en-US" dirty="0" smtClean="0"/>
              <a:t>is not </a:t>
            </a:r>
            <a:r>
              <a:rPr lang="en-US" dirty="0" smtClean="0"/>
              <a:t>foreseen.</a:t>
            </a:r>
          </a:p>
          <a:p>
            <a:r>
              <a:rPr lang="en-US" dirty="0" smtClean="0"/>
              <a:t>No straw efficiency curve is simulated.</a:t>
            </a:r>
          </a:p>
        </p:txBody>
      </p:sp>
    </p:spTree>
    <p:extLst>
      <p:ext uri="{BB962C8B-B14F-4D97-AF65-F5344CB8AC3E}">
        <p14:creationId xmlns:p14="http://schemas.microsoft.com/office/powerpoint/2010/main" val="884667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0692" y="1259640"/>
            <a:ext cx="7498080" cy="4800600"/>
          </a:xfrm>
        </p:spPr>
        <p:txBody>
          <a:bodyPr/>
          <a:lstStyle/>
          <a:p>
            <a:r>
              <a:rPr lang="en-US" dirty="0" smtClean="0"/>
              <a:t>From </a:t>
            </a:r>
            <a:r>
              <a:rPr lang="en-US" dirty="0" err="1" smtClean="0"/>
              <a:t>Spasimir</a:t>
            </a:r>
            <a:r>
              <a:rPr lang="en-US" dirty="0" smtClean="0"/>
              <a:t> table </a:t>
            </a:r>
            <a:endParaRPr lang="en-US" dirty="0"/>
          </a:p>
        </p:txBody>
      </p:sp>
      <p:pic>
        <p:nvPicPr>
          <p:cNvPr id="4" name="Picture 2" descr="E:\2011-07-13 - TDAQ WG\default_chain.png"/>
          <p:cNvPicPr>
            <a:picLocks noChangeAspect="1" noChangeArrowheads="1"/>
          </p:cNvPicPr>
          <p:nvPr/>
        </p:nvPicPr>
        <p:blipFill>
          <a:blip r:embed="rId2" cstate="print"/>
          <a:srcRect r="7136"/>
          <a:stretch>
            <a:fillRect/>
          </a:stretch>
        </p:blipFill>
        <p:spPr bwMode="auto">
          <a:xfrm>
            <a:off x="381000" y="1929478"/>
            <a:ext cx="8763000" cy="4800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324088" y="3682078"/>
            <a:ext cx="609600" cy="3048000"/>
          </a:xfrm>
          <a:prstGeom prst="rect">
            <a:avLst/>
          </a:prstGeom>
          <a:solidFill>
            <a:schemeClr val="accent2">
              <a:lumMod val="40000"/>
              <a:lumOff val="60000"/>
              <a:alpha val="12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68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Dataset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0705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50k events of </a:t>
            </a:r>
            <a:r>
              <a:rPr lang="en-US" dirty="0" err="1" smtClean="0"/>
              <a:t>Kp</a:t>
            </a:r>
            <a:r>
              <a:rPr lang="en-US" dirty="0" smtClean="0"/>
              <a:t> -&gt; Pip nu </a:t>
            </a:r>
            <a:r>
              <a:rPr lang="en-US" dirty="0" err="1" smtClean="0"/>
              <a:t>nubar</a:t>
            </a:r>
            <a:r>
              <a:rPr lang="en-US" dirty="0" smtClean="0"/>
              <a:t> have been simulated with GTK, CEDAR and Straw on. </a:t>
            </a:r>
          </a:p>
          <a:p>
            <a:r>
              <a:rPr lang="en-US" dirty="0" smtClean="0"/>
              <a:t>The decay region allowed is  90m -&gt; 250m. </a:t>
            </a:r>
          </a:p>
          <a:p>
            <a:r>
              <a:rPr lang="en-US" dirty="0" smtClean="0"/>
              <a:t>No pile-up simulated.</a:t>
            </a:r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027"/>
          <a:stretch/>
        </p:blipFill>
        <p:spPr>
          <a:xfrm>
            <a:off x="2677601" y="3518308"/>
            <a:ext cx="4648763" cy="312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1706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7109" y="1303500"/>
            <a:ext cx="7498080" cy="233068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 order to track charged particles the detector is divided in corridors (group of 6 straws) two neighbor corridors have 2 common straws.</a:t>
            </a:r>
          </a:p>
          <a:p>
            <a:r>
              <a:rPr lang="en-US" dirty="0" smtClean="0"/>
              <a:t>Corridor shape has been defined in order to maximize the number of </a:t>
            </a:r>
            <a:r>
              <a:rPr lang="en-US" dirty="0" smtClean="0"/>
              <a:t>straws </a:t>
            </a:r>
            <a:r>
              <a:rPr lang="en-US" dirty="0" smtClean="0"/>
              <a:t>in one corridor.</a:t>
            </a:r>
          </a:p>
          <a:p>
            <a:r>
              <a:rPr lang="en-US" dirty="0" smtClean="0"/>
              <a:t>First two chambers are considered for tracking.</a:t>
            </a:r>
          </a:p>
          <a:p>
            <a:r>
              <a:rPr lang="en-US" dirty="0" smtClean="0"/>
              <a:t>No drift time is considered. </a:t>
            </a:r>
            <a:r>
              <a:rPr lang="en-US" dirty="0" smtClean="0"/>
              <a:t>One coordinate (XYUV) is measured doing the </a:t>
            </a:r>
            <a:r>
              <a:rPr lang="en-US" dirty="0" smtClean="0"/>
              <a:t>mean </a:t>
            </a:r>
            <a:r>
              <a:rPr lang="en-US" dirty="0" smtClean="0"/>
              <a:t>of </a:t>
            </a:r>
            <a:r>
              <a:rPr lang="en-US" dirty="0" smtClean="0"/>
              <a:t>the position of the hit straws.</a:t>
            </a:r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1987300" y="4185320"/>
            <a:ext cx="5638127" cy="1999476"/>
            <a:chOff x="1852180" y="3915120"/>
            <a:chExt cx="5638127" cy="1999476"/>
          </a:xfrm>
        </p:grpSpPr>
        <p:grpSp>
          <p:nvGrpSpPr>
            <p:cNvPr id="38" name="Group 37"/>
            <p:cNvGrpSpPr/>
            <p:nvPr/>
          </p:nvGrpSpPr>
          <p:grpSpPr>
            <a:xfrm rot="16200000">
              <a:off x="4047079" y="2630253"/>
              <a:ext cx="1493024" cy="4569211"/>
              <a:chOff x="4410927" y="3548577"/>
              <a:chExt cx="738453" cy="2259942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4410927" y="3745572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4410927" y="5635055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410927" y="4015498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410927" y="4285424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4410927" y="4555350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4410927" y="4825276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4410927" y="5095202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410927" y="5365128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588107" y="360680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4588107" y="5496290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588107" y="387673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4588107" y="4146659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4588107" y="4416585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588107" y="4686511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4588107" y="495643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4588107" y="522636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814847" y="354857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4814847" y="5438060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4814847" y="381850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814847" y="4088429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4814847" y="4358355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814847" y="4628281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4814847" y="489820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814847" y="516813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4988307" y="368486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988307" y="5574350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4988307" y="395479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4988307" y="4224719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4988307" y="4494645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988307" y="4764571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4988307" y="5034497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4988307" y="5304423"/>
                <a:ext cx="161073" cy="173464"/>
              </a:xfrm>
              <a:prstGeom prst="ellipse">
                <a:avLst/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Freeform 39"/>
            <p:cNvSpPr/>
            <p:nvPr/>
          </p:nvSpPr>
          <p:spPr>
            <a:xfrm>
              <a:off x="2918513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2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3454780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4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2365525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3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4012540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5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4556788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6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5114548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5645284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tx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6206701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3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1852180" y="39151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tx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2022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 rot="16200000">
            <a:off x="4182199" y="2900453"/>
            <a:ext cx="1493024" cy="4569211"/>
            <a:chOff x="4410927" y="3548577"/>
            <a:chExt cx="738453" cy="2259942"/>
          </a:xfrm>
        </p:grpSpPr>
        <p:sp>
          <p:nvSpPr>
            <p:cNvPr id="6" name="Oval 5"/>
            <p:cNvSpPr/>
            <p:nvPr/>
          </p:nvSpPr>
          <p:spPr>
            <a:xfrm>
              <a:off x="4410927" y="3745572"/>
              <a:ext cx="161073" cy="173464"/>
            </a:xfrm>
            <a:prstGeom prst="ellipse">
              <a:avLst/>
            </a:prstGeom>
            <a:solidFill>
              <a:schemeClr val="accent3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4410927" y="563505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4410927" y="4015498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410927" y="4285424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410927" y="455535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4410927" y="4825276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4410927" y="5095202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4410927" y="5365128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588107" y="360680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588107" y="549629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4588107" y="3876733"/>
              <a:ext cx="161073" cy="173464"/>
            </a:xfrm>
            <a:prstGeom prst="ellipse">
              <a:avLst/>
            </a:prstGeom>
            <a:solidFill>
              <a:schemeClr val="accent3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88107" y="4146659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588107" y="441658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588107" y="4686511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588107" y="495643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4588107" y="5226363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4814847" y="354857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4814847" y="543806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4814847" y="3818503"/>
              <a:ext cx="161073" cy="173464"/>
            </a:xfrm>
            <a:prstGeom prst="ellipse">
              <a:avLst/>
            </a:prstGeom>
            <a:solidFill>
              <a:schemeClr val="accent3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4814847" y="4088429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4814847" y="435835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4814847" y="4628281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814847" y="489820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4814847" y="5168133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4988307" y="368486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4988307" y="5574350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/>
            <p:cNvSpPr/>
            <p:nvPr/>
          </p:nvSpPr>
          <p:spPr>
            <a:xfrm>
              <a:off x="4988307" y="3954793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4988307" y="4224719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4988307" y="4494645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4988307" y="4764571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4988307" y="5034497"/>
              <a:ext cx="161073" cy="173464"/>
            </a:xfrm>
            <a:prstGeom prst="ellipse">
              <a:avLst/>
            </a:prstGeom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/>
            <p:cNvSpPr/>
            <p:nvPr/>
          </p:nvSpPr>
          <p:spPr>
            <a:xfrm>
              <a:off x="4988307" y="5304423"/>
              <a:ext cx="161073" cy="173464"/>
            </a:xfrm>
            <a:prstGeom prst="ellipse">
              <a:avLst/>
            </a:prstGeom>
            <a:solidFill>
              <a:srgbClr val="C32D2E"/>
            </a:solidFill>
            <a:ln w="6350" cmpd="sng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Freeform 44"/>
          <p:cNvSpPr/>
          <p:nvPr/>
        </p:nvSpPr>
        <p:spPr>
          <a:xfrm>
            <a:off x="5249668" y="4185320"/>
            <a:ext cx="1283606" cy="1999476"/>
          </a:xfrm>
          <a:custGeom>
            <a:avLst/>
            <a:gdLst>
              <a:gd name="connsiteX0" fmla="*/ 540466 w 1283606"/>
              <a:gd name="connsiteY0" fmla="*/ 148610 h 1999476"/>
              <a:gd name="connsiteX1" fmla="*/ 0 w 1283606"/>
              <a:gd name="connsiteY1" fmla="*/ 891658 h 1999476"/>
              <a:gd name="connsiteX2" fmla="*/ 662071 w 1283606"/>
              <a:gd name="connsiteY2" fmla="*/ 1999476 h 1999476"/>
              <a:gd name="connsiteX3" fmla="*/ 1283606 w 1283606"/>
              <a:gd name="connsiteY3" fmla="*/ 1229408 h 1999476"/>
              <a:gd name="connsiteX4" fmla="*/ 621536 w 1283606"/>
              <a:gd name="connsiteY4" fmla="*/ 0 h 1999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3606" h="1999476">
                <a:moveTo>
                  <a:pt x="540466" y="148610"/>
                </a:moveTo>
                <a:lnTo>
                  <a:pt x="0" y="891658"/>
                </a:lnTo>
                <a:lnTo>
                  <a:pt x="662071" y="1999476"/>
                </a:lnTo>
                <a:lnTo>
                  <a:pt x="1283606" y="1229408"/>
                </a:lnTo>
                <a:lnTo>
                  <a:pt x="621536" y="0"/>
                </a:lnTo>
              </a:path>
            </a:pathLst>
          </a:custGeom>
          <a:solidFill>
            <a:schemeClr val="accent1">
              <a:alpha val="24000"/>
            </a:schemeClr>
          </a:solidFill>
          <a:ln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1987300" y="4185320"/>
            <a:ext cx="5638127" cy="1999476"/>
            <a:chOff x="1987300" y="4185320"/>
            <a:chExt cx="5638127" cy="1999476"/>
          </a:xfrm>
        </p:grpSpPr>
        <p:sp>
          <p:nvSpPr>
            <p:cNvPr id="40" name="Freeform 39"/>
            <p:cNvSpPr/>
            <p:nvPr/>
          </p:nvSpPr>
          <p:spPr>
            <a:xfrm>
              <a:off x="3053633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2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3589900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4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2500645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3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4147660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5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4691908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6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5780404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tx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6341821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accent3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1987300" y="4185320"/>
              <a:ext cx="1283606" cy="1999476"/>
            </a:xfrm>
            <a:custGeom>
              <a:avLst/>
              <a:gdLst>
                <a:gd name="connsiteX0" fmla="*/ 540466 w 1283606"/>
                <a:gd name="connsiteY0" fmla="*/ 148610 h 1999476"/>
                <a:gd name="connsiteX1" fmla="*/ 0 w 1283606"/>
                <a:gd name="connsiteY1" fmla="*/ 891658 h 1999476"/>
                <a:gd name="connsiteX2" fmla="*/ 662071 w 1283606"/>
                <a:gd name="connsiteY2" fmla="*/ 1999476 h 1999476"/>
                <a:gd name="connsiteX3" fmla="*/ 1283606 w 1283606"/>
                <a:gd name="connsiteY3" fmla="*/ 1229408 h 1999476"/>
                <a:gd name="connsiteX4" fmla="*/ 621536 w 1283606"/>
                <a:gd name="connsiteY4" fmla="*/ 0 h 1999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3606" h="1999476">
                  <a:moveTo>
                    <a:pt x="540466" y="148610"/>
                  </a:moveTo>
                  <a:lnTo>
                    <a:pt x="0" y="891658"/>
                  </a:lnTo>
                  <a:lnTo>
                    <a:pt x="662071" y="1999476"/>
                  </a:lnTo>
                  <a:lnTo>
                    <a:pt x="1283606" y="1229408"/>
                  </a:lnTo>
                  <a:lnTo>
                    <a:pt x="621536" y="0"/>
                  </a:lnTo>
                </a:path>
              </a:pathLst>
            </a:custGeom>
            <a:solidFill>
              <a:schemeClr val="tx1">
                <a:alpha val="24000"/>
              </a:schemeClr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907605" y="3755772"/>
            <a:ext cx="195030" cy="291815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3307580" y="3788602"/>
            <a:ext cx="147455" cy="291815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6354617" y="3755772"/>
            <a:ext cx="147455" cy="2918156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>
            <a:spLocks noGrp="1"/>
          </p:cNvSpPr>
          <p:nvPr>
            <p:ph idx="1"/>
          </p:nvPr>
        </p:nvSpPr>
        <p:spPr>
          <a:xfrm>
            <a:off x="1017109" y="1303500"/>
            <a:ext cx="7498080" cy="233068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 order to track charged particles the detector is divided in corridors (group of 6 straws) two neighbor corridors have 2 common straws.</a:t>
            </a:r>
          </a:p>
          <a:p>
            <a:r>
              <a:rPr lang="en-US" dirty="0" smtClean="0"/>
              <a:t>Corridor shape has been defined in order to maximize the number of </a:t>
            </a:r>
            <a:r>
              <a:rPr lang="en-US" dirty="0" smtClean="0"/>
              <a:t>straws </a:t>
            </a:r>
            <a:r>
              <a:rPr lang="en-US" dirty="0" smtClean="0"/>
              <a:t>in one corridor.</a:t>
            </a:r>
          </a:p>
          <a:p>
            <a:r>
              <a:rPr lang="en-US" dirty="0" smtClean="0"/>
              <a:t>First two chambers are considered for tracking.</a:t>
            </a:r>
          </a:p>
          <a:p>
            <a:r>
              <a:rPr lang="en-US" dirty="0" smtClean="0"/>
              <a:t>No drift time is considered. </a:t>
            </a:r>
            <a:r>
              <a:rPr lang="en-US" dirty="0" smtClean="0"/>
              <a:t>One coordinate (XYUV) is measured doing the </a:t>
            </a:r>
            <a:r>
              <a:rPr lang="en-US" dirty="0" smtClean="0"/>
              <a:t>mean </a:t>
            </a:r>
            <a:r>
              <a:rPr lang="en-US" dirty="0" smtClean="0"/>
              <a:t>of </a:t>
            </a:r>
            <a:r>
              <a:rPr lang="en-US" dirty="0" smtClean="0"/>
              <a:t>the position of the hit straws.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883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Occupancy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number of views hit.</a:t>
            </a:r>
            <a:endParaRPr lang="en-US" dirty="0"/>
          </a:p>
        </p:txBody>
      </p:sp>
      <p:pic>
        <p:nvPicPr>
          <p:cNvPr id="6" name="Picture 5" descr="c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680" y="2177860"/>
            <a:ext cx="6833514" cy="421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63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Occupancy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Reconstructed coordinates.</a:t>
            </a:r>
            <a:endParaRPr lang="en-US" dirty="0"/>
          </a:p>
        </p:txBody>
      </p:sp>
      <p:pic>
        <p:nvPicPr>
          <p:cNvPr id="7" name="Picture 6" descr="c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024" y="2168218"/>
            <a:ext cx="4323724" cy="2663991"/>
          </a:xfrm>
          <a:prstGeom prst="rect">
            <a:avLst/>
          </a:prstGeom>
        </p:spPr>
      </p:pic>
      <p:pic>
        <p:nvPicPr>
          <p:cNvPr id="3" name="Picture 2" descr="c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3723" y="3883985"/>
            <a:ext cx="4323724" cy="2663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93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Vertex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38929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Reconstructed vertex using the nominal beam position has been performed. Vertex reconstructed contributions using different number of views have been highlighted.</a:t>
            </a:r>
            <a:endParaRPr lang="en-US" dirty="0"/>
          </a:p>
        </p:txBody>
      </p:sp>
      <p:pic>
        <p:nvPicPr>
          <p:cNvPr id="4" name="Picture 3" descr="c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303" y="2837094"/>
            <a:ext cx="6526030" cy="4020906"/>
          </a:xfrm>
          <a:prstGeom prst="rect">
            <a:avLst/>
          </a:prstGeom>
        </p:spPr>
      </p:pic>
      <p:pic>
        <p:nvPicPr>
          <p:cNvPr id="5" name="Picture 4" descr="cl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3" t="20804" r="53900" b="20774"/>
          <a:stretch/>
        </p:blipFill>
        <p:spPr>
          <a:xfrm>
            <a:off x="2736001" y="3499556"/>
            <a:ext cx="846149" cy="121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485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Solstice.thmx</Template>
  <TotalTime>2261</TotalTime>
  <Words>616</Words>
  <Application>Microsoft Macintosh PowerPoint</Application>
  <PresentationFormat>On-screen Show (4:3)</PresentationFormat>
  <Paragraphs>81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Solstice</vt:lpstr>
      <vt:lpstr>Straw L0 Trigger Studies </vt:lpstr>
      <vt:lpstr>The Idea</vt:lpstr>
      <vt:lpstr>Why?</vt:lpstr>
      <vt:lpstr>Dataset</vt:lpstr>
      <vt:lpstr>Tracking</vt:lpstr>
      <vt:lpstr>Tracking</vt:lpstr>
      <vt:lpstr>Occupancy</vt:lpstr>
      <vt:lpstr>Occupancy</vt:lpstr>
      <vt:lpstr>Vertex Resolution</vt:lpstr>
      <vt:lpstr>Vertex Resolution</vt:lpstr>
      <vt:lpstr>Vertex Resolution Z Dependence</vt:lpstr>
      <vt:lpstr>Vertex Resolution Z Dependence</vt:lpstr>
      <vt:lpstr>Signal Acceptance</vt:lpstr>
      <vt:lpstr>Conclusions and Plans</vt:lpstr>
      <vt:lpstr>Corridor Occupancy </vt:lpstr>
      <vt:lpstr>How to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Straw L0 Trigger Studies </dc:title>
  <dc:creator>vito  palladino</dc:creator>
  <cp:lastModifiedBy>vito  palladino</cp:lastModifiedBy>
  <cp:revision>25</cp:revision>
  <dcterms:created xsi:type="dcterms:W3CDTF">2013-08-25T23:32:52Z</dcterms:created>
  <dcterms:modified xsi:type="dcterms:W3CDTF">2013-08-27T13:22:05Z</dcterms:modified>
</cp:coreProperties>
</file>