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3" r:id="rId16"/>
    <p:sldId id="274" r:id="rId17"/>
    <p:sldId id="285" r:id="rId18"/>
    <p:sldId id="275" r:id="rId19"/>
    <p:sldId id="282" r:id="rId20"/>
    <p:sldId id="283" r:id="rId21"/>
    <p:sldId id="276" r:id="rId22"/>
    <p:sldId id="278" r:id="rId23"/>
    <p:sldId id="279" r:id="rId24"/>
    <p:sldId id="280" r:id="rId25"/>
    <p:sldId id="284" r:id="rId2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06" autoAdjust="0"/>
  </p:normalViewPr>
  <p:slideViewPr>
    <p:cSldViewPr>
      <p:cViewPr varScale="1">
        <p:scale>
          <a:sx n="63" d="100"/>
          <a:sy n="63" d="100"/>
        </p:scale>
        <p:origin x="-2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48EEB-EDD7-46F8-8508-2C2F7855E3E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EE3BC-2BE4-4DD5-B600-BF659F2A17C3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9EFF289-2325-1741-8C29-42C9148003E5}" type="slidenum">
              <a:rPr lang="it-IT"/>
              <a:pPr>
                <a:defRPr/>
              </a:pPr>
              <a:t>17</a:t>
            </a:fld>
            <a:endParaRPr lang="it-IT"/>
          </a:p>
        </p:txBody>
      </p:sp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it-IT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3FE24C-F9C2-4C96-997D-171CE8288812}" type="datetimeFigureOut">
              <a:rPr lang="it-IT" smtClean="0"/>
              <a:t>29/08/2013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DEDA1B-341B-4483-A0AB-6923CC931FCE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RICH WG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err="1" smtClean="0"/>
              <a:t>M.Lenti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ig10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685800"/>
            <a:ext cx="9144000" cy="5807577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0"/>
            <a:ext cx="62484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SLIDING DOWEL SYSTEM - DETAIL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10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42" name="Equation" r:id="rId4" imgW="114120" imgH="215640" progId="Equation.3">
              <p:embed/>
            </p:oleObj>
          </a:graphicData>
        </a:graphic>
      </p:graphicFrame>
      <p:cxnSp>
        <p:nvCxnSpPr>
          <p:cNvPr id="10" name="Straight Connector 9"/>
          <p:cNvCxnSpPr>
            <a:stCxn id="11" idx="0"/>
          </p:cNvCxnSpPr>
          <p:nvPr/>
        </p:nvCxnSpPr>
        <p:spPr>
          <a:xfrm rot="16200000" flipV="1">
            <a:off x="4197158" y="4565847"/>
            <a:ext cx="1295400" cy="1002906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572000" y="5715000"/>
            <a:ext cx="1548621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it-IT" sz="1200" dirty="0" smtClean="0"/>
              <a:t>MIRROR SUPPORT</a:t>
            </a:r>
            <a:endParaRPr lang="it-IT" sz="1200" dirty="0"/>
          </a:p>
        </p:txBody>
      </p:sp>
      <p:cxnSp>
        <p:nvCxnSpPr>
          <p:cNvPr id="20" name="Straight Connector 19"/>
          <p:cNvCxnSpPr/>
          <p:nvPr/>
        </p:nvCxnSpPr>
        <p:spPr>
          <a:xfrm rot="16200000" flipH="1">
            <a:off x="375441" y="2509040"/>
            <a:ext cx="1551801" cy="1050117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629400" y="1219200"/>
            <a:ext cx="1371600" cy="276999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KNOB SUPPORT</a:t>
            </a:r>
            <a:endParaRPr lang="it-IT" sz="1200" dirty="0"/>
          </a:p>
        </p:txBody>
      </p:sp>
      <p:cxnSp>
        <p:nvCxnSpPr>
          <p:cNvPr id="24" name="Straight Connector 23"/>
          <p:cNvCxnSpPr>
            <a:stCxn id="34" idx="0"/>
          </p:cNvCxnSpPr>
          <p:nvPr/>
        </p:nvCxnSpPr>
        <p:spPr>
          <a:xfrm rot="16200000" flipV="1">
            <a:off x="6027219" y="3116785"/>
            <a:ext cx="1371597" cy="1996034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990600" y="5715000"/>
            <a:ext cx="144229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it-IT" sz="1200" dirty="0" smtClean="0"/>
              <a:t>SLIDING DOWEL</a:t>
            </a:r>
            <a:endParaRPr lang="it-IT" sz="1200" dirty="0"/>
          </a:p>
        </p:txBody>
      </p:sp>
      <p:cxnSp>
        <p:nvCxnSpPr>
          <p:cNvPr id="25" name="Straight Connector 24"/>
          <p:cNvCxnSpPr>
            <a:stCxn id="22" idx="0"/>
          </p:cNvCxnSpPr>
          <p:nvPr/>
        </p:nvCxnSpPr>
        <p:spPr>
          <a:xfrm rot="5400000" flipH="1" flipV="1">
            <a:off x="1160678" y="4818279"/>
            <a:ext cx="1447792" cy="345651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181600" y="4876800"/>
            <a:ext cx="1482197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it-IT" sz="1200" dirty="0" smtClean="0"/>
              <a:t>ACTUATING BAR</a:t>
            </a:r>
            <a:endParaRPr lang="it-IT" sz="1200" dirty="0"/>
          </a:p>
        </p:txBody>
      </p:sp>
      <p:cxnSp>
        <p:nvCxnSpPr>
          <p:cNvPr id="29" name="Straight Connector 28"/>
          <p:cNvCxnSpPr>
            <a:stCxn id="28" idx="0"/>
          </p:cNvCxnSpPr>
          <p:nvPr/>
        </p:nvCxnSpPr>
        <p:spPr>
          <a:xfrm rot="16200000" flipV="1">
            <a:off x="4675854" y="3629954"/>
            <a:ext cx="1371600" cy="1122091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391400" y="4800600"/>
            <a:ext cx="639268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it-IT" sz="1200" dirty="0" smtClean="0"/>
              <a:t>KNOB</a:t>
            </a:r>
            <a:endParaRPr lang="it-IT" sz="1200" dirty="0"/>
          </a:p>
        </p:txBody>
      </p:sp>
      <p:cxnSp>
        <p:nvCxnSpPr>
          <p:cNvPr id="35" name="Straight Connector 34"/>
          <p:cNvCxnSpPr>
            <a:stCxn id="23" idx="2"/>
          </p:cNvCxnSpPr>
          <p:nvPr/>
        </p:nvCxnSpPr>
        <p:spPr>
          <a:xfrm rot="5400000">
            <a:off x="6158299" y="1738700"/>
            <a:ext cx="1399403" cy="91440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52400" y="2133600"/>
            <a:ext cx="1252566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it-IT" sz="1200" dirty="0" smtClean="0"/>
              <a:t>FIXED DOWEL</a:t>
            </a:r>
            <a:endParaRPr lang="it-IT" sz="1200" dirty="0"/>
          </a:p>
        </p:txBody>
      </p:sp>
      <p:cxnSp>
        <p:nvCxnSpPr>
          <p:cNvPr id="40" name="Straight Connector 39"/>
          <p:cNvCxnSpPr>
            <a:stCxn id="39" idx="2"/>
          </p:cNvCxnSpPr>
          <p:nvPr/>
        </p:nvCxnSpPr>
        <p:spPr>
          <a:xfrm rot="16200000" flipH="1">
            <a:off x="527841" y="2661440"/>
            <a:ext cx="1551801" cy="1050117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09800" y="0"/>
            <a:ext cx="48768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HALF MIRROR IN PLACE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11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2290" name="Equation" r:id="rId3" imgW="114120" imgH="215640" progId="Equation.3">
              <p:embed/>
            </p:oleObj>
          </a:graphicData>
        </a:graphic>
      </p:graphicFrame>
      <p:pic>
        <p:nvPicPr>
          <p:cNvPr id="8" name="Picture 7" descr="fig1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25211"/>
            <a:ext cx="9144000" cy="5807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fig17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4565553" y="457200"/>
            <a:ext cx="9131106" cy="5799388"/>
          </a:xfrm>
          <a:prstGeom prst="rect">
            <a:avLst/>
          </a:prstGeom>
        </p:spPr>
      </p:pic>
      <p:pic>
        <p:nvPicPr>
          <p:cNvPr id="9" name="Picture 8" descr="fig16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457200"/>
            <a:ext cx="9153813" cy="581381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5400" y="0"/>
            <a:ext cx="64770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TOOLING ASSEMBLING THE MIRROR </a:t>
            </a:r>
            <a:r>
              <a:rPr lang="it-IT" sz="1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FINAL UPGRADE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12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3314" name="Equation" r:id="rId5" imgW="114120" imgH="215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Prototype</a:t>
            </a:r>
            <a:r>
              <a:rPr lang="it-IT" dirty="0" smtClean="0"/>
              <a:t> </a:t>
            </a:r>
            <a:r>
              <a:rPr lang="it-IT" dirty="0" smtClean="0"/>
              <a:t>2.0 (1 </a:t>
            </a:r>
            <a:r>
              <a:rPr lang="it-IT" dirty="0" err="1" smtClean="0"/>
              <a:t>mirror</a:t>
            </a:r>
            <a:r>
              <a:rPr lang="it-IT" dirty="0" smtClean="0"/>
              <a:t>)</a:t>
            </a:r>
            <a:endParaRPr lang="it-I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3875" y="1137372"/>
            <a:ext cx="6180453" cy="5315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347864" y="274638"/>
            <a:ext cx="5338936" cy="1143000"/>
          </a:xfrm>
        </p:spPr>
        <p:txBody>
          <a:bodyPr/>
          <a:lstStyle/>
          <a:p>
            <a:r>
              <a:rPr lang="it-IT" dirty="0" err="1" smtClean="0"/>
              <a:t>Prototype</a:t>
            </a:r>
            <a:r>
              <a:rPr lang="it-IT" dirty="0" smtClean="0"/>
              <a:t> </a:t>
            </a:r>
            <a:r>
              <a:rPr lang="it-IT" dirty="0" smtClean="0"/>
              <a:t>2.0: </a:t>
            </a:r>
            <a:r>
              <a:rPr lang="it-IT" dirty="0" err="1" smtClean="0"/>
              <a:t>done</a:t>
            </a:r>
            <a:endParaRPr lang="it-IT" dirty="0"/>
          </a:p>
        </p:txBody>
      </p:sp>
      <p:pic>
        <p:nvPicPr>
          <p:cNvPr id="4" name="Segnaposto contenuto 3" descr="260620134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94472" cy="4525963"/>
          </a:xfrm>
        </p:spPr>
      </p:pic>
      <p:pic>
        <p:nvPicPr>
          <p:cNvPr id="5" name="Immagine 4" descr="2606201343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1124744"/>
            <a:ext cx="3744416" cy="2808312"/>
          </a:xfrm>
          <a:prstGeom prst="rect">
            <a:avLst/>
          </a:prstGeom>
        </p:spPr>
      </p:pic>
      <p:pic>
        <p:nvPicPr>
          <p:cNvPr id="6" name="Immagine 5" descr="260620134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3881668"/>
            <a:ext cx="2232248" cy="2976331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251520" y="4509120"/>
            <a:ext cx="2400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Stabilizer</a:t>
            </a:r>
            <a:r>
              <a:rPr lang="it-IT" dirty="0" smtClean="0"/>
              <a:t> </a:t>
            </a:r>
            <a:r>
              <a:rPr lang="it-IT" dirty="0" err="1" smtClean="0"/>
              <a:t>Ribbon</a:t>
            </a:r>
            <a:r>
              <a:rPr lang="it-IT" dirty="0" smtClean="0"/>
              <a:t> </a:t>
            </a:r>
            <a:r>
              <a:rPr lang="it-IT" dirty="0" err="1" smtClean="0"/>
              <a:t>added</a:t>
            </a:r>
            <a:endParaRPr lang="it-IT" dirty="0"/>
          </a:p>
        </p:txBody>
      </p:sp>
      <p:pic>
        <p:nvPicPr>
          <p:cNvPr id="10" name="Immagine 9" descr="2606201344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3162267"/>
            <a:ext cx="2771800" cy="369573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est setup1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708471"/>
            <a:ext cx="9144000" cy="5441058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228600"/>
            <a:ext cx="6624736" cy="381000"/>
          </a:xfrm>
        </p:spPr>
        <p:txBody>
          <a:bodyPr>
            <a:noAutofit/>
          </a:bodyPr>
          <a:lstStyle/>
          <a:p>
            <a:r>
              <a:rPr lang="it-IT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Prototype</a:t>
            </a:r>
            <a:r>
              <a:rPr lang="it-IT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3.0 (3 </a:t>
            </a:r>
            <a:r>
              <a:rPr lang="it-IT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mirrors</a:t>
            </a:r>
            <a:r>
              <a:rPr lang="it-IT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in </a:t>
            </a:r>
            <a:r>
              <a:rPr lang="it-IT" sz="24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preparation</a:t>
            </a:r>
            <a:r>
              <a:rPr lang="it-IT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Perugia</a:t>
            </a:r>
            <a:endParaRPr lang="it-IT" sz="2400" b="1" dirty="0">
              <a:solidFill>
                <a:srgbClr val="0070C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12/06/2013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15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4338" name="Equation" r:id="rId4" imgW="114120" imgH="2156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324600" y="5334000"/>
            <a:ext cx="6351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FRAME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0" y="2819400"/>
            <a:ext cx="7057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MIRROR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15000" y="2743200"/>
            <a:ext cx="14341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HONEYCOMB PLATE</a:t>
            </a:r>
            <a:endParaRPr lang="it-IT" sz="1200" dirty="0">
              <a:solidFill>
                <a:srgbClr val="002060"/>
              </a:solidFill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 flipV="1">
            <a:off x="1524000" y="2819400"/>
            <a:ext cx="1828800" cy="15240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572000" y="2895600"/>
            <a:ext cx="1219200" cy="30480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0800000">
            <a:off x="5181600" y="4800600"/>
            <a:ext cx="1447800" cy="533400"/>
          </a:xfrm>
          <a:prstGeom prst="line">
            <a:avLst/>
          </a:prstGeom>
          <a:ln>
            <a:solidFill>
              <a:schemeClr val="bg1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test setup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762000"/>
            <a:ext cx="8991600" cy="535037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47800" y="152400"/>
            <a:ext cx="57150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MIRRORS ASSEMBLY </a:t>
            </a:r>
            <a:r>
              <a:rPr lang="it-IT" sz="1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it-IT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PUT THE MIRROR IN PLACE -1 </a:t>
            </a:r>
            <a:br>
              <a:rPr lang="it-IT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INSERTION SYSTEM </a:t>
            </a:r>
            <a:r>
              <a:rPr lang="it-IT" sz="1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it-IT" sz="1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UPDATED DESIGN</a:t>
            </a:r>
            <a:endParaRPr lang="it-IT" sz="1600" b="1" dirty="0">
              <a:solidFill>
                <a:srgbClr val="0070C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12/06/2013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V. </a:t>
            </a:r>
            <a:r>
              <a:rPr lang="en-US" dirty="0" err="1" smtClean="0"/>
              <a:t>Carassiti</a:t>
            </a:r>
            <a:r>
              <a:rPr lang="en-US" dirty="0" smtClean="0"/>
              <a:t>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33" name="TextBox 32"/>
          <p:cNvSpPr txBox="1"/>
          <p:nvPr/>
        </p:nvSpPr>
        <p:spPr>
          <a:xfrm>
            <a:off x="5368657" y="838200"/>
            <a:ext cx="3051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THE INSERTION OF THE DOWEL INTO THE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MIRROR’</a:t>
            </a:r>
            <a:r>
              <a:rPr lang="it-IT" sz="1200" dirty="0" err="1" smtClean="0">
                <a:solidFill>
                  <a:srgbClr val="002060"/>
                </a:solidFill>
              </a:rPr>
              <a:t>S</a:t>
            </a:r>
            <a:r>
              <a:rPr lang="it-IT" sz="1200" dirty="0" smtClean="0">
                <a:solidFill>
                  <a:srgbClr val="002060"/>
                </a:solidFill>
              </a:rPr>
              <a:t> HOLE HAS TO BE DONE CAREFULLY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7800" y="3886200"/>
            <a:ext cx="3992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THE MIRROR CAN’</a:t>
            </a:r>
            <a:r>
              <a:rPr lang="it-IT" sz="1200" dirty="0" err="1" smtClean="0">
                <a:solidFill>
                  <a:srgbClr val="002060"/>
                </a:solidFill>
              </a:rPr>
              <a:t>T</a:t>
            </a:r>
            <a:r>
              <a:rPr lang="it-IT" sz="1200" dirty="0" smtClean="0">
                <a:solidFill>
                  <a:srgbClr val="002060"/>
                </a:solidFill>
              </a:rPr>
              <a:t> BE HELD BY HAND DURING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THE CONECCTION AND THE TENSIONING OF THE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RIBBONS</a:t>
            </a:r>
            <a:endParaRPr lang="it-IT" sz="1200" dirty="0">
              <a:solidFill>
                <a:srgbClr val="00206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1371600" y="2057400"/>
            <a:ext cx="990600" cy="152400"/>
          </a:xfrm>
          <a:prstGeom prst="line">
            <a:avLst/>
          </a:prstGeom>
          <a:ln>
            <a:solidFill>
              <a:schemeClr val="bg1"/>
            </a:solidFill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47800" y="1828800"/>
            <a:ext cx="838200" cy="609600"/>
          </a:xfrm>
          <a:prstGeom prst="line">
            <a:avLst/>
          </a:prstGeom>
          <a:ln>
            <a:solidFill>
              <a:schemeClr val="bg1"/>
            </a:solidFill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1296194" y="2132806"/>
            <a:ext cx="1066800" cy="1588"/>
          </a:xfrm>
          <a:prstGeom prst="line">
            <a:avLst/>
          </a:prstGeom>
          <a:ln>
            <a:solidFill>
              <a:schemeClr val="bg1"/>
            </a:solidFill>
            <a:headEnd type="triangle" w="lg"/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0" y="2667000"/>
            <a:ext cx="20550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THE INSERTION SYSTEM DOES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HAVE </a:t>
            </a:r>
            <a:r>
              <a:rPr lang="it-IT" sz="1200" dirty="0" err="1" smtClean="0">
                <a:solidFill>
                  <a:srgbClr val="002060"/>
                </a:solidFill>
              </a:rPr>
              <a:t>3</a:t>
            </a:r>
            <a:r>
              <a:rPr lang="it-IT" sz="1200" dirty="0" smtClean="0">
                <a:solidFill>
                  <a:srgbClr val="002060"/>
                </a:solidFill>
              </a:rPr>
              <a:t> AXES MOTION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7400" y="2209800"/>
            <a:ext cx="2310248" cy="101566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AFTER THE CONNECTION OF THE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RIBBONS THE LIFTING FRAME IS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DISMOUNTED AND THE INSERION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SYSTEM CAN MOVE TO THE NEXT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MIRROR</a:t>
            </a:r>
            <a:endParaRPr lang="it-IT" sz="1200" dirty="0">
              <a:solidFill>
                <a:srgbClr val="002060"/>
              </a:solidFill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4267200" y="2717632"/>
            <a:ext cx="1600200" cy="40656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5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dirty="0" smtClean="0">
                <a:cs typeface="+mj-cs"/>
              </a:rPr>
              <a:t>Material </a:t>
            </a:r>
            <a:r>
              <a:rPr lang="it-IT" dirty="0" err="1" smtClean="0">
                <a:cs typeface="+mj-cs"/>
              </a:rPr>
              <a:t>procurement</a:t>
            </a:r>
            <a:r>
              <a:rPr lang="it-IT" dirty="0"/>
              <a:t> </a:t>
            </a:r>
            <a:r>
              <a:rPr lang="it-IT" dirty="0" smtClean="0"/>
              <a:t>in Perugia</a:t>
            </a:r>
            <a:endParaRPr lang="it-IT" dirty="0" smtClean="0">
              <a:solidFill>
                <a:srgbClr val="0000FF"/>
              </a:solidFill>
              <a:cs typeface="+mj-cs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34925" y="1264389"/>
            <a:ext cx="9001125" cy="5057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7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u="sng" dirty="0" smtClean="0">
                <a:solidFill>
                  <a:srgbClr val="0000FF"/>
                </a:solidFill>
                <a:latin typeface="Palatino"/>
                <a:sym typeface="Symbol" charset="0"/>
              </a:rPr>
              <a:t>Honeycomb panel</a:t>
            </a:r>
            <a:r>
              <a:rPr lang="en-GB" sz="2400" dirty="0" smtClean="0">
                <a:solidFill>
                  <a:srgbClr val="0000FF"/>
                </a:solidFill>
                <a:latin typeface="Palatino"/>
                <a:sym typeface="Symbol" charset="0"/>
              </a:rPr>
              <a:t>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dirty="0" smtClean="0">
                <a:solidFill>
                  <a:srgbClr val="0000FF"/>
                </a:solidFill>
                <a:latin typeface="Palatino"/>
                <a:sym typeface="Symbol" charset="0"/>
              </a:rPr>
              <a:t>order placed beginning of August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dirty="0" smtClean="0">
                <a:solidFill>
                  <a:srgbClr val="0000FF"/>
                </a:solidFill>
                <a:latin typeface="Palatino"/>
                <a:sym typeface="Symbol" charset="0"/>
              </a:rPr>
              <a:t>delivery expected mid </a:t>
            </a:r>
            <a:r>
              <a:rPr lang="en-GB" sz="2400" dirty="0" err="1" smtClean="0">
                <a:solidFill>
                  <a:srgbClr val="0000FF"/>
                </a:solidFill>
                <a:latin typeface="Palatino"/>
                <a:sym typeface="Symbol" charset="0"/>
              </a:rPr>
              <a:t>september</a:t>
            </a:r>
            <a:endParaRPr lang="en-GB" sz="2400" dirty="0" smtClean="0">
              <a:solidFill>
                <a:srgbClr val="0000FF"/>
              </a:solidFill>
              <a:latin typeface="Palatino"/>
              <a:sym typeface="Symbol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u="sng" dirty="0" smtClean="0">
                <a:solidFill>
                  <a:srgbClr val="0000FF"/>
                </a:solidFill>
                <a:latin typeface="Palatino"/>
                <a:sym typeface="Symbol" charset="0"/>
              </a:rPr>
              <a:t>Frame to host the panel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dirty="0" smtClean="0">
                <a:solidFill>
                  <a:srgbClr val="0000FF"/>
                </a:solidFill>
                <a:latin typeface="Palatino"/>
                <a:sym typeface="Symbol" charset="0"/>
              </a:rPr>
              <a:t>same as the panel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u="sng" dirty="0" smtClean="0">
                <a:solidFill>
                  <a:srgbClr val="0000FF"/>
                </a:solidFill>
                <a:latin typeface="Palatino"/>
                <a:sym typeface="Symbol" charset="0"/>
              </a:rPr>
              <a:t>Insertion tool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dirty="0" smtClean="0">
                <a:solidFill>
                  <a:srgbClr val="0000FF"/>
                </a:solidFill>
                <a:latin typeface="Palatino"/>
                <a:sym typeface="Symbol" charset="0"/>
              </a:rPr>
              <a:t>in production, same delivery time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dirty="0">
                <a:solidFill>
                  <a:srgbClr val="0000FF"/>
                </a:solidFill>
                <a:latin typeface="Palatino"/>
                <a:sym typeface="Symbol" charset="0"/>
              </a:rPr>
              <a:t>Order for aluminium for the whole production of cones and additional pieces for the mirror support 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dirty="0">
                <a:solidFill>
                  <a:srgbClr val="0000FF"/>
                </a:solidFill>
                <a:latin typeface="Palatino"/>
                <a:sym typeface="Symbol" charset="0"/>
              </a:rPr>
              <a:t>a little bit delayed, but</a:t>
            </a:r>
          </a:p>
          <a:p>
            <a:pPr marL="800100" lvl="1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r>
              <a:rPr lang="en-GB" sz="2400" dirty="0">
                <a:solidFill>
                  <a:srgbClr val="0000FF"/>
                </a:solidFill>
                <a:latin typeface="Palatino"/>
                <a:sym typeface="Symbol" charset="0"/>
              </a:rPr>
              <a:t>we have in the workshop the material </a:t>
            </a:r>
            <a:r>
              <a:rPr lang="en-GB" sz="2400" dirty="0" smtClean="0">
                <a:solidFill>
                  <a:srgbClr val="0000FF"/>
                </a:solidFill>
                <a:latin typeface="Palatino"/>
                <a:sym typeface="Symbol" charset="0"/>
              </a:rPr>
              <a:t>necessary for </a:t>
            </a:r>
            <a:r>
              <a:rPr lang="en-GB" sz="2400" dirty="0">
                <a:solidFill>
                  <a:srgbClr val="0000FF"/>
                </a:solidFill>
                <a:latin typeface="Palatino"/>
                <a:sym typeface="Symbol" charset="0"/>
              </a:rPr>
              <a:t>the production </a:t>
            </a:r>
            <a:r>
              <a:rPr lang="en-GB" sz="2400" dirty="0" smtClean="0">
                <a:solidFill>
                  <a:srgbClr val="0000FF"/>
                </a:solidFill>
                <a:latin typeface="Palatino"/>
                <a:sym typeface="Symbol" charset="0"/>
              </a:rPr>
              <a:t>of the pieces for </a:t>
            </a:r>
            <a:r>
              <a:rPr lang="en-GB" sz="2400" dirty="0">
                <a:solidFill>
                  <a:srgbClr val="0000FF"/>
                </a:solidFill>
                <a:latin typeface="Palatino"/>
                <a:sym typeface="Symbol" charset="0"/>
              </a:rPr>
              <a:t>the prototype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buFont typeface="Wingdings" charset="0"/>
              <a:buChar char="Ø"/>
              <a:defRPr/>
            </a:pPr>
            <a:endParaRPr lang="en-GB" sz="2400" dirty="0" smtClean="0">
              <a:solidFill>
                <a:srgbClr val="0000FF"/>
              </a:solidFill>
              <a:latin typeface="Palatino"/>
              <a:sym typeface="Symbol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Clr>
                <a:srgbClr val="FF3399"/>
              </a:buClr>
              <a:defRPr/>
            </a:pPr>
            <a:endParaRPr lang="en-GB" sz="2400" dirty="0">
              <a:solidFill>
                <a:srgbClr val="0000FF"/>
              </a:solidFill>
              <a:latin typeface="Palatino"/>
              <a:sym typeface="Symbol" charset="0"/>
            </a:endParaRPr>
          </a:p>
        </p:txBody>
      </p:sp>
      <p:sp>
        <p:nvSpPr>
          <p:cNvPr id="4" name="Rectangle 21"/>
          <p:cNvSpPr>
            <a:spLocks noChangeArrowheads="1"/>
          </p:cNvSpPr>
          <p:nvPr/>
        </p:nvSpPr>
        <p:spPr bwMode="auto">
          <a:xfrm>
            <a:off x="1116013" y="87015"/>
            <a:ext cx="6858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sz="2400" dirty="0" err="1">
                <a:latin typeface="Palatino"/>
                <a:cs typeface="Palatino"/>
              </a:rPr>
              <a:t>Giuseppina</a:t>
            </a:r>
            <a:r>
              <a:rPr lang="en-US" sz="2400" dirty="0">
                <a:latin typeface="Palatino"/>
                <a:cs typeface="Palatino"/>
              </a:rPr>
              <a:t> </a:t>
            </a:r>
            <a:r>
              <a:rPr lang="en-US" sz="2400" dirty="0" smtClean="0">
                <a:latin typeface="Palatino"/>
                <a:cs typeface="Palatino"/>
              </a:rPr>
              <a:t>Anzivino</a:t>
            </a:r>
            <a:endParaRPr lang="en-US" sz="2400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8135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it-IT" dirty="0" err="1" smtClean="0"/>
              <a:t>Front</a:t>
            </a:r>
            <a:r>
              <a:rPr lang="it-IT" dirty="0" smtClean="0"/>
              <a:t> </a:t>
            </a:r>
            <a:r>
              <a:rPr lang="it-IT" dirty="0" err="1" smtClean="0"/>
              <a:t>view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RICH PM and </a:t>
            </a:r>
            <a:r>
              <a:rPr lang="it-IT" dirty="0" err="1" smtClean="0"/>
              <a:t>electronics</a:t>
            </a:r>
            <a:endParaRPr lang="it-IT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044624" y="1411734"/>
            <a:ext cx="1152525" cy="3600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44624" y="1411734"/>
            <a:ext cx="1152525" cy="7921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/>
              <a:t>HV</a:t>
            </a:r>
            <a:endParaRPr lang="en-US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044624" y="2203896"/>
            <a:ext cx="1152525" cy="936625"/>
          </a:xfrm>
          <a:prstGeom prst="rect">
            <a:avLst/>
          </a:prstGeom>
          <a:solidFill>
            <a:srgbClr val="57F1A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/>
              <a:t>SIG</a:t>
            </a:r>
            <a:endParaRPr lang="en-US"/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1044624" y="4220021"/>
            <a:ext cx="1152525" cy="79216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/>
              <a:t>HV</a:t>
            </a:r>
            <a:endParaRPr 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044624" y="3284984"/>
            <a:ext cx="1152525" cy="936625"/>
          </a:xfrm>
          <a:prstGeom prst="rect">
            <a:avLst/>
          </a:prstGeom>
          <a:solidFill>
            <a:srgbClr val="57F1A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/>
              <a:t>SIG</a:t>
            </a:r>
            <a:endParaRPr lang="en-US"/>
          </a:p>
        </p:txBody>
      </p:sp>
      <p:sp>
        <p:nvSpPr>
          <p:cNvPr id="9" name="Text Box 18"/>
          <p:cNvSpPr txBox="1">
            <a:spLocks noChangeArrowheads="1"/>
          </p:cNvSpPr>
          <p:nvPr/>
        </p:nvSpPr>
        <p:spPr bwMode="auto">
          <a:xfrm>
            <a:off x="36512" y="1484784"/>
            <a:ext cx="898003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/>
              <a:t>16 X 32 CH </a:t>
            </a:r>
            <a:endParaRPr lang="it-IT" sz="1200" dirty="0" smtClean="0"/>
          </a:p>
          <a:p>
            <a:r>
              <a:rPr lang="it-IT" sz="1200" dirty="0" smtClean="0"/>
              <a:t>HV </a:t>
            </a:r>
            <a:r>
              <a:rPr lang="it-IT" sz="1200" dirty="0"/>
              <a:t>FILTER</a:t>
            </a:r>
            <a:endParaRPr lang="en-US" sz="1200" dirty="0"/>
          </a:p>
        </p:txBody>
      </p:sp>
      <p:sp>
        <p:nvSpPr>
          <p:cNvPr id="10" name="Rectangle 20"/>
          <p:cNvSpPr>
            <a:spLocks noChangeArrowheads="1"/>
          </p:cNvSpPr>
          <p:nvPr/>
        </p:nvSpPr>
        <p:spPr bwMode="auto">
          <a:xfrm>
            <a:off x="2125712" y="2203896"/>
            <a:ext cx="71437" cy="93503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11" name="Rectangle 22"/>
          <p:cNvSpPr>
            <a:spLocks noChangeArrowheads="1"/>
          </p:cNvSpPr>
          <p:nvPr/>
        </p:nvSpPr>
        <p:spPr bwMode="auto">
          <a:xfrm>
            <a:off x="2125712" y="3284984"/>
            <a:ext cx="71437" cy="93503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12" name="Line 24"/>
          <p:cNvSpPr>
            <a:spLocks noChangeShapeType="1"/>
          </p:cNvSpPr>
          <p:nvPr/>
        </p:nvSpPr>
        <p:spPr bwMode="auto">
          <a:xfrm flipV="1">
            <a:off x="900608" y="1699070"/>
            <a:ext cx="361504" cy="17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13" name="Line 25"/>
          <p:cNvSpPr>
            <a:spLocks noChangeShapeType="1"/>
          </p:cNvSpPr>
          <p:nvPr/>
        </p:nvSpPr>
        <p:spPr bwMode="auto">
          <a:xfrm flipV="1">
            <a:off x="900608" y="2707134"/>
            <a:ext cx="361504" cy="178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14" name="Line 26"/>
          <p:cNvSpPr>
            <a:spLocks noChangeShapeType="1"/>
          </p:cNvSpPr>
          <p:nvPr/>
        </p:nvSpPr>
        <p:spPr bwMode="auto">
          <a:xfrm>
            <a:off x="828724" y="3715196"/>
            <a:ext cx="4333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15" name="Line 27"/>
          <p:cNvSpPr>
            <a:spLocks noChangeShapeType="1"/>
          </p:cNvSpPr>
          <p:nvPr/>
        </p:nvSpPr>
        <p:spPr bwMode="auto">
          <a:xfrm>
            <a:off x="828724" y="4580384"/>
            <a:ext cx="4333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  <a:effectLst/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16" name="Oval 30"/>
          <p:cNvSpPr/>
          <p:nvPr/>
        </p:nvSpPr>
        <p:spPr>
          <a:xfrm>
            <a:off x="2340769" y="836712"/>
            <a:ext cx="4910546" cy="4752528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7381328" y="1412776"/>
            <a:ext cx="1152525" cy="3600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18" name="Rectangle 5"/>
          <p:cNvSpPr>
            <a:spLocks noChangeArrowheads="1"/>
          </p:cNvSpPr>
          <p:nvPr/>
        </p:nvSpPr>
        <p:spPr bwMode="auto">
          <a:xfrm>
            <a:off x="7381328" y="1412776"/>
            <a:ext cx="1152525" cy="7921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/>
              <a:t>HV</a:t>
            </a:r>
            <a:endParaRPr lang="en-US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7381328" y="2204938"/>
            <a:ext cx="1152525" cy="936625"/>
          </a:xfrm>
          <a:prstGeom prst="rect">
            <a:avLst/>
          </a:prstGeom>
          <a:solidFill>
            <a:srgbClr val="57F1A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/>
              <a:t>SIG</a:t>
            </a:r>
            <a:endParaRPr lang="en-US"/>
          </a:p>
        </p:txBody>
      </p:sp>
      <p:sp>
        <p:nvSpPr>
          <p:cNvPr id="20" name="Rectangle 8"/>
          <p:cNvSpPr>
            <a:spLocks noChangeArrowheads="1"/>
          </p:cNvSpPr>
          <p:nvPr/>
        </p:nvSpPr>
        <p:spPr bwMode="auto">
          <a:xfrm>
            <a:off x="7381328" y="4221063"/>
            <a:ext cx="1152525" cy="79216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/>
              <a:t>HV</a:t>
            </a:r>
            <a:endParaRPr lang="en-US"/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7381328" y="3286026"/>
            <a:ext cx="1152525" cy="936625"/>
          </a:xfrm>
          <a:prstGeom prst="rect">
            <a:avLst/>
          </a:prstGeom>
          <a:solidFill>
            <a:srgbClr val="57F1A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/>
              <a:t>SIG</a:t>
            </a:r>
            <a:endParaRPr lang="en-US"/>
          </a:p>
        </p:txBody>
      </p:sp>
      <p:sp>
        <p:nvSpPr>
          <p:cNvPr id="22" name="Rectangle 20"/>
          <p:cNvSpPr>
            <a:spLocks noChangeArrowheads="1"/>
          </p:cNvSpPr>
          <p:nvPr/>
        </p:nvSpPr>
        <p:spPr bwMode="auto">
          <a:xfrm>
            <a:off x="7381328" y="2204864"/>
            <a:ext cx="71437" cy="93503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7381328" y="3284984"/>
            <a:ext cx="71437" cy="93503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/>
          </a:p>
        </p:txBody>
      </p:sp>
      <p:sp>
        <p:nvSpPr>
          <p:cNvPr id="24" name="Oval 45"/>
          <p:cNvSpPr/>
          <p:nvPr/>
        </p:nvSpPr>
        <p:spPr>
          <a:xfrm>
            <a:off x="2448272" y="2708920"/>
            <a:ext cx="1008112" cy="10081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PMT</a:t>
            </a:r>
            <a:endParaRPr lang="en-GB" dirty="0"/>
          </a:p>
        </p:txBody>
      </p:sp>
      <p:sp>
        <p:nvSpPr>
          <p:cNvPr id="25" name="Oval 46"/>
          <p:cNvSpPr/>
          <p:nvPr/>
        </p:nvSpPr>
        <p:spPr>
          <a:xfrm>
            <a:off x="6120680" y="2708920"/>
            <a:ext cx="1008112" cy="1008112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PMT</a:t>
            </a:r>
            <a:endParaRPr lang="en-GB" dirty="0"/>
          </a:p>
        </p:txBody>
      </p:sp>
      <p:sp>
        <p:nvSpPr>
          <p:cNvPr id="26" name="Rectangle 47"/>
          <p:cNvSpPr/>
          <p:nvPr/>
        </p:nvSpPr>
        <p:spPr>
          <a:xfrm>
            <a:off x="504056" y="5013176"/>
            <a:ext cx="1728192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SUPPORT</a:t>
            </a:r>
            <a:endParaRPr lang="en-GB" dirty="0"/>
          </a:p>
        </p:txBody>
      </p:sp>
      <p:sp>
        <p:nvSpPr>
          <p:cNvPr id="27" name="Rectangle 48"/>
          <p:cNvSpPr/>
          <p:nvPr/>
        </p:nvSpPr>
        <p:spPr>
          <a:xfrm>
            <a:off x="7344816" y="5013176"/>
            <a:ext cx="1763688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SUPPORT</a:t>
            </a:r>
            <a:endParaRPr lang="en-GB" dirty="0"/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4248472" y="5661248"/>
            <a:ext cx="1152525" cy="936104"/>
          </a:xfrm>
          <a:prstGeom prst="rect">
            <a:avLst/>
          </a:prstGeom>
          <a:solidFill>
            <a:srgbClr val="57F1A4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dirty="0" smtClean="0"/>
              <a:t>5x TEL62</a:t>
            </a:r>
            <a:endParaRPr lang="en-US" dirty="0"/>
          </a:p>
        </p:txBody>
      </p:sp>
      <p:cxnSp>
        <p:nvCxnSpPr>
          <p:cNvPr id="29" name="Straight Connector 51"/>
          <p:cNvCxnSpPr/>
          <p:nvPr/>
        </p:nvCxnSpPr>
        <p:spPr>
          <a:xfrm flipV="1">
            <a:off x="216024" y="6597352"/>
            <a:ext cx="8892480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136"/>
          <p:cNvPicPr>
            <a:picLocks noGrp="1"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27303" y="1193772"/>
            <a:ext cx="5425702" cy="4525963"/>
          </a:xfrm>
          <a:prstGeom prst="rect">
            <a:avLst/>
          </a:prstGeom>
        </p:spPr>
      </p:pic>
      <p:sp>
        <p:nvSpPr>
          <p:cNvPr id="5" name="CasellaDiTesto 1"/>
          <p:cNvSpPr txBox="1"/>
          <p:nvPr/>
        </p:nvSpPr>
        <p:spPr>
          <a:xfrm>
            <a:off x="3323224" y="1364832"/>
            <a:ext cx="228675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I:   28    super-cells</a:t>
            </a:r>
          </a:p>
          <a:p>
            <a:r>
              <a:rPr lang="en-US" sz="1400" dirty="0" smtClean="0"/>
              <a:t>     7      up-boards</a:t>
            </a:r>
          </a:p>
          <a:p>
            <a:r>
              <a:rPr lang="en-US" sz="1400" dirty="0" smtClean="0"/>
              <a:t>     224  channels</a:t>
            </a:r>
            <a:endParaRPr lang="it-IT" sz="1400" dirty="0"/>
          </a:p>
        </p:txBody>
      </p:sp>
      <p:sp>
        <p:nvSpPr>
          <p:cNvPr id="6" name="CasellaDiTesto 71"/>
          <p:cNvSpPr txBox="1"/>
          <p:nvPr/>
        </p:nvSpPr>
        <p:spPr>
          <a:xfrm>
            <a:off x="6328644" y="1383122"/>
            <a:ext cx="213849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II:  33     super-cells</a:t>
            </a:r>
          </a:p>
          <a:p>
            <a:r>
              <a:rPr lang="en-US" sz="1400" dirty="0" smtClean="0"/>
              <a:t>      8+1/4   up-boards</a:t>
            </a:r>
            <a:endParaRPr lang="en-US" sz="1400" dirty="0"/>
          </a:p>
          <a:p>
            <a:r>
              <a:rPr lang="en-US" sz="1400" dirty="0" smtClean="0"/>
              <a:t>      264       channels</a:t>
            </a:r>
            <a:endParaRPr lang="it-IT" sz="1400" dirty="0"/>
          </a:p>
        </p:txBody>
      </p:sp>
      <p:sp>
        <p:nvSpPr>
          <p:cNvPr id="7" name="CasellaDiTesto 108"/>
          <p:cNvSpPr txBox="1"/>
          <p:nvPr/>
        </p:nvSpPr>
        <p:spPr>
          <a:xfrm>
            <a:off x="3422336" y="4811108"/>
            <a:ext cx="2314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III: 33     </a:t>
            </a:r>
            <a:r>
              <a:rPr lang="en-US" sz="1400" dirty="0"/>
              <a:t> </a:t>
            </a:r>
            <a:r>
              <a:rPr lang="en-US" sz="1400" dirty="0" smtClean="0"/>
              <a:t>   super-cells</a:t>
            </a:r>
          </a:p>
          <a:p>
            <a:r>
              <a:rPr lang="en-US" sz="1400" dirty="0" smtClean="0"/>
              <a:t>      8+1/4   down-boards</a:t>
            </a:r>
            <a:endParaRPr lang="en-US" sz="1400" dirty="0"/>
          </a:p>
          <a:p>
            <a:r>
              <a:rPr lang="en-US" sz="1400" dirty="0" smtClean="0"/>
              <a:t>      264       channels</a:t>
            </a:r>
            <a:endParaRPr lang="it-IT" sz="1400" dirty="0"/>
          </a:p>
        </p:txBody>
      </p:sp>
      <p:grpSp>
        <p:nvGrpSpPr>
          <p:cNvPr id="2" name="Gruppo 7"/>
          <p:cNvGrpSpPr/>
          <p:nvPr/>
        </p:nvGrpSpPr>
        <p:grpSpPr>
          <a:xfrm>
            <a:off x="4242530" y="1897230"/>
            <a:ext cx="3447463" cy="3024336"/>
            <a:chOff x="2958048" y="2420888"/>
            <a:chExt cx="3447463" cy="3024336"/>
          </a:xfrm>
        </p:grpSpPr>
        <p:cxnSp>
          <p:nvCxnSpPr>
            <p:cNvPr id="64" name="Connettore 1 63"/>
            <p:cNvCxnSpPr/>
            <p:nvPr/>
          </p:nvCxnSpPr>
          <p:spPr>
            <a:xfrm flipH="1">
              <a:off x="4325496" y="2420888"/>
              <a:ext cx="648072" cy="3024336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ttore 1 64"/>
            <p:cNvCxnSpPr/>
            <p:nvPr/>
          </p:nvCxnSpPr>
          <p:spPr>
            <a:xfrm>
              <a:off x="2987824" y="3501008"/>
              <a:ext cx="3312368" cy="93610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CasellaDiTesto 10"/>
            <p:cNvSpPr txBox="1"/>
            <p:nvPr/>
          </p:nvSpPr>
          <p:spPr>
            <a:xfrm rot="10800000" flipH="1" flipV="1">
              <a:off x="3547092" y="2996718"/>
              <a:ext cx="2340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1</a:t>
              </a:r>
              <a:endParaRPr lang="it-IT" sz="1200" b="1" dirty="0"/>
            </a:p>
          </p:txBody>
        </p:sp>
        <p:sp>
          <p:nvSpPr>
            <p:cNvPr id="67" name="CasellaDiTesto 11"/>
            <p:cNvSpPr txBox="1"/>
            <p:nvPr/>
          </p:nvSpPr>
          <p:spPr>
            <a:xfrm>
              <a:off x="3576486" y="2789867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0</a:t>
              </a:r>
              <a:endParaRPr lang="it-IT" sz="1200" b="1" dirty="0"/>
            </a:p>
          </p:txBody>
        </p:sp>
        <p:sp>
          <p:nvSpPr>
            <p:cNvPr id="68" name="CasellaDiTesto 12"/>
            <p:cNvSpPr txBox="1"/>
            <p:nvPr/>
          </p:nvSpPr>
          <p:spPr>
            <a:xfrm>
              <a:off x="3430626" y="3398287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</a:t>
              </a:r>
              <a:endParaRPr lang="it-IT" sz="1200" b="1" dirty="0"/>
            </a:p>
          </p:txBody>
        </p:sp>
        <p:sp>
          <p:nvSpPr>
            <p:cNvPr id="69" name="CasellaDiTesto 13"/>
            <p:cNvSpPr txBox="1"/>
            <p:nvPr/>
          </p:nvSpPr>
          <p:spPr>
            <a:xfrm>
              <a:off x="3221890" y="3149148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2</a:t>
              </a:r>
              <a:endParaRPr lang="it-IT" sz="1200" b="1" dirty="0"/>
            </a:p>
          </p:txBody>
        </p:sp>
        <p:sp>
          <p:nvSpPr>
            <p:cNvPr id="70" name="CasellaDiTesto 14"/>
            <p:cNvSpPr txBox="1"/>
            <p:nvPr/>
          </p:nvSpPr>
          <p:spPr>
            <a:xfrm rot="10800000" flipH="1" flipV="1">
              <a:off x="3462927" y="3188384"/>
              <a:ext cx="315652" cy="277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6</a:t>
              </a:r>
              <a:endParaRPr lang="it-IT" sz="1200" b="1" dirty="0"/>
            </a:p>
          </p:txBody>
        </p:sp>
        <p:sp>
          <p:nvSpPr>
            <p:cNvPr id="71" name="CasellaDiTesto 15"/>
            <p:cNvSpPr txBox="1"/>
            <p:nvPr/>
          </p:nvSpPr>
          <p:spPr>
            <a:xfrm>
              <a:off x="3821893" y="2850510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5</a:t>
              </a:r>
              <a:endParaRPr lang="it-IT" sz="1200" b="1" dirty="0"/>
            </a:p>
          </p:txBody>
        </p:sp>
        <p:sp>
          <p:nvSpPr>
            <p:cNvPr id="72" name="CasellaDiTesto 16"/>
            <p:cNvSpPr txBox="1"/>
            <p:nvPr/>
          </p:nvSpPr>
          <p:spPr>
            <a:xfrm>
              <a:off x="3898914" y="2667605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</a:t>
              </a:r>
              <a:endParaRPr lang="it-IT" sz="1200" b="1" dirty="0"/>
            </a:p>
          </p:txBody>
        </p:sp>
        <p:sp>
          <p:nvSpPr>
            <p:cNvPr id="73" name="CasellaDiTesto 17"/>
            <p:cNvSpPr txBox="1"/>
            <p:nvPr/>
          </p:nvSpPr>
          <p:spPr>
            <a:xfrm>
              <a:off x="3635101" y="4615574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80</a:t>
              </a:r>
              <a:endParaRPr lang="it-IT" sz="1200" b="1" dirty="0"/>
            </a:p>
          </p:txBody>
        </p:sp>
        <p:sp>
          <p:nvSpPr>
            <p:cNvPr id="74" name="CasellaDiTesto 18"/>
            <p:cNvSpPr txBox="1"/>
            <p:nvPr/>
          </p:nvSpPr>
          <p:spPr>
            <a:xfrm>
              <a:off x="3645670" y="328764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</a:t>
              </a:r>
              <a:endParaRPr lang="it-IT" sz="1200" b="1" dirty="0"/>
            </a:p>
          </p:txBody>
        </p:sp>
        <p:sp>
          <p:nvSpPr>
            <p:cNvPr id="75" name="CasellaDiTesto 19"/>
            <p:cNvSpPr txBox="1"/>
            <p:nvPr/>
          </p:nvSpPr>
          <p:spPr>
            <a:xfrm>
              <a:off x="3766928" y="3073735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9</a:t>
              </a:r>
              <a:endParaRPr lang="it-IT" sz="1200" b="1" dirty="0"/>
            </a:p>
          </p:txBody>
        </p:sp>
        <p:sp>
          <p:nvSpPr>
            <p:cNvPr id="76" name="CasellaDiTesto 20"/>
            <p:cNvSpPr txBox="1"/>
            <p:nvPr/>
          </p:nvSpPr>
          <p:spPr>
            <a:xfrm>
              <a:off x="3982246" y="313521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13</a:t>
              </a:r>
              <a:endParaRPr lang="it-IT" sz="1200" b="1" dirty="0"/>
            </a:p>
          </p:txBody>
        </p:sp>
        <p:sp>
          <p:nvSpPr>
            <p:cNvPr id="77" name="CasellaDiTesto 21"/>
            <p:cNvSpPr txBox="1"/>
            <p:nvPr/>
          </p:nvSpPr>
          <p:spPr>
            <a:xfrm>
              <a:off x="4111462" y="2725349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</a:t>
              </a:r>
              <a:endParaRPr lang="it-IT" sz="1200" b="1" dirty="0"/>
            </a:p>
          </p:txBody>
        </p:sp>
        <p:sp>
          <p:nvSpPr>
            <p:cNvPr id="78" name="CasellaDiTesto 22"/>
            <p:cNvSpPr txBox="1"/>
            <p:nvPr/>
          </p:nvSpPr>
          <p:spPr>
            <a:xfrm>
              <a:off x="4024928" y="290702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12</a:t>
              </a:r>
              <a:endParaRPr lang="it-IT" sz="1200" b="1" dirty="0"/>
            </a:p>
          </p:txBody>
        </p:sp>
        <p:sp>
          <p:nvSpPr>
            <p:cNvPr id="79" name="CasellaDiTesto 23"/>
            <p:cNvSpPr txBox="1"/>
            <p:nvPr/>
          </p:nvSpPr>
          <p:spPr>
            <a:xfrm>
              <a:off x="3620752" y="350100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</a:t>
              </a:r>
              <a:endParaRPr lang="it-IT" sz="1200" b="1" dirty="0"/>
            </a:p>
          </p:txBody>
        </p:sp>
        <p:sp>
          <p:nvSpPr>
            <p:cNvPr id="80" name="CasellaDiTesto 24"/>
            <p:cNvSpPr txBox="1"/>
            <p:nvPr/>
          </p:nvSpPr>
          <p:spPr>
            <a:xfrm>
              <a:off x="4307632" y="280610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17</a:t>
              </a:r>
              <a:endParaRPr lang="it-IT" sz="1200" b="1" dirty="0"/>
            </a:p>
          </p:txBody>
        </p:sp>
        <p:sp>
          <p:nvSpPr>
            <p:cNvPr id="81" name="CasellaDiTesto 25"/>
            <p:cNvSpPr txBox="1"/>
            <p:nvPr/>
          </p:nvSpPr>
          <p:spPr>
            <a:xfrm>
              <a:off x="4570843" y="2847269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2</a:t>
              </a:r>
              <a:r>
                <a:rPr lang="en-US" sz="1200" b="1" dirty="0" smtClean="0"/>
                <a:t>1</a:t>
              </a:r>
              <a:endParaRPr lang="it-IT" sz="1200" b="1" dirty="0"/>
            </a:p>
          </p:txBody>
        </p:sp>
        <p:sp>
          <p:nvSpPr>
            <p:cNvPr id="82" name="CasellaDiTesto 26"/>
            <p:cNvSpPr txBox="1"/>
            <p:nvPr/>
          </p:nvSpPr>
          <p:spPr>
            <a:xfrm>
              <a:off x="4257484" y="298363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18</a:t>
              </a:r>
              <a:endParaRPr lang="it-IT" sz="1200" b="1" dirty="0"/>
            </a:p>
          </p:txBody>
        </p:sp>
        <p:sp>
          <p:nvSpPr>
            <p:cNvPr id="83" name="CasellaDiTesto 27"/>
            <p:cNvSpPr txBox="1"/>
            <p:nvPr/>
          </p:nvSpPr>
          <p:spPr>
            <a:xfrm>
              <a:off x="4211902" y="3212235"/>
              <a:ext cx="5070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19</a:t>
              </a:r>
              <a:endParaRPr lang="it-IT" sz="1200" b="1" dirty="0"/>
            </a:p>
          </p:txBody>
        </p:sp>
        <p:sp>
          <p:nvSpPr>
            <p:cNvPr id="84" name="CasellaDiTesto 28"/>
            <p:cNvSpPr txBox="1"/>
            <p:nvPr/>
          </p:nvSpPr>
          <p:spPr>
            <a:xfrm>
              <a:off x="4372548" y="257215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16</a:t>
              </a:r>
              <a:endParaRPr lang="it-IT" sz="1200" b="1" dirty="0"/>
            </a:p>
          </p:txBody>
        </p:sp>
        <p:sp>
          <p:nvSpPr>
            <p:cNvPr id="85" name="CasellaDiTesto 29"/>
            <p:cNvSpPr txBox="1"/>
            <p:nvPr/>
          </p:nvSpPr>
          <p:spPr>
            <a:xfrm>
              <a:off x="4611343" y="264028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20</a:t>
              </a:r>
              <a:endParaRPr lang="it-IT" sz="1200" b="1" dirty="0"/>
            </a:p>
          </p:txBody>
        </p:sp>
        <p:sp>
          <p:nvSpPr>
            <p:cNvPr id="86" name="CasellaDiTesto 30"/>
            <p:cNvSpPr txBox="1"/>
            <p:nvPr/>
          </p:nvSpPr>
          <p:spPr>
            <a:xfrm>
              <a:off x="3891200" y="35367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15</a:t>
              </a:r>
              <a:endParaRPr lang="it-IT" sz="1200" b="1" dirty="0"/>
            </a:p>
          </p:txBody>
        </p:sp>
        <p:sp>
          <p:nvSpPr>
            <p:cNvPr id="87" name="CasellaDiTesto 31"/>
            <p:cNvSpPr txBox="1"/>
            <p:nvPr/>
          </p:nvSpPr>
          <p:spPr>
            <a:xfrm>
              <a:off x="3903204" y="332688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14</a:t>
              </a:r>
              <a:endParaRPr lang="it-IT" sz="1200" b="1" dirty="0"/>
            </a:p>
          </p:txBody>
        </p:sp>
        <p:sp>
          <p:nvSpPr>
            <p:cNvPr id="88" name="CasellaDiTesto 32"/>
            <p:cNvSpPr txBox="1"/>
            <p:nvPr/>
          </p:nvSpPr>
          <p:spPr>
            <a:xfrm>
              <a:off x="4512372" y="3070081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24</a:t>
              </a:r>
              <a:endParaRPr lang="it-IT" sz="1200" b="1" dirty="0"/>
            </a:p>
          </p:txBody>
        </p:sp>
        <p:sp>
          <p:nvSpPr>
            <p:cNvPr id="89" name="CasellaDiTesto 33"/>
            <p:cNvSpPr txBox="1"/>
            <p:nvPr/>
          </p:nvSpPr>
          <p:spPr>
            <a:xfrm>
              <a:off x="4114607" y="362923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23</a:t>
              </a:r>
              <a:endParaRPr lang="it-IT" sz="1200" b="1" dirty="0"/>
            </a:p>
          </p:txBody>
        </p:sp>
        <p:sp>
          <p:nvSpPr>
            <p:cNvPr id="90" name="CasellaDiTesto 34"/>
            <p:cNvSpPr txBox="1"/>
            <p:nvPr/>
          </p:nvSpPr>
          <p:spPr>
            <a:xfrm>
              <a:off x="4158514" y="342614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22</a:t>
              </a:r>
              <a:endParaRPr lang="it-IT" sz="1200" b="1" dirty="0"/>
            </a:p>
          </p:txBody>
        </p:sp>
        <p:sp>
          <p:nvSpPr>
            <p:cNvPr id="91" name="CasellaDiTesto 35"/>
            <p:cNvSpPr txBox="1"/>
            <p:nvPr/>
          </p:nvSpPr>
          <p:spPr>
            <a:xfrm>
              <a:off x="4446164" y="328764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25</a:t>
              </a:r>
              <a:endParaRPr lang="it-IT" sz="1200" b="1" dirty="0"/>
            </a:p>
          </p:txBody>
        </p:sp>
        <p:sp>
          <p:nvSpPr>
            <p:cNvPr id="92" name="CasellaDiTesto 36"/>
            <p:cNvSpPr txBox="1"/>
            <p:nvPr/>
          </p:nvSpPr>
          <p:spPr>
            <a:xfrm>
              <a:off x="4405339" y="349026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26</a:t>
              </a:r>
              <a:endParaRPr lang="it-IT" sz="1200" b="1" dirty="0"/>
            </a:p>
          </p:txBody>
        </p:sp>
        <p:sp>
          <p:nvSpPr>
            <p:cNvPr id="93" name="CasellaDiTesto 37"/>
            <p:cNvSpPr txBox="1"/>
            <p:nvPr/>
          </p:nvSpPr>
          <p:spPr>
            <a:xfrm>
              <a:off x="4363490" y="36752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27</a:t>
              </a:r>
              <a:endParaRPr lang="it-IT" sz="1200" b="1" dirty="0"/>
            </a:p>
          </p:txBody>
        </p:sp>
        <p:sp>
          <p:nvSpPr>
            <p:cNvPr id="94" name="CasellaDiTesto 38"/>
            <p:cNvSpPr txBox="1"/>
            <p:nvPr/>
          </p:nvSpPr>
          <p:spPr>
            <a:xfrm>
              <a:off x="5576942" y="293288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44</a:t>
              </a:r>
              <a:endParaRPr lang="it-IT" sz="1200" b="1" dirty="0"/>
            </a:p>
          </p:txBody>
        </p:sp>
        <p:sp>
          <p:nvSpPr>
            <p:cNvPr id="95" name="CasellaDiTesto 39"/>
            <p:cNvSpPr txBox="1"/>
            <p:nvPr/>
          </p:nvSpPr>
          <p:spPr>
            <a:xfrm>
              <a:off x="5550370" y="31299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45</a:t>
              </a:r>
              <a:endParaRPr lang="it-IT" sz="1200" b="1" dirty="0"/>
            </a:p>
          </p:txBody>
        </p:sp>
        <p:sp>
          <p:nvSpPr>
            <p:cNvPr id="96" name="CasellaDiTesto 40"/>
            <p:cNvSpPr txBox="1"/>
            <p:nvPr/>
          </p:nvSpPr>
          <p:spPr>
            <a:xfrm>
              <a:off x="5208766" y="347973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43</a:t>
              </a:r>
              <a:endParaRPr lang="it-IT" sz="1200" b="1" dirty="0"/>
            </a:p>
          </p:txBody>
        </p:sp>
        <p:sp>
          <p:nvSpPr>
            <p:cNvPr id="97" name="CasellaDiTesto 41"/>
            <p:cNvSpPr txBox="1"/>
            <p:nvPr/>
          </p:nvSpPr>
          <p:spPr>
            <a:xfrm>
              <a:off x="5109687" y="277352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32</a:t>
              </a:r>
              <a:endParaRPr lang="it-IT" sz="1200" b="1" dirty="0"/>
            </a:p>
          </p:txBody>
        </p:sp>
        <p:sp>
          <p:nvSpPr>
            <p:cNvPr id="98" name="CasellaDiTesto 42"/>
            <p:cNvSpPr txBox="1"/>
            <p:nvPr/>
          </p:nvSpPr>
          <p:spPr>
            <a:xfrm>
              <a:off x="5131109" y="370375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46</a:t>
              </a:r>
              <a:endParaRPr lang="it-IT" sz="1200" b="1" dirty="0"/>
            </a:p>
          </p:txBody>
        </p:sp>
        <p:sp>
          <p:nvSpPr>
            <p:cNvPr id="99" name="CasellaDiTesto 43"/>
            <p:cNvSpPr txBox="1"/>
            <p:nvPr/>
          </p:nvSpPr>
          <p:spPr>
            <a:xfrm>
              <a:off x="5073615" y="390623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47</a:t>
              </a:r>
              <a:endParaRPr lang="it-IT" sz="1200" b="1" dirty="0"/>
            </a:p>
          </p:txBody>
        </p:sp>
        <p:sp>
          <p:nvSpPr>
            <p:cNvPr id="100" name="CasellaDiTesto 44"/>
            <p:cNvSpPr txBox="1"/>
            <p:nvPr/>
          </p:nvSpPr>
          <p:spPr>
            <a:xfrm>
              <a:off x="5514115" y="333831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48</a:t>
              </a:r>
              <a:endParaRPr lang="it-IT" sz="1200" b="1" dirty="0"/>
            </a:p>
          </p:txBody>
        </p:sp>
        <p:sp>
          <p:nvSpPr>
            <p:cNvPr id="101" name="CasellaDiTesto 45"/>
            <p:cNvSpPr txBox="1"/>
            <p:nvPr/>
          </p:nvSpPr>
          <p:spPr>
            <a:xfrm>
              <a:off x="5463716" y="35367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49</a:t>
              </a:r>
              <a:endParaRPr lang="it-IT" sz="1200" b="1" dirty="0"/>
            </a:p>
          </p:txBody>
        </p:sp>
        <p:sp>
          <p:nvSpPr>
            <p:cNvPr id="102" name="CasellaDiTesto 46"/>
            <p:cNvSpPr txBox="1"/>
            <p:nvPr/>
          </p:nvSpPr>
          <p:spPr>
            <a:xfrm>
              <a:off x="5374728" y="376726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50</a:t>
              </a:r>
              <a:endParaRPr lang="it-IT" sz="1200" b="1" dirty="0"/>
            </a:p>
          </p:txBody>
        </p:sp>
        <p:sp>
          <p:nvSpPr>
            <p:cNvPr id="103" name="CasellaDiTesto 47"/>
            <p:cNvSpPr txBox="1"/>
            <p:nvPr/>
          </p:nvSpPr>
          <p:spPr>
            <a:xfrm>
              <a:off x="5364088" y="398203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51</a:t>
              </a:r>
              <a:endParaRPr lang="it-IT" sz="1200" b="1" dirty="0"/>
            </a:p>
          </p:txBody>
        </p:sp>
        <p:sp>
          <p:nvSpPr>
            <p:cNvPr id="104" name="CasellaDiTesto 48"/>
            <p:cNvSpPr txBox="1"/>
            <p:nvPr/>
          </p:nvSpPr>
          <p:spPr>
            <a:xfrm>
              <a:off x="5348156" y="284799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40</a:t>
              </a:r>
              <a:endParaRPr lang="it-IT" sz="1200" b="1" dirty="0"/>
            </a:p>
          </p:txBody>
        </p:sp>
        <p:sp>
          <p:nvSpPr>
            <p:cNvPr id="105" name="CasellaDiTesto 49"/>
            <p:cNvSpPr txBox="1"/>
            <p:nvPr/>
          </p:nvSpPr>
          <p:spPr>
            <a:xfrm>
              <a:off x="5297189" y="305654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41</a:t>
              </a:r>
              <a:endParaRPr lang="it-IT" sz="1200" b="1" dirty="0"/>
            </a:p>
          </p:txBody>
        </p:sp>
        <p:sp>
          <p:nvSpPr>
            <p:cNvPr id="106" name="CasellaDiTesto 50"/>
            <p:cNvSpPr txBox="1"/>
            <p:nvPr/>
          </p:nvSpPr>
          <p:spPr>
            <a:xfrm>
              <a:off x="5263690" y="3269987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42</a:t>
              </a:r>
              <a:endParaRPr lang="it-IT" sz="1200" b="1" dirty="0"/>
            </a:p>
          </p:txBody>
        </p:sp>
        <p:sp>
          <p:nvSpPr>
            <p:cNvPr id="107" name="CasellaDiTesto 51"/>
            <p:cNvSpPr txBox="1"/>
            <p:nvPr/>
          </p:nvSpPr>
          <p:spPr>
            <a:xfrm>
              <a:off x="4906154" y="363274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38</a:t>
              </a:r>
              <a:endParaRPr lang="it-IT" sz="1200" b="1" dirty="0"/>
            </a:p>
          </p:txBody>
        </p:sp>
        <p:sp>
          <p:nvSpPr>
            <p:cNvPr id="108" name="CasellaDiTesto 52"/>
            <p:cNvSpPr txBox="1"/>
            <p:nvPr/>
          </p:nvSpPr>
          <p:spPr>
            <a:xfrm>
              <a:off x="4845035" y="383940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39</a:t>
              </a:r>
            </a:p>
          </p:txBody>
        </p:sp>
        <p:sp>
          <p:nvSpPr>
            <p:cNvPr id="109" name="CasellaDiTesto 53"/>
            <p:cNvSpPr txBox="1"/>
            <p:nvPr/>
          </p:nvSpPr>
          <p:spPr>
            <a:xfrm>
              <a:off x="4959660" y="3398182"/>
              <a:ext cx="404428" cy="2770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37</a:t>
              </a:r>
              <a:endParaRPr lang="it-IT" sz="1200" b="1" dirty="0"/>
            </a:p>
          </p:txBody>
        </p:sp>
        <p:sp>
          <p:nvSpPr>
            <p:cNvPr id="110" name="CasellaDiTesto 54"/>
            <p:cNvSpPr txBox="1"/>
            <p:nvPr/>
          </p:nvSpPr>
          <p:spPr>
            <a:xfrm>
              <a:off x="4994829" y="3195520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36</a:t>
              </a:r>
              <a:endParaRPr lang="it-IT" sz="1200" b="1" dirty="0"/>
            </a:p>
          </p:txBody>
        </p:sp>
        <p:sp>
          <p:nvSpPr>
            <p:cNvPr id="111" name="CasellaDiTesto 55"/>
            <p:cNvSpPr txBox="1"/>
            <p:nvPr/>
          </p:nvSpPr>
          <p:spPr>
            <a:xfrm>
              <a:off x="4659170" y="354891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34</a:t>
              </a:r>
              <a:endParaRPr lang="it-IT" sz="1200" b="1" dirty="0"/>
            </a:p>
          </p:txBody>
        </p:sp>
        <p:sp>
          <p:nvSpPr>
            <p:cNvPr id="112" name="CasellaDiTesto 56"/>
            <p:cNvSpPr txBox="1"/>
            <p:nvPr/>
          </p:nvSpPr>
          <p:spPr>
            <a:xfrm>
              <a:off x="4624001" y="3780000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35</a:t>
              </a:r>
              <a:endParaRPr lang="it-IT" sz="1200" b="1" dirty="0"/>
            </a:p>
          </p:txBody>
        </p:sp>
        <p:sp>
          <p:nvSpPr>
            <p:cNvPr id="113" name="CasellaDiTesto 57"/>
            <p:cNvSpPr txBox="1"/>
            <p:nvPr/>
          </p:nvSpPr>
          <p:spPr>
            <a:xfrm>
              <a:off x="4715279" y="332951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31</a:t>
              </a:r>
              <a:endParaRPr lang="it-IT" sz="1200" b="1" dirty="0"/>
            </a:p>
          </p:txBody>
        </p:sp>
        <p:sp>
          <p:nvSpPr>
            <p:cNvPr id="114" name="CasellaDiTesto 58"/>
            <p:cNvSpPr txBox="1"/>
            <p:nvPr/>
          </p:nvSpPr>
          <p:spPr>
            <a:xfrm>
              <a:off x="5053444" y="297691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33</a:t>
              </a:r>
              <a:endParaRPr lang="it-IT" sz="1200" b="1" dirty="0"/>
            </a:p>
          </p:txBody>
        </p:sp>
        <p:sp>
          <p:nvSpPr>
            <p:cNvPr id="115" name="CasellaDiTesto 59"/>
            <p:cNvSpPr txBox="1"/>
            <p:nvPr/>
          </p:nvSpPr>
          <p:spPr>
            <a:xfrm>
              <a:off x="4860032" y="271995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28</a:t>
              </a:r>
              <a:endParaRPr lang="it-IT" sz="1200" b="1" dirty="0"/>
            </a:p>
          </p:txBody>
        </p:sp>
        <p:sp>
          <p:nvSpPr>
            <p:cNvPr id="116" name="CasellaDiTesto 60"/>
            <p:cNvSpPr txBox="1"/>
            <p:nvPr/>
          </p:nvSpPr>
          <p:spPr>
            <a:xfrm>
              <a:off x="4822324" y="2912564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29</a:t>
              </a:r>
              <a:endParaRPr lang="it-IT" sz="1200" b="1" dirty="0"/>
            </a:p>
          </p:txBody>
        </p:sp>
        <p:sp>
          <p:nvSpPr>
            <p:cNvPr id="117" name="CasellaDiTesto 61"/>
            <p:cNvSpPr txBox="1"/>
            <p:nvPr/>
          </p:nvSpPr>
          <p:spPr>
            <a:xfrm>
              <a:off x="4759700" y="313359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30</a:t>
              </a:r>
              <a:endParaRPr lang="it-IT" sz="1200" b="1" dirty="0"/>
            </a:p>
          </p:txBody>
        </p:sp>
        <p:sp>
          <p:nvSpPr>
            <p:cNvPr id="118" name="CasellaDiTesto 62"/>
            <p:cNvSpPr txBox="1"/>
            <p:nvPr/>
          </p:nvSpPr>
          <p:spPr>
            <a:xfrm>
              <a:off x="5790354" y="3212286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52</a:t>
              </a:r>
              <a:endParaRPr lang="it-IT" sz="1200" b="1" dirty="0"/>
            </a:p>
          </p:txBody>
        </p:sp>
        <p:sp>
          <p:nvSpPr>
            <p:cNvPr id="119" name="CasellaDiTesto 63"/>
            <p:cNvSpPr txBox="1"/>
            <p:nvPr/>
          </p:nvSpPr>
          <p:spPr>
            <a:xfrm>
              <a:off x="5743987" y="3414340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53</a:t>
              </a:r>
              <a:endParaRPr lang="it-IT" sz="1200" b="1" dirty="0"/>
            </a:p>
          </p:txBody>
        </p:sp>
        <p:sp>
          <p:nvSpPr>
            <p:cNvPr id="120" name="CasellaDiTesto 64"/>
            <p:cNvSpPr txBox="1"/>
            <p:nvPr/>
          </p:nvSpPr>
          <p:spPr>
            <a:xfrm>
              <a:off x="5677128" y="363274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54</a:t>
              </a:r>
              <a:endParaRPr lang="it-IT" sz="1200" b="1" dirty="0"/>
            </a:p>
          </p:txBody>
        </p:sp>
        <p:sp>
          <p:nvSpPr>
            <p:cNvPr id="121" name="CasellaDiTesto 65"/>
            <p:cNvSpPr txBox="1"/>
            <p:nvPr/>
          </p:nvSpPr>
          <p:spPr>
            <a:xfrm>
              <a:off x="5637849" y="3834749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55</a:t>
              </a:r>
              <a:endParaRPr lang="it-IT" sz="1200" b="1" dirty="0"/>
            </a:p>
          </p:txBody>
        </p:sp>
        <p:sp>
          <p:nvSpPr>
            <p:cNvPr id="122" name="CasellaDiTesto 66"/>
            <p:cNvSpPr txBox="1"/>
            <p:nvPr/>
          </p:nvSpPr>
          <p:spPr>
            <a:xfrm>
              <a:off x="5895957" y="370868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56</a:t>
              </a:r>
              <a:endParaRPr lang="it-IT" sz="1200" b="1" dirty="0"/>
            </a:p>
          </p:txBody>
        </p:sp>
        <p:sp>
          <p:nvSpPr>
            <p:cNvPr id="123" name="CasellaDiTesto 67"/>
            <p:cNvSpPr txBox="1"/>
            <p:nvPr/>
          </p:nvSpPr>
          <p:spPr>
            <a:xfrm>
              <a:off x="5895957" y="3930142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57</a:t>
              </a:r>
              <a:endParaRPr lang="it-IT" sz="1200" b="1" dirty="0"/>
            </a:p>
          </p:txBody>
        </p:sp>
        <p:sp>
          <p:nvSpPr>
            <p:cNvPr id="124" name="CasellaDiTesto 68"/>
            <p:cNvSpPr txBox="1"/>
            <p:nvPr/>
          </p:nvSpPr>
          <p:spPr>
            <a:xfrm>
              <a:off x="5595446" y="4068641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58</a:t>
              </a:r>
              <a:endParaRPr lang="it-IT" sz="1200" b="1" dirty="0"/>
            </a:p>
          </p:txBody>
        </p:sp>
        <p:sp>
          <p:nvSpPr>
            <p:cNvPr id="125" name="CasellaDiTesto 69"/>
            <p:cNvSpPr txBox="1"/>
            <p:nvPr/>
          </p:nvSpPr>
          <p:spPr>
            <a:xfrm>
              <a:off x="5831317" y="4120535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59</a:t>
              </a:r>
              <a:endParaRPr lang="it-IT" sz="1200" b="1" dirty="0"/>
            </a:p>
          </p:txBody>
        </p:sp>
        <p:sp>
          <p:nvSpPr>
            <p:cNvPr id="126" name="CasellaDiTesto 70"/>
            <p:cNvSpPr txBox="1"/>
            <p:nvPr/>
          </p:nvSpPr>
          <p:spPr>
            <a:xfrm>
              <a:off x="6001083" y="3479738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60</a:t>
              </a:r>
              <a:endParaRPr lang="it-IT" sz="1200" b="1" dirty="0"/>
            </a:p>
          </p:txBody>
        </p:sp>
        <p:sp>
          <p:nvSpPr>
            <p:cNvPr id="127" name="CasellaDiTesto 72"/>
            <p:cNvSpPr txBox="1"/>
            <p:nvPr/>
          </p:nvSpPr>
          <p:spPr>
            <a:xfrm>
              <a:off x="3178598" y="3357047"/>
              <a:ext cx="2520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3</a:t>
              </a:r>
              <a:endParaRPr lang="it-IT" sz="1200" b="1" dirty="0"/>
            </a:p>
          </p:txBody>
        </p:sp>
        <p:sp>
          <p:nvSpPr>
            <p:cNvPr id="128" name="CasellaDiTesto 73"/>
            <p:cNvSpPr txBox="1"/>
            <p:nvPr/>
          </p:nvSpPr>
          <p:spPr>
            <a:xfrm>
              <a:off x="3661115" y="4397534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79</a:t>
              </a:r>
              <a:endParaRPr lang="it-IT" sz="1200" b="1" dirty="0"/>
            </a:p>
          </p:txBody>
        </p:sp>
        <p:sp>
          <p:nvSpPr>
            <p:cNvPr id="129" name="CasellaDiTesto 74"/>
            <p:cNvSpPr txBox="1"/>
            <p:nvPr/>
          </p:nvSpPr>
          <p:spPr>
            <a:xfrm>
              <a:off x="3734905" y="4210630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78</a:t>
              </a:r>
              <a:endParaRPr lang="it-IT" sz="1200" b="1" dirty="0"/>
            </a:p>
          </p:txBody>
        </p:sp>
        <p:sp>
          <p:nvSpPr>
            <p:cNvPr id="130" name="CasellaDiTesto 75"/>
            <p:cNvSpPr txBox="1"/>
            <p:nvPr/>
          </p:nvSpPr>
          <p:spPr>
            <a:xfrm>
              <a:off x="3802965" y="3970336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77</a:t>
              </a:r>
              <a:endParaRPr lang="it-IT" sz="1200" b="1" dirty="0"/>
            </a:p>
          </p:txBody>
        </p:sp>
        <p:sp>
          <p:nvSpPr>
            <p:cNvPr id="131" name="CasellaDiTesto 76"/>
            <p:cNvSpPr txBox="1"/>
            <p:nvPr/>
          </p:nvSpPr>
          <p:spPr>
            <a:xfrm>
              <a:off x="3345765" y="4776528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76</a:t>
              </a:r>
              <a:endParaRPr lang="it-IT" sz="1200" b="1" dirty="0"/>
            </a:p>
          </p:txBody>
        </p:sp>
        <p:sp>
          <p:nvSpPr>
            <p:cNvPr id="132" name="CasellaDiTesto 77"/>
            <p:cNvSpPr txBox="1"/>
            <p:nvPr/>
          </p:nvSpPr>
          <p:spPr>
            <a:xfrm>
              <a:off x="3402854" y="4547136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75</a:t>
              </a:r>
              <a:endParaRPr lang="it-IT" sz="1200" b="1" dirty="0"/>
            </a:p>
          </p:txBody>
        </p:sp>
        <p:sp>
          <p:nvSpPr>
            <p:cNvPr id="133" name="CasellaDiTesto 78"/>
            <p:cNvSpPr txBox="1"/>
            <p:nvPr/>
          </p:nvSpPr>
          <p:spPr>
            <a:xfrm>
              <a:off x="3426558" y="4342982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74</a:t>
              </a:r>
              <a:endParaRPr lang="it-IT" sz="1200" b="1" dirty="0"/>
            </a:p>
          </p:txBody>
        </p:sp>
        <p:sp>
          <p:nvSpPr>
            <p:cNvPr id="134" name="CasellaDiTesto 79"/>
            <p:cNvSpPr txBox="1"/>
            <p:nvPr/>
          </p:nvSpPr>
          <p:spPr>
            <a:xfrm>
              <a:off x="3825543" y="3779802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73</a:t>
              </a:r>
              <a:endParaRPr lang="it-IT" sz="1200" b="1" dirty="0"/>
            </a:p>
          </p:txBody>
        </p:sp>
        <p:sp>
          <p:nvSpPr>
            <p:cNvPr id="135" name="CasellaDiTesto 80"/>
            <p:cNvSpPr txBox="1"/>
            <p:nvPr/>
          </p:nvSpPr>
          <p:spPr>
            <a:xfrm>
              <a:off x="3150489" y="4471224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72</a:t>
              </a:r>
              <a:endParaRPr lang="it-IT" sz="1200" b="1" dirty="0"/>
            </a:p>
          </p:txBody>
        </p:sp>
        <p:sp>
          <p:nvSpPr>
            <p:cNvPr id="136" name="CasellaDiTesto 81"/>
            <p:cNvSpPr txBox="1"/>
            <p:nvPr/>
          </p:nvSpPr>
          <p:spPr>
            <a:xfrm>
              <a:off x="3506191" y="4105761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71</a:t>
              </a:r>
              <a:endParaRPr lang="it-IT" sz="1200" b="1" dirty="0"/>
            </a:p>
          </p:txBody>
        </p:sp>
        <p:sp>
          <p:nvSpPr>
            <p:cNvPr id="137" name="CasellaDiTesto 82"/>
            <p:cNvSpPr txBox="1"/>
            <p:nvPr/>
          </p:nvSpPr>
          <p:spPr>
            <a:xfrm>
              <a:off x="3533772" y="3918128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70</a:t>
              </a:r>
              <a:endParaRPr lang="it-IT" sz="1200" b="1" dirty="0"/>
            </a:p>
          </p:txBody>
        </p:sp>
        <p:sp>
          <p:nvSpPr>
            <p:cNvPr id="138" name="CasellaDiTesto 83"/>
            <p:cNvSpPr txBox="1"/>
            <p:nvPr/>
          </p:nvSpPr>
          <p:spPr>
            <a:xfrm>
              <a:off x="3567737" y="3704747"/>
              <a:ext cx="34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69</a:t>
              </a:r>
              <a:endParaRPr lang="it-IT" sz="1200" b="1" dirty="0"/>
            </a:p>
          </p:txBody>
        </p:sp>
        <p:sp>
          <p:nvSpPr>
            <p:cNvPr id="139" name="CasellaDiTesto 84"/>
            <p:cNvSpPr txBox="1"/>
            <p:nvPr/>
          </p:nvSpPr>
          <p:spPr>
            <a:xfrm>
              <a:off x="3191771" y="4259663"/>
              <a:ext cx="381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68</a:t>
              </a:r>
              <a:endParaRPr lang="it-IT" sz="1200" b="1" dirty="0"/>
            </a:p>
          </p:txBody>
        </p:sp>
        <p:sp>
          <p:nvSpPr>
            <p:cNvPr id="140" name="CasellaDiTesto 85"/>
            <p:cNvSpPr txBox="1"/>
            <p:nvPr/>
          </p:nvSpPr>
          <p:spPr>
            <a:xfrm>
              <a:off x="3252209" y="4051502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67</a:t>
              </a:r>
              <a:endParaRPr lang="it-IT" sz="1200" b="1" dirty="0"/>
            </a:p>
          </p:txBody>
        </p:sp>
        <p:sp>
          <p:nvSpPr>
            <p:cNvPr id="141" name="CasellaDiTesto 86"/>
            <p:cNvSpPr txBox="1"/>
            <p:nvPr/>
          </p:nvSpPr>
          <p:spPr>
            <a:xfrm>
              <a:off x="3286127" y="3828762"/>
              <a:ext cx="3546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66</a:t>
              </a:r>
              <a:endParaRPr lang="it-IT" sz="1200" b="1" dirty="0"/>
            </a:p>
          </p:txBody>
        </p:sp>
        <p:sp>
          <p:nvSpPr>
            <p:cNvPr id="142" name="CasellaDiTesto 87"/>
            <p:cNvSpPr txBox="1"/>
            <p:nvPr/>
          </p:nvSpPr>
          <p:spPr>
            <a:xfrm>
              <a:off x="2958048" y="4193579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64</a:t>
              </a:r>
              <a:endParaRPr lang="it-IT" sz="1200" b="1" dirty="0"/>
            </a:p>
          </p:txBody>
        </p:sp>
        <p:sp>
          <p:nvSpPr>
            <p:cNvPr id="143" name="CasellaDiTesto 88"/>
            <p:cNvSpPr txBox="1"/>
            <p:nvPr/>
          </p:nvSpPr>
          <p:spPr>
            <a:xfrm>
              <a:off x="3321939" y="3639017"/>
              <a:ext cx="4308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65</a:t>
              </a:r>
              <a:endParaRPr lang="it-IT" sz="1200" b="1" dirty="0"/>
            </a:p>
          </p:txBody>
        </p:sp>
        <p:sp>
          <p:nvSpPr>
            <p:cNvPr id="144" name="CasellaDiTesto 89"/>
            <p:cNvSpPr txBox="1"/>
            <p:nvPr/>
          </p:nvSpPr>
          <p:spPr>
            <a:xfrm>
              <a:off x="3010820" y="3977903"/>
              <a:ext cx="4044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63</a:t>
              </a:r>
              <a:endParaRPr lang="it-IT" sz="1200" b="1" dirty="0"/>
            </a:p>
          </p:txBody>
        </p:sp>
        <p:sp>
          <p:nvSpPr>
            <p:cNvPr id="145" name="CasellaDiTesto 90"/>
            <p:cNvSpPr txBox="1"/>
            <p:nvPr/>
          </p:nvSpPr>
          <p:spPr>
            <a:xfrm>
              <a:off x="4039944" y="4046744"/>
              <a:ext cx="3818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82</a:t>
              </a:r>
              <a:endParaRPr lang="it-IT" sz="1200" b="1" dirty="0"/>
            </a:p>
          </p:txBody>
        </p:sp>
        <p:sp>
          <p:nvSpPr>
            <p:cNvPr id="146" name="CasellaDiTesto 91"/>
            <p:cNvSpPr txBox="1"/>
            <p:nvPr/>
          </p:nvSpPr>
          <p:spPr>
            <a:xfrm>
              <a:off x="3049305" y="3765538"/>
              <a:ext cx="3555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62</a:t>
              </a:r>
              <a:endParaRPr lang="it-IT" sz="1200" b="1" dirty="0"/>
            </a:p>
          </p:txBody>
        </p:sp>
        <p:sp>
          <p:nvSpPr>
            <p:cNvPr id="147" name="CasellaDiTesto 92"/>
            <p:cNvSpPr txBox="1"/>
            <p:nvPr/>
          </p:nvSpPr>
          <p:spPr>
            <a:xfrm>
              <a:off x="3108831" y="3578359"/>
              <a:ext cx="3489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61</a:t>
              </a:r>
              <a:endParaRPr lang="it-IT" sz="1200" b="1" dirty="0"/>
            </a:p>
          </p:txBody>
        </p:sp>
        <p:sp>
          <p:nvSpPr>
            <p:cNvPr id="148" name="CasellaDiTesto 93"/>
            <p:cNvSpPr txBox="1"/>
            <p:nvPr/>
          </p:nvSpPr>
          <p:spPr>
            <a:xfrm>
              <a:off x="4085808" y="3834749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81</a:t>
              </a:r>
              <a:endParaRPr lang="it-IT" sz="1200" b="1" dirty="0"/>
            </a:p>
          </p:txBody>
        </p:sp>
        <p:sp>
          <p:nvSpPr>
            <p:cNvPr id="149" name="CasellaDiTesto 95"/>
            <p:cNvSpPr txBox="1"/>
            <p:nvPr/>
          </p:nvSpPr>
          <p:spPr>
            <a:xfrm>
              <a:off x="3947436" y="4270137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83</a:t>
              </a:r>
              <a:endParaRPr lang="it-IT" sz="1200" b="1" dirty="0"/>
            </a:p>
          </p:txBody>
        </p:sp>
        <p:sp>
          <p:nvSpPr>
            <p:cNvPr id="150" name="CasellaDiTesto 96"/>
            <p:cNvSpPr txBox="1"/>
            <p:nvPr/>
          </p:nvSpPr>
          <p:spPr>
            <a:xfrm>
              <a:off x="3574304" y="4824135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84</a:t>
              </a:r>
              <a:endParaRPr lang="it-IT" sz="1200" b="1" dirty="0"/>
            </a:p>
          </p:txBody>
        </p:sp>
        <p:sp>
          <p:nvSpPr>
            <p:cNvPr id="151" name="CasellaDiTesto 97"/>
            <p:cNvSpPr txBox="1"/>
            <p:nvPr/>
          </p:nvSpPr>
          <p:spPr>
            <a:xfrm>
              <a:off x="4272740" y="4128409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85</a:t>
              </a:r>
              <a:endParaRPr lang="it-IT" sz="1200" b="1" dirty="0"/>
            </a:p>
          </p:txBody>
        </p:sp>
        <p:sp>
          <p:nvSpPr>
            <p:cNvPr id="152" name="CasellaDiTesto 98"/>
            <p:cNvSpPr txBox="1"/>
            <p:nvPr/>
          </p:nvSpPr>
          <p:spPr>
            <a:xfrm>
              <a:off x="3910637" y="4493756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86</a:t>
              </a:r>
              <a:endParaRPr lang="it-IT" sz="1200" b="1" dirty="0"/>
            </a:p>
          </p:txBody>
        </p:sp>
        <p:sp>
          <p:nvSpPr>
            <p:cNvPr id="153" name="CasellaDiTesto 99"/>
            <p:cNvSpPr txBox="1"/>
            <p:nvPr/>
          </p:nvSpPr>
          <p:spPr>
            <a:xfrm>
              <a:off x="3874410" y="4669609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87</a:t>
              </a:r>
              <a:endParaRPr lang="it-IT" sz="1200" b="1" dirty="0"/>
            </a:p>
          </p:txBody>
        </p:sp>
        <p:sp>
          <p:nvSpPr>
            <p:cNvPr id="154" name="CasellaDiTesto 100"/>
            <p:cNvSpPr txBox="1"/>
            <p:nvPr/>
          </p:nvSpPr>
          <p:spPr>
            <a:xfrm>
              <a:off x="3838858" y="4904334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88</a:t>
              </a:r>
              <a:endParaRPr lang="it-IT" sz="1200" b="1" dirty="0"/>
            </a:p>
          </p:txBody>
        </p:sp>
        <p:sp>
          <p:nvSpPr>
            <p:cNvPr id="155" name="CasellaDiTesto 101"/>
            <p:cNvSpPr txBox="1"/>
            <p:nvPr/>
          </p:nvSpPr>
          <p:spPr>
            <a:xfrm>
              <a:off x="4215896" y="4335466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89</a:t>
              </a:r>
              <a:endParaRPr lang="it-IT" sz="1200" b="1" dirty="0"/>
            </a:p>
          </p:txBody>
        </p:sp>
        <p:sp>
          <p:nvSpPr>
            <p:cNvPr id="156" name="CasellaDiTesto 102"/>
            <p:cNvSpPr txBox="1"/>
            <p:nvPr/>
          </p:nvSpPr>
          <p:spPr>
            <a:xfrm>
              <a:off x="4152146" y="4541238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90</a:t>
              </a:r>
              <a:endParaRPr lang="it-IT" sz="1200" b="1" dirty="0"/>
            </a:p>
          </p:txBody>
        </p:sp>
        <p:sp>
          <p:nvSpPr>
            <p:cNvPr id="157" name="CasellaDiTesto 103"/>
            <p:cNvSpPr txBox="1"/>
            <p:nvPr/>
          </p:nvSpPr>
          <p:spPr>
            <a:xfrm>
              <a:off x="4113456" y="4770755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/>
                <a:t>9</a:t>
              </a:r>
              <a:r>
                <a:rPr lang="en-US" sz="1200" b="1" dirty="0" smtClean="0"/>
                <a:t>1</a:t>
              </a:r>
              <a:endParaRPr lang="it-IT" sz="1200" b="1" dirty="0"/>
            </a:p>
          </p:txBody>
        </p:sp>
        <p:sp>
          <p:nvSpPr>
            <p:cNvPr id="158" name="CasellaDiTesto 104"/>
            <p:cNvSpPr txBox="1"/>
            <p:nvPr/>
          </p:nvSpPr>
          <p:spPr>
            <a:xfrm>
              <a:off x="4090735" y="4962634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92</a:t>
              </a:r>
              <a:endParaRPr lang="it-IT" sz="1200" b="1" dirty="0"/>
            </a:p>
          </p:txBody>
        </p:sp>
        <p:sp>
          <p:nvSpPr>
            <p:cNvPr id="159" name="CasellaDiTesto 105"/>
            <p:cNvSpPr txBox="1"/>
            <p:nvPr/>
          </p:nvSpPr>
          <p:spPr>
            <a:xfrm>
              <a:off x="4313624" y="3912044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93</a:t>
              </a:r>
              <a:endParaRPr lang="it-IT" sz="1200" b="1" dirty="0"/>
            </a:p>
          </p:txBody>
        </p:sp>
        <p:sp>
          <p:nvSpPr>
            <p:cNvPr id="160" name="CasellaDiTesto 106"/>
            <p:cNvSpPr txBox="1"/>
            <p:nvPr/>
          </p:nvSpPr>
          <p:spPr>
            <a:xfrm>
              <a:off x="4562942" y="4003422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94</a:t>
              </a:r>
              <a:endParaRPr lang="it-IT" sz="1200" b="1" dirty="0"/>
            </a:p>
          </p:txBody>
        </p:sp>
        <p:sp>
          <p:nvSpPr>
            <p:cNvPr id="161" name="CasellaDiTesto 107"/>
            <p:cNvSpPr txBox="1"/>
            <p:nvPr/>
          </p:nvSpPr>
          <p:spPr>
            <a:xfrm>
              <a:off x="4528971" y="4182815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95</a:t>
              </a:r>
              <a:endParaRPr lang="it-IT" sz="1200" b="1" dirty="0"/>
            </a:p>
          </p:txBody>
        </p:sp>
        <p:sp>
          <p:nvSpPr>
            <p:cNvPr id="162" name="CasellaDiTesto 109"/>
            <p:cNvSpPr txBox="1"/>
            <p:nvPr/>
          </p:nvSpPr>
          <p:spPr>
            <a:xfrm>
              <a:off x="4467349" y="4401987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96</a:t>
              </a:r>
              <a:endParaRPr lang="it-IT" sz="1200" b="1" dirty="0"/>
            </a:p>
          </p:txBody>
        </p:sp>
        <p:sp>
          <p:nvSpPr>
            <p:cNvPr id="163" name="CasellaDiTesto 110"/>
            <p:cNvSpPr txBox="1"/>
            <p:nvPr/>
          </p:nvSpPr>
          <p:spPr>
            <a:xfrm>
              <a:off x="4805617" y="4057765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97</a:t>
              </a:r>
              <a:endParaRPr lang="it-IT" sz="1200" b="1" dirty="0"/>
            </a:p>
          </p:txBody>
        </p:sp>
        <p:sp>
          <p:nvSpPr>
            <p:cNvPr id="164" name="CasellaDiTesto 111"/>
            <p:cNvSpPr txBox="1"/>
            <p:nvPr/>
          </p:nvSpPr>
          <p:spPr>
            <a:xfrm>
              <a:off x="4400870" y="4625356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98</a:t>
              </a:r>
              <a:endParaRPr lang="it-IT" sz="1200" b="1" dirty="0"/>
            </a:p>
          </p:txBody>
        </p:sp>
        <p:sp>
          <p:nvSpPr>
            <p:cNvPr id="165" name="CasellaDiTesto 112"/>
            <p:cNvSpPr txBox="1"/>
            <p:nvPr/>
          </p:nvSpPr>
          <p:spPr>
            <a:xfrm>
              <a:off x="4372548" y="4835908"/>
              <a:ext cx="3601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99</a:t>
              </a:r>
              <a:endParaRPr lang="it-IT" sz="1200" b="1" dirty="0"/>
            </a:p>
          </p:txBody>
        </p:sp>
        <p:sp>
          <p:nvSpPr>
            <p:cNvPr id="166" name="CasellaDiTesto 113"/>
            <p:cNvSpPr txBox="1"/>
            <p:nvPr/>
          </p:nvSpPr>
          <p:spPr>
            <a:xfrm>
              <a:off x="4290435" y="5057767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100</a:t>
              </a:r>
              <a:endParaRPr lang="it-IT" sz="1200" b="1" dirty="0"/>
            </a:p>
          </p:txBody>
        </p:sp>
        <p:sp>
          <p:nvSpPr>
            <p:cNvPr id="167" name="CasellaDiTesto 114"/>
            <p:cNvSpPr txBox="1"/>
            <p:nvPr/>
          </p:nvSpPr>
          <p:spPr>
            <a:xfrm>
              <a:off x="4704674" y="4259663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101</a:t>
              </a:r>
              <a:endParaRPr lang="it-IT" sz="1200" b="1" dirty="0"/>
            </a:p>
          </p:txBody>
        </p:sp>
        <p:sp>
          <p:nvSpPr>
            <p:cNvPr id="168" name="CasellaDiTesto 115"/>
            <p:cNvSpPr txBox="1"/>
            <p:nvPr/>
          </p:nvSpPr>
          <p:spPr>
            <a:xfrm>
              <a:off x="4679177" y="4482947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102</a:t>
              </a:r>
              <a:endParaRPr lang="it-IT" sz="1200" b="1" dirty="0"/>
            </a:p>
          </p:txBody>
        </p:sp>
        <p:sp>
          <p:nvSpPr>
            <p:cNvPr id="169" name="CasellaDiTesto 116"/>
            <p:cNvSpPr txBox="1"/>
            <p:nvPr/>
          </p:nvSpPr>
          <p:spPr>
            <a:xfrm>
              <a:off x="4607495" y="4697408"/>
              <a:ext cx="5125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103</a:t>
              </a:r>
              <a:endParaRPr lang="it-IT" sz="1200" b="1" dirty="0"/>
            </a:p>
          </p:txBody>
        </p:sp>
        <p:sp>
          <p:nvSpPr>
            <p:cNvPr id="170" name="CasellaDiTesto 117"/>
            <p:cNvSpPr txBox="1"/>
            <p:nvPr/>
          </p:nvSpPr>
          <p:spPr>
            <a:xfrm>
              <a:off x="4571789" y="4916958"/>
              <a:ext cx="5125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104</a:t>
              </a:r>
              <a:endParaRPr lang="it-IT" sz="1200" b="1" dirty="0"/>
            </a:p>
          </p:txBody>
        </p:sp>
        <p:sp>
          <p:nvSpPr>
            <p:cNvPr id="171" name="CasellaDiTesto 118"/>
            <p:cNvSpPr txBox="1"/>
            <p:nvPr/>
          </p:nvSpPr>
          <p:spPr>
            <a:xfrm>
              <a:off x="5006516" y="4131637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105</a:t>
              </a:r>
              <a:endParaRPr lang="it-IT" sz="1200" b="1" dirty="0"/>
            </a:p>
          </p:txBody>
        </p:sp>
        <p:sp>
          <p:nvSpPr>
            <p:cNvPr id="172" name="CasellaDiTesto 119"/>
            <p:cNvSpPr txBox="1"/>
            <p:nvPr/>
          </p:nvSpPr>
          <p:spPr>
            <a:xfrm>
              <a:off x="4980166" y="4342584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106</a:t>
              </a:r>
              <a:endParaRPr lang="it-IT" sz="1200" b="1" dirty="0"/>
            </a:p>
          </p:txBody>
        </p:sp>
        <p:sp>
          <p:nvSpPr>
            <p:cNvPr id="173" name="CasellaDiTesto 120"/>
            <p:cNvSpPr txBox="1"/>
            <p:nvPr/>
          </p:nvSpPr>
          <p:spPr>
            <a:xfrm>
              <a:off x="4914953" y="4542034"/>
              <a:ext cx="457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107</a:t>
              </a:r>
              <a:endParaRPr lang="it-IT" sz="1200" b="1" dirty="0"/>
            </a:p>
          </p:txBody>
        </p:sp>
        <p:sp>
          <p:nvSpPr>
            <p:cNvPr id="174" name="CasellaDiTesto 121"/>
            <p:cNvSpPr txBox="1"/>
            <p:nvPr/>
          </p:nvSpPr>
          <p:spPr>
            <a:xfrm>
              <a:off x="4512372" y="5106305"/>
              <a:ext cx="48489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108</a:t>
              </a:r>
              <a:endParaRPr lang="it-IT" sz="1200" b="1" dirty="0"/>
            </a:p>
          </p:txBody>
        </p:sp>
        <p:sp>
          <p:nvSpPr>
            <p:cNvPr id="175" name="CasellaDiTesto 122"/>
            <p:cNvSpPr txBox="1"/>
            <p:nvPr/>
          </p:nvSpPr>
          <p:spPr>
            <a:xfrm>
              <a:off x="5262496" y="4213735"/>
              <a:ext cx="5125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109</a:t>
              </a:r>
              <a:endParaRPr lang="it-IT" sz="1200" b="1" dirty="0"/>
            </a:p>
          </p:txBody>
        </p:sp>
        <p:sp>
          <p:nvSpPr>
            <p:cNvPr id="176" name="CasellaDiTesto 123"/>
            <p:cNvSpPr txBox="1"/>
            <p:nvPr/>
          </p:nvSpPr>
          <p:spPr>
            <a:xfrm>
              <a:off x="5215299" y="4401987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110</a:t>
              </a:r>
              <a:endParaRPr lang="it-IT" sz="1200" b="1" dirty="0"/>
            </a:p>
          </p:txBody>
        </p:sp>
        <p:sp>
          <p:nvSpPr>
            <p:cNvPr id="177" name="CasellaDiTesto 124"/>
            <p:cNvSpPr txBox="1"/>
            <p:nvPr/>
          </p:nvSpPr>
          <p:spPr>
            <a:xfrm>
              <a:off x="4885761" y="4765834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111</a:t>
              </a:r>
              <a:endParaRPr lang="it-IT" sz="1200" b="1" dirty="0"/>
            </a:p>
          </p:txBody>
        </p:sp>
        <p:sp>
          <p:nvSpPr>
            <p:cNvPr id="178" name="CasellaDiTesto 125"/>
            <p:cNvSpPr txBox="1"/>
            <p:nvPr/>
          </p:nvSpPr>
          <p:spPr>
            <a:xfrm>
              <a:off x="4812714" y="4974357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112</a:t>
              </a:r>
              <a:endParaRPr lang="it-IT" sz="1200" b="1" dirty="0"/>
            </a:p>
          </p:txBody>
        </p:sp>
        <p:sp>
          <p:nvSpPr>
            <p:cNvPr id="179" name="CasellaDiTesto 126"/>
            <p:cNvSpPr txBox="1"/>
            <p:nvPr/>
          </p:nvSpPr>
          <p:spPr>
            <a:xfrm>
              <a:off x="5506768" y="4262976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113</a:t>
              </a:r>
              <a:endParaRPr lang="it-IT" sz="1200" b="1" dirty="0"/>
            </a:p>
          </p:txBody>
        </p:sp>
        <p:sp>
          <p:nvSpPr>
            <p:cNvPr id="180" name="CasellaDiTesto 127"/>
            <p:cNvSpPr txBox="1"/>
            <p:nvPr/>
          </p:nvSpPr>
          <p:spPr>
            <a:xfrm>
              <a:off x="5154555" y="4625355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114</a:t>
              </a:r>
              <a:endParaRPr lang="it-IT" sz="1200" b="1" dirty="0"/>
            </a:p>
          </p:txBody>
        </p:sp>
        <p:sp>
          <p:nvSpPr>
            <p:cNvPr id="181" name="CasellaDiTesto 128"/>
            <p:cNvSpPr txBox="1"/>
            <p:nvPr/>
          </p:nvSpPr>
          <p:spPr>
            <a:xfrm>
              <a:off x="5096477" y="4835908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115</a:t>
              </a:r>
              <a:endParaRPr lang="it-IT" sz="1200" b="1" dirty="0"/>
            </a:p>
          </p:txBody>
        </p:sp>
        <p:sp>
          <p:nvSpPr>
            <p:cNvPr id="182" name="CasellaDiTesto 129"/>
            <p:cNvSpPr txBox="1"/>
            <p:nvPr/>
          </p:nvSpPr>
          <p:spPr>
            <a:xfrm>
              <a:off x="5050169" y="5024308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116</a:t>
              </a:r>
              <a:endParaRPr lang="it-IT" sz="1200" b="1" dirty="0"/>
            </a:p>
          </p:txBody>
        </p:sp>
        <p:sp>
          <p:nvSpPr>
            <p:cNvPr id="183" name="CasellaDiTesto 130"/>
            <p:cNvSpPr txBox="1"/>
            <p:nvPr/>
          </p:nvSpPr>
          <p:spPr>
            <a:xfrm>
              <a:off x="5483493" y="4484855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117</a:t>
              </a:r>
              <a:endParaRPr lang="it-IT" sz="1200" b="1" dirty="0"/>
            </a:p>
          </p:txBody>
        </p:sp>
        <p:sp>
          <p:nvSpPr>
            <p:cNvPr id="184" name="CasellaDiTesto 131"/>
            <p:cNvSpPr txBox="1"/>
            <p:nvPr/>
          </p:nvSpPr>
          <p:spPr>
            <a:xfrm>
              <a:off x="5703301" y="4542884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118</a:t>
              </a:r>
              <a:endParaRPr lang="it-IT" sz="1200" b="1" dirty="0"/>
            </a:p>
          </p:txBody>
        </p:sp>
        <p:sp>
          <p:nvSpPr>
            <p:cNvPr id="185" name="CasellaDiTesto 132"/>
            <p:cNvSpPr txBox="1"/>
            <p:nvPr/>
          </p:nvSpPr>
          <p:spPr>
            <a:xfrm>
              <a:off x="5398174" y="4676141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119</a:t>
              </a:r>
              <a:endParaRPr lang="it-IT" sz="1200" b="1" dirty="0"/>
            </a:p>
          </p:txBody>
        </p:sp>
        <p:sp>
          <p:nvSpPr>
            <p:cNvPr id="186" name="CasellaDiTesto 133"/>
            <p:cNvSpPr txBox="1"/>
            <p:nvPr/>
          </p:nvSpPr>
          <p:spPr>
            <a:xfrm>
              <a:off x="5365427" y="4884909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120</a:t>
              </a:r>
              <a:endParaRPr lang="it-IT" sz="1200" b="1" dirty="0"/>
            </a:p>
          </p:txBody>
        </p:sp>
        <p:sp>
          <p:nvSpPr>
            <p:cNvPr id="187" name="CasellaDiTesto 134"/>
            <p:cNvSpPr txBox="1"/>
            <p:nvPr/>
          </p:nvSpPr>
          <p:spPr>
            <a:xfrm>
              <a:off x="5762721" y="4342982"/>
              <a:ext cx="485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b="1" dirty="0" smtClean="0"/>
                <a:t>121</a:t>
              </a:r>
              <a:endParaRPr lang="it-IT" sz="1200" b="1" dirty="0"/>
            </a:p>
          </p:txBody>
        </p:sp>
      </p:grpSp>
      <p:sp>
        <p:nvSpPr>
          <p:cNvPr id="9" name="CasellaDiTesto 135"/>
          <p:cNvSpPr txBox="1"/>
          <p:nvPr/>
        </p:nvSpPr>
        <p:spPr>
          <a:xfrm>
            <a:off x="6358097" y="4916575"/>
            <a:ext cx="22061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IV:  28    super-cells</a:t>
            </a:r>
          </a:p>
          <a:p>
            <a:r>
              <a:rPr lang="en-US" sz="1400" dirty="0" smtClean="0"/>
              <a:t>       7      down-boards</a:t>
            </a:r>
          </a:p>
          <a:p>
            <a:r>
              <a:rPr lang="en-US" sz="1400" dirty="0" smtClean="0"/>
              <a:t>      224  channels</a:t>
            </a:r>
            <a:endParaRPr lang="it-IT" sz="1400" dirty="0"/>
          </a:p>
        </p:txBody>
      </p:sp>
      <p:grpSp>
        <p:nvGrpSpPr>
          <p:cNvPr id="3" name="Gruppo 9"/>
          <p:cNvGrpSpPr/>
          <p:nvPr/>
        </p:nvGrpSpPr>
        <p:grpSpPr>
          <a:xfrm>
            <a:off x="1892669" y="1932366"/>
            <a:ext cx="1008112" cy="1067641"/>
            <a:chOff x="948154" y="2151226"/>
            <a:chExt cx="1008112" cy="1067641"/>
          </a:xfrm>
        </p:grpSpPr>
        <p:sp>
          <p:nvSpPr>
            <p:cNvPr id="47" name="Rettangolo 46"/>
            <p:cNvSpPr/>
            <p:nvPr/>
          </p:nvSpPr>
          <p:spPr>
            <a:xfrm>
              <a:off x="948154" y="2170724"/>
              <a:ext cx="1008112" cy="10456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dirty="0"/>
            </a:p>
          </p:txBody>
        </p:sp>
        <p:cxnSp>
          <p:nvCxnSpPr>
            <p:cNvPr id="48" name="Connettore 1 47"/>
            <p:cNvCxnSpPr/>
            <p:nvPr/>
          </p:nvCxnSpPr>
          <p:spPr>
            <a:xfrm>
              <a:off x="1006769" y="217072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ttore 1 48"/>
            <p:cNvCxnSpPr/>
            <p:nvPr/>
          </p:nvCxnSpPr>
          <p:spPr>
            <a:xfrm>
              <a:off x="1065385" y="2182448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ttore 1 49"/>
            <p:cNvCxnSpPr/>
            <p:nvPr/>
          </p:nvCxnSpPr>
          <p:spPr>
            <a:xfrm>
              <a:off x="1124001" y="215900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ttore 1 50"/>
            <p:cNvCxnSpPr/>
            <p:nvPr/>
          </p:nvCxnSpPr>
          <p:spPr>
            <a:xfrm>
              <a:off x="1182617" y="215900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ttore 1 51"/>
            <p:cNvCxnSpPr/>
            <p:nvPr/>
          </p:nvCxnSpPr>
          <p:spPr>
            <a:xfrm>
              <a:off x="1241233" y="2182451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ttore 1 52"/>
            <p:cNvCxnSpPr/>
            <p:nvPr/>
          </p:nvCxnSpPr>
          <p:spPr>
            <a:xfrm>
              <a:off x="1299849" y="218245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ttore 1 53"/>
            <p:cNvCxnSpPr/>
            <p:nvPr/>
          </p:nvCxnSpPr>
          <p:spPr>
            <a:xfrm>
              <a:off x="1358465" y="2170730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1 54"/>
            <p:cNvCxnSpPr/>
            <p:nvPr/>
          </p:nvCxnSpPr>
          <p:spPr>
            <a:xfrm>
              <a:off x="1417081" y="217993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55"/>
            <p:cNvCxnSpPr/>
            <p:nvPr/>
          </p:nvCxnSpPr>
          <p:spPr>
            <a:xfrm>
              <a:off x="1477326" y="215900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56"/>
            <p:cNvCxnSpPr/>
            <p:nvPr/>
          </p:nvCxnSpPr>
          <p:spPr>
            <a:xfrm>
              <a:off x="1537644" y="217073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57"/>
            <p:cNvCxnSpPr/>
            <p:nvPr/>
          </p:nvCxnSpPr>
          <p:spPr>
            <a:xfrm>
              <a:off x="1595645" y="2170725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ttore 1 58"/>
            <p:cNvCxnSpPr/>
            <p:nvPr/>
          </p:nvCxnSpPr>
          <p:spPr>
            <a:xfrm>
              <a:off x="1651545" y="2151226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ttore 1 59"/>
            <p:cNvCxnSpPr/>
            <p:nvPr/>
          </p:nvCxnSpPr>
          <p:spPr>
            <a:xfrm>
              <a:off x="1716796" y="215900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ttore 1 60"/>
            <p:cNvCxnSpPr/>
            <p:nvPr/>
          </p:nvCxnSpPr>
          <p:spPr>
            <a:xfrm>
              <a:off x="1765358" y="217106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ttore 1 61"/>
            <p:cNvCxnSpPr/>
            <p:nvPr/>
          </p:nvCxnSpPr>
          <p:spPr>
            <a:xfrm>
              <a:off x="1825643" y="217072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ttore 1 62"/>
            <p:cNvCxnSpPr/>
            <p:nvPr/>
          </p:nvCxnSpPr>
          <p:spPr>
            <a:xfrm>
              <a:off x="1884258" y="2159001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o 10"/>
          <p:cNvGrpSpPr/>
          <p:nvPr/>
        </p:nvGrpSpPr>
        <p:grpSpPr>
          <a:xfrm>
            <a:off x="1938147" y="3643990"/>
            <a:ext cx="1008112" cy="1065123"/>
            <a:chOff x="948154" y="2151226"/>
            <a:chExt cx="1008112" cy="1065123"/>
          </a:xfrm>
        </p:grpSpPr>
        <p:sp>
          <p:nvSpPr>
            <p:cNvPr id="30" name="Rettangolo 29"/>
            <p:cNvSpPr/>
            <p:nvPr/>
          </p:nvSpPr>
          <p:spPr>
            <a:xfrm>
              <a:off x="948154" y="2170724"/>
              <a:ext cx="1008112" cy="10456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 dirty="0"/>
            </a:p>
          </p:txBody>
        </p:sp>
        <p:cxnSp>
          <p:nvCxnSpPr>
            <p:cNvPr id="31" name="Connettore 1 30"/>
            <p:cNvCxnSpPr/>
            <p:nvPr/>
          </p:nvCxnSpPr>
          <p:spPr>
            <a:xfrm>
              <a:off x="1006769" y="217072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ttore 1 31"/>
            <p:cNvCxnSpPr/>
            <p:nvPr/>
          </p:nvCxnSpPr>
          <p:spPr>
            <a:xfrm>
              <a:off x="1065385" y="2170725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ttore 1 32"/>
            <p:cNvCxnSpPr/>
            <p:nvPr/>
          </p:nvCxnSpPr>
          <p:spPr>
            <a:xfrm>
              <a:off x="1124001" y="215900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ttore 1 33"/>
            <p:cNvCxnSpPr/>
            <p:nvPr/>
          </p:nvCxnSpPr>
          <p:spPr>
            <a:xfrm>
              <a:off x="1182617" y="215900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ttore 1 34"/>
            <p:cNvCxnSpPr/>
            <p:nvPr/>
          </p:nvCxnSpPr>
          <p:spPr>
            <a:xfrm>
              <a:off x="1241233" y="2170728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ttore 1 35"/>
            <p:cNvCxnSpPr/>
            <p:nvPr/>
          </p:nvCxnSpPr>
          <p:spPr>
            <a:xfrm>
              <a:off x="1299849" y="2170729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ttore 1 36"/>
            <p:cNvCxnSpPr/>
            <p:nvPr/>
          </p:nvCxnSpPr>
          <p:spPr>
            <a:xfrm>
              <a:off x="1358465" y="2170730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ttore 1 37"/>
            <p:cNvCxnSpPr/>
            <p:nvPr/>
          </p:nvCxnSpPr>
          <p:spPr>
            <a:xfrm>
              <a:off x="1417081" y="217993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ttore 1 38"/>
            <p:cNvCxnSpPr/>
            <p:nvPr/>
          </p:nvCxnSpPr>
          <p:spPr>
            <a:xfrm>
              <a:off x="1477326" y="215900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ttore 1 39"/>
            <p:cNvCxnSpPr/>
            <p:nvPr/>
          </p:nvCxnSpPr>
          <p:spPr>
            <a:xfrm>
              <a:off x="1537644" y="2170733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ttore 1 40"/>
            <p:cNvCxnSpPr/>
            <p:nvPr/>
          </p:nvCxnSpPr>
          <p:spPr>
            <a:xfrm>
              <a:off x="1595645" y="2170725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ttore 1 41"/>
            <p:cNvCxnSpPr/>
            <p:nvPr/>
          </p:nvCxnSpPr>
          <p:spPr>
            <a:xfrm>
              <a:off x="1651545" y="2151226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ttore 1 42"/>
            <p:cNvCxnSpPr/>
            <p:nvPr/>
          </p:nvCxnSpPr>
          <p:spPr>
            <a:xfrm>
              <a:off x="1716796" y="215900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ttore 1 43"/>
            <p:cNvCxnSpPr/>
            <p:nvPr/>
          </p:nvCxnSpPr>
          <p:spPr>
            <a:xfrm>
              <a:off x="1777081" y="2171062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ttore 1 44"/>
            <p:cNvCxnSpPr/>
            <p:nvPr/>
          </p:nvCxnSpPr>
          <p:spPr>
            <a:xfrm>
              <a:off x="1825643" y="2170724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ttore 1 45"/>
            <p:cNvCxnSpPr/>
            <p:nvPr/>
          </p:nvCxnSpPr>
          <p:spPr>
            <a:xfrm>
              <a:off x="1884258" y="2159001"/>
              <a:ext cx="0" cy="1036415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CasellaDiTesto 173"/>
          <p:cNvSpPr txBox="1"/>
          <p:nvPr/>
        </p:nvSpPr>
        <p:spPr>
          <a:xfrm>
            <a:off x="385812" y="1195586"/>
            <a:ext cx="171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/>
              <a:t>JURA  side</a:t>
            </a:r>
            <a:endParaRPr lang="it-IT" dirty="0"/>
          </a:p>
        </p:txBody>
      </p:sp>
      <p:sp>
        <p:nvSpPr>
          <p:cNvPr id="13" name="CasellaDiTesto 174"/>
          <p:cNvSpPr txBox="1"/>
          <p:nvPr/>
        </p:nvSpPr>
        <p:spPr>
          <a:xfrm>
            <a:off x="133672" y="1975311"/>
            <a:ext cx="164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16 FE up-boards</a:t>
            </a:r>
          </a:p>
          <a:p>
            <a:r>
              <a:rPr lang="it-IT" sz="1600" dirty="0" smtClean="0"/>
              <a:t>(32 </a:t>
            </a:r>
            <a:r>
              <a:rPr lang="it-IT" sz="1600" dirty="0" err="1" smtClean="0"/>
              <a:t>ch</a:t>
            </a:r>
            <a:r>
              <a:rPr lang="it-IT" sz="1600" dirty="0" smtClean="0"/>
              <a:t> </a:t>
            </a:r>
            <a:r>
              <a:rPr lang="en-US" sz="1600" dirty="0" smtClean="0"/>
              <a:t>each</a:t>
            </a:r>
            <a:r>
              <a:rPr lang="it-IT" sz="1600" dirty="0" smtClean="0"/>
              <a:t>)</a:t>
            </a:r>
          </a:p>
          <a:p>
            <a:r>
              <a:rPr lang="it-IT" sz="1600" dirty="0" smtClean="0"/>
              <a:t>512 </a:t>
            </a:r>
            <a:r>
              <a:rPr lang="it-IT" sz="1600" dirty="0" err="1" smtClean="0"/>
              <a:t>ch</a:t>
            </a:r>
            <a:r>
              <a:rPr lang="it-IT" sz="1600" dirty="0" smtClean="0"/>
              <a:t> </a:t>
            </a:r>
            <a:r>
              <a:rPr lang="it-IT" sz="1600" dirty="0" err="1" smtClean="0"/>
              <a:t>total</a:t>
            </a:r>
            <a:endParaRPr lang="it-IT" sz="1600" dirty="0"/>
          </a:p>
        </p:txBody>
      </p:sp>
      <p:sp>
        <p:nvSpPr>
          <p:cNvPr id="14" name="CasellaDiTesto 175"/>
          <p:cNvSpPr txBox="1"/>
          <p:nvPr/>
        </p:nvSpPr>
        <p:spPr>
          <a:xfrm>
            <a:off x="133673" y="3698593"/>
            <a:ext cx="19700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16 FE down-</a:t>
            </a:r>
            <a:r>
              <a:rPr lang="it-IT" sz="1600" dirty="0" err="1" smtClean="0"/>
              <a:t>boards</a:t>
            </a:r>
            <a:endParaRPr lang="it-IT" sz="1600" dirty="0" smtClean="0"/>
          </a:p>
          <a:p>
            <a:r>
              <a:rPr lang="it-IT" sz="1600" dirty="0" smtClean="0"/>
              <a:t>(32 </a:t>
            </a:r>
            <a:r>
              <a:rPr lang="it-IT" sz="1600" dirty="0" err="1" smtClean="0"/>
              <a:t>ch</a:t>
            </a:r>
            <a:r>
              <a:rPr lang="it-IT" sz="1600" dirty="0" smtClean="0"/>
              <a:t> </a:t>
            </a:r>
            <a:r>
              <a:rPr lang="it-IT" sz="1600" dirty="0" err="1" smtClean="0"/>
              <a:t>each</a:t>
            </a:r>
            <a:r>
              <a:rPr lang="it-IT" sz="1600" dirty="0" smtClean="0"/>
              <a:t>)</a:t>
            </a:r>
          </a:p>
          <a:p>
            <a:r>
              <a:rPr lang="it-IT" sz="1600" dirty="0" smtClean="0"/>
              <a:t>512 </a:t>
            </a:r>
            <a:r>
              <a:rPr lang="it-IT" sz="1600" dirty="0" err="1" smtClean="0"/>
              <a:t>ch</a:t>
            </a:r>
            <a:r>
              <a:rPr lang="it-IT" sz="1600" dirty="0" smtClean="0"/>
              <a:t> </a:t>
            </a:r>
            <a:r>
              <a:rPr lang="it-IT" sz="1600" dirty="0" err="1" smtClean="0"/>
              <a:t>total</a:t>
            </a:r>
            <a:endParaRPr lang="it-IT" sz="1600" dirty="0"/>
          </a:p>
        </p:txBody>
      </p:sp>
      <p:grpSp>
        <p:nvGrpSpPr>
          <p:cNvPr id="10" name="Gruppo 14"/>
          <p:cNvGrpSpPr/>
          <p:nvPr/>
        </p:nvGrpSpPr>
        <p:grpSpPr>
          <a:xfrm>
            <a:off x="2055378" y="1553163"/>
            <a:ext cx="573321" cy="1550963"/>
            <a:chOff x="1591506" y="1842361"/>
            <a:chExt cx="573321" cy="1550963"/>
          </a:xfrm>
        </p:grpSpPr>
        <p:cxnSp>
          <p:nvCxnSpPr>
            <p:cNvPr id="27" name="Connettore 1 26"/>
            <p:cNvCxnSpPr/>
            <p:nvPr/>
          </p:nvCxnSpPr>
          <p:spPr>
            <a:xfrm>
              <a:off x="1874277" y="1842361"/>
              <a:ext cx="0" cy="155096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ttore 2 27"/>
            <p:cNvCxnSpPr/>
            <p:nvPr/>
          </p:nvCxnSpPr>
          <p:spPr>
            <a:xfrm flipH="1">
              <a:off x="1591506" y="1971314"/>
              <a:ext cx="28277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ttore 2 28"/>
            <p:cNvCxnSpPr/>
            <p:nvPr/>
          </p:nvCxnSpPr>
          <p:spPr>
            <a:xfrm>
              <a:off x="1871747" y="2060848"/>
              <a:ext cx="2930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uppo 15"/>
          <p:cNvGrpSpPr/>
          <p:nvPr/>
        </p:nvGrpSpPr>
        <p:grpSpPr>
          <a:xfrm>
            <a:off x="2160886" y="3194384"/>
            <a:ext cx="573321" cy="1550963"/>
            <a:chOff x="1591506" y="1842361"/>
            <a:chExt cx="573321" cy="1550963"/>
          </a:xfrm>
        </p:grpSpPr>
        <p:cxnSp>
          <p:nvCxnSpPr>
            <p:cNvPr id="24" name="Connettore 1 23"/>
            <p:cNvCxnSpPr/>
            <p:nvPr/>
          </p:nvCxnSpPr>
          <p:spPr>
            <a:xfrm>
              <a:off x="1874277" y="1842361"/>
              <a:ext cx="0" cy="155096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ttore 2 24"/>
            <p:cNvCxnSpPr/>
            <p:nvPr/>
          </p:nvCxnSpPr>
          <p:spPr>
            <a:xfrm flipH="1">
              <a:off x="1591506" y="1971314"/>
              <a:ext cx="28277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ttore 2 25"/>
            <p:cNvCxnSpPr/>
            <p:nvPr/>
          </p:nvCxnSpPr>
          <p:spPr>
            <a:xfrm>
              <a:off x="1871747" y="2060848"/>
              <a:ext cx="29308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asellaDiTesto 190"/>
          <p:cNvSpPr txBox="1"/>
          <p:nvPr/>
        </p:nvSpPr>
        <p:spPr>
          <a:xfrm>
            <a:off x="1831120" y="1553163"/>
            <a:ext cx="2403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I</a:t>
            </a:r>
            <a:endParaRPr lang="it-IT" sz="1600" dirty="0"/>
          </a:p>
        </p:txBody>
      </p:sp>
      <p:sp>
        <p:nvSpPr>
          <p:cNvPr id="18" name="CasellaDiTesto 191"/>
          <p:cNvSpPr txBox="1"/>
          <p:nvPr/>
        </p:nvSpPr>
        <p:spPr>
          <a:xfrm>
            <a:off x="2698622" y="1564887"/>
            <a:ext cx="393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I </a:t>
            </a:r>
            <a:r>
              <a:rPr lang="it-IT" sz="1600" dirty="0" err="1" smtClean="0"/>
              <a:t>I</a:t>
            </a:r>
            <a:endParaRPr lang="it-IT" sz="1600" dirty="0"/>
          </a:p>
        </p:txBody>
      </p:sp>
      <p:sp>
        <p:nvSpPr>
          <p:cNvPr id="19" name="CasellaDiTesto 192"/>
          <p:cNvSpPr txBox="1"/>
          <p:nvPr/>
        </p:nvSpPr>
        <p:spPr>
          <a:xfrm>
            <a:off x="1728547" y="3161288"/>
            <a:ext cx="515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I </a:t>
            </a:r>
            <a:r>
              <a:rPr lang="it-IT" sz="1600" dirty="0" err="1" smtClean="0"/>
              <a:t>I</a:t>
            </a:r>
            <a:r>
              <a:rPr lang="it-IT" sz="1600" dirty="0" smtClean="0"/>
              <a:t> </a:t>
            </a:r>
            <a:r>
              <a:rPr lang="it-IT" sz="1600" dirty="0" err="1" smtClean="0"/>
              <a:t>I</a:t>
            </a:r>
            <a:endParaRPr lang="it-IT" sz="1600" dirty="0"/>
          </a:p>
        </p:txBody>
      </p:sp>
      <p:sp>
        <p:nvSpPr>
          <p:cNvPr id="20" name="CasellaDiTesto 193"/>
          <p:cNvSpPr txBox="1"/>
          <p:nvPr/>
        </p:nvSpPr>
        <p:spPr>
          <a:xfrm>
            <a:off x="2659608" y="3163248"/>
            <a:ext cx="5158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/>
              <a:t>I </a:t>
            </a:r>
            <a:r>
              <a:rPr lang="it-IT" sz="1600" dirty="0"/>
              <a:t>V</a:t>
            </a:r>
          </a:p>
        </p:txBody>
      </p:sp>
      <p:sp>
        <p:nvSpPr>
          <p:cNvPr id="21" name="Titolo 1"/>
          <p:cNvSpPr>
            <a:spLocks noGrp="1"/>
          </p:cNvSpPr>
          <p:nvPr/>
        </p:nvSpPr>
        <p:spPr>
          <a:xfrm>
            <a:off x="590872" y="1886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dirty="0" smtClean="0"/>
              <a:t>Super-</a:t>
            </a:r>
            <a:r>
              <a:rPr lang="it-IT" dirty="0" err="1" smtClean="0"/>
              <a:t>Cells</a:t>
            </a:r>
            <a:r>
              <a:rPr lang="it-IT" dirty="0" smtClean="0"/>
              <a:t> </a:t>
            </a:r>
            <a:r>
              <a:rPr lang="it-IT" dirty="0" err="1" smtClean="0"/>
              <a:t>Numbering</a:t>
            </a:r>
            <a:endParaRPr lang="it-IT" dirty="0"/>
          </a:p>
        </p:txBody>
      </p:sp>
      <p:sp>
        <p:nvSpPr>
          <p:cNvPr id="22" name="Rettangolo 21"/>
          <p:cNvSpPr/>
          <p:nvPr/>
        </p:nvSpPr>
        <p:spPr>
          <a:xfrm>
            <a:off x="1762739" y="1053517"/>
            <a:ext cx="1316216" cy="476365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CasellaDiTesto 94"/>
          <p:cNvSpPr txBox="1"/>
          <p:nvPr/>
        </p:nvSpPr>
        <p:spPr>
          <a:xfrm>
            <a:off x="1986455" y="1195586"/>
            <a:ext cx="780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smtClean="0">
                <a:solidFill>
                  <a:srgbClr val="FF0000"/>
                </a:solidFill>
              </a:rPr>
              <a:t>RACK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8" name="CasellaDiTesto 187"/>
          <p:cNvSpPr txBox="1"/>
          <p:nvPr/>
        </p:nvSpPr>
        <p:spPr>
          <a:xfrm>
            <a:off x="395536" y="5939988"/>
            <a:ext cx="66479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Numbering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chosen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optimize</a:t>
            </a:r>
            <a:r>
              <a:rPr lang="it-IT" dirty="0" smtClean="0"/>
              <a:t> </a:t>
            </a:r>
            <a:r>
              <a:rPr lang="it-IT" dirty="0" err="1" smtClean="0"/>
              <a:t>cable</a:t>
            </a:r>
            <a:r>
              <a:rPr lang="it-IT" dirty="0" smtClean="0"/>
              <a:t> </a:t>
            </a:r>
            <a:r>
              <a:rPr lang="it-IT" dirty="0" err="1" smtClean="0"/>
              <a:t>lenght</a:t>
            </a:r>
            <a:r>
              <a:rPr lang="it-IT" dirty="0" smtClean="0"/>
              <a:t> and </a:t>
            </a:r>
            <a:r>
              <a:rPr lang="it-IT" dirty="0" err="1" smtClean="0"/>
              <a:t>PM-Crate</a:t>
            </a:r>
            <a:r>
              <a:rPr lang="it-IT" dirty="0" smtClean="0"/>
              <a:t> </a:t>
            </a:r>
            <a:r>
              <a:rPr lang="it-IT" dirty="0" err="1" smtClean="0"/>
              <a:t>distance</a:t>
            </a:r>
            <a:endParaRPr lang="it-IT" dirty="0" smtClean="0"/>
          </a:p>
          <a:p>
            <a:r>
              <a:rPr lang="it-IT" dirty="0" err="1" smtClean="0"/>
              <a:t>Saleve</a:t>
            </a:r>
            <a:r>
              <a:rPr lang="it-IT" dirty="0" smtClean="0"/>
              <a:t> side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equal</a:t>
            </a:r>
            <a:r>
              <a:rPr lang="it-IT" dirty="0" smtClean="0"/>
              <a:t> (</a:t>
            </a:r>
            <a:r>
              <a:rPr lang="it-IT" dirty="0" err="1" smtClean="0"/>
              <a:t>not</a:t>
            </a:r>
            <a:r>
              <a:rPr lang="it-IT" dirty="0" smtClean="0"/>
              <a:t> specular)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rack</a:t>
            </a:r>
            <a:r>
              <a:rPr lang="it-IT" dirty="0" smtClean="0"/>
              <a:t> on the right</a:t>
            </a:r>
            <a:endParaRPr lang="it-I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Outlook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err="1" smtClean="0"/>
              <a:t>Mirror</a:t>
            </a:r>
            <a:r>
              <a:rPr lang="it-IT" dirty="0" smtClean="0"/>
              <a:t> </a:t>
            </a:r>
            <a:r>
              <a:rPr lang="it-IT" dirty="0" err="1" smtClean="0"/>
              <a:t>Support</a:t>
            </a:r>
            <a:r>
              <a:rPr lang="it-IT" dirty="0" smtClean="0"/>
              <a:t> </a:t>
            </a:r>
            <a:r>
              <a:rPr lang="it-IT" dirty="0" err="1" smtClean="0"/>
              <a:t>Vidyo</a:t>
            </a:r>
            <a:r>
              <a:rPr lang="it-IT" dirty="0" smtClean="0"/>
              <a:t> meeting on </a:t>
            </a:r>
            <a:r>
              <a:rPr lang="it-IT" dirty="0" err="1" smtClean="0"/>
              <a:t>June</a:t>
            </a:r>
            <a:r>
              <a:rPr lang="it-IT" dirty="0" smtClean="0"/>
              <a:t> 12, 20, 27 and on </a:t>
            </a:r>
            <a:r>
              <a:rPr lang="it-IT" dirty="0" err="1" smtClean="0"/>
              <a:t>July</a:t>
            </a:r>
            <a:r>
              <a:rPr lang="it-IT" dirty="0" smtClean="0"/>
              <a:t> 4 and 11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RICH WG meeting on </a:t>
            </a:r>
            <a:r>
              <a:rPr lang="it-IT" dirty="0" err="1" smtClean="0"/>
              <a:t>august</a:t>
            </a:r>
            <a:r>
              <a:rPr lang="it-IT" dirty="0" smtClean="0"/>
              <a:t> 27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Vessel status (</a:t>
            </a:r>
            <a:r>
              <a:rPr lang="it-IT" dirty="0" err="1" smtClean="0"/>
              <a:t>see</a:t>
            </a:r>
            <a:r>
              <a:rPr lang="it-IT" dirty="0" smtClean="0"/>
              <a:t> </a:t>
            </a:r>
            <a:r>
              <a:rPr lang="it-IT" dirty="0" err="1" smtClean="0"/>
              <a:t>Ferdi</a:t>
            </a:r>
            <a:r>
              <a:rPr lang="it-IT" dirty="0" smtClean="0"/>
              <a:t>’s </a:t>
            </a:r>
            <a:r>
              <a:rPr lang="it-IT" dirty="0" err="1" smtClean="0"/>
              <a:t>presentation</a:t>
            </a:r>
            <a:r>
              <a:rPr lang="it-IT" dirty="0" smtClean="0"/>
              <a:t> last </a:t>
            </a:r>
            <a:r>
              <a:rPr lang="it-IT" dirty="0" err="1" smtClean="0"/>
              <a:t>Tuesday</a:t>
            </a:r>
            <a:r>
              <a:rPr lang="it-IT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it-IT" dirty="0" err="1" smtClean="0"/>
              <a:t>Mirror</a:t>
            </a:r>
            <a:r>
              <a:rPr lang="it-IT" dirty="0" smtClean="0"/>
              <a:t> </a:t>
            </a:r>
            <a:r>
              <a:rPr lang="it-IT" dirty="0" err="1" smtClean="0"/>
              <a:t>Support</a:t>
            </a:r>
            <a:r>
              <a:rPr lang="it-IT" dirty="0" smtClean="0"/>
              <a:t> Status (</a:t>
            </a:r>
            <a:r>
              <a:rPr lang="it-IT" dirty="0" err="1" smtClean="0"/>
              <a:t>V.Carassiti</a:t>
            </a:r>
            <a:r>
              <a:rPr lang="it-IT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it-IT" dirty="0" err="1" smtClean="0"/>
              <a:t>Mirror</a:t>
            </a:r>
            <a:r>
              <a:rPr lang="it-IT" dirty="0" smtClean="0"/>
              <a:t> </a:t>
            </a:r>
            <a:r>
              <a:rPr lang="it-IT" dirty="0" err="1" smtClean="0"/>
              <a:t>Support</a:t>
            </a:r>
            <a:r>
              <a:rPr lang="it-IT" dirty="0" smtClean="0"/>
              <a:t> </a:t>
            </a:r>
            <a:r>
              <a:rPr lang="it-IT" dirty="0" err="1" smtClean="0"/>
              <a:t>Prototypes</a:t>
            </a:r>
            <a:r>
              <a:rPr lang="it-IT" dirty="0" smtClean="0"/>
              <a:t> (</a:t>
            </a:r>
            <a:r>
              <a:rPr lang="it-IT" dirty="0" err="1" smtClean="0"/>
              <a:t>G.Anzivino</a:t>
            </a:r>
            <a:r>
              <a:rPr lang="it-IT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PM </a:t>
            </a:r>
            <a:r>
              <a:rPr lang="it-IT" dirty="0" err="1" smtClean="0"/>
              <a:t>installation</a:t>
            </a:r>
            <a:r>
              <a:rPr lang="it-IT" dirty="0" smtClean="0"/>
              <a:t> (</a:t>
            </a:r>
            <a:r>
              <a:rPr lang="it-IT" dirty="0" err="1" smtClean="0"/>
              <a:t>M.Lenti</a:t>
            </a:r>
            <a:r>
              <a:rPr lang="it-IT" dirty="0" smtClean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it-IT" dirty="0" smtClean="0"/>
              <a:t>RICH TDAQ status (</a:t>
            </a:r>
            <a:r>
              <a:rPr lang="it-IT" dirty="0" err="1" smtClean="0"/>
              <a:t>M.Piccini</a:t>
            </a:r>
            <a:r>
              <a:rPr lang="it-IT" dirty="0" smtClean="0"/>
              <a:t>, </a:t>
            </a:r>
            <a:r>
              <a:rPr lang="it-IT" dirty="0" err="1" smtClean="0"/>
              <a:t>reported</a:t>
            </a:r>
            <a:r>
              <a:rPr lang="it-IT" dirty="0" smtClean="0"/>
              <a:t> in the TDAQ </a:t>
            </a:r>
            <a:r>
              <a:rPr lang="it-IT" dirty="0" err="1" smtClean="0"/>
              <a:t>summary</a:t>
            </a:r>
            <a:r>
              <a:rPr lang="it-IT" dirty="0" smtClean="0"/>
              <a:t>)</a:t>
            </a:r>
            <a:endParaRPr lang="it-IT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Supercell</a:t>
            </a:r>
            <a:endParaRPr lang="it-IT" dirty="0"/>
          </a:p>
        </p:txBody>
      </p:sp>
      <p:grpSp>
        <p:nvGrpSpPr>
          <p:cNvPr id="3" name="Gruppo 3"/>
          <p:cNvGrpSpPr/>
          <p:nvPr/>
        </p:nvGrpSpPr>
        <p:grpSpPr>
          <a:xfrm>
            <a:off x="3341514" y="1772816"/>
            <a:ext cx="2604988" cy="2191320"/>
            <a:chOff x="1596151" y="2423632"/>
            <a:chExt cx="2604988" cy="2191320"/>
          </a:xfrm>
        </p:grpSpPr>
        <p:sp>
          <p:nvSpPr>
            <p:cNvPr id="7" name="Ovale 6"/>
            <p:cNvSpPr/>
            <p:nvPr/>
          </p:nvSpPr>
          <p:spPr>
            <a:xfrm>
              <a:off x="3337043" y="2423632"/>
              <a:ext cx="864096" cy="7920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8" name="Ovale 7"/>
            <p:cNvSpPr/>
            <p:nvPr/>
          </p:nvSpPr>
          <p:spPr>
            <a:xfrm>
              <a:off x="2472947" y="3805600"/>
              <a:ext cx="86409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9" name="Ovale 8"/>
            <p:cNvSpPr/>
            <p:nvPr/>
          </p:nvSpPr>
          <p:spPr>
            <a:xfrm>
              <a:off x="1598979" y="3822864"/>
              <a:ext cx="86409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0" name="Ovale 9"/>
            <p:cNvSpPr/>
            <p:nvPr/>
          </p:nvSpPr>
          <p:spPr>
            <a:xfrm>
              <a:off x="2904995" y="3125592"/>
              <a:ext cx="864096" cy="7920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1" name="Ovale 10"/>
            <p:cNvSpPr/>
            <p:nvPr/>
          </p:nvSpPr>
          <p:spPr>
            <a:xfrm>
              <a:off x="2010563" y="3138292"/>
              <a:ext cx="86409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2" name="Ovale 11"/>
            <p:cNvSpPr/>
            <p:nvPr/>
          </p:nvSpPr>
          <p:spPr>
            <a:xfrm>
              <a:off x="3337043" y="3822864"/>
              <a:ext cx="864096" cy="7920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3" name="Ovale 12"/>
            <p:cNvSpPr/>
            <p:nvPr/>
          </p:nvSpPr>
          <p:spPr>
            <a:xfrm>
              <a:off x="2460247" y="2447804"/>
              <a:ext cx="864096" cy="79208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  <p:sp>
          <p:nvSpPr>
            <p:cNvPr id="14" name="Ovale 13"/>
            <p:cNvSpPr/>
            <p:nvPr/>
          </p:nvSpPr>
          <p:spPr>
            <a:xfrm>
              <a:off x="1596151" y="2447804"/>
              <a:ext cx="864096" cy="7920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it-IT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it-IT"/>
            </a:p>
          </p:txBody>
        </p:sp>
      </p:grpSp>
      <p:sp>
        <p:nvSpPr>
          <p:cNvPr id="5" name="CasellaDiTesto 30"/>
          <p:cNvSpPr txBox="1"/>
          <p:nvPr/>
        </p:nvSpPr>
        <p:spPr>
          <a:xfrm>
            <a:off x="2981474" y="263691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>
                <a:solidFill>
                  <a:schemeClr val="tx2"/>
                </a:solidFill>
              </a:rPr>
              <a:t>L</a:t>
            </a:r>
            <a:endParaRPr lang="it-IT" sz="2400" dirty="0">
              <a:solidFill>
                <a:schemeClr val="tx2"/>
              </a:solidFill>
            </a:endParaRPr>
          </a:p>
        </p:txBody>
      </p:sp>
      <p:sp>
        <p:nvSpPr>
          <p:cNvPr id="6" name="CasellaDiTesto 31"/>
          <p:cNvSpPr txBox="1"/>
          <p:nvPr/>
        </p:nvSpPr>
        <p:spPr>
          <a:xfrm>
            <a:off x="5730478" y="263691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 smtClean="0">
                <a:solidFill>
                  <a:srgbClr val="FF0000"/>
                </a:solidFill>
              </a:rPr>
              <a:t>R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67544" y="4221088"/>
            <a:ext cx="7418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PMs</a:t>
            </a:r>
            <a:r>
              <a:rPr lang="it-IT" dirty="0" smtClean="0"/>
              <a:t> are </a:t>
            </a:r>
            <a:r>
              <a:rPr lang="it-IT" dirty="0" err="1" smtClean="0"/>
              <a:t>grouped</a:t>
            </a:r>
            <a:r>
              <a:rPr lang="it-IT" dirty="0" smtClean="0"/>
              <a:t> in </a:t>
            </a:r>
            <a:r>
              <a:rPr lang="it-IT" dirty="0" err="1" smtClean="0"/>
              <a:t>Supercells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8 PM </a:t>
            </a:r>
            <a:r>
              <a:rPr lang="it-IT" dirty="0" err="1" smtClean="0"/>
              <a:t>each</a:t>
            </a:r>
            <a:r>
              <a:rPr lang="it-IT" dirty="0" smtClean="0"/>
              <a:t> (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used</a:t>
            </a:r>
            <a:r>
              <a:rPr lang="it-IT" dirty="0" smtClean="0"/>
              <a:t> in </a:t>
            </a:r>
            <a:r>
              <a:rPr lang="it-IT" dirty="0" err="1" smtClean="0"/>
              <a:t>multiplicity</a:t>
            </a:r>
            <a:r>
              <a:rPr lang="it-IT" dirty="0" smtClean="0"/>
              <a:t> trigger)</a:t>
            </a:r>
          </a:p>
          <a:p>
            <a:r>
              <a:rPr lang="it-IT" dirty="0" err="1" smtClean="0"/>
              <a:t>Two</a:t>
            </a:r>
            <a:r>
              <a:rPr lang="it-IT" dirty="0" smtClean="0"/>
              <a:t> HV </a:t>
            </a:r>
            <a:r>
              <a:rPr lang="it-IT" dirty="0" err="1" smtClean="0"/>
              <a:t>channels</a:t>
            </a:r>
            <a:r>
              <a:rPr lang="it-IT" dirty="0" smtClean="0"/>
              <a:t> (L and R) </a:t>
            </a:r>
            <a:r>
              <a:rPr lang="it-IT" dirty="0" err="1" smtClean="0"/>
              <a:t>feed</a:t>
            </a:r>
            <a:r>
              <a:rPr lang="it-IT" dirty="0" smtClean="0"/>
              <a:t> </a:t>
            </a:r>
            <a:r>
              <a:rPr lang="it-IT" dirty="0" err="1" smtClean="0"/>
              <a:t>one</a:t>
            </a:r>
            <a:r>
              <a:rPr lang="it-IT" dirty="0" smtClean="0"/>
              <a:t> </a:t>
            </a:r>
            <a:r>
              <a:rPr lang="it-IT" dirty="0" err="1"/>
              <a:t>S</a:t>
            </a:r>
            <a:r>
              <a:rPr lang="it-IT" dirty="0" err="1" smtClean="0"/>
              <a:t>upercell</a:t>
            </a:r>
            <a:endParaRPr lang="it-IT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PM </a:t>
            </a:r>
            <a:r>
              <a:rPr lang="it-IT" dirty="0" err="1" smtClean="0"/>
              <a:t>Lodging</a:t>
            </a:r>
            <a:r>
              <a:rPr lang="it-IT" dirty="0" smtClean="0"/>
              <a:t> </a:t>
            </a:r>
            <a:r>
              <a:rPr lang="it-IT" dirty="0" err="1" smtClean="0"/>
              <a:t>disks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351309"/>
            <a:ext cx="8229600" cy="4525963"/>
          </a:xfrm>
        </p:spPr>
        <p:txBody>
          <a:bodyPr>
            <a:normAutofit/>
          </a:bodyPr>
          <a:lstStyle/>
          <a:p>
            <a:r>
              <a:rPr lang="it-IT" sz="2400" dirty="0" err="1" smtClean="0"/>
              <a:t>Each</a:t>
            </a:r>
            <a:r>
              <a:rPr lang="it-IT" sz="2400" dirty="0" smtClean="0"/>
              <a:t> disk </a:t>
            </a:r>
            <a:r>
              <a:rPr lang="it-IT" sz="2400" dirty="0" err="1" smtClean="0"/>
              <a:t>has</a:t>
            </a:r>
            <a:r>
              <a:rPr lang="it-IT" sz="2400" dirty="0" smtClean="0"/>
              <a:t> 976 </a:t>
            </a:r>
            <a:r>
              <a:rPr lang="it-IT" sz="2400" dirty="0" err="1" smtClean="0"/>
              <a:t>holes</a:t>
            </a:r>
            <a:r>
              <a:rPr lang="it-IT" sz="2400" dirty="0" smtClean="0"/>
              <a:t>; </a:t>
            </a:r>
            <a:r>
              <a:rPr lang="it-IT" sz="2400" dirty="0" err="1" smtClean="0"/>
              <a:t>there</a:t>
            </a:r>
            <a:r>
              <a:rPr lang="it-IT" sz="2400" dirty="0" smtClean="0"/>
              <a:t> are </a:t>
            </a:r>
            <a:r>
              <a:rPr lang="it-IT" sz="2400" dirty="0" err="1" smtClean="0"/>
              <a:t>two</a:t>
            </a:r>
            <a:r>
              <a:rPr lang="it-IT" sz="2400" dirty="0" smtClean="0"/>
              <a:t> </a:t>
            </a:r>
            <a:r>
              <a:rPr lang="it-IT" sz="2400" dirty="0" err="1" smtClean="0"/>
              <a:t>lodging</a:t>
            </a:r>
            <a:r>
              <a:rPr lang="it-IT" sz="2400" dirty="0" smtClean="0"/>
              <a:t> </a:t>
            </a:r>
            <a:r>
              <a:rPr lang="it-IT" sz="2400" dirty="0" err="1" smtClean="0"/>
              <a:t>disks</a:t>
            </a:r>
            <a:endParaRPr lang="it-IT" sz="2400" dirty="0" smtClean="0"/>
          </a:p>
          <a:p>
            <a:r>
              <a:rPr lang="it-IT" sz="2400" dirty="0" smtClean="0"/>
              <a:t>In </a:t>
            </a:r>
            <a:r>
              <a:rPr lang="it-IT" sz="2400" dirty="0" err="1" smtClean="0"/>
              <a:t>each</a:t>
            </a:r>
            <a:r>
              <a:rPr lang="it-IT" sz="2400" dirty="0" smtClean="0"/>
              <a:t> </a:t>
            </a:r>
            <a:r>
              <a:rPr lang="it-IT" sz="2400" dirty="0" err="1" smtClean="0"/>
              <a:t>hole</a:t>
            </a:r>
            <a:r>
              <a:rPr lang="it-IT" sz="2400" dirty="0" smtClean="0"/>
              <a:t> a </a:t>
            </a:r>
            <a:r>
              <a:rPr lang="it-IT" sz="2400" dirty="0" err="1" smtClean="0"/>
              <a:t>thin</a:t>
            </a:r>
            <a:r>
              <a:rPr lang="it-IT" sz="2400" dirty="0" smtClean="0"/>
              <a:t> o-ring 1 mm </a:t>
            </a:r>
            <a:r>
              <a:rPr lang="it-IT" sz="2400" dirty="0" err="1" smtClean="0"/>
              <a:t>thick</a:t>
            </a:r>
            <a:r>
              <a:rPr lang="it-IT" sz="2400" dirty="0" smtClean="0"/>
              <a:t> (13.5-17.5 mm </a:t>
            </a:r>
            <a:r>
              <a:rPr lang="it-IT" sz="2400" dirty="0" smtClean="0">
                <a:latin typeface="Calibri"/>
              </a:rPr>
              <a:t>Ø</a:t>
            </a:r>
            <a:r>
              <a:rPr lang="it-IT" sz="2400" dirty="0" smtClean="0"/>
              <a:t>)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inserted</a:t>
            </a:r>
            <a:r>
              <a:rPr lang="it-IT" sz="2400" dirty="0" smtClean="0"/>
              <a:t> in a gorge at the downstream end</a:t>
            </a:r>
          </a:p>
          <a:p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the </a:t>
            </a:r>
            <a:r>
              <a:rPr lang="it-IT" sz="2400" dirty="0" err="1" smtClean="0"/>
              <a:t>arrest</a:t>
            </a:r>
            <a:r>
              <a:rPr lang="it-IT" sz="2400" dirty="0" smtClean="0"/>
              <a:t> </a:t>
            </a:r>
            <a:r>
              <a:rPr lang="it-IT" sz="2400" dirty="0" err="1" smtClean="0"/>
              <a:t>of</a:t>
            </a:r>
            <a:r>
              <a:rPr lang="it-IT" sz="2400" dirty="0" smtClean="0"/>
              <a:t> the PM (and </a:t>
            </a:r>
            <a:r>
              <a:rPr lang="it-IT" sz="2400" dirty="0" err="1" smtClean="0"/>
              <a:t>protection</a:t>
            </a:r>
            <a:r>
              <a:rPr lang="it-IT" sz="2400" dirty="0" smtClean="0"/>
              <a:t> </a:t>
            </a:r>
            <a:r>
              <a:rPr lang="it-IT" sz="2400" dirty="0" err="1" smtClean="0"/>
              <a:t>against</a:t>
            </a:r>
            <a:r>
              <a:rPr lang="it-IT" sz="2400" dirty="0" smtClean="0"/>
              <a:t>  </a:t>
            </a:r>
            <a:r>
              <a:rPr lang="it-IT" sz="2400" dirty="0" err="1" smtClean="0"/>
              <a:t>ambient</a:t>
            </a:r>
            <a:r>
              <a:rPr lang="it-IT" sz="2400" dirty="0" smtClean="0"/>
              <a:t> light </a:t>
            </a:r>
            <a:r>
              <a:rPr lang="it-IT" sz="2400" dirty="0" err="1" smtClean="0"/>
              <a:t>from</a:t>
            </a:r>
            <a:r>
              <a:rPr lang="it-IT" sz="2400" dirty="0" smtClean="0"/>
              <a:t> the back)</a:t>
            </a:r>
            <a:endParaRPr lang="it-IT" sz="2400" dirty="0"/>
          </a:p>
        </p:txBody>
      </p:sp>
      <p:pic>
        <p:nvPicPr>
          <p:cNvPr id="4" name="Immagine 3" descr="190820135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743173"/>
            <a:ext cx="3930531" cy="2206107"/>
          </a:xfrm>
          <a:prstGeom prst="rect">
            <a:avLst/>
          </a:prstGeom>
        </p:spPr>
      </p:pic>
      <p:pic>
        <p:nvPicPr>
          <p:cNvPr id="5" name="Immagine 4" descr="190820135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15412" y="3815181"/>
            <a:ext cx="4828587" cy="271016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New </a:t>
            </a:r>
            <a:r>
              <a:rPr lang="it-IT" dirty="0" err="1" smtClean="0"/>
              <a:t>sockets</a:t>
            </a:r>
            <a:r>
              <a:rPr lang="it-IT" dirty="0" smtClean="0"/>
              <a:t> (test sample)</a:t>
            </a:r>
            <a:endParaRPr lang="it-IT" dirty="0"/>
          </a:p>
        </p:txBody>
      </p:sp>
      <p:pic>
        <p:nvPicPr>
          <p:cNvPr id="4" name="Segnaposto contenuto 3" descr="2407201346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2761482" y="775023"/>
            <a:ext cx="3394472" cy="4525963"/>
          </a:xfrm>
        </p:spPr>
      </p:pic>
      <p:sp>
        <p:nvSpPr>
          <p:cNvPr id="5" name="CasellaDiTesto 4"/>
          <p:cNvSpPr txBox="1"/>
          <p:nvPr/>
        </p:nvSpPr>
        <p:spPr>
          <a:xfrm>
            <a:off x="251520" y="2060848"/>
            <a:ext cx="1464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HV </a:t>
            </a:r>
            <a:r>
              <a:rPr lang="it-IT" dirty="0" err="1" smtClean="0"/>
              <a:t>connector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995929" y="1484784"/>
            <a:ext cx="19790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Signal</a:t>
            </a:r>
            <a:r>
              <a:rPr lang="it-IT" dirty="0" smtClean="0"/>
              <a:t> </a:t>
            </a:r>
            <a:r>
              <a:rPr lang="it-IT" dirty="0" err="1" smtClean="0"/>
              <a:t>cable</a:t>
            </a:r>
            <a:endParaRPr lang="it-IT" dirty="0" smtClean="0"/>
          </a:p>
          <a:p>
            <a:r>
              <a:rPr lang="it-IT" dirty="0" err="1"/>
              <a:t>w</a:t>
            </a:r>
            <a:r>
              <a:rPr lang="it-IT" dirty="0" err="1" smtClean="0"/>
              <a:t>ithout</a:t>
            </a:r>
            <a:r>
              <a:rPr lang="it-IT" dirty="0" smtClean="0"/>
              <a:t>  </a:t>
            </a:r>
            <a:r>
              <a:rPr lang="it-IT" dirty="0" err="1" smtClean="0"/>
              <a:t>connector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7092280" y="3059668"/>
            <a:ext cx="1263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New </a:t>
            </a:r>
            <a:r>
              <a:rPr lang="it-IT" dirty="0" err="1" smtClean="0"/>
              <a:t>socket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004048" y="5014917"/>
            <a:ext cx="1370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Thick</a:t>
            </a:r>
            <a:r>
              <a:rPr lang="it-IT" dirty="0" smtClean="0"/>
              <a:t> o-ring</a:t>
            </a:r>
          </a:p>
          <a:p>
            <a:r>
              <a:rPr lang="it-IT" dirty="0" smtClean="0"/>
              <a:t>(6 mm </a:t>
            </a:r>
            <a:r>
              <a:rPr lang="it-IT" dirty="0" err="1" smtClean="0"/>
              <a:t>thick</a:t>
            </a:r>
            <a:r>
              <a:rPr lang="it-IT" dirty="0" smtClean="0"/>
              <a:t>)</a:t>
            </a:r>
            <a:endParaRPr lang="it-IT" dirty="0"/>
          </a:p>
        </p:txBody>
      </p:sp>
      <p:cxnSp>
        <p:nvCxnSpPr>
          <p:cNvPr id="10" name="Connettore 2 9"/>
          <p:cNvCxnSpPr>
            <a:stCxn id="5" idx="3"/>
          </p:cNvCxnSpPr>
          <p:nvPr/>
        </p:nvCxnSpPr>
        <p:spPr>
          <a:xfrm>
            <a:off x="1716023" y="2245514"/>
            <a:ext cx="2135897" cy="31939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stCxn id="6" idx="1"/>
          </p:cNvCxnSpPr>
          <p:nvPr/>
        </p:nvCxnSpPr>
        <p:spPr>
          <a:xfrm flipH="1">
            <a:off x="5004048" y="1807950"/>
            <a:ext cx="1991881" cy="10888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>
            <a:stCxn id="7" idx="1"/>
          </p:cNvCxnSpPr>
          <p:nvPr/>
        </p:nvCxnSpPr>
        <p:spPr>
          <a:xfrm flipH="1">
            <a:off x="6012160" y="3244334"/>
            <a:ext cx="1080120" cy="11265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/>
          <p:cNvCxnSpPr/>
          <p:nvPr/>
        </p:nvCxnSpPr>
        <p:spPr>
          <a:xfrm flipV="1">
            <a:off x="5580112" y="3933056"/>
            <a:ext cx="0" cy="115212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asellaDiTesto 20"/>
          <p:cNvSpPr txBox="1"/>
          <p:nvPr/>
        </p:nvSpPr>
        <p:spPr>
          <a:xfrm>
            <a:off x="251520" y="5734997"/>
            <a:ext cx="8554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 </a:t>
            </a:r>
            <a:r>
              <a:rPr lang="it-IT" dirty="0" err="1"/>
              <a:t>t</a:t>
            </a:r>
            <a:r>
              <a:rPr lang="it-IT" dirty="0" err="1" smtClean="0"/>
              <a:t>hick</a:t>
            </a:r>
            <a:r>
              <a:rPr lang="it-IT" dirty="0" smtClean="0"/>
              <a:t> o-ring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inserted</a:t>
            </a:r>
            <a:r>
              <a:rPr lang="it-IT" dirty="0" smtClean="0"/>
              <a:t> </a:t>
            </a:r>
            <a:r>
              <a:rPr lang="it-IT" dirty="0" err="1" smtClean="0"/>
              <a:t>upstream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each</a:t>
            </a:r>
            <a:r>
              <a:rPr lang="it-IT" dirty="0" smtClean="0"/>
              <a:t> </a:t>
            </a:r>
            <a:r>
              <a:rPr lang="it-IT" dirty="0" err="1" smtClean="0"/>
              <a:t>socket+PM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keep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in position, </a:t>
            </a:r>
            <a:r>
              <a:rPr lang="it-IT" dirty="0" err="1" smtClean="0"/>
              <a:t>protect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</a:t>
            </a:r>
          </a:p>
          <a:p>
            <a:r>
              <a:rPr lang="it-IT" dirty="0" err="1"/>
              <a:t>a</a:t>
            </a:r>
            <a:r>
              <a:rPr lang="it-IT" dirty="0" err="1" smtClean="0"/>
              <a:t>mbient</a:t>
            </a:r>
            <a:r>
              <a:rPr lang="it-IT" dirty="0" smtClean="0"/>
              <a:t> light and </a:t>
            </a:r>
            <a:r>
              <a:rPr lang="it-IT" dirty="0" err="1" smtClean="0"/>
              <a:t>provide</a:t>
            </a:r>
            <a:r>
              <a:rPr lang="it-IT" dirty="0" smtClean="0"/>
              <a:t> a </a:t>
            </a:r>
            <a:r>
              <a:rPr lang="it-IT" dirty="0" err="1" smtClean="0"/>
              <a:t>good</a:t>
            </a:r>
            <a:r>
              <a:rPr lang="it-IT" dirty="0" smtClean="0"/>
              <a:t> </a:t>
            </a:r>
            <a:r>
              <a:rPr lang="it-IT" dirty="0" err="1" smtClean="0"/>
              <a:t>thermal</a:t>
            </a:r>
            <a:r>
              <a:rPr lang="it-IT" dirty="0" smtClean="0"/>
              <a:t> </a:t>
            </a:r>
            <a:r>
              <a:rPr lang="it-IT" dirty="0" err="1" smtClean="0"/>
              <a:t>contact</a:t>
            </a:r>
            <a:endParaRPr lang="it-IT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PM+socket</a:t>
            </a:r>
            <a:r>
              <a:rPr lang="it-IT" dirty="0" smtClean="0"/>
              <a:t> </a:t>
            </a:r>
            <a:r>
              <a:rPr lang="it-IT" dirty="0" err="1" smtClean="0"/>
              <a:t>insertion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4" name="Segnaposto contenuto 3" descr="2407201346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5" y="1124745"/>
            <a:ext cx="4032448" cy="3024336"/>
          </a:xfrm>
        </p:spPr>
      </p:pic>
      <p:pic>
        <p:nvPicPr>
          <p:cNvPr id="5" name="Immagine 4" descr="240720134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5520103" y="632690"/>
            <a:ext cx="2952329" cy="3936439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827584" y="4077072"/>
            <a:ext cx="262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Upstream</a:t>
            </a:r>
            <a:r>
              <a:rPr lang="it-IT" dirty="0" smtClean="0"/>
              <a:t> </a:t>
            </a:r>
            <a:r>
              <a:rPr lang="it-IT" dirty="0" err="1" smtClean="0"/>
              <a:t>view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disk</a:t>
            </a:r>
            <a:endParaRPr lang="it-IT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3131840" y="4653136"/>
            <a:ext cx="2110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Fixation</a:t>
            </a:r>
            <a:r>
              <a:rPr lang="it-IT" dirty="0" smtClean="0"/>
              <a:t> bar </a:t>
            </a:r>
            <a:r>
              <a:rPr lang="it-IT" dirty="0" err="1" smtClean="0"/>
              <a:t>inserted</a:t>
            </a:r>
            <a:endParaRPr lang="it-IT" dirty="0"/>
          </a:p>
        </p:txBody>
      </p:sp>
      <p:pic>
        <p:nvPicPr>
          <p:cNvPr id="9" name="Immagine 8" descr="2407201346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149080"/>
            <a:ext cx="3528392" cy="2646294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79512" y="5589240"/>
            <a:ext cx="52418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A </a:t>
            </a:r>
            <a:r>
              <a:rPr lang="it-IT" dirty="0" err="1" smtClean="0"/>
              <a:t>fixation</a:t>
            </a:r>
            <a:r>
              <a:rPr lang="it-IT" dirty="0" smtClean="0"/>
              <a:t> bar in </a:t>
            </a:r>
            <a:r>
              <a:rPr lang="it-IT" dirty="0" err="1" smtClean="0"/>
              <a:t>inserted</a:t>
            </a:r>
            <a:r>
              <a:rPr lang="it-IT" dirty="0" smtClean="0"/>
              <a:t> </a:t>
            </a:r>
            <a:r>
              <a:rPr lang="it-IT" dirty="0" err="1" smtClean="0"/>
              <a:t>every</a:t>
            </a:r>
            <a:r>
              <a:rPr lang="it-IT" dirty="0" smtClean="0"/>
              <a:t> </a:t>
            </a:r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rows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PMs</a:t>
            </a:r>
            <a:endParaRPr lang="it-IT" dirty="0" smtClean="0"/>
          </a:p>
          <a:p>
            <a:r>
              <a:rPr lang="it-IT" dirty="0" err="1"/>
              <a:t>t</a:t>
            </a:r>
            <a:r>
              <a:rPr lang="it-IT" dirty="0" err="1" smtClean="0"/>
              <a:t>o</a:t>
            </a:r>
            <a:r>
              <a:rPr lang="it-IT" dirty="0" smtClean="0"/>
              <a:t> </a:t>
            </a:r>
            <a:r>
              <a:rPr lang="it-IT" dirty="0" err="1" smtClean="0"/>
              <a:t>keep</a:t>
            </a:r>
            <a:r>
              <a:rPr lang="it-IT" dirty="0" smtClean="0"/>
              <a:t> </a:t>
            </a:r>
            <a:r>
              <a:rPr lang="it-IT" dirty="0" err="1" smtClean="0"/>
              <a:t>them</a:t>
            </a:r>
            <a:r>
              <a:rPr lang="it-IT" dirty="0" smtClean="0"/>
              <a:t> in position and facilitate the </a:t>
            </a:r>
            <a:r>
              <a:rPr lang="it-IT" dirty="0" err="1" smtClean="0"/>
              <a:t>dissipation</a:t>
            </a:r>
            <a:r>
              <a:rPr lang="it-IT" dirty="0" smtClean="0"/>
              <a:t> </a:t>
            </a:r>
          </a:p>
          <a:p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residual</a:t>
            </a:r>
            <a:r>
              <a:rPr lang="it-IT" dirty="0" smtClean="0"/>
              <a:t> </a:t>
            </a:r>
            <a:r>
              <a:rPr lang="it-IT" dirty="0" err="1" smtClean="0"/>
              <a:t>heat</a:t>
            </a:r>
            <a:r>
              <a:rPr lang="it-IT" dirty="0" smtClean="0"/>
              <a:t> </a:t>
            </a:r>
            <a:r>
              <a:rPr lang="it-IT" dirty="0" err="1" smtClean="0"/>
              <a:t>produced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the </a:t>
            </a:r>
            <a:r>
              <a:rPr lang="it-IT" dirty="0" err="1" smtClean="0"/>
              <a:t>sockets</a:t>
            </a:r>
            <a:endParaRPr lang="it-IT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Work in </a:t>
            </a:r>
            <a:r>
              <a:rPr lang="it-IT" dirty="0" err="1" smtClean="0"/>
              <a:t>clean</a:t>
            </a:r>
            <a:r>
              <a:rPr lang="it-IT" dirty="0" smtClean="0"/>
              <a:t> </a:t>
            </a:r>
            <a:r>
              <a:rPr lang="it-IT" dirty="0" err="1" smtClean="0"/>
              <a:t>room</a:t>
            </a:r>
            <a:endParaRPr lang="it-IT" dirty="0"/>
          </a:p>
        </p:txBody>
      </p:sp>
      <p:pic>
        <p:nvPicPr>
          <p:cNvPr id="5" name="Immagine 4" descr="240720134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1286762"/>
            <a:ext cx="4932040" cy="3699030"/>
          </a:xfrm>
          <a:prstGeom prst="rect">
            <a:avLst/>
          </a:prstGeom>
        </p:spPr>
      </p:pic>
      <p:pic>
        <p:nvPicPr>
          <p:cNvPr id="7" name="Segnaposto contenuto 3" descr="2407201346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 rot="10800000">
            <a:off x="107504" y="1628800"/>
            <a:ext cx="4032448" cy="3024336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755576" y="5445224"/>
            <a:ext cx="3420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Ready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install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PM+sockets</a:t>
            </a:r>
            <a:endParaRPr lang="it-IT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Approaching</a:t>
            </a:r>
            <a:r>
              <a:rPr lang="it-IT" dirty="0" smtClean="0"/>
              <a:t> </a:t>
            </a:r>
            <a:r>
              <a:rPr lang="it-IT" dirty="0" err="1" smtClean="0"/>
              <a:t>final</a:t>
            </a:r>
            <a:r>
              <a:rPr lang="it-IT" dirty="0" smtClean="0"/>
              <a:t> design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mirror</a:t>
            </a:r>
            <a:r>
              <a:rPr lang="it-IT" dirty="0" smtClean="0"/>
              <a:t> </a:t>
            </a:r>
            <a:r>
              <a:rPr lang="it-IT" dirty="0" err="1" smtClean="0"/>
              <a:t>support</a:t>
            </a:r>
            <a:r>
              <a:rPr lang="it-IT" dirty="0" smtClean="0"/>
              <a:t> system</a:t>
            </a:r>
          </a:p>
          <a:p>
            <a:r>
              <a:rPr lang="it-IT" dirty="0" smtClean="0"/>
              <a:t>Intense </a:t>
            </a:r>
            <a:r>
              <a:rPr lang="it-IT" dirty="0" err="1" smtClean="0"/>
              <a:t>prototyping</a:t>
            </a:r>
            <a:r>
              <a:rPr lang="it-IT" dirty="0" smtClean="0"/>
              <a:t> </a:t>
            </a:r>
            <a:r>
              <a:rPr lang="it-IT" dirty="0" err="1" smtClean="0"/>
              <a:t>ongoing</a:t>
            </a:r>
            <a:r>
              <a:rPr lang="it-IT" dirty="0" smtClean="0"/>
              <a:t> on the </a:t>
            </a:r>
            <a:r>
              <a:rPr lang="it-IT" dirty="0" err="1" smtClean="0"/>
              <a:t>mirror</a:t>
            </a:r>
            <a:r>
              <a:rPr lang="it-IT" dirty="0" smtClean="0"/>
              <a:t> </a:t>
            </a:r>
            <a:r>
              <a:rPr lang="it-IT" dirty="0" err="1" smtClean="0"/>
              <a:t>support</a:t>
            </a:r>
            <a:r>
              <a:rPr lang="it-IT" dirty="0" smtClean="0"/>
              <a:t>: people training, </a:t>
            </a:r>
            <a:r>
              <a:rPr lang="it-IT" dirty="0" err="1" smtClean="0"/>
              <a:t>details</a:t>
            </a:r>
            <a:r>
              <a:rPr lang="it-IT" dirty="0" smtClean="0"/>
              <a:t> </a:t>
            </a:r>
            <a:r>
              <a:rPr lang="it-IT" dirty="0" err="1" smtClean="0"/>
              <a:t>checking</a:t>
            </a:r>
            <a:r>
              <a:rPr lang="it-IT" dirty="0" smtClean="0"/>
              <a:t>, </a:t>
            </a:r>
            <a:r>
              <a:rPr lang="it-IT" dirty="0" err="1" smtClean="0"/>
              <a:t>etc</a:t>
            </a:r>
            <a:endParaRPr lang="it-IT" dirty="0" smtClean="0"/>
          </a:p>
          <a:p>
            <a:r>
              <a:rPr lang="it-IT" dirty="0" smtClean="0"/>
              <a:t>PM </a:t>
            </a:r>
            <a:r>
              <a:rPr lang="it-IT" dirty="0" err="1" smtClean="0"/>
              <a:t>installation</a:t>
            </a:r>
            <a:r>
              <a:rPr lang="it-IT" dirty="0" smtClean="0"/>
              <a:t> on the </a:t>
            </a:r>
            <a:r>
              <a:rPr lang="it-IT" dirty="0" err="1" smtClean="0"/>
              <a:t>lodging</a:t>
            </a:r>
            <a:r>
              <a:rPr lang="it-IT" dirty="0" smtClean="0"/>
              <a:t> </a:t>
            </a:r>
            <a:r>
              <a:rPr lang="it-IT" dirty="0" err="1" smtClean="0"/>
              <a:t>disks</a:t>
            </a:r>
            <a:r>
              <a:rPr lang="it-IT" dirty="0" smtClean="0"/>
              <a:t> </a:t>
            </a:r>
            <a:r>
              <a:rPr lang="it-IT" dirty="0" err="1" smtClean="0"/>
              <a:t>started</a:t>
            </a:r>
            <a:r>
              <a:rPr lang="it-IT" dirty="0" smtClean="0"/>
              <a:t>: first </a:t>
            </a:r>
            <a:r>
              <a:rPr lang="it-IT" dirty="0" err="1" smtClean="0"/>
              <a:t>step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a full (laser) test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the </a:t>
            </a:r>
            <a:r>
              <a:rPr lang="it-IT" dirty="0" err="1" smtClean="0"/>
              <a:t>electronics</a:t>
            </a:r>
            <a:r>
              <a:rPr lang="it-IT" dirty="0" smtClean="0"/>
              <a:t> </a:t>
            </a:r>
            <a:r>
              <a:rPr lang="it-IT" dirty="0" err="1" smtClean="0"/>
              <a:t>chain</a:t>
            </a:r>
            <a:r>
              <a:rPr lang="it-IT" dirty="0" smtClean="0"/>
              <a:t> </a:t>
            </a:r>
            <a:r>
              <a:rPr lang="it-IT" dirty="0" err="1" smtClean="0"/>
              <a:t>before</a:t>
            </a:r>
            <a:r>
              <a:rPr lang="it-IT" dirty="0" smtClean="0"/>
              <a:t> </a:t>
            </a:r>
            <a:r>
              <a:rPr lang="it-IT" dirty="0" err="1" smtClean="0"/>
              <a:t>installation</a:t>
            </a:r>
            <a:r>
              <a:rPr lang="it-IT" dirty="0" smtClean="0"/>
              <a:t> at CERN</a:t>
            </a:r>
          </a:p>
          <a:p>
            <a:r>
              <a:rPr lang="it-IT" dirty="0" smtClean="0"/>
              <a:t>Some </a:t>
            </a:r>
            <a:r>
              <a:rPr lang="it-IT" dirty="0" err="1" smtClean="0"/>
              <a:t>delay</a:t>
            </a:r>
            <a:r>
              <a:rPr lang="it-IT" dirty="0" smtClean="0"/>
              <a:t> in RICH vessel </a:t>
            </a:r>
            <a:r>
              <a:rPr lang="it-IT" dirty="0" err="1" smtClean="0"/>
              <a:t>construction</a:t>
            </a:r>
            <a:endParaRPr lang="it-I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09800" y="0"/>
            <a:ext cx="48768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16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MIRRORS–</a:t>
            </a:r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FRONT VIEW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3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026" name="Equation" r:id="rId3" imgW="114120" imgH="215640" progId="Equation.3">
              <p:embed/>
            </p:oleObj>
          </a:graphicData>
        </a:graphic>
      </p:graphicFrame>
      <p:pic>
        <p:nvPicPr>
          <p:cNvPr id="8" name="Picture 7" descr="fig1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25211"/>
            <a:ext cx="9144000" cy="5807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09800" y="0"/>
            <a:ext cx="48768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STABILIZING RIBBONS &amp; MIRROR SUPPORTS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4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4098" name="Equation" r:id="rId3" imgW="114120" imgH="215640" progId="Equation.3">
              <p:embed/>
            </p:oleObj>
          </a:graphicData>
        </a:graphic>
      </p:graphicFrame>
      <p:pic>
        <p:nvPicPr>
          <p:cNvPr id="9" name="Picture 8" descr="fig4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25211"/>
            <a:ext cx="9144000" cy="5807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09800" y="0"/>
            <a:ext cx="48768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HOLES ON THE SUPPORTING PANELS 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5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122" name="Equation" r:id="rId3" imgW="114120" imgH="215640" progId="Equation.3">
              <p:embed/>
            </p:oleObj>
          </a:graphicData>
        </a:graphic>
      </p:graphicFrame>
      <p:pic>
        <p:nvPicPr>
          <p:cNvPr id="8" name="Picture 7" descr="fig6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25211"/>
            <a:ext cx="9144000" cy="5807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IG15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7200"/>
            <a:ext cx="9144000" cy="5807577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4000" y="0"/>
            <a:ext cx="55626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HOLES ON THE SUPPORTING PANELS - DETAIL 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6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6146" name="Equation" r:id="rId4" imgW="114120" imgH="215640" progId="Equation.3">
              <p:embed/>
            </p:oleObj>
          </a:graphicData>
        </a:graphic>
      </p:graphicFrame>
      <p:cxnSp>
        <p:nvCxnSpPr>
          <p:cNvPr id="10" name="Straight Connector 9"/>
          <p:cNvCxnSpPr>
            <a:stCxn id="11" idx="0"/>
          </p:cNvCxnSpPr>
          <p:nvPr/>
        </p:nvCxnSpPr>
        <p:spPr>
          <a:xfrm rot="5400000" flipH="1" flipV="1">
            <a:off x="1976377" y="1290578"/>
            <a:ext cx="609600" cy="1686045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33400" y="2438400"/>
            <a:ext cx="180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TENSIONING RIBBON</a:t>
            </a:r>
            <a:endParaRPr lang="it-IT" sz="1200" dirty="0"/>
          </a:p>
        </p:txBody>
      </p:sp>
      <p:cxnSp>
        <p:nvCxnSpPr>
          <p:cNvPr id="16" name="Straight Connector 15"/>
          <p:cNvCxnSpPr>
            <a:stCxn id="17" idx="0"/>
          </p:cNvCxnSpPr>
          <p:nvPr/>
        </p:nvCxnSpPr>
        <p:spPr>
          <a:xfrm rot="5400000" flipH="1" flipV="1">
            <a:off x="2403586" y="2479785"/>
            <a:ext cx="685800" cy="1517431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14400" y="3581400"/>
            <a:ext cx="21467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MIRROR SUPPORT (CONE)</a:t>
            </a:r>
            <a:endParaRPr lang="it-IT" sz="1200" dirty="0"/>
          </a:p>
        </p:txBody>
      </p:sp>
      <p:cxnSp>
        <p:nvCxnSpPr>
          <p:cNvPr id="18" name="Straight Connector 17"/>
          <p:cNvCxnSpPr>
            <a:stCxn id="19" idx="1"/>
          </p:cNvCxnSpPr>
          <p:nvPr/>
        </p:nvCxnSpPr>
        <p:spPr>
          <a:xfrm rot="10800000">
            <a:off x="5410210" y="2286006"/>
            <a:ext cx="1142991" cy="595694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553200" y="274320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TRANSMISSION SUPPORT</a:t>
            </a:r>
            <a:endParaRPr lang="it-IT" sz="1200" dirty="0"/>
          </a:p>
        </p:txBody>
      </p:sp>
      <p:cxnSp>
        <p:nvCxnSpPr>
          <p:cNvPr id="20" name="Straight Connector 19"/>
          <p:cNvCxnSpPr>
            <a:stCxn id="21" idx="3"/>
          </p:cNvCxnSpPr>
          <p:nvPr/>
        </p:nvCxnSpPr>
        <p:spPr>
          <a:xfrm flipV="1">
            <a:off x="4579479" y="5410200"/>
            <a:ext cx="2049921" cy="29090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33800" y="5562600"/>
            <a:ext cx="8456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PLANE </a:t>
            </a:r>
            <a:r>
              <a:rPr lang="it-IT" sz="1200" dirty="0" err="1" smtClean="0"/>
              <a:t>B</a:t>
            </a:r>
            <a:endParaRPr lang="it-IT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09800" y="0"/>
            <a:ext cx="48768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TENSIONING RIBBONS 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7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7170" name="Equation" r:id="rId3" imgW="114120" imgH="215640" progId="Equation.3">
              <p:embed/>
            </p:oleObj>
          </a:graphicData>
        </a:graphic>
      </p:graphicFrame>
      <p:pic>
        <p:nvPicPr>
          <p:cNvPr id="9" name="Picture 8" descr="fig7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25211"/>
            <a:ext cx="9144000" cy="58075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09800" y="0"/>
            <a:ext cx="48768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HALF CENTRAL MIRROR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8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8194" name="Equation" r:id="rId3" imgW="114120" imgH="215640" progId="Equation.3">
              <p:embed/>
            </p:oleObj>
          </a:graphicData>
        </a:graphic>
      </p:graphicFrame>
      <p:pic>
        <p:nvPicPr>
          <p:cNvPr id="8" name="Picture 7" descr="fig8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525211"/>
            <a:ext cx="9144000" cy="5807577"/>
          </a:xfrm>
          <a:prstGeom prst="rect">
            <a:avLst/>
          </a:prstGeom>
        </p:spPr>
      </p:pic>
      <p:cxnSp>
        <p:nvCxnSpPr>
          <p:cNvPr id="10" name="Straight Connector 9"/>
          <p:cNvCxnSpPr>
            <a:stCxn id="11" idx="3"/>
          </p:cNvCxnSpPr>
          <p:nvPr/>
        </p:nvCxnSpPr>
        <p:spPr>
          <a:xfrm flipV="1">
            <a:off x="1940846" y="3429000"/>
            <a:ext cx="1335754" cy="74810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5800" y="4038600"/>
            <a:ext cx="1255046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it-IT" sz="1200" dirty="0" smtClean="0"/>
              <a:t>TWO DOWELS</a:t>
            </a:r>
            <a:endParaRPr lang="it-IT" sz="1200" dirty="0"/>
          </a:p>
        </p:txBody>
      </p:sp>
      <p:cxnSp>
        <p:nvCxnSpPr>
          <p:cNvPr id="13" name="Straight Connector 12"/>
          <p:cNvCxnSpPr>
            <a:stCxn id="11" idx="3"/>
          </p:cNvCxnSpPr>
          <p:nvPr/>
        </p:nvCxnSpPr>
        <p:spPr>
          <a:xfrm flipV="1">
            <a:off x="1940846" y="3429000"/>
            <a:ext cx="1792954" cy="748100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ig9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25211"/>
            <a:ext cx="9144000" cy="5807577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209800" y="0"/>
            <a:ext cx="4876800" cy="381000"/>
          </a:xfrm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HALF CENTRAL MIRROR</a:t>
            </a:r>
            <a:endParaRPr lang="it-IT" sz="1600" b="1" dirty="0">
              <a:solidFill>
                <a:srgbClr val="00B0F0"/>
              </a:solidFill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Ferrara , 08/2013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V. Carassiti - INFN FE</a:t>
            </a:r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100D9-5B0A-46D2-AD38-6AD149D72E6E}" type="slidenum">
              <a:rPr lang="it-IT" smtClean="0"/>
              <a:pPr/>
              <a:t>9</a:t>
            </a:fld>
            <a:endParaRPr lang="it-IT"/>
          </a:p>
        </p:txBody>
      </p:sp>
      <p:graphicFrame>
        <p:nvGraphicFramePr>
          <p:cNvPr id="12" name="Oggetto 11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9218" name="Equation" r:id="rId4" imgW="114120" imgH="215640" progId="Equation.3">
              <p:embed/>
            </p:oleObj>
          </a:graphicData>
        </a:graphic>
      </p:graphicFrame>
      <p:cxnSp>
        <p:nvCxnSpPr>
          <p:cNvPr id="10" name="Straight Connector 9"/>
          <p:cNvCxnSpPr>
            <a:stCxn id="11" idx="0"/>
          </p:cNvCxnSpPr>
          <p:nvPr/>
        </p:nvCxnSpPr>
        <p:spPr>
          <a:xfrm rot="16200000" flipV="1">
            <a:off x="3435158" y="3880047"/>
            <a:ext cx="1295400" cy="1002906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810000" y="5029200"/>
            <a:ext cx="1548621" cy="27699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it-IT" sz="1200" dirty="0" smtClean="0"/>
              <a:t>MIRROR SUPPORT</a:t>
            </a:r>
            <a:endParaRPr lang="it-IT" sz="1200" dirty="0"/>
          </a:p>
        </p:txBody>
      </p:sp>
      <p:cxnSp>
        <p:nvCxnSpPr>
          <p:cNvPr id="13" name="Straight Connector 12"/>
          <p:cNvCxnSpPr>
            <a:stCxn id="17" idx="3"/>
          </p:cNvCxnSpPr>
          <p:nvPr/>
        </p:nvCxnSpPr>
        <p:spPr>
          <a:xfrm flipH="1">
            <a:off x="2286003" y="1069033"/>
            <a:ext cx="322403" cy="73967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838200"/>
            <a:ext cx="2608406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it-IT" sz="1200" dirty="0" smtClean="0"/>
              <a:t>TENSIONING RIBBON</a:t>
            </a:r>
          </a:p>
          <a:p>
            <a:r>
              <a:rPr lang="it-IT" sz="1200" dirty="0" smtClean="0"/>
              <a:t>(HORIZONTAL  AXIS ROTATION)</a:t>
            </a:r>
            <a:endParaRPr lang="it-IT" sz="1200" dirty="0"/>
          </a:p>
        </p:txBody>
      </p:sp>
      <p:cxnSp>
        <p:nvCxnSpPr>
          <p:cNvPr id="20" name="Straight Connector 19"/>
          <p:cNvCxnSpPr>
            <a:stCxn id="17" idx="3"/>
          </p:cNvCxnSpPr>
          <p:nvPr/>
        </p:nvCxnSpPr>
        <p:spPr>
          <a:xfrm>
            <a:off x="2608406" y="1069033"/>
            <a:ext cx="972994" cy="226367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0" y="5029200"/>
            <a:ext cx="2362200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it-IT" sz="1200" dirty="0" smtClean="0"/>
              <a:t>SLIDING DOWEL SYSTEM</a:t>
            </a:r>
          </a:p>
          <a:p>
            <a:r>
              <a:rPr lang="it-IT" sz="1200" dirty="0" smtClean="0"/>
              <a:t>(VERTICAL  AXIS ROTATION)</a:t>
            </a:r>
            <a:endParaRPr lang="it-IT" sz="1200" dirty="0"/>
          </a:p>
        </p:txBody>
      </p:sp>
      <p:cxnSp>
        <p:nvCxnSpPr>
          <p:cNvPr id="24" name="Straight Connector 23"/>
          <p:cNvCxnSpPr>
            <a:stCxn id="23" idx="0"/>
          </p:cNvCxnSpPr>
          <p:nvPr/>
        </p:nvCxnSpPr>
        <p:spPr>
          <a:xfrm rot="5400000" flipH="1" flipV="1">
            <a:off x="1314455" y="3600455"/>
            <a:ext cx="1295390" cy="1562101"/>
          </a:xfrm>
          <a:prstGeom prst="line">
            <a:avLst/>
          </a:prstGeom>
          <a:ln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932</Words>
  <Application>Microsoft Office PowerPoint</Application>
  <PresentationFormat>Presentazione su schermo (4:3)</PresentationFormat>
  <Paragraphs>302</Paragraphs>
  <Slides>25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25</vt:i4>
      </vt:variant>
    </vt:vector>
  </HeadingPairs>
  <TitlesOfParts>
    <vt:vector size="27" baseType="lpstr">
      <vt:lpstr>Tema di Office</vt:lpstr>
      <vt:lpstr>Equation</vt:lpstr>
      <vt:lpstr>RICH WG</vt:lpstr>
      <vt:lpstr>Outlook</vt:lpstr>
      <vt:lpstr>THE MIRRORS– FRONT VIEW</vt:lpstr>
      <vt:lpstr>STABILIZING RIBBONS &amp; MIRROR SUPPORTS</vt:lpstr>
      <vt:lpstr>THE HOLES ON THE SUPPORTING PANELS </vt:lpstr>
      <vt:lpstr>THE HOLES ON THE SUPPORTING PANELS - DETAIL </vt:lpstr>
      <vt:lpstr>THE TENSIONING RIBBONS </vt:lpstr>
      <vt:lpstr>THE HALF CENTRAL MIRROR</vt:lpstr>
      <vt:lpstr>THE HALF CENTRAL MIRROR</vt:lpstr>
      <vt:lpstr>THE SLIDING DOWEL SYSTEM - DETAIL</vt:lpstr>
      <vt:lpstr>THE HALF MIRROR IN PLACE</vt:lpstr>
      <vt:lpstr>THE TOOLING ASSEMBLING THE MIRROR – FINAL UPGRADE</vt:lpstr>
      <vt:lpstr>Prototype 2.0 (1 mirror)</vt:lpstr>
      <vt:lpstr>Prototype 2.0: done</vt:lpstr>
      <vt:lpstr>Prototype 3.0 (3 mirrors) in preparation in Perugia</vt:lpstr>
      <vt:lpstr>MIRRORS ASSEMBLY – PUT THE MIRROR IN PLACE -1  INSERTION SYSTEM – UPDATED DESIGN</vt:lpstr>
      <vt:lpstr>Material procurement in Perugia</vt:lpstr>
      <vt:lpstr>Front view of RICH PM and electronics</vt:lpstr>
      <vt:lpstr>Diapositiva 19</vt:lpstr>
      <vt:lpstr>Supercell</vt:lpstr>
      <vt:lpstr>PM Lodging disks</vt:lpstr>
      <vt:lpstr>New sockets (test sample)</vt:lpstr>
      <vt:lpstr>PM+socket insertion </vt:lpstr>
      <vt:lpstr>Work in clean room</vt:lpstr>
      <vt:lpstr>Conclusions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RICH WG</dc:title>
  <dc:creator>lenti</dc:creator>
  <cp:lastModifiedBy>lenti</cp:lastModifiedBy>
  <cp:revision>5</cp:revision>
  <dcterms:created xsi:type="dcterms:W3CDTF">2013-08-28T22:12:41Z</dcterms:created>
  <dcterms:modified xsi:type="dcterms:W3CDTF">2013-08-28T23:05:15Z</dcterms:modified>
</cp:coreProperties>
</file>