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3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64" r:id="rId4"/>
    <p:sldId id="274" r:id="rId5"/>
    <p:sldId id="271" r:id="rId6"/>
    <p:sldId id="272" r:id="rId7"/>
    <p:sldId id="259" r:id="rId8"/>
    <p:sldId id="276" r:id="rId9"/>
    <p:sldId id="269" r:id="rId10"/>
    <p:sldId id="280" r:id="rId11"/>
    <p:sldId id="270" r:id="rId12"/>
    <p:sldId id="275" r:id="rId13"/>
    <p:sldId id="279" r:id="rId14"/>
    <p:sldId id="277" r:id="rId15"/>
    <p:sldId id="278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2C00"/>
    <a:srgbClr val="BA0016"/>
    <a:srgbClr val="FFFFFF"/>
    <a:srgbClr val="9BAA73"/>
    <a:srgbClr val="828F61"/>
    <a:srgbClr val="E5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7713" autoAdjust="0"/>
    <p:restoredTop sz="90310" autoAdjust="0"/>
  </p:normalViewPr>
  <p:slideViewPr>
    <p:cSldViewPr snapToGrid="0" snapToObjects="1">
      <p:cViewPr varScale="1">
        <p:scale>
          <a:sx n="91" d="100"/>
          <a:sy n="91" d="100"/>
        </p:scale>
        <p:origin x="-9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D05B8-79D2-024D-92C3-F3D7CE6F31D1}" type="datetimeFigureOut">
              <a:rPr lang="en-US" smtClean="0"/>
              <a:t>27/08/13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EE7EF9-5300-644D-9E47-EE89D70CC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59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321BCA-1B74-8348-9FE1-0520E9EEC6D3}" type="datetimeFigureOut">
              <a:rPr lang="en-US" smtClean="0"/>
              <a:t>27/08/13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BAE65-6FCD-234D-98E2-4CA05324D3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7717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  <a:solidFill>
            <a:srgbClr val="667730"/>
          </a:solidFill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  <a:solidFill>
            <a:schemeClr val="accent2">
              <a:lumMod val="75000"/>
            </a:schemeClr>
          </a:solidFill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469817" y="2053732"/>
            <a:ext cx="3431992" cy="24153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0221" y="5761038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701189"/>
            <a:ext cx="9144000" cy="7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4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1001055" y="698800"/>
            <a:ext cx="3431992" cy="24153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5912872"/>
            <a:ext cx="2133600" cy="365125"/>
          </a:xfrm>
        </p:spPr>
        <p:txBody>
          <a:bodyPr/>
          <a:lstStyle/>
          <a:p>
            <a:r>
              <a:rPr lang="it-IT" dirty="0" smtClean="0"/>
              <a:t>Liverpool, 25-30 </a:t>
            </a:r>
            <a:r>
              <a:rPr lang="it-IT" dirty="0" err="1" smtClean="0"/>
              <a:t>Aug</a:t>
            </a:r>
            <a:r>
              <a:rPr lang="it-IT" dirty="0" smtClean="0"/>
              <a:t>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292190" y="968698"/>
            <a:ext cx="3431992" cy="24153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6065080" y="0"/>
            <a:ext cx="2204115" cy="1551179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96753"/>
            <a:ext cx="9144000" cy="7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6065080" y="0"/>
            <a:ext cx="2204115" cy="15511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6065080" y="0"/>
            <a:ext cx="2204115" cy="1551179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0" y="1544230"/>
            <a:ext cx="9144000" cy="7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microsoft.com/office/2007/relationships/hdphoto" Target="../media/hdphoto1.wdp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9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5599" b="24783"/>
          <a:stretch/>
        </p:blipFill>
        <p:spPr>
          <a:xfrm>
            <a:off x="316" y="5912872"/>
            <a:ext cx="9144000" cy="9736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4067" y="5912872"/>
            <a:ext cx="25699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dirty="0" smtClean="0"/>
              <a:t>Liverpool, 25-30 </a:t>
            </a:r>
            <a:r>
              <a:rPr lang="it-IT" dirty="0" err="1" smtClean="0"/>
              <a:t>Aug</a:t>
            </a:r>
            <a:r>
              <a:rPr lang="it-IT" dirty="0" smtClean="0"/>
              <a:t>. 2013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24684" y="5912872"/>
            <a:ext cx="58166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NA62 collaboration meeting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1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54" b="6344"/>
          <a:stretch/>
        </p:blipFill>
        <p:spPr>
          <a:xfrm>
            <a:off x="0" y="3268509"/>
            <a:ext cx="3431992" cy="2415315"/>
          </a:xfrm>
          <a:prstGeom prst="rect">
            <a:avLst/>
          </a:prstGeom>
        </p:spPr>
      </p:pic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0221" y="568382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701189"/>
            <a:ext cx="9144000" cy="7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  <p:sldLayoutId id="2147484344" r:id="rId12"/>
    <p:sldLayoutId id="2147484345" r:id="rId13"/>
    <p:sldLayoutId id="2147484346" r:id="rId14"/>
    <p:sldLayoutId id="2147484347" r:id="rId15"/>
    <p:sldLayoutId id="2147484348" r:id="rId16"/>
    <p:sldLayoutId id="2147484349" r:id="rId1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microsoft.com/office/2007/relationships/hdphoto" Target="../media/hdphoto3.wdp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microsoft.com/office/2007/relationships/hdphoto" Target="../media/hdphoto3.wdp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microsoft.com/office/2007/relationships/hdphoto" Target="../media/hdphoto4.wdp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68549" y="1973525"/>
            <a:ext cx="3307975" cy="1428045"/>
          </a:xfrm>
        </p:spPr>
        <p:txBody>
          <a:bodyPr anchor="ctr">
            <a:noAutofit/>
          </a:bodyPr>
          <a:lstStyle/>
          <a:p>
            <a:r>
              <a:rPr lang="en-US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Computing status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8644" y="3464727"/>
            <a:ext cx="3307880" cy="530352"/>
          </a:xfrm>
        </p:spPr>
        <p:txBody>
          <a:bodyPr anchor="ctr"/>
          <a:lstStyle/>
          <a:p>
            <a:r>
              <a:rPr lang="en-US" dirty="0" smtClean="0"/>
              <a:t>Paolo Valente – INFN Roma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574067" y="5912872"/>
            <a:ext cx="2569933" cy="365125"/>
          </a:xfrm>
        </p:spPr>
        <p:txBody>
          <a:bodyPr/>
          <a:lstStyle/>
          <a:p>
            <a:r>
              <a:rPr lang="it-IT" dirty="0" smtClean="0"/>
              <a:t>Liverpool, 25-30 </a:t>
            </a:r>
            <a:r>
              <a:rPr lang="it-IT" dirty="0" err="1" smtClean="0"/>
              <a:t>Aug</a:t>
            </a:r>
            <a:r>
              <a:rPr lang="it-IT" dirty="0" smtClean="0"/>
              <a:t>. 2013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24684" y="5912872"/>
            <a:ext cx="5816646" cy="365125"/>
          </a:xfrm>
        </p:spPr>
        <p:txBody>
          <a:bodyPr/>
          <a:lstStyle/>
          <a:p>
            <a:r>
              <a:rPr lang="en-US" dirty="0" smtClean="0"/>
              <a:t>NA62 collaboration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925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89475" y="2951445"/>
            <a:ext cx="5584894" cy="88696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4572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Online farm status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74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5476" y="1613116"/>
            <a:ext cx="7303672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new CDR</a:t>
            </a:r>
          </a:p>
          <a:p>
            <a:pPr lvl="1"/>
            <a:r>
              <a:rPr lang="en-US" dirty="0" smtClean="0"/>
              <a:t>NA48/NA62</a:t>
            </a:r>
            <a:r>
              <a:rPr lang="en-US" baseline="-25000" dirty="0" smtClean="0"/>
              <a:t>2007</a:t>
            </a:r>
            <a:r>
              <a:rPr lang="en-US" dirty="0" smtClean="0"/>
              <a:t> CDR is no longer usable</a:t>
            </a:r>
          </a:p>
          <a:p>
            <a:pPr lvl="2"/>
            <a:r>
              <a:rPr lang="en-US" dirty="0" smtClean="0"/>
              <a:t>too many legacy and unsupported databases/languages </a:t>
            </a:r>
          </a:p>
          <a:p>
            <a:pPr lvl="2"/>
            <a:r>
              <a:rPr lang="en-US" dirty="0" smtClean="0"/>
              <a:t>too many patches</a:t>
            </a:r>
          </a:p>
          <a:p>
            <a:pPr lvl="2"/>
            <a:r>
              <a:rPr lang="en-US" dirty="0" smtClean="0"/>
              <a:t>not all the knowledge still available</a:t>
            </a:r>
            <a:endParaRPr lang="en-US" baseline="-25000" dirty="0" smtClean="0"/>
          </a:p>
          <a:p>
            <a:pPr lvl="1"/>
            <a:r>
              <a:rPr lang="en-US" dirty="0" smtClean="0"/>
              <a:t>During the technical run we reused a set of scripts from the Compass CDR</a:t>
            </a:r>
          </a:p>
          <a:p>
            <a:pPr lvl="1"/>
            <a:r>
              <a:rPr lang="en-US" dirty="0" smtClean="0"/>
              <a:t>What to do for the future?</a:t>
            </a:r>
          </a:p>
          <a:p>
            <a:pPr lvl="2"/>
            <a:r>
              <a:rPr lang="en-US" sz="1600" dirty="0" smtClean="0"/>
              <a:t>Write [at least] the basic requirements for the new system</a:t>
            </a:r>
          </a:p>
          <a:p>
            <a:pPr lvl="2"/>
            <a:r>
              <a:rPr lang="en-US" sz="1600" dirty="0" smtClean="0"/>
              <a:t>Start as soon as possible a prototype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in random order/2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1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89475" y="2951445"/>
            <a:ext cx="5584894" cy="88696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4572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Proposal for a new CDR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64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789475" y="2951445"/>
            <a:ext cx="5584894" cy="88696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vert="horz" lIns="4572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Offline database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55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7762" y="1600200"/>
            <a:ext cx="4052877" cy="336382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rgbClr val="667730"/>
                </a:solidFill>
              </a:rPr>
              <a:t>All computing related persons are busy with one or more other tasks</a:t>
            </a:r>
          </a:p>
          <a:p>
            <a:r>
              <a:rPr lang="en-US" sz="1600" dirty="0" smtClean="0">
                <a:solidFill>
                  <a:srgbClr val="667730"/>
                </a:solidFill>
              </a:rPr>
              <a:t>Data processing and analysis is at the very end of the chain: many details not yet fixed</a:t>
            </a:r>
          </a:p>
          <a:p>
            <a:r>
              <a:rPr lang="en-US" sz="1600" dirty="0" smtClean="0">
                <a:solidFill>
                  <a:srgbClr val="667730"/>
                </a:solidFill>
              </a:rPr>
              <a:t>Complex systems, not easy to simulate and test</a:t>
            </a:r>
            <a:endParaRPr lang="en-US" sz="1600" dirty="0">
              <a:solidFill>
                <a:srgbClr val="66773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159" y="1600200"/>
            <a:ext cx="4380821" cy="3363823"/>
          </a:xfrm>
          <a:solidFill>
            <a:srgbClr val="F1F5E6"/>
          </a:solidFill>
        </p:spPr>
        <p:txBody>
          <a:bodyPr/>
          <a:lstStyle/>
          <a:p>
            <a:r>
              <a:rPr lang="en-US" sz="1600" dirty="0" smtClean="0">
                <a:solidFill>
                  <a:srgbClr val="667730"/>
                </a:solidFill>
              </a:rPr>
              <a:t>Time is becoming strict, computing close to the critical path</a:t>
            </a:r>
          </a:p>
          <a:p>
            <a:r>
              <a:rPr lang="en-US" sz="1600" dirty="0" smtClean="0">
                <a:solidFill>
                  <a:srgbClr val="667730"/>
                </a:solidFill>
              </a:rPr>
              <a:t>The technical run has demonstrated that CDR is just the next step [we are now able to write data on the farm]</a:t>
            </a:r>
          </a:p>
          <a:p>
            <a:r>
              <a:rPr lang="en-US" sz="1600" dirty="0" smtClean="0">
                <a:solidFill>
                  <a:srgbClr val="667730"/>
                </a:solidFill>
              </a:rPr>
              <a:t>Asking for/negotiating computing resources needs a considerable time in advance</a:t>
            </a:r>
          </a:p>
          <a:p>
            <a:r>
              <a:rPr lang="en-US" sz="1600" dirty="0" smtClean="0">
                <a:solidFill>
                  <a:srgbClr val="667730"/>
                </a:solidFill>
              </a:rPr>
              <a:t>Since remote resources are involved, organization and coordination is needed</a:t>
            </a:r>
            <a:endParaRPr lang="en-US" sz="1600" dirty="0">
              <a:solidFill>
                <a:srgbClr val="66773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Liverpool, 25-30 </a:t>
            </a:r>
            <a:r>
              <a:rPr lang="it-IT" dirty="0" err="1" smtClean="0"/>
              <a:t>Aug</a:t>
            </a:r>
            <a:r>
              <a:rPr lang="it-IT" dirty="0" smtClean="0"/>
              <a:t>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48" y="1600201"/>
            <a:ext cx="4455794" cy="310407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Concerning model, resources, planning: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Write a “Computing technical document” by end of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september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2013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Open for discussion and elaboration until end of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november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2013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Send out request for resources to CERN: approval by Steering Committee in </a:t>
            </a:r>
            <a:r>
              <a:rPr lang="en-US" sz="1600" dirty="0" err="1" smtClean="0">
                <a:solidFill>
                  <a:schemeClr val="accent2">
                    <a:lumMod val="50000"/>
                  </a:schemeClr>
                </a:solidFill>
              </a:rPr>
              <a:t>december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2013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1600200"/>
            <a:ext cx="4268994" cy="310407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On the technical side, in the meanwhile: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Continue working on design of CDH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Build a prototype, test it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Continue with EOS testing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Work out a solution for high-speed dedicated connection from NA62 farm to CERN-IT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2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68205"/>
          <a:stretch/>
        </p:blipFill>
        <p:spPr>
          <a:xfrm>
            <a:off x="3406775" y="2643659"/>
            <a:ext cx="2035175" cy="2032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2403" y="2729384"/>
            <a:ext cx="499047" cy="479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868" y="2729384"/>
            <a:ext cx="1761640" cy="5048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2984" y="2962723"/>
            <a:ext cx="1370055" cy="296391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851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538" y="2193770"/>
            <a:ext cx="819322" cy="576008"/>
          </a:xfrm>
          <a:prstGeom prst="rect">
            <a:avLst/>
          </a:prstGeom>
        </p:spPr>
      </p:pic>
      <p:sp>
        <p:nvSpPr>
          <p:cNvPr id="129" name="Rectangle 128"/>
          <p:cNvSpPr/>
          <p:nvPr/>
        </p:nvSpPr>
        <p:spPr>
          <a:xfrm>
            <a:off x="4271395" y="5042351"/>
            <a:ext cx="1159466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FroNTier</a:t>
            </a:r>
            <a:r>
              <a:rPr lang="en-US" sz="1200" dirty="0" smtClean="0">
                <a:solidFill>
                  <a:schemeClr val="bg1"/>
                </a:solidFill>
              </a:rPr>
              <a:t> client API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FroNTier</a:t>
            </a:r>
            <a:r>
              <a:rPr lang="en-US" dirty="0" smtClean="0"/>
              <a:t> access to DB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24684" y="5926829"/>
            <a:ext cx="2892355" cy="365125"/>
          </a:xfrm>
        </p:spPr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25988" y="2018247"/>
            <a:ext cx="124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Tier-0 squid</a:t>
            </a:r>
            <a:endParaRPr lang="en-US" sz="1400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05872" y="2346706"/>
            <a:ext cx="1014298" cy="66429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05872" y="2199222"/>
            <a:ext cx="1014298" cy="6642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05872" y="2056430"/>
            <a:ext cx="1014298" cy="664294"/>
          </a:xfrm>
          <a:prstGeom prst="rect">
            <a:avLst/>
          </a:prstGeom>
        </p:spPr>
      </p:pic>
      <p:cxnSp>
        <p:nvCxnSpPr>
          <p:cNvPr id="22" name="Straight Connector 21"/>
          <p:cNvCxnSpPr>
            <a:stCxn id="159" idx="0"/>
            <a:endCxn id="146" idx="1"/>
          </p:cNvCxnSpPr>
          <p:nvPr/>
        </p:nvCxnSpPr>
        <p:spPr>
          <a:xfrm flipV="1">
            <a:off x="2917084" y="2557986"/>
            <a:ext cx="2417197" cy="449999"/>
          </a:xfrm>
          <a:prstGeom prst="line">
            <a:avLst/>
          </a:prstGeom>
          <a:ln w="12700" cmpd="sng">
            <a:solidFill>
              <a:srgbClr val="98B24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6532202" y="2539749"/>
            <a:ext cx="265626" cy="114393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532202" y="2654142"/>
            <a:ext cx="313995" cy="3800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532202" y="2654142"/>
            <a:ext cx="313995" cy="209374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532202" y="2326024"/>
            <a:ext cx="313995" cy="32811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473232" y="3059366"/>
            <a:ext cx="1462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Tier-1/2 squid</a:t>
            </a:r>
            <a:endParaRPr lang="en-US" sz="1400" b="1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65361" y="3530617"/>
            <a:ext cx="1014298" cy="66429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53116" y="3387825"/>
            <a:ext cx="1014298" cy="66429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53116" y="3240341"/>
            <a:ext cx="1014298" cy="664294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 flipV="1">
            <a:off x="7679446" y="3580868"/>
            <a:ext cx="265626" cy="114393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679446" y="3695261"/>
            <a:ext cx="313995" cy="3800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679446" y="3695261"/>
            <a:ext cx="313995" cy="209374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570116" y="4402958"/>
            <a:ext cx="1152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Farm squid</a:t>
            </a:r>
            <a:endParaRPr lang="en-US" sz="1400" b="1" dirty="0"/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76595" y="4534580"/>
            <a:ext cx="1014298" cy="66429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76595" y="4210832"/>
            <a:ext cx="1014298" cy="66429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76595" y="4063348"/>
            <a:ext cx="1014298" cy="664294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6491440" y="4303010"/>
            <a:ext cx="1462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Tier-1/2 squid</a:t>
            </a:r>
            <a:endParaRPr lang="en-US" sz="1400" b="1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7295" y="4689879"/>
            <a:ext cx="1014298" cy="664294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8533" y="4531316"/>
            <a:ext cx="1014298" cy="664294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48533" y="4383832"/>
            <a:ext cx="1014298" cy="664294"/>
          </a:xfrm>
          <a:prstGeom prst="rect">
            <a:avLst/>
          </a:prstGeom>
        </p:spPr>
      </p:pic>
      <p:cxnSp>
        <p:nvCxnSpPr>
          <p:cNvPr id="65" name="Straight Connector 64"/>
          <p:cNvCxnSpPr/>
          <p:nvPr/>
        </p:nvCxnSpPr>
        <p:spPr>
          <a:xfrm flipV="1">
            <a:off x="7674863" y="4724359"/>
            <a:ext cx="265626" cy="114393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674863" y="4838752"/>
            <a:ext cx="313995" cy="38008"/>
          </a:xfrm>
          <a:prstGeom prst="line">
            <a:avLst/>
          </a:prstGeom>
          <a:ln w="127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674863" y="4838752"/>
            <a:ext cx="313995" cy="209374"/>
          </a:xfrm>
          <a:prstGeom prst="line">
            <a:avLst/>
          </a:prstGeom>
          <a:ln w="12700"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endCxn id="50" idx="2"/>
          </p:cNvCxnSpPr>
          <p:nvPr/>
        </p:nvCxnSpPr>
        <p:spPr>
          <a:xfrm>
            <a:off x="2917084" y="3059366"/>
            <a:ext cx="229447" cy="1651369"/>
          </a:xfrm>
          <a:prstGeom prst="line">
            <a:avLst/>
          </a:prstGeom>
          <a:ln w="12700"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159" idx="0"/>
            <a:endCxn id="140" idx="1"/>
          </p:cNvCxnSpPr>
          <p:nvPr/>
        </p:nvCxnSpPr>
        <p:spPr>
          <a:xfrm>
            <a:off x="2917084" y="3007985"/>
            <a:ext cx="3553799" cy="1895924"/>
          </a:xfrm>
          <a:prstGeom prst="line">
            <a:avLst/>
          </a:prstGeom>
          <a:ln w="12700" cmpd="sng">
            <a:solidFill>
              <a:srgbClr val="98B24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159" idx="0"/>
            <a:endCxn id="142" idx="1"/>
          </p:cNvCxnSpPr>
          <p:nvPr/>
        </p:nvCxnSpPr>
        <p:spPr>
          <a:xfrm>
            <a:off x="2917084" y="3007985"/>
            <a:ext cx="3577482" cy="646706"/>
          </a:xfrm>
          <a:prstGeom prst="line">
            <a:avLst/>
          </a:prstGeom>
          <a:ln w="12700" cmpd="sng">
            <a:solidFill>
              <a:srgbClr val="98B24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54577" y="3662727"/>
            <a:ext cx="1790032" cy="17543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1200" dirty="0" err="1" smtClean="0">
                <a:solidFill>
                  <a:srgbClr val="2F2F26"/>
                </a:solidFill>
              </a:rPr>
              <a:t>FroNTier</a:t>
            </a:r>
            <a:r>
              <a:rPr lang="en-US" sz="1200" dirty="0" smtClean="0">
                <a:solidFill>
                  <a:srgbClr val="2F2F26"/>
                </a:solidFill>
              </a:rPr>
              <a:t> provides translation of </a:t>
            </a:r>
            <a:r>
              <a:rPr lang="en-US" sz="1200" dirty="0">
                <a:solidFill>
                  <a:srgbClr val="2F2F26"/>
                </a:solidFill>
              </a:rPr>
              <a:t>database </a:t>
            </a:r>
            <a:r>
              <a:rPr lang="en-US" sz="1200" dirty="0" smtClean="0">
                <a:solidFill>
                  <a:srgbClr val="2F2F26"/>
                </a:solidFill>
              </a:rPr>
              <a:t>connection and SQL statements into </a:t>
            </a:r>
            <a:r>
              <a:rPr lang="en-US" sz="1200" dirty="0">
                <a:solidFill>
                  <a:srgbClr val="2F2F26"/>
                </a:solidFill>
              </a:rPr>
              <a:t>HTTP </a:t>
            </a:r>
            <a:r>
              <a:rPr lang="en-US" sz="1200" dirty="0" smtClean="0">
                <a:solidFill>
                  <a:srgbClr val="2F2F26"/>
                </a:solidFill>
              </a:rPr>
              <a:t>protocol</a:t>
            </a:r>
          </a:p>
          <a:p>
            <a:endParaRPr lang="en-US" sz="1200" dirty="0" smtClean="0">
              <a:solidFill>
                <a:srgbClr val="2F2F26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2F2F26"/>
                </a:solidFill>
              </a:rPr>
              <a:t>Squid provides HTTP data caching</a:t>
            </a:r>
            <a:endParaRPr lang="en-US" sz="1200" dirty="0">
              <a:solidFill>
                <a:srgbClr val="2F2F26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2570116" y="4733772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31" name="Straight Connector 130"/>
          <p:cNvCxnSpPr>
            <a:stCxn id="130" idx="3"/>
            <a:endCxn id="129" idx="1"/>
          </p:cNvCxnSpPr>
          <p:nvPr/>
        </p:nvCxnSpPr>
        <p:spPr>
          <a:xfrm>
            <a:off x="3533010" y="4959995"/>
            <a:ext cx="738385" cy="308579"/>
          </a:xfrm>
          <a:prstGeom prst="line">
            <a:avLst/>
          </a:prstGeom>
          <a:ln w="19050" cmpd="sng">
            <a:solidFill>
              <a:srgbClr val="98B24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2666696" y="4830344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95413" y="1904597"/>
            <a:ext cx="1014298" cy="664294"/>
          </a:xfrm>
          <a:prstGeom prst="rect">
            <a:avLst/>
          </a:prstGeom>
        </p:spPr>
      </p:pic>
      <p:sp>
        <p:nvSpPr>
          <p:cNvPr id="140" name="Rectangle 139"/>
          <p:cNvSpPr/>
          <p:nvPr/>
        </p:nvSpPr>
        <p:spPr>
          <a:xfrm>
            <a:off x="6470883" y="4677686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6567463" y="4774258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494566" y="3428468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6591146" y="3525040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5334281" y="2331763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5430861" y="2428335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2242477" y="2814841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961428" y="2253800"/>
            <a:ext cx="1515588" cy="437711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FroNTier</a:t>
            </a:r>
            <a:r>
              <a:rPr lang="en-US" sz="1200" dirty="0" smtClean="0">
                <a:solidFill>
                  <a:schemeClr val="bg1"/>
                </a:solidFill>
              </a:rPr>
              <a:t> servlet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52" name="Straight Connector 151"/>
          <p:cNvCxnSpPr>
            <a:stCxn id="151" idx="2"/>
            <a:endCxn id="149" idx="0"/>
          </p:cNvCxnSpPr>
          <p:nvPr/>
        </p:nvCxnSpPr>
        <p:spPr>
          <a:xfrm>
            <a:off x="2719222" y="2691511"/>
            <a:ext cx="4702" cy="123330"/>
          </a:xfrm>
          <a:prstGeom prst="line">
            <a:avLst/>
          </a:prstGeom>
          <a:ln w="12700"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8" name="Rectangle 157"/>
          <p:cNvSpPr/>
          <p:nvPr/>
        </p:nvSpPr>
        <p:spPr>
          <a:xfrm>
            <a:off x="2339057" y="2911413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2435637" y="3007985"/>
            <a:ext cx="962894" cy="45244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squid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155846" y="2168131"/>
            <a:ext cx="1515588" cy="315785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DB server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65" name="Can 164"/>
          <p:cNvSpPr/>
          <p:nvPr/>
        </p:nvSpPr>
        <p:spPr>
          <a:xfrm>
            <a:off x="371392" y="2441925"/>
            <a:ext cx="636320" cy="598417"/>
          </a:xfrm>
          <a:prstGeom prst="can">
            <a:avLst/>
          </a:prstGeom>
          <a:solidFill>
            <a:schemeClr val="accent2">
              <a:lumMod val="50000"/>
              <a:alpha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4272567" y="5509227"/>
            <a:ext cx="1158294" cy="783200"/>
          </a:xfrm>
          <a:prstGeom prst="rect">
            <a:avLst/>
          </a:prstGeom>
          <a:solidFill>
            <a:schemeClr val="accent2">
              <a:lumMod val="50000"/>
              <a:alpha val="85000"/>
            </a:schemeClr>
          </a:solidFill>
          <a:ln>
            <a:solidFill>
              <a:srgbClr val="98B249"/>
            </a:solidFill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User code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80" name="Picture 179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93396" y="1589506"/>
            <a:ext cx="1014298" cy="664294"/>
          </a:xfrm>
          <a:prstGeom prst="rect">
            <a:avLst/>
          </a:prstGeom>
        </p:spPr>
      </p:pic>
      <p:sp>
        <p:nvSpPr>
          <p:cNvPr id="181" name="TextBox 180"/>
          <p:cNvSpPr txBox="1"/>
          <p:nvPr/>
        </p:nvSpPr>
        <p:spPr>
          <a:xfrm>
            <a:off x="1848069" y="1373507"/>
            <a:ext cx="18949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FroNTier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launchpad</a:t>
            </a:r>
            <a:endParaRPr lang="en-US" sz="1400" b="1" dirty="0"/>
          </a:p>
        </p:txBody>
      </p:sp>
      <p:cxnSp>
        <p:nvCxnSpPr>
          <p:cNvPr id="182" name="Straight Connector 181"/>
          <p:cNvCxnSpPr>
            <a:stCxn id="161" idx="3"/>
            <a:endCxn id="151" idx="1"/>
          </p:cNvCxnSpPr>
          <p:nvPr/>
        </p:nvCxnSpPr>
        <p:spPr>
          <a:xfrm>
            <a:off x="1671434" y="2326024"/>
            <a:ext cx="289994" cy="146632"/>
          </a:xfrm>
          <a:prstGeom prst="line">
            <a:avLst/>
          </a:prstGeom>
          <a:ln w="12700" cmpd="sng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6" name="Picture 19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9512" y="2900116"/>
            <a:ext cx="517146" cy="497874"/>
          </a:xfrm>
          <a:prstGeom prst="rect">
            <a:avLst/>
          </a:prstGeom>
        </p:spPr>
      </p:pic>
      <p:pic>
        <p:nvPicPr>
          <p:cNvPr id="198" name="Picture 1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9677" y="4718837"/>
            <a:ext cx="517146" cy="49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33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100"/>
            <a:ext cx="9144000" cy="60069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856333" y="223308"/>
            <a:ext cx="4273712" cy="1646897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accent1"/>
                </a:solidFill>
              </a:rPr>
              <a:t>A. </a:t>
            </a:r>
            <a:r>
              <a:rPr lang="en-US" sz="1600" dirty="0" err="1" smtClean="0">
                <a:solidFill>
                  <a:schemeClr val="accent1"/>
                </a:solidFill>
              </a:rPr>
              <a:t>Valassi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140972"/>
            <a:ext cx="1535048" cy="290551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0"/>
            </a:camera>
            <a:lightRig rig="twoPt" dir="tl"/>
          </a:scene3d>
          <a:sp3d extrusionH="12700" prstMaterial="softEdge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5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computing model: starting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7568566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Start from clear requirements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 appropriate safety factors when some information is missing/not final</a:t>
            </a:r>
          </a:p>
          <a:p>
            <a:r>
              <a:rPr lang="en-US" sz="2000" dirty="0" smtClean="0"/>
              <a:t>Make clear choices: </a:t>
            </a:r>
          </a:p>
          <a:p>
            <a:pPr lvl="1"/>
            <a:r>
              <a:rPr lang="en-US" dirty="0" smtClean="0"/>
              <a:t>e.g. CERN-based vs. maximize outside data processing</a:t>
            </a:r>
          </a:p>
          <a:p>
            <a:r>
              <a:rPr lang="en-US" sz="2000" dirty="0" smtClean="0"/>
              <a:t>Keep it simple</a:t>
            </a:r>
          </a:p>
          <a:p>
            <a:r>
              <a:rPr lang="en-US" sz="2000" dirty="0" smtClean="0"/>
              <a:t>Mandatory to get ready for running in 2014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Liverpool, 25-30 </a:t>
            </a:r>
            <a:r>
              <a:rPr lang="it-IT" dirty="0" err="1" smtClean="0"/>
              <a:t>Aug</a:t>
            </a:r>
            <a:r>
              <a:rPr lang="it-IT" dirty="0" smtClean="0"/>
              <a:t>.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NA62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74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flow: 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2037" y="1571340"/>
            <a:ext cx="8941964" cy="4341532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smtClean="0">
                <a:solidFill>
                  <a:srgbClr val="4A452A"/>
                </a:solidFill>
              </a:rPr>
              <a:t>Question on </a:t>
            </a:r>
            <a:r>
              <a:rPr lang="en-GB" sz="2000" b="1" dirty="0" smtClean="0">
                <a:solidFill>
                  <a:srgbClr val="4A452A"/>
                </a:solidFill>
              </a:rPr>
              <a:t>filtering</a:t>
            </a:r>
            <a:r>
              <a:rPr lang="en-GB" sz="2000" dirty="0" smtClean="0">
                <a:solidFill>
                  <a:srgbClr val="4A452A"/>
                </a:solidFill>
              </a:rPr>
              <a:t> with a L3 trigger </a:t>
            </a:r>
          </a:p>
          <a:p>
            <a:pPr lvl="1"/>
            <a:r>
              <a:rPr lang="en-GB" dirty="0" smtClean="0">
                <a:solidFill>
                  <a:srgbClr val="4A452A"/>
                </a:solidFill>
              </a:rPr>
              <a:t>Foresee in any case the possibility of filtering/selecting events in streams </a:t>
            </a:r>
          </a:p>
          <a:p>
            <a:pPr lvl="1"/>
            <a:r>
              <a:rPr lang="en-GB" dirty="0" smtClean="0">
                <a:solidFill>
                  <a:srgbClr val="4A452A"/>
                </a:solidFill>
              </a:rPr>
              <a:t>Whether or not really throw away events will be a compromise between physics and resources </a:t>
            </a:r>
          </a:p>
          <a:p>
            <a:r>
              <a:rPr lang="en-GB" sz="2000" b="1" dirty="0" smtClean="0">
                <a:solidFill>
                  <a:srgbClr val="4A452A"/>
                </a:solidFill>
              </a:rPr>
              <a:t>How many formats</a:t>
            </a:r>
            <a:r>
              <a:rPr lang="en-GB" sz="2000" dirty="0" smtClean="0">
                <a:solidFill>
                  <a:srgbClr val="4A452A"/>
                </a:solidFill>
              </a:rPr>
              <a:t>? (RAW, RECO, THIN, …)</a:t>
            </a:r>
          </a:p>
          <a:p>
            <a:pPr lvl="1"/>
            <a:r>
              <a:rPr lang="en-GB" dirty="0" smtClean="0">
                <a:solidFill>
                  <a:srgbClr val="4A452A"/>
                </a:solidFill>
              </a:rPr>
              <a:t>Start from a “standard set” </a:t>
            </a:r>
          </a:p>
          <a:p>
            <a:pPr lvl="1"/>
            <a:r>
              <a:rPr lang="en-GB" dirty="0" smtClean="0">
                <a:solidFill>
                  <a:srgbClr val="4A452A"/>
                </a:solidFill>
              </a:rPr>
              <a:t>Make educated guess on size</a:t>
            </a:r>
          </a:p>
          <a:p>
            <a:r>
              <a:rPr lang="en-GB" sz="2000" dirty="0" smtClean="0">
                <a:solidFill>
                  <a:srgbClr val="4A452A"/>
                </a:solidFill>
              </a:rPr>
              <a:t>Calibration data</a:t>
            </a:r>
          </a:p>
          <a:p>
            <a:r>
              <a:rPr lang="en-GB" sz="2000" dirty="0" smtClean="0">
                <a:solidFill>
                  <a:srgbClr val="4A452A"/>
                </a:solidFill>
              </a:rPr>
              <a:t>Metadata, </a:t>
            </a:r>
            <a:r>
              <a:rPr lang="en-GB" sz="2000" dirty="0" err="1" smtClean="0">
                <a:solidFill>
                  <a:srgbClr val="4A452A"/>
                </a:solidFill>
              </a:rPr>
              <a:t>catalog</a:t>
            </a:r>
            <a:r>
              <a:rPr lang="en-GB" sz="2000" dirty="0" smtClean="0">
                <a:solidFill>
                  <a:srgbClr val="4A452A"/>
                </a:solidFill>
              </a:rPr>
              <a:t>(s)</a:t>
            </a:r>
          </a:p>
          <a:p>
            <a:r>
              <a:rPr lang="en-GB" sz="2000" dirty="0" smtClean="0">
                <a:solidFill>
                  <a:srgbClr val="4A452A"/>
                </a:solidFill>
              </a:rPr>
              <a:t>How many/which DB?</a:t>
            </a:r>
          </a:p>
          <a:p>
            <a:pPr lvl="1"/>
            <a:r>
              <a:rPr lang="en-GB" dirty="0" smtClean="0">
                <a:solidFill>
                  <a:srgbClr val="4A452A"/>
                </a:solidFill>
              </a:rPr>
              <a:t>All these issues connected. Dedicated discussion on offline database </a:t>
            </a:r>
          </a:p>
          <a:p>
            <a:r>
              <a:rPr lang="en-GB" dirty="0" smtClean="0">
                <a:solidFill>
                  <a:srgbClr val="4A452A"/>
                </a:solidFill>
              </a:rPr>
              <a:t>Where to </a:t>
            </a:r>
            <a:r>
              <a:rPr lang="en-GB" b="1" dirty="0" smtClean="0">
                <a:solidFill>
                  <a:srgbClr val="4A452A"/>
                </a:solidFill>
              </a:rPr>
              <a:t>store</a:t>
            </a:r>
            <a:r>
              <a:rPr lang="en-GB" dirty="0" smtClean="0">
                <a:solidFill>
                  <a:srgbClr val="4A452A"/>
                </a:solidFill>
              </a:rPr>
              <a:t>, </a:t>
            </a:r>
            <a:r>
              <a:rPr lang="en-GB" b="1" dirty="0" smtClean="0">
                <a:solidFill>
                  <a:srgbClr val="4A452A"/>
                </a:solidFill>
              </a:rPr>
              <a:t>reconstruct </a:t>
            </a:r>
            <a:r>
              <a:rPr lang="en-GB" dirty="0" smtClean="0">
                <a:solidFill>
                  <a:srgbClr val="4A452A"/>
                </a:solidFill>
              </a:rPr>
              <a:t>and </a:t>
            </a:r>
            <a:r>
              <a:rPr lang="en-GB" b="1" dirty="0" err="1" smtClean="0">
                <a:solidFill>
                  <a:srgbClr val="4A452A"/>
                </a:solidFill>
              </a:rPr>
              <a:t>analyze</a:t>
            </a:r>
            <a:r>
              <a:rPr lang="en-GB" dirty="0" smtClean="0">
                <a:solidFill>
                  <a:srgbClr val="4A452A"/>
                </a:solidFill>
              </a:rPr>
              <a:t> data</a:t>
            </a:r>
          </a:p>
          <a:p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02" y="2731050"/>
            <a:ext cx="1014298" cy="664294"/>
          </a:xfrm>
          <a:prstGeom prst="rect">
            <a:avLst/>
          </a:prstGeom>
        </p:spPr>
      </p:pic>
      <p:cxnSp>
        <p:nvCxnSpPr>
          <p:cNvPr id="138" name="Straight Connector 137"/>
          <p:cNvCxnSpPr/>
          <p:nvPr/>
        </p:nvCxnSpPr>
        <p:spPr>
          <a:xfrm flipV="1">
            <a:off x="2990978" y="1711325"/>
            <a:ext cx="0" cy="670349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 flipV="1">
            <a:off x="3054478" y="1711325"/>
            <a:ext cx="0" cy="67035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V="1">
            <a:off x="3124328" y="1711325"/>
            <a:ext cx="0" cy="67035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V="1">
            <a:off x="3194465" y="1711325"/>
            <a:ext cx="0" cy="67035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First step: data transfer from NA62 farm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475779" y="2180706"/>
            <a:ext cx="9589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L1/L2 farm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649080" y="4889099"/>
            <a:ext cx="10670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Farm storage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396236" y="3489930"/>
            <a:ext cx="8076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Disk pool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1188" y="3814268"/>
            <a:ext cx="1014298" cy="664294"/>
          </a:xfrm>
          <a:prstGeom prst="rect">
            <a:avLst/>
          </a:prstGeom>
        </p:spPr>
      </p:pic>
      <p:cxnSp>
        <p:nvCxnSpPr>
          <p:cNvPr id="39" name="Straight Connector 38"/>
          <p:cNvCxnSpPr/>
          <p:nvPr/>
        </p:nvCxnSpPr>
        <p:spPr>
          <a:xfrm>
            <a:off x="1125253" y="4294412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22521" y="4163536"/>
            <a:ext cx="695995" cy="69599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4603" y="2745657"/>
            <a:ext cx="1014298" cy="66429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355" l="0" r="10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93380" y="4825804"/>
            <a:ext cx="545152" cy="426760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504603" y="4683882"/>
            <a:ext cx="5719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Tapes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0946" y="1727936"/>
            <a:ext cx="723175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NA62</a:t>
            </a:r>
            <a:endParaRPr lang="en-US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17079" y="1686348"/>
            <a:ext cx="1918414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CERN data center</a:t>
            </a:r>
            <a:endParaRPr lang="en-US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2541121" y="2106911"/>
            <a:ext cx="1083796" cy="108379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>
            <a:off x="3995996" y="2115124"/>
            <a:ext cx="1083796" cy="1083796"/>
          </a:xfrm>
          <a:prstGeom prst="rect">
            <a:avLst/>
          </a:prstGeom>
        </p:spPr>
      </p:pic>
      <p:cxnSp>
        <p:nvCxnSpPr>
          <p:cNvPr id="63" name="Straight Connector 62"/>
          <p:cNvCxnSpPr>
            <a:endCxn id="61" idx="3"/>
          </p:cNvCxnSpPr>
          <p:nvPr/>
        </p:nvCxnSpPr>
        <p:spPr>
          <a:xfrm>
            <a:off x="3488036" y="2644585"/>
            <a:ext cx="13688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1501179" y="2709135"/>
            <a:ext cx="981671" cy="1052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1501179" y="2844133"/>
            <a:ext cx="1023008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1501179" y="2972453"/>
            <a:ext cx="1068945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501179" y="3093359"/>
            <a:ext cx="1121265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339031" y="4176337"/>
            <a:ext cx="1327864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623502" y="2699480"/>
            <a:ext cx="87333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2482850" y="2538050"/>
            <a:ext cx="0" cy="17525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2570124" y="2646936"/>
            <a:ext cx="0" cy="32400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 flipV="1">
            <a:off x="2619270" y="2697363"/>
            <a:ext cx="3174" cy="39599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2570123" y="2645922"/>
            <a:ext cx="144000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2524249" y="2594278"/>
            <a:ext cx="0" cy="25117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524187" y="2592961"/>
            <a:ext cx="185589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2482850" y="2538049"/>
            <a:ext cx="226926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2665218" y="2757446"/>
            <a:ext cx="1677" cy="141889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668393" y="2757446"/>
            <a:ext cx="43200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/>
          <p:cNvSpPr txBox="1"/>
          <p:nvPr/>
        </p:nvSpPr>
        <p:spPr>
          <a:xfrm>
            <a:off x="2611423" y="1449715"/>
            <a:ext cx="8595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ECN</a:t>
            </a:r>
            <a:endParaRPr lang="en-US" sz="1100" dirty="0"/>
          </a:p>
        </p:txBody>
      </p:sp>
      <p:pic>
        <p:nvPicPr>
          <p:cNvPr id="158" name="Picture 15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4603" y="4951963"/>
            <a:ext cx="1014298" cy="664294"/>
          </a:xfrm>
          <a:prstGeom prst="rect">
            <a:avLst/>
          </a:prstGeom>
        </p:spPr>
      </p:pic>
      <p:cxnSp>
        <p:nvCxnSpPr>
          <p:cNvPr id="161" name="Straight Connector 160"/>
          <p:cNvCxnSpPr/>
          <p:nvPr/>
        </p:nvCxnSpPr>
        <p:spPr>
          <a:xfrm flipV="1">
            <a:off x="3999171" y="2641600"/>
            <a:ext cx="162438" cy="99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V="1">
            <a:off x="3631267" y="2641600"/>
            <a:ext cx="402829" cy="0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H="1">
            <a:off x="5282745" y="3057650"/>
            <a:ext cx="319245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/>
          <p:cNvCxnSpPr/>
          <p:nvPr/>
        </p:nvCxnSpPr>
        <p:spPr>
          <a:xfrm flipH="1" flipV="1">
            <a:off x="5081469" y="5255739"/>
            <a:ext cx="52052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V="1">
            <a:off x="5079792" y="2756555"/>
            <a:ext cx="1" cy="2502359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flipV="1">
            <a:off x="5289550" y="2636018"/>
            <a:ext cx="0" cy="42163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/>
          <p:cNvCxnSpPr/>
          <p:nvPr/>
        </p:nvCxnSpPr>
        <p:spPr>
          <a:xfrm flipV="1">
            <a:off x="4954241" y="2694143"/>
            <a:ext cx="252759" cy="32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>
            <a:off x="4954241" y="2756555"/>
            <a:ext cx="127228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>
            <a:off x="4954241" y="2636018"/>
            <a:ext cx="332134" cy="558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flipV="1">
            <a:off x="4954241" y="2568764"/>
            <a:ext cx="252759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5205942" y="2687854"/>
            <a:ext cx="1058" cy="1328389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H="1" flipV="1">
            <a:off x="5207000" y="4020971"/>
            <a:ext cx="1115999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 flipV="1">
            <a:off x="5458701" y="2306796"/>
            <a:ext cx="2293300" cy="1"/>
          </a:xfrm>
          <a:prstGeom prst="line">
            <a:avLst/>
          </a:prstGeom>
          <a:ln w="12700" cmpd="sng">
            <a:solidFill>
              <a:schemeClr val="tx1"/>
            </a:solidFill>
            <a:prstDash val="dot"/>
            <a:headEnd type="none"/>
            <a:tailEnd type="triangle" w="lg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7832964" y="2131788"/>
            <a:ext cx="1097676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Institutes</a:t>
            </a:r>
            <a:endParaRPr lang="en-US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502" y="2602486"/>
            <a:ext cx="1014298" cy="664294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463" y="2470342"/>
            <a:ext cx="1014298" cy="664294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7638" y="2337891"/>
            <a:ext cx="1014298" cy="664294"/>
          </a:xfrm>
          <a:prstGeom prst="rect">
            <a:avLst/>
          </a:prstGeom>
        </p:spPr>
      </p:pic>
      <p:cxnSp>
        <p:nvCxnSpPr>
          <p:cNvPr id="74" name="Straight Connector 73"/>
          <p:cNvCxnSpPr>
            <a:cxnSpLocks noChangeAspect="1"/>
          </p:cNvCxnSpPr>
          <p:nvPr/>
        </p:nvCxnSpPr>
        <p:spPr>
          <a:xfrm flipV="1">
            <a:off x="6287019" y="5080247"/>
            <a:ext cx="179627" cy="9727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240635" y="5431065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37903" y="5258914"/>
            <a:ext cx="695995" cy="695995"/>
          </a:xfrm>
          <a:prstGeom prst="rect">
            <a:avLst/>
          </a:prstGeom>
        </p:spPr>
      </p:pic>
      <p:cxnSp>
        <p:nvCxnSpPr>
          <p:cNvPr id="90" name="Straight Connector 89"/>
          <p:cNvCxnSpPr/>
          <p:nvPr/>
        </p:nvCxnSpPr>
        <p:spPr>
          <a:xfrm>
            <a:off x="6958671" y="4188394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Picture 90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055939" y="4016243"/>
            <a:ext cx="695995" cy="695995"/>
          </a:xfrm>
          <a:prstGeom prst="rect">
            <a:avLst/>
          </a:prstGeom>
        </p:spPr>
      </p:pic>
      <p:cxnSp>
        <p:nvCxnSpPr>
          <p:cNvPr id="96" name="Straight Connector 95"/>
          <p:cNvCxnSpPr/>
          <p:nvPr/>
        </p:nvCxnSpPr>
        <p:spPr>
          <a:xfrm>
            <a:off x="6236906" y="3227696"/>
            <a:ext cx="215627" cy="113613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7" name="Picture 96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34174" y="3055545"/>
            <a:ext cx="695995" cy="695995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34241" y="2433276"/>
            <a:ext cx="695995" cy="695995"/>
          </a:xfrm>
          <a:prstGeom prst="rect">
            <a:avLst/>
          </a:prstGeom>
        </p:spPr>
      </p:pic>
      <p:cxnSp>
        <p:nvCxnSpPr>
          <p:cNvPr id="100" name="Straight Connector 99"/>
          <p:cNvCxnSpPr>
            <a:cxnSpLocks noChangeAspect="1"/>
          </p:cNvCxnSpPr>
          <p:nvPr/>
        </p:nvCxnSpPr>
        <p:spPr>
          <a:xfrm flipV="1">
            <a:off x="6294303" y="2863699"/>
            <a:ext cx="215999" cy="11696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5205942" y="2305050"/>
            <a:ext cx="1058" cy="26371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5205942" y="2305050"/>
            <a:ext cx="252759" cy="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263998" y="4875423"/>
            <a:ext cx="308006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263998" y="4999899"/>
            <a:ext cx="392673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4263998" y="5128219"/>
            <a:ext cx="468872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4572004" y="2933596"/>
            <a:ext cx="0" cy="194182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V="1">
            <a:off x="4732870" y="2933596"/>
            <a:ext cx="0" cy="219310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4652068" y="2933596"/>
            <a:ext cx="0" cy="2067622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9" name="Picture 118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8321" y="4758252"/>
            <a:ext cx="1014298" cy="664294"/>
          </a:xfrm>
          <a:prstGeom prst="rect">
            <a:avLst/>
          </a:prstGeom>
        </p:spPr>
      </p:pic>
      <p:pic>
        <p:nvPicPr>
          <p:cNvPr id="120" name="Picture 119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7282" y="4626108"/>
            <a:ext cx="1014298" cy="664294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20457" y="4493657"/>
            <a:ext cx="1014298" cy="664294"/>
          </a:xfrm>
          <a:prstGeom prst="rect">
            <a:avLst/>
          </a:prstGeom>
        </p:spPr>
      </p:pic>
      <p:cxnSp>
        <p:nvCxnSpPr>
          <p:cNvPr id="130" name="Straight Connector 129"/>
          <p:cNvCxnSpPr/>
          <p:nvPr/>
        </p:nvCxnSpPr>
        <p:spPr>
          <a:xfrm>
            <a:off x="4260552" y="4737376"/>
            <a:ext cx="234981" cy="0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4495533" y="2933596"/>
            <a:ext cx="0" cy="1803781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2" name="Picture 13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17011" y="4355610"/>
            <a:ext cx="1014298" cy="664294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64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24606" y="3708250"/>
            <a:ext cx="1014298" cy="664294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056006" y="3393974"/>
            <a:ext cx="695995" cy="695995"/>
          </a:xfrm>
          <a:prstGeom prst="rect">
            <a:avLst/>
          </a:prstGeom>
        </p:spPr>
      </p:pic>
      <p:cxnSp>
        <p:nvCxnSpPr>
          <p:cNvPr id="141" name="Straight Connector 140"/>
          <p:cNvCxnSpPr>
            <a:cxnSpLocks noChangeAspect="1"/>
          </p:cNvCxnSpPr>
          <p:nvPr/>
        </p:nvCxnSpPr>
        <p:spPr>
          <a:xfrm flipV="1">
            <a:off x="7016068" y="3824397"/>
            <a:ext cx="215999" cy="11696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4" name="Picture 143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22521" y="3501770"/>
            <a:ext cx="695995" cy="695995"/>
          </a:xfrm>
          <a:prstGeom prst="rect">
            <a:avLst/>
          </a:prstGeom>
        </p:spPr>
      </p:pic>
      <p:cxnSp>
        <p:nvCxnSpPr>
          <p:cNvPr id="145" name="Straight Connector 144"/>
          <p:cNvCxnSpPr>
            <a:cxnSpLocks noChangeAspect="1"/>
          </p:cNvCxnSpPr>
          <p:nvPr/>
        </p:nvCxnSpPr>
        <p:spPr>
          <a:xfrm flipV="1">
            <a:off x="1182583" y="3932193"/>
            <a:ext cx="215999" cy="11696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42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model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522"/>
          <a:stretch/>
        </p:blipFill>
        <p:spPr>
          <a:xfrm>
            <a:off x="149412" y="1259281"/>
            <a:ext cx="4140862" cy="260608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822" b="1528"/>
          <a:stretch/>
        </p:blipFill>
        <p:spPr>
          <a:xfrm>
            <a:off x="4586940" y="1259281"/>
            <a:ext cx="4093125" cy="260608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445" t="489" b="-1"/>
          <a:stretch/>
        </p:blipFill>
        <p:spPr>
          <a:xfrm>
            <a:off x="2632075" y="4053156"/>
            <a:ext cx="4151161" cy="2680415"/>
          </a:xfrm>
          <a:prstGeom prst="rect">
            <a:avLst/>
          </a:prstGeom>
          <a:ln>
            <a:solidFill>
              <a:srgbClr val="3A4C0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49412" y="4452471"/>
            <a:ext cx="23784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Main choice:</a:t>
            </a:r>
          </a:p>
          <a:p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one of these 3 options</a:t>
            </a:r>
            <a:endParaRPr lang="en-US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222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01626" y="2951445"/>
            <a:ext cx="4800600" cy="886968"/>
          </a:xfrm>
          <a:solidFill>
            <a:schemeClr val="accent2">
              <a:lumMod val="50000"/>
            </a:schemeClr>
          </a:solidFill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Computing model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94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NA62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89475" y="2951445"/>
            <a:ext cx="5584894" cy="886968"/>
          </a:xfrm>
          <a:solidFill>
            <a:schemeClr val="accent2">
              <a:lumMod val="50000"/>
            </a:schemeClr>
          </a:solidFill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Resources and cost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9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01626" y="2951445"/>
            <a:ext cx="4800600" cy="886968"/>
          </a:xfrm>
          <a:solidFill>
            <a:schemeClr val="accent2">
              <a:lumMod val="50000"/>
            </a:schemeClr>
          </a:solidFill>
        </p:spPr>
        <p:txBody>
          <a:bodyPr anchor="ctr"/>
          <a:lstStyle/>
          <a:p>
            <a:pPr algn="ctr"/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EOS testing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4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 in random order/1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7147270" cy="4525963"/>
          </a:xfrm>
        </p:spPr>
        <p:txBody>
          <a:bodyPr>
            <a:noAutofit/>
          </a:bodyPr>
          <a:lstStyle/>
          <a:p>
            <a:r>
              <a:rPr lang="en-US" dirty="0" smtClean="0"/>
              <a:t>Online farm:</a:t>
            </a:r>
          </a:p>
          <a:p>
            <a:pPr lvl="1"/>
            <a:r>
              <a:rPr lang="en-US" sz="1600" dirty="0" smtClean="0"/>
              <a:t>We have a single merger-pc model now, how much has to be changed in order to distribute among at least 3 machines? (2+1 hot spare?)</a:t>
            </a:r>
          </a:p>
          <a:p>
            <a:pPr lvl="1"/>
            <a:r>
              <a:rPr lang="en-US" sz="1600" dirty="0" smtClean="0"/>
              <a:t>Accounts and password policy: currently everybody running root user. EOS but also the new CDR will need Kerberos (AFS) authentication</a:t>
            </a:r>
          </a:p>
          <a:p>
            <a:pPr lvl="1"/>
            <a:r>
              <a:rPr lang="en-US" sz="1600" dirty="0" smtClean="0"/>
              <a:t>How many machines of the different “kind” can we arrange in the main switch/router? </a:t>
            </a:r>
          </a:p>
          <a:p>
            <a:pPr lvl="2"/>
            <a:r>
              <a:rPr lang="en-US" sz="1400" dirty="0" smtClean="0"/>
              <a:t>L1/L2 nodes</a:t>
            </a:r>
          </a:p>
          <a:p>
            <a:pPr lvl="2"/>
            <a:r>
              <a:rPr lang="en-US" sz="1400" dirty="0" smtClean="0"/>
              <a:t>storage elements</a:t>
            </a:r>
          </a:p>
          <a:p>
            <a:pPr lvl="2"/>
            <a:r>
              <a:rPr lang="en-US" sz="1400" dirty="0" smtClean="0"/>
              <a:t>merger/event-building</a:t>
            </a:r>
          </a:p>
          <a:p>
            <a:pPr lvl="2"/>
            <a:r>
              <a:rPr lang="en-US" sz="1400" dirty="0" smtClean="0"/>
              <a:t>service machines</a:t>
            </a:r>
          </a:p>
          <a:p>
            <a:pPr lvl="2"/>
            <a:r>
              <a:rPr lang="en-US" sz="1400" dirty="0" smtClean="0"/>
              <a:t>…</a:t>
            </a:r>
            <a:r>
              <a:rPr lang="en-US" dirty="0" smtClean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Liverpool, 25-30 Aug.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NA62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45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9579</TotalTime>
  <Words>846</Words>
  <Application>Microsoft Macintosh PowerPoint</Application>
  <PresentationFormat>On-screen Show (4:3)</PresentationFormat>
  <Paragraphs>156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Inspiration</vt:lpstr>
      <vt:lpstr>Computing status</vt:lpstr>
      <vt:lpstr>Evolution of computing model: starting points</vt:lpstr>
      <vt:lpstr>Data flow: open questions</vt:lpstr>
      <vt:lpstr>First step: data transfer from NA62 farm</vt:lpstr>
      <vt:lpstr>Computing model</vt:lpstr>
      <vt:lpstr>Computing model</vt:lpstr>
      <vt:lpstr>Resources and cost</vt:lpstr>
      <vt:lpstr>EOS testing</vt:lpstr>
      <vt:lpstr>Open questions in random order/1</vt:lpstr>
      <vt:lpstr>PowerPoint Presentation</vt:lpstr>
      <vt:lpstr>Open questions in random order/2</vt:lpstr>
      <vt:lpstr>PowerPoint Presentation</vt:lpstr>
      <vt:lpstr>PowerPoint Presentation</vt:lpstr>
      <vt:lpstr>General issues</vt:lpstr>
      <vt:lpstr>Next steps</vt:lpstr>
      <vt:lpstr>Discussion</vt:lpstr>
      <vt:lpstr>FroNTier access to DB</vt:lpstr>
      <vt:lpstr>PowerPoint Presentation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Computing status</dc:title>
  <dc:creator>Paolo Valente</dc:creator>
  <cp:lastModifiedBy>Paolo Valente</cp:lastModifiedBy>
  <cp:revision>88</cp:revision>
  <dcterms:created xsi:type="dcterms:W3CDTF">2013-08-19T07:43:59Z</dcterms:created>
  <dcterms:modified xsi:type="dcterms:W3CDTF">2013-08-27T15:53:21Z</dcterms:modified>
</cp:coreProperties>
</file>