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74" r:id="rId2"/>
    <p:sldId id="287" r:id="rId3"/>
    <p:sldId id="288" r:id="rId4"/>
    <p:sldId id="289" r:id="rId5"/>
    <p:sldId id="292" r:id="rId6"/>
    <p:sldId id="290" r:id="rId7"/>
    <p:sldId id="277" r:id="rId8"/>
    <p:sldId id="291" r:id="rId9"/>
    <p:sldId id="286" r:id="rId10"/>
    <p:sldId id="282" r:id="rId11"/>
    <p:sldId id="280" r:id="rId12"/>
    <p:sldId id="278" r:id="rId13"/>
    <p:sldId id="281" r:id="rId14"/>
    <p:sldId id="258" r:id="rId15"/>
    <p:sldId id="259" r:id="rId16"/>
    <p:sldId id="260" r:id="rId17"/>
    <p:sldId id="262" r:id="rId18"/>
    <p:sldId id="261" r:id="rId19"/>
    <p:sldId id="256" r:id="rId20"/>
    <p:sldId id="263" r:id="rId21"/>
    <p:sldId id="270" r:id="rId22"/>
    <p:sldId id="285" r:id="rId23"/>
    <p:sldId id="279" r:id="rId24"/>
    <p:sldId id="272" r:id="rId25"/>
    <p:sldId id="273" r:id="rId26"/>
    <p:sldId id="293" r:id="rId27"/>
    <p:sldId id="294"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6C98"/>
    <a:srgbClr val="149A99"/>
    <a:srgbClr val="6F9CC9"/>
    <a:srgbClr val="F7F7F7"/>
    <a:srgbClr val="E3E3E3"/>
    <a:srgbClr val="C0C0C0"/>
    <a:srgbClr val="5385AF"/>
    <a:srgbClr val="8D6BB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214" autoAdjust="0"/>
    <p:restoredTop sz="93750" autoAdjust="0"/>
  </p:normalViewPr>
  <p:slideViewPr>
    <p:cSldViewPr snapToGrid="0" snapToObjects="1">
      <p:cViewPr varScale="1">
        <p:scale>
          <a:sx n="91" d="100"/>
          <a:sy n="91" d="100"/>
        </p:scale>
        <p:origin x="-96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B41897-104B-7C48-8076-EA14A55BF6FE}" type="datetimeFigureOut">
              <a:rPr lang="en-US" smtClean="0"/>
              <a:t>27/08/13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8A1B13-6082-3744-8BE6-98FD08F5D97F}" type="slidenum">
              <a:rPr lang="en-US" smtClean="0"/>
              <a:t>‹#›</a:t>
            </a:fld>
            <a:endParaRPr lang="en-US" dirty="0"/>
          </a:p>
        </p:txBody>
      </p:sp>
    </p:spTree>
    <p:extLst>
      <p:ext uri="{BB962C8B-B14F-4D97-AF65-F5344CB8AC3E}">
        <p14:creationId xmlns:p14="http://schemas.microsoft.com/office/powerpoint/2010/main" val="27710122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D52760-B5BE-854E-957C-6FE3A9F0EA5B}" type="datetimeFigureOut">
              <a:rPr lang="en-US" smtClean="0"/>
              <a:t>27/08/13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DE1106-34BE-C248-A0AF-D201ABC700BC}" type="slidenum">
              <a:rPr lang="en-US" smtClean="0"/>
              <a:t>‹#›</a:t>
            </a:fld>
            <a:endParaRPr lang="en-US" dirty="0"/>
          </a:p>
        </p:txBody>
      </p:sp>
    </p:spTree>
    <p:extLst>
      <p:ext uri="{BB962C8B-B14F-4D97-AF65-F5344CB8AC3E}">
        <p14:creationId xmlns:p14="http://schemas.microsoft.com/office/powerpoint/2010/main" val="14154237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9DA6E926-BCBE-4A49-8935-F28B636FB0C5}" type="datetime1">
              <a:rPr lang="it-IT" smtClean="0"/>
              <a:t>27/08/13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2922330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BA59D6AC-8F00-F04D-8183-F5C3000AC30D}" type="datetime1">
              <a:rPr lang="it-IT" smtClean="0"/>
              <a:t>27/08/13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2703083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F9B3D9D9-BB54-5B46-B94E-B08D0CBA57FD}" type="datetime1">
              <a:rPr lang="it-IT" smtClean="0"/>
              <a:t>27/08/13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171345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BC73C22-5127-1F45-90FE-7BC6318AC12D}" type="datetime1">
              <a:rPr lang="it-IT" smtClean="0"/>
              <a:t>27/08/13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232481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AC959FBF-C4A3-6C44-8816-5553DA219E99}" type="datetime1">
              <a:rPr lang="it-IT" smtClean="0"/>
              <a:t>27/08/13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188506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2DE31FE1-DADD-2A4A-BAD6-5958D0EFA0DC}" type="datetime1">
              <a:rPr lang="it-IT" smtClean="0"/>
              <a:t>27/08/13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62805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FBEFDE5E-7B3D-CB47-92DC-480A76E6F531}" type="datetime1">
              <a:rPr lang="it-IT" smtClean="0"/>
              <a:t>27/08/13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3370764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DA2E07DA-67C9-DD47-96F5-D948967FABA2}" type="datetime1">
              <a:rPr lang="it-IT" smtClean="0"/>
              <a:t>27/08/13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4211306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FCA3DE-0E0F-014A-B19F-896EF74926A2}" type="datetime1">
              <a:rPr lang="it-IT" smtClean="0"/>
              <a:t>27/08/13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1924758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AD046831-62A9-C14D-8399-4A1C8E650309}" type="datetime1">
              <a:rPr lang="it-IT" smtClean="0"/>
              <a:t>27/08/13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3976634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FCB65F48-4336-CC4A-9DF5-82C7880552E3}" type="datetime1">
              <a:rPr lang="it-IT" smtClean="0"/>
              <a:t>27/08/13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31242" y="6356350"/>
            <a:ext cx="729916" cy="365125"/>
          </a:xfrm>
          <a:prstGeom prst="rect">
            <a:avLst/>
          </a:prstGeom>
        </p:spPr>
        <p:txBody>
          <a:bodyPr/>
          <a:lstStyle/>
          <a:p>
            <a:fld id="{031B9A4D-929D-8D49-9E25-5B3B70EFBD9A}" type="slidenum">
              <a:rPr lang="en-US" smtClean="0"/>
              <a:t>‹#›</a:t>
            </a:fld>
            <a:endParaRPr lang="en-US" dirty="0"/>
          </a:p>
        </p:txBody>
      </p:sp>
    </p:spTree>
    <p:extLst>
      <p:ext uri="{BB962C8B-B14F-4D97-AF65-F5344CB8AC3E}">
        <p14:creationId xmlns:p14="http://schemas.microsoft.com/office/powerpoint/2010/main" val="19564298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BF6C8D-76E4-254F-A670-48B8B14A3473}" type="datetime1">
              <a:rPr lang="it-IT" smtClean="0"/>
              <a:t>27/08/13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8" name="Picture 7"/>
          <p:cNvPicPr>
            <a:picLocks noChangeAspect="1"/>
          </p:cNvPicPr>
          <p:nvPr userDrawn="1"/>
        </p:nvPicPr>
        <p:blipFill rotWithShape="1">
          <a:blip r:embed="rId13">
            <a:duotone>
              <a:schemeClr val="accent3">
                <a:shade val="45000"/>
                <a:satMod val="135000"/>
              </a:schemeClr>
              <a:prstClr val="white"/>
            </a:duotone>
          </a:blip>
          <a:srcRect t="354" b="6344"/>
          <a:stretch/>
        </p:blipFill>
        <p:spPr>
          <a:xfrm>
            <a:off x="7362643" y="0"/>
            <a:ext cx="1781357" cy="1253657"/>
          </a:xfrm>
          <a:prstGeom prst="rect">
            <a:avLst/>
          </a:prstGeom>
        </p:spPr>
      </p:pic>
      <p:sp>
        <p:nvSpPr>
          <p:cNvPr id="9" name="Slide Number Placeholder 5"/>
          <p:cNvSpPr>
            <a:spLocks noGrp="1"/>
          </p:cNvSpPr>
          <p:nvPr>
            <p:ph type="sldNum" sz="quarter" idx="4"/>
          </p:nvPr>
        </p:nvSpPr>
        <p:spPr>
          <a:xfrm>
            <a:off x="8131242" y="6356350"/>
            <a:ext cx="729916" cy="365125"/>
          </a:xfrm>
          <a:prstGeom prst="rect">
            <a:avLst/>
          </a:prstGeom>
        </p:spPr>
        <p:txBody>
          <a:bodyPr vert="horz" lIns="91440" tIns="45720" rIns="91440" bIns="45720" rtlCol="0" anchor="ctr"/>
          <a:lstStyle>
            <a:lvl1pPr algn="ctr">
              <a:defRPr sz="1400" b="1">
                <a:solidFill>
                  <a:srgbClr val="4F6228"/>
                </a:solidFill>
              </a:defRPr>
            </a:lvl1pPr>
          </a:lstStyle>
          <a:p>
            <a:fld id="{031B9A4D-929D-8D49-9E25-5B3B70EFBD9A}" type="slidenum">
              <a:rPr lang="en-US" smtClean="0"/>
              <a:pPr/>
              <a:t>‹#›</a:t>
            </a:fld>
            <a:endParaRPr lang="en-US" dirty="0"/>
          </a:p>
        </p:txBody>
      </p:sp>
    </p:spTree>
    <p:extLst>
      <p:ext uri="{BB962C8B-B14F-4D97-AF65-F5344CB8AC3E}">
        <p14:creationId xmlns:p14="http://schemas.microsoft.com/office/powerpoint/2010/main" val="3497004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accent3">
              <a:lumMod val="7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0"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1286"/>
            <a:ext cx="8229600" cy="871409"/>
          </a:xfrm>
          <a:noFill/>
        </p:spPr>
        <p:txBody>
          <a:bodyPr/>
          <a:lstStyle/>
          <a:p>
            <a:r>
              <a:rPr lang="en-US" dirty="0" smtClean="0">
                <a:solidFill>
                  <a:srgbClr val="77933C"/>
                </a:solidFill>
              </a:rPr>
              <a:t>NA62 computing model update</a:t>
            </a:r>
            <a:endParaRPr lang="en-US" dirty="0">
              <a:solidFill>
                <a:srgbClr val="77933C"/>
              </a:solidFill>
            </a:endParaRPr>
          </a:p>
        </p:txBody>
      </p:sp>
      <p:sp>
        <p:nvSpPr>
          <p:cNvPr id="4" name="Slide Number Placeholder 3"/>
          <p:cNvSpPr>
            <a:spLocks noGrp="1"/>
          </p:cNvSpPr>
          <p:nvPr>
            <p:ph type="sldNum" sz="quarter" idx="12"/>
          </p:nvPr>
        </p:nvSpPr>
        <p:spPr/>
        <p:txBody>
          <a:bodyPr/>
          <a:lstStyle/>
          <a:p>
            <a:fld id="{031B9A4D-929D-8D49-9E25-5B3B70EFBD9A}" type="slidenum">
              <a:rPr lang="en-US" smtClean="0"/>
              <a:t>1</a:t>
            </a:fld>
            <a:endParaRPr lang="en-US" dirty="0"/>
          </a:p>
        </p:txBody>
      </p:sp>
      <p:sp>
        <p:nvSpPr>
          <p:cNvPr id="5" name="TextBox 4"/>
          <p:cNvSpPr txBox="1"/>
          <p:nvPr/>
        </p:nvSpPr>
        <p:spPr>
          <a:xfrm>
            <a:off x="1301708" y="1558458"/>
            <a:ext cx="6283391" cy="646331"/>
          </a:xfrm>
          <a:prstGeom prst="rect">
            <a:avLst/>
          </a:prstGeom>
          <a:noFill/>
        </p:spPr>
        <p:txBody>
          <a:bodyPr wrap="none" rtlCol="0">
            <a:spAutoFit/>
          </a:bodyPr>
          <a:lstStyle/>
          <a:p>
            <a:pPr algn="ctr"/>
            <a:r>
              <a:rPr lang="en-US" sz="2000" dirty="0" smtClean="0">
                <a:solidFill>
                  <a:schemeClr val="accent3">
                    <a:lumMod val="60000"/>
                    <a:lumOff val="40000"/>
                  </a:schemeClr>
                </a:solidFill>
              </a:rPr>
              <a:t>Paolo Valente – INFN Roma</a:t>
            </a:r>
          </a:p>
          <a:p>
            <a:pPr algn="ctr"/>
            <a:r>
              <a:rPr lang="en-US" sz="1600" dirty="0">
                <a:solidFill>
                  <a:schemeClr val="accent3">
                    <a:lumMod val="60000"/>
                    <a:lumOff val="40000"/>
                  </a:schemeClr>
                </a:solidFill>
              </a:rPr>
              <a:t>[</a:t>
            </a:r>
            <a:r>
              <a:rPr lang="en-US" sz="1600" dirty="0" smtClean="0">
                <a:solidFill>
                  <a:schemeClr val="accent3">
                    <a:lumMod val="60000"/>
                    <a:lumOff val="40000"/>
                  </a:schemeClr>
                </a:solidFill>
              </a:rPr>
              <a:t>Acknowledgements </a:t>
            </a:r>
            <a:r>
              <a:rPr lang="en-US" sz="1600" dirty="0" smtClean="0">
                <a:solidFill>
                  <a:schemeClr val="accent3">
                    <a:lumMod val="60000"/>
                    <a:lumOff val="40000"/>
                  </a:schemeClr>
                </a:solidFill>
              </a:rPr>
              <a:t>to B. Panzer-Steindel, M. Lamanna, A. Di Girolamo]</a:t>
            </a:r>
            <a:endParaRPr lang="en-US" sz="1600" dirty="0">
              <a:solidFill>
                <a:schemeClr val="accent3">
                  <a:lumMod val="60000"/>
                  <a:lumOff val="40000"/>
                </a:schemeClr>
              </a:solidFill>
            </a:endParaRPr>
          </a:p>
        </p:txBody>
      </p:sp>
      <p:pic>
        <p:nvPicPr>
          <p:cNvPr id="6" name="Picture 5"/>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t="15599" b="24783"/>
          <a:stretch/>
        </p:blipFill>
        <p:spPr>
          <a:xfrm>
            <a:off x="316" y="5912872"/>
            <a:ext cx="9144000" cy="973666"/>
          </a:xfrm>
          <a:prstGeom prst="rect">
            <a:avLst/>
          </a:prstGeom>
        </p:spPr>
      </p:pic>
      <p:sp>
        <p:nvSpPr>
          <p:cNvPr id="7" name="Date Placeholder 3"/>
          <p:cNvSpPr>
            <a:spLocks noGrp="1"/>
          </p:cNvSpPr>
          <p:nvPr>
            <p:ph type="dt" sz="half" idx="4294967295"/>
          </p:nvPr>
        </p:nvSpPr>
        <p:spPr>
          <a:xfrm>
            <a:off x="6574067" y="5912872"/>
            <a:ext cx="2569933" cy="365125"/>
          </a:xfrm>
          <a:prstGeom prst="rect">
            <a:avLst/>
          </a:prstGeom>
        </p:spPr>
        <p:txBody>
          <a:bodyPr vert="horz" lIns="91440" tIns="45720" rIns="91440" bIns="45720" rtlCol="0" anchor="ctr"/>
          <a:lstStyle>
            <a:lvl1pPr algn="r">
              <a:defRPr sz="1100" b="0">
                <a:solidFill>
                  <a:schemeClr val="accent1">
                    <a:lumMod val="50000"/>
                  </a:schemeClr>
                </a:solidFill>
              </a:defRPr>
            </a:lvl1pPr>
          </a:lstStyle>
          <a:p>
            <a:r>
              <a:rPr lang="it-IT" dirty="0" smtClean="0">
                <a:solidFill>
                  <a:schemeClr val="accent3">
                    <a:lumMod val="50000"/>
                  </a:schemeClr>
                </a:solidFill>
              </a:rPr>
              <a:t>Liverpool, 25-30 Aug. 2013</a:t>
            </a:r>
            <a:endParaRPr lang="en-US" dirty="0">
              <a:solidFill>
                <a:schemeClr val="accent3">
                  <a:lumMod val="50000"/>
                </a:schemeClr>
              </a:solidFill>
            </a:endParaRPr>
          </a:p>
        </p:txBody>
      </p:sp>
      <p:sp>
        <p:nvSpPr>
          <p:cNvPr id="8" name="Footer Placeholder 4"/>
          <p:cNvSpPr>
            <a:spLocks noGrp="1"/>
          </p:cNvSpPr>
          <p:nvPr>
            <p:ph type="ftr" sz="quarter" idx="4294967295"/>
          </p:nvPr>
        </p:nvSpPr>
        <p:spPr>
          <a:xfrm>
            <a:off x="4224684" y="5912872"/>
            <a:ext cx="5816646" cy="365125"/>
          </a:xfrm>
          <a:prstGeom prst="rect">
            <a:avLst/>
          </a:prstGeom>
        </p:spPr>
        <p:txBody>
          <a:bodyPr vert="horz" lIns="91440" tIns="45720" rIns="91440" bIns="45720" rtlCol="0" anchor="ctr"/>
          <a:lstStyle>
            <a:lvl1pPr algn="l">
              <a:defRPr sz="1100" b="0">
                <a:solidFill>
                  <a:schemeClr val="accent1">
                    <a:lumMod val="50000"/>
                  </a:schemeClr>
                </a:solidFill>
              </a:defRPr>
            </a:lvl1pPr>
          </a:lstStyle>
          <a:p>
            <a:r>
              <a:rPr lang="en-US" dirty="0" smtClean="0">
                <a:solidFill>
                  <a:schemeClr val="accent3">
                    <a:lumMod val="50000"/>
                  </a:schemeClr>
                </a:solidFill>
              </a:rPr>
              <a:t>NA62 collaboration meeting</a:t>
            </a:r>
            <a:endParaRPr lang="en-US" dirty="0">
              <a:solidFill>
                <a:schemeClr val="accent3">
                  <a:lumMod val="50000"/>
                </a:schemeClr>
              </a:solidFill>
            </a:endParaRPr>
          </a:p>
        </p:txBody>
      </p:sp>
      <p:pic>
        <p:nvPicPr>
          <p:cNvPr id="15" name="Picture 14"/>
          <p:cNvPicPr>
            <a:picLocks noChangeAspect="1"/>
          </p:cNvPicPr>
          <p:nvPr/>
        </p:nvPicPr>
        <p:blipFill rotWithShape="1">
          <a:blip r:embed="rId4">
            <a:clrChange>
              <a:clrFrom>
                <a:srgbClr val="FFFFFF"/>
              </a:clrFrom>
              <a:clrTo>
                <a:srgbClr val="FFFFFF">
                  <a:alpha val="0"/>
                </a:srgbClr>
              </a:clrTo>
            </a:clrChange>
          </a:blip>
          <a:srcRect b="-7966"/>
          <a:stretch/>
        </p:blipFill>
        <p:spPr>
          <a:xfrm>
            <a:off x="3136614" y="2519109"/>
            <a:ext cx="2784703" cy="2802377"/>
          </a:xfrm>
          <a:prstGeom prst="rect">
            <a:avLst/>
          </a:prstGeom>
          <a:solidFill>
            <a:srgbClr val="EEECE1"/>
          </a:solidFill>
        </p:spPr>
      </p:pic>
    </p:spTree>
    <p:extLst>
      <p:ext uri="{BB962C8B-B14F-4D97-AF65-F5344CB8AC3E}">
        <p14:creationId xmlns:p14="http://schemas.microsoft.com/office/powerpoint/2010/main" val="38865278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5900"/>
          </a:xfrm>
        </p:spPr>
        <p:txBody>
          <a:bodyPr>
            <a:normAutofit/>
          </a:bodyPr>
          <a:lstStyle/>
          <a:p>
            <a:r>
              <a:rPr lang="en-US" sz="3200" dirty="0" smtClean="0">
                <a:solidFill>
                  <a:srgbClr val="77933C"/>
                </a:solidFill>
              </a:rPr>
              <a:t>LHC experiments data types</a:t>
            </a:r>
            <a:endParaRPr lang="en-US" sz="3200" dirty="0">
              <a:solidFill>
                <a:srgbClr val="77933C"/>
              </a:solidFill>
            </a:endParaRPr>
          </a:p>
        </p:txBody>
      </p:sp>
      <p:sp>
        <p:nvSpPr>
          <p:cNvPr id="3" name="Content Placeholder 2"/>
          <p:cNvSpPr>
            <a:spLocks noGrp="1"/>
          </p:cNvSpPr>
          <p:nvPr>
            <p:ph idx="1"/>
          </p:nvPr>
        </p:nvSpPr>
        <p:spPr>
          <a:xfrm>
            <a:off x="0" y="1980585"/>
            <a:ext cx="9144000" cy="2218351"/>
          </a:xfrm>
        </p:spPr>
        <p:txBody>
          <a:bodyPr>
            <a:noAutofit/>
          </a:bodyPr>
          <a:lstStyle/>
          <a:p>
            <a:pPr>
              <a:spcBef>
                <a:spcPts val="0"/>
              </a:spcBef>
            </a:pPr>
            <a:r>
              <a:rPr lang="en-US" sz="2400" b="1" dirty="0" smtClean="0"/>
              <a:t>RAW</a:t>
            </a:r>
            <a:r>
              <a:rPr lang="en-US" sz="2400" dirty="0" smtClean="0"/>
              <a:t>: data from the detector</a:t>
            </a:r>
          </a:p>
          <a:p>
            <a:pPr lvl="1">
              <a:spcBef>
                <a:spcPts val="0"/>
              </a:spcBef>
            </a:pPr>
            <a:r>
              <a:rPr lang="en-US" sz="1800" dirty="0"/>
              <a:t>I</a:t>
            </a:r>
            <a:r>
              <a:rPr lang="en-US" sz="1800" dirty="0" smtClean="0"/>
              <a:t>nput into the reconstruction at the Tier-0</a:t>
            </a:r>
          </a:p>
          <a:p>
            <a:pPr>
              <a:spcBef>
                <a:spcPts val="0"/>
              </a:spcBef>
            </a:pPr>
            <a:r>
              <a:rPr lang="en-US" sz="2400" b="1" dirty="0" smtClean="0"/>
              <a:t>RECO</a:t>
            </a:r>
            <a:r>
              <a:rPr lang="en-US" sz="2400" dirty="0" smtClean="0"/>
              <a:t>: </a:t>
            </a:r>
            <a:r>
              <a:rPr lang="en-US" sz="2400" dirty="0"/>
              <a:t>p</a:t>
            </a:r>
            <a:r>
              <a:rPr lang="en-US" sz="2400" dirty="0" smtClean="0"/>
              <a:t>rimary output of the reconstruction from RAW data</a:t>
            </a:r>
          </a:p>
          <a:p>
            <a:pPr>
              <a:spcBef>
                <a:spcPts val="0"/>
              </a:spcBef>
            </a:pPr>
            <a:r>
              <a:rPr lang="en-US" sz="2400" b="1" dirty="0" smtClean="0"/>
              <a:t>AOD</a:t>
            </a:r>
            <a:r>
              <a:rPr lang="en-US" sz="2400" dirty="0" smtClean="0"/>
              <a:t>: reduced event data for analysis</a:t>
            </a:r>
          </a:p>
          <a:p>
            <a:pPr>
              <a:spcBef>
                <a:spcPts val="0"/>
              </a:spcBef>
            </a:pPr>
            <a:r>
              <a:rPr lang="en-US" sz="2400" b="1" dirty="0" smtClean="0"/>
              <a:t>TAG</a:t>
            </a:r>
            <a:r>
              <a:rPr lang="en-US" sz="2400" dirty="0" smtClean="0"/>
              <a:t>: event-level metadata</a:t>
            </a:r>
          </a:p>
          <a:p>
            <a:pPr>
              <a:spcBef>
                <a:spcPts val="0"/>
              </a:spcBef>
            </a:pPr>
            <a:r>
              <a:rPr lang="en-US" sz="2400" b="1" dirty="0" smtClean="0"/>
              <a:t>SIMU</a:t>
            </a:r>
            <a:r>
              <a:rPr lang="en-US" sz="2400" dirty="0" smtClean="0"/>
              <a:t>: Simulated data that has been reconstructed</a:t>
            </a:r>
          </a:p>
          <a:p>
            <a:pPr lvl="1">
              <a:spcBef>
                <a:spcPts val="0"/>
              </a:spcBef>
            </a:pPr>
            <a:r>
              <a:rPr lang="en-US" sz="1800" dirty="0"/>
              <a:t>A</a:t>
            </a:r>
            <a:r>
              <a:rPr lang="en-US" sz="1800" dirty="0" smtClean="0"/>
              <a:t>lso contains generator information and MC-truth</a:t>
            </a:r>
          </a:p>
        </p:txBody>
      </p:sp>
      <p:sp>
        <p:nvSpPr>
          <p:cNvPr id="4" name="Slide Number Placeholder 3"/>
          <p:cNvSpPr>
            <a:spLocks noGrp="1"/>
          </p:cNvSpPr>
          <p:nvPr>
            <p:ph type="sldNum" sz="quarter" idx="12"/>
          </p:nvPr>
        </p:nvSpPr>
        <p:spPr/>
        <p:txBody>
          <a:bodyPr/>
          <a:lstStyle/>
          <a:p>
            <a:fld id="{031B9A4D-929D-8D49-9E25-5B3B70EFBD9A}" type="slidenum">
              <a:rPr lang="en-US" smtClean="0"/>
              <a:t>10</a:t>
            </a:fld>
            <a:endParaRPr lang="en-US" dirty="0"/>
          </a:p>
        </p:txBody>
      </p:sp>
      <p:sp>
        <p:nvSpPr>
          <p:cNvPr id="45" name="Rectangle 44"/>
          <p:cNvSpPr/>
          <p:nvPr/>
        </p:nvSpPr>
        <p:spPr>
          <a:xfrm>
            <a:off x="5439694" y="1462854"/>
            <a:ext cx="3421464" cy="646331"/>
          </a:xfrm>
          <a:prstGeom prst="rect">
            <a:avLst/>
          </a:prstGeom>
          <a:solidFill>
            <a:schemeClr val="accent3">
              <a:lumMod val="40000"/>
              <a:lumOff val="60000"/>
            </a:schemeClr>
          </a:solidFill>
        </p:spPr>
        <p:txBody>
          <a:bodyPr wrap="square">
            <a:spAutoFit/>
          </a:bodyPr>
          <a:lstStyle/>
          <a:p>
            <a:r>
              <a:rPr lang="en-US" dirty="0">
                <a:solidFill>
                  <a:srgbClr val="4F6228"/>
                </a:solidFill>
              </a:rPr>
              <a:t>(Original definitions of LHC experiments computing models)</a:t>
            </a:r>
          </a:p>
        </p:txBody>
      </p:sp>
      <p:pic>
        <p:nvPicPr>
          <p:cNvPr id="6" name="Picture 5"/>
          <p:cNvPicPr>
            <a:picLocks noChangeAspect="1"/>
          </p:cNvPicPr>
          <p:nvPr/>
        </p:nvPicPr>
        <p:blipFill>
          <a:blip r:embed="rId2"/>
          <a:stretch>
            <a:fillRect/>
          </a:stretch>
        </p:blipFill>
        <p:spPr>
          <a:xfrm>
            <a:off x="1520924" y="5109092"/>
            <a:ext cx="5364552" cy="1247258"/>
          </a:xfrm>
          <a:prstGeom prst="rect">
            <a:avLst/>
          </a:prstGeom>
        </p:spPr>
      </p:pic>
    </p:spTree>
    <p:extLst>
      <p:ext uri="{BB962C8B-B14F-4D97-AF65-F5344CB8AC3E}">
        <p14:creationId xmlns:p14="http://schemas.microsoft.com/office/powerpoint/2010/main" val="28197796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1B9A4D-929D-8D49-9E25-5B3B70EFBD9A}" type="slidenum">
              <a:rPr lang="en-US" smtClean="0"/>
              <a:t>11</a:t>
            </a:fld>
            <a:endParaRPr lang="en-US" dirty="0"/>
          </a:p>
        </p:txBody>
      </p:sp>
      <p:pic>
        <p:nvPicPr>
          <p:cNvPr id="5" name="Picture 4"/>
          <p:cNvPicPr>
            <a:picLocks noChangeAspect="1"/>
          </p:cNvPicPr>
          <p:nvPr/>
        </p:nvPicPr>
        <p:blipFill>
          <a:blip r:embed="rId2"/>
          <a:stretch>
            <a:fillRect/>
          </a:stretch>
        </p:blipFill>
        <p:spPr>
          <a:xfrm>
            <a:off x="80817" y="675194"/>
            <a:ext cx="5852008" cy="4342585"/>
          </a:xfrm>
          <a:prstGeom prst="rect">
            <a:avLst/>
          </a:prstGeom>
        </p:spPr>
      </p:pic>
      <p:sp>
        <p:nvSpPr>
          <p:cNvPr id="6" name="Title 1"/>
          <p:cNvSpPr>
            <a:spLocks noGrp="1"/>
          </p:cNvSpPr>
          <p:nvPr>
            <p:ph type="title"/>
          </p:nvPr>
        </p:nvSpPr>
        <p:spPr>
          <a:xfrm>
            <a:off x="457200" y="0"/>
            <a:ext cx="8229600" cy="835900"/>
          </a:xfrm>
        </p:spPr>
        <p:txBody>
          <a:bodyPr>
            <a:normAutofit/>
          </a:bodyPr>
          <a:lstStyle/>
          <a:p>
            <a:r>
              <a:rPr lang="en-US" sz="3200" dirty="0" smtClean="0">
                <a:solidFill>
                  <a:srgbClr val="77933C"/>
                </a:solidFill>
              </a:rPr>
              <a:t>NA62 data flow and types</a:t>
            </a:r>
            <a:endParaRPr lang="en-US" sz="3200" dirty="0">
              <a:solidFill>
                <a:srgbClr val="77933C"/>
              </a:solidFill>
            </a:endParaRPr>
          </a:p>
        </p:txBody>
      </p:sp>
      <p:pic>
        <p:nvPicPr>
          <p:cNvPr id="7" name="Picture 6"/>
          <p:cNvPicPr>
            <a:picLocks noChangeAspect="1"/>
          </p:cNvPicPr>
          <p:nvPr/>
        </p:nvPicPr>
        <p:blipFill>
          <a:blip r:embed="rId3"/>
          <a:stretch>
            <a:fillRect/>
          </a:stretch>
        </p:blipFill>
        <p:spPr>
          <a:xfrm>
            <a:off x="80816" y="1568255"/>
            <a:ext cx="837215" cy="311523"/>
          </a:xfrm>
          <a:prstGeom prst="rect">
            <a:avLst/>
          </a:prstGeom>
        </p:spPr>
      </p:pic>
      <p:sp>
        <p:nvSpPr>
          <p:cNvPr id="8" name="Rounded Rectangle 7"/>
          <p:cNvSpPr/>
          <p:nvPr/>
        </p:nvSpPr>
        <p:spPr>
          <a:xfrm>
            <a:off x="2233882" y="5722012"/>
            <a:ext cx="683127" cy="336589"/>
          </a:xfrm>
          <a:prstGeom prst="roundRect">
            <a:avLst/>
          </a:prstGeom>
          <a:solidFill>
            <a:srgbClr val="6F9CC9"/>
          </a:solid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RAW</a:t>
            </a:r>
            <a:endParaRPr lang="en-US" sz="1600" b="1" dirty="0"/>
          </a:p>
        </p:txBody>
      </p:sp>
      <p:sp>
        <p:nvSpPr>
          <p:cNvPr id="9" name="Rounded Rectangle 8"/>
          <p:cNvSpPr/>
          <p:nvPr/>
        </p:nvSpPr>
        <p:spPr>
          <a:xfrm>
            <a:off x="3258414" y="5721416"/>
            <a:ext cx="683127" cy="336589"/>
          </a:xfrm>
          <a:prstGeom prst="roundRect">
            <a:avLst/>
          </a:prstGeom>
          <a:solidFill>
            <a:srgbClr val="149A99"/>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RECO</a:t>
            </a:r>
            <a:endParaRPr lang="en-US" sz="1600" b="1" dirty="0"/>
          </a:p>
        </p:txBody>
      </p:sp>
      <p:sp>
        <p:nvSpPr>
          <p:cNvPr id="10" name="Rounded Rectangle 9"/>
          <p:cNvSpPr/>
          <p:nvPr/>
        </p:nvSpPr>
        <p:spPr>
          <a:xfrm>
            <a:off x="4237045" y="5722012"/>
            <a:ext cx="683127" cy="336589"/>
          </a:xfrm>
          <a:prstGeom prst="roundRect">
            <a:avLst/>
          </a:prstGeom>
          <a:solidFill>
            <a:srgbClr val="0D6C98"/>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THIN</a:t>
            </a:r>
            <a:endParaRPr lang="en-US" sz="1600" b="1" dirty="0"/>
          </a:p>
        </p:txBody>
      </p:sp>
      <p:sp>
        <p:nvSpPr>
          <p:cNvPr id="11" name="Rounded Rectangle 10"/>
          <p:cNvSpPr/>
          <p:nvPr/>
        </p:nvSpPr>
        <p:spPr>
          <a:xfrm>
            <a:off x="5249698" y="5721416"/>
            <a:ext cx="683127" cy="336589"/>
          </a:xfrm>
          <a:prstGeom prst="roundRect">
            <a:avLst/>
          </a:prstGeom>
          <a:solidFill>
            <a:schemeClr val="accent4">
              <a:lumMod val="20000"/>
              <a:lumOff val="8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4F6228"/>
                </a:solidFill>
              </a:rPr>
              <a:t>?</a:t>
            </a:r>
          </a:p>
        </p:txBody>
      </p:sp>
      <p:sp>
        <p:nvSpPr>
          <p:cNvPr id="12" name="Rounded Rectangle 11"/>
          <p:cNvSpPr/>
          <p:nvPr/>
        </p:nvSpPr>
        <p:spPr>
          <a:xfrm>
            <a:off x="3443822" y="6433088"/>
            <a:ext cx="683127" cy="336589"/>
          </a:xfrm>
          <a:prstGeom prst="roundRect">
            <a:avLst/>
          </a:prstGeom>
          <a:solidFill>
            <a:schemeClr val="bg2">
              <a:lumMod val="9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rgbClr val="4F6228"/>
                </a:solidFill>
              </a:rPr>
              <a:t>?</a:t>
            </a:r>
            <a:endParaRPr lang="en-US" sz="1600" b="1" dirty="0">
              <a:solidFill>
                <a:srgbClr val="4F6228"/>
              </a:solidFill>
            </a:endParaRPr>
          </a:p>
        </p:txBody>
      </p:sp>
      <p:sp>
        <p:nvSpPr>
          <p:cNvPr id="14" name="Rounded Rectangle 13"/>
          <p:cNvSpPr/>
          <p:nvPr/>
        </p:nvSpPr>
        <p:spPr>
          <a:xfrm>
            <a:off x="4517274" y="6427227"/>
            <a:ext cx="707924" cy="357878"/>
          </a:xfrm>
          <a:prstGeom prst="roundRect">
            <a:avLst/>
          </a:prstGeom>
          <a:solidFill>
            <a:schemeClr val="accent3">
              <a:lumMod val="40000"/>
              <a:lumOff val="6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accent3">
                    <a:lumMod val="50000"/>
                  </a:schemeClr>
                </a:solidFill>
              </a:rPr>
              <a:t>NTUP</a:t>
            </a:r>
            <a:endParaRPr lang="en-US" sz="1400" b="1" dirty="0">
              <a:solidFill>
                <a:schemeClr val="accent3">
                  <a:lumMod val="50000"/>
                </a:schemeClr>
              </a:solidFill>
            </a:endParaRPr>
          </a:p>
        </p:txBody>
      </p:sp>
      <p:cxnSp>
        <p:nvCxnSpPr>
          <p:cNvPr id="16" name="Straight Arrow Connector 15"/>
          <p:cNvCxnSpPr>
            <a:stCxn id="8" idx="3"/>
            <a:endCxn id="9" idx="1"/>
          </p:cNvCxnSpPr>
          <p:nvPr/>
        </p:nvCxnSpPr>
        <p:spPr>
          <a:xfrm flipV="1">
            <a:off x="2917009" y="5889711"/>
            <a:ext cx="341405" cy="59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9" idx="3"/>
            <a:endCxn id="10" idx="1"/>
          </p:cNvCxnSpPr>
          <p:nvPr/>
        </p:nvCxnSpPr>
        <p:spPr>
          <a:xfrm>
            <a:off x="3941541" y="5889711"/>
            <a:ext cx="295504" cy="59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0" idx="3"/>
            <a:endCxn id="11" idx="1"/>
          </p:cNvCxnSpPr>
          <p:nvPr/>
        </p:nvCxnSpPr>
        <p:spPr>
          <a:xfrm flipV="1">
            <a:off x="4920172" y="5889711"/>
            <a:ext cx="329526" cy="596"/>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9" idx="2"/>
            <a:endCxn id="12" idx="0"/>
          </p:cNvCxnSpPr>
          <p:nvPr/>
        </p:nvCxnSpPr>
        <p:spPr>
          <a:xfrm>
            <a:off x="3599978" y="6058005"/>
            <a:ext cx="185408" cy="375083"/>
          </a:xfrm>
          <a:prstGeom prst="straightConnector1">
            <a:avLst/>
          </a:prstGeom>
          <a:ln>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10" idx="2"/>
            <a:endCxn id="14" idx="0"/>
          </p:cNvCxnSpPr>
          <p:nvPr/>
        </p:nvCxnSpPr>
        <p:spPr>
          <a:xfrm>
            <a:off x="4578609" y="6058601"/>
            <a:ext cx="292627" cy="36862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6689111" y="5730074"/>
            <a:ext cx="1768258" cy="369332"/>
          </a:xfrm>
          <a:prstGeom prst="rect">
            <a:avLst/>
          </a:prstGeom>
          <a:noFill/>
        </p:spPr>
        <p:txBody>
          <a:bodyPr wrap="none" rtlCol="0">
            <a:spAutoFit/>
          </a:bodyPr>
          <a:lstStyle/>
          <a:p>
            <a:r>
              <a:rPr lang="en-US" dirty="0" smtClean="0"/>
              <a:t>More formats?...</a:t>
            </a:r>
            <a:endParaRPr lang="en-US" dirty="0"/>
          </a:p>
        </p:txBody>
      </p:sp>
    </p:spTree>
    <p:extLst>
      <p:ext uri="{BB962C8B-B14F-4D97-AF65-F5344CB8AC3E}">
        <p14:creationId xmlns:p14="http://schemas.microsoft.com/office/powerpoint/2010/main" val="15190702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1B9A4D-929D-8D49-9E25-5B3B70EFBD9A}" type="slidenum">
              <a:rPr lang="en-US" smtClean="0"/>
              <a:t>12</a:t>
            </a:fld>
            <a:endParaRPr lang="en-US" dirty="0"/>
          </a:p>
        </p:txBody>
      </p:sp>
      <p:sp>
        <p:nvSpPr>
          <p:cNvPr id="5" name="Rectangle 4"/>
          <p:cNvSpPr/>
          <p:nvPr/>
        </p:nvSpPr>
        <p:spPr>
          <a:xfrm>
            <a:off x="0" y="726085"/>
            <a:ext cx="4511430" cy="5586144"/>
          </a:xfrm>
          <a:prstGeom prst="rect">
            <a:avLst/>
          </a:prstGeom>
        </p:spPr>
        <p:txBody>
          <a:bodyPr wrap="square">
            <a:spAutoFit/>
          </a:bodyPr>
          <a:lstStyle/>
          <a:p>
            <a:r>
              <a:rPr lang="en-US" sz="2000" dirty="0" smtClean="0"/>
              <a:t>Different types of RECO data reduction:</a:t>
            </a:r>
          </a:p>
          <a:p>
            <a:endParaRPr lang="en-US" sz="2000" dirty="0" smtClean="0"/>
          </a:p>
          <a:p>
            <a:pPr marL="285750" indent="-285750">
              <a:spcAft>
                <a:spcPts val="600"/>
              </a:spcAft>
              <a:buFont typeface="Arial"/>
              <a:buChar char="•"/>
            </a:pPr>
            <a:r>
              <a:rPr lang="en-US" dirty="0" smtClean="0"/>
              <a:t>Filtering/Skimming</a:t>
            </a:r>
          </a:p>
          <a:p>
            <a:pPr marL="742950" lvl="1" indent="-285750">
              <a:spcAft>
                <a:spcPts val="600"/>
              </a:spcAft>
              <a:buFont typeface="Lucida Grande"/>
              <a:buChar char="-"/>
            </a:pPr>
            <a:r>
              <a:rPr lang="en-US" sz="1400" dirty="0" smtClean="0"/>
              <a:t>Only events that are interesting for the specific types of calibration/analysis are kept.</a:t>
            </a:r>
          </a:p>
          <a:p>
            <a:pPr marL="285750" indent="-285750">
              <a:spcAft>
                <a:spcPts val="600"/>
              </a:spcAft>
              <a:buFont typeface="Arial"/>
              <a:buChar char="•"/>
            </a:pPr>
            <a:r>
              <a:rPr lang="en-US" dirty="0" smtClean="0"/>
              <a:t>Trimming</a:t>
            </a:r>
          </a:p>
          <a:p>
            <a:pPr marL="742950" lvl="1" indent="-285750">
              <a:spcAft>
                <a:spcPts val="600"/>
              </a:spcAft>
              <a:buFont typeface="Lucida Grande"/>
              <a:buChar char="-"/>
            </a:pPr>
            <a:r>
              <a:rPr lang="en-US" sz="1400" dirty="0" smtClean="0"/>
              <a:t>Removal of entire containers or top-level data objects from all events. For example, one might remove the calorimeter cells for performance studies of track reconstruction</a:t>
            </a:r>
          </a:p>
          <a:p>
            <a:pPr marL="285750" indent="-285750">
              <a:spcAft>
                <a:spcPts val="600"/>
              </a:spcAft>
              <a:buFont typeface="Arial"/>
              <a:buChar char="•"/>
            </a:pPr>
            <a:r>
              <a:rPr lang="en-US" dirty="0" smtClean="0"/>
              <a:t>Thinning</a:t>
            </a:r>
          </a:p>
          <a:p>
            <a:pPr marL="742950" lvl="1" indent="-285750">
              <a:spcAft>
                <a:spcPts val="600"/>
              </a:spcAft>
              <a:buFont typeface="Lucida Grande"/>
              <a:buChar char="-"/>
            </a:pPr>
            <a:r>
              <a:rPr lang="en-US" sz="1400" dirty="0" smtClean="0"/>
              <a:t>Removal of individual objects from a container. For example, to study efficiencies for electron and photon reconstruction one needs to keep only calorimeter cells associated to a track. </a:t>
            </a:r>
          </a:p>
          <a:p>
            <a:pPr marL="285750" indent="-285750">
              <a:spcAft>
                <a:spcPts val="600"/>
              </a:spcAft>
              <a:buFont typeface="Arial"/>
              <a:buChar char="•"/>
            </a:pPr>
            <a:r>
              <a:rPr lang="en-US" dirty="0" smtClean="0"/>
              <a:t>Slimming</a:t>
            </a:r>
          </a:p>
          <a:p>
            <a:pPr marL="742950" lvl="1" indent="-285750">
              <a:spcAft>
                <a:spcPts val="600"/>
              </a:spcAft>
              <a:buFont typeface="Lucida Grande"/>
              <a:buChar char="-"/>
            </a:pPr>
            <a:r>
              <a:rPr lang="en-US" sz="1400" dirty="0" smtClean="0"/>
              <a:t>Removal of parts of an object. For example, one might remove an error matrix from tracking algorithms, when this particular piece of information is not needed for the specific analysis/task</a:t>
            </a:r>
            <a:endParaRPr lang="en-US" sz="1400" dirty="0"/>
          </a:p>
        </p:txBody>
      </p:sp>
      <p:sp>
        <p:nvSpPr>
          <p:cNvPr id="6" name="Title 1"/>
          <p:cNvSpPr>
            <a:spLocks noGrp="1"/>
          </p:cNvSpPr>
          <p:nvPr>
            <p:ph type="title"/>
          </p:nvPr>
        </p:nvSpPr>
        <p:spPr>
          <a:xfrm>
            <a:off x="457200" y="0"/>
            <a:ext cx="8229600" cy="835900"/>
          </a:xfrm>
        </p:spPr>
        <p:txBody>
          <a:bodyPr>
            <a:normAutofit/>
          </a:bodyPr>
          <a:lstStyle/>
          <a:p>
            <a:r>
              <a:rPr lang="en-US" sz="3200" dirty="0" smtClean="0">
                <a:solidFill>
                  <a:srgbClr val="77933C"/>
                </a:solidFill>
              </a:rPr>
              <a:t>Data stripping</a:t>
            </a:r>
            <a:endParaRPr lang="en-US" sz="3200" dirty="0">
              <a:solidFill>
                <a:srgbClr val="77933C"/>
              </a:solidFill>
            </a:endParaRPr>
          </a:p>
        </p:txBody>
      </p:sp>
      <p:pic>
        <p:nvPicPr>
          <p:cNvPr id="7" name="Picture 6"/>
          <p:cNvPicPr>
            <a:picLocks noChangeAspect="1"/>
          </p:cNvPicPr>
          <p:nvPr/>
        </p:nvPicPr>
        <p:blipFill rotWithShape="1">
          <a:blip r:embed="rId2"/>
          <a:srcRect t="355"/>
          <a:stretch/>
        </p:blipFill>
        <p:spPr>
          <a:xfrm>
            <a:off x="4511429" y="1332311"/>
            <a:ext cx="3751705" cy="4752643"/>
          </a:xfrm>
          <a:prstGeom prst="rect">
            <a:avLst/>
          </a:prstGeom>
        </p:spPr>
      </p:pic>
      <p:sp>
        <p:nvSpPr>
          <p:cNvPr id="2" name="TextBox 1"/>
          <p:cNvSpPr txBox="1"/>
          <p:nvPr/>
        </p:nvSpPr>
        <p:spPr>
          <a:xfrm>
            <a:off x="6576585" y="4593959"/>
            <a:ext cx="2296497" cy="307777"/>
          </a:xfrm>
          <a:prstGeom prst="rect">
            <a:avLst/>
          </a:prstGeom>
          <a:noFill/>
        </p:spPr>
        <p:txBody>
          <a:bodyPr wrap="none" rtlCol="0">
            <a:spAutoFit/>
          </a:bodyPr>
          <a:lstStyle/>
          <a:p>
            <a:r>
              <a:rPr lang="en-US" sz="1400" dirty="0" smtClean="0">
                <a:solidFill>
                  <a:schemeClr val="accent3">
                    <a:lumMod val="50000"/>
                  </a:schemeClr>
                </a:solidFill>
              </a:rPr>
              <a:t>≈ Compact </a:t>
            </a:r>
            <a:r>
              <a:rPr lang="it-IT" sz="1400" dirty="0" smtClean="0">
                <a:solidFill>
                  <a:schemeClr val="accent3">
                    <a:lumMod val="50000"/>
                  </a:schemeClr>
                </a:solidFill>
                <a:sym typeface="Symbol"/>
              </a:rPr>
              <a:t></a:t>
            </a:r>
            <a:r>
              <a:rPr lang="it-IT" sz="1400" dirty="0" smtClean="0">
                <a:solidFill>
                  <a:schemeClr val="accent3">
                    <a:lumMod val="50000"/>
                  </a:schemeClr>
                </a:solidFill>
              </a:rPr>
              <a:t> SuperCompact</a:t>
            </a:r>
            <a:endParaRPr lang="en-US" sz="1400" dirty="0">
              <a:solidFill>
                <a:schemeClr val="accent3">
                  <a:lumMod val="50000"/>
                </a:schemeClr>
              </a:solidFill>
            </a:endParaRPr>
          </a:p>
        </p:txBody>
      </p:sp>
    </p:spTree>
    <p:extLst>
      <p:ext uri="{BB962C8B-B14F-4D97-AF65-F5344CB8AC3E}">
        <p14:creationId xmlns:p14="http://schemas.microsoft.com/office/powerpoint/2010/main" val="38485699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1B9A4D-929D-8D49-9E25-5B3B70EFBD9A}" type="slidenum">
              <a:rPr lang="en-US" smtClean="0"/>
              <a:t>13</a:t>
            </a:fld>
            <a:endParaRPr lang="en-US" dirty="0"/>
          </a:p>
        </p:txBody>
      </p:sp>
      <p:pic>
        <p:nvPicPr>
          <p:cNvPr id="5" name="Picture 4"/>
          <p:cNvPicPr>
            <a:picLocks noChangeAspect="1"/>
          </p:cNvPicPr>
          <p:nvPr/>
        </p:nvPicPr>
        <p:blipFill rotWithShape="1">
          <a:blip r:embed="rId2"/>
          <a:srcRect t="4336"/>
          <a:stretch/>
        </p:blipFill>
        <p:spPr>
          <a:xfrm>
            <a:off x="130337" y="1119407"/>
            <a:ext cx="7888366" cy="5200193"/>
          </a:xfrm>
          <a:prstGeom prst="rect">
            <a:avLst/>
          </a:prstGeom>
        </p:spPr>
      </p:pic>
      <p:sp>
        <p:nvSpPr>
          <p:cNvPr id="7" name="Title 1"/>
          <p:cNvSpPr>
            <a:spLocks noGrp="1"/>
          </p:cNvSpPr>
          <p:nvPr>
            <p:ph type="title"/>
          </p:nvPr>
        </p:nvSpPr>
        <p:spPr>
          <a:xfrm>
            <a:off x="457200" y="0"/>
            <a:ext cx="8229600" cy="835900"/>
          </a:xfrm>
        </p:spPr>
        <p:txBody>
          <a:bodyPr>
            <a:normAutofit/>
          </a:bodyPr>
          <a:lstStyle/>
          <a:p>
            <a:r>
              <a:rPr lang="en-US" sz="3200" dirty="0" smtClean="0">
                <a:solidFill>
                  <a:srgbClr val="77933C"/>
                </a:solidFill>
              </a:rPr>
              <a:t>NA62 data processing</a:t>
            </a:r>
            <a:endParaRPr lang="en-US" sz="3200" dirty="0">
              <a:solidFill>
                <a:srgbClr val="77933C"/>
              </a:solidFill>
            </a:endParaRPr>
          </a:p>
        </p:txBody>
      </p:sp>
    </p:spTree>
    <p:extLst>
      <p:ext uri="{BB962C8B-B14F-4D97-AF65-F5344CB8AC3E}">
        <p14:creationId xmlns:p14="http://schemas.microsoft.com/office/powerpoint/2010/main" val="204905446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93" name="Rounded Rectangle 92"/>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 name="Rounded Rectangle 98"/>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0" name="TextBox 99"/>
          <p:cNvSpPr txBox="1"/>
          <p:nvPr/>
        </p:nvSpPr>
        <p:spPr>
          <a:xfrm>
            <a:off x="2843362" y="1761987"/>
            <a:ext cx="758065"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114" name="Rounded Rectangle 113"/>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cxnSp>
        <p:nvCxnSpPr>
          <p:cNvPr id="22" name="Straight Connector 2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sp>
        <p:nvSpPr>
          <p:cNvPr id="58" name="TextBox 57"/>
          <p:cNvSpPr txBox="1"/>
          <p:nvPr/>
        </p:nvSpPr>
        <p:spPr>
          <a:xfrm>
            <a:off x="1437284" y="4014017"/>
            <a:ext cx="7706716" cy="2492990"/>
          </a:xfrm>
          <a:prstGeom prst="rect">
            <a:avLst/>
          </a:prstGeom>
          <a:noFill/>
        </p:spPr>
        <p:txBody>
          <a:bodyPr wrap="square" rtlCol="0">
            <a:spAutoFit/>
          </a:bodyPr>
          <a:lstStyle/>
          <a:p>
            <a:pPr>
              <a:spcAft>
                <a:spcPts val="600"/>
              </a:spcAft>
            </a:pPr>
            <a:r>
              <a:rPr lang="en-US" sz="1600" dirty="0" smtClean="0"/>
              <a:t>1. Events are built in the PC farm after L2 selection, the RAW data files are recorded on the farm disk server(s)</a:t>
            </a:r>
          </a:p>
          <a:p>
            <a:pPr>
              <a:spcAft>
                <a:spcPts val="600"/>
              </a:spcAft>
            </a:pPr>
            <a:r>
              <a:rPr lang="en-US" sz="1600" dirty="0" smtClean="0"/>
              <a:t>2. RAW files are copied to a large disk pool in the CERN data center</a:t>
            </a:r>
          </a:p>
          <a:p>
            <a:pPr>
              <a:spcAft>
                <a:spcPts val="600"/>
              </a:spcAft>
            </a:pPr>
            <a:r>
              <a:rPr lang="en-US" sz="1600" dirty="0" smtClean="0"/>
              <a:t>3. RAW files are migrated to tape (custodial copy) and marked for deletion on the farm disks</a:t>
            </a:r>
          </a:p>
          <a:p>
            <a:pPr>
              <a:spcAft>
                <a:spcPts val="600"/>
              </a:spcAft>
            </a:pPr>
            <a:r>
              <a:rPr lang="en-US" sz="1400" dirty="0" smtClean="0">
                <a:solidFill>
                  <a:srgbClr val="577204"/>
                </a:solidFill>
              </a:rPr>
              <a:t>- The farm storage should be capable of holding at least 48h of continuous data taking (&gt;27 TB), but of course it will be needed also for services, and for holding calibration or dedicated data. </a:t>
            </a:r>
          </a:p>
          <a:p>
            <a:pPr>
              <a:spcAft>
                <a:spcPts val="600"/>
              </a:spcAft>
            </a:pPr>
            <a:r>
              <a:rPr lang="en-US" sz="1400" dirty="0" smtClean="0">
                <a:solidFill>
                  <a:srgbClr val="577204"/>
                </a:solidFill>
              </a:rPr>
              <a:t>- The link to the CERN data center should not generate back-log: the present connection at 1 Gb/s should be upgraded</a:t>
            </a:r>
          </a:p>
        </p:txBody>
      </p:sp>
      <p:sp>
        <p:nvSpPr>
          <p:cNvPr id="3" name="Slide Number Placeholder 2"/>
          <p:cNvSpPr>
            <a:spLocks noGrp="1"/>
          </p:cNvSpPr>
          <p:nvPr>
            <p:ph type="sldNum" sz="quarter" idx="12"/>
          </p:nvPr>
        </p:nvSpPr>
        <p:spPr/>
        <p:txBody>
          <a:bodyPr/>
          <a:lstStyle/>
          <a:p>
            <a:fld id="{031B9A4D-929D-8D49-9E25-5B3B70EFBD9A}" type="slidenum">
              <a:rPr lang="en-US" smtClean="0"/>
              <a:t>14</a:t>
            </a:fld>
            <a:endParaRPr lang="en-US" dirty="0"/>
          </a:p>
        </p:txBody>
      </p:sp>
      <p:sp>
        <p:nvSpPr>
          <p:cNvPr id="66" name="TextBox 65"/>
          <p:cNvSpPr txBox="1"/>
          <p:nvPr/>
        </p:nvSpPr>
        <p:spPr>
          <a:xfrm>
            <a:off x="2469495" y="896061"/>
            <a:ext cx="550301" cy="276999"/>
          </a:xfrm>
          <a:prstGeom prst="rect">
            <a:avLst/>
          </a:prstGeom>
          <a:noFill/>
          <a:ln>
            <a:noFill/>
          </a:ln>
        </p:spPr>
        <p:txBody>
          <a:bodyPr wrap="none" rtlCol="0">
            <a:spAutoFit/>
          </a:bodyPr>
          <a:lstStyle/>
          <a:p>
            <a:r>
              <a:rPr lang="en-US" sz="1200" dirty="0" smtClean="0">
                <a:solidFill>
                  <a:srgbClr val="4F6228"/>
                </a:solidFill>
              </a:rPr>
              <a:t>Tier-0</a:t>
            </a:r>
            <a:endParaRPr lang="en-US" sz="1200" dirty="0">
              <a:solidFill>
                <a:srgbClr val="4F6228"/>
              </a:solidFill>
            </a:endParaRPr>
          </a:p>
        </p:txBody>
      </p:sp>
      <p:sp>
        <p:nvSpPr>
          <p:cNvPr id="73" name="Rectangle 72"/>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78" name="Rounded Rectangle 77"/>
          <p:cNvSpPr/>
          <p:nvPr/>
        </p:nvSpPr>
        <p:spPr>
          <a:xfrm>
            <a:off x="776309" y="2060694"/>
            <a:ext cx="1193334"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83" name="TextBox 82"/>
          <p:cNvSpPr txBox="1"/>
          <p:nvPr/>
        </p:nvSpPr>
        <p:spPr>
          <a:xfrm>
            <a:off x="864757" y="2103692"/>
            <a:ext cx="1147219" cy="276999"/>
          </a:xfrm>
          <a:prstGeom prst="rect">
            <a:avLst/>
          </a:prstGeom>
          <a:noFill/>
        </p:spPr>
        <p:txBody>
          <a:bodyPr wrap="none" rtlCol="0">
            <a:spAutoFit/>
          </a:bodyPr>
          <a:lstStyle/>
          <a:p>
            <a:r>
              <a:rPr lang="en-US" sz="1200" dirty="0" smtClean="0">
                <a:solidFill>
                  <a:srgbClr val="FFFFFF"/>
                </a:solidFill>
              </a:rPr>
              <a:t>Farm storage</a:t>
            </a:r>
            <a:endParaRPr lang="en-US" sz="1200" dirty="0">
              <a:solidFill>
                <a:srgbClr val="FFFFFF"/>
              </a:solidFill>
            </a:endParaRPr>
          </a:p>
        </p:txBody>
      </p:sp>
      <p:cxnSp>
        <p:nvCxnSpPr>
          <p:cNvPr id="101" name="Straight Arrow Connector 100"/>
          <p:cNvCxnSpPr/>
          <p:nvPr/>
        </p:nvCxnSpPr>
        <p:spPr>
          <a:xfrm flipV="1">
            <a:off x="2062173" y="2103692"/>
            <a:ext cx="526282" cy="120297"/>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123" name="TextBox 122"/>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cxnSp>
        <p:nvCxnSpPr>
          <p:cNvPr id="124" name="Straight Arrow Connector 123"/>
          <p:cNvCxnSpPr/>
          <p:nvPr/>
        </p:nvCxnSpPr>
        <p:spPr>
          <a:xfrm flipV="1">
            <a:off x="3451721" y="1226713"/>
            <a:ext cx="592834" cy="425371"/>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7" name="Title 1"/>
          <p:cNvSpPr txBox="1">
            <a:spLocks/>
          </p:cNvSpPr>
          <p:nvPr/>
        </p:nvSpPr>
        <p:spPr>
          <a:xfrm>
            <a:off x="457200" y="0"/>
            <a:ext cx="8229600" cy="44403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77933C"/>
                </a:solidFill>
              </a:rPr>
              <a:t>Event building and storage</a:t>
            </a:r>
            <a:endParaRPr lang="en-US" sz="2800" dirty="0">
              <a:solidFill>
                <a:srgbClr val="77933C"/>
              </a:solidFill>
            </a:endParaRPr>
          </a:p>
        </p:txBody>
      </p:sp>
      <p:cxnSp>
        <p:nvCxnSpPr>
          <p:cNvPr id="28" name="Straight Connector 27"/>
          <p:cNvCxnSpPr/>
          <p:nvPr/>
        </p:nvCxnSpPr>
        <p:spPr>
          <a:xfrm>
            <a:off x="1306301" y="1722841"/>
            <a:ext cx="0" cy="323050"/>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9" name="AutoShape 28"/>
          <p:cNvSpPr>
            <a:spLocks noChangeArrowheads="1"/>
          </p:cNvSpPr>
          <p:nvPr/>
        </p:nvSpPr>
        <p:spPr bwMode="auto">
          <a:xfrm>
            <a:off x="1150919" y="117057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30" name="TextBox 29"/>
          <p:cNvSpPr txBox="1"/>
          <p:nvPr/>
        </p:nvSpPr>
        <p:spPr>
          <a:xfrm>
            <a:off x="849513" y="1481500"/>
            <a:ext cx="1074859" cy="276999"/>
          </a:xfrm>
          <a:prstGeom prst="rect">
            <a:avLst/>
          </a:prstGeom>
          <a:noFill/>
        </p:spPr>
        <p:txBody>
          <a:bodyPr wrap="none" rtlCol="0">
            <a:spAutoFit/>
          </a:bodyPr>
          <a:lstStyle/>
          <a:p>
            <a:r>
              <a:rPr lang="en-US" sz="1200" dirty="0" smtClean="0"/>
              <a:t>Event building</a:t>
            </a:r>
            <a:endParaRPr lang="en-US" sz="1200" dirty="0"/>
          </a:p>
        </p:txBody>
      </p:sp>
      <p:cxnSp>
        <p:nvCxnSpPr>
          <p:cNvPr id="31" name="Straight Connector 30"/>
          <p:cNvCxnSpPr/>
          <p:nvPr/>
        </p:nvCxnSpPr>
        <p:spPr>
          <a:xfrm>
            <a:off x="1114424" y="1722841"/>
            <a:ext cx="0" cy="323524"/>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1490258" y="1722841"/>
            <a:ext cx="0" cy="320269"/>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1674812" y="1722841"/>
            <a:ext cx="0" cy="321844"/>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665369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70" name="Rounded Rectangle 69"/>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1" name="Rounded Rectangle 70"/>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TextBox 71"/>
          <p:cNvSpPr txBox="1"/>
          <p:nvPr/>
        </p:nvSpPr>
        <p:spPr>
          <a:xfrm>
            <a:off x="2843362" y="1761987"/>
            <a:ext cx="864314"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73" name="Rounded Rectangle 72"/>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6" name="TextBox 75"/>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sp>
        <p:nvSpPr>
          <p:cNvPr id="83" name="TextBox 82"/>
          <p:cNvSpPr txBox="1"/>
          <p:nvPr/>
        </p:nvSpPr>
        <p:spPr>
          <a:xfrm>
            <a:off x="2469495" y="896061"/>
            <a:ext cx="550301" cy="276999"/>
          </a:xfrm>
          <a:prstGeom prst="rect">
            <a:avLst/>
          </a:prstGeom>
          <a:noFill/>
          <a:ln>
            <a:noFill/>
          </a:ln>
        </p:spPr>
        <p:txBody>
          <a:bodyPr wrap="none" rtlCol="0">
            <a:spAutoFit/>
          </a:bodyPr>
          <a:lstStyle/>
          <a:p>
            <a:r>
              <a:rPr lang="en-US" sz="1200" dirty="0" smtClean="0">
                <a:solidFill>
                  <a:srgbClr val="4F6228"/>
                </a:solidFill>
              </a:rPr>
              <a:t>Tier-0</a:t>
            </a:r>
            <a:endParaRPr lang="en-US" sz="1200" dirty="0">
              <a:solidFill>
                <a:srgbClr val="4F6228"/>
              </a:solidFill>
            </a:endParaRPr>
          </a:p>
        </p:txBody>
      </p:sp>
      <p:sp>
        <p:nvSpPr>
          <p:cNvPr id="85" name="Rectangle 84"/>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cxnSp>
        <p:nvCxnSpPr>
          <p:cNvPr id="104" name="Straight Arrow Connector 103"/>
          <p:cNvCxnSpPr/>
          <p:nvPr/>
        </p:nvCxnSpPr>
        <p:spPr>
          <a:xfrm flipV="1">
            <a:off x="3629835" y="1426851"/>
            <a:ext cx="398643" cy="271407"/>
          </a:xfrm>
          <a:prstGeom prst="straightConnector1">
            <a:avLst/>
          </a:prstGeom>
          <a:ln w="381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cxnSp>
        <p:nvCxnSpPr>
          <p:cNvPr id="22" name="Straight Connector 2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sp>
        <p:nvSpPr>
          <p:cNvPr id="26" name="AutoShape 28"/>
          <p:cNvSpPr>
            <a:spLocks noChangeArrowheads="1"/>
          </p:cNvSpPr>
          <p:nvPr/>
        </p:nvSpPr>
        <p:spPr bwMode="auto">
          <a:xfrm>
            <a:off x="3200424" y="2801768"/>
            <a:ext cx="360000"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29" name="TextBox 28"/>
          <p:cNvSpPr txBox="1"/>
          <p:nvPr/>
        </p:nvSpPr>
        <p:spPr>
          <a:xfrm>
            <a:off x="2866726" y="3122879"/>
            <a:ext cx="1275935" cy="276999"/>
          </a:xfrm>
          <a:prstGeom prst="rect">
            <a:avLst/>
          </a:prstGeom>
          <a:noFill/>
        </p:spPr>
        <p:txBody>
          <a:bodyPr wrap="none" rtlCol="0">
            <a:spAutoFit/>
          </a:bodyPr>
          <a:lstStyle/>
          <a:p>
            <a:r>
              <a:rPr lang="en-US" sz="1200" dirty="0" smtClean="0"/>
              <a:t>Reconstruction</a:t>
            </a:r>
            <a:endParaRPr lang="en-US" sz="1200" dirty="0"/>
          </a:p>
        </p:txBody>
      </p:sp>
      <p:cxnSp>
        <p:nvCxnSpPr>
          <p:cNvPr id="30" name="Straight Arrow Connector 29"/>
          <p:cNvCxnSpPr/>
          <p:nvPr/>
        </p:nvCxnSpPr>
        <p:spPr>
          <a:xfrm>
            <a:off x="3100412" y="2266321"/>
            <a:ext cx="180000" cy="467999"/>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1463040" y="4239067"/>
            <a:ext cx="7680960" cy="1415772"/>
          </a:xfrm>
          <a:prstGeom prst="rect">
            <a:avLst/>
          </a:prstGeom>
          <a:noFill/>
        </p:spPr>
        <p:txBody>
          <a:bodyPr wrap="square" rtlCol="0">
            <a:spAutoFit/>
          </a:bodyPr>
          <a:lstStyle/>
          <a:p>
            <a:pPr>
              <a:spcAft>
                <a:spcPts val="600"/>
              </a:spcAft>
            </a:pPr>
            <a:r>
              <a:rPr lang="en-US" sz="1600" dirty="0" smtClean="0"/>
              <a:t>4. Reconstruction is started taking as input the RAW files on the disk pool, RECOnstructed files are stored on the disk pool</a:t>
            </a:r>
          </a:p>
          <a:p>
            <a:pPr>
              <a:spcAft>
                <a:spcPts val="600"/>
              </a:spcAft>
            </a:pPr>
            <a:r>
              <a:rPr lang="en-US" sz="1600" dirty="0" smtClean="0"/>
              <a:t>5. RECO files are also migrated to tape</a:t>
            </a:r>
          </a:p>
          <a:p>
            <a:pPr>
              <a:spcAft>
                <a:spcPts val="600"/>
              </a:spcAft>
            </a:pPr>
            <a:r>
              <a:rPr lang="en-US" sz="1400" dirty="0" smtClean="0">
                <a:solidFill>
                  <a:srgbClr val="577204"/>
                </a:solidFill>
              </a:rPr>
              <a:t>- In principle, once successfully reconstructed and migrated to tape, the RAW files could be deleted also from the disk pool, but we want to keep/distribute RAW files for subsequent re-processing</a:t>
            </a:r>
            <a:endParaRPr lang="en-US" sz="1400" dirty="0" smtClean="0"/>
          </a:p>
        </p:txBody>
      </p:sp>
      <p:cxnSp>
        <p:nvCxnSpPr>
          <p:cNvPr id="58" name="Straight Arrow Connector 57"/>
          <p:cNvCxnSpPr/>
          <p:nvPr/>
        </p:nvCxnSpPr>
        <p:spPr>
          <a:xfrm flipH="1" flipV="1">
            <a:off x="3266376" y="2238287"/>
            <a:ext cx="180000" cy="467999"/>
          </a:xfrm>
          <a:prstGeom prst="straightConnector1">
            <a:avLst/>
          </a:prstGeom>
          <a:ln w="381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219420" y="5603740"/>
            <a:ext cx="352734" cy="0"/>
          </a:xfrm>
          <a:prstGeom prst="straightConnector1">
            <a:avLst/>
          </a:prstGeom>
          <a:ln w="28575"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606847" y="5454784"/>
            <a:ext cx="659155" cy="276999"/>
          </a:xfrm>
          <a:prstGeom prst="rect">
            <a:avLst/>
          </a:prstGeom>
          <a:noFill/>
          <a:ln>
            <a:noFill/>
          </a:ln>
        </p:spPr>
        <p:txBody>
          <a:bodyPr wrap="none" rtlCol="0">
            <a:spAutoFit/>
          </a:bodyPr>
          <a:lstStyle/>
          <a:p>
            <a:r>
              <a:rPr lang="en-US" sz="1200" b="1" dirty="0" smtClean="0">
                <a:solidFill>
                  <a:schemeClr val="accent1"/>
                </a:solidFill>
              </a:rPr>
              <a:t>RECO-1</a:t>
            </a:r>
            <a:endParaRPr lang="en-US" sz="1200" b="1" dirty="0">
              <a:solidFill>
                <a:schemeClr val="accent1"/>
              </a:solidFill>
            </a:endParaRPr>
          </a:p>
        </p:txBody>
      </p:sp>
      <p:sp>
        <p:nvSpPr>
          <p:cNvPr id="2" name="Slide Number Placeholder 1"/>
          <p:cNvSpPr>
            <a:spLocks noGrp="1"/>
          </p:cNvSpPr>
          <p:nvPr>
            <p:ph type="sldNum" sz="quarter" idx="12"/>
          </p:nvPr>
        </p:nvSpPr>
        <p:spPr/>
        <p:txBody>
          <a:bodyPr/>
          <a:lstStyle/>
          <a:p>
            <a:fld id="{031B9A4D-929D-8D49-9E25-5B3B70EFBD9A}" type="slidenum">
              <a:rPr lang="en-US" smtClean="0"/>
              <a:t>15</a:t>
            </a:fld>
            <a:endParaRPr lang="en-US" dirty="0"/>
          </a:p>
        </p:txBody>
      </p:sp>
      <p:sp>
        <p:nvSpPr>
          <p:cNvPr id="112" name="TextBox 111"/>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sp>
        <p:nvSpPr>
          <p:cNvPr id="24" name="Title 1"/>
          <p:cNvSpPr txBox="1">
            <a:spLocks/>
          </p:cNvSpPr>
          <p:nvPr/>
        </p:nvSpPr>
        <p:spPr>
          <a:xfrm>
            <a:off x="457200" y="0"/>
            <a:ext cx="8229600" cy="44403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77933C"/>
                </a:solidFill>
              </a:rPr>
              <a:t>Reconstruction</a:t>
            </a:r>
            <a:endParaRPr lang="en-US" sz="2800" dirty="0">
              <a:solidFill>
                <a:srgbClr val="77933C"/>
              </a:solidFill>
            </a:endParaRPr>
          </a:p>
        </p:txBody>
      </p:sp>
    </p:spTree>
    <p:extLst>
      <p:ext uri="{BB962C8B-B14F-4D97-AF65-F5344CB8AC3E}">
        <p14:creationId xmlns:p14="http://schemas.microsoft.com/office/powerpoint/2010/main" val="358099604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Rectangle 133"/>
          <p:cNvSpPr/>
          <p:nvPr/>
        </p:nvSpPr>
        <p:spPr>
          <a:xfrm>
            <a:off x="6553481" y="2706286"/>
            <a:ext cx="1596262"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36" name="Rounded Rectangle 135"/>
          <p:cNvSpPr/>
          <p:nvPr/>
        </p:nvSpPr>
        <p:spPr>
          <a:xfrm>
            <a:off x="7206573" y="359378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7" name="TextBox 136"/>
          <p:cNvSpPr txBox="1"/>
          <p:nvPr/>
        </p:nvSpPr>
        <p:spPr>
          <a:xfrm>
            <a:off x="7240442" y="364048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23" name="Rectangle 122"/>
          <p:cNvSpPr/>
          <p:nvPr/>
        </p:nvSpPr>
        <p:spPr>
          <a:xfrm>
            <a:off x="6542491" y="896807"/>
            <a:ext cx="1621659"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78" name="Rounded Rectangle 77"/>
          <p:cNvSpPr/>
          <p:nvPr/>
        </p:nvSpPr>
        <p:spPr>
          <a:xfrm>
            <a:off x="7224965" y="176472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5" name="TextBox 134"/>
          <p:cNvSpPr txBox="1"/>
          <p:nvPr/>
        </p:nvSpPr>
        <p:spPr>
          <a:xfrm>
            <a:off x="7258834" y="181142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24" name="TextBox 123"/>
          <p:cNvSpPr txBox="1"/>
          <p:nvPr/>
        </p:nvSpPr>
        <p:spPr>
          <a:xfrm>
            <a:off x="6777470" y="896807"/>
            <a:ext cx="674133" cy="276999"/>
          </a:xfrm>
          <a:prstGeom prst="rect">
            <a:avLst/>
          </a:prstGeom>
          <a:noFill/>
          <a:ln>
            <a:noFill/>
          </a:ln>
        </p:spPr>
        <p:txBody>
          <a:bodyPr wrap="none" rtlCol="0">
            <a:spAutoFit/>
          </a:bodyPr>
          <a:lstStyle/>
          <a:p>
            <a:r>
              <a:rPr lang="en-US" sz="1200" dirty="0" smtClean="0">
                <a:solidFill>
                  <a:srgbClr val="4F6228"/>
                </a:solidFill>
              </a:rPr>
              <a:t>Tier-1 A</a:t>
            </a:r>
            <a:endParaRPr lang="en-US" sz="1200" dirty="0">
              <a:solidFill>
                <a:srgbClr val="4F6228"/>
              </a:solidFill>
            </a:endParaRPr>
          </a:p>
        </p:txBody>
      </p:sp>
      <p:sp>
        <p:nvSpPr>
          <p:cNvPr id="92" name="Rectangle 91"/>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6" name="TextBox 5"/>
          <p:cNvSpPr txBox="1"/>
          <p:nvPr/>
        </p:nvSpPr>
        <p:spPr>
          <a:xfrm>
            <a:off x="6288886" y="444035"/>
            <a:ext cx="988973" cy="338554"/>
          </a:xfrm>
          <a:prstGeom prst="rect">
            <a:avLst/>
          </a:prstGeom>
          <a:noFill/>
        </p:spPr>
        <p:txBody>
          <a:bodyPr wrap="none" rtlCol="0">
            <a:spAutoFit/>
          </a:bodyPr>
          <a:lstStyle/>
          <a:p>
            <a:r>
              <a:rPr lang="en-US" sz="1600" b="1" dirty="0" smtClean="0">
                <a:solidFill>
                  <a:srgbClr val="577204"/>
                </a:solidFill>
              </a:rPr>
              <a:t>Institutes</a:t>
            </a:r>
            <a:endParaRPr lang="en-US" sz="1600" b="1" dirty="0">
              <a:solidFill>
                <a:srgbClr val="577204"/>
              </a:solidFill>
            </a:endParaRPr>
          </a:p>
        </p:txBody>
      </p:sp>
      <p:cxnSp>
        <p:nvCxnSpPr>
          <p:cNvPr id="22" name="Straight Connector 2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cxnSp>
        <p:nvCxnSpPr>
          <p:cNvPr id="32" name="Straight Arrow Connector 31"/>
          <p:cNvCxnSpPr/>
          <p:nvPr/>
        </p:nvCxnSpPr>
        <p:spPr>
          <a:xfrm>
            <a:off x="219420" y="5603740"/>
            <a:ext cx="352734" cy="0"/>
          </a:xfrm>
          <a:prstGeom prst="straightConnector1">
            <a:avLst/>
          </a:prstGeom>
          <a:ln w="28575"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06847" y="5454784"/>
            <a:ext cx="659155" cy="276999"/>
          </a:xfrm>
          <a:prstGeom prst="rect">
            <a:avLst/>
          </a:prstGeom>
          <a:noFill/>
          <a:ln>
            <a:noFill/>
          </a:ln>
        </p:spPr>
        <p:txBody>
          <a:bodyPr wrap="none" rtlCol="0">
            <a:spAutoFit/>
          </a:bodyPr>
          <a:lstStyle/>
          <a:p>
            <a:r>
              <a:rPr lang="en-US" sz="1200" b="1" dirty="0" smtClean="0">
                <a:solidFill>
                  <a:schemeClr val="accent1"/>
                </a:solidFill>
              </a:rPr>
              <a:t>RECO-1</a:t>
            </a:r>
            <a:endParaRPr lang="en-US" sz="1200" b="1" dirty="0">
              <a:solidFill>
                <a:schemeClr val="accent1"/>
              </a:solidFill>
            </a:endParaRPr>
          </a:p>
        </p:txBody>
      </p:sp>
      <p:sp>
        <p:nvSpPr>
          <p:cNvPr id="44" name="TextBox 43"/>
          <p:cNvSpPr txBox="1"/>
          <p:nvPr/>
        </p:nvSpPr>
        <p:spPr>
          <a:xfrm>
            <a:off x="5474937" y="1568952"/>
            <a:ext cx="490292"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45" name="TextBox 44"/>
          <p:cNvSpPr txBox="1"/>
          <p:nvPr/>
        </p:nvSpPr>
        <p:spPr>
          <a:xfrm>
            <a:off x="5491646" y="2558524"/>
            <a:ext cx="455870" cy="307777"/>
          </a:xfrm>
          <a:prstGeom prst="rect">
            <a:avLst/>
          </a:prstGeom>
          <a:noFill/>
        </p:spPr>
        <p:txBody>
          <a:bodyPr wrap="none" rtlCol="0">
            <a:spAutoFit/>
          </a:bodyPr>
          <a:lstStyle/>
          <a:p>
            <a:r>
              <a:rPr lang="en-US" sz="1400" dirty="0" smtClean="0"/>
              <a:t>x</a:t>
            </a:r>
            <a:r>
              <a:rPr lang="en-US" sz="1400" baseline="-25000" dirty="0" smtClean="0"/>
              <a:t>B</a:t>
            </a:r>
            <a:r>
              <a:rPr lang="en-US" sz="1400" dirty="0" smtClean="0"/>
              <a:t>%</a:t>
            </a:r>
            <a:endParaRPr lang="en-US" sz="1400" dirty="0"/>
          </a:p>
        </p:txBody>
      </p:sp>
      <p:sp>
        <p:nvSpPr>
          <p:cNvPr id="46" name="TextBox 45"/>
          <p:cNvSpPr txBox="1"/>
          <p:nvPr/>
        </p:nvSpPr>
        <p:spPr>
          <a:xfrm>
            <a:off x="2506008" y="2223988"/>
            <a:ext cx="451428" cy="307777"/>
          </a:xfrm>
          <a:prstGeom prst="rect">
            <a:avLst/>
          </a:prstGeom>
          <a:noFill/>
        </p:spPr>
        <p:txBody>
          <a:bodyPr wrap="none" rtlCol="0">
            <a:spAutoFit/>
          </a:bodyPr>
          <a:lstStyle/>
          <a:p>
            <a:r>
              <a:rPr lang="en-US" sz="1400" dirty="0"/>
              <a:t>x</a:t>
            </a:r>
            <a:r>
              <a:rPr lang="en-US" sz="1400" baseline="-25000" dirty="0" smtClean="0"/>
              <a:t>0</a:t>
            </a:r>
            <a:r>
              <a:rPr lang="en-US" sz="1400" dirty="0" smtClean="0"/>
              <a:t>%</a:t>
            </a:r>
          </a:p>
        </p:txBody>
      </p:sp>
      <p:cxnSp>
        <p:nvCxnSpPr>
          <p:cNvPr id="74" name="Straight Arrow Connector 73"/>
          <p:cNvCxnSpPr/>
          <p:nvPr/>
        </p:nvCxnSpPr>
        <p:spPr>
          <a:xfrm flipV="1">
            <a:off x="3683000" y="1811422"/>
            <a:ext cx="3523573" cy="23494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flipV="1">
            <a:off x="3707676" y="1958975"/>
            <a:ext cx="3470999" cy="98668"/>
          </a:xfrm>
          <a:prstGeom prst="straightConnector1">
            <a:avLst/>
          </a:prstGeom>
          <a:ln w="127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1463040" y="4456323"/>
            <a:ext cx="7680960" cy="1862048"/>
          </a:xfrm>
          <a:prstGeom prst="rect">
            <a:avLst/>
          </a:prstGeom>
          <a:noFill/>
        </p:spPr>
        <p:txBody>
          <a:bodyPr wrap="square" rtlCol="0">
            <a:spAutoFit/>
          </a:bodyPr>
          <a:lstStyle/>
          <a:p>
            <a:pPr>
              <a:spcAft>
                <a:spcPts val="600"/>
              </a:spcAft>
            </a:pPr>
            <a:r>
              <a:rPr lang="en-US" sz="1600" dirty="0"/>
              <a:t>6</a:t>
            </a:r>
            <a:r>
              <a:rPr lang="en-US" sz="1600" dirty="0" smtClean="0"/>
              <a:t>. The RAW data-set is partially transferred to the Tier-1’s and partially kept at the Tier-0</a:t>
            </a:r>
          </a:p>
          <a:p>
            <a:pPr>
              <a:spcAft>
                <a:spcPts val="600"/>
              </a:spcAft>
            </a:pPr>
            <a:r>
              <a:rPr lang="en-US" sz="1600" dirty="0"/>
              <a:t>7</a:t>
            </a:r>
            <a:r>
              <a:rPr lang="en-US" sz="1600" dirty="0" smtClean="0"/>
              <a:t>. RECO files are also distributed (for analysis)</a:t>
            </a:r>
          </a:p>
          <a:p>
            <a:pPr>
              <a:spcAft>
                <a:spcPts val="600"/>
              </a:spcAft>
            </a:pPr>
            <a:r>
              <a:rPr lang="en-US" sz="1400" dirty="0" smtClean="0">
                <a:solidFill>
                  <a:schemeClr val="accent3">
                    <a:lumMod val="75000"/>
                  </a:schemeClr>
                </a:solidFill>
              </a:rPr>
              <a:t>- The entire data-set is shared between the Tier-0 (x0%) and the Tier-1’s. </a:t>
            </a:r>
          </a:p>
          <a:p>
            <a:pPr>
              <a:spcAft>
                <a:spcPts val="600"/>
              </a:spcAft>
            </a:pPr>
            <a:r>
              <a:rPr lang="en-US" sz="1400" dirty="0" smtClean="0">
                <a:solidFill>
                  <a:schemeClr val="accent3">
                    <a:lumMod val="75000"/>
                  </a:schemeClr>
                </a:solidFill>
              </a:rPr>
              <a:t>- The share between sites can be adjusted, while ensuring: x</a:t>
            </a:r>
            <a:r>
              <a:rPr lang="en-US" sz="1400" baseline="-25000" dirty="0" smtClean="0">
                <a:solidFill>
                  <a:schemeClr val="accent3">
                    <a:lumMod val="75000"/>
                  </a:schemeClr>
                </a:solidFill>
              </a:rPr>
              <a:t>0 </a:t>
            </a:r>
            <a:r>
              <a:rPr lang="en-US" sz="1400" dirty="0" smtClean="0">
                <a:solidFill>
                  <a:schemeClr val="accent3">
                    <a:lumMod val="75000"/>
                  </a:schemeClr>
                </a:solidFill>
              </a:rPr>
              <a:t>+ x</a:t>
            </a:r>
            <a:r>
              <a:rPr lang="en-US" sz="1400" baseline="-25000" dirty="0" smtClean="0">
                <a:solidFill>
                  <a:schemeClr val="accent3">
                    <a:lumMod val="75000"/>
                  </a:schemeClr>
                </a:solidFill>
              </a:rPr>
              <a:t>A </a:t>
            </a:r>
            <a:r>
              <a:rPr lang="en-US" sz="1400" dirty="0" smtClean="0">
                <a:solidFill>
                  <a:schemeClr val="accent3">
                    <a:lumMod val="75000"/>
                  </a:schemeClr>
                </a:solidFill>
              </a:rPr>
              <a:t>+ x</a:t>
            </a:r>
            <a:r>
              <a:rPr lang="en-US" sz="1400" baseline="-25000" dirty="0" smtClean="0">
                <a:solidFill>
                  <a:schemeClr val="accent3">
                    <a:lumMod val="75000"/>
                  </a:schemeClr>
                </a:solidFill>
              </a:rPr>
              <a:t>B </a:t>
            </a:r>
            <a:r>
              <a:rPr lang="en-US" sz="1400" dirty="0" smtClean="0">
                <a:solidFill>
                  <a:schemeClr val="accent3">
                    <a:lumMod val="75000"/>
                  </a:schemeClr>
                </a:solidFill>
              </a:rPr>
              <a:t>+ … = 100%</a:t>
            </a:r>
          </a:p>
          <a:p>
            <a:pPr marL="285750" indent="-285750">
              <a:spcAft>
                <a:spcPts val="600"/>
              </a:spcAft>
              <a:buFontTx/>
              <a:buChar char="-"/>
            </a:pPr>
            <a:r>
              <a:rPr lang="en-US" sz="1400" dirty="0" smtClean="0">
                <a:solidFill>
                  <a:schemeClr val="accent3">
                    <a:lumMod val="75000"/>
                  </a:schemeClr>
                </a:solidFill>
              </a:rPr>
              <a:t>The details of RECO files distribution will depend on the requests of the analysis groups</a:t>
            </a:r>
          </a:p>
          <a:p>
            <a:pPr>
              <a:spcAft>
                <a:spcPts val="600"/>
              </a:spcAft>
            </a:pPr>
            <a:r>
              <a:rPr lang="en-US" sz="1600" dirty="0" smtClean="0"/>
              <a:t>8. RECO files are THINned for analysis</a:t>
            </a:r>
          </a:p>
        </p:txBody>
      </p:sp>
      <p:sp>
        <p:nvSpPr>
          <p:cNvPr id="8" name="Slide Number Placeholder 7"/>
          <p:cNvSpPr>
            <a:spLocks noGrp="1"/>
          </p:cNvSpPr>
          <p:nvPr>
            <p:ph type="sldNum" sz="quarter" idx="12"/>
          </p:nvPr>
        </p:nvSpPr>
        <p:spPr/>
        <p:txBody>
          <a:bodyPr/>
          <a:lstStyle/>
          <a:p>
            <a:fld id="{031B9A4D-929D-8D49-9E25-5B3B70EFBD9A}" type="slidenum">
              <a:rPr lang="en-US" smtClean="0"/>
              <a:t>16</a:t>
            </a:fld>
            <a:endParaRPr lang="en-US" dirty="0"/>
          </a:p>
        </p:txBody>
      </p:sp>
      <p:sp>
        <p:nvSpPr>
          <p:cNvPr id="88" name="TextBox 87"/>
          <p:cNvSpPr txBox="1"/>
          <p:nvPr/>
        </p:nvSpPr>
        <p:spPr>
          <a:xfrm>
            <a:off x="6772313" y="2706286"/>
            <a:ext cx="668798" cy="276999"/>
          </a:xfrm>
          <a:prstGeom prst="rect">
            <a:avLst/>
          </a:prstGeom>
          <a:noFill/>
          <a:ln>
            <a:noFill/>
          </a:ln>
        </p:spPr>
        <p:txBody>
          <a:bodyPr wrap="none" rtlCol="0">
            <a:spAutoFit/>
          </a:bodyPr>
          <a:lstStyle/>
          <a:p>
            <a:r>
              <a:rPr lang="en-US" sz="1200" dirty="0" smtClean="0">
                <a:solidFill>
                  <a:srgbClr val="4F6228"/>
                </a:solidFill>
              </a:rPr>
              <a:t>Tier-1 B</a:t>
            </a:r>
            <a:endParaRPr lang="en-US" sz="1200" dirty="0">
              <a:solidFill>
                <a:srgbClr val="4F6228"/>
              </a:solidFill>
            </a:endParaRPr>
          </a:p>
        </p:txBody>
      </p:sp>
      <p:cxnSp>
        <p:nvCxnSpPr>
          <p:cNvPr id="90" name="Straight Arrow Connector 89"/>
          <p:cNvCxnSpPr/>
          <p:nvPr/>
        </p:nvCxnSpPr>
        <p:spPr>
          <a:xfrm>
            <a:off x="3683000" y="2044685"/>
            <a:ext cx="3495675" cy="1622440"/>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p:nvPr/>
        </p:nvCxnSpPr>
        <p:spPr>
          <a:xfrm>
            <a:off x="3707676" y="2038986"/>
            <a:ext cx="3470999" cy="1774189"/>
          </a:xfrm>
          <a:prstGeom prst="straightConnector1">
            <a:avLst/>
          </a:prstGeom>
          <a:ln w="127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93" name="Rounded Rectangle 92"/>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Rounded Rectangle 94"/>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TextBox 95"/>
          <p:cNvSpPr txBox="1"/>
          <p:nvPr/>
        </p:nvSpPr>
        <p:spPr>
          <a:xfrm>
            <a:off x="2843362" y="1761987"/>
            <a:ext cx="864314"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97" name="Rounded Rectangle 96"/>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 name="TextBox 98"/>
          <p:cNvSpPr txBox="1"/>
          <p:nvPr/>
        </p:nvSpPr>
        <p:spPr>
          <a:xfrm>
            <a:off x="2469495" y="896061"/>
            <a:ext cx="550301" cy="276999"/>
          </a:xfrm>
          <a:prstGeom prst="rect">
            <a:avLst/>
          </a:prstGeom>
          <a:noFill/>
          <a:ln>
            <a:noFill/>
          </a:ln>
        </p:spPr>
        <p:txBody>
          <a:bodyPr wrap="none" rtlCol="0">
            <a:spAutoFit/>
          </a:bodyPr>
          <a:lstStyle/>
          <a:p>
            <a:r>
              <a:rPr lang="en-US" sz="1200" dirty="0" smtClean="0">
                <a:solidFill>
                  <a:srgbClr val="4F6228"/>
                </a:solidFill>
              </a:rPr>
              <a:t>Tier-0</a:t>
            </a:r>
            <a:endParaRPr lang="en-US" sz="1200" dirty="0">
              <a:solidFill>
                <a:srgbClr val="4F6228"/>
              </a:solidFill>
            </a:endParaRPr>
          </a:p>
        </p:txBody>
      </p:sp>
      <p:sp>
        <p:nvSpPr>
          <p:cNvPr id="114" name="TextBox 113"/>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141" name="Rectangle 140"/>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42" name="TextBox 141"/>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sp>
        <p:nvSpPr>
          <p:cNvPr id="143" name="TextBox 142"/>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sp>
        <p:nvSpPr>
          <p:cNvPr id="39" name="Title 1"/>
          <p:cNvSpPr txBox="1">
            <a:spLocks/>
          </p:cNvSpPr>
          <p:nvPr/>
        </p:nvSpPr>
        <p:spPr>
          <a:xfrm>
            <a:off x="457200" y="0"/>
            <a:ext cx="8229600" cy="44403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77933C"/>
                </a:solidFill>
              </a:rPr>
              <a:t>Data distribution</a:t>
            </a:r>
            <a:endParaRPr lang="en-US" sz="2800" dirty="0">
              <a:solidFill>
                <a:srgbClr val="77933C"/>
              </a:solidFill>
            </a:endParaRPr>
          </a:p>
        </p:txBody>
      </p:sp>
    </p:spTree>
    <p:extLst>
      <p:ext uri="{BB962C8B-B14F-4D97-AF65-F5344CB8AC3E}">
        <p14:creationId xmlns:p14="http://schemas.microsoft.com/office/powerpoint/2010/main" val="421623869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Rectangle 113"/>
          <p:cNvSpPr/>
          <p:nvPr/>
        </p:nvSpPr>
        <p:spPr>
          <a:xfrm>
            <a:off x="6553481" y="2706286"/>
            <a:ext cx="1596262"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5" name="Rectangle 114"/>
          <p:cNvSpPr/>
          <p:nvPr/>
        </p:nvSpPr>
        <p:spPr>
          <a:xfrm>
            <a:off x="6542491" y="896807"/>
            <a:ext cx="1621659"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6" name="TextBox 115"/>
          <p:cNvSpPr txBox="1"/>
          <p:nvPr/>
        </p:nvSpPr>
        <p:spPr>
          <a:xfrm>
            <a:off x="6772313" y="2706286"/>
            <a:ext cx="668798" cy="276999"/>
          </a:xfrm>
          <a:prstGeom prst="rect">
            <a:avLst/>
          </a:prstGeom>
          <a:noFill/>
          <a:ln>
            <a:noFill/>
          </a:ln>
        </p:spPr>
        <p:txBody>
          <a:bodyPr wrap="none" rtlCol="0">
            <a:spAutoFit/>
          </a:bodyPr>
          <a:lstStyle/>
          <a:p>
            <a:r>
              <a:rPr lang="en-US" sz="1200" dirty="0" smtClean="0">
                <a:solidFill>
                  <a:srgbClr val="4F6228"/>
                </a:solidFill>
              </a:rPr>
              <a:t>Tier-1 B</a:t>
            </a:r>
            <a:endParaRPr lang="en-US" sz="1200" dirty="0">
              <a:solidFill>
                <a:srgbClr val="4F6228"/>
              </a:solidFill>
            </a:endParaRPr>
          </a:p>
        </p:txBody>
      </p:sp>
      <p:sp>
        <p:nvSpPr>
          <p:cNvPr id="117" name="TextBox 116"/>
          <p:cNvSpPr txBox="1"/>
          <p:nvPr/>
        </p:nvSpPr>
        <p:spPr>
          <a:xfrm>
            <a:off x="6777470" y="896807"/>
            <a:ext cx="674133" cy="276999"/>
          </a:xfrm>
          <a:prstGeom prst="rect">
            <a:avLst/>
          </a:prstGeom>
          <a:noFill/>
          <a:ln>
            <a:noFill/>
          </a:ln>
        </p:spPr>
        <p:txBody>
          <a:bodyPr wrap="none" rtlCol="0">
            <a:spAutoFit/>
          </a:bodyPr>
          <a:lstStyle/>
          <a:p>
            <a:r>
              <a:rPr lang="en-US" sz="1200" dirty="0" smtClean="0">
                <a:solidFill>
                  <a:srgbClr val="4F6228"/>
                </a:solidFill>
              </a:rPr>
              <a:t>Tier-1 A</a:t>
            </a:r>
            <a:endParaRPr lang="en-US" sz="1200" dirty="0">
              <a:solidFill>
                <a:srgbClr val="4F6228"/>
              </a:solidFill>
            </a:endParaRPr>
          </a:p>
        </p:txBody>
      </p:sp>
      <p:sp>
        <p:nvSpPr>
          <p:cNvPr id="123" name="AutoShape 28"/>
          <p:cNvSpPr>
            <a:spLocks noChangeArrowheads="1"/>
          </p:cNvSpPr>
          <p:nvPr/>
        </p:nvSpPr>
        <p:spPr bwMode="auto">
          <a:xfrm>
            <a:off x="7702323" y="103456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24" name="TextBox 123"/>
          <p:cNvSpPr txBox="1"/>
          <p:nvPr/>
        </p:nvSpPr>
        <p:spPr>
          <a:xfrm>
            <a:off x="7646050" y="1337366"/>
            <a:ext cx="492443" cy="276999"/>
          </a:xfrm>
          <a:prstGeom prst="rect">
            <a:avLst/>
          </a:prstGeom>
          <a:noFill/>
        </p:spPr>
        <p:txBody>
          <a:bodyPr wrap="none" rtlCol="0">
            <a:spAutoFit/>
          </a:bodyPr>
          <a:lstStyle/>
          <a:p>
            <a:r>
              <a:rPr lang="en-US" sz="1200" dirty="0" smtClean="0"/>
              <a:t>Reco</a:t>
            </a:r>
            <a:endParaRPr lang="en-US" sz="1200" dirty="0"/>
          </a:p>
        </p:txBody>
      </p:sp>
      <p:sp>
        <p:nvSpPr>
          <p:cNvPr id="125" name="Rounded Rectangle 124"/>
          <p:cNvSpPr/>
          <p:nvPr/>
        </p:nvSpPr>
        <p:spPr>
          <a:xfrm>
            <a:off x="7224965" y="176472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6" name="Straight Arrow Connector 125"/>
          <p:cNvCxnSpPr/>
          <p:nvPr/>
        </p:nvCxnSpPr>
        <p:spPr>
          <a:xfrm flipV="1">
            <a:off x="7543800" y="139953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cxnSpLocks noChangeAspect="1"/>
          </p:cNvCxnSpPr>
          <p:nvPr/>
        </p:nvCxnSpPr>
        <p:spPr>
          <a:xfrm flipV="1">
            <a:off x="7423767" y="1370946"/>
            <a:ext cx="177717" cy="316015"/>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28" name="TextBox 127"/>
          <p:cNvSpPr txBox="1"/>
          <p:nvPr/>
        </p:nvSpPr>
        <p:spPr>
          <a:xfrm>
            <a:off x="7258834" y="181142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29" name="TextBox 128"/>
          <p:cNvSpPr txBox="1"/>
          <p:nvPr/>
        </p:nvSpPr>
        <p:spPr>
          <a:xfrm>
            <a:off x="7630398" y="1627111"/>
            <a:ext cx="552763"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132" name="AutoShape 28"/>
          <p:cNvSpPr>
            <a:spLocks noChangeArrowheads="1"/>
          </p:cNvSpPr>
          <p:nvPr/>
        </p:nvSpPr>
        <p:spPr bwMode="auto">
          <a:xfrm>
            <a:off x="7683931" y="286362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33" name="TextBox 132"/>
          <p:cNvSpPr txBox="1"/>
          <p:nvPr/>
        </p:nvSpPr>
        <p:spPr>
          <a:xfrm>
            <a:off x="7627658" y="3166426"/>
            <a:ext cx="492443" cy="276999"/>
          </a:xfrm>
          <a:prstGeom prst="rect">
            <a:avLst/>
          </a:prstGeom>
          <a:noFill/>
        </p:spPr>
        <p:txBody>
          <a:bodyPr wrap="none" rtlCol="0">
            <a:spAutoFit/>
          </a:bodyPr>
          <a:lstStyle/>
          <a:p>
            <a:r>
              <a:rPr lang="en-US" sz="1200" dirty="0" smtClean="0"/>
              <a:t>Reco</a:t>
            </a:r>
            <a:endParaRPr lang="en-US" sz="1200" dirty="0"/>
          </a:p>
        </p:txBody>
      </p:sp>
      <p:sp>
        <p:nvSpPr>
          <p:cNvPr id="134" name="Rounded Rectangle 133"/>
          <p:cNvSpPr/>
          <p:nvPr/>
        </p:nvSpPr>
        <p:spPr>
          <a:xfrm>
            <a:off x="7206573" y="359378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5" name="Straight Arrow Connector 134"/>
          <p:cNvCxnSpPr/>
          <p:nvPr/>
        </p:nvCxnSpPr>
        <p:spPr>
          <a:xfrm flipV="1">
            <a:off x="7525408" y="322859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a:cxnSpLocks noChangeAspect="1"/>
          </p:cNvCxnSpPr>
          <p:nvPr/>
        </p:nvCxnSpPr>
        <p:spPr>
          <a:xfrm flipV="1">
            <a:off x="7405375" y="3200006"/>
            <a:ext cx="177717" cy="316015"/>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37" name="TextBox 136"/>
          <p:cNvSpPr txBox="1"/>
          <p:nvPr/>
        </p:nvSpPr>
        <p:spPr>
          <a:xfrm>
            <a:off x="7240442" y="364048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38" name="TextBox 137"/>
          <p:cNvSpPr txBox="1"/>
          <p:nvPr/>
        </p:nvSpPr>
        <p:spPr>
          <a:xfrm>
            <a:off x="7612006" y="3456171"/>
            <a:ext cx="552763" cy="307777"/>
          </a:xfrm>
          <a:prstGeom prst="rect">
            <a:avLst/>
          </a:prstGeom>
          <a:noFill/>
        </p:spPr>
        <p:txBody>
          <a:bodyPr wrap="square" rtlCol="0">
            <a:spAutoFit/>
          </a:bodyPr>
          <a:lstStyle/>
          <a:p>
            <a:r>
              <a:rPr lang="en-US" sz="1400" dirty="0" smtClean="0"/>
              <a:t>x</a:t>
            </a:r>
            <a:r>
              <a:rPr lang="en-US" sz="1400" baseline="-25000" dirty="0" smtClean="0"/>
              <a:t>B</a:t>
            </a:r>
            <a:r>
              <a:rPr lang="en-US" sz="1400" dirty="0" smtClean="0"/>
              <a:t>%</a:t>
            </a:r>
            <a:endParaRPr lang="en-US" sz="1400" dirty="0"/>
          </a:p>
        </p:txBody>
      </p:sp>
      <p:sp>
        <p:nvSpPr>
          <p:cNvPr id="95" name="Rectangle 94"/>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cxnSp>
        <p:nvCxnSpPr>
          <p:cNvPr id="111" name="Straight Arrow Connector 110"/>
          <p:cNvCxnSpPr/>
          <p:nvPr/>
        </p:nvCxnSpPr>
        <p:spPr>
          <a:xfrm>
            <a:off x="3100412" y="2266321"/>
            <a:ext cx="180000" cy="467999"/>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2" name="Straight Arrow Connector 111"/>
          <p:cNvCxnSpPr/>
          <p:nvPr/>
        </p:nvCxnSpPr>
        <p:spPr>
          <a:xfrm flipH="1" flipV="1">
            <a:off x="3250299" y="2238287"/>
            <a:ext cx="180000" cy="467999"/>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sp>
        <p:nvSpPr>
          <p:cNvPr id="96" name="TextBox 95"/>
          <p:cNvSpPr txBox="1"/>
          <p:nvPr/>
        </p:nvSpPr>
        <p:spPr>
          <a:xfrm>
            <a:off x="2469495" y="896061"/>
            <a:ext cx="550301" cy="276999"/>
          </a:xfrm>
          <a:prstGeom prst="rect">
            <a:avLst/>
          </a:prstGeom>
          <a:noFill/>
          <a:ln>
            <a:noFill/>
          </a:ln>
        </p:spPr>
        <p:txBody>
          <a:bodyPr wrap="none" rtlCol="0">
            <a:spAutoFit/>
          </a:bodyPr>
          <a:lstStyle/>
          <a:p>
            <a:r>
              <a:rPr lang="en-US" sz="1200" dirty="0" smtClean="0">
                <a:solidFill>
                  <a:srgbClr val="4F6228"/>
                </a:solidFill>
              </a:rPr>
              <a:t>Tier-0</a:t>
            </a:r>
            <a:endParaRPr lang="en-US" sz="1200" dirty="0">
              <a:solidFill>
                <a:srgbClr val="4F6228"/>
              </a:solidFill>
            </a:endParaRPr>
          </a:p>
        </p:txBody>
      </p:sp>
      <p:cxnSp>
        <p:nvCxnSpPr>
          <p:cNvPr id="22" name="Straight Connector 2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sp>
        <p:nvSpPr>
          <p:cNvPr id="46" name="TextBox 45"/>
          <p:cNvSpPr txBox="1"/>
          <p:nvPr/>
        </p:nvSpPr>
        <p:spPr>
          <a:xfrm>
            <a:off x="2661828" y="2223988"/>
            <a:ext cx="451428" cy="307777"/>
          </a:xfrm>
          <a:prstGeom prst="rect">
            <a:avLst/>
          </a:prstGeom>
          <a:noFill/>
        </p:spPr>
        <p:txBody>
          <a:bodyPr wrap="none" rtlCol="0">
            <a:spAutoFit/>
          </a:bodyPr>
          <a:lstStyle/>
          <a:p>
            <a:r>
              <a:rPr lang="en-US" sz="1400" dirty="0"/>
              <a:t>x</a:t>
            </a:r>
            <a:r>
              <a:rPr lang="en-US" sz="1400" baseline="-25000" dirty="0" smtClean="0"/>
              <a:t>0</a:t>
            </a:r>
            <a:r>
              <a:rPr lang="en-US" sz="1400" dirty="0" smtClean="0"/>
              <a:t>%</a:t>
            </a:r>
          </a:p>
        </p:txBody>
      </p:sp>
      <p:cxnSp>
        <p:nvCxnSpPr>
          <p:cNvPr id="47" name="Straight Arrow Connector 46"/>
          <p:cNvCxnSpPr/>
          <p:nvPr/>
        </p:nvCxnSpPr>
        <p:spPr>
          <a:xfrm>
            <a:off x="4907189" y="1491333"/>
            <a:ext cx="2232000" cy="427480"/>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4827688" y="1630440"/>
            <a:ext cx="2394962" cy="1921461"/>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188" name="Straight Arrow Connector 187"/>
          <p:cNvCxnSpPr/>
          <p:nvPr/>
        </p:nvCxnSpPr>
        <p:spPr>
          <a:xfrm>
            <a:off x="212060" y="5929554"/>
            <a:ext cx="352734" cy="0"/>
          </a:xfrm>
          <a:prstGeom prst="straightConnector1">
            <a:avLst/>
          </a:prstGeom>
          <a:ln w="28575"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sp>
        <p:nvSpPr>
          <p:cNvPr id="189" name="TextBox 188"/>
          <p:cNvSpPr txBox="1"/>
          <p:nvPr/>
        </p:nvSpPr>
        <p:spPr>
          <a:xfrm>
            <a:off x="599487" y="5780598"/>
            <a:ext cx="854771" cy="276999"/>
          </a:xfrm>
          <a:prstGeom prst="rect">
            <a:avLst/>
          </a:prstGeom>
          <a:noFill/>
          <a:ln>
            <a:noFill/>
          </a:ln>
        </p:spPr>
        <p:txBody>
          <a:bodyPr wrap="none" rtlCol="0">
            <a:spAutoFit/>
          </a:bodyPr>
          <a:lstStyle/>
          <a:p>
            <a:r>
              <a:rPr lang="en-US" sz="1200" b="1" dirty="0" smtClean="0">
                <a:solidFill>
                  <a:srgbClr val="8D6BB6"/>
                </a:solidFill>
              </a:rPr>
              <a:t>RECO-2, …</a:t>
            </a:r>
            <a:endParaRPr lang="en-US" sz="1200" b="1" dirty="0">
              <a:solidFill>
                <a:srgbClr val="8D6BB6"/>
              </a:solidFill>
            </a:endParaRPr>
          </a:p>
        </p:txBody>
      </p:sp>
      <p:sp>
        <p:nvSpPr>
          <p:cNvPr id="71" name="TextBox 70"/>
          <p:cNvSpPr txBox="1"/>
          <p:nvPr/>
        </p:nvSpPr>
        <p:spPr>
          <a:xfrm>
            <a:off x="1454258" y="4174767"/>
            <a:ext cx="5099223" cy="1231106"/>
          </a:xfrm>
          <a:prstGeom prst="rect">
            <a:avLst/>
          </a:prstGeom>
          <a:noFill/>
        </p:spPr>
        <p:txBody>
          <a:bodyPr wrap="square" rtlCol="0">
            <a:spAutoFit/>
          </a:bodyPr>
          <a:lstStyle/>
          <a:p>
            <a:pPr>
              <a:spcAft>
                <a:spcPts val="600"/>
              </a:spcAft>
            </a:pPr>
            <a:r>
              <a:rPr lang="en-US" sz="1600" dirty="0"/>
              <a:t>9</a:t>
            </a:r>
            <a:r>
              <a:rPr lang="en-US" sz="1600" dirty="0" smtClean="0"/>
              <a:t>. Re-processing is started from the RAW (of current year) on disk at the Tier-0 and at Tier-1’s</a:t>
            </a:r>
          </a:p>
          <a:p>
            <a:pPr>
              <a:spcAft>
                <a:spcPts val="600"/>
              </a:spcAft>
            </a:pPr>
            <a:r>
              <a:rPr lang="en-US" sz="1600" dirty="0" smtClean="0"/>
              <a:t>10. RECO-2,3… files are migrated to tape</a:t>
            </a:r>
          </a:p>
          <a:p>
            <a:pPr>
              <a:spcAft>
                <a:spcPts val="600"/>
              </a:spcAft>
            </a:pPr>
            <a:r>
              <a:rPr lang="en-US" sz="1600" dirty="0" smtClean="0"/>
              <a:t>11. RECO files THINning</a:t>
            </a:r>
          </a:p>
        </p:txBody>
      </p:sp>
      <p:sp>
        <p:nvSpPr>
          <p:cNvPr id="25" name="Slide Number Placeholder 24"/>
          <p:cNvSpPr>
            <a:spLocks noGrp="1"/>
          </p:cNvSpPr>
          <p:nvPr>
            <p:ph type="sldNum" sz="quarter" idx="12"/>
          </p:nvPr>
        </p:nvSpPr>
        <p:spPr/>
        <p:txBody>
          <a:bodyPr/>
          <a:lstStyle/>
          <a:p>
            <a:fld id="{031B9A4D-929D-8D49-9E25-5B3B70EFBD9A}" type="slidenum">
              <a:rPr lang="en-US" smtClean="0"/>
              <a:t>17</a:t>
            </a:fld>
            <a:endParaRPr lang="en-US" dirty="0"/>
          </a:p>
        </p:txBody>
      </p:sp>
      <p:sp>
        <p:nvSpPr>
          <p:cNvPr id="97" name="Rectangle 96"/>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98" name="TextBox 97"/>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sp>
        <p:nvSpPr>
          <p:cNvPr id="99" name="TextBox 98"/>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sp>
        <p:nvSpPr>
          <p:cNvPr id="100" name="Rounded Rectangle 99"/>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1" name="Rounded Rectangle 100"/>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2" name="TextBox 101"/>
          <p:cNvSpPr txBox="1"/>
          <p:nvPr/>
        </p:nvSpPr>
        <p:spPr>
          <a:xfrm>
            <a:off x="2843362" y="1761987"/>
            <a:ext cx="864314"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103" name="Rounded Rectangle 102"/>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4" name="Straight Arrow Connector 103"/>
          <p:cNvCxnSpPr/>
          <p:nvPr/>
        </p:nvCxnSpPr>
        <p:spPr>
          <a:xfrm flipV="1">
            <a:off x="3629835" y="1426851"/>
            <a:ext cx="398643" cy="271407"/>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106" name="AutoShape 28"/>
          <p:cNvSpPr>
            <a:spLocks noChangeArrowheads="1"/>
          </p:cNvSpPr>
          <p:nvPr/>
        </p:nvSpPr>
        <p:spPr bwMode="auto">
          <a:xfrm>
            <a:off x="3200424" y="2801768"/>
            <a:ext cx="360000"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10" name="TextBox 109"/>
          <p:cNvSpPr txBox="1"/>
          <p:nvPr/>
        </p:nvSpPr>
        <p:spPr>
          <a:xfrm>
            <a:off x="2866726" y="3122879"/>
            <a:ext cx="1275935" cy="276999"/>
          </a:xfrm>
          <a:prstGeom prst="rect">
            <a:avLst/>
          </a:prstGeom>
          <a:noFill/>
        </p:spPr>
        <p:txBody>
          <a:bodyPr wrap="none" rtlCol="0">
            <a:spAutoFit/>
          </a:bodyPr>
          <a:lstStyle/>
          <a:p>
            <a:r>
              <a:rPr lang="en-US" sz="1200" dirty="0" smtClean="0"/>
              <a:t>Reconstruction</a:t>
            </a:r>
            <a:endParaRPr lang="en-US" sz="1200" dirty="0"/>
          </a:p>
        </p:txBody>
      </p:sp>
      <p:sp>
        <p:nvSpPr>
          <p:cNvPr id="2" name="Rectangle 1"/>
          <p:cNvSpPr/>
          <p:nvPr/>
        </p:nvSpPr>
        <p:spPr>
          <a:xfrm>
            <a:off x="1463916" y="5372625"/>
            <a:ext cx="6577798" cy="1461939"/>
          </a:xfrm>
          <a:prstGeom prst="rect">
            <a:avLst/>
          </a:prstGeom>
        </p:spPr>
        <p:txBody>
          <a:bodyPr wrap="square">
            <a:spAutoFit/>
          </a:bodyPr>
          <a:lstStyle/>
          <a:p>
            <a:pPr>
              <a:spcAft>
                <a:spcPts val="600"/>
              </a:spcAft>
            </a:pPr>
            <a:r>
              <a:rPr lang="en-US" sz="1400" dirty="0">
                <a:solidFill>
                  <a:schemeClr val="accent3">
                    <a:lumMod val="75000"/>
                  </a:schemeClr>
                </a:solidFill>
              </a:rPr>
              <a:t>As an option, the Tier-1’s can take part to the first pass of the reconstruction, of course as soon as the files are successful copied. </a:t>
            </a:r>
          </a:p>
          <a:p>
            <a:pPr>
              <a:spcAft>
                <a:spcPts val="600"/>
              </a:spcAft>
            </a:pPr>
            <a:r>
              <a:rPr lang="en-US" sz="1400" dirty="0">
                <a:solidFill>
                  <a:schemeClr val="accent3">
                    <a:lumMod val="75000"/>
                  </a:schemeClr>
                </a:solidFill>
              </a:rPr>
              <a:t>In this case, the reconstruction starts immediately at Tier-0 only on a fraction x</a:t>
            </a:r>
            <a:r>
              <a:rPr lang="en-US" sz="1400" baseline="-25000" dirty="0">
                <a:solidFill>
                  <a:schemeClr val="accent3">
                    <a:lumMod val="75000"/>
                  </a:schemeClr>
                </a:solidFill>
              </a:rPr>
              <a:t>0</a:t>
            </a:r>
            <a:r>
              <a:rPr lang="en-US" sz="1400" dirty="0">
                <a:solidFill>
                  <a:schemeClr val="accent3">
                    <a:lumMod val="75000"/>
                  </a:schemeClr>
                </a:solidFill>
              </a:rPr>
              <a:t>% of the RAW, while each of the RAW files of the remaining 100%-x</a:t>
            </a:r>
            <a:r>
              <a:rPr lang="en-US" sz="1400" baseline="-25000" dirty="0">
                <a:solidFill>
                  <a:schemeClr val="accent3">
                    <a:lumMod val="75000"/>
                  </a:schemeClr>
                </a:solidFill>
              </a:rPr>
              <a:t>0</a:t>
            </a:r>
            <a:r>
              <a:rPr lang="en-US" sz="1400" dirty="0">
                <a:solidFill>
                  <a:schemeClr val="accent3">
                    <a:lumMod val="75000"/>
                  </a:schemeClr>
                </a:solidFill>
              </a:rPr>
              <a:t>% will be reconstructed upon successful transfer to the remote site, RECO files can be transferred back to CASTOR, if necessary</a:t>
            </a:r>
          </a:p>
        </p:txBody>
      </p:sp>
      <p:sp>
        <p:nvSpPr>
          <p:cNvPr id="54" name="AutoShape 28"/>
          <p:cNvSpPr>
            <a:spLocks noChangeAspect="1" noChangeArrowheads="1"/>
          </p:cNvSpPr>
          <p:nvPr/>
        </p:nvSpPr>
        <p:spPr bwMode="auto">
          <a:xfrm>
            <a:off x="6681121" y="204847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55" name="TextBox 54"/>
          <p:cNvSpPr txBox="1"/>
          <p:nvPr/>
        </p:nvSpPr>
        <p:spPr>
          <a:xfrm>
            <a:off x="6597889" y="2264042"/>
            <a:ext cx="726130" cy="276999"/>
          </a:xfrm>
          <a:prstGeom prst="rect">
            <a:avLst/>
          </a:prstGeom>
          <a:noFill/>
        </p:spPr>
        <p:txBody>
          <a:bodyPr wrap="none" rtlCol="0">
            <a:spAutoFit/>
          </a:bodyPr>
          <a:lstStyle/>
          <a:p>
            <a:r>
              <a:rPr lang="en-US" sz="1200" dirty="0" smtClean="0"/>
              <a:t>Thinning</a:t>
            </a:r>
            <a:endParaRPr lang="en-US" sz="1200" dirty="0"/>
          </a:p>
        </p:txBody>
      </p:sp>
      <p:sp>
        <p:nvSpPr>
          <p:cNvPr id="56" name="AutoShape 28"/>
          <p:cNvSpPr>
            <a:spLocks noChangeAspect="1" noChangeArrowheads="1"/>
          </p:cNvSpPr>
          <p:nvPr/>
        </p:nvSpPr>
        <p:spPr bwMode="auto">
          <a:xfrm>
            <a:off x="6656753" y="386475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57" name="TextBox 56"/>
          <p:cNvSpPr txBox="1"/>
          <p:nvPr/>
        </p:nvSpPr>
        <p:spPr>
          <a:xfrm>
            <a:off x="6573521" y="4080322"/>
            <a:ext cx="726130" cy="276999"/>
          </a:xfrm>
          <a:prstGeom prst="rect">
            <a:avLst/>
          </a:prstGeom>
          <a:noFill/>
        </p:spPr>
        <p:txBody>
          <a:bodyPr wrap="none" rtlCol="0">
            <a:spAutoFit/>
          </a:bodyPr>
          <a:lstStyle/>
          <a:p>
            <a:r>
              <a:rPr lang="en-US" sz="1200" dirty="0" smtClean="0"/>
              <a:t>Thinning</a:t>
            </a:r>
            <a:endParaRPr lang="en-US" sz="1200" dirty="0"/>
          </a:p>
        </p:txBody>
      </p:sp>
      <p:sp>
        <p:nvSpPr>
          <p:cNvPr id="58" name="AutoShape 28"/>
          <p:cNvSpPr>
            <a:spLocks noChangeAspect="1" noChangeArrowheads="1"/>
          </p:cNvSpPr>
          <p:nvPr/>
        </p:nvSpPr>
        <p:spPr bwMode="auto">
          <a:xfrm>
            <a:off x="3561606" y="2242170"/>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59" name="TextBox 58"/>
          <p:cNvSpPr txBox="1"/>
          <p:nvPr/>
        </p:nvSpPr>
        <p:spPr>
          <a:xfrm>
            <a:off x="3478374" y="2457739"/>
            <a:ext cx="726130" cy="276999"/>
          </a:xfrm>
          <a:prstGeom prst="rect">
            <a:avLst/>
          </a:prstGeom>
          <a:noFill/>
        </p:spPr>
        <p:txBody>
          <a:bodyPr wrap="none" rtlCol="0">
            <a:spAutoFit/>
          </a:bodyPr>
          <a:lstStyle/>
          <a:p>
            <a:r>
              <a:rPr lang="en-US" sz="1200" dirty="0" smtClean="0"/>
              <a:t>Thinning</a:t>
            </a:r>
            <a:endParaRPr lang="en-US" sz="1200" dirty="0"/>
          </a:p>
        </p:txBody>
      </p:sp>
      <p:cxnSp>
        <p:nvCxnSpPr>
          <p:cNvPr id="61" name="Straight Arrow Connector 60"/>
          <p:cNvCxnSpPr/>
          <p:nvPr/>
        </p:nvCxnSpPr>
        <p:spPr>
          <a:xfrm>
            <a:off x="3723753" y="1849087"/>
            <a:ext cx="3431513" cy="138499"/>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a:off x="3723753" y="1847023"/>
            <a:ext cx="3415436" cy="1793459"/>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a:off x="6288886" y="444035"/>
            <a:ext cx="988973" cy="338554"/>
          </a:xfrm>
          <a:prstGeom prst="rect">
            <a:avLst/>
          </a:prstGeom>
          <a:noFill/>
        </p:spPr>
        <p:txBody>
          <a:bodyPr wrap="none" rtlCol="0">
            <a:spAutoFit/>
          </a:bodyPr>
          <a:lstStyle/>
          <a:p>
            <a:r>
              <a:rPr lang="en-US" sz="1600" b="1" dirty="0" smtClean="0">
                <a:solidFill>
                  <a:srgbClr val="577204"/>
                </a:solidFill>
              </a:rPr>
              <a:t>Institutes</a:t>
            </a:r>
            <a:endParaRPr lang="en-US" sz="1600" b="1" dirty="0">
              <a:solidFill>
                <a:srgbClr val="577204"/>
              </a:solidFill>
            </a:endParaRPr>
          </a:p>
        </p:txBody>
      </p:sp>
      <p:sp>
        <p:nvSpPr>
          <p:cNvPr id="67" name="Title 1"/>
          <p:cNvSpPr txBox="1">
            <a:spLocks/>
          </p:cNvSpPr>
          <p:nvPr/>
        </p:nvSpPr>
        <p:spPr>
          <a:xfrm>
            <a:off x="457200" y="0"/>
            <a:ext cx="8229600" cy="44403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77933C"/>
                </a:solidFill>
              </a:rPr>
              <a:t>Re-processing</a:t>
            </a:r>
            <a:endParaRPr lang="en-US" sz="2800" dirty="0">
              <a:solidFill>
                <a:srgbClr val="77933C"/>
              </a:solidFill>
            </a:endParaRPr>
          </a:p>
        </p:txBody>
      </p:sp>
    </p:spTree>
    <p:extLst>
      <p:ext uri="{BB962C8B-B14F-4D97-AF65-F5344CB8AC3E}">
        <p14:creationId xmlns:p14="http://schemas.microsoft.com/office/powerpoint/2010/main" val="13305086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Rectangle 118"/>
          <p:cNvSpPr/>
          <p:nvPr/>
        </p:nvSpPr>
        <p:spPr>
          <a:xfrm>
            <a:off x="5938024" y="49917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07" name="Rectangle 106"/>
          <p:cNvSpPr/>
          <p:nvPr/>
        </p:nvSpPr>
        <p:spPr>
          <a:xfrm>
            <a:off x="4406094" y="49917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20" name="TextBox 119"/>
          <p:cNvSpPr txBox="1"/>
          <p:nvPr/>
        </p:nvSpPr>
        <p:spPr>
          <a:xfrm>
            <a:off x="5955971" y="4991740"/>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72" name="TextBox 71"/>
          <p:cNvSpPr txBox="1"/>
          <p:nvPr/>
        </p:nvSpPr>
        <p:spPr>
          <a:xfrm>
            <a:off x="4429139" y="4991878"/>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cxnSp>
        <p:nvCxnSpPr>
          <p:cNvPr id="63" name="Straight Arrow Connector 62"/>
          <p:cNvCxnSpPr/>
          <p:nvPr/>
        </p:nvCxnSpPr>
        <p:spPr>
          <a:xfrm flipV="1">
            <a:off x="5254273" y="4949843"/>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V="1">
            <a:off x="6777470" y="4949843"/>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83" name="Rectangle 82"/>
          <p:cNvSpPr/>
          <p:nvPr/>
        </p:nvSpPr>
        <p:spPr>
          <a:xfrm>
            <a:off x="6553481" y="2706286"/>
            <a:ext cx="1596262"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84" name="Rectangle 83"/>
          <p:cNvSpPr/>
          <p:nvPr/>
        </p:nvSpPr>
        <p:spPr>
          <a:xfrm>
            <a:off x="6542491" y="896807"/>
            <a:ext cx="1621659"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85" name="TextBox 84"/>
          <p:cNvSpPr txBox="1"/>
          <p:nvPr/>
        </p:nvSpPr>
        <p:spPr>
          <a:xfrm>
            <a:off x="6772313" y="2706286"/>
            <a:ext cx="668798" cy="276999"/>
          </a:xfrm>
          <a:prstGeom prst="rect">
            <a:avLst/>
          </a:prstGeom>
          <a:noFill/>
          <a:ln>
            <a:noFill/>
          </a:ln>
        </p:spPr>
        <p:txBody>
          <a:bodyPr wrap="none" rtlCol="0">
            <a:spAutoFit/>
          </a:bodyPr>
          <a:lstStyle/>
          <a:p>
            <a:r>
              <a:rPr lang="en-US" sz="1200" dirty="0" smtClean="0">
                <a:solidFill>
                  <a:srgbClr val="4F6228"/>
                </a:solidFill>
              </a:rPr>
              <a:t>Tier-1 B</a:t>
            </a:r>
            <a:endParaRPr lang="en-US" sz="1200" dirty="0">
              <a:solidFill>
                <a:srgbClr val="4F6228"/>
              </a:solidFill>
            </a:endParaRPr>
          </a:p>
        </p:txBody>
      </p:sp>
      <p:sp>
        <p:nvSpPr>
          <p:cNvPr id="86" name="TextBox 85"/>
          <p:cNvSpPr txBox="1"/>
          <p:nvPr/>
        </p:nvSpPr>
        <p:spPr>
          <a:xfrm>
            <a:off x="6777470" y="896807"/>
            <a:ext cx="674133" cy="276999"/>
          </a:xfrm>
          <a:prstGeom prst="rect">
            <a:avLst/>
          </a:prstGeom>
          <a:noFill/>
          <a:ln>
            <a:noFill/>
          </a:ln>
        </p:spPr>
        <p:txBody>
          <a:bodyPr wrap="none" rtlCol="0">
            <a:spAutoFit/>
          </a:bodyPr>
          <a:lstStyle/>
          <a:p>
            <a:r>
              <a:rPr lang="en-US" sz="1200" dirty="0" smtClean="0">
                <a:solidFill>
                  <a:srgbClr val="4F6228"/>
                </a:solidFill>
              </a:rPr>
              <a:t>Tier-1 A</a:t>
            </a:r>
            <a:endParaRPr lang="en-US" sz="1200" dirty="0">
              <a:solidFill>
                <a:srgbClr val="4F6228"/>
              </a:solidFill>
            </a:endParaRPr>
          </a:p>
        </p:txBody>
      </p:sp>
      <p:sp>
        <p:nvSpPr>
          <p:cNvPr id="89" name="Rounded Rectangle 88"/>
          <p:cNvSpPr/>
          <p:nvPr/>
        </p:nvSpPr>
        <p:spPr>
          <a:xfrm>
            <a:off x="7224965" y="176472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TextBox 91"/>
          <p:cNvSpPr txBox="1"/>
          <p:nvPr/>
        </p:nvSpPr>
        <p:spPr>
          <a:xfrm>
            <a:off x="7258834" y="181142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93" name="TextBox 92"/>
          <p:cNvSpPr txBox="1"/>
          <p:nvPr/>
        </p:nvSpPr>
        <p:spPr>
          <a:xfrm>
            <a:off x="7630398" y="1627111"/>
            <a:ext cx="552763"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96" name="Rounded Rectangle 95"/>
          <p:cNvSpPr/>
          <p:nvPr/>
        </p:nvSpPr>
        <p:spPr>
          <a:xfrm>
            <a:off x="7206573" y="359378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 name="TextBox 98"/>
          <p:cNvSpPr txBox="1"/>
          <p:nvPr/>
        </p:nvSpPr>
        <p:spPr>
          <a:xfrm>
            <a:off x="7240442" y="364048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00" name="TextBox 99"/>
          <p:cNvSpPr txBox="1"/>
          <p:nvPr/>
        </p:nvSpPr>
        <p:spPr>
          <a:xfrm>
            <a:off x="7612006" y="3456171"/>
            <a:ext cx="552763" cy="307777"/>
          </a:xfrm>
          <a:prstGeom prst="rect">
            <a:avLst/>
          </a:prstGeom>
          <a:noFill/>
        </p:spPr>
        <p:txBody>
          <a:bodyPr wrap="square" rtlCol="0">
            <a:spAutoFit/>
          </a:bodyPr>
          <a:lstStyle/>
          <a:p>
            <a:r>
              <a:rPr lang="en-US" sz="1400" dirty="0" smtClean="0"/>
              <a:t>x</a:t>
            </a:r>
            <a:r>
              <a:rPr lang="en-US" sz="1400" baseline="-25000" dirty="0" smtClean="0"/>
              <a:t>B</a:t>
            </a:r>
            <a:r>
              <a:rPr lang="en-US" sz="1400" dirty="0" smtClean="0"/>
              <a:t>%</a:t>
            </a:r>
            <a:endParaRPr lang="en-US" sz="1400" dirty="0"/>
          </a:p>
        </p:txBody>
      </p:sp>
      <p:sp>
        <p:nvSpPr>
          <p:cNvPr id="101" name="Rectangle 100"/>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04" name="TextBox 103"/>
          <p:cNvSpPr txBox="1"/>
          <p:nvPr/>
        </p:nvSpPr>
        <p:spPr>
          <a:xfrm>
            <a:off x="2469495" y="896061"/>
            <a:ext cx="550301" cy="276999"/>
          </a:xfrm>
          <a:prstGeom prst="rect">
            <a:avLst/>
          </a:prstGeom>
          <a:noFill/>
          <a:ln>
            <a:noFill/>
          </a:ln>
        </p:spPr>
        <p:txBody>
          <a:bodyPr wrap="none" rtlCol="0">
            <a:spAutoFit/>
          </a:bodyPr>
          <a:lstStyle/>
          <a:p>
            <a:r>
              <a:rPr lang="en-US" sz="1200" dirty="0" smtClean="0">
                <a:solidFill>
                  <a:srgbClr val="4F6228"/>
                </a:solidFill>
              </a:rPr>
              <a:t>Tier-0</a:t>
            </a:r>
            <a:endParaRPr lang="en-US" sz="1200" dirty="0">
              <a:solidFill>
                <a:srgbClr val="4F6228"/>
              </a:solidFill>
            </a:endParaRPr>
          </a:p>
        </p:txBody>
      </p:sp>
      <p:sp>
        <p:nvSpPr>
          <p:cNvPr id="106" name="TextBox 105"/>
          <p:cNvSpPr txBox="1"/>
          <p:nvPr/>
        </p:nvSpPr>
        <p:spPr>
          <a:xfrm>
            <a:off x="2661828" y="2223988"/>
            <a:ext cx="451428" cy="307777"/>
          </a:xfrm>
          <a:prstGeom prst="rect">
            <a:avLst/>
          </a:prstGeom>
          <a:noFill/>
        </p:spPr>
        <p:txBody>
          <a:bodyPr wrap="none" rtlCol="0">
            <a:spAutoFit/>
          </a:bodyPr>
          <a:lstStyle/>
          <a:p>
            <a:r>
              <a:rPr lang="en-US" sz="1400" dirty="0"/>
              <a:t>x</a:t>
            </a:r>
            <a:r>
              <a:rPr lang="en-US" sz="1400" baseline="-25000" dirty="0" smtClean="0"/>
              <a:t>0</a:t>
            </a:r>
            <a:r>
              <a:rPr lang="en-US" sz="1400" dirty="0" smtClean="0"/>
              <a:t>%</a:t>
            </a:r>
          </a:p>
        </p:txBody>
      </p:sp>
      <p:sp>
        <p:nvSpPr>
          <p:cNvPr id="111" name="Rectangle 110"/>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2" name="TextBox 111"/>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sp>
        <p:nvSpPr>
          <p:cNvPr id="113" name="TextBox 112"/>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sp>
        <p:nvSpPr>
          <p:cNvPr id="114" name="Rounded Rectangle 113"/>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5" name="Rounded Rectangle 114"/>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6" name="TextBox 115"/>
          <p:cNvSpPr txBox="1"/>
          <p:nvPr/>
        </p:nvSpPr>
        <p:spPr>
          <a:xfrm>
            <a:off x="2843362" y="1761987"/>
            <a:ext cx="864314"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117" name="Rounded Rectangle 116"/>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1" name="TextBox 120"/>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181" name="AutoShape 28"/>
          <p:cNvSpPr>
            <a:spLocks noChangeArrowheads="1"/>
          </p:cNvSpPr>
          <p:nvPr/>
        </p:nvSpPr>
        <p:spPr bwMode="auto">
          <a:xfrm>
            <a:off x="5005755" y="559537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82" name="TextBox 181"/>
          <p:cNvSpPr txBox="1"/>
          <p:nvPr/>
        </p:nvSpPr>
        <p:spPr>
          <a:xfrm>
            <a:off x="4896457" y="5914718"/>
            <a:ext cx="697627" cy="276999"/>
          </a:xfrm>
          <a:prstGeom prst="rect">
            <a:avLst/>
          </a:prstGeom>
          <a:noFill/>
        </p:spPr>
        <p:txBody>
          <a:bodyPr wrap="none" rtlCol="0">
            <a:spAutoFit/>
          </a:bodyPr>
          <a:lstStyle/>
          <a:p>
            <a:r>
              <a:rPr lang="en-US" sz="1200" dirty="0" smtClean="0"/>
              <a:t>Analysis</a:t>
            </a:r>
            <a:endParaRPr lang="en-US" sz="1200" dirty="0"/>
          </a:p>
        </p:txBody>
      </p:sp>
      <p:sp>
        <p:nvSpPr>
          <p:cNvPr id="183" name="AutoShape 28"/>
          <p:cNvSpPr>
            <a:spLocks noChangeArrowheads="1"/>
          </p:cNvSpPr>
          <p:nvPr/>
        </p:nvSpPr>
        <p:spPr bwMode="auto">
          <a:xfrm>
            <a:off x="6542490" y="559975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84" name="TextBox 183"/>
          <p:cNvSpPr txBox="1"/>
          <p:nvPr/>
        </p:nvSpPr>
        <p:spPr>
          <a:xfrm>
            <a:off x="6433192" y="5919098"/>
            <a:ext cx="697627" cy="276999"/>
          </a:xfrm>
          <a:prstGeom prst="rect">
            <a:avLst/>
          </a:prstGeom>
          <a:noFill/>
        </p:spPr>
        <p:txBody>
          <a:bodyPr wrap="none" rtlCol="0">
            <a:spAutoFit/>
          </a:bodyPr>
          <a:lstStyle/>
          <a:p>
            <a:r>
              <a:rPr lang="en-US" sz="1200" dirty="0" smtClean="0"/>
              <a:t>Analysis</a:t>
            </a:r>
            <a:endParaRPr lang="en-US" sz="1200" dirty="0"/>
          </a:p>
        </p:txBody>
      </p:sp>
      <p:sp>
        <p:nvSpPr>
          <p:cNvPr id="49" name="TextBox 48"/>
          <p:cNvSpPr txBox="1"/>
          <p:nvPr/>
        </p:nvSpPr>
        <p:spPr>
          <a:xfrm>
            <a:off x="751555" y="4157007"/>
            <a:ext cx="5488713" cy="338554"/>
          </a:xfrm>
          <a:prstGeom prst="rect">
            <a:avLst/>
          </a:prstGeom>
          <a:noFill/>
        </p:spPr>
        <p:txBody>
          <a:bodyPr wrap="square" rtlCol="0">
            <a:spAutoFit/>
          </a:bodyPr>
          <a:lstStyle/>
          <a:p>
            <a:pPr>
              <a:spcAft>
                <a:spcPts val="600"/>
              </a:spcAft>
            </a:pPr>
            <a:r>
              <a:rPr lang="en-US" sz="1600" dirty="0" smtClean="0"/>
              <a:t>- Analysis is performed at the Tier-2’s</a:t>
            </a:r>
          </a:p>
        </p:txBody>
      </p:sp>
      <p:sp>
        <p:nvSpPr>
          <p:cNvPr id="2" name="Slide Number Placeholder 1"/>
          <p:cNvSpPr>
            <a:spLocks noGrp="1"/>
          </p:cNvSpPr>
          <p:nvPr>
            <p:ph type="sldNum" sz="quarter" idx="12"/>
          </p:nvPr>
        </p:nvSpPr>
        <p:spPr/>
        <p:txBody>
          <a:bodyPr/>
          <a:lstStyle/>
          <a:p>
            <a:fld id="{031B9A4D-929D-8D49-9E25-5B3B70EFBD9A}" type="slidenum">
              <a:rPr lang="en-US" smtClean="0"/>
              <a:t>18</a:t>
            </a:fld>
            <a:endParaRPr lang="en-US" dirty="0"/>
          </a:p>
        </p:txBody>
      </p:sp>
      <p:cxnSp>
        <p:nvCxnSpPr>
          <p:cNvPr id="80" name="Straight Arrow Connector 79"/>
          <p:cNvCxnSpPr/>
          <p:nvPr/>
        </p:nvCxnSpPr>
        <p:spPr>
          <a:xfrm flipV="1">
            <a:off x="6609630" y="3911602"/>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74" name="TextBox 73"/>
          <p:cNvSpPr txBox="1"/>
          <p:nvPr/>
        </p:nvSpPr>
        <p:spPr>
          <a:xfrm>
            <a:off x="4906360" y="5919236"/>
            <a:ext cx="697627" cy="276999"/>
          </a:xfrm>
          <a:prstGeom prst="rect">
            <a:avLst/>
          </a:prstGeom>
          <a:noFill/>
        </p:spPr>
        <p:txBody>
          <a:bodyPr wrap="none" rtlCol="0">
            <a:spAutoFit/>
          </a:bodyPr>
          <a:lstStyle/>
          <a:p>
            <a:r>
              <a:rPr lang="en-US" sz="1200" dirty="0" smtClean="0"/>
              <a:t>Analysis</a:t>
            </a:r>
            <a:endParaRPr lang="en-US" sz="1200" dirty="0"/>
          </a:p>
        </p:txBody>
      </p:sp>
      <p:sp>
        <p:nvSpPr>
          <p:cNvPr id="77" name="TextBox 76"/>
          <p:cNvSpPr txBox="1"/>
          <p:nvPr/>
        </p:nvSpPr>
        <p:spPr>
          <a:xfrm>
            <a:off x="6609630" y="5919236"/>
            <a:ext cx="697627" cy="276999"/>
          </a:xfrm>
          <a:prstGeom prst="rect">
            <a:avLst/>
          </a:prstGeom>
          <a:noFill/>
        </p:spPr>
        <p:txBody>
          <a:bodyPr wrap="none" rtlCol="0">
            <a:spAutoFit/>
          </a:bodyPr>
          <a:lstStyle/>
          <a:p>
            <a:r>
              <a:rPr lang="en-US" sz="1200" dirty="0" smtClean="0"/>
              <a:t>Analysis</a:t>
            </a:r>
            <a:endParaRPr lang="en-US" sz="1200" dirty="0"/>
          </a:p>
        </p:txBody>
      </p:sp>
      <p:sp>
        <p:nvSpPr>
          <p:cNvPr id="78" name="Rectangle 77"/>
          <p:cNvSpPr/>
          <p:nvPr/>
        </p:nvSpPr>
        <p:spPr>
          <a:xfrm>
            <a:off x="4563592" y="5256803"/>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90" name="TextBox 89"/>
          <p:cNvSpPr txBox="1"/>
          <p:nvPr/>
        </p:nvSpPr>
        <p:spPr>
          <a:xfrm>
            <a:off x="4581539" y="5256803"/>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95" name="AutoShape 28"/>
          <p:cNvSpPr>
            <a:spLocks noChangeArrowheads="1"/>
          </p:cNvSpPr>
          <p:nvPr/>
        </p:nvSpPr>
        <p:spPr bwMode="auto">
          <a:xfrm>
            <a:off x="5168058" y="5864815"/>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97" name="TextBox 96"/>
          <p:cNvSpPr txBox="1"/>
          <p:nvPr/>
        </p:nvSpPr>
        <p:spPr>
          <a:xfrm>
            <a:off x="5058760" y="6184161"/>
            <a:ext cx="697627" cy="276999"/>
          </a:xfrm>
          <a:prstGeom prst="rect">
            <a:avLst/>
          </a:prstGeom>
          <a:noFill/>
        </p:spPr>
        <p:txBody>
          <a:bodyPr wrap="none" rtlCol="0">
            <a:spAutoFit/>
          </a:bodyPr>
          <a:lstStyle/>
          <a:p>
            <a:r>
              <a:rPr lang="en-US" sz="1200" dirty="0" smtClean="0"/>
              <a:t>Analysis</a:t>
            </a:r>
            <a:endParaRPr lang="en-US" sz="1200" dirty="0"/>
          </a:p>
        </p:txBody>
      </p:sp>
      <p:sp>
        <p:nvSpPr>
          <p:cNvPr id="98" name="Rectangle 97"/>
          <p:cNvSpPr/>
          <p:nvPr/>
        </p:nvSpPr>
        <p:spPr>
          <a:xfrm>
            <a:off x="6090015" y="5256803"/>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02" name="TextBox 101"/>
          <p:cNvSpPr txBox="1"/>
          <p:nvPr/>
        </p:nvSpPr>
        <p:spPr>
          <a:xfrm>
            <a:off x="6107962" y="5256803"/>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03" name="AutoShape 28"/>
          <p:cNvSpPr>
            <a:spLocks noChangeArrowheads="1"/>
          </p:cNvSpPr>
          <p:nvPr/>
        </p:nvSpPr>
        <p:spPr bwMode="auto">
          <a:xfrm>
            <a:off x="6694481" y="5864815"/>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09" name="TextBox 108"/>
          <p:cNvSpPr txBox="1"/>
          <p:nvPr/>
        </p:nvSpPr>
        <p:spPr>
          <a:xfrm>
            <a:off x="6585183" y="6184161"/>
            <a:ext cx="697627" cy="276999"/>
          </a:xfrm>
          <a:prstGeom prst="rect">
            <a:avLst/>
          </a:prstGeom>
          <a:noFill/>
        </p:spPr>
        <p:txBody>
          <a:bodyPr wrap="none" rtlCol="0">
            <a:spAutoFit/>
          </a:bodyPr>
          <a:lstStyle/>
          <a:p>
            <a:r>
              <a:rPr lang="en-US" sz="1200" dirty="0" smtClean="0"/>
              <a:t>Analysis</a:t>
            </a:r>
            <a:endParaRPr lang="en-US" sz="1200" dirty="0"/>
          </a:p>
        </p:txBody>
      </p:sp>
      <p:sp>
        <p:nvSpPr>
          <p:cNvPr id="110" name="TextBox 109"/>
          <p:cNvSpPr txBox="1"/>
          <p:nvPr/>
        </p:nvSpPr>
        <p:spPr>
          <a:xfrm>
            <a:off x="6288886" y="444035"/>
            <a:ext cx="988973" cy="338554"/>
          </a:xfrm>
          <a:prstGeom prst="rect">
            <a:avLst/>
          </a:prstGeom>
          <a:noFill/>
        </p:spPr>
        <p:txBody>
          <a:bodyPr wrap="none" rtlCol="0">
            <a:spAutoFit/>
          </a:bodyPr>
          <a:lstStyle/>
          <a:p>
            <a:r>
              <a:rPr lang="en-US" sz="1600" b="1" dirty="0" smtClean="0">
                <a:solidFill>
                  <a:srgbClr val="577204"/>
                </a:solidFill>
              </a:rPr>
              <a:t>Institutes</a:t>
            </a:r>
            <a:endParaRPr lang="en-US" sz="1600" b="1" dirty="0">
              <a:solidFill>
                <a:srgbClr val="577204"/>
              </a:solidFill>
            </a:endParaRPr>
          </a:p>
        </p:txBody>
      </p:sp>
      <p:sp>
        <p:nvSpPr>
          <p:cNvPr id="118" name="Title 1"/>
          <p:cNvSpPr txBox="1">
            <a:spLocks/>
          </p:cNvSpPr>
          <p:nvPr/>
        </p:nvSpPr>
        <p:spPr>
          <a:xfrm>
            <a:off x="457200" y="0"/>
            <a:ext cx="8229600" cy="444035"/>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77933C"/>
                </a:solidFill>
              </a:rPr>
              <a:t>Analysis</a:t>
            </a:r>
            <a:endParaRPr lang="en-US" sz="2800" dirty="0">
              <a:solidFill>
                <a:srgbClr val="77933C"/>
              </a:solidFill>
            </a:endParaRPr>
          </a:p>
        </p:txBody>
      </p:sp>
      <p:cxnSp>
        <p:nvCxnSpPr>
          <p:cNvPr id="122" name="Straight Arrow Connector 121"/>
          <p:cNvCxnSpPr/>
          <p:nvPr/>
        </p:nvCxnSpPr>
        <p:spPr>
          <a:xfrm>
            <a:off x="200804" y="6216311"/>
            <a:ext cx="352734" cy="0"/>
          </a:xfrm>
          <a:prstGeom prst="straightConnector1">
            <a:avLst/>
          </a:prstGeom>
          <a:ln w="12700" cmpd="sng">
            <a:solidFill>
              <a:srgbClr val="3366FF"/>
            </a:solidFill>
            <a:prstDash val="lgDash"/>
            <a:tailEnd type="arrow"/>
          </a:ln>
        </p:spPr>
        <p:style>
          <a:lnRef idx="2">
            <a:schemeClr val="accent1"/>
          </a:lnRef>
          <a:fillRef idx="0">
            <a:schemeClr val="accent1"/>
          </a:fillRef>
          <a:effectRef idx="1">
            <a:schemeClr val="accent1"/>
          </a:effectRef>
          <a:fontRef idx="minor">
            <a:schemeClr val="tx1"/>
          </a:fontRef>
        </p:style>
      </p:cxnSp>
      <p:sp>
        <p:nvSpPr>
          <p:cNvPr id="123" name="TextBox 122"/>
          <p:cNvSpPr txBox="1"/>
          <p:nvPr/>
        </p:nvSpPr>
        <p:spPr>
          <a:xfrm>
            <a:off x="588231" y="6067355"/>
            <a:ext cx="1329210" cy="276999"/>
          </a:xfrm>
          <a:prstGeom prst="rect">
            <a:avLst/>
          </a:prstGeom>
          <a:noFill/>
          <a:ln>
            <a:noFill/>
          </a:ln>
        </p:spPr>
        <p:txBody>
          <a:bodyPr wrap="none" rtlCol="0">
            <a:spAutoFit/>
          </a:bodyPr>
          <a:lstStyle/>
          <a:p>
            <a:r>
              <a:rPr lang="en-US" sz="1200" b="1" dirty="0" smtClean="0">
                <a:solidFill>
                  <a:srgbClr val="3366FF"/>
                </a:solidFill>
              </a:rPr>
              <a:t>THIN-1, …, THIN-n</a:t>
            </a:r>
            <a:endParaRPr lang="en-US" sz="1200" b="1" dirty="0">
              <a:solidFill>
                <a:srgbClr val="3366FF"/>
              </a:solidFill>
            </a:endParaRPr>
          </a:p>
        </p:txBody>
      </p:sp>
      <p:cxnSp>
        <p:nvCxnSpPr>
          <p:cNvPr id="61" name="Straight Arrow Connector 60"/>
          <p:cNvCxnSpPr/>
          <p:nvPr/>
        </p:nvCxnSpPr>
        <p:spPr>
          <a:xfrm flipV="1">
            <a:off x="6288886" y="2057644"/>
            <a:ext cx="893510" cy="925641"/>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5570475" y="5411431"/>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V="1">
            <a:off x="7150505" y="5371413"/>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2377433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p:cNvSpPr/>
          <p:nvPr/>
        </p:nvSpPr>
        <p:spPr>
          <a:xfrm>
            <a:off x="5938024" y="49917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0" name="Rectangle 109"/>
          <p:cNvSpPr/>
          <p:nvPr/>
        </p:nvSpPr>
        <p:spPr>
          <a:xfrm>
            <a:off x="4406094" y="49917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1" name="TextBox 110"/>
          <p:cNvSpPr txBox="1"/>
          <p:nvPr/>
        </p:nvSpPr>
        <p:spPr>
          <a:xfrm>
            <a:off x="5955971" y="4991740"/>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16" name="TextBox 115"/>
          <p:cNvSpPr txBox="1"/>
          <p:nvPr/>
        </p:nvSpPr>
        <p:spPr>
          <a:xfrm>
            <a:off x="4429139" y="4991878"/>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19" name="Rectangle 118"/>
          <p:cNvSpPr/>
          <p:nvPr/>
        </p:nvSpPr>
        <p:spPr>
          <a:xfrm>
            <a:off x="4563592" y="5256803"/>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20" name="TextBox 119"/>
          <p:cNvSpPr txBox="1"/>
          <p:nvPr/>
        </p:nvSpPr>
        <p:spPr>
          <a:xfrm>
            <a:off x="4581539" y="5256803"/>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21" name="AutoShape 28"/>
          <p:cNvSpPr>
            <a:spLocks noChangeArrowheads="1"/>
          </p:cNvSpPr>
          <p:nvPr/>
        </p:nvSpPr>
        <p:spPr bwMode="auto">
          <a:xfrm>
            <a:off x="5168058" y="5864815"/>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22" name="TextBox 121"/>
          <p:cNvSpPr txBox="1"/>
          <p:nvPr/>
        </p:nvSpPr>
        <p:spPr>
          <a:xfrm>
            <a:off x="5058760" y="6184161"/>
            <a:ext cx="697627" cy="276999"/>
          </a:xfrm>
          <a:prstGeom prst="rect">
            <a:avLst/>
          </a:prstGeom>
          <a:noFill/>
        </p:spPr>
        <p:txBody>
          <a:bodyPr wrap="none" rtlCol="0">
            <a:spAutoFit/>
          </a:bodyPr>
          <a:lstStyle/>
          <a:p>
            <a:r>
              <a:rPr lang="en-US" sz="1200" dirty="0" smtClean="0"/>
              <a:t>Analysis</a:t>
            </a:r>
            <a:endParaRPr lang="en-US" sz="1200" dirty="0"/>
          </a:p>
        </p:txBody>
      </p:sp>
      <p:sp>
        <p:nvSpPr>
          <p:cNvPr id="151" name="Rectangle 150"/>
          <p:cNvSpPr/>
          <p:nvPr/>
        </p:nvSpPr>
        <p:spPr>
          <a:xfrm>
            <a:off x="6090015" y="5256803"/>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52" name="TextBox 151"/>
          <p:cNvSpPr txBox="1"/>
          <p:nvPr/>
        </p:nvSpPr>
        <p:spPr>
          <a:xfrm>
            <a:off x="6107962" y="5256803"/>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cxnSp>
        <p:nvCxnSpPr>
          <p:cNvPr id="90" name="Straight Arrow Connector 89"/>
          <p:cNvCxnSpPr/>
          <p:nvPr/>
        </p:nvCxnSpPr>
        <p:spPr>
          <a:xfrm flipV="1">
            <a:off x="5570475" y="5263751"/>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sp>
        <p:nvSpPr>
          <p:cNvPr id="210" name="Slide Number Placeholder 209"/>
          <p:cNvSpPr>
            <a:spLocks noGrp="1"/>
          </p:cNvSpPr>
          <p:nvPr>
            <p:ph type="sldNum" sz="quarter" idx="12"/>
          </p:nvPr>
        </p:nvSpPr>
        <p:spPr/>
        <p:txBody>
          <a:bodyPr/>
          <a:lstStyle/>
          <a:p>
            <a:fld id="{031B9A4D-929D-8D49-9E25-5B3B70EFBD9A}" type="slidenum">
              <a:rPr lang="en-US" smtClean="0"/>
              <a:t>19</a:t>
            </a:fld>
            <a:endParaRPr lang="en-US" dirty="0"/>
          </a:p>
        </p:txBody>
      </p:sp>
      <p:sp>
        <p:nvSpPr>
          <p:cNvPr id="265" name="Rectangle 264"/>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266" name="Rounded Rectangle 265"/>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7" name="Rounded Rectangle 266"/>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8" name="TextBox 267"/>
          <p:cNvSpPr txBox="1"/>
          <p:nvPr/>
        </p:nvSpPr>
        <p:spPr>
          <a:xfrm>
            <a:off x="2843362" y="1761987"/>
            <a:ext cx="758065"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269" name="Rounded Rectangle 268"/>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0" name="TextBox 269"/>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sp>
        <p:nvSpPr>
          <p:cNvPr id="271" name="TextBox 270"/>
          <p:cNvSpPr txBox="1"/>
          <p:nvPr/>
        </p:nvSpPr>
        <p:spPr>
          <a:xfrm>
            <a:off x="2469495" y="896061"/>
            <a:ext cx="550301" cy="276999"/>
          </a:xfrm>
          <a:prstGeom prst="rect">
            <a:avLst/>
          </a:prstGeom>
          <a:noFill/>
          <a:ln>
            <a:noFill/>
          </a:ln>
        </p:spPr>
        <p:txBody>
          <a:bodyPr wrap="none" rtlCol="0">
            <a:spAutoFit/>
          </a:bodyPr>
          <a:lstStyle/>
          <a:p>
            <a:r>
              <a:rPr lang="en-US" sz="1200" dirty="0" smtClean="0">
                <a:solidFill>
                  <a:srgbClr val="4F6228"/>
                </a:solidFill>
              </a:rPr>
              <a:t>Tier-0</a:t>
            </a:r>
            <a:endParaRPr lang="en-US" sz="1200" dirty="0">
              <a:solidFill>
                <a:srgbClr val="4F6228"/>
              </a:solidFill>
            </a:endParaRPr>
          </a:p>
        </p:txBody>
      </p:sp>
      <p:sp>
        <p:nvSpPr>
          <p:cNvPr id="272" name="Rectangle 271"/>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cxnSp>
        <p:nvCxnSpPr>
          <p:cNvPr id="273" name="Straight Connector 272"/>
          <p:cNvCxnSpPr/>
          <p:nvPr/>
        </p:nvCxnSpPr>
        <p:spPr>
          <a:xfrm>
            <a:off x="1306301" y="1649894"/>
            <a:ext cx="0" cy="395997"/>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74" name="Rounded Rectangle 273"/>
          <p:cNvSpPr/>
          <p:nvPr/>
        </p:nvSpPr>
        <p:spPr>
          <a:xfrm>
            <a:off x="776309" y="2060694"/>
            <a:ext cx="1193334"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275" name="TextBox 274"/>
          <p:cNvSpPr txBox="1"/>
          <p:nvPr/>
        </p:nvSpPr>
        <p:spPr>
          <a:xfrm>
            <a:off x="864757" y="2103692"/>
            <a:ext cx="1147219" cy="276999"/>
          </a:xfrm>
          <a:prstGeom prst="rect">
            <a:avLst/>
          </a:prstGeom>
          <a:noFill/>
        </p:spPr>
        <p:txBody>
          <a:bodyPr wrap="none" rtlCol="0">
            <a:spAutoFit/>
          </a:bodyPr>
          <a:lstStyle/>
          <a:p>
            <a:r>
              <a:rPr lang="en-US" sz="1200" dirty="0" smtClean="0">
                <a:solidFill>
                  <a:srgbClr val="FFFFFF"/>
                </a:solidFill>
              </a:rPr>
              <a:t>Farm storage</a:t>
            </a:r>
            <a:endParaRPr lang="en-US" sz="1200" dirty="0">
              <a:solidFill>
                <a:srgbClr val="FFFFFF"/>
              </a:solidFill>
            </a:endParaRPr>
          </a:p>
        </p:txBody>
      </p:sp>
      <p:sp>
        <p:nvSpPr>
          <p:cNvPr id="276" name="AutoShape 28"/>
          <p:cNvSpPr>
            <a:spLocks noChangeArrowheads="1"/>
          </p:cNvSpPr>
          <p:nvPr/>
        </p:nvSpPr>
        <p:spPr bwMode="auto">
          <a:xfrm>
            <a:off x="1150919" y="1034047"/>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277" name="TextBox 276"/>
          <p:cNvSpPr txBox="1"/>
          <p:nvPr/>
        </p:nvSpPr>
        <p:spPr>
          <a:xfrm>
            <a:off x="849513" y="1344975"/>
            <a:ext cx="1074859" cy="276999"/>
          </a:xfrm>
          <a:prstGeom prst="rect">
            <a:avLst/>
          </a:prstGeom>
          <a:noFill/>
        </p:spPr>
        <p:txBody>
          <a:bodyPr wrap="none" rtlCol="0">
            <a:spAutoFit/>
          </a:bodyPr>
          <a:lstStyle/>
          <a:p>
            <a:r>
              <a:rPr lang="en-US" sz="1200" dirty="0" smtClean="0"/>
              <a:t>Event building</a:t>
            </a:r>
            <a:endParaRPr lang="en-US" sz="1200" dirty="0"/>
          </a:p>
        </p:txBody>
      </p:sp>
      <p:cxnSp>
        <p:nvCxnSpPr>
          <p:cNvPr id="278" name="Straight Connector 277"/>
          <p:cNvCxnSpPr/>
          <p:nvPr/>
        </p:nvCxnSpPr>
        <p:spPr>
          <a:xfrm>
            <a:off x="1114424" y="1650368"/>
            <a:ext cx="0" cy="395997"/>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279" name="Straight Connector 278"/>
          <p:cNvCxnSpPr/>
          <p:nvPr/>
        </p:nvCxnSpPr>
        <p:spPr>
          <a:xfrm>
            <a:off x="1490258" y="1647113"/>
            <a:ext cx="0" cy="395997"/>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280" name="Straight Connector 279"/>
          <p:cNvCxnSpPr/>
          <p:nvPr/>
        </p:nvCxnSpPr>
        <p:spPr>
          <a:xfrm>
            <a:off x="1674812" y="1648688"/>
            <a:ext cx="0" cy="395997"/>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281" name="Straight Arrow Connector 280"/>
          <p:cNvCxnSpPr/>
          <p:nvPr/>
        </p:nvCxnSpPr>
        <p:spPr>
          <a:xfrm flipV="1">
            <a:off x="2062173" y="2103692"/>
            <a:ext cx="526282" cy="120297"/>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82" name="TextBox 281"/>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283" name="TextBox 282"/>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cxnSp>
        <p:nvCxnSpPr>
          <p:cNvPr id="284" name="Straight Arrow Connector 283"/>
          <p:cNvCxnSpPr/>
          <p:nvPr/>
        </p:nvCxnSpPr>
        <p:spPr>
          <a:xfrm flipV="1">
            <a:off x="3451721" y="1226713"/>
            <a:ext cx="592834" cy="425371"/>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85" name="Rectangle 284"/>
          <p:cNvSpPr/>
          <p:nvPr/>
        </p:nvSpPr>
        <p:spPr>
          <a:xfrm>
            <a:off x="6553481" y="2706286"/>
            <a:ext cx="1596262"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286" name="Rectangle 285"/>
          <p:cNvSpPr/>
          <p:nvPr/>
        </p:nvSpPr>
        <p:spPr>
          <a:xfrm>
            <a:off x="6542491" y="896807"/>
            <a:ext cx="1621659"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287" name="TextBox 286"/>
          <p:cNvSpPr txBox="1"/>
          <p:nvPr/>
        </p:nvSpPr>
        <p:spPr>
          <a:xfrm>
            <a:off x="6772313" y="2706286"/>
            <a:ext cx="668798" cy="276999"/>
          </a:xfrm>
          <a:prstGeom prst="rect">
            <a:avLst/>
          </a:prstGeom>
          <a:noFill/>
          <a:ln>
            <a:noFill/>
          </a:ln>
        </p:spPr>
        <p:txBody>
          <a:bodyPr wrap="none" rtlCol="0">
            <a:spAutoFit/>
          </a:bodyPr>
          <a:lstStyle/>
          <a:p>
            <a:r>
              <a:rPr lang="en-US" sz="1200" dirty="0" smtClean="0">
                <a:solidFill>
                  <a:srgbClr val="4F6228"/>
                </a:solidFill>
              </a:rPr>
              <a:t>Tier-1 B</a:t>
            </a:r>
            <a:endParaRPr lang="en-US" sz="1200" dirty="0">
              <a:solidFill>
                <a:srgbClr val="4F6228"/>
              </a:solidFill>
            </a:endParaRPr>
          </a:p>
        </p:txBody>
      </p:sp>
      <p:sp>
        <p:nvSpPr>
          <p:cNvPr id="288" name="TextBox 287"/>
          <p:cNvSpPr txBox="1"/>
          <p:nvPr/>
        </p:nvSpPr>
        <p:spPr>
          <a:xfrm>
            <a:off x="6777470" y="896807"/>
            <a:ext cx="674133" cy="276999"/>
          </a:xfrm>
          <a:prstGeom prst="rect">
            <a:avLst/>
          </a:prstGeom>
          <a:noFill/>
          <a:ln>
            <a:noFill/>
          </a:ln>
        </p:spPr>
        <p:txBody>
          <a:bodyPr wrap="none" rtlCol="0">
            <a:spAutoFit/>
          </a:bodyPr>
          <a:lstStyle/>
          <a:p>
            <a:r>
              <a:rPr lang="en-US" sz="1200" dirty="0" smtClean="0">
                <a:solidFill>
                  <a:srgbClr val="4F6228"/>
                </a:solidFill>
              </a:rPr>
              <a:t>Tier-1 A</a:t>
            </a:r>
            <a:endParaRPr lang="en-US" sz="1200" dirty="0">
              <a:solidFill>
                <a:srgbClr val="4F6228"/>
              </a:solidFill>
            </a:endParaRPr>
          </a:p>
        </p:txBody>
      </p:sp>
      <p:sp>
        <p:nvSpPr>
          <p:cNvPr id="289" name="Rounded Rectangle 288"/>
          <p:cNvSpPr/>
          <p:nvPr/>
        </p:nvSpPr>
        <p:spPr>
          <a:xfrm>
            <a:off x="7224965" y="176472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0" name="TextBox 289"/>
          <p:cNvSpPr txBox="1"/>
          <p:nvPr/>
        </p:nvSpPr>
        <p:spPr>
          <a:xfrm>
            <a:off x="7258834" y="181142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291" name="TextBox 290"/>
          <p:cNvSpPr txBox="1"/>
          <p:nvPr/>
        </p:nvSpPr>
        <p:spPr>
          <a:xfrm>
            <a:off x="7630398" y="1627111"/>
            <a:ext cx="552763"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292" name="Rounded Rectangle 291"/>
          <p:cNvSpPr/>
          <p:nvPr/>
        </p:nvSpPr>
        <p:spPr>
          <a:xfrm>
            <a:off x="7206573" y="359378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3" name="TextBox 292"/>
          <p:cNvSpPr txBox="1"/>
          <p:nvPr/>
        </p:nvSpPr>
        <p:spPr>
          <a:xfrm>
            <a:off x="7240442" y="364048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294" name="TextBox 293"/>
          <p:cNvSpPr txBox="1"/>
          <p:nvPr/>
        </p:nvSpPr>
        <p:spPr>
          <a:xfrm>
            <a:off x="7612006" y="3456171"/>
            <a:ext cx="552763" cy="307777"/>
          </a:xfrm>
          <a:prstGeom prst="rect">
            <a:avLst/>
          </a:prstGeom>
          <a:noFill/>
        </p:spPr>
        <p:txBody>
          <a:bodyPr wrap="square" rtlCol="0">
            <a:spAutoFit/>
          </a:bodyPr>
          <a:lstStyle/>
          <a:p>
            <a:r>
              <a:rPr lang="en-US" sz="1400" dirty="0" smtClean="0"/>
              <a:t>x</a:t>
            </a:r>
            <a:r>
              <a:rPr lang="en-US" sz="1400" baseline="-25000" dirty="0" smtClean="0"/>
              <a:t>B</a:t>
            </a:r>
            <a:r>
              <a:rPr lang="en-US" sz="1400" dirty="0" smtClean="0"/>
              <a:t>%</a:t>
            </a:r>
            <a:endParaRPr lang="en-US" sz="1400" dirty="0"/>
          </a:p>
        </p:txBody>
      </p:sp>
      <p:sp>
        <p:nvSpPr>
          <p:cNvPr id="310" name="TextBox 309"/>
          <p:cNvSpPr txBox="1"/>
          <p:nvPr/>
        </p:nvSpPr>
        <p:spPr>
          <a:xfrm>
            <a:off x="2661828" y="2223988"/>
            <a:ext cx="451428" cy="307777"/>
          </a:xfrm>
          <a:prstGeom prst="rect">
            <a:avLst/>
          </a:prstGeom>
          <a:noFill/>
        </p:spPr>
        <p:txBody>
          <a:bodyPr wrap="none" rtlCol="0">
            <a:spAutoFit/>
          </a:bodyPr>
          <a:lstStyle/>
          <a:p>
            <a:r>
              <a:rPr lang="en-US" sz="1400" dirty="0"/>
              <a:t>x</a:t>
            </a:r>
            <a:r>
              <a:rPr lang="en-US" sz="1400" baseline="-25000" dirty="0" smtClean="0"/>
              <a:t>0</a:t>
            </a:r>
            <a:r>
              <a:rPr lang="en-US" sz="1400" dirty="0" smtClean="0"/>
              <a:t>%</a:t>
            </a:r>
          </a:p>
        </p:txBody>
      </p:sp>
      <p:sp>
        <p:nvSpPr>
          <p:cNvPr id="311" name="AutoShape 28"/>
          <p:cNvSpPr>
            <a:spLocks noChangeArrowheads="1"/>
          </p:cNvSpPr>
          <p:nvPr/>
        </p:nvSpPr>
        <p:spPr bwMode="auto">
          <a:xfrm>
            <a:off x="7702323" y="103456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312" name="TextBox 311"/>
          <p:cNvSpPr txBox="1"/>
          <p:nvPr/>
        </p:nvSpPr>
        <p:spPr>
          <a:xfrm>
            <a:off x="7646050" y="1337366"/>
            <a:ext cx="492443" cy="276999"/>
          </a:xfrm>
          <a:prstGeom prst="rect">
            <a:avLst/>
          </a:prstGeom>
          <a:noFill/>
        </p:spPr>
        <p:txBody>
          <a:bodyPr wrap="none" rtlCol="0">
            <a:spAutoFit/>
          </a:bodyPr>
          <a:lstStyle/>
          <a:p>
            <a:r>
              <a:rPr lang="en-US" sz="1200" dirty="0" smtClean="0"/>
              <a:t>Reco</a:t>
            </a:r>
            <a:endParaRPr lang="en-US" sz="1200" dirty="0"/>
          </a:p>
        </p:txBody>
      </p:sp>
      <p:cxnSp>
        <p:nvCxnSpPr>
          <p:cNvPr id="313" name="Straight Arrow Connector 312"/>
          <p:cNvCxnSpPr/>
          <p:nvPr/>
        </p:nvCxnSpPr>
        <p:spPr>
          <a:xfrm flipV="1">
            <a:off x="7543800" y="139953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a:cxnSpLocks noChangeAspect="1"/>
          </p:cNvCxnSpPr>
          <p:nvPr/>
        </p:nvCxnSpPr>
        <p:spPr>
          <a:xfrm flipV="1">
            <a:off x="7423767" y="1370946"/>
            <a:ext cx="177717" cy="316015"/>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315" name="AutoShape 28"/>
          <p:cNvSpPr>
            <a:spLocks noChangeArrowheads="1"/>
          </p:cNvSpPr>
          <p:nvPr/>
        </p:nvSpPr>
        <p:spPr bwMode="auto">
          <a:xfrm>
            <a:off x="7683931" y="286362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cxnSp>
        <p:nvCxnSpPr>
          <p:cNvPr id="316" name="Straight Arrow Connector 315"/>
          <p:cNvCxnSpPr/>
          <p:nvPr/>
        </p:nvCxnSpPr>
        <p:spPr>
          <a:xfrm flipV="1">
            <a:off x="7525408" y="322859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7" name="Straight Arrow Connector 316"/>
          <p:cNvCxnSpPr>
            <a:cxnSpLocks noChangeAspect="1"/>
          </p:cNvCxnSpPr>
          <p:nvPr/>
        </p:nvCxnSpPr>
        <p:spPr>
          <a:xfrm flipV="1">
            <a:off x="7405375" y="3200006"/>
            <a:ext cx="177717" cy="316015"/>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318" name="Straight Arrow Connector 317"/>
          <p:cNvCxnSpPr/>
          <p:nvPr/>
        </p:nvCxnSpPr>
        <p:spPr>
          <a:xfrm>
            <a:off x="3100412" y="2266321"/>
            <a:ext cx="180000" cy="467999"/>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19" name="Straight Arrow Connector 318"/>
          <p:cNvCxnSpPr/>
          <p:nvPr/>
        </p:nvCxnSpPr>
        <p:spPr>
          <a:xfrm flipH="1" flipV="1">
            <a:off x="3218145" y="2238287"/>
            <a:ext cx="180000" cy="467999"/>
          </a:xfrm>
          <a:prstGeom prst="straightConnector1">
            <a:avLst/>
          </a:prstGeom>
          <a:ln w="381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20" name="Straight Arrow Connector 319"/>
          <p:cNvCxnSpPr/>
          <p:nvPr/>
        </p:nvCxnSpPr>
        <p:spPr>
          <a:xfrm>
            <a:off x="4907189" y="1491333"/>
            <a:ext cx="2232000" cy="427480"/>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321" name="Straight Arrow Connector 320"/>
          <p:cNvCxnSpPr/>
          <p:nvPr/>
        </p:nvCxnSpPr>
        <p:spPr>
          <a:xfrm>
            <a:off x="4827688" y="1630440"/>
            <a:ext cx="2394962" cy="1921461"/>
          </a:xfrm>
          <a:prstGeom prst="straightConnector1">
            <a:avLst/>
          </a:prstGeom>
          <a:ln w="12700" cmpd="sng">
            <a:solidFill>
              <a:srgbClr val="8D6BB6"/>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322" name="Straight Arrow Connector 321"/>
          <p:cNvCxnSpPr/>
          <p:nvPr/>
        </p:nvCxnSpPr>
        <p:spPr>
          <a:xfrm flipV="1">
            <a:off x="3597681" y="1394701"/>
            <a:ext cx="398643" cy="271407"/>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sp>
        <p:nvSpPr>
          <p:cNvPr id="323" name="AutoShape 28"/>
          <p:cNvSpPr>
            <a:spLocks noChangeArrowheads="1"/>
          </p:cNvSpPr>
          <p:nvPr/>
        </p:nvSpPr>
        <p:spPr bwMode="auto">
          <a:xfrm>
            <a:off x="3200424" y="2801768"/>
            <a:ext cx="360000"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324" name="TextBox 323"/>
          <p:cNvSpPr txBox="1"/>
          <p:nvPr/>
        </p:nvSpPr>
        <p:spPr>
          <a:xfrm>
            <a:off x="2866726" y="3122879"/>
            <a:ext cx="1275935" cy="276999"/>
          </a:xfrm>
          <a:prstGeom prst="rect">
            <a:avLst/>
          </a:prstGeom>
          <a:noFill/>
        </p:spPr>
        <p:txBody>
          <a:bodyPr wrap="none" rtlCol="0">
            <a:spAutoFit/>
          </a:bodyPr>
          <a:lstStyle/>
          <a:p>
            <a:r>
              <a:rPr lang="en-US" sz="1200" dirty="0" smtClean="0"/>
              <a:t>Reconstruction</a:t>
            </a:r>
            <a:endParaRPr lang="en-US" sz="1200" dirty="0"/>
          </a:p>
        </p:txBody>
      </p:sp>
      <p:cxnSp>
        <p:nvCxnSpPr>
          <p:cNvPr id="325" name="Straight Arrow Connector 324"/>
          <p:cNvCxnSpPr/>
          <p:nvPr/>
        </p:nvCxnSpPr>
        <p:spPr>
          <a:xfrm>
            <a:off x="212060" y="5929554"/>
            <a:ext cx="352734" cy="0"/>
          </a:xfrm>
          <a:prstGeom prst="straightConnector1">
            <a:avLst/>
          </a:prstGeom>
          <a:ln w="28575"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sp>
        <p:nvSpPr>
          <p:cNvPr id="326" name="TextBox 325"/>
          <p:cNvSpPr txBox="1"/>
          <p:nvPr/>
        </p:nvSpPr>
        <p:spPr>
          <a:xfrm>
            <a:off x="599487" y="5780598"/>
            <a:ext cx="854771" cy="276999"/>
          </a:xfrm>
          <a:prstGeom prst="rect">
            <a:avLst/>
          </a:prstGeom>
          <a:noFill/>
          <a:ln>
            <a:noFill/>
          </a:ln>
        </p:spPr>
        <p:txBody>
          <a:bodyPr wrap="none" rtlCol="0">
            <a:spAutoFit/>
          </a:bodyPr>
          <a:lstStyle/>
          <a:p>
            <a:r>
              <a:rPr lang="en-US" sz="1200" b="1" dirty="0" smtClean="0">
                <a:solidFill>
                  <a:srgbClr val="8D6BB6"/>
                </a:solidFill>
              </a:rPr>
              <a:t>RECO-2, …</a:t>
            </a:r>
            <a:endParaRPr lang="en-US" sz="1200" b="1" dirty="0">
              <a:solidFill>
                <a:srgbClr val="8D6BB6"/>
              </a:solidFill>
            </a:endParaRPr>
          </a:p>
        </p:txBody>
      </p:sp>
      <p:cxnSp>
        <p:nvCxnSpPr>
          <p:cNvPr id="329" name="Straight Arrow Connector 328"/>
          <p:cNvCxnSpPr/>
          <p:nvPr/>
        </p:nvCxnSpPr>
        <p:spPr>
          <a:xfrm flipV="1">
            <a:off x="3683000" y="1761987"/>
            <a:ext cx="3541965" cy="284379"/>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0" name="Straight Arrow Connector 329"/>
          <p:cNvCxnSpPr/>
          <p:nvPr/>
        </p:nvCxnSpPr>
        <p:spPr>
          <a:xfrm flipV="1">
            <a:off x="3683000" y="1883833"/>
            <a:ext cx="3505965" cy="160852"/>
          </a:xfrm>
          <a:prstGeom prst="straightConnector1">
            <a:avLst/>
          </a:prstGeom>
          <a:ln w="127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31" name="Straight Arrow Connector 330"/>
          <p:cNvCxnSpPr/>
          <p:nvPr/>
        </p:nvCxnSpPr>
        <p:spPr>
          <a:xfrm>
            <a:off x="3683000" y="2044685"/>
            <a:ext cx="3505965" cy="1549103"/>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2" name="Straight Arrow Connector 331"/>
          <p:cNvCxnSpPr/>
          <p:nvPr/>
        </p:nvCxnSpPr>
        <p:spPr>
          <a:xfrm>
            <a:off x="3683000" y="2038986"/>
            <a:ext cx="3495675" cy="1802764"/>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sp>
        <p:nvSpPr>
          <p:cNvPr id="73" name="AutoShape 28"/>
          <p:cNvSpPr>
            <a:spLocks noChangeAspect="1" noChangeArrowheads="1"/>
          </p:cNvSpPr>
          <p:nvPr/>
        </p:nvSpPr>
        <p:spPr bwMode="auto">
          <a:xfrm>
            <a:off x="6681121" y="204847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74" name="TextBox 73"/>
          <p:cNvSpPr txBox="1"/>
          <p:nvPr/>
        </p:nvSpPr>
        <p:spPr>
          <a:xfrm>
            <a:off x="6597889" y="2264042"/>
            <a:ext cx="726130" cy="276999"/>
          </a:xfrm>
          <a:prstGeom prst="rect">
            <a:avLst/>
          </a:prstGeom>
          <a:noFill/>
        </p:spPr>
        <p:txBody>
          <a:bodyPr wrap="none" rtlCol="0">
            <a:spAutoFit/>
          </a:bodyPr>
          <a:lstStyle/>
          <a:p>
            <a:r>
              <a:rPr lang="en-US" sz="1200" dirty="0" smtClean="0"/>
              <a:t>Thinning</a:t>
            </a:r>
            <a:endParaRPr lang="en-US" sz="1200" dirty="0"/>
          </a:p>
        </p:txBody>
      </p:sp>
      <p:sp>
        <p:nvSpPr>
          <p:cNvPr id="79" name="AutoShape 28"/>
          <p:cNvSpPr>
            <a:spLocks noChangeAspect="1" noChangeArrowheads="1"/>
          </p:cNvSpPr>
          <p:nvPr/>
        </p:nvSpPr>
        <p:spPr bwMode="auto">
          <a:xfrm>
            <a:off x="6656753" y="386475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80" name="TextBox 79"/>
          <p:cNvSpPr txBox="1"/>
          <p:nvPr/>
        </p:nvSpPr>
        <p:spPr>
          <a:xfrm>
            <a:off x="6573521" y="4080322"/>
            <a:ext cx="726130" cy="276999"/>
          </a:xfrm>
          <a:prstGeom prst="rect">
            <a:avLst/>
          </a:prstGeom>
          <a:noFill/>
        </p:spPr>
        <p:txBody>
          <a:bodyPr wrap="none" rtlCol="0">
            <a:spAutoFit/>
          </a:bodyPr>
          <a:lstStyle/>
          <a:p>
            <a:r>
              <a:rPr lang="en-US" sz="1200" dirty="0" smtClean="0"/>
              <a:t>Thinning</a:t>
            </a:r>
            <a:endParaRPr lang="en-US" sz="1200" dirty="0"/>
          </a:p>
        </p:txBody>
      </p:sp>
      <p:sp>
        <p:nvSpPr>
          <p:cNvPr id="81" name="AutoShape 28"/>
          <p:cNvSpPr>
            <a:spLocks noChangeAspect="1" noChangeArrowheads="1"/>
          </p:cNvSpPr>
          <p:nvPr/>
        </p:nvSpPr>
        <p:spPr bwMode="auto">
          <a:xfrm>
            <a:off x="3561606" y="2242170"/>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82" name="TextBox 81"/>
          <p:cNvSpPr txBox="1"/>
          <p:nvPr/>
        </p:nvSpPr>
        <p:spPr>
          <a:xfrm>
            <a:off x="3478374" y="2457739"/>
            <a:ext cx="726130" cy="276999"/>
          </a:xfrm>
          <a:prstGeom prst="rect">
            <a:avLst/>
          </a:prstGeom>
          <a:noFill/>
        </p:spPr>
        <p:txBody>
          <a:bodyPr wrap="none" rtlCol="0">
            <a:spAutoFit/>
          </a:bodyPr>
          <a:lstStyle/>
          <a:p>
            <a:r>
              <a:rPr lang="en-US" sz="1200" dirty="0" smtClean="0"/>
              <a:t>Thinning</a:t>
            </a:r>
            <a:endParaRPr lang="en-US" sz="1200" dirty="0"/>
          </a:p>
        </p:txBody>
      </p:sp>
      <p:cxnSp>
        <p:nvCxnSpPr>
          <p:cNvPr id="83" name="Straight Arrow Connector 82"/>
          <p:cNvCxnSpPr/>
          <p:nvPr/>
        </p:nvCxnSpPr>
        <p:spPr>
          <a:xfrm flipH="1" flipV="1">
            <a:off x="3370545" y="2213862"/>
            <a:ext cx="180000" cy="467999"/>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flipV="1">
            <a:off x="3669696" y="1482801"/>
            <a:ext cx="398643" cy="271407"/>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a:off x="219420" y="5603740"/>
            <a:ext cx="352734" cy="0"/>
          </a:xfrm>
          <a:prstGeom prst="straightConnector1">
            <a:avLst/>
          </a:prstGeom>
          <a:ln w="28575"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108" name="TextBox 107"/>
          <p:cNvSpPr txBox="1"/>
          <p:nvPr/>
        </p:nvSpPr>
        <p:spPr>
          <a:xfrm>
            <a:off x="606847" y="5454784"/>
            <a:ext cx="659155" cy="276999"/>
          </a:xfrm>
          <a:prstGeom prst="rect">
            <a:avLst/>
          </a:prstGeom>
          <a:noFill/>
          <a:ln>
            <a:noFill/>
          </a:ln>
        </p:spPr>
        <p:txBody>
          <a:bodyPr wrap="none" rtlCol="0">
            <a:spAutoFit/>
          </a:bodyPr>
          <a:lstStyle/>
          <a:p>
            <a:r>
              <a:rPr lang="en-US" sz="1200" b="1" dirty="0" smtClean="0">
                <a:solidFill>
                  <a:schemeClr val="accent1"/>
                </a:solidFill>
              </a:rPr>
              <a:t>RECO-1</a:t>
            </a:r>
            <a:endParaRPr lang="en-US" sz="1200" b="1" dirty="0">
              <a:solidFill>
                <a:schemeClr val="accent1"/>
              </a:solidFill>
            </a:endParaRPr>
          </a:p>
        </p:txBody>
      </p:sp>
      <p:cxnSp>
        <p:nvCxnSpPr>
          <p:cNvPr id="129" name="Straight Arrow Connector 128"/>
          <p:cNvCxnSpPr/>
          <p:nvPr/>
        </p:nvCxnSpPr>
        <p:spPr>
          <a:xfrm>
            <a:off x="200804" y="6216311"/>
            <a:ext cx="352734" cy="0"/>
          </a:xfrm>
          <a:prstGeom prst="straightConnector1">
            <a:avLst/>
          </a:prstGeom>
          <a:ln w="12700" cmpd="sng">
            <a:solidFill>
              <a:srgbClr val="3366FF"/>
            </a:solidFill>
            <a:prstDash val="lgDash"/>
            <a:tailEnd type="arrow"/>
          </a:ln>
        </p:spPr>
        <p:style>
          <a:lnRef idx="2">
            <a:schemeClr val="accent1"/>
          </a:lnRef>
          <a:fillRef idx="0">
            <a:schemeClr val="accent1"/>
          </a:fillRef>
          <a:effectRef idx="1">
            <a:schemeClr val="accent1"/>
          </a:effectRef>
          <a:fontRef idx="minor">
            <a:schemeClr val="tx1"/>
          </a:fontRef>
        </p:style>
      </p:cxnSp>
      <p:sp>
        <p:nvSpPr>
          <p:cNvPr id="130" name="TextBox 129"/>
          <p:cNvSpPr txBox="1"/>
          <p:nvPr/>
        </p:nvSpPr>
        <p:spPr>
          <a:xfrm>
            <a:off x="588231" y="6067355"/>
            <a:ext cx="1329210" cy="276999"/>
          </a:xfrm>
          <a:prstGeom prst="rect">
            <a:avLst/>
          </a:prstGeom>
          <a:noFill/>
          <a:ln>
            <a:noFill/>
          </a:ln>
        </p:spPr>
        <p:txBody>
          <a:bodyPr wrap="none" rtlCol="0">
            <a:spAutoFit/>
          </a:bodyPr>
          <a:lstStyle/>
          <a:p>
            <a:r>
              <a:rPr lang="en-US" sz="1200" b="1" dirty="0" smtClean="0">
                <a:solidFill>
                  <a:srgbClr val="3366FF"/>
                </a:solidFill>
              </a:rPr>
              <a:t>THIN-1, …, THIN-n</a:t>
            </a:r>
            <a:endParaRPr lang="en-US" sz="1200" b="1" dirty="0">
              <a:solidFill>
                <a:srgbClr val="3366FF"/>
              </a:solidFill>
            </a:endParaRPr>
          </a:p>
        </p:txBody>
      </p:sp>
      <p:cxnSp>
        <p:nvCxnSpPr>
          <p:cNvPr id="131" name="Straight Arrow Connector 130"/>
          <p:cNvCxnSpPr/>
          <p:nvPr/>
        </p:nvCxnSpPr>
        <p:spPr>
          <a:xfrm flipV="1">
            <a:off x="3683000" y="1985434"/>
            <a:ext cx="3447819" cy="72209"/>
          </a:xfrm>
          <a:prstGeom prst="straightConnector1">
            <a:avLst/>
          </a:prstGeom>
          <a:ln w="12700" cmpd="sng">
            <a:solidFill>
              <a:srgbClr val="8D6BB6"/>
            </a:solidFill>
            <a:tailEnd type="arrow"/>
          </a:ln>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p:nvPr/>
        </p:nvCxnSpPr>
        <p:spPr>
          <a:xfrm>
            <a:off x="3683000" y="2048473"/>
            <a:ext cx="3495675" cy="1665024"/>
          </a:xfrm>
          <a:prstGeom prst="straightConnector1">
            <a:avLst/>
          </a:prstGeom>
          <a:ln w="12700" cmpd="sng">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144" name="TextBox 143"/>
          <p:cNvSpPr txBox="1"/>
          <p:nvPr/>
        </p:nvSpPr>
        <p:spPr>
          <a:xfrm>
            <a:off x="134700" y="3713497"/>
            <a:ext cx="3007153" cy="984885"/>
          </a:xfrm>
          <a:prstGeom prst="rect">
            <a:avLst/>
          </a:prstGeom>
          <a:noFill/>
        </p:spPr>
        <p:txBody>
          <a:bodyPr wrap="none" rtlCol="0">
            <a:spAutoFit/>
          </a:bodyPr>
          <a:lstStyle/>
          <a:p>
            <a:r>
              <a:rPr lang="en-US" sz="1600" dirty="0" smtClean="0"/>
              <a:t>Not shown </a:t>
            </a:r>
            <a:r>
              <a:rPr lang="en-US" sz="1600" u="sng" dirty="0" smtClean="0"/>
              <a:t>possible</a:t>
            </a:r>
            <a:r>
              <a:rPr lang="en-US" sz="1600" dirty="0" smtClean="0"/>
              <a:t> exchanges of:</a:t>
            </a:r>
          </a:p>
          <a:p>
            <a:pPr marL="285750" indent="-285750">
              <a:buFontTx/>
              <a:buChar char="-"/>
            </a:pPr>
            <a:r>
              <a:rPr lang="en-US" sz="1400" dirty="0" smtClean="0"/>
              <a:t>THIN between T1’s</a:t>
            </a:r>
          </a:p>
          <a:p>
            <a:pPr marL="285750" indent="-285750">
              <a:buFontTx/>
              <a:buChar char="-"/>
            </a:pPr>
            <a:r>
              <a:rPr lang="en-US" sz="1400" dirty="0" smtClean="0"/>
              <a:t>THIN to T2 from different T1’s</a:t>
            </a:r>
          </a:p>
          <a:p>
            <a:pPr marL="285750" indent="-285750">
              <a:buFontTx/>
              <a:buChar char="-"/>
            </a:pPr>
            <a:r>
              <a:rPr lang="en-US" sz="1400" dirty="0" smtClean="0"/>
              <a:t>Analysis output to T1’s</a:t>
            </a:r>
            <a:endParaRPr lang="en-US" sz="1400" dirty="0"/>
          </a:p>
        </p:txBody>
      </p:sp>
      <p:sp>
        <p:nvSpPr>
          <p:cNvPr id="150" name="TextBox 149"/>
          <p:cNvSpPr txBox="1"/>
          <p:nvPr/>
        </p:nvSpPr>
        <p:spPr>
          <a:xfrm>
            <a:off x="6288886" y="444035"/>
            <a:ext cx="988973" cy="338554"/>
          </a:xfrm>
          <a:prstGeom prst="rect">
            <a:avLst/>
          </a:prstGeom>
          <a:noFill/>
        </p:spPr>
        <p:txBody>
          <a:bodyPr wrap="none" rtlCol="0">
            <a:spAutoFit/>
          </a:bodyPr>
          <a:lstStyle/>
          <a:p>
            <a:r>
              <a:rPr lang="en-US" sz="1600" b="1" dirty="0" smtClean="0">
                <a:solidFill>
                  <a:srgbClr val="577204"/>
                </a:solidFill>
              </a:rPr>
              <a:t>Institutes</a:t>
            </a:r>
            <a:endParaRPr lang="en-US" sz="1600" b="1" dirty="0">
              <a:solidFill>
                <a:srgbClr val="577204"/>
              </a:solidFill>
            </a:endParaRPr>
          </a:p>
        </p:txBody>
      </p:sp>
      <p:sp>
        <p:nvSpPr>
          <p:cNvPr id="155" name="Rectangle 154"/>
          <p:cNvSpPr/>
          <p:nvPr/>
        </p:nvSpPr>
        <p:spPr>
          <a:xfrm>
            <a:off x="6250902" y="5533802"/>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56" name="TextBox 155"/>
          <p:cNvSpPr txBox="1"/>
          <p:nvPr/>
        </p:nvSpPr>
        <p:spPr>
          <a:xfrm>
            <a:off x="6268849" y="5533802"/>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57" name="AutoShape 28"/>
          <p:cNvSpPr>
            <a:spLocks noChangeArrowheads="1"/>
          </p:cNvSpPr>
          <p:nvPr/>
        </p:nvSpPr>
        <p:spPr bwMode="auto">
          <a:xfrm>
            <a:off x="6855368" y="6141814"/>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58" name="TextBox 157"/>
          <p:cNvSpPr txBox="1"/>
          <p:nvPr/>
        </p:nvSpPr>
        <p:spPr>
          <a:xfrm>
            <a:off x="6746070" y="6461160"/>
            <a:ext cx="697627" cy="276999"/>
          </a:xfrm>
          <a:prstGeom prst="rect">
            <a:avLst/>
          </a:prstGeom>
          <a:noFill/>
        </p:spPr>
        <p:txBody>
          <a:bodyPr wrap="none" rtlCol="0">
            <a:spAutoFit/>
          </a:bodyPr>
          <a:lstStyle/>
          <a:p>
            <a:r>
              <a:rPr lang="en-US" sz="1200" dirty="0" smtClean="0"/>
              <a:t>Analysis</a:t>
            </a:r>
            <a:endParaRPr lang="en-US" sz="1200" dirty="0"/>
          </a:p>
        </p:txBody>
      </p:sp>
      <p:cxnSp>
        <p:nvCxnSpPr>
          <p:cNvPr id="92" name="Straight Arrow Connector 91"/>
          <p:cNvCxnSpPr/>
          <p:nvPr/>
        </p:nvCxnSpPr>
        <p:spPr>
          <a:xfrm flipV="1">
            <a:off x="7272073" y="5530331"/>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flipV="1">
            <a:off x="6722050" y="3990000"/>
            <a:ext cx="579335" cy="583959"/>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flipV="1">
            <a:off x="6065447" y="2165760"/>
            <a:ext cx="1280194" cy="1290411"/>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196786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Requirements: data volume/1</a:t>
            </a:r>
            <a:endParaRPr lang="en-US" sz="3200" dirty="0"/>
          </a:p>
        </p:txBody>
      </p:sp>
      <p:sp>
        <p:nvSpPr>
          <p:cNvPr id="3" name="Content Placeholder 2"/>
          <p:cNvSpPr>
            <a:spLocks noGrp="1"/>
          </p:cNvSpPr>
          <p:nvPr>
            <p:ph sz="half" idx="1"/>
          </p:nvPr>
        </p:nvSpPr>
        <p:spPr>
          <a:xfrm>
            <a:off x="0" y="1798550"/>
            <a:ext cx="7934326" cy="4525963"/>
          </a:xfrm>
        </p:spPr>
        <p:txBody>
          <a:bodyPr>
            <a:noAutofit/>
          </a:bodyPr>
          <a:lstStyle/>
          <a:p>
            <a:pPr>
              <a:buClr>
                <a:schemeClr val="accent3">
                  <a:lumMod val="50000"/>
                </a:schemeClr>
              </a:buClr>
            </a:pPr>
            <a:r>
              <a:rPr lang="en-US" sz="2000" dirty="0" smtClean="0">
                <a:latin typeface="News Gothic MT"/>
                <a:cs typeface="News Gothic MT"/>
              </a:rPr>
              <a:t>SPS </a:t>
            </a:r>
            <a:r>
              <a:rPr lang="en-US" sz="2000" dirty="0">
                <a:latin typeface="News Gothic MT"/>
                <a:cs typeface="News Gothic MT"/>
              </a:rPr>
              <a:t>duty-cycle: </a:t>
            </a:r>
            <a:r>
              <a:rPr lang="en-US" sz="2000" dirty="0" smtClean="0">
                <a:latin typeface="News Gothic MT"/>
                <a:cs typeface="News Gothic MT"/>
              </a:rPr>
              <a:t>9.6 </a:t>
            </a:r>
            <a:r>
              <a:rPr lang="en-US" sz="2000" dirty="0">
                <a:latin typeface="News Gothic MT"/>
                <a:cs typeface="News Gothic MT"/>
              </a:rPr>
              <a:t>s flat top/27.6 </a:t>
            </a:r>
            <a:r>
              <a:rPr lang="en-US" sz="2000" dirty="0" smtClean="0">
                <a:latin typeface="News Gothic MT"/>
                <a:cs typeface="News Gothic MT"/>
              </a:rPr>
              <a:t>s</a:t>
            </a:r>
          </a:p>
          <a:p>
            <a:pPr>
              <a:buClr>
                <a:schemeClr val="accent3">
                  <a:lumMod val="50000"/>
                </a:schemeClr>
              </a:buClr>
            </a:pPr>
            <a:r>
              <a:rPr lang="en-US" sz="2000" dirty="0" smtClean="0">
                <a:latin typeface="News Gothic MT"/>
                <a:cs typeface="News Gothic MT"/>
              </a:rPr>
              <a:t>Trigger </a:t>
            </a:r>
            <a:r>
              <a:rPr lang="en-US" sz="2000" dirty="0">
                <a:latin typeface="News Gothic MT"/>
                <a:cs typeface="News Gothic MT"/>
              </a:rPr>
              <a:t>rates/latencies:</a:t>
            </a:r>
          </a:p>
          <a:p>
            <a:pPr lvl="1">
              <a:buClr>
                <a:schemeClr val="accent3">
                  <a:lumMod val="40000"/>
                  <a:lumOff val="60000"/>
                </a:schemeClr>
              </a:buClr>
              <a:buFont typeface="Wingdings" charset="2"/>
              <a:buChar char="§"/>
            </a:pPr>
            <a:r>
              <a:rPr lang="en-US" sz="1600" dirty="0">
                <a:latin typeface="News Gothic MT"/>
                <a:cs typeface="News Gothic MT"/>
              </a:rPr>
              <a:t>L0: 1 MHz/0.1 </a:t>
            </a:r>
            <a:r>
              <a:rPr lang="en-US" sz="1600" dirty="0" err="1">
                <a:latin typeface="News Gothic MT"/>
                <a:cs typeface="News Gothic MT"/>
              </a:rPr>
              <a:t>ms</a:t>
            </a:r>
            <a:endParaRPr lang="en-US" sz="1600" dirty="0">
              <a:latin typeface="News Gothic MT"/>
              <a:cs typeface="News Gothic MT"/>
            </a:endParaRPr>
          </a:p>
          <a:p>
            <a:pPr lvl="1">
              <a:buClr>
                <a:schemeClr val="accent3">
                  <a:lumMod val="40000"/>
                  <a:lumOff val="60000"/>
                </a:schemeClr>
              </a:buClr>
              <a:buFont typeface="Wingdings" charset="2"/>
              <a:buChar char="§"/>
            </a:pPr>
            <a:r>
              <a:rPr lang="en-US" sz="1600" dirty="0">
                <a:latin typeface="News Gothic MT"/>
                <a:cs typeface="News Gothic MT"/>
              </a:rPr>
              <a:t>L1: </a:t>
            </a:r>
            <a:r>
              <a:rPr lang="en-US" sz="1600" b="1" dirty="0">
                <a:latin typeface="News Gothic MT"/>
                <a:cs typeface="News Gothic MT"/>
              </a:rPr>
              <a:t>100 kHz</a:t>
            </a:r>
            <a:r>
              <a:rPr lang="en-US" sz="1600" dirty="0">
                <a:latin typeface="News Gothic MT"/>
                <a:cs typeface="News Gothic MT"/>
              </a:rPr>
              <a:t>/</a:t>
            </a:r>
            <a:r>
              <a:rPr lang="en-US" sz="1600" b="1" dirty="0">
                <a:latin typeface="News Gothic MT"/>
                <a:cs typeface="News Gothic MT"/>
              </a:rPr>
              <a:t>1 s</a:t>
            </a:r>
          </a:p>
          <a:p>
            <a:pPr lvl="1">
              <a:buClr>
                <a:schemeClr val="accent3">
                  <a:lumMod val="40000"/>
                  <a:lumOff val="60000"/>
                </a:schemeClr>
              </a:buClr>
              <a:buFont typeface="Wingdings" charset="2"/>
              <a:buChar char="§"/>
            </a:pPr>
            <a:r>
              <a:rPr lang="en-US" sz="1600" dirty="0">
                <a:solidFill>
                  <a:srgbClr val="77933C"/>
                </a:solidFill>
                <a:latin typeface="News Gothic MT"/>
                <a:cs typeface="News Gothic MT"/>
              </a:rPr>
              <a:t>L2: </a:t>
            </a:r>
            <a:r>
              <a:rPr lang="en-US" sz="1600" b="1" dirty="0" smtClean="0">
                <a:solidFill>
                  <a:srgbClr val="77933C"/>
                </a:solidFill>
                <a:latin typeface="News Gothic MT"/>
                <a:cs typeface="News Gothic MT"/>
              </a:rPr>
              <a:t>15 kHz</a:t>
            </a:r>
            <a:r>
              <a:rPr lang="en-US" sz="1600" dirty="0">
                <a:solidFill>
                  <a:srgbClr val="77933C"/>
                </a:solidFill>
                <a:latin typeface="News Gothic MT"/>
                <a:cs typeface="News Gothic MT"/>
              </a:rPr>
              <a:t>/</a:t>
            </a:r>
            <a:r>
              <a:rPr lang="en-US" sz="1600" b="1" dirty="0">
                <a:solidFill>
                  <a:srgbClr val="77933C"/>
                </a:solidFill>
                <a:latin typeface="News Gothic MT"/>
                <a:cs typeface="News Gothic MT"/>
              </a:rPr>
              <a:t>27.6 s</a:t>
            </a:r>
          </a:p>
          <a:p>
            <a:pPr>
              <a:buClr>
                <a:schemeClr val="accent3">
                  <a:lumMod val="50000"/>
                </a:schemeClr>
              </a:buClr>
            </a:pPr>
            <a:r>
              <a:rPr lang="en-US" sz="2000" dirty="0">
                <a:latin typeface="News Gothic MT"/>
                <a:cs typeface="News Gothic MT"/>
              </a:rPr>
              <a:t>Event size: </a:t>
            </a:r>
            <a:r>
              <a:rPr lang="en-US" sz="2000" b="1" dirty="0">
                <a:solidFill>
                  <a:schemeClr val="accent3">
                    <a:lumMod val="75000"/>
                  </a:schemeClr>
                </a:solidFill>
                <a:latin typeface="News Gothic MT"/>
                <a:cs typeface="News Gothic MT"/>
              </a:rPr>
              <a:t>30 </a:t>
            </a:r>
            <a:r>
              <a:rPr lang="en-US" sz="2000" b="1" dirty="0" err="1">
                <a:solidFill>
                  <a:schemeClr val="accent3">
                    <a:lumMod val="75000"/>
                  </a:schemeClr>
                </a:solidFill>
                <a:latin typeface="News Gothic MT"/>
                <a:cs typeface="News Gothic MT"/>
              </a:rPr>
              <a:t>kB</a:t>
            </a:r>
            <a:endParaRPr lang="en-US" sz="2000" b="1" dirty="0">
              <a:solidFill>
                <a:schemeClr val="accent3">
                  <a:lumMod val="75000"/>
                </a:schemeClr>
              </a:solidFill>
              <a:latin typeface="News Gothic MT"/>
              <a:cs typeface="News Gothic MT"/>
            </a:endParaRPr>
          </a:p>
          <a:p>
            <a:pPr lvl="1">
              <a:buClr>
                <a:schemeClr val="accent3">
                  <a:lumMod val="40000"/>
                  <a:lumOff val="60000"/>
                </a:schemeClr>
              </a:buClr>
              <a:buFont typeface="Wingdings" charset="2"/>
              <a:buChar char="§"/>
            </a:pPr>
            <a:r>
              <a:rPr lang="en-US" sz="1600" dirty="0">
                <a:latin typeface="News Gothic MT"/>
                <a:cs typeface="News Gothic MT"/>
              </a:rPr>
              <a:t>Zero-suppressed </a:t>
            </a:r>
            <a:r>
              <a:rPr lang="en-US" sz="1600" dirty="0" err="1" smtClean="0">
                <a:latin typeface="News Gothic MT"/>
                <a:cs typeface="News Gothic MT"/>
              </a:rPr>
              <a:t>LKr</a:t>
            </a:r>
            <a:r>
              <a:rPr lang="en-US" sz="1600" dirty="0" smtClean="0">
                <a:latin typeface="News Gothic MT"/>
                <a:cs typeface="News Gothic MT"/>
              </a:rPr>
              <a:t> (13000</a:t>
            </a:r>
            <a:r>
              <a:rPr lang="it-IT" sz="1600" dirty="0" smtClean="0">
                <a:sym typeface="Symbol"/>
              </a:rPr>
              <a:t></a:t>
            </a:r>
            <a:r>
              <a:rPr lang="it-IT" sz="1600" dirty="0" smtClean="0"/>
              <a:t>1000</a:t>
            </a:r>
            <a:r>
              <a:rPr lang="en-US" sz="1600" dirty="0" smtClean="0">
                <a:latin typeface="News Gothic MT"/>
                <a:cs typeface="News Gothic MT"/>
              </a:rPr>
              <a:t> cells, 185 </a:t>
            </a:r>
            <a:r>
              <a:rPr lang="en-US" sz="1600" dirty="0" err="1">
                <a:latin typeface="News Gothic MT"/>
                <a:cs typeface="News Gothic MT"/>
              </a:rPr>
              <a:t>kB</a:t>
            </a:r>
            <a:r>
              <a:rPr lang="en-US" sz="1600" dirty="0">
                <a:latin typeface="News Gothic MT"/>
                <a:cs typeface="News Gothic MT"/>
              </a:rPr>
              <a:t>/13=14 </a:t>
            </a:r>
            <a:r>
              <a:rPr lang="en-US" sz="1600" dirty="0" err="1" smtClean="0">
                <a:latin typeface="News Gothic MT"/>
                <a:cs typeface="News Gothic MT"/>
              </a:rPr>
              <a:t>kB</a:t>
            </a:r>
            <a:r>
              <a:rPr lang="en-US" sz="1600" dirty="0" smtClean="0">
                <a:latin typeface="News Gothic MT"/>
                <a:cs typeface="News Gothic MT"/>
              </a:rPr>
              <a:t>)</a:t>
            </a:r>
            <a:endParaRPr lang="en-US" sz="1600" dirty="0">
              <a:latin typeface="News Gothic MT"/>
              <a:cs typeface="News Gothic MT"/>
            </a:endParaRPr>
          </a:p>
          <a:p>
            <a:pPr lvl="1">
              <a:buClr>
                <a:schemeClr val="accent3">
                  <a:lumMod val="40000"/>
                  <a:lumOff val="60000"/>
                </a:schemeClr>
              </a:buClr>
              <a:buFont typeface="Wingdings" charset="2"/>
              <a:buChar char="§"/>
            </a:pPr>
            <a:r>
              <a:rPr lang="en-US" sz="1600" dirty="0">
                <a:latin typeface="News Gothic MT"/>
                <a:cs typeface="News Gothic MT"/>
              </a:rPr>
              <a:t>All other detectors: 15 </a:t>
            </a:r>
            <a:r>
              <a:rPr lang="en-US" sz="1600" dirty="0" err="1" smtClean="0">
                <a:latin typeface="News Gothic MT"/>
                <a:cs typeface="News Gothic MT"/>
              </a:rPr>
              <a:t>kB</a:t>
            </a:r>
            <a:endParaRPr lang="en-US" sz="1600" dirty="0" smtClean="0">
              <a:latin typeface="News Gothic MT"/>
              <a:cs typeface="News Gothic MT"/>
            </a:endParaRPr>
          </a:p>
          <a:p>
            <a:pPr>
              <a:buClr>
                <a:schemeClr val="accent3">
                  <a:lumMod val="50000"/>
                </a:schemeClr>
              </a:buClr>
            </a:pPr>
            <a:r>
              <a:rPr lang="en-US" sz="2000" dirty="0" smtClean="0">
                <a:latin typeface="News Gothic MT"/>
                <a:cs typeface="News Gothic MT"/>
              </a:rPr>
              <a:t>RAW data: </a:t>
            </a:r>
            <a:r>
              <a:rPr lang="en-US" sz="2000" b="1" dirty="0" smtClean="0">
                <a:solidFill>
                  <a:srgbClr val="77933C"/>
                </a:solidFill>
                <a:latin typeface="News Gothic MT"/>
                <a:cs typeface="News Gothic MT"/>
              </a:rPr>
              <a:t>13.5 TB/day</a:t>
            </a:r>
          </a:p>
          <a:p>
            <a:pPr>
              <a:buClr>
                <a:schemeClr val="accent3">
                  <a:lumMod val="50000"/>
                </a:schemeClr>
              </a:buClr>
            </a:pPr>
            <a:r>
              <a:rPr lang="en-US" sz="2000" dirty="0" smtClean="0">
                <a:solidFill>
                  <a:srgbClr val="77933C"/>
                </a:solidFill>
                <a:latin typeface="News Gothic MT"/>
                <a:cs typeface="News Gothic MT"/>
              </a:rPr>
              <a:t>Band-width to storage: </a:t>
            </a:r>
            <a:r>
              <a:rPr lang="en-US" sz="2000" b="1" dirty="0" smtClean="0">
                <a:solidFill>
                  <a:srgbClr val="77933C"/>
                </a:solidFill>
                <a:latin typeface="News Gothic MT"/>
                <a:cs typeface="News Gothic MT"/>
              </a:rPr>
              <a:t>150 MB/s</a:t>
            </a:r>
          </a:p>
          <a:p>
            <a:pPr lvl="1">
              <a:buClr>
                <a:schemeClr val="accent3">
                  <a:lumMod val="40000"/>
                  <a:lumOff val="60000"/>
                </a:schemeClr>
              </a:buClr>
              <a:buFont typeface="Wingdings" charset="2"/>
              <a:buChar char="§"/>
            </a:pPr>
            <a:r>
              <a:rPr lang="en-US" sz="1600" dirty="0" smtClean="0">
                <a:cs typeface="News Gothic MT"/>
              </a:rPr>
              <a:t>150k </a:t>
            </a:r>
            <a:r>
              <a:rPr lang="en-US" sz="1600" dirty="0">
                <a:cs typeface="News Gothic MT"/>
              </a:rPr>
              <a:t>events/burst=4GB/</a:t>
            </a:r>
            <a:r>
              <a:rPr lang="en-US" sz="1600" dirty="0" smtClean="0">
                <a:cs typeface="News Gothic MT"/>
              </a:rPr>
              <a:t>burst</a:t>
            </a:r>
            <a:endParaRPr lang="en-US" sz="3200" dirty="0" smtClean="0">
              <a:solidFill>
                <a:schemeClr val="accent1">
                  <a:lumMod val="50000"/>
                </a:schemeClr>
              </a:solidFill>
              <a:latin typeface="News Gothic MT"/>
              <a:cs typeface="News Gothic MT"/>
            </a:endParaRPr>
          </a:p>
        </p:txBody>
      </p:sp>
      <p:sp>
        <p:nvSpPr>
          <p:cNvPr id="4" name="Date Placeholder 3"/>
          <p:cNvSpPr>
            <a:spLocks noGrp="1"/>
          </p:cNvSpPr>
          <p:nvPr>
            <p:ph type="dt" sz="half" idx="10"/>
          </p:nvPr>
        </p:nvSpPr>
        <p:spPr/>
        <p:txBody>
          <a:bodyPr/>
          <a:lstStyle/>
          <a:p>
            <a:r>
              <a:rPr lang="it-IT" smtClean="0"/>
              <a:t>Liverpool, 25-30 Aug. 2013</a:t>
            </a:r>
            <a:endParaRPr lang="en-US"/>
          </a:p>
        </p:txBody>
      </p:sp>
      <p:sp>
        <p:nvSpPr>
          <p:cNvPr id="5" name="Footer Placeholder 4"/>
          <p:cNvSpPr>
            <a:spLocks noGrp="1"/>
          </p:cNvSpPr>
          <p:nvPr>
            <p:ph type="ftr" sz="quarter" idx="11"/>
          </p:nvPr>
        </p:nvSpPr>
        <p:spPr/>
        <p:txBody>
          <a:bodyPr/>
          <a:lstStyle/>
          <a:p>
            <a:r>
              <a:rPr lang="en-US" dirty="0" smtClean="0"/>
              <a:t>NA62 collaboration meeting</a:t>
            </a:r>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2</a:t>
            </a:fld>
            <a:endParaRPr lang="en-US"/>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5522003" y="1088786"/>
            <a:ext cx="3339155" cy="2359931"/>
          </a:xfrm>
          <a:prstGeom prst="rect">
            <a:avLst/>
          </a:prstGeom>
        </p:spPr>
      </p:pic>
    </p:spTree>
    <p:extLst>
      <p:ext uri="{BB962C8B-B14F-4D97-AF65-F5344CB8AC3E}">
        <p14:creationId xmlns:p14="http://schemas.microsoft.com/office/powerpoint/2010/main" val="11303277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70404"/>
          </a:xfrm>
        </p:spPr>
        <p:txBody>
          <a:bodyPr>
            <a:normAutofit/>
          </a:bodyPr>
          <a:lstStyle/>
          <a:p>
            <a:r>
              <a:rPr lang="en-US" sz="2400" dirty="0" smtClean="0">
                <a:solidFill>
                  <a:srgbClr val="77933C"/>
                </a:solidFill>
              </a:rPr>
              <a:t>General comments (in random order)/1</a:t>
            </a:r>
            <a:endParaRPr lang="en-US" sz="2400" dirty="0">
              <a:solidFill>
                <a:srgbClr val="77933C"/>
              </a:solidFill>
            </a:endParaRPr>
          </a:p>
        </p:txBody>
      </p:sp>
      <p:sp>
        <p:nvSpPr>
          <p:cNvPr id="3" name="Content Placeholder 2"/>
          <p:cNvSpPr>
            <a:spLocks noGrp="1"/>
          </p:cNvSpPr>
          <p:nvPr>
            <p:ph idx="1"/>
          </p:nvPr>
        </p:nvSpPr>
        <p:spPr>
          <a:xfrm>
            <a:off x="0" y="693578"/>
            <a:ext cx="8686800" cy="6164421"/>
          </a:xfrm>
        </p:spPr>
        <p:txBody>
          <a:bodyPr>
            <a:noAutofit/>
          </a:bodyPr>
          <a:lstStyle/>
          <a:p>
            <a:r>
              <a:rPr lang="en-US" sz="1600" dirty="0" smtClean="0"/>
              <a:t>“Tapes” [today] is CASTOR</a:t>
            </a:r>
          </a:p>
          <a:p>
            <a:r>
              <a:rPr lang="en-US" sz="1600" dirty="0" smtClean="0"/>
              <a:t>“Disk pool” could be EOS</a:t>
            </a:r>
          </a:p>
          <a:p>
            <a:r>
              <a:rPr lang="en-US" sz="1600" dirty="0" smtClean="0"/>
              <a:t> The migration to “tapes” is performed through a disk-cache in front of the tape drives, so it is from disk to disk. Deletion policy should be decided by the data handler, upon successful completion of the subsequent steps:</a:t>
            </a:r>
          </a:p>
          <a:p>
            <a:pPr lvl="1"/>
            <a:r>
              <a:rPr lang="en-US" sz="1400" dirty="0" smtClean="0"/>
              <a:t>e.g. a file can be marked for deletion on the farm disks once successfully copied to the disk-cache of CASTOR and kept on the EOS disk until migrated to tape AND the RECO is produced by the reconstruction</a:t>
            </a:r>
          </a:p>
          <a:p>
            <a:r>
              <a:rPr lang="en-US" sz="1600" dirty="0" smtClean="0"/>
              <a:t>Tapes drives are currently O(100) at CERN… the assigned drives are adjusted automatically, we need to make sure that the drives for NA62 can scale with the need of data taking</a:t>
            </a:r>
          </a:p>
          <a:p>
            <a:r>
              <a:rPr lang="en-US" sz="1600" dirty="0" smtClean="0"/>
              <a:t>The solid lines representing file “transfer” to Tier-1 and Tier-2 data center from analysis tasks or processing/reprocessing can be interpreted in two alternative/interchangeable ways:</a:t>
            </a:r>
          </a:p>
          <a:p>
            <a:pPr lvl="1"/>
            <a:r>
              <a:rPr lang="en-US" sz="1400" dirty="0" smtClean="0"/>
              <a:t>The files are actually transferred (via </a:t>
            </a:r>
            <a:r>
              <a:rPr lang="en-US" sz="1400" b="1" dirty="0" smtClean="0"/>
              <a:t>gridftp /</a:t>
            </a:r>
            <a:r>
              <a:rPr lang="en-US" sz="1400" b="1" dirty="0" err="1" smtClean="0"/>
              <a:t>srm</a:t>
            </a:r>
            <a:r>
              <a:rPr lang="en-US" sz="1400" b="1" dirty="0" smtClean="0"/>
              <a:t>/</a:t>
            </a:r>
            <a:r>
              <a:rPr lang="en-US" sz="1400" b="1" dirty="0" err="1" smtClean="0"/>
              <a:t>xrdcp</a:t>
            </a:r>
            <a:r>
              <a:rPr lang="en-US" sz="1400" b="1" dirty="0" smtClean="0"/>
              <a:t>/http</a:t>
            </a:r>
            <a:r>
              <a:rPr lang="en-US" sz="1400" dirty="0" smtClean="0"/>
              <a:t> copy)</a:t>
            </a:r>
          </a:p>
          <a:p>
            <a:pPr lvl="1"/>
            <a:r>
              <a:rPr lang="en-US" sz="1400" dirty="0" smtClean="0"/>
              <a:t>Remote I/O also possible  (e.g. a THIN file on a Tier-1 can be accessed by an analysis task running in a Tier-2 WN without copying the file)</a:t>
            </a:r>
          </a:p>
          <a:p>
            <a:r>
              <a:rPr lang="en-US" sz="1600" dirty="0" smtClean="0">
                <a:solidFill>
                  <a:srgbClr val="77933C"/>
                </a:solidFill>
              </a:rPr>
              <a:t>Analysis tasks output is not represented: it is probably ok to keep the output files where they are produced</a:t>
            </a:r>
            <a:r>
              <a:rPr lang="en-US" sz="1600" dirty="0" smtClean="0"/>
              <a:t>. </a:t>
            </a:r>
          </a:p>
          <a:p>
            <a:r>
              <a:rPr lang="en-US" sz="1600" dirty="0" smtClean="0"/>
              <a:t>An user quota on the EOS big disk pool is foreseen, but the main purpose of the EOS space should be: </a:t>
            </a:r>
          </a:p>
          <a:p>
            <a:pPr lvl="1"/>
            <a:r>
              <a:rPr lang="en-US" sz="1400" dirty="0" smtClean="0"/>
              <a:t>to ensure that the processing of data is performed from disk</a:t>
            </a:r>
          </a:p>
          <a:p>
            <a:pPr lvl="1"/>
            <a:r>
              <a:rPr lang="en-US" sz="1400" dirty="0" smtClean="0"/>
              <a:t>to allow efficient reprocessing</a:t>
            </a:r>
          </a:p>
          <a:p>
            <a:r>
              <a:rPr lang="en-US" sz="1600" dirty="0" smtClean="0"/>
              <a:t>The size of the main disk pool should be such to keep a consistent fraction of one-year data-taking available. </a:t>
            </a:r>
            <a:r>
              <a:rPr lang="en-US" sz="1600" dirty="0"/>
              <a:t>T</a:t>
            </a:r>
            <a:r>
              <a:rPr lang="en-US" sz="1600" dirty="0" smtClean="0"/>
              <a:t>he share between sites x</a:t>
            </a:r>
            <a:r>
              <a:rPr lang="en-US" sz="1600" baseline="-25000" dirty="0" smtClean="0"/>
              <a:t>0</a:t>
            </a:r>
            <a:r>
              <a:rPr lang="en-US" sz="1600" dirty="0" smtClean="0"/>
              <a:t>, x</a:t>
            </a:r>
            <a:r>
              <a:rPr lang="en-US" sz="1600" baseline="-25000" dirty="0" smtClean="0"/>
              <a:t>1A</a:t>
            </a:r>
            <a:r>
              <a:rPr lang="en-US" sz="1600" dirty="0" smtClean="0"/>
              <a:t>, x</a:t>
            </a:r>
            <a:r>
              <a:rPr lang="en-US" sz="1600" baseline="-25000" dirty="0" smtClean="0"/>
              <a:t>1B</a:t>
            </a:r>
            <a:r>
              <a:rPr lang="en-US" sz="1600" dirty="0" smtClean="0"/>
              <a:t>, … should be adjusted in order to guarantee that at least an entire data-set (= 1 year) is available on disk.</a:t>
            </a:r>
          </a:p>
        </p:txBody>
      </p:sp>
      <p:sp>
        <p:nvSpPr>
          <p:cNvPr id="4" name="Slide Number Placeholder 3"/>
          <p:cNvSpPr>
            <a:spLocks noGrp="1"/>
          </p:cNvSpPr>
          <p:nvPr>
            <p:ph type="sldNum" sz="quarter" idx="12"/>
          </p:nvPr>
        </p:nvSpPr>
        <p:spPr/>
        <p:txBody>
          <a:bodyPr/>
          <a:lstStyle/>
          <a:p>
            <a:fld id="{031B9A4D-929D-8D49-9E25-5B3B70EFBD9A}" type="slidenum">
              <a:rPr lang="en-US" smtClean="0"/>
              <a:t>20</a:t>
            </a:fld>
            <a:endParaRPr lang="en-US" dirty="0"/>
          </a:p>
        </p:txBody>
      </p:sp>
    </p:spTree>
    <p:extLst>
      <p:ext uri="{BB962C8B-B14F-4D97-AF65-F5344CB8AC3E}">
        <p14:creationId xmlns:p14="http://schemas.microsoft.com/office/powerpoint/2010/main" val="213649328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70403"/>
            <a:ext cx="8861158" cy="5485947"/>
          </a:xfrm>
        </p:spPr>
        <p:txBody>
          <a:bodyPr>
            <a:noAutofit/>
          </a:bodyPr>
          <a:lstStyle/>
          <a:p>
            <a:r>
              <a:rPr lang="en-US" sz="1800" dirty="0" smtClean="0">
                <a:solidFill>
                  <a:srgbClr val="77933C"/>
                </a:solidFill>
              </a:rPr>
              <a:t>In the model with immediate distribution of RAW files to the off-CERN sites, the off-site data centers </a:t>
            </a:r>
            <a:r>
              <a:rPr lang="en-US" sz="1800" i="1" dirty="0" smtClean="0">
                <a:solidFill>
                  <a:srgbClr val="77933C"/>
                </a:solidFill>
              </a:rPr>
              <a:t>de facto </a:t>
            </a:r>
            <a:r>
              <a:rPr lang="en-US" sz="1800" dirty="0" smtClean="0">
                <a:solidFill>
                  <a:srgbClr val="77933C"/>
                </a:solidFill>
              </a:rPr>
              <a:t>will share part of the Tier-0 task (first-pass reconstruction) and, in the subsequent stages, CERN will participate to re-processing as one of the Tier-1’s. </a:t>
            </a:r>
          </a:p>
          <a:p>
            <a:r>
              <a:rPr lang="en-US" sz="1800" b="1" dirty="0" smtClean="0">
                <a:solidFill>
                  <a:srgbClr val="77933C"/>
                </a:solidFill>
              </a:rPr>
              <a:t>Each of the Tier-0/1 centers</a:t>
            </a:r>
            <a:r>
              <a:rPr lang="en-US" sz="1800" b="1" dirty="0">
                <a:solidFill>
                  <a:srgbClr val="77933C"/>
                </a:solidFill>
              </a:rPr>
              <a:t> </a:t>
            </a:r>
            <a:r>
              <a:rPr lang="en-US" sz="1800" b="1" dirty="0" smtClean="0">
                <a:solidFill>
                  <a:srgbClr val="77933C"/>
                </a:solidFill>
              </a:rPr>
              <a:t>will have a given fraction of RAW data to process or re-process.</a:t>
            </a:r>
          </a:p>
          <a:p>
            <a:pPr lvl="1"/>
            <a:r>
              <a:rPr lang="en-US" sz="1600" dirty="0" smtClean="0"/>
              <a:t>This should make the use of resources for reconstruction more efficient, and processing and following re-processing productions more similar, the only difference being the need of restaging from tape to the disk pool if one wants to re-process a data-set different from the current year</a:t>
            </a:r>
          </a:p>
          <a:p>
            <a:pPr lvl="1"/>
            <a:r>
              <a:rPr lang="en-US" sz="1600" dirty="0" smtClean="0">
                <a:solidFill>
                  <a:srgbClr val="77933C"/>
                </a:solidFill>
              </a:rPr>
              <a:t>The data-quality and physics monitoring can be performed on the x</a:t>
            </a:r>
            <a:r>
              <a:rPr lang="en-US" sz="1600" baseline="-25000" dirty="0" smtClean="0">
                <a:solidFill>
                  <a:srgbClr val="77933C"/>
                </a:solidFill>
              </a:rPr>
              <a:t>0</a:t>
            </a:r>
            <a:r>
              <a:rPr lang="en-US" sz="1600" dirty="0" smtClean="0">
                <a:solidFill>
                  <a:srgbClr val="77933C"/>
                </a:solidFill>
              </a:rPr>
              <a:t>% of the entire data, on the freshly reconstructed data at CERN. In this case, the fraction x</a:t>
            </a:r>
            <a:r>
              <a:rPr lang="en-US" sz="1600" baseline="-25000" dirty="0" smtClean="0">
                <a:solidFill>
                  <a:srgbClr val="77933C"/>
                </a:solidFill>
              </a:rPr>
              <a:t>0</a:t>
            </a:r>
            <a:r>
              <a:rPr lang="en-US" sz="1600" dirty="0" smtClean="0">
                <a:solidFill>
                  <a:srgbClr val="77933C"/>
                </a:solidFill>
              </a:rPr>
              <a:t> of CERN-resident RAW should take into account the need for a prompt monitoring of data</a:t>
            </a:r>
          </a:p>
          <a:p>
            <a:r>
              <a:rPr lang="en-US" sz="1800" dirty="0" smtClean="0"/>
              <a:t>In the scheme, RECO files are stored to tape. This has to be carefully tuned. </a:t>
            </a:r>
            <a:r>
              <a:rPr lang="en-US" sz="1800" dirty="0" smtClean="0"/>
              <a:t>ATLAS e.g. </a:t>
            </a:r>
            <a:r>
              <a:rPr lang="en-US" sz="1800" dirty="0" smtClean="0"/>
              <a:t>deletes </a:t>
            </a:r>
            <a:r>
              <a:rPr lang="en-US" sz="1800" b="1" u="sng" dirty="0" smtClean="0"/>
              <a:t>all</a:t>
            </a:r>
            <a:r>
              <a:rPr lang="en-US" sz="1800" dirty="0" smtClean="0"/>
              <a:t> ESD files (apart </a:t>
            </a:r>
            <a:r>
              <a:rPr lang="en-US" sz="1800" dirty="0" err="1" smtClean="0"/>
              <a:t>ExpressStream</a:t>
            </a:r>
            <a:r>
              <a:rPr lang="en-US" sz="1800" dirty="0" smtClean="0"/>
              <a:t> for monitoring) and only saves AOD.</a:t>
            </a:r>
            <a:endParaRPr lang="en-US" sz="1800" dirty="0" smtClean="0"/>
          </a:p>
          <a:p>
            <a:pPr lvl="1"/>
            <a:r>
              <a:rPr lang="en-US" sz="1600" dirty="0" smtClean="0"/>
              <a:t>First of all, a deletion policy can be defined, e.g. we can keep on tape only version n and n-1, until reprocessing n+1 is completed</a:t>
            </a:r>
          </a:p>
          <a:p>
            <a:r>
              <a:rPr lang="en-US" sz="2000" dirty="0" smtClean="0">
                <a:solidFill>
                  <a:schemeClr val="accent3">
                    <a:lumMod val="75000"/>
                  </a:schemeClr>
                </a:solidFill>
              </a:rPr>
              <a:t>Another possibility is to avoid copying back to CERN CASTOR the RECO files produced at the other Tier-1 centers, using local tape </a:t>
            </a:r>
            <a:r>
              <a:rPr lang="en-US" sz="2000" dirty="0" smtClean="0">
                <a:solidFill>
                  <a:schemeClr val="accent3">
                    <a:lumMod val="75000"/>
                  </a:schemeClr>
                </a:solidFill>
              </a:rPr>
              <a:t>systems.</a:t>
            </a:r>
          </a:p>
          <a:p>
            <a:r>
              <a:rPr lang="en-US" sz="2000" dirty="0" smtClean="0">
                <a:solidFill>
                  <a:schemeClr val="accent3">
                    <a:lumMod val="75000"/>
                  </a:schemeClr>
                </a:solidFill>
              </a:rPr>
              <a:t>In</a:t>
            </a:r>
            <a:r>
              <a:rPr lang="en-US" sz="2000" dirty="0" smtClean="0">
                <a:solidFill>
                  <a:schemeClr val="accent3">
                    <a:lumMod val="75000"/>
                  </a:schemeClr>
                </a:solidFill>
              </a:rPr>
              <a:t> general, </a:t>
            </a:r>
            <a:r>
              <a:rPr lang="en-US" sz="2000" dirty="0" smtClean="0">
                <a:solidFill>
                  <a:schemeClr val="accent3">
                    <a:lumMod val="75000"/>
                  </a:schemeClr>
                </a:solidFill>
              </a:rPr>
              <a:t>avoid</a:t>
            </a:r>
            <a:r>
              <a:rPr lang="en-US" sz="2000" dirty="0" smtClean="0">
                <a:solidFill>
                  <a:schemeClr val="accent3">
                    <a:lumMod val="75000"/>
                  </a:schemeClr>
                </a:solidFill>
              </a:rPr>
              <a:t> </a:t>
            </a:r>
            <a:r>
              <a:rPr lang="en-US" sz="2000" dirty="0" smtClean="0">
                <a:solidFill>
                  <a:schemeClr val="accent3">
                    <a:lumMod val="75000"/>
                  </a:schemeClr>
                </a:solidFill>
              </a:rPr>
              <a:t>cross-distribution of RECO files</a:t>
            </a:r>
          </a:p>
        </p:txBody>
      </p:sp>
      <p:sp>
        <p:nvSpPr>
          <p:cNvPr id="4" name="Slide Number Placeholder 3"/>
          <p:cNvSpPr>
            <a:spLocks noGrp="1"/>
          </p:cNvSpPr>
          <p:nvPr>
            <p:ph type="sldNum" sz="quarter" idx="12"/>
          </p:nvPr>
        </p:nvSpPr>
        <p:spPr/>
        <p:txBody>
          <a:bodyPr/>
          <a:lstStyle/>
          <a:p>
            <a:fld id="{031B9A4D-929D-8D49-9E25-5B3B70EFBD9A}" type="slidenum">
              <a:rPr lang="en-US" smtClean="0"/>
              <a:t>21</a:t>
            </a:fld>
            <a:endParaRPr lang="en-US" dirty="0"/>
          </a:p>
        </p:txBody>
      </p:sp>
      <p:sp>
        <p:nvSpPr>
          <p:cNvPr id="6" name="Title 1"/>
          <p:cNvSpPr>
            <a:spLocks noGrp="1"/>
          </p:cNvSpPr>
          <p:nvPr>
            <p:ph type="title"/>
          </p:nvPr>
        </p:nvSpPr>
        <p:spPr>
          <a:xfrm>
            <a:off x="457200" y="0"/>
            <a:ext cx="8229600" cy="870404"/>
          </a:xfrm>
        </p:spPr>
        <p:txBody>
          <a:bodyPr>
            <a:normAutofit/>
          </a:bodyPr>
          <a:lstStyle/>
          <a:p>
            <a:r>
              <a:rPr lang="en-US" sz="2400" dirty="0" smtClean="0">
                <a:solidFill>
                  <a:srgbClr val="77933C"/>
                </a:solidFill>
              </a:rPr>
              <a:t>General comments (in random order)/2</a:t>
            </a:r>
            <a:endParaRPr lang="en-US" sz="2400" dirty="0">
              <a:solidFill>
                <a:srgbClr val="77933C"/>
              </a:solidFill>
            </a:endParaRPr>
          </a:p>
        </p:txBody>
      </p:sp>
    </p:spTree>
    <p:extLst>
      <p:ext uri="{BB962C8B-B14F-4D97-AF65-F5344CB8AC3E}">
        <p14:creationId xmlns:p14="http://schemas.microsoft.com/office/powerpoint/2010/main" val="138616802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70403"/>
            <a:ext cx="8861158" cy="5238099"/>
          </a:xfrm>
        </p:spPr>
        <p:txBody>
          <a:bodyPr>
            <a:noAutofit/>
          </a:bodyPr>
          <a:lstStyle/>
          <a:p>
            <a:pPr>
              <a:buClr>
                <a:schemeClr val="accent3">
                  <a:lumMod val="75000"/>
                </a:schemeClr>
              </a:buClr>
              <a:buFont typeface="Wingdings" charset="2"/>
              <a:buChar char="§"/>
            </a:pPr>
            <a:r>
              <a:rPr lang="en-US" sz="1800" dirty="0" smtClean="0"/>
              <a:t>Assume 1 burst </a:t>
            </a:r>
            <a:r>
              <a:rPr lang="it-IT" sz="1800" dirty="0" smtClean="0">
                <a:sym typeface="Wingdings 3"/>
              </a:rPr>
              <a:t>  1 RAW file </a:t>
            </a:r>
            <a:r>
              <a:rPr lang="it-IT" sz="1800" dirty="0">
                <a:sym typeface="Wingdings 3"/>
              </a:rPr>
              <a:t>  1 </a:t>
            </a:r>
            <a:r>
              <a:rPr lang="it-IT" sz="1800" dirty="0" smtClean="0">
                <a:sym typeface="Wingdings 3"/>
              </a:rPr>
              <a:t>RECO file </a:t>
            </a:r>
            <a:r>
              <a:rPr lang="it-IT" sz="1800" dirty="0">
                <a:sym typeface="Wingdings 3"/>
              </a:rPr>
              <a:t>  1 </a:t>
            </a:r>
            <a:r>
              <a:rPr lang="it-IT" sz="1800" dirty="0" smtClean="0">
                <a:sym typeface="Wingdings 3"/>
              </a:rPr>
              <a:t>THIN file</a:t>
            </a:r>
          </a:p>
          <a:p>
            <a:pPr lvl="1">
              <a:buClr>
                <a:schemeClr val="accent3">
                  <a:lumMod val="60000"/>
                  <a:lumOff val="40000"/>
                </a:schemeClr>
              </a:buClr>
              <a:buFont typeface="Wingdings" charset="2"/>
              <a:buChar char="§"/>
            </a:pPr>
            <a:r>
              <a:rPr lang="it-IT" sz="1600" dirty="0" err="1" smtClean="0">
                <a:sym typeface="Wingdings 3"/>
              </a:rPr>
              <a:t>Files</a:t>
            </a:r>
            <a:r>
              <a:rPr lang="it-IT" sz="1600" dirty="0" smtClean="0">
                <a:sym typeface="Wingdings 3"/>
              </a:rPr>
              <a:t> up to 4 GB, </a:t>
            </a:r>
            <a:r>
              <a:rPr lang="it-IT" sz="1600" dirty="0" err="1" smtClean="0">
                <a:sym typeface="Wingdings 3"/>
              </a:rPr>
              <a:t>at</a:t>
            </a:r>
            <a:r>
              <a:rPr lang="it-IT" sz="1600" dirty="0" smtClean="0">
                <a:sym typeface="Wingdings 3"/>
              </a:rPr>
              <a:t> </a:t>
            </a:r>
            <a:r>
              <a:rPr lang="it-IT" sz="1600" dirty="0" err="1" smtClean="0">
                <a:sym typeface="Wingdings 3"/>
              </a:rPr>
              <a:t>least</a:t>
            </a:r>
            <a:r>
              <a:rPr lang="it-IT" sz="1600" dirty="0" smtClean="0">
                <a:sym typeface="Wingdings 3"/>
              </a:rPr>
              <a:t> for RAW and RECO </a:t>
            </a:r>
          </a:p>
          <a:p>
            <a:pPr lvl="1">
              <a:buClr>
                <a:schemeClr val="accent3">
                  <a:lumMod val="60000"/>
                  <a:lumOff val="40000"/>
                </a:schemeClr>
              </a:buClr>
              <a:buFont typeface="Wingdings" charset="2"/>
              <a:buChar char="§"/>
            </a:pPr>
            <a:r>
              <a:rPr lang="it-IT" sz="1600" dirty="0" smtClean="0">
                <a:sym typeface="Wingdings 3"/>
              </a:rPr>
              <a:t>THIN </a:t>
            </a:r>
            <a:r>
              <a:rPr lang="it-IT" sz="1600" dirty="0" err="1" smtClean="0">
                <a:sym typeface="Wingdings 3"/>
              </a:rPr>
              <a:t>files</a:t>
            </a:r>
            <a:r>
              <a:rPr lang="it-IT" sz="1600" dirty="0" smtClean="0">
                <a:sym typeface="Wingdings 3"/>
              </a:rPr>
              <a:t> </a:t>
            </a:r>
            <a:r>
              <a:rPr lang="it-IT" sz="1600" dirty="0" err="1" smtClean="0">
                <a:sym typeface="Wingdings 3"/>
              </a:rPr>
              <a:t>hopefully</a:t>
            </a:r>
            <a:r>
              <a:rPr lang="it-IT" sz="1600" dirty="0" smtClean="0">
                <a:sym typeface="Wingdings 3"/>
              </a:rPr>
              <a:t> </a:t>
            </a:r>
            <a:r>
              <a:rPr lang="it-IT" sz="1600" dirty="0" err="1" smtClean="0">
                <a:sym typeface="Wingdings 3"/>
              </a:rPr>
              <a:t>smaller</a:t>
            </a:r>
            <a:r>
              <a:rPr lang="it-IT" sz="1600" dirty="0" smtClean="0">
                <a:sym typeface="Wingdings 3"/>
              </a:rPr>
              <a:t>, </a:t>
            </a:r>
            <a:r>
              <a:rPr lang="it-IT" sz="1600" dirty="0" err="1" smtClean="0">
                <a:sym typeface="Wingdings 3"/>
              </a:rPr>
              <a:t>but</a:t>
            </a:r>
            <a:r>
              <a:rPr lang="it-IT" sz="1600" dirty="0" smtClean="0">
                <a:sym typeface="Wingdings 3"/>
              </a:rPr>
              <a:t> </a:t>
            </a:r>
            <a:r>
              <a:rPr lang="it-IT" sz="1600" dirty="0" err="1" smtClean="0">
                <a:sym typeface="Wingdings 3"/>
              </a:rPr>
              <a:t>probably</a:t>
            </a:r>
            <a:r>
              <a:rPr lang="it-IT" sz="1600" dirty="0" smtClean="0">
                <a:sym typeface="Wingdings 3"/>
              </a:rPr>
              <a:t> </a:t>
            </a:r>
            <a:r>
              <a:rPr lang="en-US" sz="1600" dirty="0"/>
              <a:t>1 burst </a:t>
            </a:r>
            <a:r>
              <a:rPr lang="it-IT" sz="1600" dirty="0">
                <a:sym typeface="Wingdings 3"/>
              </a:rPr>
              <a:t>  1 </a:t>
            </a:r>
            <a:r>
              <a:rPr lang="it-IT" sz="1600" dirty="0" smtClean="0">
                <a:sym typeface="Wingdings 3"/>
              </a:rPr>
              <a:t>file </a:t>
            </a:r>
            <a:r>
              <a:rPr lang="it-IT" sz="1600" dirty="0" err="1" smtClean="0">
                <a:sym typeface="Wingdings 3"/>
              </a:rPr>
              <a:t>still</a:t>
            </a:r>
            <a:r>
              <a:rPr lang="it-IT" sz="1600" dirty="0" smtClean="0">
                <a:sym typeface="Wingdings 3"/>
              </a:rPr>
              <a:t> OK </a:t>
            </a:r>
          </a:p>
          <a:p>
            <a:pPr>
              <a:buClr>
                <a:schemeClr val="accent3">
                  <a:lumMod val="75000"/>
                </a:schemeClr>
              </a:buClr>
              <a:buFont typeface="Wingdings" charset="2"/>
              <a:buChar char="§"/>
            </a:pPr>
            <a:r>
              <a:rPr lang="it-IT" sz="1800" dirty="0" err="1" smtClean="0">
                <a:solidFill>
                  <a:schemeClr val="accent3">
                    <a:lumMod val="50000"/>
                  </a:schemeClr>
                </a:solidFill>
                <a:sym typeface="Wingdings 3"/>
              </a:rPr>
              <a:t>Calibrations</a:t>
            </a:r>
            <a:endParaRPr lang="it-IT" sz="1800" dirty="0" smtClean="0">
              <a:solidFill>
                <a:schemeClr val="accent3">
                  <a:lumMod val="50000"/>
                </a:schemeClr>
              </a:solidFill>
              <a:sym typeface="Wingdings 3"/>
            </a:endParaRPr>
          </a:p>
          <a:p>
            <a:pPr lvl="1">
              <a:buClr>
                <a:schemeClr val="accent3">
                  <a:lumMod val="60000"/>
                  <a:lumOff val="40000"/>
                </a:schemeClr>
              </a:buClr>
              <a:buFont typeface="Wingdings" charset="2"/>
              <a:buChar char="§"/>
            </a:pPr>
            <a:r>
              <a:rPr lang="en-US" sz="1600" dirty="0">
                <a:solidFill>
                  <a:srgbClr val="77933C"/>
                </a:solidFill>
              </a:rPr>
              <a:t>P</a:t>
            </a:r>
            <a:r>
              <a:rPr lang="en-US" sz="1600" dirty="0" smtClean="0">
                <a:solidFill>
                  <a:srgbClr val="77933C"/>
                </a:solidFill>
              </a:rPr>
              <a:t>erformed </a:t>
            </a:r>
            <a:r>
              <a:rPr lang="en-US" sz="1600" dirty="0">
                <a:solidFill>
                  <a:srgbClr val="77933C"/>
                </a:solidFill>
              </a:rPr>
              <a:t>typically from RECO</a:t>
            </a:r>
          </a:p>
          <a:p>
            <a:pPr lvl="1">
              <a:buClr>
                <a:schemeClr val="accent3">
                  <a:lumMod val="60000"/>
                  <a:lumOff val="40000"/>
                </a:schemeClr>
              </a:buClr>
              <a:buFont typeface="Wingdings" charset="2"/>
              <a:buChar char="§"/>
            </a:pPr>
            <a:r>
              <a:rPr lang="en-US" sz="1600" dirty="0">
                <a:solidFill>
                  <a:srgbClr val="77933C"/>
                </a:solidFill>
              </a:rPr>
              <a:t>Calibration </a:t>
            </a:r>
            <a:r>
              <a:rPr lang="en-US" sz="1600" dirty="0" smtClean="0">
                <a:solidFill>
                  <a:srgbClr val="77933C"/>
                </a:solidFill>
              </a:rPr>
              <a:t>tasks </a:t>
            </a:r>
            <a:r>
              <a:rPr lang="en-US" sz="1600" dirty="0">
                <a:solidFill>
                  <a:srgbClr val="77933C"/>
                </a:solidFill>
              </a:rPr>
              <a:t>could run automatically once a given amount of data is reached</a:t>
            </a:r>
          </a:p>
          <a:p>
            <a:pPr lvl="1">
              <a:buClr>
                <a:schemeClr val="accent3">
                  <a:lumMod val="60000"/>
                  <a:lumOff val="40000"/>
                </a:schemeClr>
              </a:buClr>
              <a:buFont typeface="Wingdings" charset="2"/>
              <a:buChar char="§"/>
            </a:pPr>
            <a:r>
              <a:rPr lang="en-US" sz="1600" dirty="0">
                <a:solidFill>
                  <a:srgbClr val="77933C"/>
                </a:solidFill>
              </a:rPr>
              <a:t>To be performed at the T0 and/or T1’</a:t>
            </a:r>
            <a:r>
              <a:rPr lang="en-US" sz="1600" dirty="0" smtClean="0">
                <a:solidFill>
                  <a:srgbClr val="77933C"/>
                </a:solidFill>
              </a:rPr>
              <a:t>s</a:t>
            </a:r>
          </a:p>
          <a:p>
            <a:pPr>
              <a:buClr>
                <a:schemeClr val="accent3">
                  <a:lumMod val="60000"/>
                  <a:lumOff val="40000"/>
                </a:schemeClr>
              </a:buClr>
              <a:buFont typeface="Wingdings" charset="2"/>
              <a:buChar char="§"/>
            </a:pPr>
            <a:r>
              <a:rPr lang="en-US" sz="2000" dirty="0" smtClean="0">
                <a:solidFill>
                  <a:srgbClr val="77933C"/>
                </a:solidFill>
                <a:sym typeface="Wingdings 3"/>
              </a:rPr>
              <a:t>In order to optimize resources, consider the possibility of:</a:t>
            </a:r>
          </a:p>
          <a:p>
            <a:pPr lvl="1">
              <a:buClr>
                <a:schemeClr val="accent3">
                  <a:lumMod val="60000"/>
                  <a:lumOff val="40000"/>
                </a:schemeClr>
              </a:buClr>
              <a:buFont typeface="Wingdings" charset="2"/>
              <a:buChar char="§"/>
            </a:pPr>
            <a:r>
              <a:rPr lang="en-US" sz="1600" dirty="0" smtClean="0">
                <a:solidFill>
                  <a:schemeClr val="accent3">
                    <a:lumMod val="50000"/>
                  </a:schemeClr>
                </a:solidFill>
                <a:sym typeface="Wingdings 3"/>
              </a:rPr>
              <a:t>Perform prompt reconstruction only the fraction of data needed for Data Quality/Physics monitoring at pass-1</a:t>
            </a:r>
          </a:p>
          <a:p>
            <a:pPr lvl="1">
              <a:buClr>
                <a:schemeClr val="accent3">
                  <a:lumMod val="60000"/>
                  <a:lumOff val="40000"/>
                </a:schemeClr>
              </a:buClr>
              <a:buFont typeface="Wingdings" charset="2"/>
              <a:buChar char="§"/>
            </a:pPr>
            <a:r>
              <a:rPr lang="en-US" sz="1600" dirty="0" smtClean="0">
                <a:solidFill>
                  <a:schemeClr val="accent3">
                    <a:lumMod val="50000"/>
                  </a:schemeClr>
                </a:solidFill>
                <a:sym typeface="Wingdings 3"/>
              </a:rPr>
              <a:t>Run full data-set reconstruction only at pass-2+, once calibrations are OK</a:t>
            </a:r>
          </a:p>
          <a:p>
            <a:pPr lvl="1">
              <a:buClr>
                <a:schemeClr val="accent3">
                  <a:lumMod val="60000"/>
                  <a:lumOff val="40000"/>
                </a:schemeClr>
              </a:buClr>
              <a:buFont typeface="Wingdings" charset="2"/>
              <a:buChar char="§"/>
            </a:pPr>
            <a:r>
              <a:rPr lang="en-US" sz="1600" dirty="0" smtClean="0">
                <a:solidFill>
                  <a:schemeClr val="accent3">
                    <a:lumMod val="50000"/>
                  </a:schemeClr>
                </a:solidFill>
                <a:sym typeface="Wingdings 3"/>
              </a:rPr>
              <a:t>Convenient only if we feel that at least 1 re-processing is needed</a:t>
            </a:r>
          </a:p>
          <a:p>
            <a:pPr lvl="1">
              <a:buClr>
                <a:schemeClr val="accent3">
                  <a:lumMod val="60000"/>
                  <a:lumOff val="40000"/>
                </a:schemeClr>
              </a:buClr>
              <a:buFont typeface="Wingdings" charset="2"/>
              <a:buChar char="§"/>
            </a:pPr>
            <a:r>
              <a:rPr lang="en-US" sz="1600" dirty="0" smtClean="0">
                <a:solidFill>
                  <a:schemeClr val="accent3">
                    <a:lumMod val="50000"/>
                  </a:schemeClr>
                </a:solidFill>
                <a:sym typeface="Wingdings 3"/>
              </a:rPr>
              <a:t>Probably not OK for 2014 run</a:t>
            </a:r>
            <a:endParaRPr lang="it-IT" sz="1600" dirty="0" smtClean="0">
              <a:solidFill>
                <a:schemeClr val="accent3">
                  <a:lumMod val="50000"/>
                </a:schemeClr>
              </a:solidFill>
              <a:sym typeface="Wingdings 3"/>
            </a:endParaRPr>
          </a:p>
        </p:txBody>
      </p:sp>
      <p:sp>
        <p:nvSpPr>
          <p:cNvPr id="4" name="Slide Number Placeholder 3"/>
          <p:cNvSpPr>
            <a:spLocks noGrp="1"/>
          </p:cNvSpPr>
          <p:nvPr>
            <p:ph type="sldNum" sz="quarter" idx="12"/>
          </p:nvPr>
        </p:nvSpPr>
        <p:spPr/>
        <p:txBody>
          <a:bodyPr/>
          <a:lstStyle/>
          <a:p>
            <a:fld id="{031B9A4D-929D-8D49-9E25-5B3B70EFBD9A}" type="slidenum">
              <a:rPr lang="en-US" smtClean="0"/>
              <a:t>22</a:t>
            </a:fld>
            <a:endParaRPr lang="en-US" dirty="0"/>
          </a:p>
        </p:txBody>
      </p:sp>
      <p:sp>
        <p:nvSpPr>
          <p:cNvPr id="6" name="Title 1"/>
          <p:cNvSpPr>
            <a:spLocks noGrp="1"/>
          </p:cNvSpPr>
          <p:nvPr>
            <p:ph type="title"/>
          </p:nvPr>
        </p:nvSpPr>
        <p:spPr>
          <a:xfrm>
            <a:off x="457200" y="0"/>
            <a:ext cx="8229600" cy="870404"/>
          </a:xfrm>
        </p:spPr>
        <p:txBody>
          <a:bodyPr>
            <a:normAutofit/>
          </a:bodyPr>
          <a:lstStyle/>
          <a:p>
            <a:r>
              <a:rPr lang="en-US" sz="2400" dirty="0" smtClean="0">
                <a:solidFill>
                  <a:srgbClr val="77933C"/>
                </a:solidFill>
              </a:rPr>
              <a:t>General comments (in random order)/3</a:t>
            </a:r>
            <a:endParaRPr lang="en-US" sz="2400" dirty="0">
              <a:solidFill>
                <a:srgbClr val="77933C"/>
              </a:solidFill>
            </a:endParaRPr>
          </a:p>
        </p:txBody>
      </p:sp>
    </p:spTree>
    <p:extLst>
      <p:ext uri="{BB962C8B-B14F-4D97-AF65-F5344CB8AC3E}">
        <p14:creationId xmlns:p14="http://schemas.microsoft.com/office/powerpoint/2010/main" val="5694773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70403"/>
            <a:ext cx="9144000" cy="2858999"/>
          </a:xfrm>
        </p:spPr>
        <p:txBody>
          <a:bodyPr>
            <a:noAutofit/>
          </a:bodyPr>
          <a:lstStyle/>
          <a:p>
            <a:pPr marL="57150" indent="0">
              <a:buNone/>
            </a:pPr>
            <a:r>
              <a:rPr lang="en-US" sz="2400" dirty="0" smtClean="0">
                <a:solidFill>
                  <a:srgbClr val="4F6228"/>
                </a:solidFill>
              </a:rPr>
              <a:t>Baseline design:</a:t>
            </a:r>
          </a:p>
          <a:p>
            <a:pPr marL="400050">
              <a:buFontTx/>
              <a:buChar char="-"/>
            </a:pPr>
            <a:r>
              <a:rPr lang="en-US" sz="2000" dirty="0" smtClean="0">
                <a:solidFill>
                  <a:srgbClr val="4F6228"/>
                </a:solidFill>
              </a:rPr>
              <a:t>RAW stored and reconstructed (pass-1) at CERN Tier-0, copied to Tier-1 centers</a:t>
            </a:r>
          </a:p>
          <a:p>
            <a:pPr marL="400050">
              <a:buFontTx/>
              <a:buChar char="-"/>
            </a:pPr>
            <a:r>
              <a:rPr lang="en-US" sz="2000" dirty="0" smtClean="0">
                <a:solidFill>
                  <a:srgbClr val="4F6228"/>
                </a:solidFill>
              </a:rPr>
              <a:t>RECO distributed at Tier-1’s and thinned</a:t>
            </a:r>
          </a:p>
          <a:p>
            <a:pPr marL="400050">
              <a:buFontTx/>
              <a:buChar char="-"/>
            </a:pPr>
            <a:r>
              <a:rPr lang="en-US" sz="2000" dirty="0" smtClean="0">
                <a:solidFill>
                  <a:srgbClr val="4F6228"/>
                </a:solidFill>
              </a:rPr>
              <a:t>Re-processing for pass-2+ at Tier-1’s</a:t>
            </a:r>
          </a:p>
          <a:p>
            <a:pPr marL="400050">
              <a:buFontTx/>
              <a:buChar char="-"/>
            </a:pPr>
            <a:r>
              <a:rPr lang="en-US" sz="2000" dirty="0" smtClean="0">
                <a:solidFill>
                  <a:srgbClr val="4F6228"/>
                </a:solidFill>
              </a:rPr>
              <a:t>Thinned data distributed to Tier-2 centers for user analysis, also used </a:t>
            </a:r>
            <a:r>
              <a:rPr lang="en-US" sz="2000" dirty="0">
                <a:solidFill>
                  <a:srgbClr val="4F6228"/>
                </a:solidFill>
              </a:rPr>
              <a:t>for Monte Carlo production</a:t>
            </a:r>
            <a:endParaRPr lang="en-US" sz="2000" dirty="0" smtClean="0">
              <a:solidFill>
                <a:srgbClr val="4F6228"/>
              </a:solidFill>
            </a:endParaRPr>
          </a:p>
          <a:p>
            <a:pPr marL="57150" indent="0">
              <a:buNone/>
            </a:pPr>
            <a:endParaRPr lang="en-US" sz="2000" dirty="0">
              <a:solidFill>
                <a:srgbClr val="4F6228"/>
              </a:solidFill>
            </a:endParaRPr>
          </a:p>
          <a:p>
            <a:pPr marL="57150" indent="0">
              <a:buNone/>
            </a:pPr>
            <a:r>
              <a:rPr lang="en-US" sz="2400" dirty="0" smtClean="0">
                <a:solidFill>
                  <a:srgbClr val="4F6228"/>
                </a:solidFill>
              </a:rPr>
              <a:t>Modified in order to:</a:t>
            </a:r>
            <a:endParaRPr lang="en-US" sz="2400" dirty="0">
              <a:solidFill>
                <a:srgbClr val="4F6228"/>
              </a:solidFill>
            </a:endParaRPr>
          </a:p>
          <a:p>
            <a:pPr marL="400050">
              <a:buFontTx/>
              <a:buChar char="-"/>
            </a:pPr>
            <a:r>
              <a:rPr lang="en-US" sz="2000" dirty="0" smtClean="0">
                <a:solidFill>
                  <a:srgbClr val="4F6228"/>
                </a:solidFill>
              </a:rPr>
              <a:t>Distribute immediately RAW files to Tier-1’s keeping a fraction at the CERN disk pool. All RAW files are in any case kept on tape at CERN (custodial copy). </a:t>
            </a:r>
          </a:p>
          <a:p>
            <a:pPr marL="400050">
              <a:buFontTx/>
              <a:buChar char="-"/>
            </a:pPr>
            <a:r>
              <a:rPr lang="en-US" sz="2000" dirty="0" smtClean="0">
                <a:solidFill>
                  <a:srgbClr val="4F6228"/>
                </a:solidFill>
              </a:rPr>
              <a:t>Use CERN+Tier-1 centers on the same footing for </a:t>
            </a:r>
            <a:r>
              <a:rPr lang="en-US" sz="2000" dirty="0">
                <a:solidFill>
                  <a:srgbClr val="4F6228"/>
                </a:solidFill>
              </a:rPr>
              <a:t>p</a:t>
            </a:r>
            <a:r>
              <a:rPr lang="en-US" sz="2000" dirty="0" smtClean="0">
                <a:solidFill>
                  <a:srgbClr val="4F6228"/>
                </a:solidFill>
              </a:rPr>
              <a:t>ass-1 processing and re-processing and for THIN production</a:t>
            </a:r>
            <a:endParaRPr lang="en-US" sz="2000" dirty="0">
              <a:solidFill>
                <a:srgbClr val="4F6228"/>
              </a:solidFill>
            </a:endParaRPr>
          </a:p>
          <a:p>
            <a:pPr>
              <a:buFontTx/>
              <a:buChar char="-"/>
            </a:pPr>
            <a:r>
              <a:rPr lang="en-US" sz="2000" dirty="0" smtClean="0">
                <a:solidFill>
                  <a:srgbClr val="4F6228"/>
                </a:solidFill>
              </a:rPr>
              <a:t>Avoid cross-distribution of RECO files between the Tier-1’s</a:t>
            </a:r>
            <a:endParaRPr lang="en-US" sz="2000" dirty="0">
              <a:solidFill>
                <a:srgbClr val="4F6228"/>
              </a:solidFill>
            </a:endParaRPr>
          </a:p>
          <a:p>
            <a:pPr>
              <a:buFontTx/>
              <a:buChar char="-"/>
            </a:pPr>
            <a:endParaRPr lang="en-US" sz="2000" dirty="0" smtClean="0"/>
          </a:p>
          <a:p>
            <a:pPr marL="0" indent="0">
              <a:buNone/>
            </a:pPr>
            <a:r>
              <a:rPr lang="en-US" sz="2000" dirty="0" smtClean="0">
                <a:solidFill>
                  <a:schemeClr val="accent3">
                    <a:lumMod val="75000"/>
                  </a:schemeClr>
                </a:solidFill>
              </a:rPr>
              <a:t>We end up with the following scheme…</a:t>
            </a:r>
          </a:p>
        </p:txBody>
      </p:sp>
      <p:sp>
        <p:nvSpPr>
          <p:cNvPr id="4" name="Slide Number Placeholder 3"/>
          <p:cNvSpPr>
            <a:spLocks noGrp="1"/>
          </p:cNvSpPr>
          <p:nvPr>
            <p:ph type="sldNum" sz="quarter" idx="12"/>
          </p:nvPr>
        </p:nvSpPr>
        <p:spPr/>
        <p:txBody>
          <a:bodyPr/>
          <a:lstStyle/>
          <a:p>
            <a:fld id="{031B9A4D-929D-8D49-9E25-5B3B70EFBD9A}" type="slidenum">
              <a:rPr lang="en-US" smtClean="0"/>
              <a:t>23</a:t>
            </a:fld>
            <a:endParaRPr lang="en-US" dirty="0"/>
          </a:p>
        </p:txBody>
      </p:sp>
      <p:sp>
        <p:nvSpPr>
          <p:cNvPr id="5" name="Title 1"/>
          <p:cNvSpPr>
            <a:spLocks noGrp="1"/>
          </p:cNvSpPr>
          <p:nvPr>
            <p:ph type="title"/>
          </p:nvPr>
        </p:nvSpPr>
        <p:spPr>
          <a:xfrm>
            <a:off x="457200" y="0"/>
            <a:ext cx="8229600" cy="870404"/>
          </a:xfrm>
        </p:spPr>
        <p:txBody>
          <a:bodyPr>
            <a:normAutofit/>
          </a:bodyPr>
          <a:lstStyle/>
          <a:p>
            <a:r>
              <a:rPr lang="en-US" sz="2400" dirty="0" smtClean="0">
                <a:solidFill>
                  <a:srgbClr val="77933C"/>
                </a:solidFill>
              </a:rPr>
              <a:t>Summarizing</a:t>
            </a:r>
            <a:endParaRPr lang="en-US" sz="2400" dirty="0">
              <a:solidFill>
                <a:srgbClr val="77933C"/>
              </a:solidFill>
            </a:endParaRPr>
          </a:p>
        </p:txBody>
      </p:sp>
    </p:spTree>
    <p:extLst>
      <p:ext uri="{BB962C8B-B14F-4D97-AF65-F5344CB8AC3E}">
        <p14:creationId xmlns:p14="http://schemas.microsoft.com/office/powerpoint/2010/main" val="232745867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Rectangle 140"/>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42" name="Rounded Rectangle 141"/>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3" name="TextBox 142"/>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214" name="Rectangle 213"/>
          <p:cNvSpPr/>
          <p:nvPr/>
        </p:nvSpPr>
        <p:spPr>
          <a:xfrm>
            <a:off x="6553481" y="2706286"/>
            <a:ext cx="1596262"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213" name="Rectangle 212"/>
          <p:cNvSpPr/>
          <p:nvPr/>
        </p:nvSpPr>
        <p:spPr>
          <a:xfrm>
            <a:off x="6542491" y="896807"/>
            <a:ext cx="1621659"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9" name="Rectangle 118"/>
          <p:cNvSpPr/>
          <p:nvPr/>
        </p:nvSpPr>
        <p:spPr>
          <a:xfrm>
            <a:off x="5214559" y="4879215"/>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84" name="Rectangle 83"/>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7" name="TextBox 6"/>
          <p:cNvSpPr txBox="1"/>
          <p:nvPr/>
        </p:nvSpPr>
        <p:spPr>
          <a:xfrm>
            <a:off x="668618" y="444035"/>
            <a:ext cx="1104589" cy="338554"/>
          </a:xfrm>
          <a:prstGeom prst="rect">
            <a:avLst/>
          </a:prstGeom>
          <a:noFill/>
        </p:spPr>
        <p:txBody>
          <a:bodyPr wrap="none" rtlCol="0">
            <a:spAutoFit/>
          </a:bodyPr>
          <a:lstStyle/>
          <a:p>
            <a:r>
              <a:rPr lang="en-US" sz="1600" b="1" dirty="0" smtClean="0">
                <a:solidFill>
                  <a:srgbClr val="577204"/>
                </a:solidFill>
              </a:rPr>
              <a:t>NA62 farm</a:t>
            </a:r>
            <a:endParaRPr lang="en-US" sz="1600" b="1" dirty="0">
              <a:solidFill>
                <a:srgbClr val="577204"/>
              </a:solidFill>
            </a:endParaRPr>
          </a:p>
        </p:txBody>
      </p:sp>
      <p:sp>
        <p:nvSpPr>
          <p:cNvPr id="12" name="Rounded Rectangle 11"/>
          <p:cNvSpPr/>
          <p:nvPr/>
        </p:nvSpPr>
        <p:spPr>
          <a:xfrm>
            <a:off x="776309" y="2060694"/>
            <a:ext cx="1193334"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 name="TextBox 12"/>
          <p:cNvSpPr txBox="1"/>
          <p:nvPr/>
        </p:nvSpPr>
        <p:spPr>
          <a:xfrm>
            <a:off x="864757" y="2103692"/>
            <a:ext cx="1147219" cy="276999"/>
          </a:xfrm>
          <a:prstGeom prst="rect">
            <a:avLst/>
          </a:prstGeom>
          <a:noFill/>
        </p:spPr>
        <p:txBody>
          <a:bodyPr wrap="none" rtlCol="0">
            <a:spAutoFit/>
          </a:bodyPr>
          <a:lstStyle/>
          <a:p>
            <a:r>
              <a:rPr lang="en-US" sz="1200" dirty="0" smtClean="0">
                <a:solidFill>
                  <a:srgbClr val="FFFFFF"/>
                </a:solidFill>
              </a:rPr>
              <a:t>Farm storage</a:t>
            </a:r>
            <a:endParaRPr lang="en-US" sz="1200" dirty="0">
              <a:solidFill>
                <a:srgbClr val="FFFFFF"/>
              </a:solidFill>
            </a:endParaRPr>
          </a:p>
        </p:txBody>
      </p:sp>
      <p:cxnSp>
        <p:nvCxnSpPr>
          <p:cNvPr id="22" name="Straight Connector 2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cxnSp>
        <p:nvCxnSpPr>
          <p:cNvPr id="32" name="Straight Arrow Connector 31"/>
          <p:cNvCxnSpPr/>
          <p:nvPr/>
        </p:nvCxnSpPr>
        <p:spPr>
          <a:xfrm>
            <a:off x="219420" y="5603740"/>
            <a:ext cx="352734" cy="0"/>
          </a:xfrm>
          <a:prstGeom prst="straightConnector1">
            <a:avLst/>
          </a:prstGeom>
          <a:ln w="12700" cmpd="sng">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5408995" y="1544825"/>
            <a:ext cx="973145"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45" name="TextBox 44"/>
          <p:cNvSpPr txBox="1"/>
          <p:nvPr/>
        </p:nvSpPr>
        <p:spPr>
          <a:xfrm>
            <a:off x="5448300" y="2443855"/>
            <a:ext cx="455870" cy="307777"/>
          </a:xfrm>
          <a:prstGeom prst="rect">
            <a:avLst/>
          </a:prstGeom>
          <a:noFill/>
        </p:spPr>
        <p:txBody>
          <a:bodyPr wrap="none" rtlCol="0">
            <a:spAutoFit/>
          </a:bodyPr>
          <a:lstStyle/>
          <a:p>
            <a:r>
              <a:rPr lang="en-US" sz="1400" dirty="0" smtClean="0"/>
              <a:t>x</a:t>
            </a:r>
            <a:r>
              <a:rPr lang="en-US" sz="1400" baseline="-25000" dirty="0" smtClean="0"/>
              <a:t>B</a:t>
            </a:r>
            <a:r>
              <a:rPr lang="en-US" sz="1400" dirty="0" smtClean="0"/>
              <a:t>%</a:t>
            </a:r>
            <a:endParaRPr lang="en-US" sz="1400" dirty="0"/>
          </a:p>
        </p:txBody>
      </p:sp>
      <p:sp>
        <p:nvSpPr>
          <p:cNvPr id="107" name="Rectangle 106"/>
          <p:cNvSpPr/>
          <p:nvPr/>
        </p:nvSpPr>
        <p:spPr>
          <a:xfrm>
            <a:off x="3521859" y="4879215"/>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210" name="Slide Number Placeholder 209"/>
          <p:cNvSpPr>
            <a:spLocks noGrp="1"/>
          </p:cNvSpPr>
          <p:nvPr>
            <p:ph type="sldNum" sz="quarter" idx="12"/>
          </p:nvPr>
        </p:nvSpPr>
        <p:spPr/>
        <p:txBody>
          <a:bodyPr/>
          <a:lstStyle/>
          <a:p>
            <a:fld id="{031B9A4D-929D-8D49-9E25-5B3B70EFBD9A}" type="slidenum">
              <a:rPr lang="en-US" smtClean="0"/>
              <a:t>24</a:t>
            </a:fld>
            <a:endParaRPr lang="en-US" dirty="0"/>
          </a:p>
        </p:txBody>
      </p:sp>
      <p:sp>
        <p:nvSpPr>
          <p:cNvPr id="215" name="TextBox 214"/>
          <p:cNvSpPr txBox="1"/>
          <p:nvPr/>
        </p:nvSpPr>
        <p:spPr>
          <a:xfrm>
            <a:off x="6565938" y="2706286"/>
            <a:ext cx="684803" cy="276999"/>
          </a:xfrm>
          <a:prstGeom prst="rect">
            <a:avLst/>
          </a:prstGeom>
          <a:noFill/>
          <a:ln>
            <a:noFill/>
          </a:ln>
        </p:spPr>
        <p:txBody>
          <a:bodyPr wrap="none" rtlCol="0">
            <a:spAutoFit/>
          </a:bodyPr>
          <a:lstStyle/>
          <a:p>
            <a:r>
              <a:rPr lang="en-US" sz="1200" b="1" dirty="0" smtClean="0">
                <a:solidFill>
                  <a:srgbClr val="4F6228"/>
                </a:solidFill>
              </a:rPr>
              <a:t>Tier-1 B</a:t>
            </a:r>
            <a:endParaRPr lang="en-US" sz="1200" b="1" dirty="0">
              <a:solidFill>
                <a:srgbClr val="4F6228"/>
              </a:solidFill>
            </a:endParaRPr>
          </a:p>
        </p:txBody>
      </p:sp>
      <p:sp>
        <p:nvSpPr>
          <p:cNvPr id="233" name="TextBox 232"/>
          <p:cNvSpPr txBox="1"/>
          <p:nvPr/>
        </p:nvSpPr>
        <p:spPr>
          <a:xfrm>
            <a:off x="3539994" y="4879215"/>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234" name="TextBox 233"/>
          <p:cNvSpPr txBox="1"/>
          <p:nvPr/>
        </p:nvSpPr>
        <p:spPr>
          <a:xfrm>
            <a:off x="5232506" y="4879215"/>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259" name="TextBox 258"/>
          <p:cNvSpPr txBox="1"/>
          <p:nvPr/>
        </p:nvSpPr>
        <p:spPr>
          <a:xfrm>
            <a:off x="4012222" y="5802193"/>
            <a:ext cx="697627" cy="276999"/>
          </a:xfrm>
          <a:prstGeom prst="rect">
            <a:avLst/>
          </a:prstGeom>
          <a:noFill/>
        </p:spPr>
        <p:txBody>
          <a:bodyPr wrap="none" rtlCol="0">
            <a:spAutoFit/>
          </a:bodyPr>
          <a:lstStyle/>
          <a:p>
            <a:r>
              <a:rPr lang="en-US" sz="1200" dirty="0" smtClean="0"/>
              <a:t>Analysis</a:t>
            </a:r>
            <a:endParaRPr lang="en-US" sz="1200" dirty="0"/>
          </a:p>
        </p:txBody>
      </p:sp>
      <p:sp>
        <p:nvSpPr>
          <p:cNvPr id="261" name="TextBox 260"/>
          <p:cNvSpPr txBox="1"/>
          <p:nvPr/>
        </p:nvSpPr>
        <p:spPr>
          <a:xfrm>
            <a:off x="5709727" y="5806573"/>
            <a:ext cx="697627" cy="276999"/>
          </a:xfrm>
          <a:prstGeom prst="rect">
            <a:avLst/>
          </a:prstGeom>
          <a:noFill/>
        </p:spPr>
        <p:txBody>
          <a:bodyPr wrap="none" rtlCol="0">
            <a:spAutoFit/>
          </a:bodyPr>
          <a:lstStyle/>
          <a:p>
            <a:r>
              <a:rPr lang="en-US" sz="1200" dirty="0" smtClean="0"/>
              <a:t>Analysis</a:t>
            </a:r>
            <a:endParaRPr lang="en-US" sz="1200" dirty="0"/>
          </a:p>
        </p:txBody>
      </p:sp>
      <p:sp>
        <p:nvSpPr>
          <p:cNvPr id="264" name="TextBox 263"/>
          <p:cNvSpPr txBox="1"/>
          <p:nvPr/>
        </p:nvSpPr>
        <p:spPr>
          <a:xfrm>
            <a:off x="606847" y="5454784"/>
            <a:ext cx="1392328" cy="276999"/>
          </a:xfrm>
          <a:prstGeom prst="rect">
            <a:avLst/>
          </a:prstGeom>
          <a:noFill/>
          <a:ln>
            <a:noFill/>
          </a:ln>
        </p:spPr>
        <p:txBody>
          <a:bodyPr wrap="none" rtlCol="0">
            <a:spAutoFit/>
          </a:bodyPr>
          <a:lstStyle/>
          <a:p>
            <a:r>
              <a:rPr lang="en-US" sz="1200" b="1" dirty="0" smtClean="0">
                <a:solidFill>
                  <a:srgbClr val="3366FF"/>
                </a:solidFill>
              </a:rPr>
              <a:t>RECO-1, …, RECO-n</a:t>
            </a:r>
            <a:endParaRPr lang="en-US" sz="1200" b="1" dirty="0">
              <a:solidFill>
                <a:srgbClr val="3366FF"/>
              </a:solidFill>
            </a:endParaRPr>
          </a:p>
        </p:txBody>
      </p:sp>
      <p:sp>
        <p:nvSpPr>
          <p:cNvPr id="108" name="Rounded Rectangle 107"/>
          <p:cNvSpPr/>
          <p:nvPr/>
        </p:nvSpPr>
        <p:spPr>
          <a:xfrm>
            <a:off x="7468377" y="2030154"/>
            <a:ext cx="470205" cy="376832"/>
          </a:xfrm>
          <a:prstGeom prst="roundRect">
            <a:avLst>
              <a:gd name="adj" fmla="val 50000"/>
            </a:avLst>
          </a:prstGeom>
          <a:solidFill>
            <a:srgbClr val="5385AF">
              <a:alpha val="85000"/>
            </a:srgb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TextBox 108"/>
          <p:cNvSpPr txBox="1"/>
          <p:nvPr/>
        </p:nvSpPr>
        <p:spPr>
          <a:xfrm>
            <a:off x="7462339" y="2083106"/>
            <a:ext cx="489925" cy="246221"/>
          </a:xfrm>
          <a:prstGeom prst="rect">
            <a:avLst/>
          </a:prstGeom>
          <a:noFill/>
        </p:spPr>
        <p:txBody>
          <a:bodyPr wrap="none" rtlCol="0">
            <a:spAutoFit/>
          </a:bodyPr>
          <a:lstStyle/>
          <a:p>
            <a:r>
              <a:rPr lang="en-US" sz="1000" dirty="0" smtClean="0">
                <a:solidFill>
                  <a:schemeClr val="bg1"/>
                </a:solidFill>
              </a:rPr>
              <a:t>Tapes</a:t>
            </a:r>
            <a:endParaRPr lang="en-US" sz="1000" dirty="0">
              <a:solidFill>
                <a:schemeClr val="bg1"/>
              </a:solidFill>
            </a:endParaRPr>
          </a:p>
        </p:txBody>
      </p:sp>
      <p:sp>
        <p:nvSpPr>
          <p:cNvPr id="110" name="AutoShape 28"/>
          <p:cNvSpPr>
            <a:spLocks noChangeArrowheads="1"/>
          </p:cNvSpPr>
          <p:nvPr/>
        </p:nvSpPr>
        <p:spPr bwMode="auto">
          <a:xfrm>
            <a:off x="7702323" y="103456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11" name="TextBox 110"/>
          <p:cNvSpPr txBox="1"/>
          <p:nvPr/>
        </p:nvSpPr>
        <p:spPr>
          <a:xfrm>
            <a:off x="7646050" y="1337366"/>
            <a:ext cx="492443" cy="276999"/>
          </a:xfrm>
          <a:prstGeom prst="rect">
            <a:avLst/>
          </a:prstGeom>
          <a:noFill/>
        </p:spPr>
        <p:txBody>
          <a:bodyPr wrap="none" rtlCol="0">
            <a:spAutoFit/>
          </a:bodyPr>
          <a:lstStyle/>
          <a:p>
            <a:r>
              <a:rPr lang="en-US" sz="1200" dirty="0" smtClean="0"/>
              <a:t>Reco</a:t>
            </a:r>
            <a:endParaRPr lang="en-US" sz="1200" dirty="0"/>
          </a:p>
        </p:txBody>
      </p:sp>
      <p:sp>
        <p:nvSpPr>
          <p:cNvPr id="112" name="Rounded Rectangle 111"/>
          <p:cNvSpPr/>
          <p:nvPr/>
        </p:nvSpPr>
        <p:spPr>
          <a:xfrm>
            <a:off x="7224965" y="176472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3" name="Straight Arrow Connector 112"/>
          <p:cNvCxnSpPr/>
          <p:nvPr/>
        </p:nvCxnSpPr>
        <p:spPr>
          <a:xfrm flipV="1">
            <a:off x="7543800" y="139953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a:cxnSpLocks noChangeAspect="1"/>
          </p:cNvCxnSpPr>
          <p:nvPr/>
        </p:nvCxnSpPr>
        <p:spPr>
          <a:xfrm flipV="1">
            <a:off x="7423767" y="1370946"/>
            <a:ext cx="177717" cy="316015"/>
          </a:xfrm>
          <a:prstGeom prst="straightConnector1">
            <a:avLst/>
          </a:prstGeom>
          <a:ln w="12700" cmpd="sng">
            <a:solidFill>
              <a:srgbClr val="3366FF"/>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7258834" y="181142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16" name="TextBox 115"/>
          <p:cNvSpPr txBox="1"/>
          <p:nvPr/>
        </p:nvSpPr>
        <p:spPr>
          <a:xfrm>
            <a:off x="7630398" y="1627111"/>
            <a:ext cx="552763"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117" name="Rounded Rectangle 116"/>
          <p:cNvSpPr/>
          <p:nvPr/>
        </p:nvSpPr>
        <p:spPr>
          <a:xfrm>
            <a:off x="7479708" y="3822079"/>
            <a:ext cx="470205" cy="376832"/>
          </a:xfrm>
          <a:prstGeom prst="roundRect">
            <a:avLst>
              <a:gd name="adj" fmla="val 50000"/>
            </a:avLst>
          </a:prstGeom>
          <a:solidFill>
            <a:srgbClr val="5385AF">
              <a:alpha val="85000"/>
            </a:srgb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8" name="TextBox 117"/>
          <p:cNvSpPr txBox="1"/>
          <p:nvPr/>
        </p:nvSpPr>
        <p:spPr>
          <a:xfrm>
            <a:off x="7480046" y="3885937"/>
            <a:ext cx="489925" cy="246221"/>
          </a:xfrm>
          <a:prstGeom prst="rect">
            <a:avLst/>
          </a:prstGeom>
          <a:noFill/>
        </p:spPr>
        <p:txBody>
          <a:bodyPr wrap="none" rtlCol="0">
            <a:spAutoFit/>
          </a:bodyPr>
          <a:lstStyle/>
          <a:p>
            <a:r>
              <a:rPr lang="en-US" sz="1000" dirty="0" smtClean="0">
                <a:solidFill>
                  <a:schemeClr val="bg1"/>
                </a:solidFill>
              </a:rPr>
              <a:t>Tapes</a:t>
            </a:r>
            <a:endParaRPr lang="en-US" sz="1000" dirty="0">
              <a:solidFill>
                <a:schemeClr val="bg1"/>
              </a:solidFill>
            </a:endParaRPr>
          </a:p>
        </p:txBody>
      </p:sp>
      <p:sp>
        <p:nvSpPr>
          <p:cNvPr id="120" name="AutoShape 28"/>
          <p:cNvSpPr>
            <a:spLocks noChangeArrowheads="1"/>
          </p:cNvSpPr>
          <p:nvPr/>
        </p:nvSpPr>
        <p:spPr bwMode="auto">
          <a:xfrm>
            <a:off x="7683931" y="286362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21" name="TextBox 120"/>
          <p:cNvSpPr txBox="1"/>
          <p:nvPr/>
        </p:nvSpPr>
        <p:spPr>
          <a:xfrm>
            <a:off x="7627658" y="3166426"/>
            <a:ext cx="492443" cy="276999"/>
          </a:xfrm>
          <a:prstGeom prst="rect">
            <a:avLst/>
          </a:prstGeom>
          <a:noFill/>
        </p:spPr>
        <p:txBody>
          <a:bodyPr wrap="none" rtlCol="0">
            <a:spAutoFit/>
          </a:bodyPr>
          <a:lstStyle/>
          <a:p>
            <a:r>
              <a:rPr lang="en-US" sz="1200" dirty="0" smtClean="0"/>
              <a:t>Reco</a:t>
            </a:r>
            <a:endParaRPr lang="en-US" sz="1200" dirty="0"/>
          </a:p>
        </p:txBody>
      </p:sp>
      <p:sp>
        <p:nvSpPr>
          <p:cNvPr id="122" name="Rounded Rectangle 121"/>
          <p:cNvSpPr/>
          <p:nvPr/>
        </p:nvSpPr>
        <p:spPr>
          <a:xfrm>
            <a:off x="7206573" y="359378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3" name="Straight Arrow Connector 122"/>
          <p:cNvCxnSpPr/>
          <p:nvPr/>
        </p:nvCxnSpPr>
        <p:spPr>
          <a:xfrm flipV="1">
            <a:off x="7525408" y="322859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4" name="Straight Arrow Connector 123"/>
          <p:cNvCxnSpPr>
            <a:cxnSpLocks noChangeAspect="1"/>
          </p:cNvCxnSpPr>
          <p:nvPr/>
        </p:nvCxnSpPr>
        <p:spPr>
          <a:xfrm flipV="1">
            <a:off x="7405375" y="3200006"/>
            <a:ext cx="177717" cy="316015"/>
          </a:xfrm>
          <a:prstGeom prst="straightConnector1">
            <a:avLst/>
          </a:prstGeom>
          <a:ln w="12700" cmpd="sng">
            <a:solidFill>
              <a:srgbClr val="3366FF"/>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25" name="TextBox 124"/>
          <p:cNvSpPr txBox="1"/>
          <p:nvPr/>
        </p:nvSpPr>
        <p:spPr>
          <a:xfrm>
            <a:off x="7240442" y="364048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26" name="TextBox 125"/>
          <p:cNvSpPr txBox="1"/>
          <p:nvPr/>
        </p:nvSpPr>
        <p:spPr>
          <a:xfrm>
            <a:off x="7612006" y="3456171"/>
            <a:ext cx="552763" cy="307777"/>
          </a:xfrm>
          <a:prstGeom prst="rect">
            <a:avLst/>
          </a:prstGeom>
          <a:noFill/>
        </p:spPr>
        <p:txBody>
          <a:bodyPr wrap="square" rtlCol="0">
            <a:spAutoFit/>
          </a:bodyPr>
          <a:lstStyle/>
          <a:p>
            <a:r>
              <a:rPr lang="en-US" sz="1400" dirty="0" smtClean="0"/>
              <a:t>x</a:t>
            </a:r>
            <a:r>
              <a:rPr lang="en-US" sz="1400" baseline="-25000" dirty="0" smtClean="0"/>
              <a:t>B</a:t>
            </a:r>
            <a:r>
              <a:rPr lang="en-US" sz="1400" dirty="0" smtClean="0"/>
              <a:t>%</a:t>
            </a:r>
            <a:endParaRPr lang="en-US" sz="1400" dirty="0"/>
          </a:p>
        </p:txBody>
      </p:sp>
      <p:sp>
        <p:nvSpPr>
          <p:cNvPr id="130" name="TextBox 129"/>
          <p:cNvSpPr txBox="1"/>
          <p:nvPr/>
        </p:nvSpPr>
        <p:spPr>
          <a:xfrm>
            <a:off x="3325611" y="402447"/>
            <a:ext cx="638115" cy="338554"/>
          </a:xfrm>
          <a:prstGeom prst="rect">
            <a:avLst/>
          </a:prstGeom>
          <a:noFill/>
        </p:spPr>
        <p:txBody>
          <a:bodyPr wrap="none" rtlCol="0">
            <a:spAutoFit/>
          </a:bodyPr>
          <a:lstStyle/>
          <a:p>
            <a:r>
              <a:rPr lang="en-US" sz="1600" b="1" dirty="0" smtClean="0">
                <a:solidFill>
                  <a:srgbClr val="577204"/>
                </a:solidFill>
              </a:rPr>
              <a:t>CERN</a:t>
            </a:r>
            <a:endParaRPr lang="en-US" sz="1600" b="1" dirty="0">
              <a:solidFill>
                <a:srgbClr val="577204"/>
              </a:solidFill>
            </a:endParaRPr>
          </a:p>
        </p:txBody>
      </p:sp>
      <p:sp>
        <p:nvSpPr>
          <p:cNvPr id="133" name="Rounded Rectangle 132"/>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4" name="Rounded Rectangle 133"/>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5" name="TextBox 134"/>
          <p:cNvSpPr txBox="1"/>
          <p:nvPr/>
        </p:nvSpPr>
        <p:spPr>
          <a:xfrm>
            <a:off x="2843362" y="1761987"/>
            <a:ext cx="758065"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136" name="TextBox 135"/>
          <p:cNvSpPr txBox="1"/>
          <p:nvPr/>
        </p:nvSpPr>
        <p:spPr>
          <a:xfrm>
            <a:off x="2661828" y="2223988"/>
            <a:ext cx="451428" cy="307777"/>
          </a:xfrm>
          <a:prstGeom prst="rect">
            <a:avLst/>
          </a:prstGeom>
          <a:noFill/>
        </p:spPr>
        <p:txBody>
          <a:bodyPr wrap="none" rtlCol="0">
            <a:spAutoFit/>
          </a:bodyPr>
          <a:lstStyle/>
          <a:p>
            <a:r>
              <a:rPr lang="en-US" sz="1400" dirty="0"/>
              <a:t>x</a:t>
            </a:r>
            <a:r>
              <a:rPr lang="en-US" sz="1400" baseline="-25000" dirty="0" smtClean="0"/>
              <a:t>0</a:t>
            </a:r>
            <a:r>
              <a:rPr lang="en-US" sz="1400" dirty="0" smtClean="0"/>
              <a:t>%</a:t>
            </a:r>
          </a:p>
        </p:txBody>
      </p:sp>
      <p:cxnSp>
        <p:nvCxnSpPr>
          <p:cNvPr id="137" name="Straight Arrow Connector 136"/>
          <p:cNvCxnSpPr/>
          <p:nvPr/>
        </p:nvCxnSpPr>
        <p:spPr>
          <a:xfrm>
            <a:off x="3100412" y="2266321"/>
            <a:ext cx="180000" cy="467999"/>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p:nvPr/>
        </p:nvCxnSpPr>
        <p:spPr>
          <a:xfrm flipH="1" flipV="1">
            <a:off x="3250299" y="2238287"/>
            <a:ext cx="180000" cy="467999"/>
          </a:xfrm>
          <a:prstGeom prst="straightConnector1">
            <a:avLst/>
          </a:prstGeom>
          <a:ln w="12700" cmpd="sng">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139" name="AutoShape 28"/>
          <p:cNvSpPr>
            <a:spLocks noChangeArrowheads="1"/>
          </p:cNvSpPr>
          <p:nvPr/>
        </p:nvSpPr>
        <p:spPr bwMode="auto">
          <a:xfrm>
            <a:off x="3200424" y="2801768"/>
            <a:ext cx="360000"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40" name="TextBox 139"/>
          <p:cNvSpPr txBox="1"/>
          <p:nvPr/>
        </p:nvSpPr>
        <p:spPr>
          <a:xfrm>
            <a:off x="2866726" y="3122879"/>
            <a:ext cx="1275935" cy="276999"/>
          </a:xfrm>
          <a:prstGeom prst="rect">
            <a:avLst/>
          </a:prstGeom>
          <a:noFill/>
        </p:spPr>
        <p:txBody>
          <a:bodyPr wrap="none" rtlCol="0">
            <a:spAutoFit/>
          </a:bodyPr>
          <a:lstStyle/>
          <a:p>
            <a:r>
              <a:rPr lang="en-US" sz="1200" dirty="0" smtClean="0"/>
              <a:t>Reconstruction</a:t>
            </a:r>
            <a:endParaRPr lang="en-US" sz="1200" dirty="0"/>
          </a:p>
        </p:txBody>
      </p:sp>
      <p:cxnSp>
        <p:nvCxnSpPr>
          <p:cNvPr id="144" name="Straight Arrow Connector 143"/>
          <p:cNvCxnSpPr/>
          <p:nvPr/>
        </p:nvCxnSpPr>
        <p:spPr>
          <a:xfrm flipV="1">
            <a:off x="3451721" y="1226713"/>
            <a:ext cx="592834" cy="425371"/>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5" name="Straight Arrow Connector 144"/>
          <p:cNvCxnSpPr/>
          <p:nvPr/>
        </p:nvCxnSpPr>
        <p:spPr>
          <a:xfrm flipV="1">
            <a:off x="3629835" y="1426851"/>
            <a:ext cx="398643" cy="271407"/>
          </a:xfrm>
          <a:prstGeom prst="straightConnector1">
            <a:avLst/>
          </a:prstGeom>
          <a:ln w="12700" cmpd="sng">
            <a:solidFill>
              <a:srgbClr val="3366FF"/>
            </a:solidFill>
            <a:tailEnd type="arrow"/>
          </a:ln>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flipV="1">
            <a:off x="3683000" y="1811422"/>
            <a:ext cx="3523573" cy="23494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9" name="Straight Arrow Connector 148"/>
          <p:cNvCxnSpPr/>
          <p:nvPr/>
        </p:nvCxnSpPr>
        <p:spPr>
          <a:xfrm>
            <a:off x="3683000" y="2044685"/>
            <a:ext cx="3495675" cy="1622440"/>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p:nvPr/>
        </p:nvCxnSpPr>
        <p:spPr>
          <a:xfrm flipV="1">
            <a:off x="2062173" y="2103692"/>
            <a:ext cx="526282" cy="120297"/>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5" name="AutoShape 28"/>
          <p:cNvSpPr>
            <a:spLocks noChangeAspect="1" noChangeArrowheads="1"/>
          </p:cNvSpPr>
          <p:nvPr/>
        </p:nvSpPr>
        <p:spPr bwMode="auto">
          <a:xfrm>
            <a:off x="6681121" y="204847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86" name="TextBox 85"/>
          <p:cNvSpPr txBox="1"/>
          <p:nvPr/>
        </p:nvSpPr>
        <p:spPr>
          <a:xfrm>
            <a:off x="6597889" y="2264042"/>
            <a:ext cx="726130" cy="276999"/>
          </a:xfrm>
          <a:prstGeom prst="rect">
            <a:avLst/>
          </a:prstGeom>
          <a:noFill/>
        </p:spPr>
        <p:txBody>
          <a:bodyPr wrap="none" rtlCol="0">
            <a:spAutoFit/>
          </a:bodyPr>
          <a:lstStyle/>
          <a:p>
            <a:r>
              <a:rPr lang="en-US" sz="1200" dirty="0" smtClean="0"/>
              <a:t>Thinning</a:t>
            </a:r>
            <a:endParaRPr lang="en-US" sz="1200" dirty="0"/>
          </a:p>
        </p:txBody>
      </p:sp>
      <p:sp>
        <p:nvSpPr>
          <p:cNvPr id="87" name="AutoShape 28"/>
          <p:cNvSpPr>
            <a:spLocks noChangeAspect="1" noChangeArrowheads="1"/>
          </p:cNvSpPr>
          <p:nvPr/>
        </p:nvSpPr>
        <p:spPr bwMode="auto">
          <a:xfrm>
            <a:off x="6656753" y="386475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88" name="TextBox 87"/>
          <p:cNvSpPr txBox="1"/>
          <p:nvPr/>
        </p:nvSpPr>
        <p:spPr>
          <a:xfrm>
            <a:off x="6573521" y="4080322"/>
            <a:ext cx="726130" cy="276999"/>
          </a:xfrm>
          <a:prstGeom prst="rect">
            <a:avLst/>
          </a:prstGeom>
          <a:noFill/>
        </p:spPr>
        <p:txBody>
          <a:bodyPr wrap="none" rtlCol="0">
            <a:spAutoFit/>
          </a:bodyPr>
          <a:lstStyle/>
          <a:p>
            <a:r>
              <a:rPr lang="en-US" sz="1200" dirty="0" smtClean="0"/>
              <a:t>Thinning</a:t>
            </a:r>
            <a:endParaRPr lang="en-US" sz="1200" dirty="0"/>
          </a:p>
        </p:txBody>
      </p:sp>
      <p:sp>
        <p:nvSpPr>
          <p:cNvPr id="89" name="AutoShape 28"/>
          <p:cNvSpPr>
            <a:spLocks noChangeAspect="1" noChangeArrowheads="1"/>
          </p:cNvSpPr>
          <p:nvPr/>
        </p:nvSpPr>
        <p:spPr bwMode="auto">
          <a:xfrm>
            <a:off x="3561606" y="2242170"/>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90" name="TextBox 89"/>
          <p:cNvSpPr txBox="1"/>
          <p:nvPr/>
        </p:nvSpPr>
        <p:spPr>
          <a:xfrm>
            <a:off x="3478374" y="2457739"/>
            <a:ext cx="726130" cy="276999"/>
          </a:xfrm>
          <a:prstGeom prst="rect">
            <a:avLst/>
          </a:prstGeom>
          <a:noFill/>
        </p:spPr>
        <p:txBody>
          <a:bodyPr wrap="none" rtlCol="0">
            <a:spAutoFit/>
          </a:bodyPr>
          <a:lstStyle/>
          <a:p>
            <a:r>
              <a:rPr lang="en-US" sz="1200" dirty="0" smtClean="0"/>
              <a:t>Thinning</a:t>
            </a:r>
            <a:endParaRPr lang="en-US" sz="1200" dirty="0"/>
          </a:p>
        </p:txBody>
      </p:sp>
      <p:cxnSp>
        <p:nvCxnSpPr>
          <p:cNvPr id="98" name="Straight Arrow Connector 97"/>
          <p:cNvCxnSpPr/>
          <p:nvPr/>
        </p:nvCxnSpPr>
        <p:spPr>
          <a:xfrm>
            <a:off x="223197" y="5880739"/>
            <a:ext cx="352734" cy="0"/>
          </a:xfrm>
          <a:prstGeom prst="straightConnector1">
            <a:avLst/>
          </a:prstGeom>
          <a:ln w="12700" cmpd="sng">
            <a:solidFill>
              <a:srgbClr val="3366FF"/>
            </a:solidFill>
            <a:prstDash val="lgDash"/>
            <a:tailEnd type="arrow"/>
          </a:ln>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610624" y="5731783"/>
            <a:ext cx="1329210" cy="276999"/>
          </a:xfrm>
          <a:prstGeom prst="rect">
            <a:avLst/>
          </a:prstGeom>
          <a:noFill/>
          <a:ln>
            <a:noFill/>
          </a:ln>
        </p:spPr>
        <p:txBody>
          <a:bodyPr wrap="none" rtlCol="0">
            <a:spAutoFit/>
          </a:bodyPr>
          <a:lstStyle/>
          <a:p>
            <a:r>
              <a:rPr lang="en-US" sz="1200" b="1" dirty="0" smtClean="0">
                <a:solidFill>
                  <a:srgbClr val="3366FF"/>
                </a:solidFill>
              </a:rPr>
              <a:t>THIN-1, …, THIN-n</a:t>
            </a:r>
            <a:endParaRPr lang="en-US" sz="1200" b="1" dirty="0">
              <a:solidFill>
                <a:srgbClr val="3366FF"/>
              </a:solidFill>
            </a:endParaRPr>
          </a:p>
        </p:txBody>
      </p:sp>
      <p:sp>
        <p:nvSpPr>
          <p:cNvPr id="104" name="Rectangle 103"/>
          <p:cNvSpPr/>
          <p:nvPr/>
        </p:nvSpPr>
        <p:spPr>
          <a:xfrm>
            <a:off x="6917829" y="4879215"/>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05" name="TextBox 104"/>
          <p:cNvSpPr txBox="1"/>
          <p:nvPr/>
        </p:nvSpPr>
        <p:spPr>
          <a:xfrm>
            <a:off x="6935776" y="4879215"/>
            <a:ext cx="556563" cy="276999"/>
          </a:xfrm>
          <a:prstGeom prst="rect">
            <a:avLst/>
          </a:prstGeom>
          <a:noFill/>
          <a:ln>
            <a:noFill/>
          </a:ln>
        </p:spPr>
        <p:txBody>
          <a:bodyPr wrap="none" rtlCol="0">
            <a:spAutoFit/>
          </a:bodyPr>
          <a:lstStyle/>
          <a:p>
            <a:r>
              <a:rPr lang="en-US" sz="1200" b="1" dirty="0" smtClean="0">
                <a:solidFill>
                  <a:srgbClr val="4F6228"/>
                </a:solidFill>
              </a:rPr>
              <a:t>Tier-2 </a:t>
            </a:r>
            <a:endParaRPr lang="en-US" sz="1200" b="1" dirty="0">
              <a:solidFill>
                <a:srgbClr val="4F6228"/>
              </a:solidFill>
            </a:endParaRPr>
          </a:p>
        </p:txBody>
      </p:sp>
      <p:sp>
        <p:nvSpPr>
          <p:cNvPr id="127" name="TextBox 126"/>
          <p:cNvSpPr txBox="1"/>
          <p:nvPr/>
        </p:nvSpPr>
        <p:spPr>
          <a:xfrm>
            <a:off x="7412997" y="5806573"/>
            <a:ext cx="697627" cy="276999"/>
          </a:xfrm>
          <a:prstGeom prst="rect">
            <a:avLst/>
          </a:prstGeom>
          <a:noFill/>
        </p:spPr>
        <p:txBody>
          <a:bodyPr wrap="none" rtlCol="0">
            <a:spAutoFit/>
          </a:bodyPr>
          <a:lstStyle/>
          <a:p>
            <a:r>
              <a:rPr lang="en-US" sz="1200" dirty="0" smtClean="0"/>
              <a:t>Analysis</a:t>
            </a:r>
            <a:endParaRPr lang="en-US" sz="1200" dirty="0"/>
          </a:p>
        </p:txBody>
      </p:sp>
      <p:sp>
        <p:nvSpPr>
          <p:cNvPr id="128" name="Rectangle 127"/>
          <p:cNvSpPr/>
          <p:nvPr/>
        </p:nvSpPr>
        <p:spPr>
          <a:xfrm>
            <a:off x="5366959" y="51441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29" name="Rectangle 128"/>
          <p:cNvSpPr/>
          <p:nvPr/>
        </p:nvSpPr>
        <p:spPr>
          <a:xfrm>
            <a:off x="3674259" y="51441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31" name="TextBox 130"/>
          <p:cNvSpPr txBox="1"/>
          <p:nvPr/>
        </p:nvSpPr>
        <p:spPr>
          <a:xfrm>
            <a:off x="3692394" y="5144140"/>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32" name="TextBox 131"/>
          <p:cNvSpPr txBox="1"/>
          <p:nvPr/>
        </p:nvSpPr>
        <p:spPr>
          <a:xfrm>
            <a:off x="5384906" y="5144140"/>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50" name="AutoShape 28"/>
          <p:cNvSpPr>
            <a:spLocks noChangeArrowheads="1"/>
          </p:cNvSpPr>
          <p:nvPr/>
        </p:nvSpPr>
        <p:spPr bwMode="auto">
          <a:xfrm>
            <a:off x="4273920" y="574777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52" name="TextBox 151"/>
          <p:cNvSpPr txBox="1"/>
          <p:nvPr/>
        </p:nvSpPr>
        <p:spPr>
          <a:xfrm>
            <a:off x="4164622" y="6067118"/>
            <a:ext cx="697627" cy="276999"/>
          </a:xfrm>
          <a:prstGeom prst="rect">
            <a:avLst/>
          </a:prstGeom>
          <a:noFill/>
        </p:spPr>
        <p:txBody>
          <a:bodyPr wrap="none" rtlCol="0">
            <a:spAutoFit/>
          </a:bodyPr>
          <a:lstStyle/>
          <a:p>
            <a:r>
              <a:rPr lang="en-US" sz="1200" dirty="0" smtClean="0"/>
              <a:t>Analysis</a:t>
            </a:r>
            <a:endParaRPr lang="en-US" sz="1200" dirty="0"/>
          </a:p>
        </p:txBody>
      </p:sp>
      <p:sp>
        <p:nvSpPr>
          <p:cNvPr id="153" name="AutoShape 28"/>
          <p:cNvSpPr>
            <a:spLocks noChangeArrowheads="1"/>
          </p:cNvSpPr>
          <p:nvPr/>
        </p:nvSpPr>
        <p:spPr bwMode="auto">
          <a:xfrm>
            <a:off x="5971425" y="575215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54" name="TextBox 153"/>
          <p:cNvSpPr txBox="1"/>
          <p:nvPr/>
        </p:nvSpPr>
        <p:spPr>
          <a:xfrm>
            <a:off x="5862127" y="6071498"/>
            <a:ext cx="697627" cy="276999"/>
          </a:xfrm>
          <a:prstGeom prst="rect">
            <a:avLst/>
          </a:prstGeom>
          <a:noFill/>
        </p:spPr>
        <p:txBody>
          <a:bodyPr wrap="none" rtlCol="0">
            <a:spAutoFit/>
          </a:bodyPr>
          <a:lstStyle/>
          <a:p>
            <a:r>
              <a:rPr lang="en-US" sz="1200" dirty="0" smtClean="0"/>
              <a:t>Analysis</a:t>
            </a:r>
            <a:endParaRPr lang="en-US" sz="1200" dirty="0"/>
          </a:p>
        </p:txBody>
      </p:sp>
      <p:sp>
        <p:nvSpPr>
          <p:cNvPr id="155" name="Rectangle 154"/>
          <p:cNvSpPr/>
          <p:nvPr/>
        </p:nvSpPr>
        <p:spPr>
          <a:xfrm>
            <a:off x="7070229" y="5144140"/>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56" name="TextBox 155"/>
          <p:cNvSpPr txBox="1"/>
          <p:nvPr/>
        </p:nvSpPr>
        <p:spPr>
          <a:xfrm>
            <a:off x="7088176" y="5144140"/>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59" name="TextBox 158"/>
          <p:cNvSpPr txBox="1"/>
          <p:nvPr/>
        </p:nvSpPr>
        <p:spPr>
          <a:xfrm>
            <a:off x="134700" y="3713497"/>
            <a:ext cx="3007153" cy="984885"/>
          </a:xfrm>
          <a:prstGeom prst="rect">
            <a:avLst/>
          </a:prstGeom>
          <a:noFill/>
        </p:spPr>
        <p:txBody>
          <a:bodyPr wrap="none" rtlCol="0">
            <a:spAutoFit/>
          </a:bodyPr>
          <a:lstStyle/>
          <a:p>
            <a:r>
              <a:rPr lang="en-US" sz="1600" dirty="0" smtClean="0"/>
              <a:t>Not shown </a:t>
            </a:r>
            <a:r>
              <a:rPr lang="en-US" sz="1600" u="sng" dirty="0" smtClean="0"/>
              <a:t>possible</a:t>
            </a:r>
            <a:r>
              <a:rPr lang="en-US" sz="1600" dirty="0" smtClean="0"/>
              <a:t> exchanges of:</a:t>
            </a:r>
          </a:p>
          <a:p>
            <a:pPr marL="285750" indent="-285750">
              <a:buFontTx/>
              <a:buChar char="-"/>
            </a:pPr>
            <a:r>
              <a:rPr lang="en-US" sz="1400" dirty="0" smtClean="0"/>
              <a:t>RECO/THIN between T1’s</a:t>
            </a:r>
          </a:p>
          <a:p>
            <a:pPr marL="285750" indent="-285750">
              <a:buFontTx/>
              <a:buChar char="-"/>
            </a:pPr>
            <a:r>
              <a:rPr lang="en-US" sz="1400" dirty="0" smtClean="0"/>
              <a:t>THIN to T2 from different T1’s</a:t>
            </a:r>
          </a:p>
          <a:p>
            <a:pPr marL="285750" indent="-285750">
              <a:buFontTx/>
              <a:buChar char="-"/>
            </a:pPr>
            <a:r>
              <a:rPr lang="en-US" sz="1400" dirty="0" smtClean="0"/>
              <a:t>Analysis output to T1’s</a:t>
            </a:r>
            <a:endParaRPr lang="en-US" sz="1400" dirty="0"/>
          </a:p>
        </p:txBody>
      </p:sp>
      <p:sp>
        <p:nvSpPr>
          <p:cNvPr id="160" name="TextBox 159"/>
          <p:cNvSpPr txBox="1"/>
          <p:nvPr/>
        </p:nvSpPr>
        <p:spPr>
          <a:xfrm>
            <a:off x="6288886" y="444035"/>
            <a:ext cx="988973" cy="338554"/>
          </a:xfrm>
          <a:prstGeom prst="rect">
            <a:avLst/>
          </a:prstGeom>
          <a:noFill/>
        </p:spPr>
        <p:txBody>
          <a:bodyPr wrap="none" rtlCol="0">
            <a:spAutoFit/>
          </a:bodyPr>
          <a:lstStyle/>
          <a:p>
            <a:r>
              <a:rPr lang="en-US" sz="1600" b="1" dirty="0" smtClean="0">
                <a:solidFill>
                  <a:srgbClr val="577204"/>
                </a:solidFill>
              </a:rPr>
              <a:t>Institutes</a:t>
            </a:r>
            <a:endParaRPr lang="en-US" sz="1600" b="1" dirty="0">
              <a:solidFill>
                <a:srgbClr val="577204"/>
              </a:solidFill>
            </a:endParaRPr>
          </a:p>
        </p:txBody>
      </p:sp>
      <p:sp>
        <p:nvSpPr>
          <p:cNvPr id="162" name="Rectangle 161"/>
          <p:cNvSpPr/>
          <p:nvPr/>
        </p:nvSpPr>
        <p:spPr>
          <a:xfrm>
            <a:off x="5524009" y="5421139"/>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63" name="TextBox 162"/>
          <p:cNvSpPr txBox="1"/>
          <p:nvPr/>
        </p:nvSpPr>
        <p:spPr>
          <a:xfrm>
            <a:off x="5541956" y="5421139"/>
            <a:ext cx="556563" cy="276999"/>
          </a:xfrm>
          <a:prstGeom prst="rect">
            <a:avLst/>
          </a:prstGeom>
          <a:noFill/>
          <a:ln>
            <a:noFill/>
          </a:ln>
        </p:spPr>
        <p:txBody>
          <a:bodyPr wrap="none" rtlCol="0">
            <a:spAutoFit/>
          </a:bodyPr>
          <a:lstStyle/>
          <a:p>
            <a:r>
              <a:rPr lang="en-US" sz="1200" b="1" dirty="0" smtClean="0">
                <a:solidFill>
                  <a:srgbClr val="4F6228"/>
                </a:solidFill>
              </a:rPr>
              <a:t>Tier-2</a:t>
            </a:r>
            <a:endParaRPr lang="en-US" sz="1200" b="1" dirty="0">
              <a:solidFill>
                <a:srgbClr val="4F6228"/>
              </a:solidFill>
            </a:endParaRPr>
          </a:p>
        </p:txBody>
      </p:sp>
      <p:sp>
        <p:nvSpPr>
          <p:cNvPr id="164" name="AutoShape 28"/>
          <p:cNvSpPr>
            <a:spLocks noChangeArrowheads="1"/>
          </p:cNvSpPr>
          <p:nvPr/>
        </p:nvSpPr>
        <p:spPr bwMode="auto">
          <a:xfrm>
            <a:off x="6128475" y="602915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65" name="TextBox 164"/>
          <p:cNvSpPr txBox="1"/>
          <p:nvPr/>
        </p:nvSpPr>
        <p:spPr>
          <a:xfrm>
            <a:off x="6019177" y="6348497"/>
            <a:ext cx="697627" cy="276999"/>
          </a:xfrm>
          <a:prstGeom prst="rect">
            <a:avLst/>
          </a:prstGeom>
          <a:noFill/>
        </p:spPr>
        <p:txBody>
          <a:bodyPr wrap="none" rtlCol="0">
            <a:spAutoFit/>
          </a:bodyPr>
          <a:lstStyle/>
          <a:p>
            <a:r>
              <a:rPr lang="en-US" sz="1200" dirty="0" smtClean="0"/>
              <a:t>Analysis</a:t>
            </a:r>
            <a:endParaRPr lang="en-US" sz="1200" dirty="0"/>
          </a:p>
        </p:txBody>
      </p:sp>
      <p:sp>
        <p:nvSpPr>
          <p:cNvPr id="166" name="TextBox 165"/>
          <p:cNvSpPr txBox="1"/>
          <p:nvPr/>
        </p:nvSpPr>
        <p:spPr>
          <a:xfrm>
            <a:off x="7544307" y="6119530"/>
            <a:ext cx="697627" cy="276999"/>
          </a:xfrm>
          <a:prstGeom prst="rect">
            <a:avLst/>
          </a:prstGeom>
          <a:noFill/>
        </p:spPr>
        <p:txBody>
          <a:bodyPr wrap="none" rtlCol="0">
            <a:spAutoFit/>
          </a:bodyPr>
          <a:lstStyle/>
          <a:p>
            <a:r>
              <a:rPr lang="en-US" sz="1200" dirty="0" smtClean="0"/>
              <a:t>Analysis</a:t>
            </a:r>
            <a:endParaRPr lang="en-US" sz="1200" dirty="0"/>
          </a:p>
        </p:txBody>
      </p:sp>
      <p:sp>
        <p:nvSpPr>
          <p:cNvPr id="167" name="AutoShape 28"/>
          <p:cNvSpPr>
            <a:spLocks noChangeArrowheads="1"/>
          </p:cNvSpPr>
          <p:nvPr/>
        </p:nvSpPr>
        <p:spPr bwMode="auto">
          <a:xfrm>
            <a:off x="7679986" y="5794065"/>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cxnSp>
        <p:nvCxnSpPr>
          <p:cNvPr id="96" name="Straight Arrow Connector 95"/>
          <p:cNvCxnSpPr/>
          <p:nvPr/>
        </p:nvCxnSpPr>
        <p:spPr>
          <a:xfrm flipV="1">
            <a:off x="6792475" y="3970620"/>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p:nvPr/>
        </p:nvCxnSpPr>
        <p:spPr>
          <a:xfrm flipH="1" flipV="1">
            <a:off x="3683000" y="2141561"/>
            <a:ext cx="673482" cy="1745142"/>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p:nvPr/>
        </p:nvCxnSpPr>
        <p:spPr>
          <a:xfrm flipV="1">
            <a:off x="6138788" y="2129835"/>
            <a:ext cx="1086177" cy="1386186"/>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101" name="Straight Arrow Connector 100"/>
          <p:cNvCxnSpPr/>
          <p:nvPr/>
        </p:nvCxnSpPr>
        <p:spPr>
          <a:xfrm flipV="1">
            <a:off x="4680755" y="5235184"/>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102" name="Straight Arrow Connector 101"/>
          <p:cNvCxnSpPr/>
          <p:nvPr/>
        </p:nvCxnSpPr>
        <p:spPr>
          <a:xfrm flipV="1">
            <a:off x="6507902" y="5490652"/>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p:nvPr/>
        </p:nvCxnSpPr>
        <p:spPr>
          <a:xfrm flipV="1">
            <a:off x="8069165" y="5177785"/>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6571095" y="896807"/>
            <a:ext cx="684803" cy="276999"/>
          </a:xfrm>
          <a:prstGeom prst="rect">
            <a:avLst/>
          </a:prstGeom>
          <a:noFill/>
          <a:ln>
            <a:noFill/>
          </a:ln>
        </p:spPr>
        <p:txBody>
          <a:bodyPr wrap="none" rtlCol="0">
            <a:spAutoFit/>
          </a:bodyPr>
          <a:lstStyle/>
          <a:p>
            <a:r>
              <a:rPr lang="en-US" sz="1200" b="1" dirty="0" smtClean="0">
                <a:solidFill>
                  <a:srgbClr val="4F6228"/>
                </a:solidFill>
              </a:rPr>
              <a:t>Tier-1 A</a:t>
            </a:r>
            <a:endParaRPr lang="en-US" sz="1200" b="1" dirty="0">
              <a:solidFill>
                <a:srgbClr val="4F6228"/>
              </a:solidFill>
            </a:endParaRPr>
          </a:p>
        </p:txBody>
      </p:sp>
      <p:sp>
        <p:nvSpPr>
          <p:cNvPr id="147" name="TextBox 146"/>
          <p:cNvSpPr txBox="1"/>
          <p:nvPr/>
        </p:nvSpPr>
        <p:spPr>
          <a:xfrm>
            <a:off x="2457050" y="905355"/>
            <a:ext cx="555936" cy="276999"/>
          </a:xfrm>
          <a:prstGeom prst="rect">
            <a:avLst/>
          </a:prstGeom>
          <a:noFill/>
          <a:ln>
            <a:noFill/>
          </a:ln>
        </p:spPr>
        <p:txBody>
          <a:bodyPr wrap="none" rtlCol="0">
            <a:spAutoFit/>
          </a:bodyPr>
          <a:lstStyle/>
          <a:p>
            <a:r>
              <a:rPr lang="en-US" sz="1200" b="1" dirty="0" smtClean="0">
                <a:solidFill>
                  <a:srgbClr val="4F6228"/>
                </a:solidFill>
              </a:rPr>
              <a:t>Tier-0</a:t>
            </a:r>
            <a:endParaRPr lang="en-US" sz="1200" b="1" dirty="0">
              <a:solidFill>
                <a:srgbClr val="4F6228"/>
              </a:solidFill>
            </a:endParaRPr>
          </a:p>
        </p:txBody>
      </p:sp>
      <p:cxnSp>
        <p:nvCxnSpPr>
          <p:cNvPr id="157" name="Straight Connector 156"/>
          <p:cNvCxnSpPr/>
          <p:nvPr/>
        </p:nvCxnSpPr>
        <p:spPr>
          <a:xfrm>
            <a:off x="1306301" y="1722841"/>
            <a:ext cx="0" cy="323050"/>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58" name="AutoShape 28"/>
          <p:cNvSpPr>
            <a:spLocks noChangeArrowheads="1"/>
          </p:cNvSpPr>
          <p:nvPr/>
        </p:nvSpPr>
        <p:spPr bwMode="auto">
          <a:xfrm>
            <a:off x="1150919" y="117057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61" name="TextBox 160"/>
          <p:cNvSpPr txBox="1"/>
          <p:nvPr/>
        </p:nvSpPr>
        <p:spPr>
          <a:xfrm>
            <a:off x="849513" y="1481500"/>
            <a:ext cx="1074859" cy="276999"/>
          </a:xfrm>
          <a:prstGeom prst="rect">
            <a:avLst/>
          </a:prstGeom>
          <a:noFill/>
        </p:spPr>
        <p:txBody>
          <a:bodyPr wrap="none" rtlCol="0">
            <a:spAutoFit/>
          </a:bodyPr>
          <a:lstStyle/>
          <a:p>
            <a:r>
              <a:rPr lang="en-US" sz="1200" dirty="0" smtClean="0"/>
              <a:t>Event building</a:t>
            </a:r>
            <a:endParaRPr lang="en-US" sz="1200" dirty="0"/>
          </a:p>
        </p:txBody>
      </p:sp>
      <p:cxnSp>
        <p:nvCxnSpPr>
          <p:cNvPr id="168" name="Straight Connector 167"/>
          <p:cNvCxnSpPr/>
          <p:nvPr/>
        </p:nvCxnSpPr>
        <p:spPr>
          <a:xfrm>
            <a:off x="1114424" y="1722841"/>
            <a:ext cx="0" cy="323524"/>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69" name="Straight Connector 168"/>
          <p:cNvCxnSpPr/>
          <p:nvPr/>
        </p:nvCxnSpPr>
        <p:spPr>
          <a:xfrm>
            <a:off x="1490258" y="1722841"/>
            <a:ext cx="0" cy="320269"/>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1674812" y="1722841"/>
            <a:ext cx="0" cy="321844"/>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85589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p:cNvSpPr/>
          <p:nvPr/>
        </p:nvSpPr>
        <p:spPr>
          <a:xfrm>
            <a:off x="2469496" y="896804"/>
            <a:ext cx="2518894" cy="2520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82" name="Rounded Rectangle 81"/>
          <p:cNvSpPr/>
          <p:nvPr/>
        </p:nvSpPr>
        <p:spPr>
          <a:xfrm>
            <a:off x="4083037" y="1128988"/>
            <a:ext cx="791999" cy="394495"/>
          </a:xfrm>
          <a:prstGeom prst="roundRect">
            <a:avLst>
              <a:gd name="adj" fmla="val 50000"/>
            </a:avLst>
          </a:prstGeom>
          <a:solidFill>
            <a:schemeClr val="accent1">
              <a:alpha val="8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3" name="TextBox 82"/>
          <p:cNvSpPr txBox="1"/>
          <p:nvPr/>
        </p:nvSpPr>
        <p:spPr>
          <a:xfrm>
            <a:off x="4204504" y="1178488"/>
            <a:ext cx="607107" cy="276999"/>
          </a:xfrm>
          <a:prstGeom prst="rect">
            <a:avLst/>
          </a:prstGeom>
          <a:noFill/>
        </p:spPr>
        <p:txBody>
          <a:bodyPr wrap="none" rtlCol="0">
            <a:spAutoFit/>
          </a:bodyPr>
          <a:lstStyle/>
          <a:p>
            <a:r>
              <a:rPr lang="en-US" sz="1200" dirty="0" smtClean="0">
                <a:solidFill>
                  <a:schemeClr val="bg1"/>
                </a:solidFill>
              </a:rPr>
              <a:t>Tapes</a:t>
            </a:r>
            <a:endParaRPr lang="en-US" sz="1200" dirty="0">
              <a:solidFill>
                <a:schemeClr val="bg1"/>
              </a:solidFill>
            </a:endParaRPr>
          </a:p>
        </p:txBody>
      </p:sp>
      <p:sp>
        <p:nvSpPr>
          <p:cNvPr id="84" name="Rectangle 83"/>
          <p:cNvSpPr/>
          <p:nvPr/>
        </p:nvSpPr>
        <p:spPr>
          <a:xfrm>
            <a:off x="6553481" y="2706286"/>
            <a:ext cx="1596262"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86" name="Rectangle 85"/>
          <p:cNvSpPr/>
          <p:nvPr/>
        </p:nvSpPr>
        <p:spPr>
          <a:xfrm>
            <a:off x="6542491" y="896807"/>
            <a:ext cx="1621659" cy="1619998"/>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87" name="Rectangle 86"/>
          <p:cNvSpPr/>
          <p:nvPr/>
        </p:nvSpPr>
        <p:spPr>
          <a:xfrm>
            <a:off x="572154" y="920013"/>
            <a:ext cx="1619999" cy="1619999"/>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cxnSp>
        <p:nvCxnSpPr>
          <p:cNvPr id="91" name="Straight Connector 90"/>
          <p:cNvCxnSpPr/>
          <p:nvPr/>
        </p:nvCxnSpPr>
        <p:spPr>
          <a:xfrm>
            <a:off x="1306301" y="1722841"/>
            <a:ext cx="0" cy="323050"/>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92" name="Rounded Rectangle 91"/>
          <p:cNvSpPr/>
          <p:nvPr/>
        </p:nvSpPr>
        <p:spPr>
          <a:xfrm>
            <a:off x="776309" y="2060694"/>
            <a:ext cx="1193334"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93" name="TextBox 92"/>
          <p:cNvSpPr txBox="1"/>
          <p:nvPr/>
        </p:nvSpPr>
        <p:spPr>
          <a:xfrm>
            <a:off x="864757" y="2103692"/>
            <a:ext cx="1147219" cy="276999"/>
          </a:xfrm>
          <a:prstGeom prst="rect">
            <a:avLst/>
          </a:prstGeom>
          <a:noFill/>
        </p:spPr>
        <p:txBody>
          <a:bodyPr wrap="none" rtlCol="0">
            <a:spAutoFit/>
          </a:bodyPr>
          <a:lstStyle/>
          <a:p>
            <a:r>
              <a:rPr lang="en-US" sz="1200" dirty="0" smtClean="0">
                <a:solidFill>
                  <a:srgbClr val="FFFFFF"/>
                </a:solidFill>
              </a:rPr>
              <a:t>Farm storage</a:t>
            </a:r>
            <a:endParaRPr lang="en-US" sz="1200" dirty="0">
              <a:solidFill>
                <a:srgbClr val="FFFFFF"/>
              </a:solidFill>
            </a:endParaRPr>
          </a:p>
        </p:txBody>
      </p:sp>
      <p:sp>
        <p:nvSpPr>
          <p:cNvPr id="94" name="AutoShape 28"/>
          <p:cNvSpPr>
            <a:spLocks noChangeArrowheads="1"/>
          </p:cNvSpPr>
          <p:nvPr/>
        </p:nvSpPr>
        <p:spPr bwMode="auto">
          <a:xfrm>
            <a:off x="1150919" y="1170572"/>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95" name="TextBox 94"/>
          <p:cNvSpPr txBox="1"/>
          <p:nvPr/>
        </p:nvSpPr>
        <p:spPr>
          <a:xfrm>
            <a:off x="849513" y="1481500"/>
            <a:ext cx="1074859" cy="276999"/>
          </a:xfrm>
          <a:prstGeom prst="rect">
            <a:avLst/>
          </a:prstGeom>
          <a:noFill/>
        </p:spPr>
        <p:txBody>
          <a:bodyPr wrap="none" rtlCol="0">
            <a:spAutoFit/>
          </a:bodyPr>
          <a:lstStyle/>
          <a:p>
            <a:r>
              <a:rPr lang="en-US" sz="1200" dirty="0" smtClean="0"/>
              <a:t>Event building</a:t>
            </a:r>
            <a:endParaRPr lang="en-US" sz="1200" dirty="0"/>
          </a:p>
        </p:txBody>
      </p:sp>
      <p:sp>
        <p:nvSpPr>
          <p:cNvPr id="96" name="TextBox 95"/>
          <p:cNvSpPr txBox="1"/>
          <p:nvPr/>
        </p:nvSpPr>
        <p:spPr>
          <a:xfrm>
            <a:off x="5408995" y="1544825"/>
            <a:ext cx="973145"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97" name="TextBox 96"/>
          <p:cNvSpPr txBox="1"/>
          <p:nvPr/>
        </p:nvSpPr>
        <p:spPr>
          <a:xfrm>
            <a:off x="5448300" y="2443855"/>
            <a:ext cx="455870" cy="307777"/>
          </a:xfrm>
          <a:prstGeom prst="rect">
            <a:avLst/>
          </a:prstGeom>
          <a:noFill/>
        </p:spPr>
        <p:txBody>
          <a:bodyPr wrap="none" rtlCol="0">
            <a:spAutoFit/>
          </a:bodyPr>
          <a:lstStyle/>
          <a:p>
            <a:r>
              <a:rPr lang="en-US" sz="1400" dirty="0" smtClean="0"/>
              <a:t>x</a:t>
            </a:r>
            <a:r>
              <a:rPr lang="en-US" sz="1400" baseline="-25000" dirty="0" smtClean="0"/>
              <a:t>B</a:t>
            </a:r>
            <a:r>
              <a:rPr lang="en-US" sz="1400" dirty="0" smtClean="0"/>
              <a:t>%</a:t>
            </a:r>
            <a:endParaRPr lang="en-US" sz="1400" dirty="0"/>
          </a:p>
        </p:txBody>
      </p:sp>
      <p:sp>
        <p:nvSpPr>
          <p:cNvPr id="98" name="TextBox 97"/>
          <p:cNvSpPr txBox="1"/>
          <p:nvPr/>
        </p:nvSpPr>
        <p:spPr>
          <a:xfrm>
            <a:off x="6575567" y="2706286"/>
            <a:ext cx="700357" cy="276999"/>
          </a:xfrm>
          <a:prstGeom prst="rect">
            <a:avLst/>
          </a:prstGeom>
          <a:noFill/>
          <a:ln>
            <a:noFill/>
          </a:ln>
        </p:spPr>
        <p:txBody>
          <a:bodyPr wrap="none" rtlCol="0">
            <a:spAutoFit/>
          </a:bodyPr>
          <a:lstStyle/>
          <a:p>
            <a:r>
              <a:rPr lang="en-US" sz="1200" b="1" dirty="0" smtClean="0">
                <a:solidFill>
                  <a:srgbClr val="4F6228"/>
                </a:solidFill>
              </a:rPr>
              <a:t>INFN-T1</a:t>
            </a:r>
            <a:endParaRPr lang="en-US" sz="1200" b="1" dirty="0">
              <a:solidFill>
                <a:srgbClr val="4F6228"/>
              </a:solidFill>
            </a:endParaRPr>
          </a:p>
        </p:txBody>
      </p:sp>
      <p:sp>
        <p:nvSpPr>
          <p:cNvPr id="99" name="TextBox 98"/>
          <p:cNvSpPr txBox="1"/>
          <p:nvPr/>
        </p:nvSpPr>
        <p:spPr>
          <a:xfrm>
            <a:off x="6580724" y="896807"/>
            <a:ext cx="800219" cy="276999"/>
          </a:xfrm>
          <a:prstGeom prst="rect">
            <a:avLst/>
          </a:prstGeom>
          <a:noFill/>
          <a:ln>
            <a:noFill/>
          </a:ln>
        </p:spPr>
        <p:txBody>
          <a:bodyPr wrap="none" rtlCol="0">
            <a:spAutoFit/>
          </a:bodyPr>
          <a:lstStyle/>
          <a:p>
            <a:r>
              <a:rPr lang="en-US" sz="1200" b="1" dirty="0" smtClean="0">
                <a:solidFill>
                  <a:srgbClr val="4F6228"/>
                </a:solidFill>
              </a:rPr>
              <a:t>RAL-LCG2</a:t>
            </a:r>
            <a:endParaRPr lang="en-US" sz="1200" b="1" dirty="0">
              <a:solidFill>
                <a:srgbClr val="4F6228"/>
              </a:solidFill>
            </a:endParaRPr>
          </a:p>
        </p:txBody>
      </p:sp>
      <p:cxnSp>
        <p:nvCxnSpPr>
          <p:cNvPr id="100" name="Straight Connector 99"/>
          <p:cNvCxnSpPr/>
          <p:nvPr/>
        </p:nvCxnSpPr>
        <p:spPr>
          <a:xfrm>
            <a:off x="1114424" y="1722841"/>
            <a:ext cx="0" cy="323524"/>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1490258" y="1722841"/>
            <a:ext cx="0" cy="320269"/>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a:off x="1674812" y="1722841"/>
            <a:ext cx="0" cy="321844"/>
          </a:xfrm>
          <a:prstGeom prst="line">
            <a:avLst/>
          </a:prstGeom>
          <a:ln w="6350"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09" name="TextBox 108"/>
          <p:cNvSpPr txBox="1"/>
          <p:nvPr/>
        </p:nvSpPr>
        <p:spPr>
          <a:xfrm>
            <a:off x="2466977" y="896061"/>
            <a:ext cx="945917" cy="276999"/>
          </a:xfrm>
          <a:prstGeom prst="rect">
            <a:avLst/>
          </a:prstGeom>
          <a:noFill/>
          <a:ln>
            <a:noFill/>
          </a:ln>
        </p:spPr>
        <p:txBody>
          <a:bodyPr wrap="none" rtlCol="0">
            <a:spAutoFit/>
          </a:bodyPr>
          <a:lstStyle/>
          <a:p>
            <a:r>
              <a:rPr lang="en-US" sz="1200" b="1" dirty="0" smtClean="0">
                <a:solidFill>
                  <a:srgbClr val="4F6228"/>
                </a:solidFill>
              </a:rPr>
              <a:t>CERN-PROD</a:t>
            </a:r>
            <a:endParaRPr lang="en-US" sz="1200" b="1" dirty="0">
              <a:solidFill>
                <a:srgbClr val="4F6228"/>
              </a:solidFill>
            </a:endParaRPr>
          </a:p>
        </p:txBody>
      </p:sp>
      <p:sp>
        <p:nvSpPr>
          <p:cNvPr id="110" name="Rounded Rectangle 109"/>
          <p:cNvSpPr/>
          <p:nvPr/>
        </p:nvSpPr>
        <p:spPr>
          <a:xfrm>
            <a:off x="7468377" y="2030154"/>
            <a:ext cx="470205" cy="376832"/>
          </a:xfrm>
          <a:prstGeom prst="roundRect">
            <a:avLst>
              <a:gd name="adj" fmla="val 50000"/>
            </a:avLst>
          </a:prstGeom>
          <a:solidFill>
            <a:srgbClr val="5385AF">
              <a:alpha val="85000"/>
            </a:srgb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TextBox 111"/>
          <p:cNvSpPr txBox="1"/>
          <p:nvPr/>
        </p:nvSpPr>
        <p:spPr>
          <a:xfrm>
            <a:off x="7462339" y="2083106"/>
            <a:ext cx="489925" cy="246221"/>
          </a:xfrm>
          <a:prstGeom prst="rect">
            <a:avLst/>
          </a:prstGeom>
          <a:noFill/>
        </p:spPr>
        <p:txBody>
          <a:bodyPr wrap="none" rtlCol="0">
            <a:spAutoFit/>
          </a:bodyPr>
          <a:lstStyle/>
          <a:p>
            <a:r>
              <a:rPr lang="en-US" sz="1000" dirty="0" smtClean="0">
                <a:solidFill>
                  <a:schemeClr val="bg1"/>
                </a:solidFill>
              </a:rPr>
              <a:t>Tapes</a:t>
            </a:r>
            <a:endParaRPr lang="en-US" sz="1000" dirty="0">
              <a:solidFill>
                <a:schemeClr val="bg1"/>
              </a:solidFill>
            </a:endParaRPr>
          </a:p>
        </p:txBody>
      </p:sp>
      <p:sp>
        <p:nvSpPr>
          <p:cNvPr id="113" name="AutoShape 28"/>
          <p:cNvSpPr>
            <a:spLocks noChangeArrowheads="1"/>
          </p:cNvSpPr>
          <p:nvPr/>
        </p:nvSpPr>
        <p:spPr bwMode="auto">
          <a:xfrm>
            <a:off x="7702323" y="103456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16" name="TextBox 115"/>
          <p:cNvSpPr txBox="1"/>
          <p:nvPr/>
        </p:nvSpPr>
        <p:spPr>
          <a:xfrm>
            <a:off x="7646050" y="1337366"/>
            <a:ext cx="492443" cy="276999"/>
          </a:xfrm>
          <a:prstGeom prst="rect">
            <a:avLst/>
          </a:prstGeom>
          <a:noFill/>
        </p:spPr>
        <p:txBody>
          <a:bodyPr wrap="none" rtlCol="0">
            <a:spAutoFit/>
          </a:bodyPr>
          <a:lstStyle/>
          <a:p>
            <a:r>
              <a:rPr lang="en-US" sz="1200" dirty="0" smtClean="0"/>
              <a:t>Reco</a:t>
            </a:r>
            <a:endParaRPr lang="en-US" sz="1200" dirty="0"/>
          </a:p>
        </p:txBody>
      </p:sp>
      <p:sp>
        <p:nvSpPr>
          <p:cNvPr id="117" name="Rounded Rectangle 116"/>
          <p:cNvSpPr/>
          <p:nvPr/>
        </p:nvSpPr>
        <p:spPr>
          <a:xfrm>
            <a:off x="7224965" y="176472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8" name="Straight Arrow Connector 117"/>
          <p:cNvCxnSpPr/>
          <p:nvPr/>
        </p:nvCxnSpPr>
        <p:spPr>
          <a:xfrm flipV="1">
            <a:off x="7543800" y="139953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0" name="Straight Arrow Connector 119"/>
          <p:cNvCxnSpPr>
            <a:cxnSpLocks noChangeAspect="1"/>
          </p:cNvCxnSpPr>
          <p:nvPr/>
        </p:nvCxnSpPr>
        <p:spPr>
          <a:xfrm flipV="1">
            <a:off x="7423767" y="1370946"/>
            <a:ext cx="177717" cy="316015"/>
          </a:xfrm>
          <a:prstGeom prst="straightConnector1">
            <a:avLst/>
          </a:prstGeom>
          <a:ln w="12700" cmpd="sng">
            <a:solidFill>
              <a:srgbClr val="3366FF"/>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23" name="TextBox 122"/>
          <p:cNvSpPr txBox="1"/>
          <p:nvPr/>
        </p:nvSpPr>
        <p:spPr>
          <a:xfrm>
            <a:off x="7258834" y="181142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24" name="TextBox 123"/>
          <p:cNvSpPr txBox="1"/>
          <p:nvPr/>
        </p:nvSpPr>
        <p:spPr>
          <a:xfrm>
            <a:off x="7630398" y="1627111"/>
            <a:ext cx="552763" cy="307777"/>
          </a:xfrm>
          <a:prstGeom prst="rect">
            <a:avLst/>
          </a:prstGeom>
          <a:noFill/>
        </p:spPr>
        <p:txBody>
          <a:bodyPr wrap="square" rtlCol="0">
            <a:spAutoFit/>
          </a:bodyPr>
          <a:lstStyle/>
          <a:p>
            <a:r>
              <a:rPr lang="en-US" sz="1400" dirty="0" smtClean="0"/>
              <a:t>x</a:t>
            </a:r>
            <a:r>
              <a:rPr lang="en-US" sz="1400" baseline="-25000" dirty="0" smtClean="0"/>
              <a:t>A</a:t>
            </a:r>
            <a:r>
              <a:rPr lang="en-US" sz="1400" dirty="0" smtClean="0"/>
              <a:t>%</a:t>
            </a:r>
            <a:endParaRPr lang="en-US" sz="1400" dirty="0"/>
          </a:p>
        </p:txBody>
      </p:sp>
      <p:sp>
        <p:nvSpPr>
          <p:cNvPr id="125" name="Rounded Rectangle 124"/>
          <p:cNvSpPr/>
          <p:nvPr/>
        </p:nvSpPr>
        <p:spPr>
          <a:xfrm>
            <a:off x="7479708" y="3822079"/>
            <a:ext cx="470205" cy="376832"/>
          </a:xfrm>
          <a:prstGeom prst="roundRect">
            <a:avLst>
              <a:gd name="adj" fmla="val 50000"/>
            </a:avLst>
          </a:prstGeom>
          <a:solidFill>
            <a:srgbClr val="5385AF">
              <a:alpha val="85000"/>
            </a:srgb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6" name="TextBox 125"/>
          <p:cNvSpPr txBox="1"/>
          <p:nvPr/>
        </p:nvSpPr>
        <p:spPr>
          <a:xfrm>
            <a:off x="7480046" y="3885937"/>
            <a:ext cx="489925" cy="246221"/>
          </a:xfrm>
          <a:prstGeom prst="rect">
            <a:avLst/>
          </a:prstGeom>
          <a:noFill/>
        </p:spPr>
        <p:txBody>
          <a:bodyPr wrap="none" rtlCol="0">
            <a:spAutoFit/>
          </a:bodyPr>
          <a:lstStyle/>
          <a:p>
            <a:r>
              <a:rPr lang="en-US" sz="1000" dirty="0" smtClean="0">
                <a:solidFill>
                  <a:schemeClr val="bg1"/>
                </a:solidFill>
              </a:rPr>
              <a:t>Tapes</a:t>
            </a:r>
            <a:endParaRPr lang="en-US" sz="1000" dirty="0">
              <a:solidFill>
                <a:schemeClr val="bg1"/>
              </a:solidFill>
            </a:endParaRPr>
          </a:p>
        </p:txBody>
      </p:sp>
      <p:sp>
        <p:nvSpPr>
          <p:cNvPr id="131" name="AutoShape 28"/>
          <p:cNvSpPr>
            <a:spLocks noChangeArrowheads="1"/>
          </p:cNvSpPr>
          <p:nvPr/>
        </p:nvSpPr>
        <p:spPr bwMode="auto">
          <a:xfrm>
            <a:off x="7683931" y="2863621"/>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32" name="TextBox 131"/>
          <p:cNvSpPr txBox="1"/>
          <p:nvPr/>
        </p:nvSpPr>
        <p:spPr>
          <a:xfrm>
            <a:off x="7627658" y="3166426"/>
            <a:ext cx="492443" cy="276999"/>
          </a:xfrm>
          <a:prstGeom prst="rect">
            <a:avLst/>
          </a:prstGeom>
          <a:noFill/>
        </p:spPr>
        <p:txBody>
          <a:bodyPr wrap="none" rtlCol="0">
            <a:spAutoFit/>
          </a:bodyPr>
          <a:lstStyle/>
          <a:p>
            <a:r>
              <a:rPr lang="en-US" sz="1200" dirty="0" smtClean="0"/>
              <a:t>Reco</a:t>
            </a:r>
            <a:endParaRPr lang="en-US" sz="1200" dirty="0"/>
          </a:p>
        </p:txBody>
      </p:sp>
      <p:sp>
        <p:nvSpPr>
          <p:cNvPr id="133" name="Rounded Rectangle 132"/>
          <p:cNvSpPr/>
          <p:nvPr/>
        </p:nvSpPr>
        <p:spPr>
          <a:xfrm>
            <a:off x="7206573" y="3593788"/>
            <a:ext cx="470205"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4" name="Straight Arrow Connector 133"/>
          <p:cNvCxnSpPr/>
          <p:nvPr/>
        </p:nvCxnSpPr>
        <p:spPr>
          <a:xfrm flipV="1">
            <a:off x="7525408" y="3228597"/>
            <a:ext cx="159680" cy="32330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5" name="Straight Arrow Connector 134"/>
          <p:cNvCxnSpPr>
            <a:cxnSpLocks noChangeAspect="1"/>
          </p:cNvCxnSpPr>
          <p:nvPr/>
        </p:nvCxnSpPr>
        <p:spPr>
          <a:xfrm flipV="1">
            <a:off x="7405375" y="3200006"/>
            <a:ext cx="177717" cy="316015"/>
          </a:xfrm>
          <a:prstGeom prst="straightConnector1">
            <a:avLst/>
          </a:prstGeom>
          <a:ln w="12700" cmpd="sng">
            <a:solidFill>
              <a:srgbClr val="3366FF"/>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136" name="TextBox 135"/>
          <p:cNvSpPr txBox="1"/>
          <p:nvPr/>
        </p:nvSpPr>
        <p:spPr>
          <a:xfrm>
            <a:off x="7240442" y="3640482"/>
            <a:ext cx="402674" cy="246221"/>
          </a:xfrm>
          <a:prstGeom prst="rect">
            <a:avLst/>
          </a:prstGeom>
          <a:noFill/>
        </p:spPr>
        <p:txBody>
          <a:bodyPr wrap="none" rtlCol="0">
            <a:spAutoFit/>
          </a:bodyPr>
          <a:lstStyle/>
          <a:p>
            <a:r>
              <a:rPr lang="en-US" sz="1000" dirty="0" smtClean="0">
                <a:solidFill>
                  <a:srgbClr val="FFFFFF"/>
                </a:solidFill>
              </a:rPr>
              <a:t>Disk</a:t>
            </a:r>
            <a:endParaRPr lang="en-US" sz="1000" dirty="0">
              <a:solidFill>
                <a:srgbClr val="FFFFFF"/>
              </a:solidFill>
            </a:endParaRPr>
          </a:p>
        </p:txBody>
      </p:sp>
      <p:sp>
        <p:nvSpPr>
          <p:cNvPr id="137" name="TextBox 136"/>
          <p:cNvSpPr txBox="1"/>
          <p:nvPr/>
        </p:nvSpPr>
        <p:spPr>
          <a:xfrm>
            <a:off x="7612006" y="3456171"/>
            <a:ext cx="552763" cy="307777"/>
          </a:xfrm>
          <a:prstGeom prst="rect">
            <a:avLst/>
          </a:prstGeom>
          <a:noFill/>
        </p:spPr>
        <p:txBody>
          <a:bodyPr wrap="square" rtlCol="0">
            <a:spAutoFit/>
          </a:bodyPr>
          <a:lstStyle/>
          <a:p>
            <a:r>
              <a:rPr lang="en-US" sz="1400" dirty="0" smtClean="0"/>
              <a:t>x</a:t>
            </a:r>
            <a:r>
              <a:rPr lang="en-US" sz="1400" baseline="-25000" dirty="0" smtClean="0"/>
              <a:t>B</a:t>
            </a:r>
            <a:r>
              <a:rPr lang="en-US" sz="1400" dirty="0" smtClean="0"/>
              <a:t>%</a:t>
            </a:r>
            <a:endParaRPr lang="en-US" sz="1400" dirty="0"/>
          </a:p>
        </p:txBody>
      </p:sp>
      <p:sp>
        <p:nvSpPr>
          <p:cNvPr id="139" name="Rounded Rectangle 138"/>
          <p:cNvSpPr/>
          <p:nvPr/>
        </p:nvSpPr>
        <p:spPr>
          <a:xfrm>
            <a:off x="2664138" y="1847023"/>
            <a:ext cx="867968" cy="391263"/>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0" name="Rounded Rectangle 139"/>
          <p:cNvSpPr/>
          <p:nvPr/>
        </p:nvSpPr>
        <p:spPr>
          <a:xfrm>
            <a:off x="2731722" y="1722841"/>
            <a:ext cx="893010" cy="376832"/>
          </a:xfrm>
          <a:prstGeom prst="roundRect">
            <a:avLst>
              <a:gd name="adj" fmla="val 50000"/>
            </a:avLst>
          </a:prstGeom>
          <a:solidFill>
            <a:srgbClr val="B82C00">
              <a:alpha val="85000"/>
            </a:srgbClr>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1" name="TextBox 140"/>
          <p:cNvSpPr txBox="1"/>
          <p:nvPr/>
        </p:nvSpPr>
        <p:spPr>
          <a:xfrm>
            <a:off x="2843362" y="1761987"/>
            <a:ext cx="758065" cy="276999"/>
          </a:xfrm>
          <a:prstGeom prst="rect">
            <a:avLst/>
          </a:prstGeom>
          <a:noFill/>
        </p:spPr>
        <p:txBody>
          <a:bodyPr wrap="none" rtlCol="0">
            <a:spAutoFit/>
          </a:bodyPr>
          <a:lstStyle/>
          <a:p>
            <a:r>
              <a:rPr lang="en-US" sz="1200" dirty="0" smtClean="0">
                <a:solidFill>
                  <a:srgbClr val="FFFFFF"/>
                </a:solidFill>
              </a:rPr>
              <a:t>Disk pool</a:t>
            </a:r>
            <a:endParaRPr lang="en-US" sz="1200" dirty="0">
              <a:solidFill>
                <a:srgbClr val="FFFFFF"/>
              </a:solidFill>
            </a:endParaRPr>
          </a:p>
        </p:txBody>
      </p:sp>
      <p:sp>
        <p:nvSpPr>
          <p:cNvPr id="142" name="TextBox 141"/>
          <p:cNvSpPr txBox="1"/>
          <p:nvPr/>
        </p:nvSpPr>
        <p:spPr>
          <a:xfrm>
            <a:off x="2661828" y="2223988"/>
            <a:ext cx="451428" cy="307777"/>
          </a:xfrm>
          <a:prstGeom prst="rect">
            <a:avLst/>
          </a:prstGeom>
          <a:noFill/>
        </p:spPr>
        <p:txBody>
          <a:bodyPr wrap="none" rtlCol="0">
            <a:spAutoFit/>
          </a:bodyPr>
          <a:lstStyle/>
          <a:p>
            <a:r>
              <a:rPr lang="en-US" sz="1400" dirty="0"/>
              <a:t>x</a:t>
            </a:r>
            <a:r>
              <a:rPr lang="en-US" sz="1400" baseline="-25000" dirty="0" smtClean="0"/>
              <a:t>0</a:t>
            </a:r>
            <a:r>
              <a:rPr lang="en-US" sz="1400" dirty="0" smtClean="0"/>
              <a:t>%</a:t>
            </a:r>
          </a:p>
        </p:txBody>
      </p:sp>
      <p:cxnSp>
        <p:nvCxnSpPr>
          <p:cNvPr id="144" name="Straight Arrow Connector 143"/>
          <p:cNvCxnSpPr/>
          <p:nvPr/>
        </p:nvCxnSpPr>
        <p:spPr>
          <a:xfrm>
            <a:off x="3100412" y="2266321"/>
            <a:ext cx="180000" cy="467999"/>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5" name="Straight Arrow Connector 144"/>
          <p:cNvCxnSpPr/>
          <p:nvPr/>
        </p:nvCxnSpPr>
        <p:spPr>
          <a:xfrm flipH="1" flipV="1">
            <a:off x="3250299" y="2238287"/>
            <a:ext cx="180000" cy="467999"/>
          </a:xfrm>
          <a:prstGeom prst="straightConnector1">
            <a:avLst/>
          </a:prstGeom>
          <a:ln w="12700" cmpd="sng">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146" name="AutoShape 28"/>
          <p:cNvSpPr>
            <a:spLocks noChangeArrowheads="1"/>
          </p:cNvSpPr>
          <p:nvPr/>
        </p:nvSpPr>
        <p:spPr bwMode="auto">
          <a:xfrm>
            <a:off x="3200424" y="2801768"/>
            <a:ext cx="360000"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48" name="TextBox 147"/>
          <p:cNvSpPr txBox="1"/>
          <p:nvPr/>
        </p:nvSpPr>
        <p:spPr>
          <a:xfrm>
            <a:off x="2866726" y="3122879"/>
            <a:ext cx="1275935" cy="276999"/>
          </a:xfrm>
          <a:prstGeom prst="rect">
            <a:avLst/>
          </a:prstGeom>
          <a:noFill/>
        </p:spPr>
        <p:txBody>
          <a:bodyPr wrap="none" rtlCol="0">
            <a:spAutoFit/>
          </a:bodyPr>
          <a:lstStyle/>
          <a:p>
            <a:r>
              <a:rPr lang="en-US" sz="1200" dirty="0" smtClean="0"/>
              <a:t>Reconstruction</a:t>
            </a:r>
            <a:endParaRPr lang="en-US" sz="1200" dirty="0"/>
          </a:p>
        </p:txBody>
      </p:sp>
      <p:cxnSp>
        <p:nvCxnSpPr>
          <p:cNvPr id="149" name="Straight Arrow Connector 148"/>
          <p:cNvCxnSpPr/>
          <p:nvPr/>
        </p:nvCxnSpPr>
        <p:spPr>
          <a:xfrm flipV="1">
            <a:off x="3451721" y="1226713"/>
            <a:ext cx="592834" cy="425371"/>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p:nvPr/>
        </p:nvCxnSpPr>
        <p:spPr>
          <a:xfrm flipV="1">
            <a:off x="3629835" y="1426851"/>
            <a:ext cx="398643" cy="271407"/>
          </a:xfrm>
          <a:prstGeom prst="straightConnector1">
            <a:avLst/>
          </a:prstGeom>
          <a:ln w="12700" cmpd="sng">
            <a:solidFill>
              <a:srgbClr val="3366FF"/>
            </a:solidFill>
            <a:tailEnd type="arrow"/>
          </a:ln>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p:nvPr/>
        </p:nvCxnSpPr>
        <p:spPr>
          <a:xfrm flipV="1">
            <a:off x="3683000" y="1811422"/>
            <a:ext cx="3523573" cy="234944"/>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3" name="Straight Arrow Connector 152"/>
          <p:cNvCxnSpPr/>
          <p:nvPr/>
        </p:nvCxnSpPr>
        <p:spPr>
          <a:xfrm>
            <a:off x="3683000" y="2044685"/>
            <a:ext cx="3495675" cy="1622440"/>
          </a:xfrm>
          <a:prstGeom prst="straightConnector1">
            <a:avLst/>
          </a:prstGeom>
          <a:ln w="127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4" name="Straight Arrow Connector 153"/>
          <p:cNvCxnSpPr/>
          <p:nvPr/>
        </p:nvCxnSpPr>
        <p:spPr>
          <a:xfrm flipV="1">
            <a:off x="2062173" y="2103692"/>
            <a:ext cx="526282" cy="120297"/>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06" name="Rectangle 105"/>
          <p:cNvSpPr/>
          <p:nvPr/>
        </p:nvSpPr>
        <p:spPr>
          <a:xfrm>
            <a:off x="4596198" y="4999436"/>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14" name="Rectangle 113"/>
          <p:cNvSpPr/>
          <p:nvPr/>
        </p:nvSpPr>
        <p:spPr>
          <a:xfrm>
            <a:off x="4748598" y="5200061"/>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21" name="Rectangle 120"/>
          <p:cNvSpPr/>
          <p:nvPr/>
        </p:nvSpPr>
        <p:spPr>
          <a:xfrm>
            <a:off x="4900998" y="5400686"/>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27" name="Rectangle 126"/>
          <p:cNvSpPr/>
          <p:nvPr/>
        </p:nvSpPr>
        <p:spPr>
          <a:xfrm>
            <a:off x="5047382" y="5599918"/>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29" name="AutoShape 28"/>
          <p:cNvSpPr>
            <a:spLocks noChangeArrowheads="1"/>
          </p:cNvSpPr>
          <p:nvPr/>
        </p:nvSpPr>
        <p:spPr bwMode="auto">
          <a:xfrm>
            <a:off x="5647043" y="6203550"/>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30" name="TextBox 129"/>
          <p:cNvSpPr txBox="1"/>
          <p:nvPr/>
        </p:nvSpPr>
        <p:spPr>
          <a:xfrm>
            <a:off x="5537745" y="6522896"/>
            <a:ext cx="697627" cy="276999"/>
          </a:xfrm>
          <a:prstGeom prst="rect">
            <a:avLst/>
          </a:prstGeom>
          <a:noFill/>
        </p:spPr>
        <p:txBody>
          <a:bodyPr wrap="none" rtlCol="0">
            <a:spAutoFit/>
          </a:bodyPr>
          <a:lstStyle/>
          <a:p>
            <a:r>
              <a:rPr lang="en-US" sz="1200" dirty="0" smtClean="0"/>
              <a:t>Analysis</a:t>
            </a:r>
            <a:endParaRPr lang="en-US" sz="1200" dirty="0"/>
          </a:p>
        </p:txBody>
      </p:sp>
      <p:sp>
        <p:nvSpPr>
          <p:cNvPr id="167" name="Rectangle 166"/>
          <p:cNvSpPr/>
          <p:nvPr/>
        </p:nvSpPr>
        <p:spPr>
          <a:xfrm>
            <a:off x="3168492" y="5001618"/>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168" name="TextBox 167"/>
          <p:cNvSpPr txBox="1"/>
          <p:nvPr/>
        </p:nvSpPr>
        <p:spPr>
          <a:xfrm>
            <a:off x="3186627" y="5001618"/>
            <a:ext cx="954107" cy="276999"/>
          </a:xfrm>
          <a:prstGeom prst="rect">
            <a:avLst/>
          </a:prstGeom>
          <a:noFill/>
          <a:ln>
            <a:noFill/>
          </a:ln>
        </p:spPr>
        <p:txBody>
          <a:bodyPr wrap="none" rtlCol="0">
            <a:spAutoFit/>
          </a:bodyPr>
          <a:lstStyle/>
          <a:p>
            <a:r>
              <a:rPr lang="en-US" sz="1200" b="1" dirty="0" err="1" smtClean="0">
                <a:solidFill>
                  <a:srgbClr val="4F6228"/>
                </a:solidFill>
              </a:rPr>
              <a:t>BelGrid</a:t>
            </a:r>
            <a:r>
              <a:rPr lang="en-US" sz="1200" b="1" dirty="0" smtClean="0">
                <a:solidFill>
                  <a:srgbClr val="4F6228"/>
                </a:solidFill>
              </a:rPr>
              <a:t>-UCL</a:t>
            </a:r>
            <a:endParaRPr lang="en-US" sz="1200" b="1" dirty="0">
              <a:solidFill>
                <a:srgbClr val="4F6228"/>
              </a:solidFill>
            </a:endParaRPr>
          </a:p>
        </p:txBody>
      </p:sp>
      <p:sp>
        <p:nvSpPr>
          <p:cNvPr id="169" name="AutoShape 28"/>
          <p:cNvSpPr>
            <a:spLocks noChangeArrowheads="1"/>
          </p:cNvSpPr>
          <p:nvPr/>
        </p:nvSpPr>
        <p:spPr bwMode="auto">
          <a:xfrm>
            <a:off x="3768153" y="5605250"/>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70" name="TextBox 169"/>
          <p:cNvSpPr txBox="1"/>
          <p:nvPr/>
        </p:nvSpPr>
        <p:spPr>
          <a:xfrm>
            <a:off x="3658855" y="5924596"/>
            <a:ext cx="697627" cy="276999"/>
          </a:xfrm>
          <a:prstGeom prst="rect">
            <a:avLst/>
          </a:prstGeom>
          <a:noFill/>
        </p:spPr>
        <p:txBody>
          <a:bodyPr wrap="none" rtlCol="0">
            <a:spAutoFit/>
          </a:bodyPr>
          <a:lstStyle/>
          <a:p>
            <a:r>
              <a:rPr lang="en-US" sz="1200" dirty="0" smtClean="0"/>
              <a:t>Analysis</a:t>
            </a:r>
            <a:endParaRPr lang="en-US" sz="1200" dirty="0"/>
          </a:p>
        </p:txBody>
      </p:sp>
      <p:sp>
        <p:nvSpPr>
          <p:cNvPr id="119" name="Rectangle 118"/>
          <p:cNvSpPr/>
          <p:nvPr/>
        </p:nvSpPr>
        <p:spPr>
          <a:xfrm>
            <a:off x="6426573" y="5001618"/>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79" name="AutoShape 28"/>
          <p:cNvSpPr>
            <a:spLocks noChangeArrowheads="1"/>
          </p:cNvSpPr>
          <p:nvPr/>
        </p:nvSpPr>
        <p:spPr bwMode="auto">
          <a:xfrm>
            <a:off x="7093030" y="5602913"/>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210" name="Slide Number Placeholder 209"/>
          <p:cNvSpPr>
            <a:spLocks noGrp="1"/>
          </p:cNvSpPr>
          <p:nvPr>
            <p:ph type="sldNum" sz="quarter" idx="12"/>
          </p:nvPr>
        </p:nvSpPr>
        <p:spPr/>
        <p:txBody>
          <a:bodyPr/>
          <a:lstStyle/>
          <a:p>
            <a:fld id="{031B9A4D-929D-8D49-9E25-5B3B70EFBD9A}" type="slidenum">
              <a:rPr lang="en-US" smtClean="0"/>
              <a:t>25</a:t>
            </a:fld>
            <a:endParaRPr lang="en-US" dirty="0"/>
          </a:p>
        </p:txBody>
      </p:sp>
      <p:sp>
        <p:nvSpPr>
          <p:cNvPr id="234" name="TextBox 233"/>
          <p:cNvSpPr txBox="1"/>
          <p:nvPr/>
        </p:nvSpPr>
        <p:spPr>
          <a:xfrm>
            <a:off x="6444520" y="5001618"/>
            <a:ext cx="835084" cy="276999"/>
          </a:xfrm>
          <a:prstGeom prst="rect">
            <a:avLst/>
          </a:prstGeom>
          <a:noFill/>
          <a:ln>
            <a:noFill/>
          </a:ln>
        </p:spPr>
        <p:txBody>
          <a:bodyPr wrap="none" rtlCol="0">
            <a:spAutoFit/>
          </a:bodyPr>
          <a:lstStyle/>
          <a:p>
            <a:r>
              <a:rPr lang="en-US" sz="1200" b="1" dirty="0" smtClean="0">
                <a:solidFill>
                  <a:srgbClr val="4F6228"/>
                </a:solidFill>
              </a:rPr>
              <a:t>INFN</a:t>
            </a:r>
            <a:r>
              <a:rPr lang="en-US" sz="1200" b="1" dirty="0" smtClean="0">
                <a:solidFill>
                  <a:srgbClr val="4F6228"/>
                </a:solidFill>
              </a:rPr>
              <a:t>-PISA</a:t>
            </a:r>
            <a:endParaRPr lang="en-US" sz="1200" b="1" dirty="0">
              <a:solidFill>
                <a:srgbClr val="4F6228"/>
              </a:solidFill>
            </a:endParaRPr>
          </a:p>
        </p:txBody>
      </p:sp>
      <p:cxnSp>
        <p:nvCxnSpPr>
          <p:cNvPr id="255" name="Straight Arrow Connector 254"/>
          <p:cNvCxnSpPr/>
          <p:nvPr/>
        </p:nvCxnSpPr>
        <p:spPr>
          <a:xfrm flipV="1">
            <a:off x="6792475" y="3970620"/>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260" name="AutoShape 28"/>
          <p:cNvSpPr>
            <a:spLocks noChangeArrowheads="1"/>
          </p:cNvSpPr>
          <p:nvPr/>
        </p:nvSpPr>
        <p:spPr bwMode="auto">
          <a:xfrm>
            <a:off x="7011254" y="5513827"/>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261" name="TextBox 260"/>
          <p:cNvSpPr txBox="1"/>
          <p:nvPr/>
        </p:nvSpPr>
        <p:spPr>
          <a:xfrm>
            <a:off x="6901956" y="5833173"/>
            <a:ext cx="697627" cy="276999"/>
          </a:xfrm>
          <a:prstGeom prst="rect">
            <a:avLst/>
          </a:prstGeom>
          <a:noFill/>
        </p:spPr>
        <p:txBody>
          <a:bodyPr wrap="none" rtlCol="0">
            <a:spAutoFit/>
          </a:bodyPr>
          <a:lstStyle/>
          <a:p>
            <a:r>
              <a:rPr lang="en-US" sz="1200" dirty="0" smtClean="0"/>
              <a:t>Analysis</a:t>
            </a:r>
            <a:endParaRPr lang="en-US" sz="1200" dirty="0"/>
          </a:p>
        </p:txBody>
      </p:sp>
      <p:sp>
        <p:nvSpPr>
          <p:cNvPr id="77" name="Rectangle 76"/>
          <p:cNvSpPr/>
          <p:nvPr/>
        </p:nvSpPr>
        <p:spPr>
          <a:xfrm>
            <a:off x="6582906" y="5192172"/>
            <a:ext cx="1202272" cy="1224000"/>
          </a:xfrm>
          <a:prstGeom prst="rect">
            <a:avLst/>
          </a:prstGeom>
          <a:solidFill>
            <a:schemeClr val="accent3">
              <a:lumMod val="40000"/>
              <a:lumOff val="60000"/>
            </a:schemeClr>
          </a:solidFill>
          <a:ln>
            <a:solidFill>
              <a:srgbClr val="4F62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4F6228"/>
              </a:solidFill>
            </a:endParaRPr>
          </a:p>
        </p:txBody>
      </p:sp>
      <p:sp>
        <p:nvSpPr>
          <p:cNvPr id="78" name="TextBox 77"/>
          <p:cNvSpPr txBox="1"/>
          <p:nvPr/>
        </p:nvSpPr>
        <p:spPr>
          <a:xfrm>
            <a:off x="6600853" y="5192172"/>
            <a:ext cx="1161346" cy="276999"/>
          </a:xfrm>
          <a:prstGeom prst="rect">
            <a:avLst/>
          </a:prstGeom>
          <a:noFill/>
          <a:ln>
            <a:noFill/>
          </a:ln>
        </p:spPr>
        <p:txBody>
          <a:bodyPr wrap="none" rtlCol="0">
            <a:spAutoFit/>
          </a:bodyPr>
          <a:lstStyle/>
          <a:p>
            <a:r>
              <a:rPr lang="en-US" sz="1200" b="1" dirty="0" smtClean="0">
                <a:solidFill>
                  <a:srgbClr val="4F6228"/>
                </a:solidFill>
              </a:rPr>
              <a:t>INFN</a:t>
            </a:r>
            <a:r>
              <a:rPr lang="en-US" sz="1200" b="1" dirty="0" smtClean="0">
                <a:solidFill>
                  <a:srgbClr val="4F6228"/>
                </a:solidFill>
              </a:rPr>
              <a:t>-FRASCATI</a:t>
            </a:r>
            <a:endParaRPr lang="en-US" sz="1200" b="1" dirty="0">
              <a:solidFill>
                <a:srgbClr val="4F6228"/>
              </a:solidFill>
            </a:endParaRPr>
          </a:p>
        </p:txBody>
      </p:sp>
      <p:sp>
        <p:nvSpPr>
          <p:cNvPr id="80" name="TextBox 79"/>
          <p:cNvSpPr txBox="1"/>
          <p:nvPr/>
        </p:nvSpPr>
        <p:spPr>
          <a:xfrm>
            <a:off x="7078074" y="6119530"/>
            <a:ext cx="697627" cy="276999"/>
          </a:xfrm>
          <a:prstGeom prst="rect">
            <a:avLst/>
          </a:prstGeom>
          <a:noFill/>
        </p:spPr>
        <p:txBody>
          <a:bodyPr wrap="none" rtlCol="0">
            <a:spAutoFit/>
          </a:bodyPr>
          <a:lstStyle/>
          <a:p>
            <a:r>
              <a:rPr lang="en-US" sz="1200" dirty="0" smtClean="0"/>
              <a:t>Analysis</a:t>
            </a:r>
            <a:endParaRPr lang="en-US" sz="1200" dirty="0"/>
          </a:p>
        </p:txBody>
      </p:sp>
      <p:sp>
        <p:nvSpPr>
          <p:cNvPr id="85" name="AutoShape 28"/>
          <p:cNvSpPr>
            <a:spLocks noChangeArrowheads="1"/>
          </p:cNvSpPr>
          <p:nvPr/>
        </p:nvSpPr>
        <p:spPr bwMode="auto">
          <a:xfrm>
            <a:off x="7213753" y="5794065"/>
            <a:ext cx="357783" cy="360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88" name="TextBox 87"/>
          <p:cNvSpPr txBox="1"/>
          <p:nvPr/>
        </p:nvSpPr>
        <p:spPr>
          <a:xfrm>
            <a:off x="7971359" y="5116434"/>
            <a:ext cx="979755" cy="276999"/>
          </a:xfrm>
          <a:prstGeom prst="rect">
            <a:avLst/>
          </a:prstGeom>
          <a:noFill/>
          <a:ln>
            <a:noFill/>
          </a:ln>
        </p:spPr>
        <p:txBody>
          <a:bodyPr wrap="none" rtlCol="0">
            <a:spAutoFit/>
          </a:bodyPr>
          <a:lstStyle/>
          <a:p>
            <a:r>
              <a:rPr lang="en-US" sz="1200" dirty="0" smtClean="0">
                <a:solidFill>
                  <a:srgbClr val="4F6228"/>
                </a:solidFill>
              </a:rPr>
              <a:t>… more sites</a:t>
            </a:r>
            <a:endParaRPr lang="en-US" sz="1200" dirty="0">
              <a:solidFill>
                <a:srgbClr val="4F6228"/>
              </a:solidFill>
            </a:endParaRPr>
          </a:p>
        </p:txBody>
      </p:sp>
      <p:sp>
        <p:nvSpPr>
          <p:cNvPr id="238" name="TextBox 237"/>
          <p:cNvSpPr txBox="1"/>
          <p:nvPr/>
        </p:nvSpPr>
        <p:spPr>
          <a:xfrm>
            <a:off x="2333517" y="97641"/>
            <a:ext cx="4304486" cy="461665"/>
          </a:xfrm>
          <a:prstGeom prst="rect">
            <a:avLst/>
          </a:prstGeom>
          <a:noFill/>
        </p:spPr>
        <p:txBody>
          <a:bodyPr wrap="square" rtlCol="0">
            <a:spAutoFit/>
          </a:bodyPr>
          <a:lstStyle/>
          <a:p>
            <a:r>
              <a:rPr lang="en-US" sz="2400" dirty="0" smtClean="0">
                <a:solidFill>
                  <a:srgbClr val="77933C"/>
                </a:solidFill>
              </a:rPr>
              <a:t>Ok, let’s try to put some labels…</a:t>
            </a:r>
            <a:endParaRPr lang="en-US" sz="2400" dirty="0">
              <a:solidFill>
                <a:srgbClr val="77933C"/>
              </a:solidFill>
            </a:endParaRPr>
          </a:p>
        </p:txBody>
      </p:sp>
      <p:cxnSp>
        <p:nvCxnSpPr>
          <p:cNvPr id="102" name="Straight Connector 101"/>
          <p:cNvCxnSpPr/>
          <p:nvPr/>
        </p:nvCxnSpPr>
        <p:spPr>
          <a:xfrm>
            <a:off x="218944" y="5316285"/>
            <a:ext cx="353210" cy="0"/>
          </a:xfrm>
          <a:prstGeom prst="line">
            <a:avLst/>
          </a:prstGeom>
          <a:ln w="28575" cmpd="sng">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03" name="TextBox 102"/>
          <p:cNvSpPr txBox="1"/>
          <p:nvPr/>
        </p:nvSpPr>
        <p:spPr>
          <a:xfrm>
            <a:off x="610624" y="5177785"/>
            <a:ext cx="529787" cy="276999"/>
          </a:xfrm>
          <a:prstGeom prst="rect">
            <a:avLst/>
          </a:prstGeom>
          <a:noFill/>
          <a:ln>
            <a:noFill/>
          </a:ln>
        </p:spPr>
        <p:txBody>
          <a:bodyPr wrap="none" rtlCol="0">
            <a:spAutoFit/>
          </a:bodyPr>
          <a:lstStyle/>
          <a:p>
            <a:r>
              <a:rPr lang="en-US" sz="1200" b="1" dirty="0" smtClean="0"/>
              <a:t>RAW</a:t>
            </a:r>
            <a:endParaRPr lang="en-US" sz="1200" b="1" dirty="0"/>
          </a:p>
        </p:txBody>
      </p:sp>
      <p:cxnSp>
        <p:nvCxnSpPr>
          <p:cNvPr id="104" name="Straight Arrow Connector 103"/>
          <p:cNvCxnSpPr/>
          <p:nvPr/>
        </p:nvCxnSpPr>
        <p:spPr>
          <a:xfrm>
            <a:off x="219420" y="5603740"/>
            <a:ext cx="352734" cy="0"/>
          </a:xfrm>
          <a:prstGeom prst="straightConnector1">
            <a:avLst/>
          </a:prstGeom>
          <a:ln w="12700" cmpd="sng">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606847" y="5454784"/>
            <a:ext cx="1392328" cy="276999"/>
          </a:xfrm>
          <a:prstGeom prst="rect">
            <a:avLst/>
          </a:prstGeom>
          <a:noFill/>
          <a:ln>
            <a:noFill/>
          </a:ln>
        </p:spPr>
        <p:txBody>
          <a:bodyPr wrap="none" rtlCol="0">
            <a:spAutoFit/>
          </a:bodyPr>
          <a:lstStyle/>
          <a:p>
            <a:r>
              <a:rPr lang="en-US" sz="1200" b="1" dirty="0" smtClean="0">
                <a:solidFill>
                  <a:srgbClr val="3366FF"/>
                </a:solidFill>
              </a:rPr>
              <a:t>RECO-1, …, RECO-n</a:t>
            </a:r>
            <a:endParaRPr lang="en-US" sz="1200" b="1" dirty="0">
              <a:solidFill>
                <a:srgbClr val="3366FF"/>
              </a:solidFill>
            </a:endParaRPr>
          </a:p>
        </p:txBody>
      </p:sp>
      <p:cxnSp>
        <p:nvCxnSpPr>
          <p:cNvPr id="143" name="Straight Arrow Connector 142"/>
          <p:cNvCxnSpPr/>
          <p:nvPr/>
        </p:nvCxnSpPr>
        <p:spPr>
          <a:xfrm flipH="1" flipV="1">
            <a:off x="3683000" y="2141561"/>
            <a:ext cx="673482" cy="1745142"/>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256" name="Straight Arrow Connector 255"/>
          <p:cNvCxnSpPr/>
          <p:nvPr/>
        </p:nvCxnSpPr>
        <p:spPr>
          <a:xfrm flipV="1">
            <a:off x="6138788" y="2129835"/>
            <a:ext cx="1086177" cy="1386186"/>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155" name="TextBox 154"/>
          <p:cNvSpPr txBox="1"/>
          <p:nvPr/>
        </p:nvSpPr>
        <p:spPr>
          <a:xfrm>
            <a:off x="575931" y="916315"/>
            <a:ext cx="967407" cy="276999"/>
          </a:xfrm>
          <a:prstGeom prst="rect">
            <a:avLst/>
          </a:prstGeom>
          <a:noFill/>
          <a:ln>
            <a:noFill/>
          </a:ln>
        </p:spPr>
        <p:txBody>
          <a:bodyPr wrap="none" rtlCol="0">
            <a:spAutoFit/>
          </a:bodyPr>
          <a:lstStyle/>
          <a:p>
            <a:r>
              <a:rPr lang="en-US" sz="1200" b="1" dirty="0" smtClean="0">
                <a:solidFill>
                  <a:srgbClr val="4F6228"/>
                </a:solidFill>
              </a:rPr>
              <a:t>NA62-FARM</a:t>
            </a:r>
            <a:endParaRPr lang="en-US" sz="1200" b="1" dirty="0">
              <a:solidFill>
                <a:srgbClr val="4F6228"/>
              </a:solidFill>
            </a:endParaRPr>
          </a:p>
        </p:txBody>
      </p:sp>
      <p:sp>
        <p:nvSpPr>
          <p:cNvPr id="156" name="AutoShape 28"/>
          <p:cNvSpPr>
            <a:spLocks noChangeAspect="1" noChangeArrowheads="1"/>
          </p:cNvSpPr>
          <p:nvPr/>
        </p:nvSpPr>
        <p:spPr bwMode="auto">
          <a:xfrm>
            <a:off x="6681121" y="204847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57" name="TextBox 156"/>
          <p:cNvSpPr txBox="1"/>
          <p:nvPr/>
        </p:nvSpPr>
        <p:spPr>
          <a:xfrm>
            <a:off x="6597889" y="2264042"/>
            <a:ext cx="726130" cy="276999"/>
          </a:xfrm>
          <a:prstGeom prst="rect">
            <a:avLst/>
          </a:prstGeom>
          <a:noFill/>
        </p:spPr>
        <p:txBody>
          <a:bodyPr wrap="none" rtlCol="0">
            <a:spAutoFit/>
          </a:bodyPr>
          <a:lstStyle/>
          <a:p>
            <a:r>
              <a:rPr lang="en-US" sz="1200" dirty="0" smtClean="0"/>
              <a:t>Thinning</a:t>
            </a:r>
            <a:endParaRPr lang="en-US" sz="1200" dirty="0"/>
          </a:p>
        </p:txBody>
      </p:sp>
      <p:sp>
        <p:nvSpPr>
          <p:cNvPr id="158" name="AutoShape 28"/>
          <p:cNvSpPr>
            <a:spLocks noChangeAspect="1" noChangeArrowheads="1"/>
          </p:cNvSpPr>
          <p:nvPr/>
        </p:nvSpPr>
        <p:spPr bwMode="auto">
          <a:xfrm>
            <a:off x="6656753" y="3864753"/>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59" name="TextBox 158"/>
          <p:cNvSpPr txBox="1"/>
          <p:nvPr/>
        </p:nvSpPr>
        <p:spPr>
          <a:xfrm>
            <a:off x="6573521" y="4080322"/>
            <a:ext cx="726130" cy="276999"/>
          </a:xfrm>
          <a:prstGeom prst="rect">
            <a:avLst/>
          </a:prstGeom>
          <a:noFill/>
        </p:spPr>
        <p:txBody>
          <a:bodyPr wrap="none" rtlCol="0">
            <a:spAutoFit/>
          </a:bodyPr>
          <a:lstStyle/>
          <a:p>
            <a:r>
              <a:rPr lang="en-US" sz="1200" dirty="0" smtClean="0"/>
              <a:t>Thinning</a:t>
            </a:r>
            <a:endParaRPr lang="en-US" sz="1200" dirty="0"/>
          </a:p>
        </p:txBody>
      </p:sp>
      <p:sp>
        <p:nvSpPr>
          <p:cNvPr id="161" name="AutoShape 28"/>
          <p:cNvSpPr>
            <a:spLocks noChangeAspect="1" noChangeArrowheads="1"/>
          </p:cNvSpPr>
          <p:nvPr/>
        </p:nvSpPr>
        <p:spPr bwMode="auto">
          <a:xfrm>
            <a:off x="3561606" y="2242170"/>
            <a:ext cx="288879" cy="288000"/>
          </a:xfrm>
          <a:custGeom>
            <a:avLst/>
            <a:gdLst>
              <a:gd name="T0" fmla="*/ 5633571 w 21600"/>
              <a:gd name="T1" fmla="*/ 8425797 h 21600"/>
              <a:gd name="T2" fmla="*/ 4400721 w 21600"/>
              <a:gd name="T3" fmla="*/ 947921 h 21600"/>
              <a:gd name="T4" fmla="*/ 5055318 w 21600"/>
              <a:gd name="T5" fmla="*/ 6621873 h 21600"/>
              <a:gd name="T6" fmla="*/ 1068605 w 21600"/>
              <a:gd name="T7" fmla="*/ 7596 h 21600"/>
              <a:gd name="T8" fmla="*/ 3905591 w 21600"/>
              <a:gd name="T9" fmla="*/ 406032 h 21600"/>
              <a:gd name="T10" fmla="*/ 3507555 w 21600"/>
              <a:gd name="T11" fmla="*/ 324339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7152" y="5960"/>
                </a:moveTo>
                <a:cubicBezTo>
                  <a:pt x="5633" y="7105"/>
                  <a:pt x="4740" y="8897"/>
                  <a:pt x="4740" y="10799"/>
                </a:cubicBezTo>
                <a:cubicBezTo>
                  <a:pt x="4740" y="14146"/>
                  <a:pt x="7453" y="16860"/>
                  <a:pt x="10800" y="16860"/>
                </a:cubicBezTo>
                <a:cubicBezTo>
                  <a:pt x="14146" y="16860"/>
                  <a:pt x="16860" y="14146"/>
                  <a:pt x="16860" y="10800"/>
                </a:cubicBezTo>
                <a:cubicBezTo>
                  <a:pt x="16860" y="7512"/>
                  <a:pt x="14239" y="4824"/>
                  <a:pt x="10953" y="4741"/>
                </a:cubicBezTo>
                <a:lnTo>
                  <a:pt x="11072" y="3"/>
                </a:lnTo>
                <a:cubicBezTo>
                  <a:pt x="16929" y="151"/>
                  <a:pt x="21600" y="4941"/>
                  <a:pt x="21600" y="10800"/>
                </a:cubicBezTo>
                <a:cubicBezTo>
                  <a:pt x="21600" y="16764"/>
                  <a:pt x="16764" y="21600"/>
                  <a:pt x="10800" y="21600"/>
                </a:cubicBezTo>
                <a:cubicBezTo>
                  <a:pt x="4835" y="21600"/>
                  <a:pt x="0" y="16764"/>
                  <a:pt x="0" y="10800"/>
                </a:cubicBezTo>
                <a:cubicBezTo>
                  <a:pt x="-1" y="7409"/>
                  <a:pt x="1592" y="4216"/>
                  <a:pt x="4299" y="2175"/>
                </a:cubicBezTo>
                <a:lnTo>
                  <a:pt x="2674" y="19"/>
                </a:lnTo>
                <a:lnTo>
                  <a:pt x="9773" y="1016"/>
                </a:lnTo>
                <a:lnTo>
                  <a:pt x="8777" y="8116"/>
                </a:lnTo>
                <a:lnTo>
                  <a:pt x="7152" y="5960"/>
                </a:lnTo>
                <a:close/>
              </a:path>
            </a:pathLst>
          </a:custGeom>
          <a:solidFill>
            <a:schemeClr val="bg1">
              <a:lumMod val="95000"/>
              <a:alpha val="50000"/>
            </a:schemeClr>
          </a:solidFill>
          <a:ln w="9525">
            <a:solidFill>
              <a:schemeClr val="tx1"/>
            </a:solidFill>
            <a:miter lim="800000"/>
            <a:headEnd/>
            <a:tailEnd/>
          </a:ln>
          <a:effectLst>
            <a:outerShdw blurRad="50800" dist="38100" dir="2700000">
              <a:srgbClr val="000000">
                <a:alpha val="43000"/>
              </a:srgbClr>
            </a:outerShdw>
          </a:effectLst>
        </p:spPr>
        <p:txBody>
          <a:bodyPr wrap="none" anchor="ctr">
            <a:prstTxWarp prst="textNoShape">
              <a:avLst/>
            </a:prstTxWarp>
          </a:bodyPr>
          <a:lstStyle/>
          <a:p>
            <a:endParaRPr lang="en-GB" b="1" dirty="0"/>
          </a:p>
        </p:txBody>
      </p:sp>
      <p:sp>
        <p:nvSpPr>
          <p:cNvPr id="162" name="TextBox 161"/>
          <p:cNvSpPr txBox="1"/>
          <p:nvPr/>
        </p:nvSpPr>
        <p:spPr>
          <a:xfrm>
            <a:off x="3478374" y="2457739"/>
            <a:ext cx="726130" cy="276999"/>
          </a:xfrm>
          <a:prstGeom prst="rect">
            <a:avLst/>
          </a:prstGeom>
          <a:noFill/>
        </p:spPr>
        <p:txBody>
          <a:bodyPr wrap="none" rtlCol="0">
            <a:spAutoFit/>
          </a:bodyPr>
          <a:lstStyle/>
          <a:p>
            <a:r>
              <a:rPr lang="en-US" sz="1200" dirty="0" smtClean="0"/>
              <a:t>Thinning</a:t>
            </a:r>
            <a:endParaRPr lang="en-US" sz="1200" dirty="0"/>
          </a:p>
        </p:txBody>
      </p:sp>
      <p:cxnSp>
        <p:nvCxnSpPr>
          <p:cNvPr id="164" name="Straight Arrow Connector 163"/>
          <p:cNvCxnSpPr/>
          <p:nvPr/>
        </p:nvCxnSpPr>
        <p:spPr>
          <a:xfrm>
            <a:off x="223197" y="5880739"/>
            <a:ext cx="352734" cy="0"/>
          </a:xfrm>
          <a:prstGeom prst="straightConnector1">
            <a:avLst/>
          </a:prstGeom>
          <a:ln w="12700" cmpd="sng">
            <a:solidFill>
              <a:srgbClr val="3366FF"/>
            </a:solidFill>
            <a:prstDash val="lgDash"/>
            <a:tailEnd type="arrow"/>
          </a:ln>
        </p:spPr>
        <p:style>
          <a:lnRef idx="2">
            <a:schemeClr val="accent1"/>
          </a:lnRef>
          <a:fillRef idx="0">
            <a:schemeClr val="accent1"/>
          </a:fillRef>
          <a:effectRef idx="1">
            <a:schemeClr val="accent1"/>
          </a:effectRef>
          <a:fontRef idx="minor">
            <a:schemeClr val="tx1"/>
          </a:fontRef>
        </p:style>
      </p:cxnSp>
      <p:sp>
        <p:nvSpPr>
          <p:cNvPr id="165" name="TextBox 164"/>
          <p:cNvSpPr txBox="1"/>
          <p:nvPr/>
        </p:nvSpPr>
        <p:spPr>
          <a:xfrm>
            <a:off x="610624" y="5715708"/>
            <a:ext cx="1329210" cy="276999"/>
          </a:xfrm>
          <a:prstGeom prst="rect">
            <a:avLst/>
          </a:prstGeom>
          <a:noFill/>
          <a:ln>
            <a:noFill/>
          </a:ln>
        </p:spPr>
        <p:txBody>
          <a:bodyPr wrap="none" rtlCol="0">
            <a:spAutoFit/>
          </a:bodyPr>
          <a:lstStyle/>
          <a:p>
            <a:r>
              <a:rPr lang="en-US" sz="1200" b="1" dirty="0" smtClean="0">
                <a:solidFill>
                  <a:srgbClr val="3366FF"/>
                </a:solidFill>
              </a:rPr>
              <a:t>THIN-1, …, THIN-n</a:t>
            </a:r>
            <a:endParaRPr lang="en-US" sz="1200" b="1" dirty="0">
              <a:solidFill>
                <a:srgbClr val="3366FF"/>
              </a:solidFill>
            </a:endParaRPr>
          </a:p>
        </p:txBody>
      </p:sp>
      <p:sp>
        <p:nvSpPr>
          <p:cNvPr id="18" name="TextBox 17"/>
          <p:cNvSpPr txBox="1"/>
          <p:nvPr/>
        </p:nvSpPr>
        <p:spPr>
          <a:xfrm>
            <a:off x="134700" y="3713497"/>
            <a:ext cx="3007153" cy="984885"/>
          </a:xfrm>
          <a:prstGeom prst="rect">
            <a:avLst/>
          </a:prstGeom>
          <a:noFill/>
        </p:spPr>
        <p:txBody>
          <a:bodyPr wrap="none" rtlCol="0">
            <a:spAutoFit/>
          </a:bodyPr>
          <a:lstStyle/>
          <a:p>
            <a:r>
              <a:rPr lang="en-US" sz="1600" dirty="0" smtClean="0"/>
              <a:t>Not shown </a:t>
            </a:r>
            <a:r>
              <a:rPr lang="en-US" sz="1600" u="sng" dirty="0" smtClean="0"/>
              <a:t>possible</a:t>
            </a:r>
            <a:r>
              <a:rPr lang="en-US" sz="1600" dirty="0" smtClean="0"/>
              <a:t> exchanges of:</a:t>
            </a:r>
          </a:p>
          <a:p>
            <a:pPr marL="285750" indent="-285750">
              <a:buFontTx/>
              <a:buChar char="-"/>
            </a:pPr>
            <a:r>
              <a:rPr lang="en-US" sz="1400" dirty="0" smtClean="0"/>
              <a:t>RECO/THIN between T1’s</a:t>
            </a:r>
          </a:p>
          <a:p>
            <a:pPr marL="285750" indent="-285750">
              <a:buFontTx/>
              <a:buChar char="-"/>
            </a:pPr>
            <a:r>
              <a:rPr lang="en-US" sz="1400" dirty="0" smtClean="0"/>
              <a:t>THIN to T2 from different T1’s</a:t>
            </a:r>
          </a:p>
          <a:p>
            <a:pPr marL="285750" indent="-285750">
              <a:buFontTx/>
              <a:buChar char="-"/>
            </a:pPr>
            <a:r>
              <a:rPr lang="en-US" sz="1400" dirty="0" smtClean="0"/>
              <a:t>Analysis output to T1’s</a:t>
            </a:r>
            <a:endParaRPr lang="en-US" sz="1400" dirty="0"/>
          </a:p>
        </p:txBody>
      </p:sp>
      <p:cxnSp>
        <p:nvCxnSpPr>
          <p:cNvPr id="111" name="Straight Arrow Connector 110"/>
          <p:cNvCxnSpPr/>
          <p:nvPr/>
        </p:nvCxnSpPr>
        <p:spPr>
          <a:xfrm flipV="1">
            <a:off x="4125936" y="5010148"/>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p:nvPr/>
        </p:nvCxnSpPr>
        <p:spPr>
          <a:xfrm flipV="1">
            <a:off x="6039015" y="5585838"/>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cxnSp>
        <p:nvCxnSpPr>
          <p:cNvPr id="147" name="Straight Arrow Connector 146"/>
          <p:cNvCxnSpPr/>
          <p:nvPr/>
        </p:nvCxnSpPr>
        <p:spPr>
          <a:xfrm flipV="1">
            <a:off x="7600278" y="5272971"/>
            <a:ext cx="421278" cy="592765"/>
          </a:xfrm>
          <a:prstGeom prst="straightConnector1">
            <a:avLst/>
          </a:prstGeom>
          <a:ln w="12700" cmpd="sng">
            <a:solidFill>
              <a:srgbClr val="3366FF"/>
            </a:solidFill>
            <a:prstDash val="lgDash"/>
            <a:headEnd type="arrow"/>
            <a:tailEnd type="none"/>
          </a:ln>
        </p:spPr>
        <p:style>
          <a:lnRef idx="2">
            <a:schemeClr val="accent1"/>
          </a:lnRef>
          <a:fillRef idx="0">
            <a:schemeClr val="accent1"/>
          </a:fillRef>
          <a:effectRef idx="1">
            <a:schemeClr val="accent1"/>
          </a:effectRef>
          <a:fontRef idx="minor">
            <a:schemeClr val="tx1"/>
          </a:fontRef>
        </p:style>
      </p:cxnSp>
      <p:sp>
        <p:nvSpPr>
          <p:cNvPr id="152" name="TextBox 151"/>
          <p:cNvSpPr txBox="1"/>
          <p:nvPr/>
        </p:nvSpPr>
        <p:spPr>
          <a:xfrm>
            <a:off x="4588331" y="5351562"/>
            <a:ext cx="1402097" cy="276999"/>
          </a:xfrm>
          <a:prstGeom prst="rect">
            <a:avLst/>
          </a:prstGeom>
          <a:noFill/>
          <a:ln>
            <a:noFill/>
          </a:ln>
        </p:spPr>
        <p:txBody>
          <a:bodyPr wrap="none" rtlCol="0">
            <a:spAutoFit/>
          </a:bodyPr>
          <a:lstStyle/>
          <a:p>
            <a:r>
              <a:rPr lang="en-US" sz="1200" b="1" dirty="0" smtClean="0">
                <a:solidFill>
                  <a:srgbClr val="4F6228"/>
                </a:solidFill>
              </a:rPr>
              <a:t>UKI-NORTHGRID-…</a:t>
            </a:r>
            <a:endParaRPr lang="en-US" sz="1200" b="1" dirty="0">
              <a:solidFill>
                <a:srgbClr val="4F6228"/>
              </a:solidFill>
            </a:endParaRPr>
          </a:p>
        </p:txBody>
      </p:sp>
    </p:spTree>
    <p:extLst>
      <p:ext uri="{BB962C8B-B14F-4D97-AF65-F5344CB8AC3E}">
        <p14:creationId xmlns:p14="http://schemas.microsoft.com/office/powerpoint/2010/main" val="49335041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1B9A4D-929D-8D49-9E25-5B3B70EFBD9A}" type="slidenum">
              <a:rPr lang="en-US" smtClean="0"/>
              <a:t>26</a:t>
            </a:fld>
            <a:endParaRPr lang="en-US" dirty="0"/>
          </a:p>
        </p:txBody>
      </p:sp>
    </p:spTree>
    <p:extLst>
      <p:ext uri="{BB962C8B-B14F-4D97-AF65-F5344CB8AC3E}">
        <p14:creationId xmlns:p14="http://schemas.microsoft.com/office/powerpoint/2010/main" val="2422381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1B9A4D-929D-8D49-9E25-5B3B70EFBD9A}" type="slidenum">
              <a:rPr lang="en-US" smtClean="0"/>
              <a:t>27</a:t>
            </a:fld>
            <a:endParaRPr lang="en-US" dirty="0"/>
          </a:p>
        </p:txBody>
      </p:sp>
      <p:pic>
        <p:nvPicPr>
          <p:cNvPr id="5" name="Picture 4"/>
          <p:cNvPicPr>
            <a:picLocks noChangeAspect="1"/>
          </p:cNvPicPr>
          <p:nvPr/>
        </p:nvPicPr>
        <p:blipFill>
          <a:blip r:embed="rId2"/>
          <a:stretch>
            <a:fillRect/>
          </a:stretch>
        </p:blipFill>
        <p:spPr>
          <a:xfrm>
            <a:off x="1018714" y="971260"/>
            <a:ext cx="7242634" cy="5385090"/>
          </a:xfrm>
          <a:prstGeom prst="rect">
            <a:avLst/>
          </a:prstGeom>
        </p:spPr>
      </p:pic>
    </p:spTree>
    <p:extLst>
      <p:ext uri="{BB962C8B-B14F-4D97-AF65-F5344CB8AC3E}">
        <p14:creationId xmlns:p14="http://schemas.microsoft.com/office/powerpoint/2010/main" val="784678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Requirements: data volume/2</a:t>
            </a:r>
            <a:endParaRPr lang="en-US" sz="3200" dirty="0"/>
          </a:p>
        </p:txBody>
      </p:sp>
      <p:sp>
        <p:nvSpPr>
          <p:cNvPr id="3" name="Content Placeholder 2"/>
          <p:cNvSpPr>
            <a:spLocks noGrp="1"/>
          </p:cNvSpPr>
          <p:nvPr>
            <p:ph sz="half" idx="1"/>
          </p:nvPr>
        </p:nvSpPr>
        <p:spPr>
          <a:xfrm>
            <a:off x="0" y="1600201"/>
            <a:ext cx="8178166" cy="4590398"/>
          </a:xfrm>
        </p:spPr>
        <p:txBody>
          <a:bodyPr>
            <a:noAutofit/>
          </a:bodyPr>
          <a:lstStyle/>
          <a:p>
            <a:pPr>
              <a:buClr>
                <a:schemeClr val="accent3">
                  <a:lumMod val="50000"/>
                </a:schemeClr>
              </a:buClr>
            </a:pPr>
            <a:r>
              <a:rPr lang="en-US" sz="1800" b="1" dirty="0" smtClean="0">
                <a:solidFill>
                  <a:srgbClr val="77933C"/>
                </a:solidFill>
                <a:latin typeface="News Gothic MT"/>
                <a:cs typeface="News Gothic MT"/>
              </a:rPr>
              <a:t>L3</a:t>
            </a:r>
          </a:p>
          <a:p>
            <a:pPr lvl="1">
              <a:buClr>
                <a:schemeClr val="accent3">
                  <a:lumMod val="40000"/>
                  <a:lumOff val="60000"/>
                </a:schemeClr>
              </a:buClr>
              <a:buFont typeface="Wingdings" charset="2"/>
              <a:buChar char="§"/>
            </a:pPr>
            <a:r>
              <a:rPr lang="en-US" sz="1600" dirty="0" smtClean="0">
                <a:latin typeface="News Gothic MT"/>
                <a:cs typeface="News Gothic MT"/>
              </a:rPr>
              <a:t>The (possible) filtering of events </a:t>
            </a:r>
            <a:r>
              <a:rPr lang="en-US" sz="1600" b="1" dirty="0" smtClean="0">
                <a:latin typeface="News Gothic MT"/>
                <a:cs typeface="News Gothic MT"/>
              </a:rPr>
              <a:t>after</a:t>
            </a:r>
            <a:r>
              <a:rPr lang="en-US" sz="1600" dirty="0" smtClean="0">
                <a:latin typeface="News Gothic MT"/>
                <a:cs typeface="News Gothic MT"/>
              </a:rPr>
              <a:t> L2 trigger and reconstruction and </a:t>
            </a:r>
            <a:r>
              <a:rPr lang="en-US" sz="1600" b="1" dirty="0" smtClean="0">
                <a:latin typeface="News Gothic MT"/>
                <a:cs typeface="News Gothic MT"/>
              </a:rPr>
              <a:t>before</a:t>
            </a:r>
            <a:r>
              <a:rPr lang="en-US" sz="1600" dirty="0" smtClean="0">
                <a:latin typeface="News Gothic MT"/>
                <a:cs typeface="News Gothic MT"/>
              </a:rPr>
              <a:t> permanent storage</a:t>
            </a:r>
          </a:p>
          <a:p>
            <a:pPr lvl="1">
              <a:buClr>
                <a:schemeClr val="accent3">
                  <a:lumMod val="40000"/>
                  <a:lumOff val="60000"/>
                </a:schemeClr>
              </a:buClr>
              <a:buFont typeface="Wingdings" charset="2"/>
              <a:buChar char="§"/>
            </a:pPr>
            <a:r>
              <a:rPr lang="en-US" sz="1600" dirty="0" smtClean="0">
                <a:latin typeface="News Gothic MT"/>
                <a:cs typeface="News Gothic MT"/>
              </a:rPr>
              <a:t> A single parameter in the estimates: </a:t>
            </a:r>
            <a:r>
              <a:rPr lang="en-US" sz="1600" b="1" dirty="0" smtClean="0">
                <a:latin typeface="News Gothic MT"/>
                <a:cs typeface="News Gothic MT"/>
              </a:rPr>
              <a:t>f</a:t>
            </a:r>
            <a:r>
              <a:rPr lang="en-US" sz="1600" dirty="0" smtClean="0">
                <a:latin typeface="News Gothic MT"/>
                <a:cs typeface="News Gothic MT"/>
              </a:rPr>
              <a:t>=reduction fraction, 0&lt;f≤1</a:t>
            </a:r>
          </a:p>
          <a:p>
            <a:pPr>
              <a:buClr>
                <a:schemeClr val="accent3">
                  <a:lumMod val="50000"/>
                </a:schemeClr>
              </a:buClr>
            </a:pPr>
            <a:r>
              <a:rPr lang="en-US" sz="1800" dirty="0" smtClean="0">
                <a:latin typeface="News Gothic MT"/>
                <a:cs typeface="News Gothic MT"/>
              </a:rPr>
              <a:t>Running time: </a:t>
            </a:r>
            <a:r>
              <a:rPr lang="en-US" sz="1800" b="1" dirty="0" smtClean="0">
                <a:solidFill>
                  <a:srgbClr val="77933C"/>
                </a:solidFill>
                <a:latin typeface="News Gothic MT"/>
                <a:cs typeface="News Gothic MT"/>
              </a:rPr>
              <a:t>100 full days </a:t>
            </a:r>
            <a:r>
              <a:rPr lang="en-US" sz="1800" dirty="0" smtClean="0">
                <a:latin typeface="News Gothic MT"/>
                <a:cs typeface="News Gothic MT"/>
              </a:rPr>
              <a:t>(100% efficiency), i.e. 300k bursts</a:t>
            </a:r>
          </a:p>
          <a:p>
            <a:pPr>
              <a:buClr>
                <a:schemeClr val="accent3">
                  <a:lumMod val="50000"/>
                </a:schemeClr>
              </a:buClr>
            </a:pPr>
            <a:r>
              <a:rPr lang="en-US" sz="1800" b="1" dirty="0" smtClean="0">
                <a:solidFill>
                  <a:srgbClr val="77933C"/>
                </a:solidFill>
                <a:latin typeface="News Gothic MT"/>
                <a:cs typeface="News Gothic MT"/>
              </a:rPr>
              <a:t>RAW</a:t>
            </a:r>
            <a:r>
              <a:rPr lang="en-US" sz="1800" dirty="0" smtClean="0">
                <a:solidFill>
                  <a:srgbClr val="77933C"/>
                </a:solidFill>
                <a:latin typeface="News Gothic MT"/>
                <a:cs typeface="News Gothic MT"/>
              </a:rPr>
              <a:t> </a:t>
            </a:r>
            <a:r>
              <a:rPr lang="en-US" sz="1800" dirty="0" smtClean="0">
                <a:latin typeface="News Gothic MT"/>
                <a:cs typeface="News Gothic MT"/>
              </a:rPr>
              <a:t>data: </a:t>
            </a:r>
            <a:r>
              <a:rPr lang="en-US" sz="1800" b="1" dirty="0" smtClean="0">
                <a:latin typeface="News Gothic MT"/>
                <a:cs typeface="News Gothic MT"/>
              </a:rPr>
              <a:t>f</a:t>
            </a:r>
            <a:r>
              <a:rPr lang="en-US" sz="1800" dirty="0" smtClean="0">
                <a:latin typeface="News Gothic MT"/>
                <a:cs typeface="News Gothic MT"/>
              </a:rPr>
              <a:t>×13 TB/day×100 days=</a:t>
            </a:r>
            <a:r>
              <a:rPr lang="en-US" sz="1800" b="1" dirty="0" smtClean="0">
                <a:solidFill>
                  <a:srgbClr val="77933C"/>
                </a:solidFill>
                <a:latin typeface="News Gothic MT"/>
                <a:cs typeface="News Gothic MT"/>
              </a:rPr>
              <a:t>f</a:t>
            </a:r>
            <a:r>
              <a:rPr lang="en-US" sz="1800" dirty="0" smtClean="0">
                <a:solidFill>
                  <a:srgbClr val="77933C"/>
                </a:solidFill>
                <a:latin typeface="News Gothic MT"/>
                <a:cs typeface="News Gothic MT"/>
              </a:rPr>
              <a:t>×</a:t>
            </a:r>
            <a:r>
              <a:rPr lang="en-US" sz="1800" b="1" dirty="0" smtClean="0">
                <a:solidFill>
                  <a:srgbClr val="77933C"/>
                </a:solidFill>
                <a:latin typeface="News Gothic MT"/>
                <a:cs typeface="News Gothic MT"/>
              </a:rPr>
              <a:t>1.2 PB/year</a:t>
            </a:r>
          </a:p>
          <a:p>
            <a:pPr>
              <a:buClr>
                <a:schemeClr val="accent3">
                  <a:lumMod val="50000"/>
                </a:schemeClr>
              </a:buClr>
            </a:pPr>
            <a:r>
              <a:rPr lang="en-US" sz="1800" b="1" dirty="0" err="1" smtClean="0">
                <a:solidFill>
                  <a:srgbClr val="77933C"/>
                </a:solidFill>
                <a:latin typeface="News Gothic MT"/>
                <a:cs typeface="News Gothic MT"/>
              </a:rPr>
              <a:t>RECO</a:t>
            </a:r>
            <a:r>
              <a:rPr lang="en-US" sz="1800" dirty="0" err="1" smtClean="0">
                <a:latin typeface="News Gothic MT"/>
                <a:cs typeface="News Gothic MT"/>
              </a:rPr>
              <a:t>nstructed</a:t>
            </a:r>
            <a:r>
              <a:rPr lang="en-US" sz="1800" dirty="0" smtClean="0">
                <a:latin typeface="News Gothic MT"/>
                <a:cs typeface="News Gothic MT"/>
              </a:rPr>
              <a:t> data assumed to have approximately the same size of RAW data (in the end they could be even larger)</a:t>
            </a:r>
          </a:p>
          <a:p>
            <a:pPr>
              <a:buClr>
                <a:schemeClr val="accent3">
                  <a:lumMod val="50000"/>
                </a:schemeClr>
              </a:buClr>
            </a:pPr>
            <a:r>
              <a:rPr lang="en-US" sz="1800" b="1" dirty="0" smtClean="0">
                <a:solidFill>
                  <a:srgbClr val="77933C"/>
                </a:solidFill>
                <a:latin typeface="News Gothic MT"/>
                <a:cs typeface="News Gothic MT"/>
              </a:rPr>
              <a:t>THIN</a:t>
            </a:r>
            <a:r>
              <a:rPr lang="en-US" sz="1800" dirty="0" smtClean="0">
                <a:latin typeface="News Gothic MT"/>
                <a:cs typeface="News Gothic MT"/>
              </a:rPr>
              <a:t> ?</a:t>
            </a:r>
            <a:endParaRPr lang="en-US" sz="1600" dirty="0">
              <a:latin typeface="News Gothic MT"/>
              <a:cs typeface="News Gothic MT"/>
            </a:endParaRPr>
          </a:p>
          <a:p>
            <a:pPr>
              <a:buClr>
                <a:schemeClr val="accent3">
                  <a:lumMod val="50000"/>
                </a:schemeClr>
              </a:buClr>
            </a:pPr>
            <a:endParaRPr lang="en-US" sz="1800" dirty="0" smtClean="0">
              <a:solidFill>
                <a:srgbClr val="77933C"/>
              </a:solidFill>
              <a:latin typeface="News Gothic MT"/>
              <a:cs typeface="News Gothic MT"/>
            </a:endParaRPr>
          </a:p>
          <a:p>
            <a:pPr>
              <a:buClr>
                <a:schemeClr val="accent3">
                  <a:lumMod val="50000"/>
                </a:schemeClr>
              </a:buClr>
            </a:pPr>
            <a:r>
              <a:rPr lang="en-US" sz="1800" dirty="0" smtClean="0">
                <a:solidFill>
                  <a:srgbClr val="77933C"/>
                </a:solidFill>
                <a:latin typeface="News Gothic MT"/>
                <a:cs typeface="News Gothic MT"/>
              </a:rPr>
              <a:t>As a comparison, in 2007:</a:t>
            </a:r>
          </a:p>
          <a:p>
            <a:pPr lvl="2">
              <a:buClr>
                <a:schemeClr val="accent3">
                  <a:lumMod val="40000"/>
                  <a:lumOff val="60000"/>
                </a:schemeClr>
              </a:buClr>
              <a:buFont typeface="Wingdings" charset="2"/>
              <a:buChar char="§"/>
            </a:pPr>
            <a:r>
              <a:rPr lang="en-US" sz="1600" dirty="0" smtClean="0">
                <a:solidFill>
                  <a:srgbClr val="77933C"/>
                </a:solidFill>
                <a:latin typeface="News Gothic MT"/>
                <a:cs typeface="News Gothic MT"/>
              </a:rPr>
              <a:t>120 days of data taking, 450k bursts of 14,4 s </a:t>
            </a:r>
            <a:r>
              <a:rPr lang="it-IT" sz="1600" dirty="0">
                <a:solidFill>
                  <a:srgbClr val="77933C"/>
                </a:solidFill>
                <a:latin typeface="News Gothic MT"/>
                <a:cs typeface="News Gothic MT"/>
                <a:sym typeface="Symbol"/>
              </a:rPr>
              <a:t></a:t>
            </a:r>
            <a:r>
              <a:rPr lang="en-US" sz="1600" dirty="0">
                <a:solidFill>
                  <a:srgbClr val="77933C"/>
                </a:solidFill>
                <a:latin typeface="News Gothic MT"/>
                <a:cs typeface="News Gothic MT"/>
              </a:rPr>
              <a:t> </a:t>
            </a:r>
            <a:r>
              <a:rPr lang="en-US" sz="1600" b="1" dirty="0" smtClean="0">
                <a:solidFill>
                  <a:srgbClr val="77933C"/>
                </a:solidFill>
                <a:latin typeface="News Gothic MT"/>
                <a:cs typeface="News Gothic MT"/>
              </a:rPr>
              <a:t>60</a:t>
            </a:r>
            <a:r>
              <a:rPr lang="en-US" sz="1600" b="1" dirty="0">
                <a:solidFill>
                  <a:srgbClr val="77933C"/>
                </a:solidFill>
                <a:latin typeface="News Gothic MT"/>
                <a:cs typeface="News Gothic MT"/>
              </a:rPr>
              <a:t>%</a:t>
            </a:r>
            <a:r>
              <a:rPr lang="en-US" sz="1600" dirty="0">
                <a:solidFill>
                  <a:srgbClr val="77933C"/>
                </a:solidFill>
                <a:latin typeface="News Gothic MT"/>
                <a:cs typeface="News Gothic MT"/>
              </a:rPr>
              <a:t> </a:t>
            </a:r>
            <a:r>
              <a:rPr lang="en-US" sz="1600" dirty="0" smtClean="0">
                <a:solidFill>
                  <a:srgbClr val="77933C"/>
                </a:solidFill>
                <a:latin typeface="News Gothic MT"/>
                <a:cs typeface="News Gothic MT"/>
              </a:rPr>
              <a:t>live-time</a:t>
            </a:r>
          </a:p>
          <a:p>
            <a:pPr lvl="2">
              <a:buClr>
                <a:schemeClr val="accent3">
                  <a:lumMod val="40000"/>
                  <a:lumOff val="60000"/>
                </a:schemeClr>
              </a:buClr>
              <a:buFont typeface="Wingdings" charset="2"/>
              <a:buChar char="§"/>
            </a:pPr>
            <a:r>
              <a:rPr lang="en-US" sz="1600" dirty="0" smtClean="0">
                <a:solidFill>
                  <a:srgbClr val="77933C"/>
                </a:solidFill>
                <a:latin typeface="News Gothic MT"/>
                <a:cs typeface="News Gothic MT"/>
              </a:rPr>
              <a:t>55k events/burst, 11 </a:t>
            </a:r>
            <a:r>
              <a:rPr lang="en-US" sz="1600" dirty="0" err="1" smtClean="0">
                <a:solidFill>
                  <a:srgbClr val="77933C"/>
                </a:solidFill>
                <a:latin typeface="News Gothic MT"/>
                <a:cs typeface="News Gothic MT"/>
              </a:rPr>
              <a:t>kB</a:t>
            </a:r>
            <a:r>
              <a:rPr lang="en-US" sz="1600" dirty="0" smtClean="0">
                <a:solidFill>
                  <a:srgbClr val="77933C"/>
                </a:solidFill>
                <a:latin typeface="News Gothic MT"/>
                <a:cs typeface="News Gothic MT"/>
              </a:rPr>
              <a:t>/event </a:t>
            </a:r>
            <a:r>
              <a:rPr lang="it-IT" sz="1600" dirty="0">
                <a:solidFill>
                  <a:srgbClr val="77933C"/>
                </a:solidFill>
                <a:sym typeface="Symbol"/>
              </a:rPr>
              <a:t></a:t>
            </a:r>
            <a:r>
              <a:rPr lang="en-US" sz="1600" dirty="0" smtClean="0">
                <a:solidFill>
                  <a:srgbClr val="77933C"/>
                </a:solidFill>
                <a:latin typeface="News Gothic MT"/>
                <a:cs typeface="News Gothic MT"/>
              </a:rPr>
              <a:t> 600 MB/burst</a:t>
            </a:r>
            <a:r>
              <a:rPr lang="it-IT" sz="1600" dirty="0" smtClean="0">
                <a:solidFill>
                  <a:srgbClr val="77933C"/>
                </a:solidFill>
                <a:sym typeface="Symbol"/>
              </a:rPr>
              <a:t>, </a:t>
            </a:r>
            <a:r>
              <a:rPr lang="en-US" sz="1600" dirty="0" smtClean="0">
                <a:solidFill>
                  <a:srgbClr val="77933C"/>
                </a:solidFill>
                <a:latin typeface="News Gothic MT"/>
                <a:cs typeface="News Gothic MT"/>
              </a:rPr>
              <a:t>40 MB/s band-width</a:t>
            </a:r>
          </a:p>
          <a:p>
            <a:pPr lvl="2">
              <a:buClr>
                <a:schemeClr val="accent3">
                  <a:lumMod val="40000"/>
                  <a:lumOff val="60000"/>
                </a:schemeClr>
              </a:buClr>
              <a:buFont typeface="Wingdings" charset="2"/>
              <a:buChar char="§"/>
            </a:pPr>
            <a:r>
              <a:rPr lang="en-US" sz="1600" b="1" dirty="0" smtClean="0">
                <a:solidFill>
                  <a:srgbClr val="77933C"/>
                </a:solidFill>
                <a:latin typeface="News Gothic MT"/>
                <a:cs typeface="News Gothic MT"/>
              </a:rPr>
              <a:t>300 TB </a:t>
            </a:r>
            <a:r>
              <a:rPr lang="en-US" sz="1600" dirty="0" smtClean="0">
                <a:solidFill>
                  <a:srgbClr val="77933C"/>
                </a:solidFill>
                <a:latin typeface="News Gothic MT"/>
                <a:cs typeface="News Gothic MT"/>
              </a:rPr>
              <a:t>unfiltered total RAW data</a:t>
            </a:r>
          </a:p>
          <a:p>
            <a:pPr lvl="2">
              <a:buClr>
                <a:schemeClr val="accent3">
                  <a:lumMod val="40000"/>
                  <a:lumOff val="60000"/>
                </a:schemeClr>
              </a:buClr>
              <a:buFont typeface="Wingdings" charset="2"/>
              <a:buChar char="§"/>
            </a:pPr>
            <a:r>
              <a:rPr lang="en-US" sz="1600" b="1" dirty="0" smtClean="0">
                <a:solidFill>
                  <a:srgbClr val="77933C"/>
                </a:solidFill>
                <a:latin typeface="News Gothic MT"/>
                <a:cs typeface="News Gothic MT"/>
              </a:rPr>
              <a:t>f=0.3 </a:t>
            </a:r>
            <a:r>
              <a:rPr lang="it-IT" sz="1600" dirty="0" smtClean="0">
                <a:solidFill>
                  <a:srgbClr val="77933C"/>
                </a:solidFill>
                <a:latin typeface="News Gothic MT"/>
                <a:cs typeface="News Gothic MT"/>
                <a:sym typeface="Symbol"/>
              </a:rPr>
              <a:t> 90 TB </a:t>
            </a:r>
            <a:r>
              <a:rPr lang="it-IT" sz="1600" dirty="0" err="1" smtClean="0">
                <a:solidFill>
                  <a:srgbClr val="77933C"/>
                </a:solidFill>
                <a:latin typeface="News Gothic MT"/>
                <a:cs typeface="News Gothic MT"/>
                <a:sym typeface="Symbol"/>
              </a:rPr>
              <a:t>after</a:t>
            </a:r>
            <a:r>
              <a:rPr lang="it-IT" sz="1600" dirty="0" smtClean="0">
                <a:solidFill>
                  <a:srgbClr val="77933C"/>
                </a:solidFill>
                <a:latin typeface="News Gothic MT"/>
                <a:cs typeface="News Gothic MT"/>
                <a:sym typeface="Symbol"/>
              </a:rPr>
              <a:t> L3 </a:t>
            </a:r>
            <a:r>
              <a:rPr lang="it-IT" sz="1600" dirty="0" err="1" smtClean="0">
                <a:solidFill>
                  <a:srgbClr val="77933C"/>
                </a:solidFill>
                <a:latin typeface="News Gothic MT"/>
                <a:cs typeface="News Gothic MT"/>
                <a:sym typeface="Symbol"/>
              </a:rPr>
              <a:t>filtering</a:t>
            </a:r>
            <a:endParaRPr lang="en-US" sz="1600" dirty="0" smtClean="0">
              <a:latin typeface="News Gothic MT"/>
              <a:cs typeface="News Gothic MT"/>
            </a:endParaRPr>
          </a:p>
          <a:p>
            <a:pPr marL="228600" lvl="1" indent="0">
              <a:buNone/>
            </a:pPr>
            <a:endParaRPr lang="en-US" sz="1600" dirty="0">
              <a:latin typeface="News Gothic MT"/>
              <a:cs typeface="News Gothic MT"/>
            </a:endParaRPr>
          </a:p>
        </p:txBody>
      </p:sp>
      <p:sp>
        <p:nvSpPr>
          <p:cNvPr id="4" name="Date Placeholder 3"/>
          <p:cNvSpPr>
            <a:spLocks noGrp="1"/>
          </p:cNvSpPr>
          <p:nvPr>
            <p:ph type="dt" sz="half" idx="10"/>
          </p:nvPr>
        </p:nvSpPr>
        <p:spPr/>
        <p:txBody>
          <a:bodyPr/>
          <a:lstStyle/>
          <a:p>
            <a:r>
              <a:rPr lang="it-IT" smtClean="0"/>
              <a:t>Liverpool, 25-30 Aug. 2013</a:t>
            </a:r>
            <a:endParaRPr lang="en-US"/>
          </a:p>
        </p:txBody>
      </p:sp>
      <p:sp>
        <p:nvSpPr>
          <p:cNvPr id="5" name="Footer Placeholder 4"/>
          <p:cNvSpPr>
            <a:spLocks noGrp="1"/>
          </p:cNvSpPr>
          <p:nvPr>
            <p:ph type="ftr" sz="quarter" idx="11"/>
          </p:nvPr>
        </p:nvSpPr>
        <p:spPr/>
        <p:txBody>
          <a:bodyPr/>
          <a:lstStyle/>
          <a:p>
            <a:r>
              <a:rPr lang="en-US" dirty="0" smtClean="0"/>
              <a:t>NA62 collaboration meeting</a:t>
            </a:r>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3</a:t>
            </a:fld>
            <a:endParaRPr lang="en-US"/>
          </a:p>
        </p:txBody>
      </p:sp>
    </p:spTree>
    <p:extLst>
      <p:ext uri="{BB962C8B-B14F-4D97-AF65-F5344CB8AC3E}">
        <p14:creationId xmlns:p14="http://schemas.microsoft.com/office/powerpoint/2010/main" val="38725992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Computing resources: summary</a:t>
            </a:r>
            <a:endParaRPr lang="en-US" sz="3200" dirty="0"/>
          </a:p>
        </p:txBody>
      </p:sp>
      <p:sp>
        <p:nvSpPr>
          <p:cNvPr id="3" name="Content Placeholder 2"/>
          <p:cNvSpPr>
            <a:spLocks noGrp="1"/>
          </p:cNvSpPr>
          <p:nvPr>
            <p:ph sz="half" idx="1"/>
          </p:nvPr>
        </p:nvSpPr>
        <p:spPr>
          <a:xfrm>
            <a:off x="224106" y="1600200"/>
            <a:ext cx="8096934" cy="4525963"/>
          </a:xfrm>
        </p:spPr>
        <p:txBody>
          <a:bodyPr>
            <a:normAutofit/>
          </a:bodyPr>
          <a:lstStyle/>
          <a:p>
            <a:r>
              <a:rPr lang="en-US" sz="2000" b="1" dirty="0">
                <a:solidFill>
                  <a:srgbClr val="77933C"/>
                </a:solidFill>
              </a:rPr>
              <a:t>Tapes</a:t>
            </a:r>
            <a:endParaRPr lang="en-US" sz="2400" b="1" dirty="0">
              <a:solidFill>
                <a:srgbClr val="77933C"/>
              </a:solidFill>
            </a:endParaRPr>
          </a:p>
          <a:p>
            <a:pPr lvl="1">
              <a:buClr>
                <a:schemeClr val="accent3">
                  <a:lumMod val="50000"/>
                </a:schemeClr>
              </a:buClr>
              <a:buFont typeface="Wingdings" charset="2"/>
              <a:buChar char="§"/>
            </a:pPr>
            <a:r>
              <a:rPr lang="en-US" sz="1800" dirty="0"/>
              <a:t>1.2 PB/year RAW + reconstructed data (RECO)</a:t>
            </a:r>
          </a:p>
          <a:p>
            <a:pPr lvl="1">
              <a:buClr>
                <a:schemeClr val="accent3">
                  <a:lumMod val="50000"/>
                </a:schemeClr>
              </a:buClr>
              <a:buFont typeface="Wingdings" charset="2"/>
              <a:buChar char="§"/>
            </a:pPr>
            <a:r>
              <a:rPr lang="en-US" sz="1800" dirty="0"/>
              <a:t>RECO size can be </a:t>
            </a:r>
            <a:r>
              <a:rPr lang="en-US" sz="1800" dirty="0" smtClean="0"/>
              <a:t>optimized</a:t>
            </a:r>
            <a:r>
              <a:rPr lang="en-US" sz="1800" dirty="0"/>
              <a:t>, but expect at least same size as </a:t>
            </a:r>
            <a:r>
              <a:rPr lang="en-US" sz="1800" dirty="0" smtClean="0"/>
              <a:t>RAW</a:t>
            </a:r>
          </a:p>
          <a:p>
            <a:pPr lvl="2">
              <a:buClr>
                <a:schemeClr val="accent3">
                  <a:lumMod val="40000"/>
                  <a:lumOff val="60000"/>
                </a:schemeClr>
              </a:buClr>
              <a:buFont typeface="Wingdings" charset="2"/>
              <a:buChar char="§"/>
            </a:pPr>
            <a:r>
              <a:rPr lang="en-US" sz="1600" dirty="0" smtClean="0"/>
              <a:t>Deletion policy (How many versions? Where to keep them?)</a:t>
            </a:r>
            <a:endParaRPr lang="en-US" sz="1600" dirty="0"/>
          </a:p>
          <a:p>
            <a:pPr lvl="1">
              <a:buClr>
                <a:schemeClr val="accent3">
                  <a:lumMod val="50000"/>
                </a:schemeClr>
              </a:buClr>
              <a:buFont typeface="Wingdings" charset="2"/>
              <a:buChar char="§"/>
            </a:pPr>
            <a:r>
              <a:rPr lang="en-US" sz="1800" dirty="0">
                <a:solidFill>
                  <a:srgbClr val="749805"/>
                </a:solidFill>
              </a:rPr>
              <a:t>Difficult to expect less than </a:t>
            </a:r>
            <a:r>
              <a:rPr lang="en-US" sz="1800" b="1" dirty="0">
                <a:solidFill>
                  <a:srgbClr val="749805"/>
                </a:solidFill>
              </a:rPr>
              <a:t>2 PB/year</a:t>
            </a:r>
            <a:endParaRPr lang="en-US" sz="1400" b="1" dirty="0">
              <a:solidFill>
                <a:srgbClr val="749805"/>
              </a:solidFill>
            </a:endParaRPr>
          </a:p>
          <a:p>
            <a:r>
              <a:rPr lang="en-US" sz="2000" b="1" dirty="0">
                <a:solidFill>
                  <a:srgbClr val="77933C"/>
                </a:solidFill>
              </a:rPr>
              <a:t>Disk</a:t>
            </a:r>
            <a:endParaRPr lang="en-US" sz="2400" b="1" dirty="0">
              <a:solidFill>
                <a:srgbClr val="77933C"/>
              </a:solidFill>
            </a:endParaRPr>
          </a:p>
          <a:p>
            <a:pPr lvl="1">
              <a:buClr>
                <a:schemeClr val="accent3">
                  <a:lumMod val="50000"/>
                </a:schemeClr>
              </a:buClr>
              <a:buFont typeface="Wingdings" charset="2"/>
              <a:buChar char="§"/>
            </a:pPr>
            <a:r>
              <a:rPr lang="en-US" sz="1800" dirty="0"/>
              <a:t>Essentially driven by processing/reprocessing needs</a:t>
            </a:r>
          </a:p>
          <a:p>
            <a:pPr lvl="1">
              <a:buClr>
                <a:schemeClr val="accent3">
                  <a:lumMod val="50000"/>
                </a:schemeClr>
              </a:buClr>
              <a:buFont typeface="Wingdings" charset="2"/>
              <a:buChar char="§"/>
            </a:pPr>
            <a:r>
              <a:rPr lang="en-US" sz="1800" b="1" dirty="0"/>
              <a:t>Depends on the computing model</a:t>
            </a:r>
          </a:p>
          <a:p>
            <a:pPr lvl="1">
              <a:buClr>
                <a:schemeClr val="accent3">
                  <a:lumMod val="50000"/>
                </a:schemeClr>
              </a:buClr>
              <a:buFont typeface="Wingdings" charset="2"/>
              <a:buChar char="§"/>
            </a:pPr>
            <a:r>
              <a:rPr lang="en-US" sz="1800" dirty="0"/>
              <a:t>If one full data-set to be kept on disk,</a:t>
            </a:r>
            <a:r>
              <a:rPr lang="en-US" sz="1800" dirty="0">
                <a:solidFill>
                  <a:srgbClr val="4F6228"/>
                </a:solidFill>
              </a:rPr>
              <a:t> </a:t>
            </a:r>
            <a:r>
              <a:rPr lang="en-US" sz="1800" b="1" dirty="0" smtClean="0">
                <a:solidFill>
                  <a:schemeClr val="accent3">
                    <a:lumMod val="75000"/>
                  </a:schemeClr>
                </a:solidFill>
              </a:rPr>
              <a:t>1-2 PB</a:t>
            </a:r>
            <a:endParaRPr lang="en-US" sz="1800" dirty="0" smtClean="0">
              <a:solidFill>
                <a:schemeClr val="accent3">
                  <a:lumMod val="75000"/>
                </a:schemeClr>
              </a:solidFill>
            </a:endParaRPr>
          </a:p>
          <a:p>
            <a:r>
              <a:rPr lang="en-US" sz="2000" b="1" dirty="0" smtClean="0">
                <a:solidFill>
                  <a:srgbClr val="77933C"/>
                </a:solidFill>
              </a:rPr>
              <a:t>CPU</a:t>
            </a:r>
            <a:endParaRPr lang="en-US" b="1" dirty="0" smtClean="0">
              <a:solidFill>
                <a:srgbClr val="77933C"/>
              </a:solidFill>
            </a:endParaRPr>
          </a:p>
          <a:p>
            <a:pPr lvl="1">
              <a:buClr>
                <a:schemeClr val="accent3">
                  <a:lumMod val="50000"/>
                </a:schemeClr>
              </a:buClr>
              <a:buFont typeface="Wingdings" charset="2"/>
              <a:buChar char="§"/>
            </a:pPr>
            <a:r>
              <a:rPr lang="en-US" sz="1800" dirty="0" smtClean="0">
                <a:solidFill>
                  <a:schemeClr val="tx1"/>
                </a:solidFill>
              </a:rPr>
              <a:t>Full </a:t>
            </a:r>
            <a:r>
              <a:rPr lang="en-US" sz="1800" dirty="0">
                <a:solidFill>
                  <a:schemeClr val="tx1"/>
                </a:solidFill>
              </a:rPr>
              <a:t>reconstruction: O(1) HS06</a:t>
            </a:r>
            <a:r>
              <a:rPr lang="it-IT" sz="1800" dirty="0">
                <a:solidFill>
                  <a:schemeClr val="tx1"/>
                </a:solidFill>
                <a:sym typeface="Symbol"/>
              </a:rPr>
              <a:t></a:t>
            </a:r>
            <a:r>
              <a:rPr lang="en-US" sz="1800" dirty="0">
                <a:solidFill>
                  <a:schemeClr val="tx1"/>
                </a:solidFill>
              </a:rPr>
              <a:t>s/event, </a:t>
            </a:r>
            <a:r>
              <a:rPr lang="en-US" sz="1800" dirty="0">
                <a:solidFill>
                  <a:schemeClr val="tx1"/>
                </a:solidFill>
                <a:sym typeface="Symbol"/>
              </a:rPr>
              <a:t>5kevents/s = </a:t>
            </a:r>
            <a:r>
              <a:rPr lang="en-US" sz="1800" dirty="0" smtClean="0">
                <a:solidFill>
                  <a:schemeClr val="tx1"/>
                </a:solidFill>
                <a:sym typeface="Symbol"/>
              </a:rPr>
              <a:t>5kHS06 </a:t>
            </a:r>
            <a:r>
              <a:rPr lang="en-US" sz="1800" dirty="0" smtClean="0">
                <a:solidFill>
                  <a:schemeClr val="tx1"/>
                </a:solidFill>
              </a:rPr>
              <a:t>= </a:t>
            </a:r>
            <a:r>
              <a:rPr lang="en-US" sz="1800" dirty="0">
                <a:solidFill>
                  <a:schemeClr val="tx1"/>
                </a:solidFill>
              </a:rPr>
              <a:t>O(500) </a:t>
            </a:r>
            <a:r>
              <a:rPr lang="en-US" sz="1800" dirty="0" smtClean="0">
                <a:solidFill>
                  <a:schemeClr val="tx1"/>
                </a:solidFill>
              </a:rPr>
              <a:t>cores</a:t>
            </a:r>
            <a:r>
              <a:rPr lang="en-US" sz="1800" dirty="0" smtClean="0">
                <a:solidFill>
                  <a:schemeClr val="accent3">
                    <a:lumMod val="75000"/>
                  </a:schemeClr>
                </a:solidFill>
              </a:rPr>
              <a:t> ×(</a:t>
            </a:r>
            <a:r>
              <a:rPr lang="en-US" sz="1800" dirty="0" smtClean="0">
                <a:solidFill>
                  <a:schemeClr val="accent3">
                    <a:lumMod val="75000"/>
                  </a:schemeClr>
                </a:solidFill>
                <a:sym typeface="Symbol"/>
              </a:rPr>
              <a:t>safety </a:t>
            </a:r>
            <a:r>
              <a:rPr lang="en-US" sz="1800" dirty="0">
                <a:solidFill>
                  <a:schemeClr val="accent3">
                    <a:lumMod val="75000"/>
                  </a:schemeClr>
                </a:solidFill>
                <a:sym typeface="Symbol"/>
              </a:rPr>
              <a:t>factor=</a:t>
            </a:r>
            <a:r>
              <a:rPr lang="en-US" sz="1800" dirty="0" smtClean="0">
                <a:solidFill>
                  <a:schemeClr val="accent3">
                    <a:lumMod val="75000"/>
                  </a:schemeClr>
                </a:solidFill>
                <a:sym typeface="Symbol"/>
              </a:rPr>
              <a:t>2) = </a:t>
            </a:r>
            <a:r>
              <a:rPr lang="en-US" sz="1800" b="1" dirty="0" smtClean="0">
                <a:solidFill>
                  <a:schemeClr val="accent3">
                    <a:lumMod val="75000"/>
                  </a:schemeClr>
                </a:solidFill>
                <a:sym typeface="Symbol"/>
              </a:rPr>
              <a:t>10 kHS06</a:t>
            </a:r>
            <a:endParaRPr lang="en-US" sz="1800" b="1" dirty="0">
              <a:solidFill>
                <a:schemeClr val="accent3">
                  <a:lumMod val="75000"/>
                </a:schemeClr>
              </a:solidFill>
            </a:endParaRPr>
          </a:p>
          <a:p>
            <a:pPr lvl="2">
              <a:buClr>
                <a:schemeClr val="accent3">
                  <a:lumMod val="40000"/>
                  <a:lumOff val="60000"/>
                </a:schemeClr>
              </a:buClr>
            </a:pPr>
            <a:r>
              <a:rPr lang="en-US" sz="1800" dirty="0">
                <a:solidFill>
                  <a:srgbClr val="749805"/>
                </a:solidFill>
                <a:sym typeface="Symbol"/>
              </a:rPr>
              <a:t>Really need to check this </a:t>
            </a:r>
            <a:r>
              <a:rPr lang="en-US" sz="1800" dirty="0" smtClean="0">
                <a:solidFill>
                  <a:srgbClr val="749805"/>
                </a:solidFill>
                <a:sym typeface="Symbol"/>
              </a:rPr>
              <a:t>number </a:t>
            </a:r>
            <a:endParaRPr lang="en-US" sz="1800" dirty="0"/>
          </a:p>
        </p:txBody>
      </p:sp>
      <p:sp>
        <p:nvSpPr>
          <p:cNvPr id="5" name="Date Placeholder 4"/>
          <p:cNvSpPr>
            <a:spLocks noGrp="1"/>
          </p:cNvSpPr>
          <p:nvPr>
            <p:ph type="dt" sz="half" idx="10"/>
          </p:nvPr>
        </p:nvSpPr>
        <p:spPr/>
        <p:txBody>
          <a:bodyPr/>
          <a:lstStyle/>
          <a:p>
            <a:r>
              <a:rPr lang="it-IT" smtClean="0"/>
              <a:t>Liverpool, 25-30 Aug. 2013</a:t>
            </a:r>
            <a:endParaRPr lang="en-US"/>
          </a:p>
        </p:txBody>
      </p:sp>
      <p:sp>
        <p:nvSpPr>
          <p:cNvPr id="6" name="Footer Placeholder 5"/>
          <p:cNvSpPr>
            <a:spLocks noGrp="1"/>
          </p:cNvSpPr>
          <p:nvPr>
            <p:ph type="ftr" sz="quarter" idx="11"/>
          </p:nvPr>
        </p:nvSpPr>
        <p:spPr/>
        <p:txBody>
          <a:bodyPr/>
          <a:lstStyle/>
          <a:p>
            <a:r>
              <a:rPr lang="en-US" smtClean="0"/>
              <a:t>NA62 collaboration meeting</a:t>
            </a:r>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4</a:t>
            </a:fld>
            <a:endParaRPr lang="en-US"/>
          </a:p>
        </p:txBody>
      </p:sp>
    </p:spTree>
    <p:extLst>
      <p:ext uri="{BB962C8B-B14F-4D97-AF65-F5344CB8AC3E}">
        <p14:creationId xmlns:p14="http://schemas.microsoft.com/office/powerpoint/2010/main" val="11848546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6138" y="5510960"/>
            <a:ext cx="1045387" cy="789624"/>
          </a:xfrm>
          <a:prstGeom prst="rect">
            <a:avLst/>
          </a:prstGeom>
          <a:solidFill>
            <a:schemeClr val="accent3">
              <a:lumMod val="20000"/>
              <a:lumOff val="80000"/>
            </a:schemeClr>
          </a:solid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2991525" y="5514729"/>
            <a:ext cx="1208168" cy="785855"/>
          </a:xfrm>
          <a:prstGeom prst="rect">
            <a:avLst/>
          </a:prstGeom>
          <a:solidFill>
            <a:schemeClr val="accent3">
              <a:lumMod val="20000"/>
              <a:lumOff val="80000"/>
            </a:schemeClr>
          </a:solid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4199692" y="5510960"/>
            <a:ext cx="1016720" cy="789624"/>
          </a:xfrm>
          <a:prstGeom prst="rect">
            <a:avLst/>
          </a:prstGeom>
          <a:solidFill>
            <a:schemeClr val="accent3">
              <a:lumMod val="20000"/>
              <a:lumOff val="80000"/>
            </a:schemeClr>
          </a:solid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5216412" y="5514729"/>
            <a:ext cx="957722" cy="785855"/>
          </a:xfrm>
          <a:prstGeom prst="rect">
            <a:avLst/>
          </a:prstGeom>
          <a:solidFill>
            <a:schemeClr val="accent3">
              <a:lumMod val="20000"/>
              <a:lumOff val="80000"/>
            </a:schemeClr>
          </a:solid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6174134" y="5510110"/>
            <a:ext cx="1224000" cy="790474"/>
          </a:xfrm>
          <a:prstGeom prst="rect">
            <a:avLst/>
          </a:prstGeom>
          <a:solidFill>
            <a:schemeClr val="accent3">
              <a:lumMod val="20000"/>
              <a:lumOff val="80000"/>
            </a:schemeClr>
          </a:solid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031B9A4D-929D-8D49-9E25-5B3B70EFBD9A}" type="slidenum">
              <a:rPr lang="en-US" smtClean="0"/>
              <a:t>5</a:t>
            </a:fld>
            <a:endParaRPr lang="en-US" dirty="0"/>
          </a:p>
        </p:txBody>
      </p:sp>
      <p:pic>
        <p:nvPicPr>
          <p:cNvPr id="6" name="Picture 5"/>
          <p:cNvPicPr>
            <a:picLocks noChangeAspect="1"/>
          </p:cNvPicPr>
          <p:nvPr/>
        </p:nvPicPr>
        <p:blipFill rotWithShape="1">
          <a:blip r:embed="rId2"/>
          <a:srcRect l="3923" t="14248" r="5227"/>
          <a:stretch/>
        </p:blipFill>
        <p:spPr>
          <a:xfrm>
            <a:off x="457200" y="883707"/>
            <a:ext cx="6898683" cy="4524824"/>
          </a:xfrm>
          <a:prstGeom prst="rect">
            <a:avLst/>
          </a:prstGeom>
          <a:ln>
            <a:noFill/>
          </a:ln>
        </p:spPr>
      </p:pic>
      <p:sp>
        <p:nvSpPr>
          <p:cNvPr id="7" name="Title 1"/>
          <p:cNvSpPr>
            <a:spLocks noGrp="1"/>
          </p:cNvSpPr>
          <p:nvPr>
            <p:ph type="title"/>
          </p:nvPr>
        </p:nvSpPr>
        <p:spPr>
          <a:xfrm>
            <a:off x="457200" y="115442"/>
            <a:ext cx="8229600" cy="418479"/>
          </a:xfrm>
        </p:spPr>
        <p:txBody>
          <a:bodyPr>
            <a:normAutofit fontScale="90000"/>
          </a:bodyPr>
          <a:lstStyle/>
          <a:p>
            <a:r>
              <a:rPr lang="en-US" sz="3200" dirty="0" smtClean="0"/>
              <a:t>Comparison with LHC experiments</a:t>
            </a:r>
            <a:endParaRPr lang="en-US" sz="3200" dirty="0"/>
          </a:p>
        </p:txBody>
      </p:sp>
      <p:pic>
        <p:nvPicPr>
          <p:cNvPr id="12" name="Picture 2"/>
          <p:cNvPicPr>
            <a:picLocks noChangeAspect="1" noChangeArrowheads="1"/>
          </p:cNvPicPr>
          <p:nvPr/>
        </p:nvPicPr>
        <p:blipFill rotWithShape="1">
          <a:blip r:embed="rId3" cstate="print">
            <a:clrChange>
              <a:clrFrom>
                <a:srgbClr val="FFFFFF"/>
              </a:clrFrom>
              <a:clrTo>
                <a:srgbClr val="FFFFFF">
                  <a:alpha val="0"/>
                </a:srgbClr>
              </a:clrTo>
            </a:clrChange>
          </a:blip>
          <a:srcRect l="540" t="6230" r="21629" b="15957"/>
          <a:stretch/>
        </p:blipFill>
        <p:spPr bwMode="auto">
          <a:xfrm>
            <a:off x="165029" y="5308674"/>
            <a:ext cx="1711032" cy="761864"/>
          </a:xfrm>
          <a:prstGeom prst="rect">
            <a:avLst/>
          </a:prstGeom>
          <a:noFill/>
          <a:ln w="9525">
            <a:noFill/>
            <a:miter lim="800000"/>
            <a:headEnd/>
            <a:tailEnd/>
          </a:ln>
          <a:effectLst/>
        </p:spPr>
      </p:pic>
      <p:sp>
        <p:nvSpPr>
          <p:cNvPr id="13" name="TextBox 12"/>
          <p:cNvSpPr txBox="1"/>
          <p:nvPr/>
        </p:nvSpPr>
        <p:spPr>
          <a:xfrm>
            <a:off x="498147" y="5962030"/>
            <a:ext cx="652142" cy="338554"/>
          </a:xfrm>
          <a:prstGeom prst="rect">
            <a:avLst/>
          </a:prstGeom>
          <a:noFill/>
        </p:spPr>
        <p:txBody>
          <a:bodyPr wrap="none" rtlCol="0">
            <a:spAutoFit/>
          </a:bodyPr>
          <a:lstStyle/>
          <a:p>
            <a:r>
              <a:rPr lang="en-GB" sz="1600" b="1" dirty="0" smtClean="0"/>
              <a:t>NA62</a:t>
            </a:r>
            <a:endParaRPr lang="en-GB" sz="1600" b="1" dirty="0"/>
          </a:p>
        </p:txBody>
      </p:sp>
      <p:sp>
        <p:nvSpPr>
          <p:cNvPr id="20" name="Rectangle 19"/>
          <p:cNvSpPr/>
          <p:nvPr/>
        </p:nvSpPr>
        <p:spPr>
          <a:xfrm>
            <a:off x="1945300" y="764541"/>
            <a:ext cx="1046225" cy="4358367"/>
          </a:xfrm>
          <a:prstGeom prst="rect">
            <a:avLst/>
          </a:prstGeom>
          <a:no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2991525" y="764541"/>
            <a:ext cx="1208168" cy="4358367"/>
          </a:xfrm>
          <a:prstGeom prst="rect">
            <a:avLst/>
          </a:prstGeom>
          <a:no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216412" y="764541"/>
            <a:ext cx="957722" cy="4358367"/>
          </a:xfrm>
          <a:prstGeom prst="rect">
            <a:avLst/>
          </a:prstGeom>
          <a:no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4199692" y="764541"/>
            <a:ext cx="1016720" cy="4358367"/>
          </a:xfrm>
          <a:prstGeom prst="rect">
            <a:avLst/>
          </a:prstGeom>
          <a:no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174134" y="764541"/>
            <a:ext cx="1224000" cy="4358367"/>
          </a:xfrm>
          <a:prstGeom prst="rect">
            <a:avLst/>
          </a:prstGeom>
          <a:noFill/>
          <a:ln>
            <a:solidFill>
              <a:schemeClr val="accent3">
                <a:lumMod val="50000"/>
              </a:schemeClr>
            </a:solidFill>
          </a:ln>
          <a:effectLst>
            <a:outerShdw blurRad="40005" dist="22987" dir="2700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959255" y="5531406"/>
            <a:ext cx="282161" cy="323165"/>
          </a:xfrm>
          <a:prstGeom prst="rect">
            <a:avLst/>
          </a:prstGeom>
          <a:noFill/>
        </p:spPr>
        <p:txBody>
          <a:bodyPr wrap="none" rtlCol="0">
            <a:spAutoFit/>
          </a:bodyPr>
          <a:lstStyle/>
          <a:p>
            <a:r>
              <a:rPr lang="en-GB" sz="1500" b="1" dirty="0"/>
              <a:t>2</a:t>
            </a:r>
            <a:r>
              <a:rPr lang="en-GB" sz="1500" b="1" dirty="0" smtClean="0"/>
              <a:t> </a:t>
            </a:r>
          </a:p>
        </p:txBody>
      </p:sp>
      <p:sp>
        <p:nvSpPr>
          <p:cNvPr id="15" name="TextBox 14"/>
          <p:cNvSpPr txBox="1"/>
          <p:nvPr/>
        </p:nvSpPr>
        <p:spPr>
          <a:xfrm>
            <a:off x="3079209" y="5527811"/>
            <a:ext cx="742749" cy="553998"/>
          </a:xfrm>
          <a:prstGeom prst="rect">
            <a:avLst/>
          </a:prstGeom>
          <a:noFill/>
        </p:spPr>
        <p:txBody>
          <a:bodyPr wrap="none" rtlCol="0">
            <a:spAutoFit/>
          </a:bodyPr>
          <a:lstStyle/>
          <a:p>
            <a:r>
              <a:rPr lang="en-GB" sz="1000" b="1" dirty="0" smtClean="0"/>
              <a:t>LV-0  </a:t>
            </a:r>
            <a:r>
              <a:rPr lang="en-GB" sz="1500" b="1" dirty="0" smtClean="0"/>
              <a:t>10</a:t>
            </a:r>
            <a:r>
              <a:rPr lang="en-GB" sz="1500" b="1" baseline="30000" dirty="0" smtClean="0"/>
              <a:t>6</a:t>
            </a:r>
            <a:endParaRPr lang="en-GB" sz="1500" b="1" dirty="0" smtClean="0"/>
          </a:p>
          <a:p>
            <a:r>
              <a:rPr lang="en-GB" sz="1000" b="1" dirty="0" smtClean="0"/>
              <a:t>LV-1</a:t>
            </a:r>
            <a:r>
              <a:rPr lang="en-GB" sz="1100" b="1" dirty="0" smtClean="0"/>
              <a:t>  </a:t>
            </a:r>
            <a:r>
              <a:rPr lang="en-GB" sz="1500" b="1" dirty="0" smtClean="0"/>
              <a:t>10</a:t>
            </a:r>
            <a:r>
              <a:rPr lang="en-GB" sz="1500" b="1" baseline="30000" dirty="0" smtClean="0"/>
              <a:t>5</a:t>
            </a:r>
            <a:endParaRPr lang="en-GB" sz="1500" b="1" dirty="0" smtClean="0"/>
          </a:p>
        </p:txBody>
      </p:sp>
      <p:sp>
        <p:nvSpPr>
          <p:cNvPr id="16" name="Rectangle 15"/>
          <p:cNvSpPr/>
          <p:nvPr/>
        </p:nvSpPr>
        <p:spPr>
          <a:xfrm>
            <a:off x="4199692" y="5514729"/>
            <a:ext cx="660257" cy="338554"/>
          </a:xfrm>
          <a:prstGeom prst="rect">
            <a:avLst/>
          </a:prstGeom>
        </p:spPr>
        <p:txBody>
          <a:bodyPr wrap="none">
            <a:spAutoFit/>
          </a:bodyPr>
          <a:lstStyle/>
          <a:p>
            <a:r>
              <a:rPr lang="en-GB" sz="1600" b="1" dirty="0" smtClean="0"/>
              <a:t>3x10</a:t>
            </a:r>
            <a:r>
              <a:rPr lang="en-GB" sz="1600" b="1" baseline="30000" dirty="0"/>
              <a:t>4</a:t>
            </a:r>
            <a:endParaRPr lang="en-GB" sz="1600" b="1" baseline="30000" dirty="0" smtClean="0"/>
          </a:p>
        </p:txBody>
      </p:sp>
      <p:sp>
        <p:nvSpPr>
          <p:cNvPr id="17" name="Rectangle 16"/>
          <p:cNvSpPr/>
          <p:nvPr/>
        </p:nvSpPr>
        <p:spPr>
          <a:xfrm>
            <a:off x="5216412" y="5510960"/>
            <a:ext cx="1002348" cy="523220"/>
          </a:xfrm>
          <a:prstGeom prst="rect">
            <a:avLst/>
          </a:prstGeom>
        </p:spPr>
        <p:txBody>
          <a:bodyPr wrap="none">
            <a:spAutoFit/>
          </a:bodyPr>
          <a:lstStyle/>
          <a:p>
            <a:r>
              <a:rPr lang="en-GB" sz="1600" b="1" dirty="0" smtClean="0"/>
              <a:t>5 </a:t>
            </a:r>
          </a:p>
          <a:p>
            <a:r>
              <a:rPr lang="en-GB" sz="1200" dirty="0" smtClean="0"/>
              <a:t>(without </a:t>
            </a:r>
            <a:r>
              <a:rPr lang="en-GB" sz="1200" dirty="0" err="1" smtClean="0"/>
              <a:t>LKr</a:t>
            </a:r>
            <a:r>
              <a:rPr lang="en-GB" sz="1200" dirty="0" smtClean="0"/>
              <a:t>)</a:t>
            </a:r>
            <a:endParaRPr lang="en-GB" sz="1400" dirty="0" smtClean="0"/>
          </a:p>
        </p:txBody>
      </p:sp>
      <p:sp>
        <p:nvSpPr>
          <p:cNvPr id="18" name="Rectangle 17"/>
          <p:cNvSpPr/>
          <p:nvPr/>
        </p:nvSpPr>
        <p:spPr>
          <a:xfrm>
            <a:off x="6174134" y="5527241"/>
            <a:ext cx="1090582" cy="323165"/>
          </a:xfrm>
          <a:prstGeom prst="rect">
            <a:avLst/>
          </a:prstGeom>
        </p:spPr>
        <p:txBody>
          <a:bodyPr wrap="none">
            <a:spAutoFit/>
          </a:bodyPr>
          <a:lstStyle/>
          <a:p>
            <a:r>
              <a:rPr lang="en-GB" sz="1500" b="1" dirty="0" smtClean="0"/>
              <a:t>150</a:t>
            </a:r>
            <a:r>
              <a:rPr lang="en-GB" sz="1500" dirty="0" smtClean="0"/>
              <a:t> (5×10</a:t>
            </a:r>
            <a:r>
              <a:rPr lang="en-GB" sz="1500" baseline="30000" dirty="0" smtClean="0"/>
              <a:t>3</a:t>
            </a:r>
            <a:r>
              <a:rPr lang="en-GB" sz="1500" dirty="0" smtClean="0"/>
              <a:t>)</a:t>
            </a:r>
          </a:p>
        </p:txBody>
      </p:sp>
    </p:spTree>
    <p:extLst>
      <p:ext uri="{BB962C8B-B14F-4D97-AF65-F5344CB8AC3E}">
        <p14:creationId xmlns:p14="http://schemas.microsoft.com/office/powerpoint/2010/main" val="37383019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1600200"/>
            <a:ext cx="2972841" cy="4525963"/>
          </a:xfrm>
        </p:spPr>
        <p:txBody>
          <a:bodyPr>
            <a:normAutofit/>
          </a:bodyPr>
          <a:lstStyle/>
          <a:p>
            <a:pPr marL="0" indent="0">
              <a:buNone/>
            </a:pPr>
            <a:r>
              <a:rPr lang="en-US" sz="1600" b="1" dirty="0" smtClean="0">
                <a:solidFill>
                  <a:schemeClr val="accent3">
                    <a:lumMod val="75000"/>
                  </a:schemeClr>
                </a:solidFill>
              </a:rPr>
              <a:t>NA62</a:t>
            </a:r>
          </a:p>
          <a:p>
            <a:pPr>
              <a:buClr>
                <a:schemeClr val="accent3">
                  <a:lumMod val="40000"/>
                  <a:lumOff val="60000"/>
                </a:schemeClr>
              </a:buClr>
              <a:buFont typeface="Wingdings" charset="2"/>
              <a:buChar char="§"/>
            </a:pPr>
            <a:r>
              <a:rPr lang="en-US" sz="1600" dirty="0" smtClean="0">
                <a:solidFill>
                  <a:srgbClr val="77933C"/>
                </a:solidFill>
              </a:rPr>
              <a:t>L2 output rate = 5 kHz (averaged over the spill)</a:t>
            </a:r>
          </a:p>
          <a:p>
            <a:pPr lvl="1">
              <a:buClr>
                <a:schemeClr val="accent3">
                  <a:lumMod val="40000"/>
                  <a:lumOff val="60000"/>
                </a:schemeClr>
              </a:buClr>
              <a:buFont typeface="Wingdings" charset="2"/>
              <a:buChar char="§"/>
            </a:pPr>
            <a:r>
              <a:rPr lang="en-US" sz="1200" dirty="0" smtClean="0">
                <a:solidFill>
                  <a:srgbClr val="77933C"/>
                </a:solidFill>
              </a:rPr>
              <a:t>30 machines = 720 cores</a:t>
            </a:r>
          </a:p>
          <a:p>
            <a:pPr>
              <a:buClr>
                <a:schemeClr val="accent3">
                  <a:lumMod val="40000"/>
                  <a:lumOff val="60000"/>
                </a:schemeClr>
              </a:buClr>
              <a:buFont typeface="Wingdings" charset="2"/>
              <a:buChar char="§"/>
            </a:pPr>
            <a:r>
              <a:rPr lang="en-US" sz="1600" dirty="0" smtClean="0">
                <a:solidFill>
                  <a:srgbClr val="77933C"/>
                </a:solidFill>
              </a:rPr>
              <a:t>Event size </a:t>
            </a:r>
            <a:r>
              <a:rPr lang="en-US" sz="1600" dirty="0" smtClean="0">
                <a:solidFill>
                  <a:srgbClr val="77933C"/>
                </a:solidFill>
                <a:latin typeface="ＭＳ ゴシック"/>
                <a:ea typeface="ＭＳ ゴシック"/>
                <a:cs typeface="ＭＳ ゴシック"/>
              </a:rPr>
              <a:t>≅</a:t>
            </a:r>
            <a:r>
              <a:rPr lang="en-US" sz="1600" dirty="0" smtClean="0">
                <a:solidFill>
                  <a:srgbClr val="77933C"/>
                </a:solidFill>
              </a:rPr>
              <a:t> 30 </a:t>
            </a:r>
            <a:r>
              <a:rPr lang="en-US" sz="1600" dirty="0" err="1" smtClean="0">
                <a:solidFill>
                  <a:srgbClr val="77933C"/>
                </a:solidFill>
              </a:rPr>
              <a:t>kB</a:t>
            </a:r>
            <a:endParaRPr lang="en-US" sz="1600" dirty="0" smtClean="0">
              <a:solidFill>
                <a:srgbClr val="77933C"/>
              </a:solidFill>
            </a:endParaRPr>
          </a:p>
          <a:p>
            <a:pPr>
              <a:buClr>
                <a:schemeClr val="accent3">
                  <a:lumMod val="40000"/>
                  <a:lumOff val="60000"/>
                </a:schemeClr>
              </a:buClr>
              <a:buFont typeface="Wingdings" charset="2"/>
              <a:buChar char="§"/>
            </a:pPr>
            <a:r>
              <a:rPr lang="en-US" sz="1600" dirty="0" smtClean="0">
                <a:solidFill>
                  <a:srgbClr val="77933C"/>
                </a:solidFill>
              </a:rPr>
              <a:t>RAW volume/year = 1.2 PB</a:t>
            </a:r>
          </a:p>
        </p:txBody>
      </p:sp>
      <p:sp>
        <p:nvSpPr>
          <p:cNvPr id="4" name="Content Placeholder 3"/>
          <p:cNvSpPr>
            <a:spLocks noGrp="1"/>
          </p:cNvSpPr>
          <p:nvPr>
            <p:ph sz="half" idx="2"/>
          </p:nvPr>
        </p:nvSpPr>
        <p:spPr>
          <a:xfrm>
            <a:off x="2972842" y="1600200"/>
            <a:ext cx="2967422" cy="4525963"/>
          </a:xfrm>
        </p:spPr>
        <p:txBody>
          <a:bodyPr>
            <a:normAutofit/>
          </a:bodyPr>
          <a:lstStyle/>
          <a:p>
            <a:pPr marL="0" indent="0">
              <a:buNone/>
            </a:pPr>
            <a:r>
              <a:rPr lang="en-US" sz="1600" b="1" dirty="0" err="1" smtClean="0">
                <a:solidFill>
                  <a:srgbClr val="77933C"/>
                </a:solidFill>
              </a:rPr>
              <a:t>LHCb</a:t>
            </a:r>
            <a:endParaRPr lang="en-US" sz="1600" b="1" dirty="0" smtClean="0">
              <a:solidFill>
                <a:srgbClr val="77933C"/>
              </a:solidFill>
            </a:endParaRPr>
          </a:p>
          <a:p>
            <a:pPr>
              <a:buClr>
                <a:schemeClr val="accent3">
                  <a:lumMod val="40000"/>
                  <a:lumOff val="60000"/>
                </a:schemeClr>
              </a:buClr>
              <a:buFont typeface="Wingdings" charset="2"/>
              <a:buChar char="§"/>
            </a:pPr>
            <a:r>
              <a:rPr lang="en-US" sz="1600" dirty="0">
                <a:solidFill>
                  <a:schemeClr val="accent3">
                    <a:lumMod val="75000"/>
                  </a:schemeClr>
                </a:solidFill>
              </a:rPr>
              <a:t>L2 output rate = </a:t>
            </a:r>
            <a:r>
              <a:rPr lang="en-US" sz="1600" dirty="0" smtClean="0">
                <a:solidFill>
                  <a:schemeClr val="accent3">
                    <a:lumMod val="75000"/>
                  </a:schemeClr>
                </a:solidFill>
              </a:rPr>
              <a:t>3 kHz</a:t>
            </a:r>
            <a:r>
              <a:rPr lang="en-GB" sz="1600" dirty="0">
                <a:solidFill>
                  <a:srgbClr val="4F6228"/>
                </a:solidFill>
              </a:rPr>
              <a:t> </a:t>
            </a:r>
            <a:r>
              <a:rPr lang="en-GB" sz="1600" dirty="0" smtClean="0">
                <a:solidFill>
                  <a:srgbClr val="4F6228"/>
                </a:solidFill>
              </a:rPr>
              <a:t>(design) </a:t>
            </a:r>
            <a:r>
              <a:rPr lang="en-GB" sz="1600" dirty="0" smtClean="0">
                <a:solidFill>
                  <a:schemeClr val="accent3">
                    <a:lumMod val="50000"/>
                  </a:schemeClr>
                </a:solidFill>
                <a:sym typeface="Symbol"/>
              </a:rPr>
              <a:t> 5 kHz</a:t>
            </a:r>
            <a:endParaRPr lang="en-US" sz="1600" dirty="0" smtClean="0">
              <a:solidFill>
                <a:schemeClr val="accent3">
                  <a:lumMod val="50000"/>
                </a:schemeClr>
              </a:solidFill>
            </a:endParaRPr>
          </a:p>
          <a:p>
            <a:pPr lvl="1">
              <a:buClr>
                <a:schemeClr val="accent3">
                  <a:lumMod val="40000"/>
                  <a:lumOff val="60000"/>
                </a:schemeClr>
              </a:buClr>
            </a:pPr>
            <a:r>
              <a:rPr lang="en-US" sz="1200" dirty="0" smtClean="0">
                <a:solidFill>
                  <a:schemeClr val="accent3">
                    <a:lumMod val="75000"/>
                  </a:schemeClr>
                </a:solidFill>
              </a:rPr>
              <a:t>25 </a:t>
            </a:r>
            <a:r>
              <a:rPr lang="en-US" sz="1200" dirty="0" smtClean="0">
                <a:solidFill>
                  <a:schemeClr val="accent3">
                    <a:lumMod val="75000"/>
                  </a:schemeClr>
                </a:solidFill>
              </a:rPr>
              <a:t>k processes</a:t>
            </a:r>
            <a:endParaRPr lang="en-US" sz="1200" dirty="0">
              <a:solidFill>
                <a:schemeClr val="accent3">
                  <a:lumMod val="75000"/>
                </a:schemeClr>
              </a:solidFill>
            </a:endParaRPr>
          </a:p>
          <a:p>
            <a:pPr>
              <a:buClr>
                <a:schemeClr val="accent3">
                  <a:lumMod val="40000"/>
                  <a:lumOff val="60000"/>
                </a:schemeClr>
              </a:buClr>
              <a:buFont typeface="Wingdings" charset="2"/>
              <a:buChar char="§"/>
            </a:pPr>
            <a:r>
              <a:rPr lang="en-US" sz="1600" dirty="0">
                <a:solidFill>
                  <a:schemeClr val="accent3">
                    <a:lumMod val="75000"/>
                  </a:schemeClr>
                </a:solidFill>
              </a:rPr>
              <a:t>Event size </a:t>
            </a:r>
            <a:r>
              <a:rPr lang="en-US" sz="1600" dirty="0">
                <a:solidFill>
                  <a:schemeClr val="accent3">
                    <a:lumMod val="75000"/>
                  </a:schemeClr>
                </a:solidFill>
                <a:latin typeface="ＭＳ ゴシック"/>
                <a:ea typeface="ＭＳ ゴシック"/>
                <a:cs typeface="ＭＳ ゴシック"/>
              </a:rPr>
              <a:t>≅</a:t>
            </a:r>
            <a:r>
              <a:rPr lang="en-US" sz="1600" dirty="0">
                <a:solidFill>
                  <a:schemeClr val="accent3">
                    <a:lumMod val="75000"/>
                  </a:schemeClr>
                </a:solidFill>
              </a:rPr>
              <a:t> </a:t>
            </a:r>
            <a:r>
              <a:rPr lang="en-US" sz="1600" dirty="0" smtClean="0">
                <a:solidFill>
                  <a:schemeClr val="accent3">
                    <a:lumMod val="75000"/>
                  </a:schemeClr>
                </a:solidFill>
              </a:rPr>
              <a:t>50 </a:t>
            </a:r>
            <a:r>
              <a:rPr lang="en-US" sz="1600" dirty="0" err="1">
                <a:solidFill>
                  <a:schemeClr val="accent3">
                    <a:lumMod val="75000"/>
                  </a:schemeClr>
                </a:solidFill>
              </a:rPr>
              <a:t>kB</a:t>
            </a:r>
            <a:endParaRPr lang="en-US" sz="1600" dirty="0">
              <a:solidFill>
                <a:schemeClr val="accent3">
                  <a:lumMod val="75000"/>
                </a:schemeClr>
              </a:solidFill>
            </a:endParaRPr>
          </a:p>
          <a:p>
            <a:pPr>
              <a:buClr>
                <a:schemeClr val="accent3">
                  <a:lumMod val="40000"/>
                  <a:lumOff val="60000"/>
                </a:schemeClr>
              </a:buClr>
              <a:buFont typeface="Wingdings" charset="2"/>
              <a:buChar char="§"/>
            </a:pPr>
            <a:r>
              <a:rPr lang="en-US" sz="1600" dirty="0">
                <a:solidFill>
                  <a:schemeClr val="accent3">
                    <a:lumMod val="75000"/>
                  </a:schemeClr>
                </a:solidFill>
              </a:rPr>
              <a:t>RAW volume/year = </a:t>
            </a:r>
            <a:r>
              <a:rPr lang="en-US" sz="1600" dirty="0" smtClean="0">
                <a:solidFill>
                  <a:schemeClr val="accent3">
                    <a:lumMod val="75000"/>
                  </a:schemeClr>
                </a:solidFill>
              </a:rPr>
              <a:t>1 PB</a:t>
            </a:r>
          </a:p>
          <a:p>
            <a:pPr marL="0" indent="0">
              <a:spcBef>
                <a:spcPts val="0"/>
              </a:spcBef>
              <a:buNone/>
            </a:pPr>
            <a:endParaRPr lang="en-US" sz="1600" dirty="0" smtClean="0"/>
          </a:p>
          <a:p>
            <a:pPr>
              <a:buClr>
                <a:schemeClr val="accent3">
                  <a:lumMod val="40000"/>
                  <a:lumOff val="60000"/>
                </a:schemeClr>
              </a:buClr>
            </a:pPr>
            <a:r>
              <a:rPr lang="en-US" sz="1400" dirty="0" smtClean="0">
                <a:solidFill>
                  <a:schemeClr val="accent3">
                    <a:lumMod val="50000"/>
                  </a:schemeClr>
                </a:solidFill>
              </a:rPr>
              <a:t>AOD = 750 </a:t>
            </a:r>
            <a:r>
              <a:rPr lang="en-US" sz="1400" dirty="0" err="1" smtClean="0">
                <a:solidFill>
                  <a:schemeClr val="accent3">
                    <a:lumMod val="50000"/>
                  </a:schemeClr>
                </a:solidFill>
              </a:rPr>
              <a:t>kB</a:t>
            </a:r>
            <a:r>
              <a:rPr lang="en-US" sz="1400" dirty="0" smtClean="0">
                <a:solidFill>
                  <a:schemeClr val="accent3">
                    <a:lumMod val="50000"/>
                  </a:schemeClr>
                </a:solidFill>
              </a:rPr>
              <a:t>/event (200 Hz)</a:t>
            </a:r>
          </a:p>
          <a:p>
            <a:pPr>
              <a:buClr>
                <a:schemeClr val="accent3">
                  <a:lumMod val="40000"/>
                  <a:lumOff val="60000"/>
                </a:schemeClr>
              </a:buClr>
            </a:pPr>
            <a:r>
              <a:rPr lang="en-US" sz="1400" dirty="0" smtClean="0">
                <a:solidFill>
                  <a:schemeClr val="accent3">
                    <a:lumMod val="50000"/>
                  </a:schemeClr>
                </a:solidFill>
              </a:rPr>
              <a:t>DST = 150 </a:t>
            </a:r>
            <a:r>
              <a:rPr lang="en-US" sz="1400" dirty="0" err="1" smtClean="0">
                <a:solidFill>
                  <a:schemeClr val="accent3">
                    <a:lumMod val="50000"/>
                  </a:schemeClr>
                </a:solidFill>
              </a:rPr>
              <a:t>kB</a:t>
            </a:r>
            <a:r>
              <a:rPr lang="en-US" sz="1400" dirty="0" smtClean="0">
                <a:solidFill>
                  <a:schemeClr val="accent3">
                    <a:lumMod val="50000"/>
                  </a:schemeClr>
                </a:solidFill>
              </a:rPr>
              <a:t>/event</a:t>
            </a:r>
          </a:p>
          <a:p>
            <a:pPr>
              <a:buClr>
                <a:schemeClr val="accent3">
                  <a:lumMod val="40000"/>
                  <a:lumOff val="60000"/>
                </a:schemeClr>
              </a:buClr>
            </a:pPr>
            <a:r>
              <a:rPr lang="en-US" sz="1400" dirty="0" err="1" smtClean="0">
                <a:solidFill>
                  <a:schemeClr val="accent3">
                    <a:lumMod val="50000"/>
                  </a:schemeClr>
                </a:solidFill>
                <a:latin typeface="Symbol" charset="2"/>
                <a:cs typeface="Symbol" charset="2"/>
              </a:rPr>
              <a:t>m</a:t>
            </a:r>
            <a:r>
              <a:rPr lang="en-US" sz="1400" dirty="0" err="1" smtClean="0">
                <a:solidFill>
                  <a:schemeClr val="accent3">
                    <a:lumMod val="50000"/>
                  </a:schemeClr>
                </a:solidFill>
              </a:rPr>
              <a:t>DST</a:t>
            </a:r>
            <a:r>
              <a:rPr lang="en-US" sz="1400" dirty="0" smtClean="0">
                <a:solidFill>
                  <a:schemeClr val="accent3">
                    <a:lumMod val="50000"/>
                  </a:schemeClr>
                </a:solidFill>
              </a:rPr>
              <a:t> = 10 </a:t>
            </a:r>
            <a:r>
              <a:rPr lang="en-US" sz="1400" dirty="0" err="1" smtClean="0">
                <a:solidFill>
                  <a:schemeClr val="accent3">
                    <a:lumMod val="50000"/>
                  </a:schemeClr>
                </a:solidFill>
              </a:rPr>
              <a:t>kB</a:t>
            </a:r>
            <a:r>
              <a:rPr lang="en-US" sz="1400" dirty="0" smtClean="0">
                <a:solidFill>
                  <a:schemeClr val="accent3">
                    <a:lumMod val="50000"/>
                  </a:schemeClr>
                </a:solidFill>
              </a:rPr>
              <a:t>/event</a:t>
            </a:r>
            <a:endParaRPr lang="en-US" sz="1400" dirty="0">
              <a:solidFill>
                <a:schemeClr val="accent3">
                  <a:lumMod val="50000"/>
                </a:schemeClr>
              </a:solidFill>
            </a:endParaRPr>
          </a:p>
          <a:p>
            <a:pPr marL="0" indent="0">
              <a:buNone/>
            </a:pPr>
            <a:endParaRPr lang="en-US" sz="1600" dirty="0"/>
          </a:p>
        </p:txBody>
      </p:sp>
      <p:sp>
        <p:nvSpPr>
          <p:cNvPr id="5" name="Slide Number Placeholder 4"/>
          <p:cNvSpPr>
            <a:spLocks noGrp="1"/>
          </p:cNvSpPr>
          <p:nvPr>
            <p:ph type="sldNum" sz="quarter" idx="12"/>
          </p:nvPr>
        </p:nvSpPr>
        <p:spPr/>
        <p:txBody>
          <a:bodyPr/>
          <a:lstStyle/>
          <a:p>
            <a:fld id="{031B9A4D-929D-8D49-9E25-5B3B70EFBD9A}" type="slidenum">
              <a:rPr lang="en-US" smtClean="0"/>
              <a:t>6</a:t>
            </a:fld>
            <a:endParaRPr lang="en-US"/>
          </a:p>
        </p:txBody>
      </p:sp>
      <p:sp>
        <p:nvSpPr>
          <p:cNvPr id="6" name="Content Placeholder 3"/>
          <p:cNvSpPr txBox="1">
            <a:spLocks/>
          </p:cNvSpPr>
          <p:nvPr/>
        </p:nvSpPr>
        <p:spPr>
          <a:xfrm>
            <a:off x="5940264" y="1600200"/>
            <a:ext cx="3203736"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buFont typeface="Arial"/>
              <a:buNone/>
            </a:pPr>
            <a:r>
              <a:rPr lang="en-US" sz="1600" b="1" dirty="0" smtClean="0">
                <a:solidFill>
                  <a:srgbClr val="77933C"/>
                </a:solidFill>
              </a:rPr>
              <a:t>ATLAS/CMS</a:t>
            </a:r>
          </a:p>
          <a:p>
            <a:pPr>
              <a:buClr>
                <a:schemeClr val="accent3">
                  <a:lumMod val="40000"/>
                  <a:lumOff val="60000"/>
                </a:schemeClr>
              </a:buClr>
              <a:buFont typeface="Wingdings" charset="2"/>
              <a:buChar char="§"/>
            </a:pPr>
            <a:r>
              <a:rPr lang="en-US" sz="1600" dirty="0" smtClean="0">
                <a:solidFill>
                  <a:schemeClr val="accent3">
                    <a:lumMod val="75000"/>
                  </a:schemeClr>
                </a:solidFill>
              </a:rPr>
              <a:t>L2 output rate = 0.5/0.35 kHz</a:t>
            </a:r>
          </a:p>
          <a:p>
            <a:pPr marL="0" indent="0">
              <a:buClr>
                <a:schemeClr val="accent3">
                  <a:lumMod val="40000"/>
                  <a:lumOff val="60000"/>
                </a:schemeClr>
              </a:buClr>
              <a:buNone/>
            </a:pPr>
            <a:endParaRPr lang="en-US" sz="900" dirty="0">
              <a:solidFill>
                <a:schemeClr val="accent3">
                  <a:lumMod val="75000"/>
                </a:schemeClr>
              </a:solidFill>
            </a:endParaRPr>
          </a:p>
          <a:p>
            <a:pPr marL="0" indent="0">
              <a:buClr>
                <a:schemeClr val="accent3">
                  <a:lumMod val="40000"/>
                  <a:lumOff val="60000"/>
                </a:schemeClr>
              </a:buClr>
              <a:buNone/>
            </a:pPr>
            <a:endParaRPr lang="en-US" sz="1400" dirty="0" smtClean="0">
              <a:solidFill>
                <a:schemeClr val="accent3">
                  <a:lumMod val="75000"/>
                </a:schemeClr>
              </a:solidFill>
            </a:endParaRPr>
          </a:p>
          <a:p>
            <a:pPr>
              <a:buClr>
                <a:schemeClr val="accent3">
                  <a:lumMod val="40000"/>
                  <a:lumOff val="60000"/>
                </a:schemeClr>
              </a:buClr>
              <a:buFont typeface="Wingdings" charset="2"/>
              <a:buChar char="§"/>
            </a:pPr>
            <a:r>
              <a:rPr lang="en-US" sz="1600" dirty="0" smtClean="0">
                <a:solidFill>
                  <a:schemeClr val="accent3">
                    <a:lumMod val="75000"/>
                  </a:schemeClr>
                </a:solidFill>
              </a:rPr>
              <a:t>Event size </a:t>
            </a:r>
            <a:r>
              <a:rPr lang="en-US" sz="1600" dirty="0" smtClean="0">
                <a:solidFill>
                  <a:schemeClr val="accent3">
                    <a:lumMod val="75000"/>
                  </a:schemeClr>
                </a:solidFill>
                <a:latin typeface="ＭＳ ゴシック"/>
                <a:ea typeface="ＭＳ ゴシック"/>
                <a:cs typeface="ＭＳ ゴシック"/>
              </a:rPr>
              <a:t>≅</a:t>
            </a:r>
            <a:r>
              <a:rPr lang="en-US" sz="1600" dirty="0" smtClean="0">
                <a:solidFill>
                  <a:schemeClr val="accent3">
                    <a:lumMod val="75000"/>
                  </a:schemeClr>
                </a:solidFill>
              </a:rPr>
              <a:t> 0.5 MB/1.5 MB</a:t>
            </a:r>
          </a:p>
          <a:p>
            <a:pPr>
              <a:buClr>
                <a:schemeClr val="accent3">
                  <a:lumMod val="40000"/>
                  <a:lumOff val="60000"/>
                </a:schemeClr>
              </a:buClr>
              <a:buFont typeface="Wingdings" charset="2"/>
              <a:buChar char="§"/>
            </a:pPr>
            <a:r>
              <a:rPr lang="en-US" sz="1600" dirty="0" smtClean="0">
                <a:solidFill>
                  <a:schemeClr val="accent3">
                    <a:lumMod val="75000"/>
                  </a:schemeClr>
                </a:solidFill>
              </a:rPr>
              <a:t>RAW volume/year = 5 PB</a:t>
            </a:r>
          </a:p>
          <a:p>
            <a:pPr lvl="1">
              <a:buClr>
                <a:schemeClr val="accent3">
                  <a:lumMod val="50000"/>
                </a:schemeClr>
              </a:buClr>
            </a:pPr>
            <a:endParaRPr lang="en-US" sz="1400" dirty="0"/>
          </a:p>
          <a:p>
            <a:pPr lvl="1">
              <a:buClr>
                <a:schemeClr val="accent3">
                  <a:lumMod val="60000"/>
                  <a:lumOff val="40000"/>
                </a:schemeClr>
              </a:buClr>
              <a:buFont typeface="Arial"/>
              <a:buChar char="•"/>
            </a:pPr>
            <a:r>
              <a:rPr lang="en-US" sz="1400" dirty="0" smtClean="0">
                <a:solidFill>
                  <a:srgbClr val="77933C"/>
                </a:solidFill>
              </a:rPr>
              <a:t>ESD =  </a:t>
            </a:r>
            <a:r>
              <a:rPr lang="en-US" sz="1400" dirty="0" smtClean="0">
                <a:solidFill>
                  <a:srgbClr val="77933C"/>
                </a:solidFill>
              </a:rPr>
              <a:t>2 MB/1 </a:t>
            </a:r>
            <a:r>
              <a:rPr lang="en-US" sz="1400" dirty="0" smtClean="0">
                <a:solidFill>
                  <a:srgbClr val="77933C"/>
                </a:solidFill>
              </a:rPr>
              <a:t>MB</a:t>
            </a:r>
          </a:p>
          <a:p>
            <a:pPr lvl="1">
              <a:buClr>
                <a:schemeClr val="accent3">
                  <a:lumMod val="60000"/>
                  <a:lumOff val="40000"/>
                </a:schemeClr>
              </a:buClr>
              <a:buFont typeface="Arial"/>
              <a:buChar char="•"/>
            </a:pPr>
            <a:r>
              <a:rPr lang="en-US" sz="1400" dirty="0" smtClean="0">
                <a:solidFill>
                  <a:srgbClr val="77933C"/>
                </a:solidFill>
              </a:rPr>
              <a:t>AOD = 300 </a:t>
            </a:r>
            <a:r>
              <a:rPr lang="en-US" sz="1400" dirty="0" err="1" smtClean="0">
                <a:solidFill>
                  <a:srgbClr val="77933C"/>
                </a:solidFill>
              </a:rPr>
              <a:t>kB</a:t>
            </a:r>
            <a:endParaRPr lang="en-US" sz="1400" dirty="0" smtClean="0">
              <a:solidFill>
                <a:srgbClr val="77933C"/>
              </a:solidFill>
            </a:endParaRPr>
          </a:p>
          <a:p>
            <a:pPr marL="0" indent="0">
              <a:buFont typeface="Arial"/>
              <a:buNone/>
            </a:pPr>
            <a:endParaRPr lang="en-US" sz="1600" dirty="0"/>
          </a:p>
        </p:txBody>
      </p:sp>
      <p:sp>
        <p:nvSpPr>
          <p:cNvPr id="10" name="Title 1"/>
          <p:cNvSpPr>
            <a:spLocks noGrp="1"/>
          </p:cNvSpPr>
          <p:nvPr>
            <p:ph type="title"/>
          </p:nvPr>
        </p:nvSpPr>
        <p:spPr>
          <a:xfrm>
            <a:off x="457200" y="115442"/>
            <a:ext cx="8229600" cy="418479"/>
          </a:xfrm>
        </p:spPr>
        <p:txBody>
          <a:bodyPr>
            <a:normAutofit fontScale="90000"/>
          </a:bodyPr>
          <a:lstStyle/>
          <a:p>
            <a:r>
              <a:rPr lang="en-US" sz="3200" dirty="0" smtClean="0"/>
              <a:t>Comparison with LHC experiments</a:t>
            </a:r>
            <a:endParaRPr lang="en-US" sz="3200" dirty="0"/>
          </a:p>
        </p:txBody>
      </p:sp>
      <p:pic>
        <p:nvPicPr>
          <p:cNvPr id="2" name="Picture 1"/>
          <p:cNvPicPr>
            <a:picLocks noChangeAspect="1"/>
          </p:cNvPicPr>
          <p:nvPr/>
        </p:nvPicPr>
        <p:blipFill>
          <a:blip r:embed="rId2"/>
          <a:stretch>
            <a:fillRect/>
          </a:stretch>
        </p:blipFill>
        <p:spPr>
          <a:xfrm>
            <a:off x="5678806" y="3961568"/>
            <a:ext cx="3264531" cy="2294465"/>
          </a:xfrm>
          <a:prstGeom prst="rect">
            <a:avLst/>
          </a:prstGeom>
        </p:spPr>
      </p:pic>
      <p:sp>
        <p:nvSpPr>
          <p:cNvPr id="8" name="TextBox 7"/>
          <p:cNvSpPr txBox="1"/>
          <p:nvPr/>
        </p:nvSpPr>
        <p:spPr>
          <a:xfrm>
            <a:off x="6494062" y="4245437"/>
            <a:ext cx="702636" cy="338554"/>
          </a:xfrm>
          <a:prstGeom prst="rect">
            <a:avLst/>
          </a:prstGeom>
          <a:noFill/>
        </p:spPr>
        <p:txBody>
          <a:bodyPr wrap="none" rtlCol="0">
            <a:spAutoFit/>
          </a:bodyPr>
          <a:lstStyle/>
          <a:p>
            <a:r>
              <a:rPr lang="en-US" sz="1600" dirty="0" smtClean="0"/>
              <a:t>ATLAS</a:t>
            </a:r>
            <a:endParaRPr lang="en-US" sz="1600" dirty="0"/>
          </a:p>
        </p:txBody>
      </p:sp>
    </p:spTree>
    <p:extLst>
      <p:ext uri="{BB962C8B-B14F-4D97-AF65-F5344CB8AC3E}">
        <p14:creationId xmlns:p14="http://schemas.microsoft.com/office/powerpoint/2010/main" val="53704697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39694" y="5497078"/>
            <a:ext cx="3421464" cy="1169551"/>
          </a:xfrm>
          <a:prstGeom prst="rect">
            <a:avLst/>
          </a:prstGeom>
          <a:solidFill>
            <a:schemeClr val="accent3">
              <a:lumMod val="20000"/>
              <a:lumOff val="80000"/>
            </a:schemeClr>
          </a:solidFill>
        </p:spPr>
        <p:txBody>
          <a:bodyPr wrap="square">
            <a:spAutoFit/>
          </a:bodyPr>
          <a:lstStyle/>
          <a:p>
            <a:r>
              <a:rPr lang="en-US" sz="1400" b="1" dirty="0" smtClean="0">
                <a:solidFill>
                  <a:schemeClr val="accent3">
                    <a:lumMod val="75000"/>
                  </a:schemeClr>
                </a:solidFill>
              </a:rPr>
              <a:t>Dedicated networks</a:t>
            </a:r>
          </a:p>
          <a:p>
            <a:pPr marL="285750" indent="-285750">
              <a:buFontTx/>
              <a:buChar char="-"/>
            </a:pPr>
            <a:r>
              <a:rPr lang="en-US" sz="1400" b="1" dirty="0" smtClean="0">
                <a:solidFill>
                  <a:schemeClr val="accent3">
                    <a:lumMod val="75000"/>
                  </a:schemeClr>
                </a:solidFill>
              </a:rPr>
              <a:t>LHCOPN </a:t>
            </a:r>
            <a:endParaRPr lang="en-US" sz="1400" b="1" dirty="0">
              <a:solidFill>
                <a:schemeClr val="accent3">
                  <a:lumMod val="75000"/>
                </a:schemeClr>
              </a:solidFill>
            </a:endParaRPr>
          </a:p>
          <a:p>
            <a:pPr lvl="1"/>
            <a:r>
              <a:rPr lang="en-US" sz="1400" dirty="0">
                <a:solidFill>
                  <a:schemeClr val="accent3">
                    <a:lumMod val="75000"/>
                  </a:schemeClr>
                </a:solidFill>
              </a:rPr>
              <a:t>Dedicated to T0 to T1 and T1 to T1</a:t>
            </a:r>
          </a:p>
          <a:p>
            <a:pPr marL="285750" indent="-285750">
              <a:buFontTx/>
              <a:buChar char="-"/>
            </a:pPr>
            <a:r>
              <a:rPr lang="en-US" sz="1400" b="1" dirty="0">
                <a:solidFill>
                  <a:schemeClr val="accent3">
                    <a:lumMod val="75000"/>
                  </a:schemeClr>
                </a:solidFill>
              </a:rPr>
              <a:t>LHCONE</a:t>
            </a:r>
          </a:p>
          <a:p>
            <a:pPr lvl="1"/>
            <a:r>
              <a:rPr lang="en-US" sz="1400" dirty="0">
                <a:solidFill>
                  <a:schemeClr val="accent3">
                    <a:lumMod val="75000"/>
                  </a:schemeClr>
                </a:solidFill>
              </a:rPr>
              <a:t>Dedicated to T2’s connection</a:t>
            </a:r>
          </a:p>
        </p:txBody>
      </p:sp>
      <p:sp>
        <p:nvSpPr>
          <p:cNvPr id="4" name="Slide Number Placeholder 3"/>
          <p:cNvSpPr>
            <a:spLocks noGrp="1"/>
          </p:cNvSpPr>
          <p:nvPr>
            <p:ph type="sldNum" sz="quarter" idx="12"/>
          </p:nvPr>
        </p:nvSpPr>
        <p:spPr/>
        <p:txBody>
          <a:bodyPr/>
          <a:lstStyle/>
          <a:p>
            <a:fld id="{031B9A4D-929D-8D49-9E25-5B3B70EFBD9A}" type="slidenum">
              <a:rPr lang="en-US" smtClean="0"/>
              <a:t>7</a:t>
            </a:fld>
            <a:endParaRPr lang="en-US" dirty="0"/>
          </a:p>
        </p:txBody>
      </p:sp>
      <p:sp>
        <p:nvSpPr>
          <p:cNvPr id="6" name="Title 1"/>
          <p:cNvSpPr>
            <a:spLocks noGrp="1"/>
          </p:cNvSpPr>
          <p:nvPr>
            <p:ph type="title"/>
          </p:nvPr>
        </p:nvSpPr>
        <p:spPr>
          <a:xfrm>
            <a:off x="457200" y="0"/>
            <a:ext cx="8229600" cy="835900"/>
          </a:xfrm>
        </p:spPr>
        <p:txBody>
          <a:bodyPr>
            <a:normAutofit/>
          </a:bodyPr>
          <a:lstStyle/>
          <a:p>
            <a:r>
              <a:rPr lang="en-US" sz="3200" dirty="0" smtClean="0">
                <a:solidFill>
                  <a:srgbClr val="77933C"/>
                </a:solidFill>
              </a:rPr>
              <a:t>LHC computing models</a:t>
            </a:r>
            <a:endParaRPr lang="en-US" sz="3200" dirty="0">
              <a:solidFill>
                <a:srgbClr val="77933C"/>
              </a:solidFill>
            </a:endParaRPr>
          </a:p>
        </p:txBody>
      </p:sp>
      <p:sp>
        <p:nvSpPr>
          <p:cNvPr id="7" name="Content Placeholder 2"/>
          <p:cNvSpPr>
            <a:spLocks noGrp="1"/>
          </p:cNvSpPr>
          <p:nvPr>
            <p:ph idx="1"/>
          </p:nvPr>
        </p:nvSpPr>
        <p:spPr>
          <a:xfrm>
            <a:off x="0" y="540282"/>
            <a:ext cx="9144000" cy="6321344"/>
          </a:xfrm>
        </p:spPr>
        <p:txBody>
          <a:bodyPr>
            <a:noAutofit/>
          </a:bodyPr>
          <a:lstStyle/>
          <a:p>
            <a:pPr>
              <a:spcBef>
                <a:spcPts val="0"/>
              </a:spcBef>
            </a:pPr>
            <a:r>
              <a:rPr lang="en-US" sz="1800" b="1" dirty="0" smtClean="0"/>
              <a:t>Tier-0</a:t>
            </a:r>
          </a:p>
          <a:p>
            <a:pPr lvl="1">
              <a:spcBef>
                <a:spcPts val="0"/>
              </a:spcBef>
            </a:pPr>
            <a:r>
              <a:rPr lang="en-US" sz="1600" dirty="0" smtClean="0"/>
              <a:t>Primary computing infrastructure at CERN (CPU + Disk + Mass Storage)</a:t>
            </a:r>
          </a:p>
          <a:p>
            <a:pPr lvl="1">
              <a:spcBef>
                <a:spcPts val="0"/>
              </a:spcBef>
            </a:pPr>
            <a:r>
              <a:rPr lang="en-US" sz="1600" dirty="0" smtClean="0"/>
              <a:t>State of the art networking </a:t>
            </a:r>
          </a:p>
          <a:p>
            <a:pPr lvl="2">
              <a:spcBef>
                <a:spcPts val="0"/>
              </a:spcBef>
            </a:pPr>
            <a:r>
              <a:rPr lang="en-US" sz="1200" dirty="0" smtClean="0"/>
              <a:t>connectivity to the experiments</a:t>
            </a:r>
          </a:p>
          <a:p>
            <a:pPr lvl="2">
              <a:spcBef>
                <a:spcPts val="0"/>
              </a:spcBef>
            </a:pPr>
            <a:r>
              <a:rPr lang="en-US" sz="1200" dirty="0" smtClean="0"/>
              <a:t>connectivity to the Tier-1 centers</a:t>
            </a:r>
          </a:p>
          <a:p>
            <a:pPr lvl="1">
              <a:spcBef>
                <a:spcPts val="0"/>
              </a:spcBef>
            </a:pPr>
            <a:r>
              <a:rPr lang="en-US" sz="1600" dirty="0" smtClean="0"/>
              <a:t>Requirements for custodial storage of datasets</a:t>
            </a:r>
          </a:p>
          <a:p>
            <a:pPr lvl="2">
              <a:spcBef>
                <a:spcPts val="0"/>
              </a:spcBef>
            </a:pPr>
            <a:r>
              <a:rPr lang="en-US" sz="1200" dirty="0" smtClean="0"/>
              <a:t>RAW data archive</a:t>
            </a:r>
          </a:p>
          <a:p>
            <a:pPr lvl="2">
              <a:spcBef>
                <a:spcPts val="0"/>
              </a:spcBef>
            </a:pPr>
            <a:r>
              <a:rPr lang="en-US" sz="1200" dirty="0" smtClean="0"/>
              <a:t>Archive of reconstructed data and AOD</a:t>
            </a:r>
          </a:p>
          <a:p>
            <a:pPr lvl="1">
              <a:spcBef>
                <a:spcPts val="0"/>
              </a:spcBef>
            </a:pPr>
            <a:r>
              <a:rPr lang="en-US" sz="1600" dirty="0" smtClean="0"/>
              <a:t>Service level: 24×7 service </a:t>
            </a:r>
          </a:p>
          <a:p>
            <a:pPr lvl="1">
              <a:spcBef>
                <a:spcPts val="0"/>
              </a:spcBef>
            </a:pPr>
            <a:r>
              <a:rPr lang="en-US" sz="1600" dirty="0" smtClean="0"/>
              <a:t>Tasks: Prompt Reconstruction, data archiving, prompt alignment and calibration, transfer of RAW/RECO to Tier-1’s</a:t>
            </a:r>
          </a:p>
          <a:p>
            <a:pPr lvl="1">
              <a:spcBef>
                <a:spcPts val="0"/>
              </a:spcBef>
            </a:pPr>
            <a:r>
              <a:rPr lang="en-US" sz="1600" dirty="0"/>
              <a:t>at </a:t>
            </a:r>
            <a:r>
              <a:rPr lang="en-US" sz="1600" dirty="0" smtClean="0"/>
              <a:t>CERN</a:t>
            </a:r>
          </a:p>
          <a:p>
            <a:pPr>
              <a:spcBef>
                <a:spcPts val="0"/>
              </a:spcBef>
            </a:pPr>
            <a:r>
              <a:rPr lang="en-US" sz="1800" b="1" dirty="0" smtClean="0"/>
              <a:t>Tier-1</a:t>
            </a:r>
          </a:p>
          <a:p>
            <a:pPr lvl="1">
              <a:spcBef>
                <a:spcPts val="0"/>
              </a:spcBef>
            </a:pPr>
            <a:r>
              <a:rPr lang="en-US" sz="1600" dirty="0" smtClean="0"/>
              <a:t>Computing infrastructure (CPU + Disk Storage + Mass Storage) on the Grid</a:t>
            </a:r>
          </a:p>
          <a:p>
            <a:pPr lvl="1">
              <a:spcBef>
                <a:spcPts val="0"/>
              </a:spcBef>
            </a:pPr>
            <a:r>
              <a:rPr lang="en-US" sz="1600" dirty="0" smtClean="0"/>
              <a:t>State of the art networking</a:t>
            </a:r>
          </a:p>
          <a:p>
            <a:pPr lvl="2">
              <a:spcBef>
                <a:spcPts val="0"/>
              </a:spcBef>
            </a:pPr>
            <a:r>
              <a:rPr lang="en-US" sz="1200" dirty="0" smtClean="0"/>
              <a:t>10 Gb/s connectivity to CERN on OPN, connectivity to other Tier-1’s</a:t>
            </a:r>
          </a:p>
          <a:p>
            <a:pPr lvl="2">
              <a:spcBef>
                <a:spcPts val="0"/>
              </a:spcBef>
            </a:pPr>
            <a:r>
              <a:rPr lang="en-US" sz="1200" dirty="0" smtClean="0"/>
              <a:t>Connectivity to Tier-2’s on LCHONE</a:t>
            </a:r>
          </a:p>
          <a:p>
            <a:pPr lvl="1">
              <a:spcBef>
                <a:spcPts val="0"/>
              </a:spcBef>
            </a:pPr>
            <a:r>
              <a:rPr lang="en-US" sz="1600" dirty="0" smtClean="0"/>
              <a:t>Requirements for custodial storage of datasets</a:t>
            </a:r>
          </a:p>
          <a:p>
            <a:pPr lvl="2">
              <a:spcBef>
                <a:spcPts val="0"/>
              </a:spcBef>
            </a:pPr>
            <a:r>
              <a:rPr lang="en-US" sz="1200" dirty="0" smtClean="0"/>
              <a:t>RAW data must remain accessible throughout the lifetime of the LHC</a:t>
            </a:r>
          </a:p>
          <a:p>
            <a:pPr lvl="2">
              <a:spcBef>
                <a:spcPts val="0"/>
              </a:spcBef>
            </a:pPr>
            <a:r>
              <a:rPr lang="en-US" sz="1200" dirty="0" smtClean="0"/>
              <a:t>Long-term access to RECO/SIMU and analysis datasets</a:t>
            </a:r>
          </a:p>
          <a:p>
            <a:pPr lvl="1">
              <a:spcBef>
                <a:spcPts val="0"/>
              </a:spcBef>
            </a:pPr>
            <a:r>
              <a:rPr lang="en-US" sz="1600" dirty="0" smtClean="0"/>
              <a:t>National (regional) support role including training and user support</a:t>
            </a:r>
          </a:p>
          <a:p>
            <a:pPr lvl="1">
              <a:spcBef>
                <a:spcPts val="0"/>
              </a:spcBef>
            </a:pPr>
            <a:r>
              <a:rPr lang="en-US" sz="1600" dirty="0" smtClean="0"/>
              <a:t>Service level: 24×7 service </a:t>
            </a:r>
          </a:p>
          <a:p>
            <a:pPr lvl="1">
              <a:spcBef>
                <a:spcPts val="0"/>
              </a:spcBef>
            </a:pPr>
            <a:r>
              <a:rPr lang="en-US" sz="1600" dirty="0" smtClean="0"/>
              <a:t>Tasks: Reprocessing, analysis skims, archiving</a:t>
            </a:r>
          </a:p>
          <a:p>
            <a:pPr lvl="1">
              <a:spcBef>
                <a:spcPts val="0"/>
              </a:spcBef>
            </a:pPr>
            <a:r>
              <a:rPr lang="en-US" sz="1600" dirty="0" smtClean="0"/>
              <a:t>At national labs, main universities</a:t>
            </a:r>
          </a:p>
          <a:p>
            <a:pPr>
              <a:spcBef>
                <a:spcPts val="0"/>
              </a:spcBef>
            </a:pPr>
            <a:r>
              <a:rPr lang="en-US" sz="1800" b="1" dirty="0" smtClean="0"/>
              <a:t>Tier-2</a:t>
            </a:r>
          </a:p>
          <a:p>
            <a:pPr lvl="1">
              <a:spcBef>
                <a:spcPts val="0"/>
              </a:spcBef>
            </a:pPr>
            <a:r>
              <a:rPr lang="en-US" sz="1600" dirty="0" smtClean="0"/>
              <a:t>Simulation</a:t>
            </a:r>
          </a:p>
          <a:p>
            <a:pPr lvl="1">
              <a:spcBef>
                <a:spcPts val="0"/>
              </a:spcBef>
            </a:pPr>
            <a:r>
              <a:rPr lang="en-US" sz="1600" dirty="0" smtClean="0"/>
              <a:t>User analysis</a:t>
            </a:r>
          </a:p>
        </p:txBody>
      </p:sp>
      <p:sp>
        <p:nvSpPr>
          <p:cNvPr id="5" name="Rectangle 4"/>
          <p:cNvSpPr/>
          <p:nvPr/>
        </p:nvSpPr>
        <p:spPr>
          <a:xfrm>
            <a:off x="5439694" y="1462854"/>
            <a:ext cx="3421464" cy="861774"/>
          </a:xfrm>
          <a:prstGeom prst="rect">
            <a:avLst/>
          </a:prstGeom>
          <a:solidFill>
            <a:schemeClr val="accent3">
              <a:lumMod val="40000"/>
              <a:lumOff val="60000"/>
            </a:schemeClr>
          </a:solidFill>
        </p:spPr>
        <p:txBody>
          <a:bodyPr wrap="square">
            <a:spAutoFit/>
          </a:bodyPr>
          <a:lstStyle/>
          <a:p>
            <a:r>
              <a:rPr lang="en-US" sz="1600" dirty="0" smtClean="0">
                <a:solidFill>
                  <a:srgbClr val="4F6228"/>
                </a:solidFill>
              </a:rPr>
              <a:t>(Original definitions of LHC experiments computing models)</a:t>
            </a:r>
          </a:p>
          <a:p>
            <a:r>
              <a:rPr lang="en-US" sz="1600" dirty="0" smtClean="0">
                <a:solidFill>
                  <a:srgbClr val="4F6228"/>
                </a:solidFill>
              </a:rPr>
              <a:t>MONARC model</a:t>
            </a:r>
            <a:endParaRPr lang="en-US" sz="1600" dirty="0">
              <a:solidFill>
                <a:srgbClr val="4F6228"/>
              </a:solidFill>
            </a:endParaRPr>
          </a:p>
        </p:txBody>
      </p:sp>
    </p:spTree>
    <p:extLst>
      <p:ext uri="{BB962C8B-B14F-4D97-AF65-F5344CB8AC3E}">
        <p14:creationId xmlns:p14="http://schemas.microsoft.com/office/powerpoint/2010/main" val="3911237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257578" y="1736305"/>
            <a:ext cx="4113312" cy="1998266"/>
          </a:xfrm>
          <a:prstGeom prst="rect">
            <a:avLst/>
          </a:prstGeom>
        </p:spPr>
      </p:pic>
      <p:pic>
        <p:nvPicPr>
          <p:cNvPr id="11" name="Picture 10"/>
          <p:cNvPicPr>
            <a:picLocks noChangeAspect="1"/>
          </p:cNvPicPr>
          <p:nvPr/>
        </p:nvPicPr>
        <p:blipFill rotWithShape="1">
          <a:blip r:embed="rId3"/>
          <a:srcRect l="2164" r="317"/>
          <a:stretch/>
        </p:blipFill>
        <p:spPr>
          <a:xfrm>
            <a:off x="4767989" y="1754294"/>
            <a:ext cx="4079512" cy="1875870"/>
          </a:xfrm>
          <a:prstGeom prst="rect">
            <a:avLst/>
          </a:prstGeom>
        </p:spPr>
      </p:pic>
      <p:sp>
        <p:nvSpPr>
          <p:cNvPr id="12" name="TextBox 11"/>
          <p:cNvSpPr txBox="1"/>
          <p:nvPr/>
        </p:nvSpPr>
        <p:spPr>
          <a:xfrm>
            <a:off x="4729455" y="1337204"/>
            <a:ext cx="611165" cy="369332"/>
          </a:xfrm>
          <a:prstGeom prst="rect">
            <a:avLst/>
          </a:prstGeom>
          <a:noFill/>
        </p:spPr>
        <p:txBody>
          <a:bodyPr wrap="none" rtlCol="0">
            <a:spAutoFit/>
          </a:bodyPr>
          <a:lstStyle/>
          <a:p>
            <a:r>
              <a:rPr lang="en-US" dirty="0" smtClean="0"/>
              <a:t>CMS</a:t>
            </a:r>
            <a:endParaRPr lang="en-US" dirty="0"/>
          </a:p>
        </p:txBody>
      </p:sp>
      <p:pic>
        <p:nvPicPr>
          <p:cNvPr id="7" name="Picture 6"/>
          <p:cNvPicPr>
            <a:picLocks noChangeAspect="1"/>
          </p:cNvPicPr>
          <p:nvPr/>
        </p:nvPicPr>
        <p:blipFill rotWithShape="1">
          <a:blip r:embed="rId4"/>
          <a:srcRect t="5330"/>
          <a:stretch/>
        </p:blipFill>
        <p:spPr>
          <a:xfrm>
            <a:off x="4735467" y="4232088"/>
            <a:ext cx="4118009" cy="2087273"/>
          </a:xfrm>
          <a:prstGeom prst="rect">
            <a:avLst/>
          </a:prstGeom>
        </p:spPr>
      </p:pic>
      <p:sp>
        <p:nvSpPr>
          <p:cNvPr id="8" name="TextBox 7"/>
          <p:cNvSpPr txBox="1"/>
          <p:nvPr/>
        </p:nvSpPr>
        <p:spPr>
          <a:xfrm>
            <a:off x="4660763" y="4015834"/>
            <a:ext cx="709224" cy="369332"/>
          </a:xfrm>
          <a:prstGeom prst="rect">
            <a:avLst/>
          </a:prstGeom>
          <a:noFill/>
        </p:spPr>
        <p:txBody>
          <a:bodyPr wrap="none" rtlCol="0">
            <a:spAutoFit/>
          </a:bodyPr>
          <a:lstStyle/>
          <a:p>
            <a:r>
              <a:rPr lang="en-US" dirty="0" smtClean="0"/>
              <a:t>ALICE</a:t>
            </a:r>
            <a:endParaRPr lang="en-US" dirty="0"/>
          </a:p>
        </p:txBody>
      </p:sp>
      <p:pic>
        <p:nvPicPr>
          <p:cNvPr id="13" name="Picture 12"/>
          <p:cNvPicPr>
            <a:picLocks noChangeAspect="1"/>
          </p:cNvPicPr>
          <p:nvPr/>
        </p:nvPicPr>
        <p:blipFill rotWithShape="1">
          <a:blip r:embed="rId5"/>
          <a:srcRect t="1992"/>
          <a:stretch/>
        </p:blipFill>
        <p:spPr>
          <a:xfrm>
            <a:off x="190979" y="4318668"/>
            <a:ext cx="4110114" cy="1868943"/>
          </a:xfrm>
          <a:prstGeom prst="rect">
            <a:avLst/>
          </a:prstGeom>
        </p:spPr>
      </p:pic>
      <p:sp>
        <p:nvSpPr>
          <p:cNvPr id="14" name="TextBox 13"/>
          <p:cNvSpPr txBox="1"/>
          <p:nvPr/>
        </p:nvSpPr>
        <p:spPr>
          <a:xfrm>
            <a:off x="347224" y="3998480"/>
            <a:ext cx="669887" cy="369332"/>
          </a:xfrm>
          <a:prstGeom prst="rect">
            <a:avLst/>
          </a:prstGeom>
          <a:noFill/>
        </p:spPr>
        <p:txBody>
          <a:bodyPr wrap="none" rtlCol="0">
            <a:spAutoFit/>
          </a:bodyPr>
          <a:lstStyle/>
          <a:p>
            <a:r>
              <a:rPr lang="en-US" dirty="0" err="1" smtClean="0"/>
              <a:t>LHCb</a:t>
            </a:r>
            <a:endParaRPr lang="en-US" dirty="0"/>
          </a:p>
        </p:txBody>
      </p:sp>
      <p:cxnSp>
        <p:nvCxnSpPr>
          <p:cNvPr id="20" name="Straight Arrow Connector 19"/>
          <p:cNvCxnSpPr/>
          <p:nvPr/>
        </p:nvCxnSpPr>
        <p:spPr>
          <a:xfrm flipH="1" flipV="1">
            <a:off x="4022684" y="3457883"/>
            <a:ext cx="638079" cy="201795"/>
          </a:xfrm>
          <a:prstGeom prst="straightConnector1">
            <a:avLst/>
          </a:prstGeom>
          <a:ln>
            <a:solidFill>
              <a:schemeClr val="accent2">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16" name="Title 1"/>
          <p:cNvSpPr>
            <a:spLocks noGrp="1"/>
          </p:cNvSpPr>
          <p:nvPr>
            <p:ph type="title"/>
          </p:nvPr>
        </p:nvSpPr>
        <p:spPr>
          <a:xfrm>
            <a:off x="2096420" y="0"/>
            <a:ext cx="4800600" cy="667495"/>
          </a:xfrm>
        </p:spPr>
        <p:txBody>
          <a:bodyPr anchor="ctr"/>
          <a:lstStyle/>
          <a:p>
            <a:pPr algn="ctr"/>
            <a:r>
              <a:rPr lang="en-US" sz="2400" dirty="0" smtClean="0"/>
              <a:t>LHC experiments</a:t>
            </a:r>
            <a:endParaRPr lang="en-US" sz="2400" dirty="0"/>
          </a:p>
        </p:txBody>
      </p:sp>
      <p:cxnSp>
        <p:nvCxnSpPr>
          <p:cNvPr id="19" name="Straight Arrow Connector 18"/>
          <p:cNvCxnSpPr/>
          <p:nvPr/>
        </p:nvCxnSpPr>
        <p:spPr>
          <a:xfrm flipH="1" flipV="1">
            <a:off x="8476039" y="3403801"/>
            <a:ext cx="638079" cy="201795"/>
          </a:xfrm>
          <a:prstGeom prst="straightConnector1">
            <a:avLst/>
          </a:prstGeom>
          <a:ln>
            <a:solidFill>
              <a:schemeClr val="accent2">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3922289" y="5380297"/>
            <a:ext cx="638079" cy="201795"/>
          </a:xfrm>
          <a:prstGeom prst="straightConnector1">
            <a:avLst/>
          </a:prstGeom>
          <a:ln>
            <a:solidFill>
              <a:schemeClr val="accent2">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flipV="1">
            <a:off x="8492072" y="5241050"/>
            <a:ext cx="638079" cy="201795"/>
          </a:xfrm>
          <a:prstGeom prst="straightConnector1">
            <a:avLst/>
          </a:prstGeom>
          <a:ln>
            <a:solidFill>
              <a:schemeClr val="accent2">
                <a:lumMod val="50000"/>
              </a:schemeClr>
            </a:solidFill>
            <a:tailEnd type="arrow"/>
          </a:ln>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rotWithShape="1">
          <a:blip r:embed="rId6"/>
          <a:srcRect l="62297" t="16259"/>
          <a:stretch/>
        </p:blipFill>
        <p:spPr>
          <a:xfrm>
            <a:off x="3101343" y="3998480"/>
            <a:ext cx="1143929" cy="320188"/>
          </a:xfrm>
          <a:prstGeom prst="rect">
            <a:avLst/>
          </a:prstGeom>
        </p:spPr>
      </p:pic>
      <p:pic>
        <p:nvPicPr>
          <p:cNvPr id="17" name="Picture 16"/>
          <p:cNvPicPr>
            <a:picLocks noChangeAspect="1"/>
          </p:cNvPicPr>
          <p:nvPr/>
        </p:nvPicPr>
        <p:blipFill rotWithShape="1">
          <a:blip r:embed="rId7"/>
          <a:srcRect l="68220" t="-532" b="12247"/>
          <a:stretch/>
        </p:blipFill>
        <p:spPr>
          <a:xfrm>
            <a:off x="7741204" y="1333503"/>
            <a:ext cx="1105706" cy="490216"/>
          </a:xfrm>
          <a:prstGeom prst="rect">
            <a:avLst/>
          </a:prstGeom>
        </p:spPr>
      </p:pic>
      <p:pic>
        <p:nvPicPr>
          <p:cNvPr id="26" name="Picture 25"/>
          <p:cNvPicPr>
            <a:picLocks noChangeAspect="1"/>
          </p:cNvPicPr>
          <p:nvPr/>
        </p:nvPicPr>
        <p:blipFill rotWithShape="1">
          <a:blip r:embed="rId8"/>
          <a:srcRect l="64533" t="16378" b="1"/>
          <a:stretch/>
        </p:blipFill>
        <p:spPr>
          <a:xfrm>
            <a:off x="3111029" y="1412088"/>
            <a:ext cx="1201014" cy="375793"/>
          </a:xfrm>
          <a:prstGeom prst="rect">
            <a:avLst/>
          </a:prstGeom>
        </p:spPr>
      </p:pic>
      <p:sp>
        <p:nvSpPr>
          <p:cNvPr id="10" name="TextBox 9"/>
          <p:cNvSpPr txBox="1"/>
          <p:nvPr/>
        </p:nvSpPr>
        <p:spPr>
          <a:xfrm>
            <a:off x="265648" y="1333503"/>
            <a:ext cx="840482" cy="584776"/>
          </a:xfrm>
          <a:prstGeom prst="rect">
            <a:avLst/>
          </a:prstGeom>
          <a:noFill/>
        </p:spPr>
        <p:txBody>
          <a:bodyPr wrap="none" rtlCol="0">
            <a:spAutoFit/>
          </a:bodyPr>
          <a:lstStyle/>
          <a:p>
            <a:r>
              <a:rPr lang="en-US" dirty="0" smtClean="0"/>
              <a:t>ATLAS</a:t>
            </a:r>
          </a:p>
          <a:p>
            <a:r>
              <a:rPr lang="en-US" sz="1400" dirty="0" smtClean="0"/>
              <a:t>[original]</a:t>
            </a:r>
            <a:endParaRPr lang="en-US" sz="1400" dirty="0"/>
          </a:p>
        </p:txBody>
      </p:sp>
      <p:pic>
        <p:nvPicPr>
          <p:cNvPr id="27" name="Picture 26"/>
          <p:cNvPicPr>
            <a:picLocks noChangeAspect="1"/>
          </p:cNvPicPr>
          <p:nvPr/>
        </p:nvPicPr>
        <p:blipFill rotWithShape="1">
          <a:blip r:embed="rId9"/>
          <a:srcRect l="66796" b="20282"/>
          <a:stretch/>
        </p:blipFill>
        <p:spPr>
          <a:xfrm>
            <a:off x="7741204" y="3804840"/>
            <a:ext cx="1016962" cy="441517"/>
          </a:xfrm>
          <a:prstGeom prst="rect">
            <a:avLst/>
          </a:prstGeom>
        </p:spPr>
      </p:pic>
      <p:pic>
        <p:nvPicPr>
          <p:cNvPr id="28" name="Picture 27"/>
          <p:cNvPicPr>
            <a:picLocks noChangeAspect="1"/>
          </p:cNvPicPr>
          <p:nvPr/>
        </p:nvPicPr>
        <p:blipFill rotWithShape="1">
          <a:blip r:embed="rId9"/>
          <a:srcRect l="896" t="12463" r="53076" b="17862"/>
          <a:stretch/>
        </p:blipFill>
        <p:spPr>
          <a:xfrm>
            <a:off x="5672546" y="3894478"/>
            <a:ext cx="1409741" cy="385895"/>
          </a:xfrm>
          <a:prstGeom prst="rect">
            <a:avLst/>
          </a:prstGeom>
        </p:spPr>
      </p:pic>
      <p:pic>
        <p:nvPicPr>
          <p:cNvPr id="29" name="Picture 28"/>
          <p:cNvPicPr>
            <a:picLocks noChangeAspect="1"/>
          </p:cNvPicPr>
          <p:nvPr/>
        </p:nvPicPr>
        <p:blipFill rotWithShape="1">
          <a:blip r:embed="rId8"/>
          <a:srcRect t="54610" r="47553" b="1"/>
          <a:stretch/>
        </p:blipFill>
        <p:spPr>
          <a:xfrm>
            <a:off x="1325341" y="1502559"/>
            <a:ext cx="1776003" cy="203977"/>
          </a:xfrm>
          <a:prstGeom prst="rect">
            <a:avLst/>
          </a:prstGeom>
        </p:spPr>
      </p:pic>
      <p:pic>
        <p:nvPicPr>
          <p:cNvPr id="30" name="Picture 29"/>
          <p:cNvPicPr>
            <a:picLocks noChangeAspect="1"/>
          </p:cNvPicPr>
          <p:nvPr/>
        </p:nvPicPr>
        <p:blipFill rotWithShape="1">
          <a:blip r:embed="rId7"/>
          <a:srcRect t="2468" r="44845" b="12247"/>
          <a:stretch/>
        </p:blipFill>
        <p:spPr>
          <a:xfrm>
            <a:off x="5506817" y="1322855"/>
            <a:ext cx="1918980" cy="473560"/>
          </a:xfrm>
          <a:prstGeom prst="rect">
            <a:avLst/>
          </a:prstGeom>
        </p:spPr>
      </p:pic>
      <p:pic>
        <p:nvPicPr>
          <p:cNvPr id="31" name="Picture 30"/>
          <p:cNvPicPr>
            <a:picLocks noChangeAspect="1"/>
          </p:cNvPicPr>
          <p:nvPr/>
        </p:nvPicPr>
        <p:blipFill rotWithShape="1">
          <a:blip r:embed="rId6"/>
          <a:srcRect r="56046"/>
          <a:stretch/>
        </p:blipFill>
        <p:spPr>
          <a:xfrm>
            <a:off x="1363573" y="3851671"/>
            <a:ext cx="1333604" cy="382357"/>
          </a:xfrm>
          <a:prstGeom prst="rect">
            <a:avLst/>
          </a:prstGeom>
        </p:spPr>
      </p:pic>
      <p:pic>
        <p:nvPicPr>
          <p:cNvPr id="32" name="Picture 31"/>
          <p:cNvPicPr>
            <a:picLocks noChangeAspect="1"/>
          </p:cNvPicPr>
          <p:nvPr/>
        </p:nvPicPr>
        <p:blipFill>
          <a:blip r:embed="rId10"/>
          <a:stretch>
            <a:fillRect/>
          </a:stretch>
        </p:blipFill>
        <p:spPr>
          <a:xfrm rot="20118607">
            <a:off x="6925595" y="1759955"/>
            <a:ext cx="685800" cy="330200"/>
          </a:xfrm>
          <a:prstGeom prst="rect">
            <a:avLst/>
          </a:prstGeom>
        </p:spPr>
      </p:pic>
      <p:sp>
        <p:nvSpPr>
          <p:cNvPr id="33" name="Slide Number Placeholder 3"/>
          <p:cNvSpPr>
            <a:spLocks noGrp="1"/>
          </p:cNvSpPr>
          <p:nvPr>
            <p:ph type="sldNum" sz="quarter" idx="12"/>
          </p:nvPr>
        </p:nvSpPr>
        <p:spPr>
          <a:xfrm>
            <a:off x="8131242" y="6356350"/>
            <a:ext cx="729916" cy="365125"/>
          </a:xfrm>
        </p:spPr>
        <p:txBody>
          <a:bodyPr/>
          <a:lstStyle/>
          <a:p>
            <a:fld id="{031B9A4D-929D-8D49-9E25-5B3B70EFBD9A}" type="slidenum">
              <a:rPr lang="en-US" smtClean="0"/>
              <a:t>8</a:t>
            </a:fld>
            <a:endParaRPr lang="en-US" dirty="0"/>
          </a:p>
        </p:txBody>
      </p:sp>
    </p:spTree>
    <p:extLst>
      <p:ext uri="{BB962C8B-B14F-4D97-AF65-F5344CB8AC3E}">
        <p14:creationId xmlns:p14="http://schemas.microsoft.com/office/powerpoint/2010/main" val="109106461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31B9A4D-929D-8D49-9E25-5B3B70EFBD9A}" type="slidenum">
              <a:rPr lang="en-US" smtClean="0"/>
              <a:t>9</a:t>
            </a:fld>
            <a:endParaRPr lang="en-US" dirty="0"/>
          </a:p>
        </p:txBody>
      </p:sp>
      <p:sp>
        <p:nvSpPr>
          <p:cNvPr id="7" name="Rectangle 6"/>
          <p:cNvSpPr/>
          <p:nvPr/>
        </p:nvSpPr>
        <p:spPr>
          <a:xfrm>
            <a:off x="150190" y="5102914"/>
            <a:ext cx="8403958" cy="1631216"/>
          </a:xfrm>
          <a:prstGeom prst="rect">
            <a:avLst/>
          </a:prstGeom>
        </p:spPr>
        <p:txBody>
          <a:bodyPr wrap="square">
            <a:spAutoFit/>
          </a:bodyPr>
          <a:lstStyle/>
          <a:p>
            <a:pPr>
              <a:buClr>
                <a:schemeClr val="accent3">
                  <a:lumMod val="75000"/>
                </a:schemeClr>
              </a:buClr>
            </a:pPr>
            <a:r>
              <a:rPr lang="en-US" dirty="0" smtClean="0"/>
              <a:t>Evolution of LHC computing models from </a:t>
            </a:r>
            <a:r>
              <a:rPr lang="en-US" dirty="0"/>
              <a:t>a </a:t>
            </a:r>
            <a:r>
              <a:rPr lang="en-US" b="1" dirty="0"/>
              <a:t>hierarchical mass storage </a:t>
            </a:r>
            <a:r>
              <a:rPr lang="en-US" dirty="0"/>
              <a:t>system to </a:t>
            </a:r>
            <a:r>
              <a:rPr lang="en-US" b="1" dirty="0"/>
              <a:t>a full </a:t>
            </a:r>
            <a:r>
              <a:rPr lang="en-US" b="1" dirty="0" smtClean="0"/>
              <a:t>mesh</a:t>
            </a:r>
            <a:r>
              <a:rPr lang="en-US" b="1" dirty="0"/>
              <a:t>/peer-to-peer</a:t>
            </a:r>
          </a:p>
          <a:p>
            <a:pPr marL="285750" indent="-285750">
              <a:buClr>
                <a:schemeClr val="accent3">
                  <a:lumMod val="75000"/>
                </a:schemeClr>
              </a:buClr>
              <a:buFont typeface="Wingdings" charset="2"/>
              <a:buChar char="§"/>
            </a:pPr>
            <a:r>
              <a:rPr lang="en-US" sz="1600" dirty="0" smtClean="0"/>
              <a:t>Reduced </a:t>
            </a:r>
            <a:r>
              <a:rPr lang="en-US" sz="1600" dirty="0"/>
              <a:t>latency in data </a:t>
            </a:r>
            <a:r>
              <a:rPr lang="en-US" sz="1600" dirty="0" smtClean="0"/>
              <a:t>transfers</a:t>
            </a:r>
          </a:p>
          <a:p>
            <a:pPr marL="285750" indent="-285750">
              <a:buClr>
                <a:schemeClr val="accent3">
                  <a:lumMod val="75000"/>
                </a:schemeClr>
              </a:buClr>
              <a:buFont typeface="Wingdings" charset="2"/>
              <a:buChar char="§"/>
            </a:pPr>
            <a:r>
              <a:rPr lang="en-US" sz="1600" dirty="0" smtClean="0"/>
              <a:t>Increased </a:t>
            </a:r>
            <a:r>
              <a:rPr lang="en-US" sz="1600" dirty="0"/>
              <a:t>working </a:t>
            </a:r>
            <a:r>
              <a:rPr lang="en-US" sz="1600" dirty="0" smtClean="0"/>
              <a:t>efficiency</a:t>
            </a:r>
          </a:p>
          <a:p>
            <a:pPr marL="285750" indent="-285750">
              <a:buClr>
                <a:schemeClr val="accent3">
                  <a:lumMod val="75000"/>
                </a:schemeClr>
              </a:buClr>
              <a:buFont typeface="Wingdings" charset="2"/>
              <a:buChar char="§"/>
            </a:pPr>
            <a:r>
              <a:rPr lang="en-US" sz="1600" dirty="0" smtClean="0"/>
              <a:t>Possibility </a:t>
            </a:r>
            <a:r>
              <a:rPr lang="en-US" sz="1600" dirty="0"/>
              <a:t>to remotely read data when needed without </a:t>
            </a:r>
            <a:r>
              <a:rPr lang="en-US" sz="1600" dirty="0" smtClean="0"/>
              <a:t>dramatic </a:t>
            </a:r>
            <a:r>
              <a:rPr lang="en-US" sz="1600" dirty="0"/>
              <a:t>impact on CPU </a:t>
            </a:r>
            <a:r>
              <a:rPr lang="en-US" sz="1600" dirty="0" smtClean="0"/>
              <a:t>efficiency</a:t>
            </a:r>
          </a:p>
          <a:p>
            <a:pPr marL="285750" indent="-285750">
              <a:buClr>
                <a:schemeClr val="accent3">
                  <a:lumMod val="75000"/>
                </a:schemeClr>
              </a:buClr>
              <a:buFont typeface="Wingdings" charset="2"/>
              <a:buChar char="§"/>
            </a:pPr>
            <a:r>
              <a:rPr lang="en-US" sz="1600" dirty="0" smtClean="0"/>
              <a:t>Hiding </a:t>
            </a:r>
            <a:r>
              <a:rPr lang="en-US" sz="1600" dirty="0"/>
              <a:t>local data issues/failures to the users</a:t>
            </a:r>
          </a:p>
        </p:txBody>
      </p:sp>
      <p:sp>
        <p:nvSpPr>
          <p:cNvPr id="8" name="Rectangle 7"/>
          <p:cNvSpPr/>
          <p:nvPr/>
        </p:nvSpPr>
        <p:spPr>
          <a:xfrm>
            <a:off x="150190" y="2920087"/>
            <a:ext cx="8229600" cy="1846659"/>
          </a:xfrm>
          <a:prstGeom prst="rect">
            <a:avLst/>
          </a:prstGeom>
        </p:spPr>
        <p:txBody>
          <a:bodyPr wrap="square">
            <a:spAutoFit/>
          </a:bodyPr>
          <a:lstStyle/>
          <a:p>
            <a:pPr>
              <a:buClr>
                <a:schemeClr val="accent3">
                  <a:lumMod val="75000"/>
                </a:schemeClr>
              </a:buClr>
            </a:pPr>
            <a:r>
              <a:rPr lang="en-US" dirty="0" smtClean="0"/>
              <a:t>What happened as soon as LHC started? </a:t>
            </a:r>
          </a:p>
          <a:p>
            <a:pPr marL="285750" indent="-285750">
              <a:buClr>
                <a:schemeClr val="accent3">
                  <a:lumMod val="60000"/>
                  <a:lumOff val="40000"/>
                </a:schemeClr>
              </a:buClr>
              <a:buFont typeface="Wingdings" charset="2"/>
              <a:buChar char="§"/>
            </a:pPr>
            <a:r>
              <a:rPr lang="en-US" sz="1600" dirty="0" smtClean="0"/>
              <a:t>Data </a:t>
            </a:r>
            <a:r>
              <a:rPr lang="en-US" sz="1600" dirty="0"/>
              <a:t>transfers between sites </a:t>
            </a:r>
            <a:r>
              <a:rPr lang="en-US" sz="1600" dirty="0" smtClean="0"/>
              <a:t>demonstrated to be more reliable than predicted</a:t>
            </a:r>
          </a:p>
          <a:p>
            <a:pPr marL="285750" indent="-285750">
              <a:buClr>
                <a:schemeClr val="accent3">
                  <a:lumMod val="60000"/>
                  <a:lumOff val="40000"/>
                </a:schemeClr>
              </a:buClr>
              <a:buFont typeface="Wingdings" charset="2"/>
              <a:buChar char="§"/>
            </a:pPr>
            <a:r>
              <a:rPr lang="en-US" sz="1600" dirty="0"/>
              <a:t>The WAN bandwidth is comparable with the backbone </a:t>
            </a:r>
            <a:r>
              <a:rPr lang="en-US" sz="1600" dirty="0" smtClean="0"/>
              <a:t>available </a:t>
            </a:r>
            <a:r>
              <a:rPr lang="en-US" sz="1600" dirty="0"/>
              <a:t>at LAN </a:t>
            </a:r>
            <a:r>
              <a:rPr lang="en-US" sz="1600" dirty="0" smtClean="0"/>
              <a:t>level</a:t>
            </a:r>
          </a:p>
          <a:p>
            <a:pPr marL="285750" indent="-285750">
              <a:buClr>
                <a:schemeClr val="accent3">
                  <a:lumMod val="60000"/>
                  <a:lumOff val="40000"/>
                </a:schemeClr>
              </a:buClr>
              <a:buFont typeface="Wingdings" charset="2"/>
              <a:buChar char="§"/>
            </a:pPr>
            <a:r>
              <a:rPr lang="en-US" sz="1600" dirty="0"/>
              <a:t>Some Tier-2 sites are larger then some Tier-1 sites </a:t>
            </a:r>
            <a:endParaRPr lang="en-US" sz="1600" dirty="0" smtClean="0"/>
          </a:p>
          <a:p>
            <a:pPr marL="285750" indent="-285750">
              <a:buClr>
                <a:schemeClr val="accent3">
                  <a:lumMod val="60000"/>
                  <a:lumOff val="40000"/>
                </a:schemeClr>
              </a:buClr>
              <a:buFont typeface="Wingdings" charset="2"/>
              <a:buChar char="§"/>
            </a:pPr>
            <a:r>
              <a:rPr lang="en-US" sz="1600" dirty="0"/>
              <a:t>Geographically distributed job submission and resource </a:t>
            </a:r>
            <a:r>
              <a:rPr lang="en-US" sz="1600" dirty="0" smtClean="0"/>
              <a:t>usage </a:t>
            </a:r>
            <a:r>
              <a:rPr lang="en-US" sz="1600" dirty="0"/>
              <a:t>are working </a:t>
            </a:r>
            <a:r>
              <a:rPr lang="en-US" sz="1600" dirty="0" smtClean="0"/>
              <a:t>well</a:t>
            </a:r>
          </a:p>
          <a:p>
            <a:pPr marL="285750" indent="-285750">
              <a:buClr>
                <a:schemeClr val="accent3">
                  <a:lumMod val="60000"/>
                  <a:lumOff val="40000"/>
                </a:schemeClr>
              </a:buClr>
              <a:buFont typeface="Wingdings" charset="2"/>
              <a:buChar char="§"/>
            </a:pPr>
            <a:r>
              <a:rPr lang="en-US" sz="1600" dirty="0"/>
              <a:t>Hierarchical mass storage system is complex to manage </a:t>
            </a:r>
            <a:r>
              <a:rPr lang="en-US" sz="1600" dirty="0" smtClean="0"/>
              <a:t>and </a:t>
            </a:r>
            <a:r>
              <a:rPr lang="en-US" sz="1600" dirty="0"/>
              <a:t>requires </a:t>
            </a:r>
            <a:r>
              <a:rPr lang="en-US" sz="1600" dirty="0" smtClean="0"/>
              <a:t>effort</a:t>
            </a:r>
          </a:p>
          <a:p>
            <a:pPr marL="285750" indent="-285750">
              <a:buClr>
                <a:schemeClr val="accent3">
                  <a:lumMod val="60000"/>
                  <a:lumOff val="40000"/>
                </a:schemeClr>
              </a:buClr>
              <a:buFont typeface="Wingdings" charset="2"/>
              <a:buChar char="§"/>
            </a:pPr>
            <a:r>
              <a:rPr lang="en-US" sz="1600" dirty="0" smtClean="0"/>
              <a:t>Regional </a:t>
            </a:r>
            <a:r>
              <a:rPr lang="en-US" sz="1600" dirty="0"/>
              <a:t>transfer of data is basically broken</a:t>
            </a:r>
          </a:p>
        </p:txBody>
      </p:sp>
      <p:sp>
        <p:nvSpPr>
          <p:cNvPr id="10" name="Title 9"/>
          <p:cNvSpPr>
            <a:spLocks noGrp="1"/>
          </p:cNvSpPr>
          <p:nvPr>
            <p:ph type="title"/>
          </p:nvPr>
        </p:nvSpPr>
        <p:spPr>
          <a:xfrm>
            <a:off x="457201" y="52063"/>
            <a:ext cx="5990000" cy="1143000"/>
          </a:xfrm>
        </p:spPr>
        <p:txBody>
          <a:bodyPr>
            <a:noAutofit/>
          </a:bodyPr>
          <a:lstStyle/>
          <a:p>
            <a:r>
              <a:rPr lang="en-US" sz="2800" dirty="0" smtClean="0"/>
              <a:t>Evolution of LHC computing models</a:t>
            </a:r>
            <a:endParaRPr lang="en-US" sz="2800" dirty="0"/>
          </a:p>
        </p:txBody>
      </p:sp>
      <p:sp>
        <p:nvSpPr>
          <p:cNvPr id="11" name="Rectangle 10"/>
          <p:cNvSpPr/>
          <p:nvPr/>
        </p:nvSpPr>
        <p:spPr>
          <a:xfrm>
            <a:off x="150190" y="1013622"/>
            <a:ext cx="8878855" cy="1600438"/>
          </a:xfrm>
          <a:prstGeom prst="rect">
            <a:avLst/>
          </a:prstGeom>
        </p:spPr>
        <p:txBody>
          <a:bodyPr wrap="square">
            <a:spAutoFit/>
          </a:bodyPr>
          <a:lstStyle/>
          <a:p>
            <a:pPr>
              <a:buClr>
                <a:schemeClr val="accent3">
                  <a:lumMod val="75000"/>
                </a:schemeClr>
              </a:buClr>
            </a:pPr>
            <a:r>
              <a:rPr lang="en-US" dirty="0" smtClean="0"/>
              <a:t>[Some] motivations for original MONARC model</a:t>
            </a:r>
          </a:p>
          <a:p>
            <a:pPr marL="285750" indent="-285750">
              <a:buClr>
                <a:schemeClr val="accent3">
                  <a:lumMod val="75000"/>
                </a:schemeClr>
              </a:buClr>
              <a:buFont typeface="Wingdings" charset="2"/>
              <a:buChar char="§"/>
            </a:pPr>
            <a:r>
              <a:rPr lang="en-US" sz="1600" dirty="0" smtClean="0"/>
              <a:t>The </a:t>
            </a:r>
            <a:r>
              <a:rPr lang="en-US" sz="1600" dirty="0"/>
              <a:t>network </a:t>
            </a:r>
            <a:r>
              <a:rPr lang="en-US" sz="1600" dirty="0" smtClean="0"/>
              <a:t>was </a:t>
            </a:r>
            <a:r>
              <a:rPr lang="en-US" sz="1600" dirty="0"/>
              <a:t>a very limited resource, potentially a </a:t>
            </a:r>
            <a:r>
              <a:rPr lang="en-US" sz="1600" dirty="0" smtClean="0"/>
              <a:t>bottleneck</a:t>
            </a:r>
            <a:endParaRPr lang="en-US" sz="1600" dirty="0"/>
          </a:p>
          <a:p>
            <a:pPr marL="285750" indent="-285750">
              <a:buClr>
                <a:schemeClr val="accent3">
                  <a:lumMod val="75000"/>
                </a:schemeClr>
              </a:buClr>
              <a:buFont typeface="Wingdings" charset="2"/>
              <a:buChar char="§"/>
            </a:pPr>
            <a:r>
              <a:rPr lang="en-US" sz="1600" dirty="0" smtClean="0"/>
              <a:t>Need </a:t>
            </a:r>
            <a:r>
              <a:rPr lang="en-US" sz="1600" dirty="0"/>
              <a:t>a hierarchical mass storage, cannot keep everything in </a:t>
            </a:r>
            <a:r>
              <a:rPr lang="en-US" sz="1600" dirty="0" smtClean="0"/>
              <a:t>a </a:t>
            </a:r>
            <a:r>
              <a:rPr lang="en-US" sz="1600" dirty="0"/>
              <a:t>local disk </a:t>
            </a:r>
            <a:r>
              <a:rPr lang="en-US" sz="1600" dirty="0" smtClean="0"/>
              <a:t>space</a:t>
            </a:r>
            <a:endParaRPr lang="en-US" sz="1600" dirty="0"/>
          </a:p>
          <a:p>
            <a:pPr marL="285750" indent="-285750">
              <a:buClr>
                <a:schemeClr val="accent3">
                  <a:lumMod val="75000"/>
                </a:schemeClr>
              </a:buClr>
              <a:buFont typeface="Wingdings" charset="2"/>
              <a:buChar char="§"/>
            </a:pPr>
            <a:r>
              <a:rPr lang="en-US" sz="1600" dirty="0" smtClean="0"/>
              <a:t>Disk</a:t>
            </a:r>
            <a:r>
              <a:rPr lang="en-US" sz="1600" dirty="0"/>
              <a:t>/Tape hierarchy </a:t>
            </a:r>
          </a:p>
          <a:p>
            <a:pPr marL="285750" indent="-285750">
              <a:buClr>
                <a:schemeClr val="accent3">
                  <a:lumMod val="75000"/>
                </a:schemeClr>
              </a:buClr>
              <a:buFont typeface="Wingdings" charset="2"/>
              <a:buChar char="§"/>
            </a:pPr>
            <a:r>
              <a:rPr lang="en-US" sz="1600" dirty="0" smtClean="0"/>
              <a:t>Job </a:t>
            </a:r>
            <a:r>
              <a:rPr lang="en-US" sz="1600" dirty="0"/>
              <a:t>runs “close” to data, achieving efficient CPU utilization </a:t>
            </a:r>
            <a:endParaRPr lang="en-US" sz="1600" dirty="0" smtClean="0"/>
          </a:p>
          <a:p>
            <a:pPr marL="285750" indent="-285750">
              <a:buClr>
                <a:schemeClr val="accent3">
                  <a:lumMod val="75000"/>
                </a:schemeClr>
              </a:buClr>
              <a:buFont typeface="Wingdings" charset="2"/>
              <a:buChar char="§"/>
            </a:pPr>
            <a:r>
              <a:rPr lang="en-US" sz="1600" dirty="0" smtClean="0"/>
              <a:t>Need </a:t>
            </a:r>
            <a:r>
              <a:rPr lang="en-US" sz="1600" dirty="0"/>
              <a:t>a structured and predictable data utilization</a:t>
            </a:r>
          </a:p>
        </p:txBody>
      </p:sp>
    </p:spTree>
    <p:extLst>
      <p:ext uri="{BB962C8B-B14F-4D97-AF65-F5344CB8AC3E}">
        <p14:creationId xmlns:p14="http://schemas.microsoft.com/office/powerpoint/2010/main" val="157037445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9026</TotalTime>
  <Words>3165</Words>
  <Application>Microsoft Macintosh PowerPoint</Application>
  <PresentationFormat>On-screen Show (4:3)</PresentationFormat>
  <Paragraphs>471</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NA62 computing model update</vt:lpstr>
      <vt:lpstr>Requirements: data volume/1</vt:lpstr>
      <vt:lpstr>Requirements: data volume/2</vt:lpstr>
      <vt:lpstr>Computing resources: summary</vt:lpstr>
      <vt:lpstr>Comparison with LHC experiments</vt:lpstr>
      <vt:lpstr>Comparison with LHC experiments</vt:lpstr>
      <vt:lpstr>LHC computing models</vt:lpstr>
      <vt:lpstr>LHC experiments</vt:lpstr>
      <vt:lpstr>Evolution of LHC computing models</vt:lpstr>
      <vt:lpstr>LHC experiments data types</vt:lpstr>
      <vt:lpstr>NA62 data flow and types</vt:lpstr>
      <vt:lpstr>Data stripping</vt:lpstr>
      <vt:lpstr>NA62 data processing</vt:lpstr>
      <vt:lpstr>PowerPoint Presentation</vt:lpstr>
      <vt:lpstr>PowerPoint Presentation</vt:lpstr>
      <vt:lpstr>PowerPoint Presentation</vt:lpstr>
      <vt:lpstr>PowerPoint Presentation</vt:lpstr>
      <vt:lpstr>PowerPoint Presentation</vt:lpstr>
      <vt:lpstr>PowerPoint Presentation</vt:lpstr>
      <vt:lpstr>General comments (in random order)/1</vt:lpstr>
      <vt:lpstr>General comments (in random order)/2</vt:lpstr>
      <vt:lpstr>General comments (in random order)/3</vt:lpstr>
      <vt:lpstr>Summarizing</vt:lpstr>
      <vt:lpstr>PowerPoint Presentation</vt:lpstr>
      <vt:lpstr>PowerPoint Presentation</vt:lpstr>
      <vt:lpstr>PowerPoint Presentation</vt:lpstr>
      <vt:lpstr>PowerPoint Presentation</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 Valente</dc:creator>
  <cp:lastModifiedBy>Paolo Valente</cp:lastModifiedBy>
  <cp:revision>140</cp:revision>
  <dcterms:created xsi:type="dcterms:W3CDTF">2013-08-20T10:23:50Z</dcterms:created>
  <dcterms:modified xsi:type="dcterms:W3CDTF">2013-08-28T05:58:33Z</dcterms:modified>
</cp:coreProperties>
</file>