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2" r:id="rId3"/>
    <p:sldId id="260" r:id="rId4"/>
    <p:sldId id="259" r:id="rId5"/>
    <p:sldId id="257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6226" autoAdjust="0"/>
  </p:normalViewPr>
  <p:slideViewPr>
    <p:cSldViewPr snapToGrid="0" snapToObjects="1">
      <p:cViewPr varScale="1">
        <p:scale>
          <a:sx n="73" d="100"/>
          <a:sy n="73" d="100"/>
        </p:scale>
        <p:origin x="-130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21F69-900D-C547-A2BA-AB5E3D9BD272}" type="datetimeFigureOut">
              <a:rPr lang="en-US" smtClean="0"/>
              <a:t>22/08/13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9D9FA-DFF7-FE45-831E-E7CEDBF66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108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21F69-900D-C547-A2BA-AB5E3D9BD272}" type="datetimeFigureOut">
              <a:rPr lang="en-US" smtClean="0"/>
              <a:t>22/08/13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9D9FA-DFF7-FE45-831E-E7CEDBF66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2851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21F69-900D-C547-A2BA-AB5E3D9BD272}" type="datetimeFigureOut">
              <a:rPr lang="en-US" smtClean="0"/>
              <a:t>22/08/13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9D9FA-DFF7-FE45-831E-E7CEDBF66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25083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21F69-900D-C547-A2BA-AB5E3D9BD272}" type="datetimeFigureOut">
              <a:rPr lang="en-US" smtClean="0"/>
              <a:t>22/08/13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9D9FA-DFF7-FE45-831E-E7CEDBF66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54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21F69-900D-C547-A2BA-AB5E3D9BD272}" type="datetimeFigureOut">
              <a:rPr lang="en-US" smtClean="0"/>
              <a:t>22/08/13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9D9FA-DFF7-FE45-831E-E7CEDBF66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9261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21F69-900D-C547-A2BA-AB5E3D9BD272}" type="datetimeFigureOut">
              <a:rPr lang="en-US" smtClean="0"/>
              <a:t>22/08/13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9D9FA-DFF7-FE45-831E-E7CEDBF66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0733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21F69-900D-C547-A2BA-AB5E3D9BD272}" type="datetimeFigureOut">
              <a:rPr lang="en-US" smtClean="0"/>
              <a:t>22/08/13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9D9FA-DFF7-FE45-831E-E7CEDBF66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0375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21F69-900D-C547-A2BA-AB5E3D9BD272}" type="datetimeFigureOut">
              <a:rPr lang="en-US" smtClean="0"/>
              <a:t>22/08/13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9D9FA-DFF7-FE45-831E-E7CEDBF66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0397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21F69-900D-C547-A2BA-AB5E3D9BD272}" type="datetimeFigureOut">
              <a:rPr lang="en-US" smtClean="0"/>
              <a:t>22/08/13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9D9FA-DFF7-FE45-831E-E7CEDBF66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6807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21F69-900D-C547-A2BA-AB5E3D9BD272}" type="datetimeFigureOut">
              <a:rPr lang="en-US" smtClean="0"/>
              <a:t>22/08/13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9D9FA-DFF7-FE45-831E-E7CEDBF66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670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21F69-900D-C547-A2BA-AB5E3D9BD272}" type="datetimeFigureOut">
              <a:rPr lang="en-US" smtClean="0"/>
              <a:t>22/08/13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9D9FA-DFF7-FE45-831E-E7CEDBF66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3981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F21F69-900D-C547-A2BA-AB5E3D9BD272}" type="datetimeFigureOut">
              <a:rPr lang="en-US" smtClean="0"/>
              <a:t>22/08/13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D9D9FA-DFF7-FE45-831E-E7CEDBF66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5939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EOS test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P. Valente, L. </a:t>
            </a:r>
            <a:r>
              <a:rPr lang="en-US" dirty="0" err="1" smtClean="0"/>
              <a:t>Mascetti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7211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EOS technology/1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835" y="3457624"/>
            <a:ext cx="4561302" cy="265478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95241" y="1677416"/>
            <a:ext cx="843237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2000" dirty="0" smtClean="0"/>
              <a:t>A project from CERN IT-DSS group</a:t>
            </a:r>
          </a:p>
          <a:p>
            <a:pPr marL="285750" indent="-285750">
              <a:buFontTx/>
              <a:buChar char="-"/>
            </a:pPr>
            <a:r>
              <a:rPr lang="en-US" sz="2000" dirty="0" smtClean="0"/>
              <a:t>Fast, highly scalable and </a:t>
            </a:r>
            <a:r>
              <a:rPr lang="en-US" sz="2000" b="1" dirty="0" smtClean="0"/>
              <a:t>reliable</a:t>
            </a:r>
            <a:r>
              <a:rPr lang="en-US" sz="2000" dirty="0" smtClean="0"/>
              <a:t> technology for providing large disk storage</a:t>
            </a:r>
          </a:p>
          <a:p>
            <a:pPr marL="285750" indent="-285750">
              <a:buFontTx/>
              <a:buChar char="-"/>
            </a:pPr>
            <a:r>
              <a:rPr lang="en-US" sz="2000" dirty="0" smtClean="0"/>
              <a:t>Hierarchical namespace</a:t>
            </a:r>
          </a:p>
          <a:p>
            <a:pPr marL="285750" indent="-285750">
              <a:buFontTx/>
              <a:buChar char="-"/>
            </a:pPr>
            <a:r>
              <a:rPr lang="en-US" sz="2000" dirty="0" smtClean="0"/>
              <a:t>Inherently </a:t>
            </a:r>
            <a:r>
              <a:rPr lang="en-US" sz="2000" b="1" dirty="0" err="1" smtClean="0"/>
              <a:t>lossy</a:t>
            </a:r>
            <a:r>
              <a:rPr lang="en-US" sz="2000" dirty="0" smtClean="0"/>
              <a:t> (similar to CASTOR </a:t>
            </a:r>
            <a:r>
              <a:rPr lang="en-US" sz="2000" dirty="0" err="1" smtClean="0"/>
              <a:t>diskonly</a:t>
            </a:r>
            <a:r>
              <a:rPr lang="en-US" sz="2000" dirty="0" smtClean="0"/>
              <a:t>)</a:t>
            </a:r>
          </a:p>
          <a:p>
            <a:pPr marL="285750" indent="-285750">
              <a:buFontTx/>
              <a:buChar char="-"/>
            </a:pPr>
            <a:r>
              <a:rPr lang="en-US" sz="2000" dirty="0" smtClean="0"/>
              <a:t>Built on top of FTS (</a:t>
            </a:r>
            <a:r>
              <a:rPr lang="en-US" sz="2000" dirty="0" err="1" smtClean="0"/>
              <a:t>gLite</a:t>
            </a:r>
            <a:r>
              <a:rPr lang="en-US" sz="2000" dirty="0" smtClean="0"/>
              <a:t> File Transfer Service)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4299567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9384"/>
            <a:ext cx="8229600" cy="513455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Pools exploiting the EOS technology usually can be accessed directly by the users. </a:t>
            </a:r>
          </a:p>
          <a:p>
            <a:r>
              <a:rPr lang="en-US" sz="2400" dirty="0" smtClean="0"/>
              <a:t>They can be accessed through the </a:t>
            </a:r>
            <a:r>
              <a:rPr lang="en-US" sz="2400" b="1" dirty="0" err="1" smtClean="0"/>
              <a:t>eos</a:t>
            </a:r>
            <a:r>
              <a:rPr lang="en-US" sz="2400" b="1" dirty="0" smtClean="0"/>
              <a:t>&lt;</a:t>
            </a:r>
            <a:r>
              <a:rPr lang="en-US" sz="2400" b="1" dirty="0" err="1" smtClean="0"/>
              <a:t>exp</a:t>
            </a:r>
            <a:r>
              <a:rPr lang="en-US" sz="2400" b="1" dirty="0" smtClean="0"/>
              <a:t>&gt;.</a:t>
            </a:r>
            <a:r>
              <a:rPr lang="en-US" sz="2400" b="1" dirty="0" err="1" smtClean="0"/>
              <a:t>cern.ch</a:t>
            </a:r>
            <a:r>
              <a:rPr lang="en-US" sz="2400" b="1" dirty="0" smtClean="0"/>
              <a:t> </a:t>
            </a:r>
            <a:r>
              <a:rPr lang="en-US" sz="2400" dirty="0" err="1" smtClean="0"/>
              <a:t>xrootd</a:t>
            </a:r>
            <a:r>
              <a:rPr lang="en-US" sz="2400" dirty="0" smtClean="0"/>
              <a:t> redirector using the </a:t>
            </a:r>
            <a:r>
              <a:rPr lang="en-US" sz="2400" dirty="0" err="1" smtClean="0"/>
              <a:t>xrootd</a:t>
            </a:r>
            <a:r>
              <a:rPr lang="en-US" sz="2400" dirty="0" smtClean="0"/>
              <a:t> tools and commands.</a:t>
            </a:r>
          </a:p>
          <a:p>
            <a:r>
              <a:rPr lang="en-US" sz="2400" dirty="0" smtClean="0"/>
              <a:t>Test pool </a:t>
            </a:r>
            <a:r>
              <a:rPr lang="en-US" sz="2400" dirty="0" smtClean="0"/>
              <a:t>created on EOSPUBLIC instance: </a:t>
            </a:r>
            <a:r>
              <a:rPr lang="en-US" sz="2400" b="1" dirty="0" smtClean="0"/>
              <a:t>eosna62</a:t>
            </a:r>
          </a:p>
          <a:p>
            <a:r>
              <a:rPr lang="en-US" sz="2400" dirty="0" smtClean="0"/>
              <a:t>Group </a:t>
            </a:r>
            <a:r>
              <a:rPr lang="en-US" sz="2400" b="1" dirty="0" err="1" smtClean="0"/>
              <a:t>vl</a:t>
            </a:r>
            <a:r>
              <a:rPr lang="en-US" sz="2400" dirty="0" smtClean="0"/>
              <a:t> accounts assigned to eosna62</a:t>
            </a:r>
          </a:p>
          <a:p>
            <a:r>
              <a:rPr lang="en-US" sz="2400" dirty="0" smtClean="0"/>
              <a:t>EOS uses </a:t>
            </a:r>
            <a:r>
              <a:rPr lang="en-US" sz="2400" dirty="0" smtClean="0"/>
              <a:t>quotas </a:t>
            </a:r>
            <a:r>
              <a:rPr lang="en-US" sz="2400" dirty="0" smtClean="0"/>
              <a:t>to handle the pool </a:t>
            </a:r>
            <a:r>
              <a:rPr lang="en-US" sz="2400" dirty="0" smtClean="0"/>
              <a:t>space, with user/group/project levels similar to </a:t>
            </a:r>
            <a:r>
              <a:rPr lang="en-US" sz="2400" dirty="0" err="1" smtClean="0"/>
              <a:t>filesystems</a:t>
            </a:r>
            <a:r>
              <a:rPr lang="en-US" sz="2400" dirty="0" smtClean="0"/>
              <a:t> like EXT4, AFS</a:t>
            </a:r>
          </a:p>
          <a:p>
            <a:pPr marL="0" indent="0">
              <a:buNone/>
            </a:pPr>
            <a:endParaRPr lang="en-US" sz="2200" dirty="0" smtClean="0"/>
          </a:p>
          <a:p>
            <a:pPr marL="0" indent="0">
              <a:buNone/>
            </a:pPr>
            <a:r>
              <a:rPr lang="en-US" sz="2200" dirty="0" smtClean="0"/>
              <a:t>More details on </a:t>
            </a:r>
            <a:r>
              <a:rPr lang="en-US" sz="2200" b="1" dirty="0" err="1" smtClean="0"/>
              <a:t>eos.cern.ch</a:t>
            </a:r>
            <a:r>
              <a:rPr lang="en-US" sz="2200" dirty="0" smtClean="0"/>
              <a:t> </a:t>
            </a:r>
            <a:endParaRPr lang="en-US" sz="2200" dirty="0" smtClean="0"/>
          </a:p>
          <a:p>
            <a:pPr marL="400050" lvl="1" indent="0">
              <a:buNone/>
            </a:pPr>
            <a:r>
              <a:rPr lang="en-US" sz="1400" dirty="0" smtClean="0"/>
              <a:t>Interfaces:</a:t>
            </a:r>
          </a:p>
          <a:p>
            <a:pPr lvl="2"/>
            <a:r>
              <a:rPr lang="en-US" sz="1200" b="1" dirty="0" err="1" smtClean="0"/>
              <a:t>eos</a:t>
            </a:r>
            <a:r>
              <a:rPr lang="en-US" sz="1200" b="1" dirty="0" smtClean="0"/>
              <a:t> </a:t>
            </a:r>
            <a:r>
              <a:rPr lang="en-US" sz="1200" b="1" dirty="0" err="1" smtClean="0"/>
              <a:t>cp</a:t>
            </a:r>
            <a:r>
              <a:rPr lang="en-US" sz="1200" dirty="0" smtClean="0"/>
              <a:t>, import and export files using </a:t>
            </a:r>
            <a:r>
              <a:rPr lang="en-US" sz="1200" dirty="0" err="1" smtClean="0"/>
              <a:t>XRootD</a:t>
            </a:r>
            <a:r>
              <a:rPr lang="en-US" sz="1200" dirty="0" smtClean="0"/>
              <a:t>, http, </a:t>
            </a:r>
            <a:r>
              <a:rPr lang="en-US" sz="1200" dirty="0" err="1" smtClean="0"/>
              <a:t>gsiftp</a:t>
            </a:r>
            <a:r>
              <a:rPr lang="en-US" sz="1200" dirty="0" smtClean="0"/>
              <a:t>, and s3 protocols</a:t>
            </a:r>
            <a:endParaRPr lang="en-US" sz="1200" dirty="0"/>
          </a:p>
          <a:p>
            <a:pPr lvl="2"/>
            <a:r>
              <a:rPr lang="en-US" sz="1200" b="1" dirty="0" err="1" smtClean="0"/>
              <a:t>eos</a:t>
            </a:r>
            <a:r>
              <a:rPr lang="en-US" sz="1200" b="1" dirty="0" smtClean="0"/>
              <a:t> transfer</a:t>
            </a:r>
            <a:r>
              <a:rPr lang="en-US" sz="1200" dirty="0" smtClean="0"/>
              <a:t>, scheduled transfers: I/O is bridged via dedicated gateways</a:t>
            </a:r>
          </a:p>
          <a:p>
            <a:pPr marL="400050" lvl="1" indent="0">
              <a:buNone/>
            </a:pPr>
            <a:r>
              <a:rPr lang="en-US" sz="1400" dirty="0" smtClean="0"/>
              <a:t>Gateways, Quotas, …</a:t>
            </a:r>
          </a:p>
          <a:p>
            <a:pPr marL="57150" indent="0">
              <a:buNone/>
            </a:pPr>
            <a:endParaRPr lang="en-US" sz="2200" dirty="0" smtClean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EOS technology/2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53550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f</a:t>
            </a:r>
            <a:r>
              <a:rPr lang="en-US" dirty="0" smtClean="0"/>
              <a:t>ile </a:t>
            </a:r>
            <a:r>
              <a:rPr lang="en-US" dirty="0" smtClean="0"/>
              <a:t>access under EOS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847" y="1600200"/>
            <a:ext cx="9016108" cy="4525963"/>
          </a:xfrm>
        </p:spPr>
        <p:txBody>
          <a:bodyPr>
            <a:normAutofit/>
          </a:bodyPr>
          <a:lstStyle/>
          <a:p>
            <a:r>
              <a:rPr lang="en-US" sz="2400" dirty="0" err="1" smtClean="0"/>
              <a:t>xrdcp</a:t>
            </a:r>
            <a:r>
              <a:rPr lang="en-US" sz="2400" dirty="0" smtClean="0"/>
              <a:t> filename root://eosna62.cern.ch//</a:t>
            </a:r>
            <a:r>
              <a:rPr lang="en-US" sz="2400" dirty="0" err="1" smtClean="0"/>
              <a:t>eos</a:t>
            </a:r>
            <a:r>
              <a:rPr lang="en-US" sz="2400" dirty="0" smtClean="0"/>
              <a:t>/na62/…</a:t>
            </a:r>
          </a:p>
          <a:p>
            <a:r>
              <a:rPr lang="en-US" sz="2400" dirty="0" err="1" smtClean="0"/>
              <a:t>TFile</a:t>
            </a:r>
            <a:r>
              <a:rPr lang="en-US" sz="2400" dirty="0" smtClean="0"/>
              <a:t> *file = </a:t>
            </a:r>
            <a:r>
              <a:rPr lang="en-US" sz="2400" dirty="0" err="1" smtClean="0"/>
              <a:t>TFile</a:t>
            </a:r>
            <a:r>
              <a:rPr lang="en-US" sz="2400" dirty="0" smtClean="0"/>
              <a:t>::Open("root://eosna62//</a:t>
            </a:r>
            <a:r>
              <a:rPr lang="en-US" sz="2400" dirty="0" err="1" smtClean="0"/>
              <a:t>eos</a:t>
            </a:r>
            <a:r>
              <a:rPr lang="en-US" sz="2400" dirty="0" smtClean="0"/>
              <a:t>/na62/.../filename");</a:t>
            </a: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1367037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Speed vs. number of clients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750" y="1417638"/>
            <a:ext cx="8229600" cy="15593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From </a:t>
            </a:r>
            <a:r>
              <a:rPr lang="en-US" sz="2000" b="1" dirty="0" smtClean="0"/>
              <a:t>na62merger-in </a:t>
            </a:r>
            <a:r>
              <a:rPr lang="en-US" sz="2000" dirty="0" smtClean="0"/>
              <a:t>to </a:t>
            </a:r>
            <a:r>
              <a:rPr lang="en-US" sz="2000" b="1" dirty="0" smtClean="0"/>
              <a:t>eosna62 </a:t>
            </a:r>
            <a:r>
              <a:rPr lang="en-US" sz="2000" dirty="0" smtClean="0"/>
              <a:t>using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xrootd</a:t>
            </a:r>
            <a:r>
              <a:rPr lang="en-US" sz="2000" dirty="0" smtClean="0"/>
              <a:t> (</a:t>
            </a:r>
            <a:r>
              <a:rPr lang="en-US" sz="2000" dirty="0" err="1" smtClean="0"/>
              <a:t>xrdcp</a:t>
            </a:r>
            <a:r>
              <a:rPr lang="en-US" sz="2000" dirty="0" smtClean="0"/>
              <a:t>)</a:t>
            </a:r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Limited most probably due to 1 Gb/s connection to GPN</a:t>
            </a:r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9590" y="2600726"/>
            <a:ext cx="4918091" cy="3555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49834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428" y="0"/>
            <a:ext cx="4534023" cy="346582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442675"/>
            <a:ext cx="4610223" cy="342706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2428" y="144438"/>
            <a:ext cx="4811667" cy="3298237"/>
          </a:xfrm>
          <a:prstGeom prst="rect">
            <a:avLst/>
          </a:prstGeom>
          <a:noFill/>
          <a:ln>
            <a:solidFill>
              <a:srgbClr val="4BACC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02428" y="3533575"/>
            <a:ext cx="4811667" cy="3298237"/>
          </a:xfrm>
          <a:prstGeom prst="rect">
            <a:avLst/>
          </a:prstGeom>
          <a:noFill/>
          <a:ln>
            <a:solidFill>
              <a:srgbClr val="4BACC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198021" y="2696021"/>
            <a:ext cx="17791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Present situation</a:t>
            </a:r>
            <a:endParaRPr lang="en-US" dirty="0"/>
          </a:p>
        </p:txBody>
      </p:sp>
      <p:cxnSp>
        <p:nvCxnSpPr>
          <p:cNvPr id="10" name="Straight Arrow Connector 9"/>
          <p:cNvCxnSpPr>
            <a:stCxn id="8" idx="1"/>
          </p:cNvCxnSpPr>
          <p:nvPr/>
        </p:nvCxnSpPr>
        <p:spPr>
          <a:xfrm flipH="1" flipV="1">
            <a:off x="4399333" y="2789029"/>
            <a:ext cx="798688" cy="9165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18934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1196</TotalTime>
  <Words>253</Words>
  <Application>Microsoft Macintosh PowerPoint</Application>
  <PresentationFormat>On-screen Show (4:3)</PresentationFormat>
  <Paragraphs>27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EOS test</vt:lpstr>
      <vt:lpstr>EOS technology/1</vt:lpstr>
      <vt:lpstr>EOS technology/2</vt:lpstr>
      <vt:lpstr>Example file access under EOS</vt:lpstr>
      <vt:lpstr>Speed vs. number of clients</vt:lpstr>
      <vt:lpstr>PowerPoint Presentation</vt:lpstr>
    </vt:vector>
  </TitlesOfParts>
  <Company>INFN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EOS test</dc:title>
  <dc:creator>Paolo Valente</dc:creator>
  <cp:lastModifiedBy>Paolo Valente</cp:lastModifiedBy>
  <cp:revision>12</cp:revision>
  <dcterms:created xsi:type="dcterms:W3CDTF">2013-08-20T15:08:05Z</dcterms:created>
  <dcterms:modified xsi:type="dcterms:W3CDTF">2013-08-22T14:37:19Z</dcterms:modified>
</cp:coreProperties>
</file>