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4" r:id="rId2"/>
    <p:sldId id="275" r:id="rId3"/>
    <p:sldId id="279" r:id="rId4"/>
    <p:sldId id="280" r:id="rId5"/>
    <p:sldId id="281" r:id="rId6"/>
    <p:sldId id="278" r:id="rId7"/>
    <p:sldId id="284" r:id="rId8"/>
    <p:sldId id="285" r:id="rId9"/>
    <p:sldId id="287" r:id="rId10"/>
    <p:sldId id="286" r:id="rId11"/>
    <p:sldId id="28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9B9C"/>
    <a:srgbClr val="C2C2C2"/>
    <a:srgbClr val="768239"/>
    <a:srgbClr val="F7F7F7"/>
    <a:srgbClr val="E3E3E3"/>
    <a:srgbClr val="C0C0C0"/>
    <a:srgbClr val="5385AF"/>
    <a:srgbClr val="8D6B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2" autoAdjust="0"/>
    <p:restoredTop sz="86494" autoAdjust="0"/>
  </p:normalViewPr>
  <p:slideViewPr>
    <p:cSldViewPr snapToGrid="0" snapToObjects="1">
      <p:cViewPr varScale="1">
        <p:scale>
          <a:sx n="75" d="100"/>
          <a:sy n="75" d="100"/>
        </p:scale>
        <p:origin x="-10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41897-104B-7C48-8076-EA14A55BF6FE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A1B13-6082-3744-8BE6-98FD08F5D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122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52760-B5BE-854E-957C-6FE3A9F0EA5B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E1106-34BE-C248-A0AF-D201ABC70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237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E926-BCBE-4A49-8935-F28B636FB0C5}" type="datetime1">
              <a:rPr lang="it-IT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30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9D6AC-8F00-F04D-8183-F5C3000AC30D}" type="datetime1">
              <a:rPr lang="it-IT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8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D9D9-BB54-5B46-B94E-B08D0CBA57FD}" type="datetime1">
              <a:rPr lang="it-IT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5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73C22-5127-1F45-90FE-7BC6318AC12D}" type="datetime1">
              <a:rPr lang="it-IT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1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9FBF-C4A3-6C44-8816-5553DA219E99}" type="datetime1">
              <a:rPr lang="it-IT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1FE1-DADD-2A4A-BAD6-5958D0EFA0DC}" type="datetime1">
              <a:rPr lang="it-IT" smtClean="0"/>
              <a:t>22/08/13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5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FDE5E-7B3D-CB47-92DC-480A76E6F531}" type="datetime1">
              <a:rPr lang="it-IT" smtClean="0"/>
              <a:t>22/08/13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6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07DA-67C9-DD47-96F5-D948967FABA2}" type="datetime1">
              <a:rPr lang="it-IT" smtClean="0"/>
              <a:t>22/08/13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A3DE-0E0F-014A-B19F-896EF74926A2}" type="datetime1">
              <a:rPr lang="it-IT" smtClean="0"/>
              <a:t>22/08/13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5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6831-62A9-C14D-8399-4A1C8E650309}" type="datetime1">
              <a:rPr lang="it-IT" smtClean="0"/>
              <a:t>22/08/13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34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5F48-4336-CC4A-9DF5-82C7880552E3}" type="datetime1">
              <a:rPr lang="it-IT" smtClean="0"/>
              <a:t>22/08/13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/>
          <a:lstStyle/>
          <a:p>
            <a:fld id="{031B9A4D-929D-8D49-9E25-5B3B70EFB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2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394"/>
            <a:ext cx="8229600" cy="587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F6C8D-76E4-254F-A670-48B8B14A3473}" type="datetime1">
              <a:rPr lang="it-IT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7362643" y="0"/>
            <a:ext cx="1781357" cy="1253657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1242" y="6356350"/>
            <a:ext cx="7299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4F6228"/>
                </a:solidFill>
              </a:defRPr>
            </a:lvl1pPr>
          </a:lstStyle>
          <a:p>
            <a:fld id="{031B9A4D-929D-8D49-9E25-5B3B70EFBD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0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microsoft.com/office/2007/relationships/hdphoto" Target="../media/hdphoto4.wdp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4" Type="http://schemas.openxmlformats.org/officeDocument/2006/relationships/image" Target="../media/image9.png"/><Relationship Id="rId5" Type="http://schemas.microsoft.com/office/2007/relationships/hdphoto" Target="../media/hdphoto5.wdp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564834" y="2524549"/>
            <a:ext cx="2517390" cy="25176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0566" y1="98286" x2="70566" y2="98286"/>
                        <a14:foregroundMark x1="38491" y1="97429" x2="38491" y2="97429"/>
                        <a14:foregroundMark x1="60377" y1="10286" x2="60377" y2="10286"/>
                        <a14:foregroundMark x1="51698" y1="8286" x2="51698" y2="8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008468" y="2902911"/>
            <a:ext cx="1619717" cy="2139250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558" y="954893"/>
            <a:ext cx="8229600" cy="788551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77933C"/>
                </a:solidFill>
              </a:rPr>
              <a:t>NA62 computing resources update</a:t>
            </a:r>
            <a:endParaRPr lang="en-US" dirty="0">
              <a:solidFill>
                <a:srgbClr val="7793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B9A4D-929D-8D49-9E25-5B3B70EFBD9A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36792" y="1743444"/>
            <a:ext cx="276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Paolo Valente – INFN Roma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574067" y="5912872"/>
            <a:ext cx="2569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Liverpool, 25-30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Aug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. 2013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24684" y="5912872"/>
            <a:ext cx="58166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NA62 collaboration meeting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27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</a:t>
            </a:r>
            <a:r>
              <a:rPr lang="en-US" dirty="0" err="1" smtClean="0"/>
              <a:t>resonable</a:t>
            </a:r>
            <a:r>
              <a:rPr lang="en-US" dirty="0" smtClean="0"/>
              <a:t>? [Compare to ATLAS]/1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B9A4D-929D-8D49-9E25-5B3B70EFBD9A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29706"/>
            <a:ext cx="5367867" cy="35124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429" y="4705350"/>
            <a:ext cx="3902964" cy="1651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25067" y="2739397"/>
            <a:ext cx="3134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ATLAS 2012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×5 </a:t>
            </a:r>
            <a:r>
              <a:rPr lang="en-US" dirty="0" err="1" smtClean="0"/>
              <a:t>wrt</a:t>
            </a:r>
            <a:r>
              <a:rPr lang="en-US" dirty="0" smtClean="0"/>
              <a:t> to what we expect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ESD getting larger than RAW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AOD, DPD ≈ 1/10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695" y="4694356"/>
            <a:ext cx="543270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ATLAS 2012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≈8000 jobs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If we have one job per burst, expect ≈3000 jobs/day for crunching 1/5 of the data [OK, different data structure, different reconstruction…]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Very roughly, need ½ of CPU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544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B9A4D-929D-8D49-9E25-5B3B70EFBD9A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837" y="626536"/>
            <a:ext cx="5185833" cy="359151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2394"/>
            <a:ext cx="8229600" cy="587939"/>
          </a:xfrm>
        </p:spPr>
        <p:txBody>
          <a:bodyPr/>
          <a:lstStyle/>
          <a:p>
            <a:r>
              <a:rPr lang="en-US" sz="2800" kern="1200" dirty="0" smtClean="0">
                <a:solidFill>
                  <a:srgbClr val="77933C"/>
                </a:solidFill>
                <a:effectLst/>
                <a:latin typeface="Calibri"/>
                <a:ea typeface="+mj-ea"/>
                <a:cs typeface="+mj-cs"/>
              </a:rPr>
              <a:t>Is it </a:t>
            </a:r>
            <a:r>
              <a:rPr lang="en-US" sz="2800" kern="1200" dirty="0" err="1" smtClean="0">
                <a:solidFill>
                  <a:srgbClr val="77933C"/>
                </a:solidFill>
                <a:effectLst/>
                <a:latin typeface="Calibri"/>
                <a:ea typeface="+mj-ea"/>
                <a:cs typeface="+mj-cs"/>
              </a:rPr>
              <a:t>resonable</a:t>
            </a:r>
            <a:r>
              <a:rPr lang="en-US" sz="2800" kern="1200" dirty="0" smtClean="0">
                <a:solidFill>
                  <a:srgbClr val="77933C"/>
                </a:solidFill>
                <a:effectLst/>
                <a:latin typeface="Calibri"/>
                <a:ea typeface="+mj-ea"/>
                <a:cs typeface="+mj-cs"/>
              </a:rPr>
              <a:t>? [Compare to ATLAS]/2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49867" y="4466597"/>
            <a:ext cx="52629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ATLAS 2012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More or less the same data to T1’s by storage type: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4 PB to disk/13 PB to tape </a:t>
            </a:r>
          </a:p>
        </p:txBody>
      </p:sp>
    </p:spTree>
    <p:extLst>
      <p:ext uri="{BB962C8B-B14F-4D97-AF65-F5344CB8AC3E}">
        <p14:creationId xmlns:p14="http://schemas.microsoft.com/office/powerpoint/2010/main" val="1365092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71778" y="5393740"/>
            <a:ext cx="4384283" cy="1354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7933C"/>
                </a:solidFill>
              </a:rPr>
              <a:t>Define requirements for each data center of:</a:t>
            </a:r>
          </a:p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Connection speed (in-bound, out-bound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CPU power</a:t>
            </a:r>
          </a:p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Tape space and reading/writing speed</a:t>
            </a:r>
          </a:p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Disk space (and speed)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3271681" y="996651"/>
            <a:ext cx="5796831" cy="4289999"/>
          </a:xfrm>
          <a:prstGeom prst="rect">
            <a:avLst/>
          </a:prstGeom>
          <a:solidFill>
            <a:srgbClr val="FFFFFF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5880" dist="35687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"/>
          <a:srcRect l="8790" t="6403" r="15253" b="667"/>
          <a:stretch/>
        </p:blipFill>
        <p:spPr>
          <a:xfrm>
            <a:off x="3420206" y="1028802"/>
            <a:ext cx="5568230" cy="42578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B9A4D-929D-8D49-9E25-5B3B70EFBD9A}" type="slidenum">
              <a:rPr lang="en-US" smtClean="0"/>
              <a:t>2</a:t>
            </a:fld>
            <a:endParaRPr lang="en-US"/>
          </a:p>
        </p:txBody>
      </p:sp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457200" y="22394"/>
            <a:ext cx="8229600" cy="587939"/>
          </a:xfrm>
        </p:spPr>
        <p:txBody>
          <a:bodyPr/>
          <a:lstStyle/>
          <a:p>
            <a:r>
              <a:rPr lang="en-US" dirty="0" smtClean="0"/>
              <a:t>Resources for the running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35765" y="2285367"/>
            <a:ext cx="2518894" cy="252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4F6228"/>
            </a:solidFill>
          </a:ln>
          <a:effectLst>
            <a:outerShdw blurRad="87630" dist="86487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F6228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649306" y="2517551"/>
            <a:ext cx="791999" cy="394495"/>
          </a:xfrm>
          <a:prstGeom prst="roundRect">
            <a:avLst>
              <a:gd name="adj" fmla="val 50000"/>
            </a:avLst>
          </a:prstGeom>
          <a:solidFill>
            <a:schemeClr val="accent1">
              <a:alpha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690388" y="2518826"/>
            <a:ext cx="673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Tapes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8397" y="2299257"/>
            <a:ext cx="1180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77204"/>
                </a:solidFill>
              </a:rPr>
              <a:t>Data center</a:t>
            </a:r>
            <a:endParaRPr lang="en-US" sz="1600" b="1" dirty="0">
              <a:solidFill>
                <a:srgbClr val="577204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230407" y="3235586"/>
            <a:ext cx="867968" cy="391263"/>
          </a:xfrm>
          <a:prstGeom prst="roundRect">
            <a:avLst>
              <a:gd name="adj" fmla="val 50000"/>
            </a:avLst>
          </a:prstGeom>
          <a:solidFill>
            <a:srgbClr val="B82C00">
              <a:alpha val="85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297991" y="3111404"/>
            <a:ext cx="893010" cy="376832"/>
          </a:xfrm>
          <a:prstGeom prst="roundRect">
            <a:avLst>
              <a:gd name="adj" fmla="val 50000"/>
            </a:avLst>
          </a:prstGeom>
          <a:solidFill>
            <a:srgbClr val="B82C00">
              <a:alpha val="85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425708" y="3102325"/>
            <a:ext cx="531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Disk</a:t>
            </a:r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55059" y="3537463"/>
            <a:ext cx="180000" cy="46799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236597" y="3420884"/>
            <a:ext cx="180000" cy="467999"/>
          </a:xfrm>
          <a:prstGeom prst="straightConnector1">
            <a:avLst/>
          </a:prstGeom>
          <a:ln w="127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098376" y="2743875"/>
            <a:ext cx="467999" cy="360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196104" y="2815413"/>
            <a:ext cx="470643" cy="360000"/>
          </a:xfrm>
          <a:prstGeom prst="straightConnector1">
            <a:avLst/>
          </a:prstGeom>
          <a:ln w="190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209129" y="4031675"/>
            <a:ext cx="724512" cy="394495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308791" y="4042198"/>
            <a:ext cx="531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CPU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6" name="AutoShape 28"/>
          <p:cNvSpPr>
            <a:spLocks noChangeAspect="1" noChangeArrowheads="1"/>
          </p:cNvSpPr>
          <p:nvPr/>
        </p:nvSpPr>
        <p:spPr bwMode="auto">
          <a:xfrm>
            <a:off x="1900514" y="4246171"/>
            <a:ext cx="503999" cy="503999"/>
          </a:xfrm>
          <a:custGeom>
            <a:avLst/>
            <a:gdLst>
              <a:gd name="T0" fmla="*/ 5633571 w 21600"/>
              <a:gd name="T1" fmla="*/ 8425797 h 21600"/>
              <a:gd name="T2" fmla="*/ 4400721 w 21600"/>
              <a:gd name="T3" fmla="*/ 947921 h 21600"/>
              <a:gd name="T4" fmla="*/ 5055318 w 21600"/>
              <a:gd name="T5" fmla="*/ 6621873 h 21600"/>
              <a:gd name="T6" fmla="*/ 1068605 w 21600"/>
              <a:gd name="T7" fmla="*/ 7596 h 21600"/>
              <a:gd name="T8" fmla="*/ 3905591 w 21600"/>
              <a:gd name="T9" fmla="*/ 406032 h 21600"/>
              <a:gd name="T10" fmla="*/ 3507555 w 21600"/>
              <a:gd name="T11" fmla="*/ 324339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7152" y="5960"/>
                </a:moveTo>
                <a:cubicBezTo>
                  <a:pt x="5633" y="7105"/>
                  <a:pt x="4740" y="8897"/>
                  <a:pt x="4740" y="10799"/>
                </a:cubicBezTo>
                <a:cubicBezTo>
                  <a:pt x="4740" y="14146"/>
                  <a:pt x="7453" y="16860"/>
                  <a:pt x="10800" y="16860"/>
                </a:cubicBezTo>
                <a:cubicBezTo>
                  <a:pt x="14146" y="16860"/>
                  <a:pt x="16860" y="14146"/>
                  <a:pt x="16860" y="10800"/>
                </a:cubicBezTo>
                <a:cubicBezTo>
                  <a:pt x="16860" y="7512"/>
                  <a:pt x="14239" y="4824"/>
                  <a:pt x="10953" y="4741"/>
                </a:cubicBezTo>
                <a:lnTo>
                  <a:pt x="11072" y="3"/>
                </a:lnTo>
                <a:cubicBezTo>
                  <a:pt x="16929" y="151"/>
                  <a:pt x="21600" y="4941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-1" y="7409"/>
                  <a:pt x="1592" y="4216"/>
                  <a:pt x="4299" y="2175"/>
                </a:cubicBezTo>
                <a:lnTo>
                  <a:pt x="2674" y="19"/>
                </a:lnTo>
                <a:lnTo>
                  <a:pt x="9773" y="1016"/>
                </a:lnTo>
                <a:lnTo>
                  <a:pt x="8777" y="8116"/>
                </a:lnTo>
                <a:lnTo>
                  <a:pt x="7152" y="596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 b="1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18446" y="3920207"/>
            <a:ext cx="1023922" cy="1075384"/>
          </a:xfrm>
          <a:prstGeom prst="straightConnector1">
            <a:avLst/>
          </a:prstGeom>
          <a:ln w="12700" cmpd="sng">
            <a:solidFill>
              <a:schemeClr val="tx1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06538" y="4008307"/>
            <a:ext cx="1023922" cy="1075384"/>
          </a:xfrm>
          <a:prstGeom prst="straightConnector1">
            <a:avLst/>
          </a:prstGeom>
          <a:ln w="12700" cmpd="sng">
            <a:solidFill>
              <a:schemeClr val="tx1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47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502" y="3139936"/>
            <a:ext cx="1014298" cy="664294"/>
          </a:xfrm>
          <a:prstGeom prst="rect">
            <a:avLst/>
          </a:prstGeom>
        </p:spPr>
      </p:pic>
      <p:cxnSp>
        <p:nvCxnSpPr>
          <p:cNvPr id="138" name="Straight Connector 137"/>
          <p:cNvCxnSpPr/>
          <p:nvPr/>
        </p:nvCxnSpPr>
        <p:spPr>
          <a:xfrm flipV="1">
            <a:off x="2990978" y="2120211"/>
            <a:ext cx="0" cy="670349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V="1">
            <a:off x="3054478" y="2120211"/>
            <a:ext cx="0" cy="67035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V="1">
            <a:off x="3124328" y="2120211"/>
            <a:ext cx="0" cy="67035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V="1">
            <a:off x="3194465" y="2120211"/>
            <a:ext cx="0" cy="67035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NA62-FARM resources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475779" y="2589592"/>
            <a:ext cx="9589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L1/L2 farm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649080" y="5297985"/>
            <a:ext cx="10670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Farm storage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1188" y="4223154"/>
            <a:ext cx="1014298" cy="664294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>
            <a:off x="1125253" y="4703298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22521" y="4572422"/>
            <a:ext cx="695995" cy="69599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41121" y="2515797"/>
            <a:ext cx="1083796" cy="1083796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95996" y="2524010"/>
            <a:ext cx="1083796" cy="1083796"/>
          </a:xfrm>
          <a:prstGeom prst="rect">
            <a:avLst/>
          </a:prstGeom>
        </p:spPr>
      </p:pic>
      <p:cxnSp>
        <p:nvCxnSpPr>
          <p:cNvPr id="63" name="Straight Connector 62"/>
          <p:cNvCxnSpPr>
            <a:endCxn id="61" idx="3"/>
          </p:cNvCxnSpPr>
          <p:nvPr/>
        </p:nvCxnSpPr>
        <p:spPr>
          <a:xfrm>
            <a:off x="3488036" y="3053471"/>
            <a:ext cx="136881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1501179" y="3118021"/>
            <a:ext cx="981671" cy="1052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501179" y="3253019"/>
            <a:ext cx="1023008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501179" y="3381339"/>
            <a:ext cx="1068945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501179" y="3502245"/>
            <a:ext cx="1121265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339031" y="4585223"/>
            <a:ext cx="1327864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623502" y="3108366"/>
            <a:ext cx="87333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2482850" y="2946936"/>
            <a:ext cx="0" cy="17525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2570124" y="3055822"/>
            <a:ext cx="0" cy="32400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 flipV="1">
            <a:off x="2619270" y="3106249"/>
            <a:ext cx="3174" cy="39599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2570123" y="3054808"/>
            <a:ext cx="144000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2524249" y="3003164"/>
            <a:ext cx="0" cy="25117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524187" y="3001847"/>
            <a:ext cx="185589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2482850" y="2946935"/>
            <a:ext cx="226926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2665218" y="3166332"/>
            <a:ext cx="1677" cy="141889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668393" y="3166332"/>
            <a:ext cx="43200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2611423" y="1858601"/>
            <a:ext cx="824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</a:t>
            </a:r>
            <a:r>
              <a:rPr lang="en-US" sz="1100" dirty="0" smtClean="0"/>
              <a:t>ECN3</a:t>
            </a:r>
            <a:endParaRPr lang="en-US" sz="1100" dirty="0"/>
          </a:p>
        </p:txBody>
      </p:sp>
      <p:cxnSp>
        <p:nvCxnSpPr>
          <p:cNvPr id="161" name="Straight Connector 160"/>
          <p:cNvCxnSpPr/>
          <p:nvPr/>
        </p:nvCxnSpPr>
        <p:spPr>
          <a:xfrm flipV="1">
            <a:off x="3999171" y="3050486"/>
            <a:ext cx="162438" cy="99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3631267" y="3050486"/>
            <a:ext cx="402829" cy="0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502" y="3011372"/>
            <a:ext cx="1014298" cy="664294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4463" y="2879228"/>
            <a:ext cx="1014298" cy="664294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638" y="2746777"/>
            <a:ext cx="1014298" cy="664294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22521" y="3910656"/>
            <a:ext cx="695995" cy="695995"/>
          </a:xfrm>
          <a:prstGeom prst="rect">
            <a:avLst/>
          </a:prstGeom>
        </p:spPr>
      </p:pic>
      <p:cxnSp>
        <p:nvCxnSpPr>
          <p:cNvPr id="145" name="Straight Connector 144"/>
          <p:cNvCxnSpPr>
            <a:cxnSpLocks noChangeAspect="1"/>
          </p:cNvCxnSpPr>
          <p:nvPr/>
        </p:nvCxnSpPr>
        <p:spPr>
          <a:xfrm flipV="1">
            <a:off x="1182583" y="4341079"/>
            <a:ext cx="215999" cy="11696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70966" y="2630821"/>
            <a:ext cx="6988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4F6228"/>
                </a:solidFill>
              </a:rPr>
              <a:t>150 MB/s</a:t>
            </a:r>
            <a:endParaRPr lang="en-US" sz="1000" b="1" dirty="0">
              <a:solidFill>
                <a:srgbClr val="4F6228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716579" y="3428488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NA62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68229" y="2188604"/>
            <a:ext cx="94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CERN-IT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262335" y="3599593"/>
            <a:ext cx="3415998" cy="24622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Disk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48h cache for RAW [</a:t>
            </a: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30 TB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]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Calibration streams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Services for the online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Databases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CPU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At present, limited by: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Network ports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Racks power limit: 10 kW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687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NA62-FARM networking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8048" b="4264"/>
          <a:stretch/>
        </p:blipFill>
        <p:spPr>
          <a:xfrm>
            <a:off x="223278" y="1535241"/>
            <a:ext cx="6628617" cy="43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25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136037" y="3531215"/>
            <a:ext cx="3932191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Tapes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100% of RAW + ⅓×(RECO+THIN) = </a:t>
            </a: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2 PB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Disk pool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Disk cache for file distribution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Reprocessing on 33% of RAW 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Physics monitoring/Data quality/Fast analysis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Calibrations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Total = </a:t>
            </a: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1 PB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CPU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= </a:t>
            </a: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10 kHS06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43770"/>
            <a:ext cx="73598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4F6228"/>
                </a:solidFill>
              </a:rPr>
              <a:t>Requirements depends essentially on a single set of parameters: share between CERN and the other Tier-1’s in terms of </a:t>
            </a:r>
            <a:r>
              <a:rPr lang="en-US" sz="1600" b="1" dirty="0" smtClean="0">
                <a:solidFill>
                  <a:srgbClr val="4F6228"/>
                </a:solidFill>
              </a:rPr>
              <a:t>RAW</a:t>
            </a:r>
            <a:r>
              <a:rPr lang="en-US" sz="1600" dirty="0" smtClean="0">
                <a:solidFill>
                  <a:srgbClr val="4F6228"/>
                </a:solidFill>
              </a:rPr>
              <a:t> and </a:t>
            </a:r>
            <a:r>
              <a:rPr lang="en-US" sz="1600" b="1" dirty="0" smtClean="0">
                <a:solidFill>
                  <a:srgbClr val="4F6228"/>
                </a:solidFill>
              </a:rPr>
              <a:t>RECO</a:t>
            </a:r>
            <a:r>
              <a:rPr lang="en-US" sz="1600" dirty="0" smtClean="0">
                <a:solidFill>
                  <a:srgbClr val="4F6228"/>
                </a:solidFill>
              </a:rPr>
              <a:t>:</a:t>
            </a:r>
          </a:p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4F6228"/>
                </a:solidFill>
              </a:rPr>
              <a:t>LHC original model: </a:t>
            </a:r>
          </a:p>
          <a:p>
            <a:pPr marL="742950" lvl="1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 err="1" smtClean="0">
                <a:solidFill>
                  <a:schemeClr val="accent3">
                    <a:lumMod val="75000"/>
                  </a:schemeClr>
                </a:solidFill>
              </a:rPr>
              <a:t>CERN:outside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 = 1:2 </a:t>
            </a:r>
          </a:p>
          <a:p>
            <a:pPr marL="742950" lvl="1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CERN:ΣT1:T2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=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1:1:1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/>
              <a:buChar char="•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Proposal is to keep in any case 100% of RAW at CERN (custodial) 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/>
              <a:buChar char="•"/>
            </a:pP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</a:rPr>
              <a:t>Assume 2 Tier-1 centers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CERN-PROD resources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396236" y="3896941"/>
            <a:ext cx="8076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Disk pool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4603" y="3152668"/>
            <a:ext cx="1014298" cy="66429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355" l="0" r="10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93380" y="5232815"/>
            <a:ext cx="545152" cy="42676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5504603" y="5090893"/>
            <a:ext cx="57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Tapes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41121" y="2515730"/>
            <a:ext cx="1083796" cy="1083796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95996" y="2522135"/>
            <a:ext cx="1083796" cy="1083796"/>
          </a:xfrm>
          <a:prstGeom prst="rect">
            <a:avLst/>
          </a:prstGeom>
        </p:spPr>
      </p:pic>
      <p:cxnSp>
        <p:nvCxnSpPr>
          <p:cNvPr id="63" name="Straight Connector 62"/>
          <p:cNvCxnSpPr/>
          <p:nvPr/>
        </p:nvCxnSpPr>
        <p:spPr>
          <a:xfrm>
            <a:off x="3488036" y="3051596"/>
            <a:ext cx="136881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8" name="Picture 15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4603" y="5358974"/>
            <a:ext cx="1014298" cy="664294"/>
          </a:xfrm>
          <a:prstGeom prst="rect">
            <a:avLst/>
          </a:prstGeom>
        </p:spPr>
      </p:pic>
      <p:cxnSp>
        <p:nvCxnSpPr>
          <p:cNvPr id="161" name="Straight Connector 160"/>
          <p:cNvCxnSpPr/>
          <p:nvPr/>
        </p:nvCxnSpPr>
        <p:spPr>
          <a:xfrm flipV="1">
            <a:off x="3999171" y="3048611"/>
            <a:ext cx="162438" cy="99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3631267" y="3048611"/>
            <a:ext cx="402829" cy="0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H="1">
            <a:off x="5282745" y="3464661"/>
            <a:ext cx="319245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flipH="1" flipV="1">
            <a:off x="5081469" y="5662750"/>
            <a:ext cx="520521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5079792" y="3163566"/>
            <a:ext cx="1" cy="2502359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flipV="1">
            <a:off x="5289550" y="3043029"/>
            <a:ext cx="0" cy="42163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954241" y="3101154"/>
            <a:ext cx="252759" cy="32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4954241" y="3163566"/>
            <a:ext cx="127228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4954241" y="3043029"/>
            <a:ext cx="332134" cy="558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flipV="1">
            <a:off x="4954241" y="2975775"/>
            <a:ext cx="252759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205942" y="3094865"/>
            <a:ext cx="1058" cy="1328389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H="1" flipV="1">
            <a:off x="5207000" y="4427982"/>
            <a:ext cx="1115999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flipV="1">
            <a:off x="5458701" y="2713807"/>
            <a:ext cx="2293300" cy="1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7661382" y="2134947"/>
            <a:ext cx="1190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Institutes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74" name="Straight Connector 73"/>
          <p:cNvCxnSpPr>
            <a:cxnSpLocks noChangeAspect="1"/>
          </p:cNvCxnSpPr>
          <p:nvPr/>
        </p:nvCxnSpPr>
        <p:spPr>
          <a:xfrm flipV="1">
            <a:off x="6287019" y="5487258"/>
            <a:ext cx="179627" cy="9727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240635" y="5838076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337903" y="5665925"/>
            <a:ext cx="695995" cy="695995"/>
          </a:xfrm>
          <a:prstGeom prst="rect">
            <a:avLst/>
          </a:prstGeom>
        </p:spPr>
      </p:pic>
      <p:cxnSp>
        <p:nvCxnSpPr>
          <p:cNvPr id="90" name="Straight Connector 89"/>
          <p:cNvCxnSpPr/>
          <p:nvPr/>
        </p:nvCxnSpPr>
        <p:spPr>
          <a:xfrm>
            <a:off x="6958671" y="4595405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1" name="Picture 90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055939" y="4423254"/>
            <a:ext cx="695995" cy="695995"/>
          </a:xfrm>
          <a:prstGeom prst="rect">
            <a:avLst/>
          </a:prstGeom>
        </p:spPr>
      </p:pic>
      <p:cxnSp>
        <p:nvCxnSpPr>
          <p:cNvPr id="96" name="Straight Connector 95"/>
          <p:cNvCxnSpPr/>
          <p:nvPr/>
        </p:nvCxnSpPr>
        <p:spPr>
          <a:xfrm>
            <a:off x="6236906" y="3634707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7" name="Picture 96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334174" y="3462556"/>
            <a:ext cx="695995" cy="695995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334241" y="2840287"/>
            <a:ext cx="695995" cy="695995"/>
          </a:xfrm>
          <a:prstGeom prst="rect">
            <a:avLst/>
          </a:prstGeom>
        </p:spPr>
      </p:pic>
      <p:cxnSp>
        <p:nvCxnSpPr>
          <p:cNvPr id="100" name="Straight Connector 99"/>
          <p:cNvCxnSpPr>
            <a:cxnSpLocks noChangeAspect="1"/>
          </p:cNvCxnSpPr>
          <p:nvPr/>
        </p:nvCxnSpPr>
        <p:spPr>
          <a:xfrm flipV="1">
            <a:off x="6294303" y="3270710"/>
            <a:ext cx="215999" cy="11696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5205942" y="2712061"/>
            <a:ext cx="1058" cy="26371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5205942" y="2712061"/>
            <a:ext cx="252759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263998" y="5282434"/>
            <a:ext cx="308006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4263998" y="5406910"/>
            <a:ext cx="392673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263998" y="5535230"/>
            <a:ext cx="468872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4572004" y="3340607"/>
            <a:ext cx="0" cy="194182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4732870" y="3340607"/>
            <a:ext cx="0" cy="219310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4652068" y="3340607"/>
            <a:ext cx="0" cy="206762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9" name="Picture 118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8321" y="5165263"/>
            <a:ext cx="1014298" cy="664294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7282" y="5033119"/>
            <a:ext cx="1014298" cy="664294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20457" y="4900668"/>
            <a:ext cx="1014298" cy="664294"/>
          </a:xfrm>
          <a:prstGeom prst="rect">
            <a:avLst/>
          </a:prstGeom>
        </p:spPr>
      </p:pic>
      <p:cxnSp>
        <p:nvCxnSpPr>
          <p:cNvPr id="130" name="Straight Connector 129"/>
          <p:cNvCxnSpPr/>
          <p:nvPr/>
        </p:nvCxnSpPr>
        <p:spPr>
          <a:xfrm>
            <a:off x="4260552" y="5144387"/>
            <a:ext cx="234981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4495533" y="3340607"/>
            <a:ext cx="0" cy="180378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2" name="Picture 13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7011" y="4762621"/>
            <a:ext cx="1014298" cy="664294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24606" y="4115261"/>
            <a:ext cx="1014298" cy="664294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056006" y="3800985"/>
            <a:ext cx="695995" cy="695995"/>
          </a:xfrm>
          <a:prstGeom prst="rect">
            <a:avLst/>
          </a:prstGeom>
        </p:spPr>
      </p:pic>
      <p:cxnSp>
        <p:nvCxnSpPr>
          <p:cNvPr id="141" name="Straight Connector 140"/>
          <p:cNvCxnSpPr>
            <a:cxnSpLocks noChangeAspect="1"/>
          </p:cNvCxnSpPr>
          <p:nvPr/>
        </p:nvCxnSpPr>
        <p:spPr>
          <a:xfrm flipV="1">
            <a:off x="7016068" y="4231408"/>
            <a:ext cx="215999" cy="11696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70966" y="2643545"/>
            <a:ext cx="6988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4F6228"/>
                </a:solidFill>
              </a:rPr>
              <a:t>150 MB/s</a:t>
            </a:r>
            <a:endParaRPr lang="en-US" sz="1000" b="1" dirty="0">
              <a:solidFill>
                <a:srgbClr val="4F6228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68229" y="2186729"/>
            <a:ext cx="94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CERN-IT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0671" y="2187081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NA62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2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Tier-1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B9A4D-929D-8D49-9E25-5B3B70EFBD9A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543770"/>
            <a:ext cx="73598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4F6228"/>
                </a:solidFill>
              </a:rPr>
              <a:t>Requirements depends essentially on a single set of parameters: share between CERN and the other Tier-1’s in terms of </a:t>
            </a:r>
            <a:r>
              <a:rPr lang="en-US" sz="2000" b="1" dirty="0" smtClean="0">
                <a:solidFill>
                  <a:srgbClr val="4F6228"/>
                </a:solidFill>
              </a:rPr>
              <a:t>RAW</a:t>
            </a:r>
            <a:r>
              <a:rPr lang="en-US" sz="2000" dirty="0" smtClean="0">
                <a:solidFill>
                  <a:srgbClr val="4F6228"/>
                </a:solidFill>
              </a:rPr>
              <a:t> and </a:t>
            </a:r>
            <a:r>
              <a:rPr lang="en-US" sz="2000" b="1" dirty="0" smtClean="0">
                <a:solidFill>
                  <a:srgbClr val="4F6228"/>
                </a:solidFill>
              </a:rPr>
              <a:t>RECO</a:t>
            </a:r>
            <a:r>
              <a:rPr lang="en-US" sz="2000" dirty="0" smtClean="0">
                <a:solidFill>
                  <a:srgbClr val="4F6228"/>
                </a:solidFill>
              </a:rPr>
              <a:t>:</a:t>
            </a:r>
          </a:p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4F6228"/>
                </a:solidFill>
              </a:rPr>
              <a:t>LHC original model: </a:t>
            </a:r>
          </a:p>
          <a:p>
            <a:pPr marL="742950" lvl="1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2000" dirty="0" err="1" smtClean="0">
                <a:solidFill>
                  <a:schemeClr val="accent3">
                    <a:lumMod val="75000"/>
                  </a:schemeClr>
                </a:solidFill>
              </a:rPr>
              <a:t>CERN:outside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 = 1:2 </a:t>
            </a:r>
          </a:p>
          <a:p>
            <a:pPr marL="742950" lvl="1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CERN:ΣT1:T2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=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1:1:1</a:t>
            </a:r>
          </a:p>
          <a:p>
            <a:pPr lvl="1">
              <a:buClr>
                <a:schemeClr val="accent3">
                  <a:lumMod val="40000"/>
                  <a:lumOff val="60000"/>
                </a:schemeClr>
              </a:buClr>
            </a:pPr>
            <a:endParaRPr lang="en-US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/>
              <a:buChar char="•"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Proposal is to keep in any case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100% of RAW at CERN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(custodial) 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/>
              <a:buChar char="•"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Assume 2 Tier-1 centers</a:t>
            </a:r>
          </a:p>
          <a:p>
            <a:pPr marL="742950" lvl="1" indent="-285750">
              <a:buClr>
                <a:schemeClr val="accent3">
                  <a:lumMod val="50000"/>
                </a:schemeClr>
              </a:buClr>
              <a:buFont typeface="Arial"/>
              <a:buChar char="•"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RAW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=CERN:T1A:T1B=100%:33%:33%</a:t>
            </a:r>
          </a:p>
          <a:p>
            <a:pPr marL="742950" lvl="1" indent="-285750">
              <a:buClr>
                <a:schemeClr val="accent3">
                  <a:lumMod val="50000"/>
                </a:schemeClr>
              </a:buClr>
              <a:buFont typeface="Arial"/>
              <a:buChar char="•"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RECO/THIN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=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CERN:T1A:T1B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=33%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:33%:33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%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038" y="4696952"/>
            <a:ext cx="3415998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Tapes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33%×(RAW+RECO+THIN) = </a:t>
            </a: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1 PB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Disk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Reprocessing on 33% of RAW = </a:t>
            </a: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500 TB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CPU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= </a:t>
            </a: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5 kHS06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Slightly more to speed up reprocessing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6038" y="4381484"/>
            <a:ext cx="10296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T1  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center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17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04691" y="5065366"/>
            <a:ext cx="2654300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Disk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Analysis = 250 TB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Monte Carlo = 250 TB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CPU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Analysis =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10 kHS06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Monte Carlo =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 kHS06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Tier-2’s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B9A4D-929D-8D49-9E25-5B3B70EFBD9A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" y="1143934"/>
            <a:ext cx="77954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4F6228"/>
                </a:solidFill>
              </a:rPr>
              <a:t>Used for analysis and Monte Carlo production</a:t>
            </a:r>
          </a:p>
          <a:p>
            <a:pPr marL="742950" lvl="1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742950" lvl="1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Analysis</a:t>
            </a:r>
          </a:p>
          <a:p>
            <a:pPr marL="1200150" lvl="2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Requirements vary according to analysis to be performed</a:t>
            </a:r>
          </a:p>
          <a:p>
            <a:pPr marL="1200150" lvl="2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Total size of THIN files for one dataset (one year of data taking) </a:t>
            </a:r>
          </a:p>
          <a:p>
            <a:pPr marL="1657350" lvl="3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Disk: of order 100-200 TB +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ntuples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, output, etc. </a:t>
            </a:r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1657350" lvl="3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CPU: assume at least a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factor :50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with respect to reconstruction but assuming 50 jobs for each file </a:t>
            </a:r>
            <a:endParaRPr lang="en-US" sz="2000" dirty="0" smtClean="0">
              <a:solidFill>
                <a:srgbClr val="4F6228"/>
              </a:solidFill>
            </a:endParaRPr>
          </a:p>
          <a:p>
            <a:pPr marL="742950" lvl="1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4F6228"/>
                </a:solidFill>
              </a:rPr>
              <a:t>Monte Carlo:</a:t>
            </a:r>
          </a:p>
          <a:p>
            <a:pPr marL="1200150" lvl="2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Take 10</a:t>
            </a:r>
            <a:r>
              <a:rPr lang="en-US" baseline="30000" dirty="0" smtClean="0">
                <a:solidFill>
                  <a:schemeClr val="accent3">
                    <a:lumMod val="7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events/year, scaling last production: </a:t>
            </a:r>
          </a:p>
          <a:p>
            <a:pPr marL="1657350" lvl="3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112M events (mixed)</a:t>
            </a:r>
          </a:p>
          <a:p>
            <a:pPr marL="1657350" lvl="3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30 TB</a:t>
            </a:r>
          </a:p>
          <a:p>
            <a:pPr marL="1657350" lvl="3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0.250 kHS06</a:t>
            </a:r>
          </a:p>
          <a:p>
            <a:pPr marL="1200150" lvl="2" indent="-285750">
              <a:buClr>
                <a:schemeClr val="accent3">
                  <a:lumMod val="40000"/>
                  <a:lumOff val="60000"/>
                </a:schemeClr>
              </a:buClr>
              <a:buFont typeface="Wingdings" charset="2"/>
              <a:buChar char="§"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04691" y="4696034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Σ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centers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33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cost 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17198"/>
            <a:ext cx="8509000" cy="566981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600" dirty="0" smtClean="0"/>
              <a:t>Costs </a:t>
            </a:r>
            <a:r>
              <a:rPr lang="en-US" sz="1600" dirty="0" smtClean="0"/>
              <a:t>for 2013</a:t>
            </a:r>
            <a:r>
              <a:rPr lang="en-US" sz="1600" dirty="0"/>
              <a:t>, to be scaled to </a:t>
            </a:r>
            <a:r>
              <a:rPr lang="en-US" sz="1600" dirty="0" smtClean="0"/>
              <a:t>the day </a:t>
            </a:r>
            <a:r>
              <a:rPr lang="en-US" sz="1600" dirty="0"/>
              <a:t>of purchase and </a:t>
            </a:r>
            <a:r>
              <a:rPr lang="en-US" sz="1600" b="1" dirty="0"/>
              <a:t>to be </a:t>
            </a:r>
            <a:r>
              <a:rPr lang="en-US" sz="1600" b="1" dirty="0" smtClean="0"/>
              <a:t>negotiated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b="1" dirty="0" smtClean="0"/>
              <a:t>Excluding NA62-FARM resources</a:t>
            </a:r>
            <a:endParaRPr lang="en-US" sz="1600" b="1" dirty="0" smtClean="0"/>
          </a:p>
          <a:p>
            <a:pPr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§"/>
            </a:pPr>
            <a:r>
              <a:rPr lang="en-US" sz="1600" b="1" dirty="0" smtClean="0">
                <a:solidFill>
                  <a:srgbClr val="77933C"/>
                </a:solidFill>
              </a:rPr>
              <a:t>Tapes</a:t>
            </a:r>
            <a:endParaRPr lang="en-US" sz="1600" b="1" dirty="0">
              <a:solidFill>
                <a:srgbClr val="77933C"/>
              </a:solidFill>
            </a:endParaRP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/>
              <a:t>0.04 Euro/GB: price down by a factor 2.5 in 3 years…</a:t>
            </a: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/>
              <a:t>50kEuro/year for RAW data </a:t>
            </a:r>
            <a:r>
              <a:rPr lang="en-US" sz="1400" b="1" dirty="0" smtClean="0"/>
              <a:t>only</a:t>
            </a:r>
            <a:r>
              <a:rPr lang="en-US" sz="1400" dirty="0" smtClean="0"/>
              <a:t> + approximately </a:t>
            </a:r>
            <a:r>
              <a:rPr lang="en-US" sz="1400" dirty="0"/>
              <a:t>the same amount for RECO </a:t>
            </a:r>
            <a:r>
              <a:rPr lang="en-US" sz="1400" dirty="0" smtClean="0"/>
              <a:t>files</a:t>
            </a:r>
            <a:endParaRPr lang="en-US" sz="1400" dirty="0"/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/>
              <a:t>Total </a:t>
            </a:r>
            <a:r>
              <a:rPr lang="en-US" sz="1400" b="1" dirty="0"/>
              <a:t>100 </a:t>
            </a:r>
            <a:r>
              <a:rPr lang="en-US" sz="1400" b="1" dirty="0" err="1"/>
              <a:t>kEuro</a:t>
            </a:r>
            <a:r>
              <a:rPr lang="en-US" sz="1400" b="1" dirty="0"/>
              <a:t>/</a:t>
            </a:r>
            <a:r>
              <a:rPr lang="en-US" sz="1400" b="1" dirty="0" smtClean="0"/>
              <a:t>year</a:t>
            </a:r>
            <a:r>
              <a:rPr lang="en-US" sz="1400" dirty="0" smtClean="0"/>
              <a:t> for </a:t>
            </a:r>
            <a:r>
              <a:rPr lang="en-US" sz="1400" b="1" dirty="0" smtClean="0"/>
              <a:t>custodial copy of RAW</a:t>
            </a:r>
            <a:endParaRPr lang="en-US" sz="1400" b="1" dirty="0" smtClean="0"/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/>
              <a:t>+</a:t>
            </a:r>
            <a:r>
              <a:rPr lang="en-US" sz="1400" dirty="0" smtClean="0"/>
              <a:t>100% amount for T1’s</a:t>
            </a:r>
            <a:endParaRPr lang="en-US" sz="1400" dirty="0"/>
          </a:p>
          <a:p>
            <a:pPr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§"/>
            </a:pPr>
            <a:r>
              <a:rPr lang="en-US" sz="1600" b="1" dirty="0">
                <a:solidFill>
                  <a:srgbClr val="77933C"/>
                </a:solidFill>
              </a:rPr>
              <a:t>Disks</a:t>
            </a:r>
            <a:endParaRPr lang="en-US" sz="2000" b="1" dirty="0">
              <a:solidFill>
                <a:srgbClr val="77933C"/>
              </a:solidFill>
            </a:endParaRP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/>
              <a:t>1 </a:t>
            </a:r>
            <a:r>
              <a:rPr lang="en-US" sz="1400" dirty="0"/>
              <a:t>PB </a:t>
            </a:r>
            <a:r>
              <a:rPr lang="en-US" sz="1400" dirty="0" smtClean="0"/>
              <a:t>≈</a:t>
            </a:r>
            <a:r>
              <a:rPr lang="en-US" sz="1400" b="1" dirty="0" smtClean="0"/>
              <a:t> </a:t>
            </a:r>
            <a:r>
              <a:rPr lang="en-US" sz="1400" b="1" dirty="0"/>
              <a:t>300 </a:t>
            </a:r>
            <a:r>
              <a:rPr lang="en-US" sz="1400" b="1" dirty="0" err="1" smtClean="0"/>
              <a:t>kEuro</a:t>
            </a:r>
            <a:endParaRPr lang="en-US" sz="1400" b="1" dirty="0" smtClean="0"/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b="1" dirty="0" smtClean="0"/>
              <a:t>EOS</a:t>
            </a:r>
            <a:r>
              <a:rPr lang="en-US" sz="1400" dirty="0" smtClean="0"/>
              <a:t> </a:t>
            </a:r>
            <a:r>
              <a:rPr lang="en-US" sz="1400" dirty="0" smtClean="0"/>
              <a:t>option to be </a:t>
            </a:r>
            <a:r>
              <a:rPr lang="en-US" sz="1400" dirty="0" smtClean="0"/>
              <a:t>considered for </a:t>
            </a:r>
            <a:r>
              <a:rPr lang="en-US" sz="1400" b="1" dirty="0" smtClean="0"/>
              <a:t>CERN-PROD</a:t>
            </a: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/>
              <a:t>+100% for </a:t>
            </a:r>
            <a:r>
              <a:rPr lang="en-US" sz="1400" b="1" dirty="0" smtClean="0"/>
              <a:t>T1’s </a:t>
            </a:r>
            <a:r>
              <a:rPr lang="en-US" sz="1400" dirty="0" smtClean="0"/>
              <a:t> </a:t>
            </a: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b="1" dirty="0" smtClean="0"/>
              <a:t>+ T2’s resources</a:t>
            </a:r>
            <a:endParaRPr lang="en-US" sz="1400" b="1" dirty="0"/>
          </a:p>
          <a:p>
            <a:pPr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CPU</a:t>
            </a: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/>
              <a:t>Many </a:t>
            </a:r>
            <a:r>
              <a:rPr lang="en-US" sz="1400" dirty="0" smtClean="0"/>
              <a:t>choices: INTEL </a:t>
            </a:r>
            <a:r>
              <a:rPr lang="en-US" sz="1400" dirty="0"/>
              <a:t>multi-core </a:t>
            </a:r>
            <a:r>
              <a:rPr lang="en-US" sz="1400" dirty="0" smtClean="0"/>
              <a:t>platform, GPU, </a:t>
            </a:r>
            <a:r>
              <a:rPr lang="en-US" sz="1400" dirty="0"/>
              <a:t>“micro-servers</a:t>
            </a:r>
            <a:r>
              <a:rPr lang="en-US" sz="1400" dirty="0" smtClean="0"/>
              <a:t>”, Integrated </a:t>
            </a:r>
            <a:r>
              <a:rPr lang="en-US" sz="1400" dirty="0"/>
              <a:t>CPU+</a:t>
            </a:r>
            <a:r>
              <a:rPr lang="en-US" sz="1400" dirty="0" smtClean="0"/>
              <a:t>GPU, …</a:t>
            </a:r>
            <a:endParaRPr lang="en-US" sz="1400" dirty="0"/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/>
              <a:t>Assume </a:t>
            </a:r>
            <a:r>
              <a:rPr lang="en-US" sz="1400" dirty="0"/>
              <a:t>10k Euro/kHS06, </a:t>
            </a:r>
            <a:r>
              <a:rPr lang="en-US" sz="1400" b="1" dirty="0" smtClean="0"/>
              <a:t>100 </a:t>
            </a:r>
            <a:r>
              <a:rPr lang="en-US" sz="1400" b="1" dirty="0" err="1" smtClean="0"/>
              <a:t>kEuro</a:t>
            </a:r>
            <a:r>
              <a:rPr lang="en-US" sz="1400" b="1" dirty="0" smtClean="0"/>
              <a:t> </a:t>
            </a:r>
            <a:r>
              <a:rPr lang="en-US" sz="1400" dirty="0"/>
              <a:t>for </a:t>
            </a:r>
            <a:r>
              <a:rPr lang="en-US" sz="1400" dirty="0" smtClean="0"/>
              <a:t>processing </a:t>
            </a: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/>
              <a:t>+ </a:t>
            </a:r>
            <a:r>
              <a:rPr lang="en-US" sz="1400" dirty="0" smtClean="0"/>
              <a:t>50% for </a:t>
            </a:r>
            <a:r>
              <a:rPr lang="en-US" sz="1400" b="1" dirty="0" smtClean="0"/>
              <a:t>T1’s reprocessing</a:t>
            </a: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/>
              <a:t>Add 100% for </a:t>
            </a:r>
            <a:r>
              <a:rPr lang="en-US" sz="1400" b="1" dirty="0" smtClean="0"/>
              <a:t>T2’s analysis</a:t>
            </a:r>
            <a:r>
              <a:rPr lang="en-US" sz="1400" dirty="0" smtClean="0"/>
              <a:t> and </a:t>
            </a:r>
            <a:r>
              <a:rPr lang="en-US" sz="1400" b="1" dirty="0" smtClean="0"/>
              <a:t>Monte Carlo</a:t>
            </a:r>
            <a:endParaRPr lang="en-US" sz="1400" b="1" dirty="0" smtClean="0"/>
          </a:p>
          <a:p>
            <a:pPr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749805"/>
                </a:solidFill>
              </a:rPr>
              <a:t>C</a:t>
            </a:r>
            <a:r>
              <a:rPr lang="en-US" sz="1600" dirty="0" smtClean="0">
                <a:solidFill>
                  <a:srgbClr val="749805"/>
                </a:solidFill>
              </a:rPr>
              <a:t>oarse estimate of </a:t>
            </a:r>
            <a:r>
              <a:rPr lang="en-US" sz="1600" b="1" dirty="0" smtClean="0">
                <a:solidFill>
                  <a:srgbClr val="749805"/>
                </a:solidFill>
              </a:rPr>
              <a:t>computing costs/year</a:t>
            </a:r>
            <a:r>
              <a:rPr lang="en-US" sz="1600" dirty="0" smtClean="0">
                <a:solidFill>
                  <a:srgbClr val="749805"/>
                </a:solidFill>
              </a:rPr>
              <a:t> during running: </a:t>
            </a:r>
            <a:r>
              <a:rPr lang="en-US" sz="1600" b="1" dirty="0" smtClean="0">
                <a:solidFill>
                  <a:srgbClr val="749805"/>
                </a:solidFill>
              </a:rPr>
              <a:t>300 </a:t>
            </a:r>
            <a:r>
              <a:rPr lang="en-US" sz="1600" b="1" dirty="0" err="1" smtClean="0">
                <a:solidFill>
                  <a:srgbClr val="749805"/>
                </a:solidFill>
              </a:rPr>
              <a:t>kEuro</a:t>
            </a:r>
            <a:r>
              <a:rPr lang="en-US" sz="1600" b="1" dirty="0" smtClean="0">
                <a:solidFill>
                  <a:srgbClr val="749805"/>
                </a:solidFill>
              </a:rPr>
              <a:t>/year × 3 </a:t>
            </a:r>
            <a:r>
              <a:rPr lang="en-US" sz="1600" b="1" dirty="0" smtClean="0">
                <a:solidFill>
                  <a:srgbClr val="749805"/>
                </a:solidFill>
              </a:rPr>
              <a:t>years only for T0</a:t>
            </a:r>
          </a:p>
          <a:p>
            <a:pPr lvl="1"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749805"/>
                </a:solidFill>
              </a:rPr>
              <a:t>Add 50% for </a:t>
            </a:r>
            <a:r>
              <a:rPr lang="en-US" sz="1400" b="1" dirty="0" smtClean="0">
                <a:solidFill>
                  <a:srgbClr val="749805"/>
                </a:solidFill>
              </a:rPr>
              <a:t>T1 resources</a:t>
            </a:r>
          </a:p>
          <a:p>
            <a:pPr lvl="1"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749805"/>
                </a:solidFill>
              </a:rPr>
              <a:t>Add cost for </a:t>
            </a:r>
            <a:r>
              <a:rPr lang="en-US" sz="1400" b="1" dirty="0" smtClean="0">
                <a:solidFill>
                  <a:srgbClr val="749805"/>
                </a:solidFill>
              </a:rPr>
              <a:t>T2 resources</a:t>
            </a:r>
            <a:r>
              <a:rPr lang="en-US" sz="1400" dirty="0" smtClean="0">
                <a:solidFill>
                  <a:srgbClr val="749805"/>
                </a:solidFill>
              </a:rPr>
              <a:t>: dominated by CPU [Analysis and Monte Carlo] + some disk</a:t>
            </a:r>
          </a:p>
          <a:p>
            <a:pPr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749805"/>
                </a:solidFill>
              </a:rPr>
              <a:t>Possibilities to reduce this cost:</a:t>
            </a:r>
            <a:endParaRPr lang="en-US" sz="1600" dirty="0" smtClean="0">
              <a:solidFill>
                <a:srgbClr val="749805"/>
              </a:solidFill>
            </a:endParaRP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Tapes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can be reduced only with L3 filtering (</a:t>
            </a:r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f-factor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) and/or deletion of RECO versions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Disks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can be reduced with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slower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reprocessing/harder data access</a:t>
            </a:r>
          </a:p>
          <a:p>
            <a:pPr lvl="1">
              <a:spcBef>
                <a:spcPts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CPU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power seems to be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hardly reducible, and CPU power estimate is the less solid</a:t>
            </a:r>
          </a:p>
          <a:p>
            <a:pPr>
              <a:spcBef>
                <a:spcPts val="600"/>
              </a:spcBef>
            </a:pP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NA62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8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B9A4D-929D-8D49-9E25-5B3B70EFBD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48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8590</TotalTime>
  <Words>916</Words>
  <Application>Microsoft Macintosh PowerPoint</Application>
  <PresentationFormat>On-screen Show (4:3)</PresentationFormat>
  <Paragraphs>149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NA62 computing resources update</vt:lpstr>
      <vt:lpstr>Resources for the running</vt:lpstr>
      <vt:lpstr>NA62-FARM resources</vt:lpstr>
      <vt:lpstr>NA62-FARM networking</vt:lpstr>
      <vt:lpstr>CERN-PROD resources</vt:lpstr>
      <vt:lpstr>Tier-1 resources</vt:lpstr>
      <vt:lpstr>Tier-2’s resources</vt:lpstr>
      <vt:lpstr>Full cost estimates</vt:lpstr>
      <vt:lpstr>PowerPoint Presentation</vt:lpstr>
      <vt:lpstr>Is it resonable? [Compare to ATLAS]/1 </vt:lpstr>
      <vt:lpstr>Is it resonable? [Compare to ATLAS]/2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Valente</dc:creator>
  <cp:lastModifiedBy>Paolo Valente</cp:lastModifiedBy>
  <cp:revision>133</cp:revision>
  <dcterms:created xsi:type="dcterms:W3CDTF">2013-08-20T10:23:50Z</dcterms:created>
  <dcterms:modified xsi:type="dcterms:W3CDTF">2013-08-26T09:49:30Z</dcterms:modified>
</cp:coreProperties>
</file>