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56" r:id="rId2"/>
    <p:sldId id="365" r:id="rId3"/>
    <p:sldId id="460" r:id="rId4"/>
    <p:sldId id="467" r:id="rId5"/>
    <p:sldId id="473" r:id="rId6"/>
    <p:sldId id="472" r:id="rId7"/>
    <p:sldId id="466" r:id="rId8"/>
    <p:sldId id="471" r:id="rId9"/>
    <p:sldId id="474" r:id="rId10"/>
    <p:sldId id="477" r:id="rId11"/>
    <p:sldId id="476" r:id="rId12"/>
    <p:sldId id="479" r:id="rId13"/>
    <p:sldId id="470" r:id="rId14"/>
    <p:sldId id="462" r:id="rId15"/>
    <p:sldId id="480" r:id="rId16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62" autoAdjust="0"/>
    <p:restoredTop sz="95501" autoAdjust="0"/>
  </p:normalViewPr>
  <p:slideViewPr>
    <p:cSldViewPr>
      <p:cViewPr varScale="1">
        <p:scale>
          <a:sx n="92" d="100"/>
          <a:sy n="92" d="100"/>
        </p:scale>
        <p:origin x="81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3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5D5A44A-6066-485B-8F72-D084161CE0D5}" type="datetimeFigureOut">
              <a:rPr lang="it-IT"/>
              <a:pPr>
                <a:defRPr/>
              </a:pPr>
              <a:t>29/08/2013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EB8ECE6-121E-433A-9EAD-BB3263657E1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5391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/>
            </a:lvl1pPr>
          </a:lstStyle>
          <a:p>
            <a:pPr>
              <a:defRPr/>
            </a:pPr>
            <a:fld id="{568904B9-645B-4F8A-8EEF-429838171CB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8522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anose="020B0604020202020204" pitchFamily="34" charset="0"/>
            </a:endParaRPr>
          </a:p>
        </p:txBody>
      </p:sp>
      <p:sp>
        <p:nvSpPr>
          <p:cNvPr id="614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A43FB51-5BAC-4B55-96EC-E3BAC19D1B26}" type="slidenum">
              <a:rPr lang="it-IT"/>
              <a:pPr>
                <a:spcBef>
                  <a:spcPct val="0"/>
                </a:spcBef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8954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it-IT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it-IT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637616-9AA1-4F91-90E5-6307B79D4AF4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786848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D4854-0F4D-4F6D-92E3-20A9835ACA50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9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90F2C-E85F-4AAC-A9BC-732AD83B424A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386728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7C292-E667-47FE-AE1B-C9DCC49866AB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64671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F92ED-A5BA-42B7-BE2C-72572424DA36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64567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808CE-9676-46CF-B80E-B20B704B12C2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22057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6333B-0BBF-4B48-8903-8F8451A3D25C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4217469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E7444-A9FF-4035-861F-334CB6553A30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703991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9D519-6757-42E6-8EA1-5B69C71172AC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213873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7BD7E-E456-4D03-AD25-147515C34E7E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1486157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749BD-0B6C-4394-A65D-43B8237358B7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  <p:extLst>
      <p:ext uri="{BB962C8B-B14F-4D97-AF65-F5344CB8AC3E}">
        <p14:creationId xmlns:p14="http://schemas.microsoft.com/office/powerpoint/2010/main" val="207447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Click to edit Master text styles</a:t>
            </a:r>
          </a:p>
          <a:p>
            <a:pPr lvl="1"/>
            <a:r>
              <a:rPr lang="it-IT" altLang="en-US" smtClean="0"/>
              <a:t>Second level</a:t>
            </a:r>
          </a:p>
          <a:p>
            <a:pPr lvl="2"/>
            <a:r>
              <a:rPr lang="it-IT" altLang="en-US" smtClean="0"/>
              <a:t>Third level</a:t>
            </a:r>
          </a:p>
          <a:p>
            <a:pPr lvl="3"/>
            <a:r>
              <a:rPr lang="it-IT" altLang="en-US" smtClean="0"/>
              <a:t>Fourth level</a:t>
            </a:r>
          </a:p>
          <a:p>
            <a:pPr lvl="4"/>
            <a:r>
              <a:rPr lang="it-IT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127C26E1-EF1B-4E35-855E-1EEC00323BB7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0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2.png"/><Relationship Id="rId7" Type="http://schemas.openxmlformats.org/officeDocument/2006/relationships/image" Target="../media/image2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3.png"/><Relationship Id="rId9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B432FE1-8934-43CD-89A5-8EE5B366D838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2192338"/>
          </a:xfrm>
        </p:spPr>
        <p:txBody>
          <a:bodyPr/>
          <a:lstStyle/>
          <a:p>
            <a:pPr algn="ctr" eaLnBrk="1" hangingPunct="1"/>
            <a:r>
              <a:rPr lang="it-IT" sz="4800" b="1" dirty="0" smtClean="0"/>
              <a:t>Report from Physics WG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638" y="4292600"/>
            <a:ext cx="4718050" cy="13684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it-IT" sz="2400" dirty="0" smtClean="0">
                <a:latin typeface="Palatino Linotype" panose="02040502050505030304" pitchFamily="18" charset="0"/>
              </a:rPr>
              <a:t>Giuseppe Ruggiero (CERN)</a:t>
            </a:r>
          </a:p>
          <a:p>
            <a:pPr algn="ctr" eaLnBrk="1" hangingPunct="1">
              <a:lnSpc>
                <a:spcPct val="90000"/>
              </a:lnSpc>
            </a:pPr>
            <a:r>
              <a:rPr lang="it-IT" sz="2400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NA62 Collaboration Meeting</a:t>
            </a:r>
            <a:endParaRPr lang="it-IT" sz="2400" dirty="0" smtClean="0">
              <a:solidFill>
                <a:schemeClr val="accent2"/>
              </a:solidFill>
              <a:latin typeface="Palatino Linotype" panose="02040502050505030304" pitchFamily="18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it-IT" sz="2400" dirty="0" smtClean="0">
                <a:solidFill>
                  <a:schemeClr val="accent2"/>
                </a:solidFill>
                <a:latin typeface="Palatino Linotype" panose="02040502050505030304" pitchFamily="18" charset="0"/>
              </a:rPr>
              <a:t>Liverpool, 29/08/2013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pic>
        <p:nvPicPr>
          <p:cNvPr id="8" name="Immagine 13" descr="NA62_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Trigger Proposals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7C292-E667-47FE-AE1B-C9DCC49866AB}" type="slidenum">
              <a:rPr lang="it-IT" altLang="en-US" smtClean="0"/>
              <a:pPr>
                <a:defRPr/>
              </a:pPr>
              <a:t>10</a:t>
            </a:fld>
            <a:endParaRPr lang="it-IT" altLang="en-US"/>
          </a:p>
        </p:txBody>
      </p:sp>
      <p:pic>
        <p:nvPicPr>
          <p:cNvPr id="8" name="Immagine 13" descr="NA62_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60" y="-21892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73646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252" y="3330877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asellaDiTesto 9"/>
          <p:cNvSpPr txBox="1"/>
          <p:nvPr/>
        </p:nvSpPr>
        <p:spPr>
          <a:xfrm>
            <a:off x="683568" y="443772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Symbol" pitchFamily="18" charset="2"/>
              </a:rPr>
              <a:t>pnn</a:t>
            </a:r>
            <a:endParaRPr lang="en-US" dirty="0">
              <a:latin typeface="Symbol" pitchFamily="18" charset="2"/>
            </a:endParaRPr>
          </a:p>
        </p:txBody>
      </p:sp>
      <p:cxnSp>
        <p:nvCxnSpPr>
          <p:cNvPr id="13" name="Connettore 1 10"/>
          <p:cNvCxnSpPr/>
          <p:nvPr/>
        </p:nvCxnSpPr>
        <p:spPr>
          <a:xfrm>
            <a:off x="971600" y="4799089"/>
            <a:ext cx="1008112" cy="0"/>
          </a:xfrm>
          <a:prstGeom prst="line">
            <a:avLst/>
          </a:prstGeom>
          <a:ln w="25400" cap="rnd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1"/>
          <p:cNvSpPr txBox="1"/>
          <p:nvPr/>
        </p:nvSpPr>
        <p:spPr>
          <a:xfrm>
            <a:off x="4993398" y="357700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Symbol" pitchFamily="18" charset="2"/>
              </a:rPr>
              <a:t>pnn</a:t>
            </a:r>
            <a:endParaRPr lang="en-US" dirty="0">
              <a:latin typeface="Symbol" pitchFamily="18" charset="2"/>
            </a:endParaRPr>
          </a:p>
        </p:txBody>
      </p:sp>
      <p:cxnSp>
        <p:nvCxnSpPr>
          <p:cNvPr id="15" name="Connettore 1 12"/>
          <p:cNvCxnSpPr/>
          <p:nvPr/>
        </p:nvCxnSpPr>
        <p:spPr>
          <a:xfrm>
            <a:off x="5389442" y="3862985"/>
            <a:ext cx="1008112" cy="0"/>
          </a:xfrm>
          <a:prstGeom prst="line">
            <a:avLst/>
          </a:prstGeom>
          <a:ln w="25400" cap="rnd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1079612" y="3235218"/>
            <a:ext cx="147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Q1/50</a:t>
            </a:r>
            <a:endParaRPr lang="en-US" dirty="0"/>
          </a:p>
        </p:txBody>
      </p:sp>
      <p:cxnSp>
        <p:nvCxnSpPr>
          <p:cNvPr id="17" name="Connettore 1 16"/>
          <p:cNvCxnSpPr/>
          <p:nvPr/>
        </p:nvCxnSpPr>
        <p:spPr>
          <a:xfrm flipV="1">
            <a:off x="1818962" y="3596811"/>
            <a:ext cx="828092" cy="1"/>
          </a:xfrm>
          <a:prstGeom prst="line">
            <a:avLst/>
          </a:prstGeom>
          <a:ln w="25400" cap="rnd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7891858" y="3392343"/>
            <a:ext cx="147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Q1/50</a:t>
            </a:r>
            <a:endParaRPr lang="en-US" dirty="0"/>
          </a:p>
        </p:txBody>
      </p:sp>
      <p:cxnSp>
        <p:nvCxnSpPr>
          <p:cNvPr id="19" name="Connettore 1 18"/>
          <p:cNvCxnSpPr/>
          <p:nvPr/>
        </p:nvCxnSpPr>
        <p:spPr>
          <a:xfrm flipH="1">
            <a:off x="7524328" y="3604550"/>
            <a:ext cx="353110" cy="157125"/>
          </a:xfrm>
          <a:prstGeom prst="line">
            <a:avLst/>
          </a:prstGeom>
          <a:ln w="25400" cap="rnd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20"/>
          <p:cNvSpPr txBox="1"/>
          <p:nvPr/>
        </p:nvSpPr>
        <p:spPr>
          <a:xfrm>
            <a:off x="971600" y="5519169"/>
            <a:ext cx="147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F1/3TRK</a:t>
            </a:r>
            <a:endParaRPr lang="en-US" dirty="0"/>
          </a:p>
        </p:txBody>
      </p:sp>
      <p:cxnSp>
        <p:nvCxnSpPr>
          <p:cNvPr id="21" name="Connettore 1 21"/>
          <p:cNvCxnSpPr/>
          <p:nvPr/>
        </p:nvCxnSpPr>
        <p:spPr>
          <a:xfrm flipV="1">
            <a:off x="1971362" y="5531764"/>
            <a:ext cx="828092" cy="1"/>
          </a:xfrm>
          <a:prstGeom prst="line">
            <a:avLst/>
          </a:prstGeom>
          <a:ln w="25400" cap="rnd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2"/>
          <p:cNvCxnSpPr/>
          <p:nvPr/>
        </p:nvCxnSpPr>
        <p:spPr>
          <a:xfrm flipV="1">
            <a:off x="5652120" y="5716430"/>
            <a:ext cx="828092" cy="1"/>
          </a:xfrm>
          <a:prstGeom prst="line">
            <a:avLst/>
          </a:prstGeom>
          <a:ln w="25400" cap="rnd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3"/>
          <p:cNvSpPr txBox="1"/>
          <p:nvPr/>
        </p:nvSpPr>
        <p:spPr>
          <a:xfrm>
            <a:off x="4511147" y="5518633"/>
            <a:ext cx="147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F1/3TRK</a:t>
            </a:r>
            <a:endParaRPr lang="en-US" dirty="0"/>
          </a:p>
        </p:txBody>
      </p:sp>
      <p:sp>
        <p:nvSpPr>
          <p:cNvPr id="24" name="Segnaposto contenuto 7"/>
          <p:cNvSpPr txBox="1">
            <a:spLocks/>
          </p:cNvSpPr>
          <p:nvPr/>
        </p:nvSpPr>
        <p:spPr bwMode="auto">
          <a:xfrm>
            <a:off x="209111" y="1091158"/>
            <a:ext cx="8934889" cy="1697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6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Trigger occupancy </a:t>
            </a:r>
            <a:r>
              <a:rPr lang="it-IT" sz="1800" b="0" kern="0" dirty="0" smtClean="0">
                <a:solidFill>
                  <a:schemeClr val="tx2"/>
                </a:solidFill>
                <a:latin typeface="Palatino Linotype" pitchFamily="18" charset="0"/>
              </a:rPr>
              <a:t>(assumption: max L0 rate 1 MHz):</a:t>
            </a:r>
          </a:p>
          <a:p>
            <a:pPr lvl="1" eaLnBrk="1" hangingPunct="1">
              <a:buBlip>
                <a:blip r:embed="rId6"/>
              </a:buBlip>
              <a:defRPr/>
            </a:pPr>
            <a:r>
              <a:rPr lang="it-IT" sz="1800" b="0" kern="0" dirty="0" smtClean="0">
                <a:solidFill>
                  <a:srgbClr val="C00000"/>
                </a:solidFill>
                <a:latin typeface="Palatino Linotype" pitchFamily="18" charset="0"/>
              </a:rPr>
              <a:t>Signal: </a:t>
            </a:r>
            <a:r>
              <a:rPr lang="it-IT" sz="1800" b="0" u="sng" kern="0" dirty="0" smtClean="0">
                <a:solidFill>
                  <a:schemeClr val="tx2"/>
                </a:solidFill>
                <a:latin typeface="Palatino Linotype" pitchFamily="18" charset="0"/>
              </a:rPr>
              <a:t>400 KHz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6"/>
              </a:buBlip>
              <a:defRPr/>
            </a:pPr>
            <a:r>
              <a:rPr lang="it-IT" sz="1800" b="0" kern="0" dirty="0" smtClean="0">
                <a:solidFill>
                  <a:srgbClr val="C00000"/>
                </a:solidFill>
                <a:latin typeface="Palatino Linotype" pitchFamily="18" charset="0"/>
              </a:rPr>
              <a:t>Control samples: </a:t>
            </a:r>
            <a:r>
              <a:rPr lang="it-IT" sz="1800" b="0" u="sng" kern="0" dirty="0" smtClean="0">
                <a:solidFill>
                  <a:schemeClr val="tx2"/>
                </a:solidFill>
                <a:latin typeface="Palatino Linotype" pitchFamily="18" charset="0"/>
              </a:rPr>
              <a:t>400 </a:t>
            </a:r>
            <a:r>
              <a:rPr lang="it-IT" sz="1800" b="0" u="sng" kern="0" dirty="0" smtClean="0">
                <a:solidFill>
                  <a:schemeClr val="tx2"/>
                </a:solidFill>
                <a:latin typeface="Palatino Linotype" pitchFamily="18" charset="0"/>
              </a:rPr>
              <a:t>KHz </a:t>
            </a:r>
            <a:r>
              <a:rPr lang="it-IT" sz="1800" b="0" kern="0" dirty="0" smtClean="0">
                <a:solidFill>
                  <a:schemeClr val="accent5">
                    <a:lumMod val="50000"/>
                  </a:schemeClr>
                </a:solidFill>
                <a:latin typeface="Palatino Linotype" pitchFamily="18" charset="0"/>
              </a:rPr>
              <a:t>(downscaling mandatory)</a:t>
            </a:r>
            <a:endParaRPr lang="it-IT" sz="1800" b="0" kern="0" dirty="0" smtClean="0">
              <a:solidFill>
                <a:schemeClr val="accent5">
                  <a:lumMod val="50000"/>
                </a:schemeClr>
              </a:solidFill>
              <a:latin typeface="Palatino Linotype" pitchFamily="18" charset="0"/>
            </a:endParaRPr>
          </a:p>
          <a:p>
            <a:pPr lvl="1" eaLnBrk="1" hangingPunct="1">
              <a:buFont typeface="Wingdings" panose="05000000000000000000" pitchFamily="2" charset="2"/>
              <a:buBlip>
                <a:blip r:embed="rId6"/>
              </a:buBlip>
              <a:defRPr/>
            </a:pPr>
            <a:r>
              <a:rPr lang="it-IT" sz="1800" b="0" kern="0" dirty="0" smtClean="0">
                <a:solidFill>
                  <a:srgbClr val="C00000"/>
                </a:solidFill>
                <a:latin typeface="Palatino Linotype" pitchFamily="18" charset="0"/>
              </a:rPr>
              <a:t>Rare/Forbidden: </a:t>
            </a:r>
            <a:r>
              <a:rPr lang="it-IT" sz="1800" b="0" kern="0" dirty="0" smtClean="0">
                <a:latin typeface="Palatino Linotype" pitchFamily="18" charset="0"/>
              </a:rPr>
              <a:t>1trk-type, 3trk-type: </a:t>
            </a:r>
            <a:r>
              <a:rPr lang="it-IT" sz="1800" b="0" u="sng" kern="0" dirty="0" smtClean="0">
                <a:solidFill>
                  <a:schemeClr val="tx2"/>
                </a:solidFill>
                <a:latin typeface="Palatino Linotype" pitchFamily="18" charset="0"/>
              </a:rPr>
              <a:t>100 </a:t>
            </a:r>
            <a:r>
              <a:rPr lang="it-IT" sz="1800" b="0" u="sng" kern="0" dirty="0" smtClean="0">
                <a:solidFill>
                  <a:schemeClr val="tx2"/>
                </a:solidFill>
                <a:latin typeface="Palatino Linotype" pitchFamily="18" charset="0"/>
              </a:rPr>
              <a:t>KHz </a:t>
            </a:r>
            <a:r>
              <a:rPr lang="it-IT" sz="1800" b="0" kern="0" dirty="0" smtClean="0">
                <a:solidFill>
                  <a:schemeClr val="accent5">
                    <a:lumMod val="50000"/>
                  </a:schemeClr>
                </a:solidFill>
                <a:latin typeface="Palatino Linotype" pitchFamily="18" charset="0"/>
              </a:rPr>
              <a:t>(downscaling probable)</a:t>
            </a:r>
            <a:endParaRPr lang="it-IT" sz="1800" b="0" kern="0" dirty="0" smtClean="0">
              <a:solidFill>
                <a:schemeClr val="accent5">
                  <a:lumMod val="50000"/>
                </a:schemeClr>
              </a:solidFill>
              <a:latin typeface="Palatino Linotype" pitchFamily="18" charset="0"/>
            </a:endParaRPr>
          </a:p>
          <a:p>
            <a:pPr lvl="1" eaLnBrk="1" hangingPunct="1">
              <a:buFont typeface="Wingdings" panose="05000000000000000000" pitchFamily="2" charset="2"/>
              <a:buBlip>
                <a:blip r:embed="rId6"/>
              </a:buBlip>
              <a:defRPr/>
            </a:pPr>
            <a:r>
              <a:rPr lang="it-IT" sz="1800" b="0" kern="0" dirty="0" smtClean="0">
                <a:solidFill>
                  <a:srgbClr val="C00000"/>
                </a:solidFill>
                <a:latin typeface="Palatino Linotype" pitchFamily="18" charset="0"/>
              </a:rPr>
              <a:t>Others: </a:t>
            </a:r>
            <a:r>
              <a:rPr lang="it-IT" sz="1800" b="0" kern="0" dirty="0" smtClean="0">
                <a:latin typeface="Palatino Linotype" pitchFamily="18" charset="0"/>
              </a:rPr>
              <a:t>multitracks, Q1/D1, NHOD/D2, Random, Calibration: </a:t>
            </a:r>
            <a:r>
              <a:rPr lang="it-IT" sz="1800" b="0" u="sng" kern="0" dirty="0" smtClean="0">
                <a:solidFill>
                  <a:schemeClr val="tx2"/>
                </a:solidFill>
                <a:latin typeface="Palatino Linotype" pitchFamily="18" charset="0"/>
              </a:rPr>
              <a:t>100 KHz</a:t>
            </a:r>
            <a:endParaRPr lang="it-IT" sz="1600" b="0" u="sng" kern="0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6"/>
              </a:buBlip>
              <a:defRPr/>
            </a:pPr>
            <a:endParaRPr lang="it-IT" sz="1800" b="0" kern="0" dirty="0">
              <a:solidFill>
                <a:srgbClr val="0000FF"/>
              </a:solidFill>
              <a:latin typeface="Palatino Linotype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40195" y="2976288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Nominal Intensity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68036" y="3078796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10% Nominal Intensity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12605" y="288963"/>
            <a:ext cx="12186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dirty="0" smtClean="0">
                <a:solidFill>
                  <a:schemeClr val="tx2"/>
                </a:solidFill>
              </a:rPr>
              <a:t>E. </a:t>
            </a:r>
            <a:r>
              <a:rPr lang="en-GB" sz="1200" b="0" dirty="0" err="1" smtClean="0">
                <a:solidFill>
                  <a:schemeClr val="tx2"/>
                </a:solidFill>
              </a:rPr>
              <a:t>Goudzovsky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G. </a:t>
            </a:r>
            <a:r>
              <a:rPr lang="en-GB" sz="1200" b="0" dirty="0" err="1" smtClean="0">
                <a:solidFill>
                  <a:schemeClr val="tx2"/>
                </a:solidFill>
              </a:rPr>
              <a:t>Lamanna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T. </a:t>
            </a:r>
            <a:r>
              <a:rPr lang="en-GB" sz="1200" b="0" dirty="0" err="1" smtClean="0">
                <a:solidFill>
                  <a:schemeClr val="tx2"/>
                </a:solidFill>
              </a:rPr>
              <a:t>Spadaro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G.R.</a:t>
            </a:r>
            <a:endParaRPr lang="en-GB" sz="12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72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Palatino Linotype" panose="02040502050505030304" pitchFamily="18" charset="0"/>
              </a:rPr>
              <a:t>K</a:t>
            </a:r>
            <a:r>
              <a:rPr lang="en-GB" b="1" baseline="30000" dirty="0" smtClean="0">
                <a:latin typeface="Palatino Linotype" panose="02040502050505030304" pitchFamily="18" charset="0"/>
              </a:rPr>
              <a:t>+</a:t>
            </a:r>
            <a:r>
              <a:rPr lang="en-GB" b="1" dirty="0" smtClean="0">
                <a:latin typeface="Palatino Linotype" panose="02040502050505030304" pitchFamily="18" charset="0"/>
                <a:sym typeface="Symbol" panose="05050102010706020507" pitchFamily="18" charset="2"/>
              </a:rPr>
              <a:t></a:t>
            </a:r>
            <a:r>
              <a:rPr lang="en-GB" b="1" dirty="0" smtClean="0">
                <a:latin typeface="Symbol" panose="05050102010706020507" pitchFamily="18" charset="2"/>
              </a:rPr>
              <a:t>p</a:t>
            </a:r>
            <a:r>
              <a:rPr lang="en-GB" b="1" baseline="30000" dirty="0" smtClean="0">
                <a:latin typeface="Symbol" panose="05050102010706020507" pitchFamily="18" charset="2"/>
              </a:rPr>
              <a:t>+</a:t>
            </a:r>
            <a:r>
              <a:rPr lang="en-GB" b="1" dirty="0" smtClean="0">
                <a:latin typeface="Symbol" panose="05050102010706020507" pitchFamily="18" charset="2"/>
              </a:rPr>
              <a:t>gg</a:t>
            </a:r>
            <a:r>
              <a:rPr lang="en-GB" sz="4400" b="1" dirty="0">
                <a:latin typeface="Palatino Linotype" panose="02040502050505030304" pitchFamily="18" charset="0"/>
              </a:rPr>
              <a:t> </a:t>
            </a:r>
            <a:r>
              <a:rPr lang="en-GB" sz="1600" b="1" dirty="0">
                <a:latin typeface="Palatino Linotype" panose="02040502050505030304" pitchFamily="18" charset="0"/>
              </a:rPr>
              <a:t>(S. </a:t>
            </a:r>
            <a:r>
              <a:rPr lang="en-GB" sz="1600" b="1" dirty="0" err="1">
                <a:latin typeface="Palatino Linotype" panose="02040502050505030304" pitchFamily="18" charset="0"/>
              </a:rPr>
              <a:t>Padolski</a:t>
            </a:r>
            <a:r>
              <a:rPr lang="en-GB" sz="1600" b="1" dirty="0">
                <a:latin typeface="Palatino Linotype" panose="02040502050505030304" pitchFamily="18" charset="0"/>
              </a:rPr>
              <a:t>) 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7C292-E667-47FE-AE1B-C9DCC49866AB}" type="slidenum">
              <a:rPr lang="it-IT" altLang="en-US" smtClean="0"/>
              <a:pPr>
                <a:defRPr/>
              </a:pPr>
              <a:t>11</a:t>
            </a:fld>
            <a:endParaRPr lang="it-IT" altLang="en-US"/>
          </a:p>
        </p:txBody>
      </p:sp>
      <p:pic>
        <p:nvPicPr>
          <p:cNvPr id="8" name="Immagine 13" descr="NA62_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60" y="-21892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egnaposto contenuto 7"/>
          <p:cNvSpPr txBox="1">
            <a:spLocks/>
          </p:cNvSpPr>
          <p:nvPr/>
        </p:nvSpPr>
        <p:spPr bwMode="auto">
          <a:xfrm>
            <a:off x="272038" y="1315265"/>
            <a:ext cx="4690512" cy="1942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Trigger conditions may allow a collection of &gt;10</a:t>
            </a:r>
            <a:r>
              <a:rPr lang="it-IT" sz="1800" b="0" kern="0" baseline="30000" dirty="0" smtClean="0">
                <a:solidFill>
                  <a:srgbClr val="0000FF"/>
                </a:solidFill>
                <a:latin typeface="Palatino Linotype" pitchFamily="18" charset="0"/>
              </a:rPr>
              <a:t>5</a:t>
            </a: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 </a:t>
            </a:r>
            <a:r>
              <a:rPr lang="it-IT" sz="1800" b="0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pgg</a:t>
            </a:r>
          </a:p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Investigation of the offline signal/background separation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600" b="0" kern="0" dirty="0" smtClean="0">
                <a:latin typeface="Palatino Linotype" pitchFamily="18" charset="0"/>
              </a:rPr>
              <a:t>Important background at low z coming from the tails of </a:t>
            </a:r>
            <a:r>
              <a:rPr lang="it-IT" sz="1600" b="0" kern="0" dirty="0" smtClean="0">
                <a:latin typeface="Symbol" panose="05050102010706020507" pitchFamily="18" charset="2"/>
              </a:rPr>
              <a:t>pp</a:t>
            </a:r>
            <a:r>
              <a:rPr lang="it-IT" sz="1600" b="0" kern="0" baseline="30000" dirty="0" smtClean="0">
                <a:latin typeface="Symbol" panose="05050102010706020507" pitchFamily="18" charset="2"/>
              </a:rPr>
              <a:t>0</a:t>
            </a:r>
            <a:r>
              <a:rPr lang="it-IT" sz="1600" b="0" kern="0" dirty="0" smtClean="0">
                <a:latin typeface="Palatino Linotype" pitchFamily="18" charset="0"/>
              </a:rPr>
              <a:t> 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9750" y="1054678"/>
            <a:ext cx="3416492" cy="2674800"/>
          </a:xfrm>
          <a:prstGeom prst="rect">
            <a:avLst/>
          </a:prstGeom>
        </p:spPr>
      </p:pic>
      <p:sp>
        <p:nvSpPr>
          <p:cNvPr id="11" name="Segnaposto contenuto 7"/>
          <p:cNvSpPr txBox="1">
            <a:spLocks/>
          </p:cNvSpPr>
          <p:nvPr/>
        </p:nvSpPr>
        <p:spPr bwMode="auto">
          <a:xfrm>
            <a:off x="182502" y="4077072"/>
            <a:ext cx="8934889" cy="161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Impossible to generate 10</a:t>
            </a:r>
            <a:r>
              <a:rPr lang="it-IT" sz="1800" b="0" kern="0" baseline="30000" dirty="0" smtClean="0">
                <a:solidFill>
                  <a:srgbClr val="0000FF"/>
                </a:solidFill>
                <a:latin typeface="Palatino Linotype" pitchFamily="18" charset="0"/>
              </a:rPr>
              <a:t>10</a:t>
            </a: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 </a:t>
            </a:r>
            <a:r>
              <a:rPr lang="it-IT" sz="1800" b="0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pp</a:t>
            </a:r>
            <a:r>
              <a:rPr lang="it-IT" sz="1800" b="0" kern="0" baseline="30000" dirty="0" smtClean="0">
                <a:solidFill>
                  <a:srgbClr val="0000FF"/>
                </a:solidFill>
                <a:latin typeface="Symbol" panose="05050102010706020507" pitchFamily="18" charset="2"/>
              </a:rPr>
              <a:t>0</a:t>
            </a: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 with the full simulation.</a:t>
            </a:r>
          </a:p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Two steps simulation implemented: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600" b="0" kern="0" dirty="0" smtClean="0">
                <a:solidFill>
                  <a:srgbClr val="C00000"/>
                </a:solidFill>
                <a:latin typeface="Palatino Linotype" pitchFamily="18" charset="0"/>
              </a:rPr>
              <a:t>Complete </a:t>
            </a:r>
            <a:r>
              <a:rPr lang="it-IT" sz="1600" b="0" kern="0" dirty="0" smtClean="0">
                <a:solidFill>
                  <a:srgbClr val="C00000"/>
                </a:solidFill>
                <a:latin typeface="Symbol" panose="05050102010706020507" pitchFamily="18" charset="2"/>
              </a:rPr>
              <a:t>pp</a:t>
            </a:r>
            <a:r>
              <a:rPr lang="it-IT" sz="1600" b="0" kern="0" baseline="30000" dirty="0" smtClean="0">
                <a:solidFill>
                  <a:srgbClr val="C00000"/>
                </a:solidFill>
                <a:latin typeface="Symbol" panose="05050102010706020507" pitchFamily="18" charset="2"/>
              </a:rPr>
              <a:t>0</a:t>
            </a:r>
            <a:r>
              <a:rPr lang="it-IT" sz="1600" b="0" kern="0" dirty="0" smtClean="0">
                <a:solidFill>
                  <a:srgbClr val="C00000"/>
                </a:solidFill>
                <a:latin typeface="Palatino Linotype" pitchFamily="18" charset="0"/>
              </a:rPr>
              <a:t> sample generated with a partial simulation (only trackers and MUV3)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600" b="0" kern="0" dirty="0" smtClean="0">
                <a:latin typeface="Palatino Linotype" pitchFamily="18" charset="0"/>
              </a:rPr>
              <a:t>Cut on m</a:t>
            </a:r>
            <a:r>
              <a:rPr lang="it-IT" sz="1600" b="0" kern="0" baseline="-25000" dirty="0" smtClean="0">
                <a:latin typeface="Symbol" panose="05050102010706020507" pitchFamily="18" charset="2"/>
              </a:rPr>
              <a:t>gg</a:t>
            </a:r>
            <a:r>
              <a:rPr lang="it-IT" sz="1600" b="0" kern="0" dirty="0" smtClean="0">
                <a:latin typeface="Palatino Linotype" pitchFamily="18" charset="0"/>
              </a:rPr>
              <a:t> implemented to reject the </a:t>
            </a:r>
            <a:r>
              <a:rPr lang="it-IT" sz="1600" b="0" kern="0" dirty="0" smtClean="0">
                <a:latin typeface="Symbol" panose="05050102010706020507" pitchFamily="18" charset="2"/>
              </a:rPr>
              <a:t>p</a:t>
            </a:r>
            <a:r>
              <a:rPr lang="it-IT" sz="1600" b="0" kern="0" baseline="30000" dirty="0" smtClean="0">
                <a:latin typeface="Symbol" panose="05050102010706020507" pitchFamily="18" charset="2"/>
              </a:rPr>
              <a:t>0</a:t>
            </a:r>
            <a:r>
              <a:rPr lang="it-IT" sz="1600" b="0" kern="0" dirty="0" smtClean="0">
                <a:latin typeface="Palatino Linotype" pitchFamily="18" charset="0"/>
              </a:rPr>
              <a:t> peak saving the dangerous tails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600" b="0" kern="0" dirty="0" smtClean="0">
                <a:solidFill>
                  <a:srgbClr val="C00000"/>
                </a:solidFill>
                <a:latin typeface="Palatino Linotype" pitchFamily="18" charset="0"/>
              </a:rPr>
              <a:t>Response of all the detectors simulated only for the selected </a:t>
            </a:r>
            <a:r>
              <a:rPr lang="it-IT" sz="1600" b="0" kern="0" dirty="0" smtClean="0">
                <a:solidFill>
                  <a:srgbClr val="C00000"/>
                </a:solidFill>
                <a:latin typeface="Symbol" panose="05050102010706020507" pitchFamily="18" charset="2"/>
              </a:rPr>
              <a:t>pp</a:t>
            </a:r>
            <a:r>
              <a:rPr lang="it-IT" sz="1600" b="0" kern="0" baseline="30000" dirty="0" smtClean="0">
                <a:solidFill>
                  <a:srgbClr val="C00000"/>
                </a:solidFill>
                <a:latin typeface="Symbol" panose="05050102010706020507" pitchFamily="18" charset="2"/>
              </a:rPr>
              <a:t>0</a:t>
            </a:r>
            <a:r>
              <a:rPr lang="it-IT" sz="1600" b="0" kern="0" dirty="0" smtClean="0">
                <a:solidFill>
                  <a:srgbClr val="C00000"/>
                </a:solidFill>
                <a:latin typeface="Palatino Linotype" pitchFamily="18" charset="0"/>
              </a:rPr>
              <a:t> events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19800" y="900789"/>
            <a:ext cx="199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dirty="0" err="1" smtClean="0"/>
              <a:t>Bckg</a:t>
            </a:r>
            <a:r>
              <a:rPr lang="en-GB" sz="1400" b="0" dirty="0" smtClean="0"/>
              <a:t> for 1 signal event</a:t>
            </a: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25902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Palatino Linotype" panose="02040502050505030304" pitchFamily="18" charset="0"/>
              </a:rPr>
              <a:t>K</a:t>
            </a:r>
            <a:r>
              <a:rPr lang="en-GB" b="1" baseline="30000" dirty="0">
                <a:latin typeface="Palatino Linotype" panose="02040502050505030304" pitchFamily="18" charset="0"/>
              </a:rPr>
              <a:t>+</a:t>
            </a:r>
            <a:r>
              <a:rPr lang="en-GB" b="1" dirty="0">
                <a:latin typeface="Palatino Linotype" panose="02040502050505030304" pitchFamily="18" charset="0"/>
                <a:sym typeface="Symbol" panose="05050102010706020507" pitchFamily="18" charset="2"/>
              </a:rPr>
              <a:t></a:t>
            </a:r>
            <a:r>
              <a:rPr lang="en-GB" b="1" dirty="0" smtClean="0">
                <a:latin typeface="Symbol" panose="05050102010706020507" pitchFamily="18" charset="2"/>
              </a:rPr>
              <a:t>p</a:t>
            </a:r>
            <a:r>
              <a:rPr lang="en-GB" b="1" baseline="30000" dirty="0" smtClean="0">
                <a:latin typeface="Symbol" panose="05050102010706020507" pitchFamily="18" charset="2"/>
              </a:rPr>
              <a:t>+</a:t>
            </a:r>
            <a:r>
              <a:rPr lang="en-GB" b="1" dirty="0" smtClean="0">
                <a:latin typeface="Symbol" panose="05050102010706020507" pitchFamily="18" charset="2"/>
              </a:rPr>
              <a:t>gg </a:t>
            </a:r>
            <a:r>
              <a:rPr lang="en-GB" sz="1600" b="1" dirty="0" smtClean="0">
                <a:latin typeface="Palatino Linotype" panose="02040502050505030304" pitchFamily="18" charset="0"/>
              </a:rPr>
              <a:t>(</a:t>
            </a:r>
            <a:r>
              <a:rPr lang="en-GB" sz="1600" b="1" dirty="0">
                <a:latin typeface="Palatino Linotype" panose="02040502050505030304" pitchFamily="18" charset="0"/>
              </a:rPr>
              <a:t>S. </a:t>
            </a:r>
            <a:r>
              <a:rPr lang="en-GB" sz="1600" b="1" dirty="0" err="1">
                <a:latin typeface="Palatino Linotype" panose="02040502050505030304" pitchFamily="18" charset="0"/>
              </a:rPr>
              <a:t>Padolski</a:t>
            </a:r>
            <a:r>
              <a:rPr lang="en-GB" sz="1600" b="1" dirty="0">
                <a:latin typeface="Palatino Linotype" panose="02040502050505030304" pitchFamily="18" charset="0"/>
              </a:rPr>
              <a:t>) </a:t>
            </a:r>
            <a:endParaRPr lang="en-GB" sz="1600" b="1" dirty="0">
              <a:latin typeface="Symbol" panose="05050102010706020507" pitchFamily="18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7C292-E667-47FE-AE1B-C9DCC49866AB}" type="slidenum">
              <a:rPr lang="it-IT" altLang="en-US" smtClean="0"/>
              <a:pPr>
                <a:defRPr/>
              </a:pPr>
              <a:t>12</a:t>
            </a:fld>
            <a:endParaRPr lang="it-IT" altLang="en-US"/>
          </a:p>
        </p:txBody>
      </p:sp>
      <p:pic>
        <p:nvPicPr>
          <p:cNvPr id="8" name="Immagine 13" descr="NA62_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60" y="-21892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2903" y="2803463"/>
            <a:ext cx="6355801" cy="3176800"/>
          </a:xfrm>
          <a:prstGeom prst="rect">
            <a:avLst/>
          </a:prstGeom>
        </p:spPr>
      </p:pic>
      <p:sp>
        <p:nvSpPr>
          <p:cNvPr id="10" name="Segnaposto contenuto 7"/>
          <p:cNvSpPr txBox="1">
            <a:spLocks/>
          </p:cNvSpPr>
          <p:nvPr/>
        </p:nvSpPr>
        <p:spPr bwMode="auto">
          <a:xfrm>
            <a:off x="457200" y="1252108"/>
            <a:ext cx="7787208" cy="129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Mgg vs mmiss is a good plane to suppress the </a:t>
            </a:r>
            <a:r>
              <a:rPr lang="it-IT" sz="1800" b="0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pp</a:t>
            </a:r>
            <a:r>
              <a:rPr lang="it-IT" sz="1800" b="0" kern="0" baseline="30000" dirty="0" smtClean="0">
                <a:solidFill>
                  <a:srgbClr val="0000FF"/>
                </a:solidFill>
                <a:latin typeface="Symbol" panose="05050102010706020507" pitchFamily="18" charset="2"/>
              </a:rPr>
              <a:t>0</a:t>
            </a: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 background.</a:t>
            </a:r>
          </a:p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Still S/B = 1/1000 if we keep the low z spectrum.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latin typeface="Palatino Linotype" pitchFamily="18" charset="0"/>
              </a:rPr>
              <a:t>Source: tails from kinematic reconstruction of the </a:t>
            </a:r>
            <a:r>
              <a:rPr lang="it-IT" sz="1800" b="0" kern="0" dirty="0" smtClean="0">
                <a:latin typeface="Symbol" panose="05050102010706020507" pitchFamily="18" charset="2"/>
              </a:rPr>
              <a:t>pp</a:t>
            </a:r>
            <a:r>
              <a:rPr lang="it-IT" sz="1800" b="0" kern="0" baseline="30000" dirty="0" smtClean="0">
                <a:latin typeface="Symbol" panose="05050102010706020507" pitchFamily="18" charset="2"/>
              </a:rPr>
              <a:t>0</a:t>
            </a:r>
            <a:r>
              <a:rPr lang="it-IT" sz="1800" b="0" kern="0" dirty="0" smtClean="0">
                <a:latin typeface="Palatino Linotype" pitchFamily="18" charset="0"/>
              </a:rPr>
              <a:t>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latin typeface="Palatino Linotype" pitchFamily="18" charset="0"/>
              </a:rPr>
              <a:t>Further studies needed.</a:t>
            </a:r>
            <a:endParaRPr lang="it-IT" sz="1800" b="0" kern="0" dirty="0" smtClean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99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dirty="0" smtClean="0"/>
              <a:t>Analysis: Missing Items For October 2014 </a:t>
            </a:r>
            <a:endParaRPr lang="en-GB" sz="4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7C292-E667-47FE-AE1B-C9DCC49866AB}" type="slidenum">
              <a:rPr lang="it-IT" altLang="en-US" smtClean="0"/>
              <a:pPr>
                <a:defRPr/>
              </a:pPr>
              <a:t>13</a:t>
            </a:fld>
            <a:endParaRPr lang="it-IT" altLang="en-US"/>
          </a:p>
        </p:txBody>
      </p:sp>
      <p:sp>
        <p:nvSpPr>
          <p:cNvPr id="18" name="Segnaposto contenuto 7"/>
          <p:cNvSpPr txBox="1">
            <a:spLocks/>
          </p:cNvSpPr>
          <p:nvPr/>
        </p:nvSpPr>
        <p:spPr bwMode="auto">
          <a:xfrm>
            <a:off x="383901" y="1956572"/>
            <a:ext cx="8376198" cy="392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  <a:defRPr/>
            </a:pPr>
            <a:r>
              <a:rPr lang="it-IT" sz="1600" b="0" kern="0" dirty="0" smtClean="0">
                <a:latin typeface="Palatino Linotype" pitchFamily="18" charset="0"/>
                <a:sym typeface="Symbol" panose="05050102010706020507" pitchFamily="18" charset="2"/>
              </a:rPr>
              <a:t>Improvements in MUV1,2 reconstruction.</a:t>
            </a: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  <a:defRPr/>
            </a:pPr>
            <a:r>
              <a:rPr lang="it-IT" sz="1600" b="0" kern="0" dirty="0" smtClean="0">
                <a:latin typeface="Palatino Linotype" pitchFamily="18" charset="0"/>
                <a:sym typeface="Symbol" panose="05050102010706020507" pitchFamily="18" charset="2"/>
              </a:rPr>
              <a:t>Improvements in RICH reconstruction</a:t>
            </a: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  <a:defRPr/>
            </a:pPr>
            <a:r>
              <a:rPr lang="it-IT" sz="1600" b="0" kern="0" dirty="0" smtClean="0">
                <a:solidFill>
                  <a:srgbClr val="0000FF"/>
                </a:solidFill>
                <a:latin typeface="Palatino Linotype" pitchFamily="18" charset="0"/>
                <a:sym typeface="Symbol" panose="05050102010706020507" pitchFamily="18" charset="2"/>
              </a:rPr>
              <a:t>Development of realistic particle ID technique/algorithms using the calorimeters.</a:t>
            </a: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  <a:defRPr/>
            </a:pPr>
            <a:r>
              <a:rPr lang="it-IT" sz="1600" b="0" kern="0" dirty="0" smtClean="0">
                <a:solidFill>
                  <a:srgbClr val="0000FF"/>
                </a:solidFill>
                <a:latin typeface="Palatino Linotype" pitchFamily="18" charset="0"/>
                <a:sym typeface="Symbol" panose="05050102010706020507" pitchFamily="18" charset="2"/>
              </a:rPr>
              <a:t>Development of realistic particle ID technique/algorithms using the RICH.</a:t>
            </a: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  <a:defRPr/>
            </a:pPr>
            <a:r>
              <a:rPr lang="it-IT" sz="1600" b="0" kern="0" dirty="0">
                <a:solidFill>
                  <a:srgbClr val="00CCFF"/>
                </a:solidFill>
                <a:latin typeface="Palatino Linotype" pitchFamily="18" charset="0"/>
                <a:sym typeface="Symbol" panose="05050102010706020507" pitchFamily="18" charset="2"/>
              </a:rPr>
              <a:t>M</a:t>
            </a:r>
            <a:r>
              <a:rPr lang="it-IT" sz="1600" b="0" kern="0" dirty="0" smtClean="0">
                <a:solidFill>
                  <a:srgbClr val="00CCFF"/>
                </a:solidFill>
                <a:latin typeface="Palatino Linotype" pitchFamily="18" charset="0"/>
                <a:sym typeface="Symbol" panose="05050102010706020507" pitchFamily="18" charset="2"/>
              </a:rPr>
              <a:t>ethods to measure the LAV, IRC, SAC photon detection efficiencies.</a:t>
            </a: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  <a:defRPr/>
            </a:pPr>
            <a:r>
              <a:rPr lang="it-IT" sz="1600" b="0" kern="0" dirty="0" smtClean="0">
                <a:solidFill>
                  <a:srgbClr val="00CCFF"/>
                </a:solidFill>
                <a:latin typeface="Palatino Linotype" pitchFamily="18" charset="0"/>
                <a:sym typeface="Symbol" panose="05050102010706020507" pitchFamily="18" charset="2"/>
              </a:rPr>
              <a:t>Methods to measure the muon ID inefficiency.</a:t>
            </a: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  <a:defRPr/>
            </a:pPr>
            <a:r>
              <a:rPr lang="it-IT" sz="1600" b="0" kern="0" dirty="0" smtClean="0">
                <a:solidFill>
                  <a:schemeClr val="bg2"/>
                </a:solidFill>
                <a:latin typeface="Palatino Linotype" pitchFamily="18" charset="0"/>
                <a:sym typeface="Symbol" panose="05050102010706020507" pitchFamily="18" charset="2"/>
              </a:rPr>
              <a:t>Methods to investigate the beam related background (accidentals).</a:t>
            </a: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  <a:defRPr/>
            </a:pPr>
            <a:r>
              <a:rPr lang="it-IT" sz="1600" b="0" kern="0" dirty="0" smtClean="0">
                <a:latin typeface="Palatino Linotype" pitchFamily="18" charset="0"/>
                <a:sym typeface="Symbol" panose="05050102010706020507" pitchFamily="18" charset="2"/>
              </a:rPr>
              <a:t>Methods to measure the random losses.</a:t>
            </a: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  <a:defRPr/>
            </a:pPr>
            <a:r>
              <a:rPr lang="it-IT" sz="1600" b="0" kern="0" dirty="0" smtClean="0">
                <a:solidFill>
                  <a:schemeClr val="accent2">
                    <a:lumMod val="50000"/>
                  </a:schemeClr>
                </a:solidFill>
                <a:latin typeface="Palatino Linotype" pitchFamily="18" charset="0"/>
                <a:sym typeface="Symbol" panose="05050102010706020507" pitchFamily="18" charset="2"/>
              </a:rPr>
              <a:t>Detector calibration/alignement methods.</a:t>
            </a: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  <a:defRPr/>
            </a:pPr>
            <a:r>
              <a:rPr lang="it-IT" sz="1600" b="0" kern="0" dirty="0" smtClean="0">
                <a:solidFill>
                  <a:srgbClr val="0000FF"/>
                </a:solidFill>
                <a:latin typeface="Palatino Linotype" pitchFamily="18" charset="0"/>
                <a:sym typeface="Symbol" panose="05050102010706020507" pitchFamily="18" charset="2"/>
              </a:rPr>
              <a:t>...</a:t>
            </a:r>
            <a:endParaRPr lang="it-IT" sz="1600" b="0" kern="0" dirty="0" smtClean="0">
              <a:solidFill>
                <a:srgbClr val="C00000"/>
              </a:solidFill>
              <a:latin typeface="Palatino Linotype" pitchFamily="18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  <a:defRPr/>
            </a:pPr>
            <a:r>
              <a:rPr lang="it-IT" sz="1600" b="0" kern="0" dirty="0" smtClean="0">
                <a:solidFill>
                  <a:srgbClr val="C00000"/>
                </a:solidFill>
                <a:latin typeface="Palatino Linotype" pitchFamily="18" charset="0"/>
                <a:sym typeface="Symbol" panose="05050102010706020507" pitchFamily="18" charset="2"/>
              </a:rPr>
              <a:t>Definition of the trigger strategy.</a:t>
            </a: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  <a:defRPr/>
            </a:pPr>
            <a:r>
              <a:rPr lang="it-IT" sz="1600" b="0" kern="0" dirty="0" smtClean="0">
                <a:solidFill>
                  <a:srgbClr val="C00000"/>
                </a:solidFill>
                <a:latin typeface="Palatino Linotype" pitchFamily="18" charset="0"/>
                <a:sym typeface="Symbol" panose="05050102010706020507" pitchFamily="18" charset="2"/>
              </a:rPr>
              <a:t>Definition of the analysis strategy (signal and control regions ...).</a:t>
            </a:r>
          </a:p>
        </p:txBody>
      </p:sp>
      <p:pic>
        <p:nvPicPr>
          <p:cNvPr id="14" name="Immagine 13" descr="NA62_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14" descr="208px-CERN_logo2.svg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924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70440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GTK </a:t>
            </a:r>
            <a:r>
              <a:rPr lang="it-IT" sz="4000" b="1" dirty="0" smtClean="0"/>
              <a:t>Mis-alignment</a:t>
            </a:r>
            <a:r>
              <a:rPr lang="en-GB" sz="4000" b="1" dirty="0">
                <a:latin typeface="Palatino Linotype" panose="02040502050505030304" pitchFamily="18" charset="0"/>
              </a:rPr>
              <a:t> </a:t>
            </a:r>
            <a:r>
              <a:rPr lang="en-GB" sz="1600" b="1" dirty="0" smtClean="0">
                <a:latin typeface="Palatino Linotype" panose="02040502050505030304" pitchFamily="18" charset="0"/>
              </a:rPr>
              <a:t>(B. </a:t>
            </a:r>
            <a:r>
              <a:rPr lang="en-GB" sz="1600" b="1" dirty="0" err="1" smtClean="0">
                <a:latin typeface="Palatino Linotype" panose="02040502050505030304" pitchFamily="18" charset="0"/>
              </a:rPr>
              <a:t>Velghe</a:t>
            </a:r>
            <a:r>
              <a:rPr lang="en-GB" sz="1600" b="1" dirty="0" smtClean="0">
                <a:latin typeface="Palatino Linotype" panose="02040502050505030304" pitchFamily="18" charset="0"/>
              </a:rPr>
              <a:t>) </a:t>
            </a:r>
            <a:endParaRPr lang="it-IT" sz="1600" b="1" dirty="0" smtClean="0"/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pic>
        <p:nvPicPr>
          <p:cNvPr id="7" name="Immagine 13" descr="NA62_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egnaposto contenuto 7"/>
          <p:cNvSpPr txBox="1">
            <a:spLocks/>
          </p:cNvSpPr>
          <p:nvPr/>
        </p:nvSpPr>
        <p:spPr bwMode="auto">
          <a:xfrm>
            <a:off x="272038" y="1054679"/>
            <a:ext cx="8934889" cy="57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1 mm misalignment of station 1 and 2 vs station 3 simulated (4 config.)</a:t>
            </a:r>
            <a:endParaRPr lang="it-IT" sz="1600" b="0" kern="0" dirty="0" smtClean="0">
              <a:solidFill>
                <a:srgbClr val="0000FF"/>
              </a:solidFill>
              <a:latin typeface="Palatino Linotype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581" y="1533304"/>
            <a:ext cx="3346586" cy="204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4048" y="1511704"/>
            <a:ext cx="2798934" cy="2084400"/>
          </a:xfrm>
          <a:prstGeom prst="rect">
            <a:avLst/>
          </a:prstGeom>
        </p:spPr>
      </p:pic>
      <p:sp>
        <p:nvSpPr>
          <p:cNvPr id="11" name="Segnaposto contenuto 7"/>
          <p:cNvSpPr txBox="1">
            <a:spLocks/>
          </p:cNvSpPr>
          <p:nvPr/>
        </p:nvSpPr>
        <p:spPr bwMode="auto">
          <a:xfrm>
            <a:off x="457200" y="3510482"/>
            <a:ext cx="8934889" cy="57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600" b="0" kern="0" dirty="0" smtClean="0">
                <a:solidFill>
                  <a:srgbClr val="0000FF"/>
                </a:solidFill>
                <a:latin typeface="Palatino Linotype" pitchFamily="18" charset="0"/>
              </a:rPr>
              <a:t>Impact of the GTK on kinematics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313" y="3933056"/>
            <a:ext cx="3861000" cy="2112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29313" y="4391301"/>
            <a:ext cx="4692600" cy="1079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6488" y="5906766"/>
            <a:ext cx="2910600" cy="2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64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70440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Conclusions</a:t>
            </a:r>
            <a:endParaRPr lang="it-IT" sz="4000" b="1" dirty="0" smtClean="0"/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pic>
        <p:nvPicPr>
          <p:cNvPr id="7" name="Immagine 13" descr="NA62_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egnaposto contenuto 7"/>
          <p:cNvSpPr>
            <a:spLocks noGrp="1"/>
          </p:cNvSpPr>
          <p:nvPr>
            <p:ph idx="1"/>
          </p:nvPr>
        </p:nvSpPr>
        <p:spPr>
          <a:xfrm>
            <a:off x="301425" y="1033083"/>
            <a:ext cx="6635080" cy="138780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800" dirty="0" smtClean="0">
                <a:solidFill>
                  <a:srgbClr val="C00000"/>
                </a:solidFill>
                <a:latin typeface="Palatino Linotype" pitchFamily="18" charset="0"/>
              </a:rPr>
              <a:t>Overview:</a:t>
            </a:r>
          </a:p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400" dirty="0" smtClean="0">
                <a:solidFill>
                  <a:srgbClr val="0000FF"/>
                </a:solidFill>
                <a:latin typeface="Palatino Linotype" pitchFamily="18" charset="0"/>
              </a:rPr>
              <a:t>We are on </a:t>
            </a:r>
            <a:r>
              <a:rPr lang="it-IT" sz="2400" dirty="0" smtClean="0">
                <a:solidFill>
                  <a:srgbClr val="0000FF"/>
                </a:solidFill>
                <a:latin typeface="Palatino Linotype" pitchFamily="18" charset="0"/>
              </a:rPr>
              <a:t>track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000" dirty="0" smtClean="0">
                <a:latin typeface="Palatino Linotype" pitchFamily="18" charset="0"/>
              </a:rPr>
              <a:t>Still true after 2 days.</a:t>
            </a:r>
            <a:endParaRPr lang="it-IT" sz="2000" dirty="0" smtClean="0">
              <a:latin typeface="Palatino Linotype" pitchFamily="18" charset="0"/>
            </a:endParaRPr>
          </a:p>
        </p:txBody>
      </p:sp>
      <p:sp>
        <p:nvSpPr>
          <p:cNvPr id="11" name="Segnaposto contenuto 7"/>
          <p:cNvSpPr txBox="1">
            <a:spLocks/>
          </p:cNvSpPr>
          <p:nvPr/>
        </p:nvSpPr>
        <p:spPr bwMode="auto">
          <a:xfrm>
            <a:off x="233652" y="2721088"/>
            <a:ext cx="8354723" cy="3298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800" b="0" kern="0" dirty="0" smtClean="0">
                <a:solidFill>
                  <a:srgbClr val="C00000"/>
                </a:solidFill>
                <a:latin typeface="Palatino Linotype" pitchFamily="18" charset="0"/>
              </a:rPr>
              <a:t>Challenges</a:t>
            </a:r>
            <a:r>
              <a:rPr lang="it-IT" sz="2800" b="0" kern="0" dirty="0" smtClean="0">
                <a:solidFill>
                  <a:srgbClr val="C00000"/>
                </a:solidFill>
                <a:latin typeface="Palatino Linotype" pitchFamily="18" charset="0"/>
              </a:rPr>
              <a:t>:</a:t>
            </a:r>
            <a:endParaRPr lang="it-IT" sz="1200" b="0" kern="0" dirty="0" smtClean="0">
              <a:solidFill>
                <a:srgbClr val="C00000"/>
              </a:solidFill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400" b="0" kern="0" dirty="0" smtClean="0">
                <a:solidFill>
                  <a:srgbClr val="0000FF"/>
                </a:solidFill>
                <a:latin typeface="Palatino Linotype" pitchFamily="18" charset="0"/>
              </a:rPr>
              <a:t>Trigger </a:t>
            </a:r>
            <a:r>
              <a:rPr lang="it-IT" sz="2400" b="0" kern="0" dirty="0" smtClean="0">
                <a:solidFill>
                  <a:srgbClr val="0000FF"/>
                </a:solidFill>
                <a:latin typeface="Palatino Linotype" pitchFamily="18" charset="0"/>
              </a:rPr>
              <a:t>strategy</a:t>
            </a:r>
          </a:p>
          <a:p>
            <a:pPr lvl="1" eaLnBrk="1" hangingPunct="1">
              <a:buBlip>
                <a:blip r:embed="rId4"/>
              </a:buBlip>
              <a:defRPr/>
            </a:pPr>
            <a:r>
              <a:rPr lang="it-IT" sz="2000" b="0" kern="0" dirty="0" smtClean="0">
                <a:latin typeface="Palatino Linotype" pitchFamily="18" charset="0"/>
              </a:rPr>
              <a:t>Simulation tool </a:t>
            </a:r>
            <a:r>
              <a:rPr lang="it-IT" sz="2000" b="0" kern="0" dirty="0">
                <a:latin typeface="Palatino Linotype" pitchFamily="18" charset="0"/>
              </a:rPr>
              <a:t>for detailed trigger studies close to be ready</a:t>
            </a:r>
            <a:r>
              <a:rPr lang="it-IT" sz="2000" b="0" kern="0" dirty="0" smtClean="0">
                <a:latin typeface="Palatino Linotype" pitchFamily="18" charset="0"/>
              </a:rPr>
              <a:t>.</a:t>
            </a:r>
          </a:p>
          <a:p>
            <a:pPr lvl="1" eaLnBrk="1" hangingPunct="1">
              <a:buBlip>
                <a:blip r:embed="rId4"/>
              </a:buBlip>
              <a:defRPr/>
            </a:pPr>
            <a:r>
              <a:rPr lang="it-IT" sz="2000" b="0" kern="0" dirty="0">
                <a:solidFill>
                  <a:srgbClr val="C00000"/>
                </a:solidFill>
                <a:latin typeface="Palatino Linotype" pitchFamily="18" charset="0"/>
              </a:rPr>
              <a:t>Ideas about the trigger strategy already </a:t>
            </a:r>
            <a:r>
              <a:rPr lang="it-IT" sz="2000" b="0" kern="0" dirty="0" smtClean="0">
                <a:solidFill>
                  <a:srgbClr val="C00000"/>
                </a:solidFill>
                <a:latin typeface="Palatino Linotype" pitchFamily="18" charset="0"/>
              </a:rPr>
              <a:t>from </a:t>
            </a:r>
            <a:r>
              <a:rPr lang="it-IT" sz="2000" b="0" kern="0" dirty="0">
                <a:solidFill>
                  <a:srgbClr val="C00000"/>
                </a:solidFill>
                <a:latin typeface="Palatino Linotype" pitchFamily="18" charset="0"/>
              </a:rPr>
              <a:t>2014 on the market</a:t>
            </a:r>
            <a:r>
              <a:rPr lang="it-IT" sz="2000" b="0" kern="0" dirty="0" smtClean="0">
                <a:solidFill>
                  <a:srgbClr val="C00000"/>
                </a:solidFill>
                <a:latin typeface="Palatino Linotype" pitchFamily="18" charset="0"/>
              </a:rPr>
              <a:t>.</a:t>
            </a:r>
            <a:endParaRPr lang="it-IT" sz="2400" b="0" kern="0" dirty="0" smtClean="0">
              <a:solidFill>
                <a:srgbClr val="0000FF"/>
              </a:solidFill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400" b="0" kern="0" dirty="0" smtClean="0">
                <a:solidFill>
                  <a:srgbClr val="0000FF"/>
                </a:solidFill>
                <a:latin typeface="Palatino Linotype" pitchFamily="18" charset="0"/>
              </a:rPr>
              <a:t>Program </a:t>
            </a:r>
            <a:r>
              <a:rPr lang="it-IT" sz="2400" b="0" kern="0" dirty="0" smtClean="0">
                <a:solidFill>
                  <a:srgbClr val="0000FF"/>
                </a:solidFill>
                <a:latin typeface="Palatino Linotype" pitchFamily="18" charset="0"/>
              </a:rPr>
              <a:t>of the </a:t>
            </a:r>
            <a:r>
              <a:rPr lang="it-IT" sz="2400" b="0" kern="0" dirty="0" smtClean="0">
                <a:solidFill>
                  <a:srgbClr val="0000FF"/>
                </a:solidFill>
                <a:latin typeface="Palatino Linotype" pitchFamily="18" charset="0"/>
              </a:rPr>
              <a:t>analysis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000" b="0" kern="0" dirty="0" smtClean="0">
                <a:solidFill>
                  <a:schemeClr val="tx2"/>
                </a:solidFill>
                <a:latin typeface="Palatino Linotype" pitchFamily="18" charset="0"/>
              </a:rPr>
              <a:t>Effort started.</a:t>
            </a:r>
            <a:endParaRPr lang="it-IT" sz="2400" b="0" kern="0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400" b="0" kern="0" dirty="0" smtClean="0">
                <a:solidFill>
                  <a:srgbClr val="0000FF"/>
                </a:solidFill>
                <a:latin typeface="Palatino Linotype" pitchFamily="18" charset="0"/>
              </a:rPr>
              <a:t>Analysis program(s)</a:t>
            </a:r>
          </a:p>
        </p:txBody>
      </p:sp>
    </p:spTree>
    <p:extLst>
      <p:ext uri="{BB962C8B-B14F-4D97-AF65-F5344CB8AC3E}">
        <p14:creationId xmlns:p14="http://schemas.microsoft.com/office/powerpoint/2010/main" val="23663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it-IT" altLang="en-US" sz="1200" dirty="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2014 Run: Physics Goal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25606" name="Segnaposto contenuto 7"/>
          <p:cNvSpPr>
            <a:spLocks noGrp="1"/>
          </p:cNvSpPr>
          <p:nvPr>
            <p:ph idx="1"/>
          </p:nvPr>
        </p:nvSpPr>
        <p:spPr>
          <a:xfrm>
            <a:off x="305740" y="1176701"/>
            <a:ext cx="8569325" cy="12441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it-IT" sz="2400" dirty="0" smtClean="0">
                <a:solidFill>
                  <a:srgbClr val="0000FF"/>
                </a:solidFill>
                <a:latin typeface="Palatino Linotype" pitchFamily="18" charset="0"/>
              </a:rPr>
              <a:t>Assumptions: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it-IT" sz="2000" dirty="0" smtClean="0">
                <a:latin typeface="Palatino Linotype" pitchFamily="18" charset="0"/>
              </a:rPr>
              <a:t>60 days of data taking (vs nominal run 100 days)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it-IT" sz="2000" dirty="0" smtClean="0">
                <a:solidFill>
                  <a:srgbClr val="FF0000"/>
                </a:solidFill>
                <a:latin typeface="Palatino Linotype" pitchFamily="18" charset="0"/>
              </a:rPr>
              <a:t>10% of the nominal Intensity x data taking efficiency</a:t>
            </a:r>
          </a:p>
        </p:txBody>
      </p:sp>
      <p:pic>
        <p:nvPicPr>
          <p:cNvPr id="7" name="Immagine 13" descr="NA62_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051720" y="2564904"/>
                <a:ext cx="4320222" cy="3147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𝑲</m:t>
                          </m:r>
                        </m:sub>
                      </m:sSub>
                      <m:r>
                        <a:rPr lang="en-GB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𝟎𝟔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GB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𝟏𝟐</m:t>
                          </m:r>
                        </m:sup>
                      </m:sSup>
                      <m:r>
                        <a:rPr lang="en-GB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GB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  <m:r>
                        <a:rPr lang="en-GB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GB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564904"/>
                <a:ext cx="4320222" cy="314766"/>
              </a:xfrm>
              <a:prstGeom prst="rect">
                <a:avLst/>
              </a:prstGeom>
              <a:blipFill rotWithShape="0">
                <a:blip r:embed="rId5"/>
                <a:stretch>
                  <a:fillRect l="-847" r="-282" b="-2156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83568" y="3521118"/>
                <a:ext cx="7370672" cy="312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𝝅𝝂𝝂</m:t>
                          </m:r>
                        </m:sub>
                        <m:sup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𝒔𝒆𝒍𝒆𝒄𝒕𝒆𝒅</m:t>
                          </m:r>
                        </m:sup>
                      </m:sSubSup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</a:rPr>
                            <m:t>𝑲</m:t>
                          </m:r>
                        </m:sub>
                      </m:sSub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𝑩𝑹</m:t>
                      </m:r>
                      <m:d>
                        <m:d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𝝅𝝂𝝂</m:t>
                          </m:r>
                        </m:e>
                      </m:d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𝓐</m:t>
                          </m:r>
                        </m:e>
                        <m:sub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𝝅𝝂𝝂</m:t>
                          </m:r>
                        </m:sub>
                      </m:sSub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GB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GB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𝟏𝟏</m:t>
                              </m:r>
                            </m:sup>
                          </m:sSup>
                        </m:e>
                      </m:d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𝟖</m:t>
                          </m:r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GB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e>
                            <m:sup>
                              <m:r>
                                <a:rPr lang="en-GB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𝟏𝟎</m:t>
                              </m:r>
                            </m:sup>
                          </m:sSup>
                        </m:e>
                      </m:d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521118"/>
                <a:ext cx="7370672" cy="312650"/>
              </a:xfrm>
              <a:prstGeom prst="rect">
                <a:avLst/>
              </a:prstGeom>
              <a:blipFill rotWithShape="0">
                <a:blip r:embed="rId6"/>
                <a:stretch>
                  <a:fillRect t="-1961" b="-11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698338" y="3979900"/>
                <a:ext cx="2908810" cy="38324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𝝅𝝂𝝂</m:t>
                          </m:r>
                        </m:sub>
                        <m:sup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𝒔𝒆𝒍𝒆𝒄𝒕𝒆𝒅</m:t>
                          </m:r>
                        </m:sup>
                      </m:sSubSup>
                      <m:r>
                        <a:rPr lang="en-GB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𝑺𝑴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338" y="3979900"/>
                <a:ext cx="2908810" cy="38324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own Arrow 9"/>
          <p:cNvSpPr/>
          <p:nvPr/>
        </p:nvSpPr>
        <p:spPr bwMode="auto">
          <a:xfrm>
            <a:off x="3910427" y="2963036"/>
            <a:ext cx="484632" cy="504056"/>
          </a:xfrm>
          <a:prstGeom prst="down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Segnaposto contenuto 7"/>
          <p:cNvSpPr txBox="1">
            <a:spLocks/>
          </p:cNvSpPr>
          <p:nvPr/>
        </p:nvSpPr>
        <p:spPr bwMode="auto">
          <a:xfrm>
            <a:off x="287337" y="4596522"/>
            <a:ext cx="8569325" cy="149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it-IT" sz="2400" b="0" kern="0" dirty="0" smtClean="0">
                <a:solidFill>
                  <a:srgbClr val="0000FF"/>
                </a:solidFill>
                <a:latin typeface="Palatino Linotype" pitchFamily="18" charset="0"/>
              </a:rPr>
              <a:t>We can reach the SM sensitivity.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it-IT" sz="2000" b="0" kern="0" dirty="0">
                <a:solidFill>
                  <a:srgbClr val="FF0000"/>
                </a:solidFill>
                <a:latin typeface="Palatino Linotype" pitchFamily="18" charset="0"/>
              </a:rPr>
              <a:t>W</a:t>
            </a:r>
            <a:r>
              <a:rPr lang="it-IT" sz="2000" b="0" kern="0" dirty="0" smtClean="0">
                <a:solidFill>
                  <a:srgbClr val="FF0000"/>
                </a:solidFill>
                <a:latin typeface="Palatino Linotype" pitchFamily="18" charset="0"/>
              </a:rPr>
              <a:t>e can provide a BR measurement competitive with the existing one </a:t>
            </a:r>
            <a:r>
              <a:rPr lang="it-IT" sz="2000" b="0" kern="0" dirty="0" smtClean="0">
                <a:solidFill>
                  <a:schemeClr val="tx2"/>
                </a:solidFill>
                <a:latin typeface="Palatino Linotype" pitchFamily="18" charset="0"/>
              </a:rPr>
              <a:t>(if everything goes as expected);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2"/>
              </a:buBlip>
              <a:defRPr/>
            </a:pPr>
            <a:r>
              <a:rPr lang="it-IT" sz="2000" b="0" kern="0" dirty="0" smtClean="0">
                <a:latin typeface="Palatino Linotype" pitchFamily="18" charset="0"/>
              </a:rPr>
              <a:t>otherwise we can spot what is missing to reach the goal.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364804"/>
          </a:xfrm>
        </p:spPr>
        <p:txBody>
          <a:bodyPr/>
          <a:lstStyle/>
          <a:p>
            <a:pPr algn="ctr"/>
            <a:r>
              <a:rPr lang="en-GB" b="1" dirty="0" smtClean="0"/>
              <a:t>Conclusions from “Overview &amp; Challenges”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7C292-E667-47FE-AE1B-C9DCC49866AB}" type="slidenum">
              <a:rPr lang="it-IT" altLang="en-US" smtClean="0"/>
              <a:pPr>
                <a:defRPr/>
              </a:pPr>
              <a:t>3</a:t>
            </a:fld>
            <a:endParaRPr lang="it-IT" altLang="en-US"/>
          </a:p>
        </p:txBody>
      </p:sp>
      <p:pic>
        <p:nvPicPr>
          <p:cNvPr id="8" name="Immagine 13" descr="NA62_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60" y="-21892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gnaposto contenuto 7"/>
          <p:cNvSpPr>
            <a:spLocks noGrp="1"/>
          </p:cNvSpPr>
          <p:nvPr>
            <p:ph idx="1"/>
          </p:nvPr>
        </p:nvSpPr>
        <p:spPr>
          <a:xfrm>
            <a:off x="453256" y="1942322"/>
            <a:ext cx="8569325" cy="108185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800" dirty="0" smtClean="0">
                <a:solidFill>
                  <a:srgbClr val="C00000"/>
                </a:solidFill>
                <a:latin typeface="Palatino Linotype" pitchFamily="18" charset="0"/>
              </a:rPr>
              <a:t>Overview:</a:t>
            </a:r>
          </a:p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400" dirty="0" smtClean="0">
                <a:solidFill>
                  <a:srgbClr val="0000FF"/>
                </a:solidFill>
                <a:latin typeface="Palatino Linotype" pitchFamily="18" charset="0"/>
              </a:rPr>
              <a:t>We are on track.</a:t>
            </a:r>
          </a:p>
        </p:txBody>
      </p:sp>
      <p:sp>
        <p:nvSpPr>
          <p:cNvPr id="12" name="Segnaposto contenuto 7"/>
          <p:cNvSpPr txBox="1">
            <a:spLocks/>
          </p:cNvSpPr>
          <p:nvPr/>
        </p:nvSpPr>
        <p:spPr bwMode="auto">
          <a:xfrm>
            <a:off x="453256" y="3635952"/>
            <a:ext cx="8569325" cy="188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800" b="0" kern="0" dirty="0" smtClean="0">
                <a:solidFill>
                  <a:srgbClr val="C00000"/>
                </a:solidFill>
                <a:latin typeface="Palatino Linotype" pitchFamily="18" charset="0"/>
              </a:rPr>
              <a:t>Challenges:</a:t>
            </a:r>
          </a:p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400" b="0" kern="0" dirty="0" smtClean="0">
                <a:solidFill>
                  <a:srgbClr val="0000FF"/>
                </a:solidFill>
                <a:latin typeface="Palatino Linotype" pitchFamily="18" charset="0"/>
              </a:rPr>
              <a:t>Trigger strategy</a:t>
            </a:r>
          </a:p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400" b="0" kern="0" dirty="0" smtClean="0">
                <a:solidFill>
                  <a:srgbClr val="0000FF"/>
                </a:solidFill>
                <a:latin typeface="Palatino Linotype" pitchFamily="18" charset="0"/>
              </a:rPr>
              <a:t>Program of the analysis</a:t>
            </a:r>
          </a:p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2400" b="0" kern="0" dirty="0" smtClean="0">
                <a:solidFill>
                  <a:srgbClr val="0000FF"/>
                </a:solidFill>
                <a:latin typeface="Palatino Linotype" pitchFamily="18" charset="0"/>
              </a:rPr>
              <a:t>Analysis program(s)</a:t>
            </a:r>
          </a:p>
        </p:txBody>
      </p:sp>
    </p:spTree>
    <p:extLst>
      <p:ext uri="{BB962C8B-B14F-4D97-AF65-F5344CB8AC3E}">
        <p14:creationId xmlns:p14="http://schemas.microsoft.com/office/powerpoint/2010/main" val="263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5957"/>
            <a:ext cx="8229600" cy="1139825"/>
          </a:xfrm>
        </p:spPr>
        <p:txBody>
          <a:bodyPr/>
          <a:lstStyle/>
          <a:p>
            <a:pPr algn="ctr"/>
            <a:r>
              <a:rPr lang="en-GB" sz="3600" b="1" dirty="0" smtClean="0"/>
              <a:t>L0 Trigger </a:t>
            </a:r>
            <a:r>
              <a:rPr lang="en-GB" sz="3600" b="1" dirty="0" smtClean="0"/>
              <a:t>Simulation </a:t>
            </a:r>
            <a:r>
              <a:rPr lang="en-GB" sz="1600" b="1" dirty="0" smtClean="0"/>
              <a:t>(B. </a:t>
            </a:r>
            <a:r>
              <a:rPr lang="en-GB" sz="1600" b="1" dirty="0" err="1" smtClean="0"/>
              <a:t>Angelucci</a:t>
            </a:r>
            <a:r>
              <a:rPr lang="en-GB" sz="1600" b="1" dirty="0" smtClean="0"/>
              <a:t>)</a:t>
            </a:r>
            <a:endParaRPr lang="en-GB" sz="1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7C292-E667-47FE-AE1B-C9DCC49866AB}" type="slidenum">
              <a:rPr lang="it-IT" altLang="en-US" smtClean="0"/>
              <a:pPr>
                <a:defRPr/>
              </a:pPr>
              <a:t>4</a:t>
            </a:fld>
            <a:endParaRPr lang="it-IT" altLang="en-US"/>
          </a:p>
        </p:txBody>
      </p:sp>
      <p:pic>
        <p:nvPicPr>
          <p:cNvPr id="8" name="Immagine 13" descr="NA62_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60" y="-21892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Segnaposto contenuto 7"/>
              <p:cNvSpPr txBox="1">
                <a:spLocks/>
              </p:cNvSpPr>
              <p:nvPr/>
            </p:nvSpPr>
            <p:spPr bwMode="auto">
              <a:xfrm>
                <a:off x="323528" y="1355782"/>
                <a:ext cx="8632435" cy="36724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+mn-lt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+mn-lt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1383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5955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0527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5099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Blip>
                    <a:blip r:embed="rId4"/>
                  </a:buBlip>
                  <a:defRPr/>
                </a:pPr>
                <a:r>
                  <a:rPr lang="it-IT" sz="1800" b="0" kern="0" dirty="0" smtClean="0">
                    <a:solidFill>
                      <a:srgbClr val="0000FF"/>
                    </a:solidFill>
                    <a:latin typeface="Palatino Linotype" pitchFamily="18" charset="0"/>
                  </a:rPr>
                  <a:t>Detailed simulation of the L0 is close to be ready</a:t>
                </a:r>
              </a:p>
              <a:p>
                <a:pPr eaLnBrk="1" hangingPunct="1">
                  <a:buFont typeface="Wingdings" panose="05000000000000000000" pitchFamily="2" charset="2"/>
                  <a:buBlip>
                    <a:blip r:embed="rId4"/>
                  </a:buBlip>
                  <a:defRPr/>
                </a:pPr>
                <a:r>
                  <a:rPr lang="it-IT" sz="1800" b="0" kern="0" dirty="0" smtClean="0">
                    <a:solidFill>
                      <a:srgbClr val="0000FF"/>
                    </a:solidFill>
                    <a:latin typeface="Palatino Linotype" pitchFamily="18" charset="0"/>
                  </a:rPr>
                  <a:t>Pileup included</a:t>
                </a:r>
              </a:p>
              <a:p>
                <a:pPr eaLnBrk="1" hangingPunct="1">
                  <a:buFont typeface="Wingdings" panose="05000000000000000000" pitchFamily="2" charset="2"/>
                  <a:buBlip>
                    <a:blip r:embed="rId4"/>
                  </a:buBlip>
                  <a:defRPr/>
                </a:pPr>
                <a:r>
                  <a:rPr lang="it-IT" sz="1800" b="0" kern="0" dirty="0">
                    <a:solidFill>
                      <a:srgbClr val="0000FF"/>
                    </a:solidFill>
                    <a:latin typeface="Palatino Linotype" pitchFamily="18" charset="0"/>
                  </a:rPr>
                  <a:t>T</a:t>
                </a:r>
                <a:r>
                  <a:rPr lang="it-IT" sz="1800" b="0" kern="0" dirty="0" smtClean="0">
                    <a:solidFill>
                      <a:srgbClr val="0000FF"/>
                    </a:solidFill>
                    <a:latin typeface="Palatino Linotype" pitchFamily="18" charset="0"/>
                  </a:rPr>
                  <a:t>iming of the hits simulated (still naively in some cases).</a:t>
                </a:r>
              </a:p>
              <a:p>
                <a:pPr eaLnBrk="1" hangingPunct="1">
                  <a:buFont typeface="Wingdings" panose="05000000000000000000" pitchFamily="2" charset="2"/>
                  <a:buBlip>
                    <a:blip r:embed="rId4"/>
                  </a:buBlip>
                  <a:defRPr/>
                </a:pPr>
                <a:r>
                  <a:rPr lang="it-IT" sz="1800" b="0" kern="0" dirty="0" smtClean="0">
                    <a:solidFill>
                      <a:srgbClr val="0000FF"/>
                    </a:solidFill>
                    <a:latin typeface="Palatino Linotype" pitchFamily="18" charset="0"/>
                  </a:rPr>
                  <a:t>Simulation of the Roma2 L0 LKr trigger:</a:t>
                </a:r>
              </a:p>
              <a:p>
                <a:pPr lvl="1" eaLnBrk="1" hangingPunct="1">
                  <a:buFont typeface="Wingdings" panose="05000000000000000000" pitchFamily="2" charset="2"/>
                  <a:buBlip>
                    <a:blip r:embed="rId4"/>
                  </a:buBlip>
                  <a:defRPr/>
                </a:pPr>
                <a:r>
                  <a:rPr lang="it-IT" sz="1600" b="0" kern="0" dirty="0" smtClean="0">
                    <a:latin typeface="Palatino Linotype" pitchFamily="18" charset="0"/>
                  </a:rPr>
                  <a:t>Supercell scheme implemented</a:t>
                </a:r>
              </a:p>
              <a:p>
                <a:pPr eaLnBrk="1" hangingPunct="1">
                  <a:buFont typeface="Wingdings" panose="05000000000000000000" pitchFamily="2" charset="2"/>
                  <a:buBlip>
                    <a:blip r:embed="rId4"/>
                  </a:buBlip>
                  <a:defRPr/>
                </a:pPr>
                <a:r>
                  <a:rPr lang="it-IT" sz="1800" b="0" kern="0" dirty="0" smtClean="0">
                    <a:solidFill>
                      <a:srgbClr val="0000FF"/>
                    </a:solidFill>
                    <a:latin typeface="Palatino Linotype" pitchFamily="18" charset="0"/>
                  </a:rPr>
                  <a:t>Definition of L0 primitives (detector condition within a fixed timewindow) for:</a:t>
                </a:r>
              </a:p>
              <a:p>
                <a:pPr lvl="1" eaLnBrk="1" hangingPunct="1">
                  <a:buFont typeface="Wingdings" panose="05000000000000000000" pitchFamily="2" charset="2"/>
                  <a:buBlip>
                    <a:blip r:embed="rId4"/>
                  </a:buBlip>
                  <a:defRPr/>
                </a:pPr>
                <a:r>
                  <a:rPr lang="it-IT" sz="1600" b="0" kern="0" dirty="0" smtClean="0">
                    <a:latin typeface="Palatino Linotype" pitchFamily="18" charset="0"/>
                  </a:rPr>
                  <a:t>CHOD: coincidens between hits in different planes (</a:t>
                </a:r>
                <a14:m>
                  <m:oMath xmlns:m="http://schemas.openxmlformats.org/officeDocument/2006/math">
                    <m:r>
                      <a:rPr lang="it-IT" sz="16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16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16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±1 </m:t>
                    </m:r>
                    <m:r>
                      <a:rPr lang="en-GB" sz="1600" b="0" i="1" kern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r>
                  <a:rPr lang="it-IT" sz="1600" b="0" kern="0" dirty="0" smtClean="0">
                    <a:latin typeface="Palatino Linotype" pitchFamily="18" charset="0"/>
                  </a:rPr>
                  <a:t>)</a:t>
                </a:r>
              </a:p>
              <a:p>
                <a:pPr lvl="1" eaLnBrk="1" hangingPunct="1">
                  <a:buBlip>
                    <a:blip r:embed="rId4"/>
                  </a:buBlip>
                  <a:defRPr/>
                </a:pPr>
                <a:r>
                  <a:rPr lang="it-IT" sz="1600" b="0" kern="0" dirty="0" smtClean="0">
                    <a:latin typeface="Palatino Linotype" pitchFamily="18" charset="0"/>
                  </a:rPr>
                  <a:t>RICH: between 4 and 32 hits </a:t>
                </a:r>
                <a:r>
                  <a:rPr lang="it-IT" sz="1600" b="0" kern="0" dirty="0">
                    <a:latin typeface="Palatino Linotype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it-IT" sz="1600" b="0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1600" b="0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1600" b="0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±1 </m:t>
                    </m:r>
                    <m:r>
                      <a:rPr lang="en-GB" sz="1600" b="0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r>
                  <a:rPr lang="it-IT" sz="1600" b="0" kern="0" dirty="0" smtClean="0">
                    <a:latin typeface="Palatino Linotype" pitchFamily="18" charset="0"/>
                  </a:rPr>
                  <a:t>)</a:t>
                </a:r>
              </a:p>
              <a:p>
                <a:pPr lvl="1" eaLnBrk="1" hangingPunct="1">
                  <a:buBlip>
                    <a:blip r:embed="rId4"/>
                  </a:buBlip>
                  <a:defRPr/>
                </a:pPr>
                <a:r>
                  <a:rPr lang="it-IT" sz="1600" b="0" kern="0" dirty="0" smtClean="0">
                    <a:latin typeface="Palatino Linotype" pitchFamily="18" charset="0"/>
                  </a:rPr>
                  <a:t>MUV3: one hits in both the PMs of the same pad </a:t>
                </a:r>
                <a:r>
                  <a:rPr lang="it-IT" sz="1600" b="0" kern="0" dirty="0">
                    <a:latin typeface="Palatino Linotype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it-IT" sz="1600" b="0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1600" b="0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1600" b="0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±1 </m:t>
                    </m:r>
                    <m:r>
                      <a:rPr lang="en-GB" sz="1600" b="0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r>
                  <a:rPr lang="it-IT" sz="1600" b="0" kern="0" dirty="0" smtClean="0">
                    <a:latin typeface="Palatino Linotype" pitchFamily="18" charset="0"/>
                  </a:rPr>
                  <a:t>)</a:t>
                </a:r>
              </a:p>
              <a:p>
                <a:pPr lvl="1" eaLnBrk="1" hangingPunct="1">
                  <a:buFont typeface="Wingdings" panose="05000000000000000000" pitchFamily="2" charset="2"/>
                  <a:buBlip>
                    <a:blip r:embed="rId4"/>
                  </a:buBlip>
                  <a:defRPr/>
                </a:pPr>
                <a:r>
                  <a:rPr lang="it-IT" sz="1600" b="0" kern="0" dirty="0" smtClean="0">
                    <a:latin typeface="Palatino Linotype" pitchFamily="18" charset="0"/>
                  </a:rPr>
                  <a:t>LKr: number of clusters (No timing)</a:t>
                </a:r>
              </a:p>
              <a:p>
                <a:pPr lvl="1" eaLnBrk="1" hangingPunct="1">
                  <a:buBlip>
                    <a:blip r:embed="rId4"/>
                  </a:buBlip>
                  <a:defRPr/>
                </a:pPr>
                <a:r>
                  <a:rPr lang="it-IT" sz="1600" b="0" kern="0" dirty="0">
                    <a:latin typeface="Palatino Linotype" pitchFamily="18" charset="0"/>
                  </a:rPr>
                  <a:t>LAV: low-threshold hit in at least one LAV (</a:t>
                </a:r>
                <a14:m>
                  <m:oMath xmlns:m="http://schemas.openxmlformats.org/officeDocument/2006/math">
                    <m:r>
                      <a:rPr lang="it-IT" sz="1600" b="0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sz="1600" b="0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GB" sz="1600" b="0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±10 </m:t>
                    </m:r>
                    <m:r>
                      <a:rPr lang="en-GB" sz="1600" b="0" i="1" ker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𝑛𝑠</m:t>
                    </m:r>
                  </m:oMath>
                </a14:m>
                <a:r>
                  <a:rPr lang="it-IT" sz="1600" b="0" kern="0" dirty="0" smtClean="0">
                    <a:latin typeface="Palatino Linotype" pitchFamily="18" charset="0"/>
                  </a:rPr>
                  <a:t>)</a:t>
                </a:r>
              </a:p>
              <a:p>
                <a:pPr lvl="1" eaLnBrk="1" hangingPunct="1">
                  <a:buFont typeface="Wingdings" panose="05000000000000000000" pitchFamily="2" charset="2"/>
                  <a:buBlip>
                    <a:blip r:embed="rId4"/>
                  </a:buBlip>
                  <a:defRPr/>
                </a:pPr>
                <a:endParaRPr lang="it-IT" sz="1800" b="0" kern="0" dirty="0" smtClean="0">
                  <a:solidFill>
                    <a:srgbClr val="0000FF"/>
                  </a:solidFill>
                  <a:latin typeface="Palatino Linotype" pitchFamily="18" charset="0"/>
                </a:endParaRPr>
              </a:p>
              <a:p>
                <a:pPr lvl="1" eaLnBrk="1" hangingPunct="1">
                  <a:buFont typeface="Wingdings" panose="05000000000000000000" pitchFamily="2" charset="2"/>
                  <a:buBlip>
                    <a:blip r:embed="rId4"/>
                  </a:buBlip>
                  <a:defRPr/>
                </a:pPr>
                <a:endParaRPr lang="it-IT" sz="1800" b="0" kern="0" dirty="0">
                  <a:solidFill>
                    <a:srgbClr val="0000FF"/>
                  </a:solidFill>
                  <a:latin typeface="Palatino Linotype" pitchFamily="18" charset="0"/>
                </a:endParaRPr>
              </a:p>
            </p:txBody>
          </p:sp>
        </mc:Choice>
        <mc:Fallback>
          <p:sp>
            <p:nvSpPr>
              <p:cNvPr id="10" name="Segnaposto contenu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3528" y="1355782"/>
                <a:ext cx="8632435" cy="3672408"/>
              </a:xfrm>
              <a:prstGeom prst="rect">
                <a:avLst/>
              </a:prstGeom>
              <a:blipFill rotWithShape="0">
                <a:blip r:embed="rId5"/>
                <a:stretch>
                  <a:fillRect t="-82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599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b="1" dirty="0" smtClean="0"/>
              <a:t>L0 Trigger </a:t>
            </a:r>
            <a:r>
              <a:rPr lang="en-GB" sz="4000" b="1" dirty="0" smtClean="0"/>
              <a:t>Simulation </a:t>
            </a:r>
            <a:r>
              <a:rPr lang="en-GB" sz="1600" b="1" dirty="0" smtClean="0"/>
              <a:t>(B. </a:t>
            </a:r>
            <a:r>
              <a:rPr lang="en-GB" sz="1600" b="1" dirty="0" err="1" smtClean="0"/>
              <a:t>Angelucci</a:t>
            </a:r>
            <a:r>
              <a:rPr lang="en-GB" sz="1600" b="1" dirty="0" smtClean="0"/>
              <a:t>)</a:t>
            </a:r>
            <a:endParaRPr lang="en-GB" sz="1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7C292-E667-47FE-AE1B-C9DCC49866AB}" type="slidenum">
              <a:rPr lang="it-IT" altLang="en-US" smtClean="0"/>
              <a:pPr>
                <a:defRPr/>
              </a:pPr>
              <a:t>5</a:t>
            </a:fld>
            <a:endParaRPr lang="it-IT" altLang="en-US"/>
          </a:p>
        </p:txBody>
      </p:sp>
      <p:pic>
        <p:nvPicPr>
          <p:cNvPr id="8" name="Immagine 13" descr="NA62_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60" y="-21892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gnaposto contenuto 7"/>
          <p:cNvSpPr txBox="1">
            <a:spLocks/>
          </p:cNvSpPr>
          <p:nvPr/>
        </p:nvSpPr>
        <p:spPr bwMode="auto">
          <a:xfrm>
            <a:off x="51205" y="925695"/>
            <a:ext cx="2019402" cy="257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LKr Primitive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600" b="0" kern="0" dirty="0" smtClean="0">
                <a:latin typeface="Palatino Linotype" pitchFamily="18" charset="0"/>
              </a:rPr>
              <a:t>Work just started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600" b="0" kern="0" dirty="0" smtClean="0">
                <a:latin typeface="Palatino Linotype" pitchFamily="18" charset="0"/>
              </a:rPr>
              <a:t>Some issue to be solved</a:t>
            </a:r>
          </a:p>
        </p:txBody>
      </p:sp>
      <p:pic>
        <p:nvPicPr>
          <p:cNvPr id="12" name="Immagine 4" descr="pi+pi0_XYeven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70607" y="1141688"/>
            <a:ext cx="3096000" cy="2520000"/>
          </a:xfrm>
          <a:prstGeom prst="rect">
            <a:avLst/>
          </a:prstGeom>
        </p:spPr>
      </p:pic>
      <p:pic>
        <p:nvPicPr>
          <p:cNvPr id="14" name="Immagine 8" descr="event_supercellssu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54953" y="1060425"/>
            <a:ext cx="3913701" cy="2700000"/>
          </a:xfrm>
          <a:prstGeom prst="rect">
            <a:avLst/>
          </a:prstGeom>
        </p:spPr>
      </p:pic>
      <p:sp>
        <p:nvSpPr>
          <p:cNvPr id="18" name="Segnaposto contenuto 7"/>
          <p:cNvSpPr txBox="1">
            <a:spLocks/>
          </p:cNvSpPr>
          <p:nvPr/>
        </p:nvSpPr>
        <p:spPr bwMode="auto">
          <a:xfrm>
            <a:off x="206629" y="4189799"/>
            <a:ext cx="4297583" cy="1541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LAV Primitive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600" b="0" kern="0" dirty="0" smtClean="0">
                <a:latin typeface="Palatino Linotype" pitchFamily="18" charset="0"/>
              </a:rPr>
              <a:t>Half of the signal events have a LAV primitive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4"/>
              </a:buBlip>
              <a:defRPr/>
            </a:pPr>
            <a:r>
              <a:rPr lang="it-IT" sz="1600" b="0" kern="0" dirty="0" smtClean="0">
                <a:latin typeface="Palatino Linotype" pitchFamily="18" charset="0"/>
              </a:rPr>
              <a:t>Work just started.</a:t>
            </a:r>
            <a:endParaRPr lang="it-IT" sz="1600" b="0" kern="0" dirty="0">
              <a:latin typeface="Palatino Linotype" pitchFamily="18" charset="0"/>
            </a:endParaRPr>
          </a:p>
        </p:txBody>
      </p:sp>
      <p:pic>
        <p:nvPicPr>
          <p:cNvPr id="19" name="Immagine 4" descr="lav_channelvstim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04212" y="3981974"/>
            <a:ext cx="4477461" cy="272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72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Proposals for 2014 Run: </a:t>
            </a:r>
            <a:r>
              <a:rPr lang="en-GB" b="1" dirty="0" err="1" smtClean="0">
                <a:latin typeface="Symbol" panose="05050102010706020507" pitchFamily="18" charset="2"/>
              </a:rPr>
              <a:t>pnn</a:t>
            </a:r>
            <a:endParaRPr lang="en-GB" b="1" dirty="0">
              <a:latin typeface="Symbol" panose="05050102010706020507" pitchFamily="18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7C292-E667-47FE-AE1B-C9DCC49866AB}" type="slidenum">
              <a:rPr lang="it-IT" altLang="en-US" smtClean="0"/>
              <a:pPr>
                <a:defRPr/>
              </a:pPr>
              <a:t>6</a:t>
            </a:fld>
            <a:endParaRPr lang="it-IT" altLang="en-US"/>
          </a:p>
        </p:txBody>
      </p:sp>
      <p:pic>
        <p:nvPicPr>
          <p:cNvPr id="8" name="Immagine 13" descr="NA62_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60" y="-21892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53236677"/>
                  </p:ext>
                </p:extLst>
              </p:nvPr>
            </p:nvGraphicFramePr>
            <p:xfrm>
              <a:off x="179512" y="1417638"/>
              <a:ext cx="8856983" cy="1005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5789"/>
                    <a:gridCol w="1725682"/>
                    <a:gridCol w="2356445"/>
                    <a:gridCol w="2229351"/>
                    <a:gridCol w="1589716"/>
                  </a:tblGrid>
                  <a:tr h="3635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Decay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Physics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Present Result</a:t>
                          </a:r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C00000"/>
                              </a:solidFill>
                              <a:latin typeface="Palatino Linotype" panose="02040502050505030304" pitchFamily="18" charset="0"/>
                            </a:rPr>
                            <a:t>NA62(‘14)</a:t>
                          </a:r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NA62</a:t>
                          </a:r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62752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𝜈𝜈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New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Physics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accent2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17</m:t>
                              </m:r>
                              <m:r>
                                <a:rPr lang="en-GB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±11)×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−11</m:t>
                                  </m:r>
                                </m:sup>
                              </m:sSup>
                            </m:oMath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C00000"/>
                              </a:solidFill>
                              <a:latin typeface="Palatino Linotype" panose="02040502050505030304" pitchFamily="18" charset="0"/>
                            </a:rPr>
                            <a:t>70%</a:t>
                          </a:r>
                          <a:r>
                            <a:rPr lang="en-GB" b="0" baseline="0" dirty="0" smtClean="0">
                              <a:solidFill>
                                <a:srgbClr val="C00000"/>
                              </a:solidFill>
                              <a:latin typeface="Palatino Linotype" panose="02040502050505030304" pitchFamily="18" charset="0"/>
                            </a:rPr>
                            <a:t> precision measurement</a:t>
                          </a:r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10% precision</a:t>
                          </a:r>
                          <a:r>
                            <a:rPr lang="en-GB" b="0" baseline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 measurement</a:t>
                          </a:r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53236677"/>
                  </p:ext>
                </p:extLst>
              </p:nvPr>
            </p:nvGraphicFramePr>
            <p:xfrm>
              <a:off x="179512" y="1417638"/>
              <a:ext cx="8856983" cy="1005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5789"/>
                    <a:gridCol w="1725682"/>
                    <a:gridCol w="2356445"/>
                    <a:gridCol w="2229351"/>
                    <a:gridCol w="1589716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Decay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Physics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Present Result</a:t>
                          </a:r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C00000"/>
                              </a:solidFill>
                              <a:latin typeface="Palatino Linotype" panose="02040502050505030304" pitchFamily="18" charset="0"/>
                            </a:rPr>
                            <a:t>NA62(‘14)</a:t>
                          </a:r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NA62</a:t>
                          </a:r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637" t="-61321" r="-827389" b="-150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New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Physics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113953" t="-61321" r="-162532" b="-150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C00000"/>
                              </a:solidFill>
                              <a:latin typeface="Palatino Linotype" panose="02040502050505030304" pitchFamily="18" charset="0"/>
                            </a:rPr>
                            <a:t>70%</a:t>
                          </a:r>
                          <a:r>
                            <a:rPr lang="en-GB" b="0" baseline="0" dirty="0" smtClean="0">
                              <a:solidFill>
                                <a:srgbClr val="C00000"/>
                              </a:solidFill>
                              <a:latin typeface="Palatino Linotype" panose="02040502050505030304" pitchFamily="18" charset="0"/>
                            </a:rPr>
                            <a:t> precision measurement</a:t>
                          </a:r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10% precision</a:t>
                          </a:r>
                          <a:r>
                            <a:rPr lang="en-GB" b="0" baseline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 measurement</a:t>
                          </a:r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2" name="Segnaposto contenuto 7"/>
          <p:cNvSpPr txBox="1">
            <a:spLocks/>
          </p:cNvSpPr>
          <p:nvPr/>
        </p:nvSpPr>
        <p:spPr bwMode="auto">
          <a:xfrm>
            <a:off x="317071" y="2492896"/>
            <a:ext cx="8136904" cy="1203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Two main triggers: expected L0 rate (or) 400 KHz at nominal intensity</a:t>
            </a:r>
          </a:p>
          <a:p>
            <a:pPr lvl="1" eaLnBrk="1" hangingPunct="1">
              <a:buBlip>
                <a:blip r:embed="rId5"/>
              </a:buBlip>
              <a:defRPr/>
            </a:pPr>
            <a:r>
              <a:rPr lang="it-IT" sz="1800" b="0" kern="0" dirty="0" smtClean="0">
                <a:latin typeface="Palatino Linotype" pitchFamily="18" charset="0"/>
              </a:rPr>
              <a:t>Q1 </a:t>
            </a:r>
            <a:r>
              <a:rPr lang="it-IT" sz="1800" b="0" kern="0" dirty="0">
                <a:latin typeface="Palatino Linotype" pitchFamily="18" charset="0"/>
              </a:rPr>
              <a:t>× RICH </a:t>
            </a:r>
            <a:r>
              <a:rPr lang="it-IT" sz="1800" b="0" kern="0" dirty="0" smtClean="0">
                <a:latin typeface="Palatino Linotype" pitchFamily="18" charset="0"/>
              </a:rPr>
              <a:t>× !LAV × !LKr × !MUV3</a:t>
            </a:r>
          </a:p>
          <a:p>
            <a:pPr lvl="1" eaLnBrk="1" hangingPunct="1">
              <a:buBlip>
                <a:blip r:embed="rId5"/>
              </a:buBlip>
              <a:defRPr/>
            </a:pPr>
            <a:r>
              <a:rPr lang="it-IT" sz="1800" b="0" kern="0" dirty="0" smtClean="0">
                <a:latin typeface="Palatino Linotype" pitchFamily="18" charset="0"/>
              </a:rPr>
              <a:t>Q1 × RICH × Energy in MUV12 × !LAV × !LKr </a:t>
            </a:r>
          </a:p>
          <a:p>
            <a:pPr lvl="1"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endParaRPr lang="it-IT" sz="1400" b="0" kern="0" dirty="0" smtClean="0">
              <a:solidFill>
                <a:srgbClr val="0000FF"/>
              </a:solidFill>
              <a:latin typeface="Palatino Linotype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Segnaposto contenuto 7"/>
              <p:cNvSpPr txBox="1">
                <a:spLocks/>
              </p:cNvSpPr>
              <p:nvPr/>
            </p:nvSpPr>
            <p:spPr bwMode="auto">
              <a:xfrm>
                <a:off x="317071" y="3827456"/>
                <a:ext cx="3822881" cy="2000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+mn-lt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+mn-lt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+mn-lt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5pPr>
                <a:lvl6pPr marL="21383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5955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0527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5099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Blip>
                    <a:blip r:embed="rId5"/>
                  </a:buBlip>
                  <a:defRPr/>
                </a:pPr>
                <a:r>
                  <a:rPr lang="it-IT" sz="1800" b="0" kern="0" dirty="0" smtClean="0">
                    <a:solidFill>
                      <a:srgbClr val="0000FF"/>
                    </a:solidFill>
                    <a:latin typeface="Palatino Linotype" pitchFamily="18" charset="0"/>
                  </a:rPr>
                  <a:t>Control samples:</a:t>
                </a:r>
              </a:p>
              <a:p>
                <a:pPr lvl="1" eaLnBrk="1" hangingPunct="1">
                  <a:buBlip>
                    <a:blip r:embed="rId5"/>
                  </a:buBlip>
                  <a:defRPr/>
                </a:pPr>
                <a:r>
                  <a:rPr lang="en-GB" sz="1800" b="0" dirty="0" smtClean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p</a:t>
                </a:r>
                <a:r>
                  <a:rPr lang="en-GB" sz="1800" b="0" baseline="30000" dirty="0" smtClean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+</a:t>
                </a:r>
                <a:r>
                  <a:rPr lang="en-GB" sz="1800" b="0" dirty="0" smtClean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p</a:t>
                </a:r>
                <a:r>
                  <a:rPr lang="en-GB" sz="1800" b="0" baseline="30000" dirty="0" smtClean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0</a:t>
                </a:r>
                <a:r>
                  <a:rPr lang="it-IT" sz="1800" b="0" kern="0" dirty="0" smtClean="0">
                    <a:latin typeface="Palatino Linotype" pitchFamily="18" charset="0"/>
                  </a:rPr>
                  <a:t>, </a:t>
                </a:r>
                <a:r>
                  <a:rPr lang="en-GB" sz="1800" b="0" dirty="0" err="1" smtClean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p</a:t>
                </a:r>
                <a:r>
                  <a:rPr lang="en-GB" sz="1800" b="0" baseline="30000" dirty="0" err="1" smtClean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+</a:t>
                </a:r>
                <a:r>
                  <a:rPr lang="en-GB" sz="1800" b="0" dirty="0" err="1" smtClean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p</a:t>
                </a:r>
                <a:r>
                  <a:rPr lang="en-GB" sz="1800" b="0" baseline="30000" dirty="0" err="1" smtClean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+</a:t>
                </a:r>
                <a:r>
                  <a:rPr lang="en-GB" sz="1800" b="0" dirty="0" err="1" smtClean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p</a:t>
                </a:r>
                <a:r>
                  <a:rPr lang="en-GB" sz="1800" b="0" baseline="30000" dirty="0" smtClean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-</a:t>
                </a:r>
                <a:r>
                  <a:rPr lang="it-IT" sz="1800" b="0" kern="0" dirty="0" smtClean="0">
                    <a:latin typeface="Palatino Linotype" pitchFamily="18" charset="0"/>
                  </a:rPr>
                  <a:t> </a:t>
                </a:r>
              </a:p>
              <a:p>
                <a:pPr lvl="1" eaLnBrk="1" hangingPunct="1">
                  <a:buBlip>
                    <a:blip r:embed="rId5"/>
                  </a:buBlip>
                  <a:defRPr/>
                </a:pPr>
                <a:r>
                  <a:rPr lang="en-GB" sz="1800" b="0" dirty="0">
                    <a:solidFill>
                      <a:srgbClr val="C00000"/>
                    </a:solidFill>
                    <a:latin typeface="Palatino Linotype" panose="02040502050505030304" pitchFamily="18" charset="0"/>
                  </a:rPr>
                  <a:t>K</a:t>
                </a:r>
                <a:r>
                  <a:rPr lang="en-GB" sz="1800" b="0" baseline="-25000" dirty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m2</a:t>
                </a:r>
                <a:r>
                  <a:rPr lang="en-GB" sz="1800" b="0" dirty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, </a:t>
                </a:r>
                <a:r>
                  <a:rPr lang="en-GB" sz="1800" b="0" dirty="0" smtClean="0">
                    <a:solidFill>
                      <a:srgbClr val="C00000"/>
                    </a:solidFill>
                    <a:latin typeface="Palatino Linotype" panose="02040502050505030304" pitchFamily="18" charset="0"/>
                  </a:rPr>
                  <a:t>K</a:t>
                </a:r>
                <a:r>
                  <a:rPr lang="en-GB" sz="1800" b="0" baseline="-25000" dirty="0" smtClean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m3</a:t>
                </a:r>
                <a:endParaRPr lang="en-GB" sz="1800" b="0" baseline="-25000" dirty="0">
                  <a:solidFill>
                    <a:srgbClr val="C00000"/>
                  </a:solidFill>
                  <a:latin typeface="Symbol" panose="05050102010706020507" pitchFamily="18" charset="2"/>
                </a:endParaRPr>
              </a:p>
              <a:p>
                <a:pPr lvl="1" eaLnBrk="1" hangingPunct="1">
                  <a:buBlip>
                    <a:blip r:embed="rId5"/>
                  </a:buBlip>
                  <a:defRPr/>
                </a:pPr>
                <a:r>
                  <a:rPr lang="en-GB" sz="1800" b="0" dirty="0" smtClean="0">
                    <a:solidFill>
                      <a:srgbClr val="C00000"/>
                    </a:solidFill>
                    <a:latin typeface="Palatino Linotype" panose="02040502050505030304" pitchFamily="18" charset="0"/>
                  </a:rPr>
                  <a:t>K</a:t>
                </a:r>
                <a:r>
                  <a:rPr lang="en-GB" sz="1800" b="0" baseline="-25000" dirty="0" smtClean="0">
                    <a:solidFill>
                      <a:srgbClr val="C00000"/>
                    </a:solidFill>
                    <a:latin typeface="Palatino Linotype" panose="02040502050505030304" pitchFamily="18" charset="0"/>
                  </a:rPr>
                  <a:t>e</a:t>
                </a:r>
                <a:r>
                  <a:rPr lang="en-GB" sz="1800" b="0" baseline="-25000" dirty="0" smtClean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3</a:t>
                </a:r>
              </a:p>
              <a:p>
                <a:pPr lvl="1" eaLnBrk="1" hangingPunct="1">
                  <a:buBlip>
                    <a:blip r:embed="rId5"/>
                  </a:buBlip>
                  <a:defRPr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18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GB" sz="1800" b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b>
                        <m:r>
                          <a:rPr lang="en-GB" sz="18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GB" sz="18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en-GB" sz="1800" b="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+−</m:t>
                        </m:r>
                      </m:sup>
                    </m:sSubSup>
                  </m:oMath>
                </a14:m>
                <a:endParaRPr lang="en-GB" sz="1800" b="0" baseline="-25000" dirty="0" smtClean="0">
                  <a:solidFill>
                    <a:srgbClr val="C00000"/>
                  </a:solidFill>
                  <a:latin typeface="Symbol" panose="05050102010706020507" pitchFamily="18" charset="2"/>
                </a:endParaRPr>
              </a:p>
              <a:p>
                <a:pPr lvl="1" eaLnBrk="1" hangingPunct="1">
                  <a:buFont typeface="Wingdings" panose="05000000000000000000" pitchFamily="2" charset="2"/>
                  <a:buBlip>
                    <a:blip r:embed="rId5"/>
                  </a:buBlip>
                  <a:defRPr/>
                </a:pPr>
                <a:r>
                  <a:rPr lang="it-IT" sz="1800" b="0" kern="0" dirty="0" smtClean="0">
                    <a:latin typeface="Palatino Linotype" pitchFamily="18" charset="0"/>
                  </a:rPr>
                  <a:t>Others ? (e.g. Beam bckg)</a:t>
                </a:r>
              </a:p>
              <a:p>
                <a:pPr lvl="1" eaLnBrk="1" hangingPunct="1">
                  <a:buBlip>
                    <a:blip r:embed="rId5"/>
                  </a:buBlip>
                  <a:defRPr/>
                </a:pPr>
                <a:endParaRPr lang="en-GB" sz="1800" b="0" baseline="30000" dirty="0" smtClean="0">
                  <a:solidFill>
                    <a:srgbClr val="C00000"/>
                  </a:solidFill>
                  <a:latin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13" name="Segnaposto contenu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7071" y="3827456"/>
                <a:ext cx="3822881" cy="2000735"/>
              </a:xfrm>
              <a:prstGeom prst="rect">
                <a:avLst/>
              </a:prstGeom>
              <a:blipFill rotWithShape="0">
                <a:blip r:embed="rId6"/>
                <a:stretch>
                  <a:fillRect t="-1829" b="-518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Segnaposto contenuto 7"/>
          <p:cNvSpPr txBox="1">
            <a:spLocks/>
          </p:cNvSpPr>
          <p:nvPr/>
        </p:nvSpPr>
        <p:spPr bwMode="auto">
          <a:xfrm>
            <a:off x="4481937" y="3827455"/>
            <a:ext cx="4142525" cy="200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Triggers</a:t>
            </a: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:</a:t>
            </a:r>
          </a:p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en-GB" sz="1800" b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CHOD, RICH, LAV, </a:t>
            </a:r>
            <a:r>
              <a:rPr lang="en-GB" sz="1800" b="0" dirty="0" err="1" smtClean="0">
                <a:solidFill>
                  <a:srgbClr val="C00000"/>
                </a:solidFill>
                <a:latin typeface="Palatino Linotype" panose="02040502050505030304" pitchFamily="18" charset="0"/>
              </a:rPr>
              <a:t>LKr</a:t>
            </a:r>
            <a:r>
              <a:rPr lang="en-GB" sz="1800" b="0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, MUV1,2,3 primitives </a:t>
            </a:r>
            <a:r>
              <a:rPr lang="en-GB" sz="1800" b="0" dirty="0" smtClean="0">
                <a:latin typeface="Palatino Linotype" panose="02040502050505030304" pitchFamily="18" charset="0"/>
              </a:rPr>
              <a:t>allow different L0 combinations according to the effect to be studied.</a:t>
            </a:r>
          </a:p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en-GB" sz="1800" b="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Downscaling to be decided.</a:t>
            </a:r>
            <a:endParaRPr lang="en-GB" sz="1800" b="0" dirty="0">
              <a:solidFill>
                <a:schemeClr val="tx2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44673" y="497895"/>
            <a:ext cx="12186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dirty="0" smtClean="0">
                <a:solidFill>
                  <a:schemeClr val="tx2"/>
                </a:solidFill>
              </a:rPr>
              <a:t>E. </a:t>
            </a:r>
            <a:r>
              <a:rPr lang="en-GB" sz="1200" b="0" dirty="0" err="1" smtClean="0">
                <a:solidFill>
                  <a:schemeClr val="tx2"/>
                </a:solidFill>
              </a:rPr>
              <a:t>Goudzovsky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G. </a:t>
            </a:r>
            <a:r>
              <a:rPr lang="en-GB" sz="1200" b="0" dirty="0" err="1" smtClean="0">
                <a:solidFill>
                  <a:schemeClr val="tx2"/>
                </a:solidFill>
              </a:rPr>
              <a:t>Lamanna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T. </a:t>
            </a:r>
            <a:r>
              <a:rPr lang="en-GB" sz="1200" b="0" dirty="0" err="1" smtClean="0">
                <a:solidFill>
                  <a:schemeClr val="tx2"/>
                </a:solidFill>
              </a:rPr>
              <a:t>Spadaro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G.R.</a:t>
            </a:r>
            <a:endParaRPr lang="en-GB" sz="12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6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28675" name="Segnaposto numero diapositiva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01CF07-2050-4000-9434-FFEBBF5436D9}" type="slidenum">
              <a:rPr lang="it-IT" altLang="en-US" sz="120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it-IT" altLang="en-US" sz="1200">
              <a:latin typeface="Garamond" panose="02020404030301010803" pitchFamily="18" charset="0"/>
            </a:endParaRP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algn="ctr" eaLnBrk="1" hangingPunct="1"/>
            <a:r>
              <a:rPr lang="it-IT" sz="4000" b="1" dirty="0" smtClean="0"/>
              <a:t>Proposals for 2014 Run: LFV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pic>
        <p:nvPicPr>
          <p:cNvPr id="7" name="Immagine 13" descr="NA62_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6332928"/>
                  </p:ext>
                </p:extLst>
              </p:nvPr>
            </p:nvGraphicFramePr>
            <p:xfrm>
              <a:off x="143508" y="980728"/>
              <a:ext cx="8856984" cy="2926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42260"/>
                    <a:gridCol w="1479294"/>
                    <a:gridCol w="2627118"/>
                    <a:gridCol w="1476164"/>
                    <a:gridCol w="1332148"/>
                  </a:tblGrid>
                  <a:tr h="3240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Decay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Physics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Present</a:t>
                          </a:r>
                          <a:r>
                            <a:rPr lang="en-GB" b="0" baseline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 limit (90% C.L.)</a:t>
                          </a:r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C00000"/>
                              </a:solidFill>
                              <a:latin typeface="Palatino Linotype" panose="02040502050505030304" pitchFamily="18" charset="0"/>
                            </a:rPr>
                            <a:t>NA62(‘14)</a:t>
                          </a:r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NA62</a:t>
                          </a:r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3240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LFV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1.3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0.7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</a:tr>
                  <a:tr h="3240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LFV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5.2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0.7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240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LNV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5.0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0.7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240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LNV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6.4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240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LNV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1.1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u="none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u="none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0.4</m:t>
                                    </m:r>
                                    <m:r>
                                      <a:rPr lang="en-GB" b="0" i="1" u="none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u="none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u="none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u="none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240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LNV/LFV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2.0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240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LNV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No</a:t>
                          </a:r>
                          <a:r>
                            <a:rPr lang="en-GB" b="0" baseline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 data</a:t>
                          </a:r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6332928"/>
                  </p:ext>
                </p:extLst>
              </p:nvPr>
            </p:nvGraphicFramePr>
            <p:xfrm>
              <a:off x="143508" y="980728"/>
              <a:ext cx="8856984" cy="2926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42260"/>
                    <a:gridCol w="1479294"/>
                    <a:gridCol w="2627118"/>
                    <a:gridCol w="1476164"/>
                    <a:gridCol w="1332148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Decay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Physics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Present</a:t>
                          </a:r>
                          <a:r>
                            <a:rPr lang="en-GB" b="0" baseline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 limit (90% C.L.)</a:t>
                          </a:r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C00000"/>
                              </a:solidFill>
                              <a:latin typeface="Palatino Linotype" panose="02040502050505030304" pitchFamily="18" charset="0"/>
                            </a:rPr>
                            <a:t>NA62(‘14)</a:t>
                          </a:r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NA62</a:t>
                          </a:r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313" t="-108333" r="-356426" b="-6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LFV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130626" t="-108333" r="-107425" b="-6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410744" t="-108333" r="-91322" b="-6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564384" t="-108333" r="-913" b="-628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13" t="-208333" r="-356426" b="-5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LFV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30626" t="-208333" r="-107425" b="-5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10744" t="-208333" r="-91322" b="-5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64384" t="-208333" r="-913" b="-528333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13" t="-303279" r="-356426" b="-4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LNV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30626" t="-303279" r="-107425" b="-4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10744" t="-303279" r="-91322" b="-4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64384" t="-303279" r="-913" b="-419672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13" t="-410000" r="-356426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LNV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30626" t="-410000" r="-107425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10744" t="-410000" r="-91322" b="-3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64384" t="-410000" r="-913" b="-3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13" t="-510000" r="-356426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LNV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30626" t="-510000" r="-107425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10744" t="-510000" r="-91322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64384" t="-510000" r="-913" b="-2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13" t="-610000" r="-356426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LNV/LFV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30626" t="-610000" r="-107425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10744" t="-610000" r="-91322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64384" t="-610000" r="-913" b="-1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313" t="-710000" r="-356426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LNV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No</a:t>
                          </a:r>
                          <a:r>
                            <a:rPr lang="en-GB" b="0" baseline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 data</a:t>
                          </a:r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10744" t="-710000" r="-91322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64384" t="-710000" r="-913" b="-266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0" name="Segnaposto contenuto 7"/>
          <p:cNvSpPr txBox="1">
            <a:spLocks/>
          </p:cNvSpPr>
          <p:nvPr/>
        </p:nvSpPr>
        <p:spPr bwMode="auto">
          <a:xfrm>
            <a:off x="549896" y="4149080"/>
            <a:ext cx="8136904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Di-lepton trigger (3-trk type): </a:t>
            </a: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rate 50 </a:t>
            </a: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KHz at nominal intensity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710864"/>
              </p:ext>
            </p:extLst>
          </p:nvPr>
        </p:nvGraphicFramePr>
        <p:xfrm>
          <a:off x="611560" y="4581128"/>
          <a:ext cx="8086353" cy="1483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56184"/>
                <a:gridCol w="4248472"/>
                <a:gridCol w="218169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Trigger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rate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err="1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ee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Q2 × </a:t>
                      </a:r>
                      <a:r>
                        <a:rPr lang="en-GB" b="0" dirty="0" err="1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ELKr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(2 </a:t>
                      </a:r>
                      <a:r>
                        <a:rPr lang="en-GB" b="0" dirty="0" err="1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clust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)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10 KHz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e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Q2 × </a:t>
                      </a:r>
                      <a:r>
                        <a:rPr lang="en-GB" b="0" dirty="0" err="1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ELKr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(1 </a:t>
                      </a:r>
                      <a:r>
                        <a:rPr lang="en-GB" b="0" dirty="0" err="1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clust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) ×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 1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endParaRPr lang="en-GB" b="0" dirty="0" smtClean="0">
                        <a:solidFill>
                          <a:schemeClr val="tx1"/>
                        </a:solidFill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20 KHz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mm</a:t>
                      </a:r>
                      <a:endParaRPr lang="en-GB" b="0" dirty="0">
                        <a:solidFill>
                          <a:schemeClr val="tx1"/>
                        </a:solidFill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Q2 × 2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endParaRPr lang="en-GB" b="0" dirty="0">
                        <a:solidFill>
                          <a:schemeClr val="tx1"/>
                        </a:solidFill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10 KHz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863774" y="249808"/>
            <a:ext cx="121860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0" dirty="0" smtClean="0">
                <a:solidFill>
                  <a:schemeClr val="tx2"/>
                </a:solidFill>
              </a:rPr>
              <a:t>E. </a:t>
            </a:r>
            <a:r>
              <a:rPr lang="en-GB" sz="1200" b="0" dirty="0" err="1" smtClean="0">
                <a:solidFill>
                  <a:schemeClr val="tx2"/>
                </a:solidFill>
              </a:rPr>
              <a:t>Goudzovsky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G. </a:t>
            </a:r>
            <a:r>
              <a:rPr lang="en-GB" sz="1200" b="0" dirty="0" err="1" smtClean="0">
                <a:solidFill>
                  <a:schemeClr val="tx2"/>
                </a:solidFill>
              </a:rPr>
              <a:t>Lamanna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T. </a:t>
            </a:r>
            <a:r>
              <a:rPr lang="en-GB" sz="1200" b="0" dirty="0" err="1" smtClean="0">
                <a:solidFill>
                  <a:schemeClr val="tx2"/>
                </a:solidFill>
              </a:rPr>
              <a:t>Spadaro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G.R.</a:t>
            </a:r>
            <a:endParaRPr lang="en-GB" sz="12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27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Proposals for 2014 Run: Forbidden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7C292-E667-47FE-AE1B-C9DCC49866AB}" type="slidenum">
              <a:rPr lang="it-IT" altLang="en-US" smtClean="0"/>
              <a:pPr>
                <a:defRPr/>
              </a:pPr>
              <a:t>8</a:t>
            </a:fld>
            <a:endParaRPr lang="it-IT" altLang="en-US"/>
          </a:p>
        </p:txBody>
      </p:sp>
      <p:pic>
        <p:nvPicPr>
          <p:cNvPr id="8" name="Immagine 13" descr="NA62_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60" y="-21892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823054"/>
                  </p:ext>
                </p:extLst>
              </p:nvPr>
            </p:nvGraphicFramePr>
            <p:xfrm>
              <a:off x="251520" y="1196752"/>
              <a:ext cx="8507288" cy="22270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09684"/>
                    <a:gridCol w="1813028"/>
                    <a:gridCol w="2808312"/>
                    <a:gridCol w="1285800"/>
                    <a:gridCol w="1090464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Decay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Physics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Present</a:t>
                          </a:r>
                          <a:r>
                            <a:rPr lang="en-GB" b="0" baseline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 limit (90% C.L.)</a:t>
                          </a:r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C00000"/>
                              </a:solidFill>
                              <a:latin typeface="Palatino Linotype" panose="02040502050505030304" pitchFamily="18" charset="0"/>
                            </a:rPr>
                            <a:t>NA62(‘14)</a:t>
                          </a:r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NA62</a:t>
                          </a:r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37289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New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Particle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5.9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−11 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sSup>
                                      <m:sSupPr>
                                        <m:ctrlPr>
                                          <a:rPr lang="en-GB" b="0" i="1" smtClean="0">
                                            <a:solidFill>
                                              <a:schemeClr val="accent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accent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p>
                                        <m:r>
                                          <a:rPr lang="en-GB" b="0" i="1" smtClean="0">
                                            <a:solidFill>
                                              <a:schemeClr val="accent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p>
                                    </m:sSup>
                                  </m:sub>
                                </m:sSub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=0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𝜒𝜒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New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Particle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GB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GB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≠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GB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1.2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GB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GB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≠</m:t>
                                </m:r>
                                <m:r>
                                  <m:rPr>
                                    <m:sty m:val="p"/>
                                  </m:rPr>
                                  <a:rPr lang="el-GR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GB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3.0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Angular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Mom.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2.3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823054"/>
                  </p:ext>
                </p:extLst>
              </p:nvPr>
            </p:nvGraphicFramePr>
            <p:xfrm>
              <a:off x="251520" y="1196752"/>
              <a:ext cx="8507288" cy="22270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09684"/>
                    <a:gridCol w="1813028"/>
                    <a:gridCol w="2808312"/>
                    <a:gridCol w="1285800"/>
                    <a:gridCol w="1090464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Decay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Physics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Present</a:t>
                          </a:r>
                          <a:r>
                            <a:rPr lang="en-GB" b="0" baseline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 limit (90% C.L.)</a:t>
                          </a:r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C00000"/>
                              </a:solidFill>
                              <a:latin typeface="Palatino Linotype" panose="02040502050505030304" pitchFamily="18" charset="0"/>
                            </a:rPr>
                            <a:t>NA62(‘14)</a:t>
                          </a:r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NA62</a:t>
                          </a:r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37289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403" t="-108197" r="-463710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New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Particle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118438" t="-108197" r="-85033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477251" t="-108197" r="-85782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680447" t="-108197" r="-1117" b="-4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03" t="-208197" r="-463710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New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Particle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18438" t="-208197" r="-85033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77251" t="-208197" r="-85782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680447" t="-208197" r="-1117" b="-3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03" t="-308197" r="-463710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83838" t="-308197" r="-287205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18438" t="-308197" r="-85033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77251" t="-308197" r="-85782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680447" t="-308197" r="-1117" b="-2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03" t="-408197" r="-463710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83838" t="-408197" r="-28720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18438" t="-408197" r="-85033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77251" t="-408197" r="-85782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680447" t="-408197" r="-1117" b="-12459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03" t="-508197" r="-463710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Angular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Mom.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18438" t="-508197" r="-85033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477251" t="-508197" r="-85782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680447" t="-508197" r="-1117" b="-245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1" name="Segnaposto contenuto 7"/>
          <p:cNvSpPr txBox="1">
            <a:spLocks/>
          </p:cNvSpPr>
          <p:nvPr/>
        </p:nvSpPr>
        <p:spPr bwMode="auto">
          <a:xfrm>
            <a:off x="457200" y="3789040"/>
            <a:ext cx="770485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Signal trigger</a:t>
            </a:r>
          </a:p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Dedicated triggers: </a:t>
            </a: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rate </a:t>
            </a: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100 KHz at nominal intensity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184630"/>
              </p:ext>
            </p:extLst>
          </p:nvPr>
        </p:nvGraphicFramePr>
        <p:xfrm>
          <a:off x="611560" y="4581128"/>
          <a:ext cx="8086353" cy="1381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56184"/>
                <a:gridCol w="4248472"/>
                <a:gridCol w="218169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Type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Trigger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Rate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1trk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Q1×RICH&lt;32×ETOT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×!LAV×…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50 KHz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3trk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 err="1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Qn×RICH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&gt;20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×!</a:t>
                      </a:r>
                      <a:r>
                        <a:rPr lang="en-GB" b="0" dirty="0" err="1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LAV×topology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 in calorimeters</a:t>
                      </a:r>
                      <a:endParaRPr lang="en-GB" b="0" dirty="0" smtClean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Palatino Linotype" panose="02040502050505030304" pitchFamily="18" charset="0"/>
                        </a:rPr>
                        <a:t>50 KHz</a:t>
                      </a:r>
                      <a:endParaRPr lang="en-GB" b="0" dirty="0">
                        <a:solidFill>
                          <a:schemeClr val="tx1"/>
                        </a:solidFill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876184" y="5828139"/>
            <a:ext cx="121860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0" dirty="0" smtClean="0">
                <a:solidFill>
                  <a:schemeClr val="tx2"/>
                </a:solidFill>
              </a:rPr>
              <a:t>E. </a:t>
            </a:r>
            <a:r>
              <a:rPr lang="en-GB" sz="1200" b="0" dirty="0" err="1" smtClean="0">
                <a:solidFill>
                  <a:schemeClr val="tx2"/>
                </a:solidFill>
              </a:rPr>
              <a:t>Goudzovsky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G. </a:t>
            </a:r>
            <a:r>
              <a:rPr lang="en-GB" sz="1200" b="0" dirty="0" err="1" smtClean="0">
                <a:solidFill>
                  <a:schemeClr val="tx2"/>
                </a:solidFill>
              </a:rPr>
              <a:t>Lamanna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T. </a:t>
            </a:r>
            <a:r>
              <a:rPr lang="en-GB" sz="1200" b="0" dirty="0" err="1" smtClean="0">
                <a:solidFill>
                  <a:schemeClr val="tx2"/>
                </a:solidFill>
              </a:rPr>
              <a:t>Spadaro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G.R.</a:t>
            </a:r>
            <a:endParaRPr lang="en-GB" sz="12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81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Proposals for 2014 Run: </a:t>
            </a:r>
            <a:r>
              <a:rPr lang="en-GB" b="1" dirty="0" smtClean="0">
                <a:latin typeface="Symbol" panose="05050102010706020507" pitchFamily="18" charset="2"/>
              </a:rPr>
              <a:t>p</a:t>
            </a:r>
            <a:r>
              <a:rPr lang="en-GB" b="1" baseline="30000" dirty="0" smtClean="0"/>
              <a:t>0</a:t>
            </a:r>
            <a:endParaRPr lang="en-GB" b="1" baseline="30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29/08/2013</a:t>
            </a:r>
            <a:endParaRPr lang="it-IT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altLang="en-US" smtClean="0"/>
              <a:t>Giuseppe Ruggiero - NA62 Collaboration Meeting</a:t>
            </a:r>
            <a:endParaRPr lang="it-IT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F7C292-E667-47FE-AE1B-C9DCC49866AB}" type="slidenum">
              <a:rPr lang="it-IT" altLang="en-US" smtClean="0"/>
              <a:pPr>
                <a:defRPr/>
              </a:pPr>
              <a:t>9</a:t>
            </a:fld>
            <a:endParaRPr lang="it-IT" altLang="en-US"/>
          </a:p>
        </p:txBody>
      </p:sp>
      <p:pic>
        <p:nvPicPr>
          <p:cNvPr id="8" name="Immagine 13" descr="NA62_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060" y="-21892"/>
            <a:ext cx="11064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14" descr="208px-CERN_logo2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75" y="0"/>
            <a:ext cx="5556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41407693"/>
                  </p:ext>
                </p:extLst>
              </p:nvPr>
            </p:nvGraphicFramePr>
            <p:xfrm>
              <a:off x="251520" y="1496812"/>
              <a:ext cx="8748465" cy="323900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  <a:gridCol w="1512168"/>
                    <a:gridCol w="2808312"/>
                    <a:gridCol w="2088232"/>
                    <a:gridCol w="1259633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Decay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Physics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Present</a:t>
                          </a:r>
                          <a:r>
                            <a:rPr lang="en-GB" b="0" baseline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 limit (90% C.L.)</a:t>
                          </a:r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C00000"/>
                              </a:solidFill>
                              <a:latin typeface="Palatino Linotype" panose="02040502050505030304" pitchFamily="18" charset="0"/>
                            </a:rPr>
                            <a:t>NA62(‘14)</a:t>
                          </a:r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NA62</a:t>
                          </a:r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LFV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3.8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LFV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3.4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3 </a:t>
                          </a:r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Symbol" panose="05050102010706020507" pitchFamily="18" charset="2"/>
                            </a:rPr>
                            <a:t>g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CV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3.1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4</a:t>
                          </a:r>
                          <a:r>
                            <a:rPr lang="en-GB" b="0" baseline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 </a:t>
                          </a:r>
                          <a:r>
                            <a:rPr lang="en-GB" b="0" baseline="0" dirty="0" smtClean="0">
                              <a:solidFill>
                                <a:srgbClr val="0000FF"/>
                              </a:solidFill>
                              <a:latin typeface="Symbol" panose="05050102010706020507" pitchFamily="18" charset="2"/>
                            </a:rPr>
                            <a:t>g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Light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Scalar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2.0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−8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err="1" smtClean="0">
                              <a:solidFill>
                                <a:srgbClr val="0000FF"/>
                              </a:solidFill>
                              <a:latin typeface="Symbol" panose="05050102010706020507" pitchFamily="18" charset="2"/>
                            </a:rPr>
                            <a:t>nn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Symbol" panose="05050102010706020507" pitchFamily="18" charset="2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RH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Symbol" panose="05050102010706020507" pitchFamily="18" charset="2"/>
                            </a:rPr>
                            <a:t>n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2.7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TV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3.34(16)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U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boson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sub>
                                </m:sSub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=30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𝑀𝑒𝑉</m:t>
                                </m:r>
                              </m:oMath>
                            </m:oMathPara>
                          </a14:m>
                          <a:endParaRPr lang="en-GB" b="0" dirty="0" smtClean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&lt;3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sub>
                                </m:sSub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=100</m:t>
                                </m:r>
                                <m:r>
                                  <a:rPr lang="en-GB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𝑀𝑒𝑉</m:t>
                                </m:r>
                              </m:oMath>
                            </m:oMathPara>
                          </a14:m>
                          <a:endParaRPr lang="en-GB" b="0" dirty="0" smtClean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×100</a:t>
                          </a:r>
                          <a:r>
                            <a:rPr lang="en-GB" b="0" baseline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 better</a:t>
                          </a:r>
                          <a:endParaRPr lang="en-GB" b="0" dirty="0" smtClean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41407693"/>
                  </p:ext>
                </p:extLst>
              </p:nvPr>
            </p:nvGraphicFramePr>
            <p:xfrm>
              <a:off x="251520" y="1496812"/>
              <a:ext cx="8748465" cy="323900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0120"/>
                    <a:gridCol w="1512168"/>
                    <a:gridCol w="2808312"/>
                    <a:gridCol w="2088232"/>
                    <a:gridCol w="1259633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Decay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Physics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Present</a:t>
                          </a:r>
                          <a:r>
                            <a:rPr lang="en-GB" b="0" baseline="0" dirty="0" smtClean="0">
                              <a:solidFill>
                                <a:schemeClr val="accent2"/>
                              </a:solidFill>
                              <a:latin typeface="Palatino Linotype" panose="02040502050505030304" pitchFamily="18" charset="0"/>
                            </a:rPr>
                            <a:t> limit (90% C.L.)</a:t>
                          </a:r>
                          <a:endParaRPr lang="en-GB" b="0" dirty="0">
                            <a:solidFill>
                              <a:schemeClr val="accent2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C00000"/>
                              </a:solidFill>
                              <a:latin typeface="Palatino Linotype" panose="02040502050505030304" pitchFamily="18" charset="0"/>
                            </a:rPr>
                            <a:t>NA62(‘14)</a:t>
                          </a:r>
                          <a:endParaRPr lang="en-GB" b="0" dirty="0">
                            <a:solidFill>
                              <a:srgbClr val="C0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NA62</a:t>
                          </a:r>
                          <a:endParaRPr lang="en-GB" b="0" dirty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565" t="-108197" r="-712429" b="-6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LFV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92826" t="-108197" r="-120000" b="-6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258601" t="-108197" r="-60933" b="-6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0">
                          <a:blip r:embed="rId4"/>
                          <a:stretch>
                            <a:fillRect l="-594203" t="-108197" r="-966" b="-69672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65" t="-208197" r="-712429" b="-5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LFV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92826" t="-208197" r="-120000" b="-5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58601" t="-208197" r="-60933" b="-5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94203" t="-208197" r="-966" b="-59672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3 </a:t>
                          </a:r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Symbol" panose="05050102010706020507" pitchFamily="18" charset="2"/>
                            </a:rPr>
                            <a:t>g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CV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92826" t="-308197" r="-120000" b="-4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58601" t="-308197" r="-60933" b="-4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94203" t="-308197" r="-966" b="-49672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4</a:t>
                          </a:r>
                          <a:r>
                            <a:rPr lang="en-GB" b="0" baseline="0" dirty="0" smtClean="0">
                              <a:solidFill>
                                <a:srgbClr val="0000FF"/>
                              </a:solidFill>
                              <a:latin typeface="Palatino Linotype" panose="02040502050505030304" pitchFamily="18" charset="0"/>
                            </a:rPr>
                            <a:t> </a:t>
                          </a:r>
                          <a:r>
                            <a:rPr lang="en-GB" b="0" baseline="0" dirty="0" smtClean="0">
                              <a:solidFill>
                                <a:srgbClr val="0000FF"/>
                              </a:solidFill>
                              <a:latin typeface="Symbol" panose="05050102010706020507" pitchFamily="18" charset="2"/>
                            </a:rPr>
                            <a:t>g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Light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Scalar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92826" t="-408197" r="-120000" b="-3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58601" t="-408197" r="-60933" b="-3967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94203" t="-408197" r="-966" b="-39672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err="1" smtClean="0">
                              <a:solidFill>
                                <a:srgbClr val="0000FF"/>
                              </a:solidFill>
                              <a:latin typeface="Symbol" panose="05050102010706020507" pitchFamily="18" charset="2"/>
                            </a:rPr>
                            <a:t>nn</a:t>
                          </a:r>
                          <a:endParaRPr lang="en-GB" b="0" dirty="0">
                            <a:solidFill>
                              <a:srgbClr val="0000FF"/>
                            </a:solidFill>
                            <a:latin typeface="Symbol" panose="05050102010706020507" pitchFamily="18" charset="2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RH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Symbol" panose="05050102010706020507" pitchFamily="18" charset="2"/>
                            </a:rPr>
                            <a:t>n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92826" t="-516667" r="-120000" b="-3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58601" t="-516667" r="-60933" b="-3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94203" t="-516667" r="-966" b="-303333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65" t="-606557" r="-712429" b="-1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TV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92826" t="-606557" r="-120000" b="-1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258601" t="-606557" r="-60933" b="-1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94203" t="-606557" r="-966" b="-198361"/>
                          </a:stretch>
                        </a:blipFill>
                      </a:tcPr>
                    </a:tc>
                  </a:tr>
                  <a:tr h="6431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565" t="-406604" r="-712429" b="-14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U</a:t>
                          </a:r>
                          <a:r>
                            <a:rPr lang="en-GB" b="0" baseline="0" dirty="0" smtClean="0">
                              <a:solidFill>
                                <a:schemeClr val="tx1"/>
                              </a:solidFill>
                              <a:latin typeface="Palatino Linotype" panose="02040502050505030304" pitchFamily="18" charset="0"/>
                            </a:rPr>
                            <a:t> boson</a:t>
                          </a:r>
                          <a:endParaRPr lang="en-GB" b="0" dirty="0">
                            <a:solidFill>
                              <a:schemeClr val="tx1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92826" t="-406604" r="-120000" b="-14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×100</a:t>
                          </a:r>
                          <a:r>
                            <a:rPr lang="en-GB" b="0" baseline="0" dirty="0" smtClean="0">
                              <a:solidFill>
                                <a:srgbClr val="FF0000"/>
                              </a:solidFill>
                              <a:latin typeface="Palatino Linotype" panose="02040502050505030304" pitchFamily="18" charset="0"/>
                            </a:rPr>
                            <a:t> better</a:t>
                          </a:r>
                          <a:endParaRPr lang="en-GB" b="0" dirty="0" smtClean="0">
                            <a:solidFill>
                              <a:srgbClr val="FF0000"/>
                            </a:solidFill>
                            <a:latin typeface="Palatino Linotype" panose="02040502050505030304" pitchFamily="18" charset="0"/>
                          </a:endParaRPr>
                        </a:p>
                      </a:txBody>
                      <a:tcP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1" name="Segnaposto contenuto 7"/>
          <p:cNvSpPr txBox="1">
            <a:spLocks/>
          </p:cNvSpPr>
          <p:nvPr/>
        </p:nvSpPr>
        <p:spPr bwMode="auto">
          <a:xfrm>
            <a:off x="509184" y="5193045"/>
            <a:ext cx="7704855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Signal trigger</a:t>
            </a:r>
          </a:p>
          <a:p>
            <a:pPr eaLnBrk="1" hangingPunct="1">
              <a:buFont typeface="Wingdings" panose="05000000000000000000" pitchFamily="2" charset="2"/>
              <a:buBlip>
                <a:blip r:embed="rId5"/>
              </a:buBlip>
              <a:defRPr/>
            </a:pPr>
            <a:r>
              <a:rPr lang="it-IT" sz="1800" b="0" kern="0" dirty="0" smtClean="0">
                <a:solidFill>
                  <a:srgbClr val="0000FF"/>
                </a:solidFill>
                <a:latin typeface="Palatino Linotype" pitchFamily="18" charset="0"/>
              </a:rPr>
              <a:t>Dedicated triggers: 1trk, 3trk (di-lepton type)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06020" y="343009"/>
            <a:ext cx="121860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0" dirty="0" smtClean="0">
                <a:solidFill>
                  <a:schemeClr val="tx2"/>
                </a:solidFill>
              </a:rPr>
              <a:t>E. </a:t>
            </a:r>
            <a:r>
              <a:rPr lang="en-GB" sz="1200" b="0" dirty="0" err="1" smtClean="0">
                <a:solidFill>
                  <a:schemeClr val="tx2"/>
                </a:solidFill>
              </a:rPr>
              <a:t>Goudzovsky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G. </a:t>
            </a:r>
            <a:r>
              <a:rPr lang="en-GB" sz="1200" b="0" dirty="0" err="1" smtClean="0">
                <a:solidFill>
                  <a:schemeClr val="tx2"/>
                </a:solidFill>
              </a:rPr>
              <a:t>Lamanna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T. </a:t>
            </a:r>
            <a:r>
              <a:rPr lang="en-GB" sz="1200" b="0" dirty="0" err="1" smtClean="0">
                <a:solidFill>
                  <a:schemeClr val="tx2"/>
                </a:solidFill>
              </a:rPr>
              <a:t>Spadaro</a:t>
            </a:r>
            <a:endParaRPr lang="en-GB" sz="1200" b="0" dirty="0" smtClean="0">
              <a:solidFill>
                <a:schemeClr val="tx2"/>
              </a:solidFill>
            </a:endParaRPr>
          </a:p>
          <a:p>
            <a:r>
              <a:rPr lang="en-GB" sz="1200" b="0" dirty="0" smtClean="0">
                <a:solidFill>
                  <a:schemeClr val="tx2"/>
                </a:solidFill>
              </a:rPr>
              <a:t>G.R.</a:t>
            </a:r>
            <a:endParaRPr lang="en-GB" sz="12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00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15812</TotalTime>
  <Words>1191</Words>
  <Application>Microsoft Office PowerPoint</Application>
  <PresentationFormat>On-screen Show (4:3)</PresentationFormat>
  <Paragraphs>323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Cambria Math</vt:lpstr>
      <vt:lpstr>Garamond</vt:lpstr>
      <vt:lpstr>Palatino Linotype</vt:lpstr>
      <vt:lpstr>Symbol</vt:lpstr>
      <vt:lpstr>Wingdings</vt:lpstr>
      <vt:lpstr>Edge</vt:lpstr>
      <vt:lpstr>Report from Physics WG</vt:lpstr>
      <vt:lpstr>2014 Run: Physics Goal</vt:lpstr>
      <vt:lpstr>Conclusions from “Overview &amp; Challenges”</vt:lpstr>
      <vt:lpstr>L0 Trigger Simulation (B. Angelucci)</vt:lpstr>
      <vt:lpstr>L0 Trigger Simulation (B. Angelucci)</vt:lpstr>
      <vt:lpstr>Proposals for 2014 Run: pnn</vt:lpstr>
      <vt:lpstr>Proposals for 2014 Run: LFV</vt:lpstr>
      <vt:lpstr>Proposals for 2014 Run: Forbidden</vt:lpstr>
      <vt:lpstr>Proposals for 2014 Run: p0</vt:lpstr>
      <vt:lpstr>Trigger Proposals</vt:lpstr>
      <vt:lpstr>K+p+gg (S. Padolski) </vt:lpstr>
      <vt:lpstr>K+p+gg (S. Padolski) </vt:lpstr>
      <vt:lpstr>Analysis: Missing Items For October 2014 </vt:lpstr>
      <vt:lpstr>GTK Mis-alignment (B. Velghe) </vt:lpstr>
      <vt:lpstr>Conclusions</vt:lpstr>
    </vt:vector>
  </TitlesOfParts>
  <Company>Università di Firenze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Ruggiero</dc:creator>
  <cp:lastModifiedBy>giuseppe ruggiero</cp:lastModifiedBy>
  <cp:revision>1147</cp:revision>
  <dcterms:created xsi:type="dcterms:W3CDTF">2005-01-21T10:17:26Z</dcterms:created>
  <dcterms:modified xsi:type="dcterms:W3CDTF">2013-08-29T10:45:28Z</dcterms:modified>
</cp:coreProperties>
</file>