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29.xml" ContentType="application/vnd.openxmlformats-officedocument.presentationml.slide+xml"/>
  <Override PartName="/ppt/theme/theme5.xml" ContentType="application/vnd.openxmlformats-officedocument.them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Masters/slideMaster19.xml" ContentType="application/vnd.openxmlformats-officedocument.presentationml.slideMaster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27.xml" ContentType="application/vnd.openxmlformats-officedocument.presentationml.notesSlide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18.xml" ContentType="application/vnd.openxmlformats-officedocument.theme+xml"/>
  <Override PartName="/ppt/notesSlides/notesSlide16.xml" ContentType="application/vnd.openxmlformats-officedocument.presentationml.notesSlide+xml"/>
  <Override PartName="/ppt/slideMasters/slideMaster15.xml" ContentType="application/vnd.openxmlformats-officedocument.presentationml.slideMaster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notesSlides/notesSlide23.xml" ContentType="application/vnd.openxmlformats-officedocument.presentationml.notesSlide+xml"/>
  <Override PartName="/ppt/slideMasters/slideMaster8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22.xml" ContentType="application/vnd.openxmlformats-officedocument.presentationml.slideMaster+xml"/>
  <Override PartName="/ppt/theme/theme14.xml" ContentType="application/vnd.openxmlformats-officedocument.theme+xml"/>
  <Override PartName="/ppt/theme/theme25.xml" ContentType="application/vnd.openxmlformats-officedocument.theme+xml"/>
  <Override PartName="/ppt/notesSlides/notesSlide12.xml" ContentType="application/vnd.openxmlformats-officedocument.presentationml.notesSlide+xml"/>
  <Override PartName="/ppt/notesSlides/notesSlide30.xml" ContentType="application/vnd.openxmlformats-officedocument.presentationml.notesSlide+xml"/>
  <Override PartName="/ppt/theme/theme21.xml" ContentType="application/vnd.openxmlformats-officedocument.theme+xml"/>
  <Override PartName="/ppt/notesSlides/notesSlide7.xml" ContentType="application/vnd.openxmlformats-officedocument.presentationml.notesSlide+xml"/>
  <Override PartName="/ppt/slideMasters/slideMaster4.xml" ContentType="application/vnd.openxmlformats-officedocument.presentationml.slideMaster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theme/theme6.xml" ContentType="application/vnd.openxmlformats-officedocument.theme+xml"/>
  <Override PartName="/ppt/theme/theme10.xml" ContentType="application/vnd.openxmlformats-officedocument.them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notesSlides/notesSlide3.xml" ContentType="application/vnd.openxmlformats-officedocument.presentationml.notesSlide+xml"/>
  <Default Extension="png" ContentType="image/png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slideLayouts/slideLayout18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33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25.xml" ContentType="application/vnd.openxmlformats-officedocument.presentationml.slideLayout+xml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presentation.xml" ContentType="application/vnd.openxmlformats-officedocument.presentationml.presentation.main+xml"/>
  <Override PartName="/ppt/slideMasters/slideMaster16.xml" ContentType="application/vnd.openxmlformats-officedocument.presentationml.slideMaster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19.xml" ContentType="application/vnd.openxmlformats-officedocument.theme+xml"/>
  <Override PartName="/ppt/slideLayouts/slideLayout32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docProps/app.xml" ContentType="application/vnd.openxmlformats-officedocument.extended-properties+xml"/>
  <Override PartName="/ppt/slideMasters/slideMaster14.xml" ContentType="application/vnd.openxmlformats-officedocument.presentationml.slideMaster+xml"/>
  <Override PartName="/ppt/slideMasters/slideMaster23.xml" ContentType="application/vnd.openxmlformats-officedocument.presentationml.slideMaster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17.xml" ContentType="application/vnd.openxmlformats-officedocument.theme+xml"/>
  <Override PartName="/ppt/slideLayouts/slideLayout30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33.xml" ContentType="application/vnd.openxmlformats-officedocument.presentationml.notesSlide+xml"/>
  <Override PartName="/ppt/slideMasters/slideMaster9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21.xml" ContentType="application/vnd.openxmlformats-officedocument.presentationml.slideMaster+xml"/>
  <Override PartName="/ppt/slideLayouts/slideLayout10.xml" ContentType="application/vnd.openxmlformats-officedocument.presentationml.slideLayout+xml"/>
  <Override PartName="/ppt/theme/theme15.xml" ContentType="application/vnd.openxmlformats-officedocument.theme+xml"/>
  <Override PartName="/ppt/theme/theme24.xml" ContentType="application/vnd.openxmlformats-officedocument.theme+xml"/>
  <Override PartName="/ppt/notesSlides/notesSlide8.xml" ContentType="application/vnd.openxmlformats-officedocument.presentationml.notesSlide+xml"/>
  <Default Extension="gif" ContentType="image/gif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Override PartName="/ppt/slideMasters/slideMaster7.xml" ContentType="application/vnd.openxmlformats-officedocument.presentationml.slideMaster+xml"/>
  <Override PartName="/ppt/slideMasters/slideMaster10.xml" ContentType="application/vnd.openxmlformats-officedocument.presentationml.slideMaster+xml"/>
  <Override PartName="/ppt/theme/theme9.xml" ContentType="application/vnd.openxmlformats-officedocument.theme+xml"/>
  <Override PartName="/ppt/theme/theme13.xml" ContentType="application/vnd.openxmlformats-officedocument.theme+xml"/>
  <Override PartName="/ppt/theme/theme22.xml" ContentType="application/vnd.openxmlformats-officedocument.theme+xml"/>
  <Override PartName="/ppt/notesSlides/notesSlide6.xml" ContentType="application/vnd.openxmlformats-officedocument.presentationml.notesSlide+xml"/>
  <Override PartName="/ppt/slideMasters/slideMaster5.xml" ContentType="application/vnd.openxmlformats-officedocument.presentationml.slideMaster+xml"/>
  <Override PartName="/ppt/slides/slide8.xml" ContentType="application/vnd.openxmlformats-officedocument.presentationml.slide+xml"/>
  <Override PartName="/ppt/theme/theme7.xml" ContentType="application/vnd.openxmlformats-officedocument.theme+xml"/>
  <Override PartName="/ppt/theme/theme11.xml" ContentType="application/vnd.openxmlformats-officedocument.theme+xml"/>
  <Override PartName="/ppt/theme/theme20.xml" ContentType="application/vnd.openxmlformats-officedocument.them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notesSlides/notesSlide29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Override PartName="/ppt/slideMasters/slideMaster17.xml" ContentType="application/vnd.openxmlformats-officedocument.presentationml.slideMaster+xml"/>
  <Override PartName="/ppt/slides/slide23.xml" ContentType="application/vnd.openxmlformats-officedocument.presentationml.slide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notesSlides/notesSlide25.xml" ContentType="application/vnd.openxmlformats-officedocument.presentationml.notesSlide+xml"/>
  <Override PartName="/ppt/slideMasters/slideMaster24.xml" ContentType="application/vnd.openxmlformats-officedocument.presentationml.slideMaster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6.xml" ContentType="application/vnd.openxmlformats-officedocument.theme+xml"/>
  <Override PartName="/ppt/notesSlides/notesSlide14.xml" ContentType="application/vnd.openxmlformats-officedocument.presentationml.notesSlide+xml"/>
  <Override PartName="/ppt/notesSlides/notesSlide32.xml" ContentType="application/vnd.openxmlformats-officedocument.presentationml.notesSlide+xml"/>
  <Override PartName="/ppt/slideMasters/slideMaster13.xml" ContentType="application/vnd.openxmlformats-officedocument.presentationml.slideMaster+xml"/>
  <Override PartName="/ppt/theme/theme23.xml" ContentType="application/vnd.openxmlformats-officedocument.theme+xml"/>
  <Override PartName="/ppt/notesSlides/notesSlide9.xml" ContentType="application/vnd.openxmlformats-officedocument.presentationml.notesSlide+xml"/>
  <Override PartName="/ppt/notesSlides/notesSlide21.xml" ContentType="application/vnd.openxmlformats-officedocument.presentationml.notesSlide+xml"/>
  <Override PartName="/ppt/slideMasters/slideMaster6.xml" ContentType="application/vnd.openxmlformats-officedocument.presentationml.slideMaster+xml"/>
  <Override PartName="/ppt/slideMasters/slideMaster20.xml" ContentType="application/vnd.openxmlformats-officedocument.presentationml.slideMaster+xml"/>
  <Override PartName="/ppt/theme/theme8.xml" ContentType="application/vnd.openxmlformats-officedocument.theme+xml"/>
  <Override PartName="/ppt/theme/theme12.xml" ContentType="application/vnd.openxmlformats-officedocument.them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Masters/slideMaster2.xml" ContentType="application/vnd.openxmlformats-officedocument.presentationml.slideMaster+xml"/>
  <Override PartName="/ppt/slides/slide28.xml" ContentType="application/vnd.openxmlformats-officedocument.presentationml.slid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27.xml" ContentType="application/vnd.openxmlformats-officedocument.presentationml.slideLayout+xml"/>
  <Override PartName="/ppt/notesSlides/notesSlide19.xml" ContentType="application/vnd.openxmlformats-officedocument.presentationml.notesSlide+xml"/>
  <Override PartName="/ppt/slideMasters/slideMaster18.xml" ContentType="application/vnd.openxmlformats-officedocument.presentationml.slideMaster+xml"/>
  <Override PartName="/ppt/slides/slide24.xml" ContentType="application/vnd.openxmlformats-officedocument.presentationml.slide+xml"/>
  <Default Extension="jpeg" ContentType="image/jpeg"/>
  <Override PartName="/ppt/slideLayouts/slideLayout16.xml" ContentType="application/vnd.openxmlformats-officedocument.presentationml.slideLayout+xml"/>
  <Override PartName="/ppt/slideLayouts/slideLayout34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  <p:sldMasterId id="2147483768" r:id="rId2"/>
    <p:sldMasterId id="2147483770" r:id="rId3"/>
    <p:sldMasterId id="2147483772" r:id="rId4"/>
    <p:sldMasterId id="2147483774" r:id="rId5"/>
    <p:sldMasterId id="2147483776" r:id="rId6"/>
    <p:sldMasterId id="2147483778" r:id="rId7"/>
    <p:sldMasterId id="2147483780" r:id="rId8"/>
    <p:sldMasterId id="2147483782" r:id="rId9"/>
    <p:sldMasterId id="2147483784" r:id="rId10"/>
    <p:sldMasterId id="2147483786" r:id="rId11"/>
    <p:sldMasterId id="2147483788" r:id="rId12"/>
    <p:sldMasterId id="2147483790" r:id="rId13"/>
    <p:sldMasterId id="2147483792" r:id="rId14"/>
    <p:sldMasterId id="2147483794" r:id="rId15"/>
    <p:sldMasterId id="2147483796" r:id="rId16"/>
    <p:sldMasterId id="2147483798" r:id="rId17"/>
    <p:sldMasterId id="2147483800" r:id="rId18"/>
    <p:sldMasterId id="2147483802" r:id="rId19"/>
    <p:sldMasterId id="2147483804" r:id="rId20"/>
    <p:sldMasterId id="2147483806" r:id="rId21"/>
    <p:sldMasterId id="2147483808" r:id="rId22"/>
    <p:sldMasterId id="2147483810" r:id="rId23"/>
    <p:sldMasterId id="2147483812" r:id="rId24"/>
  </p:sldMasterIdLst>
  <p:notesMasterIdLst>
    <p:notesMasterId r:id="rId58"/>
  </p:notesMasterIdLst>
  <p:sldIdLst>
    <p:sldId id="256" r:id="rId25"/>
    <p:sldId id="295" r:id="rId26"/>
    <p:sldId id="272" r:id="rId27"/>
    <p:sldId id="273" r:id="rId28"/>
    <p:sldId id="274" r:id="rId29"/>
    <p:sldId id="275" r:id="rId30"/>
    <p:sldId id="276" r:id="rId31"/>
    <p:sldId id="277" r:id="rId32"/>
    <p:sldId id="278" r:id="rId33"/>
    <p:sldId id="279" r:id="rId34"/>
    <p:sldId id="280" r:id="rId35"/>
    <p:sldId id="281" r:id="rId36"/>
    <p:sldId id="282" r:id="rId37"/>
    <p:sldId id="283" r:id="rId38"/>
    <p:sldId id="284" r:id="rId39"/>
    <p:sldId id="285" r:id="rId40"/>
    <p:sldId id="286" r:id="rId41"/>
    <p:sldId id="287" r:id="rId42"/>
    <p:sldId id="288" r:id="rId43"/>
    <p:sldId id="289" r:id="rId44"/>
    <p:sldId id="290" r:id="rId45"/>
    <p:sldId id="291" r:id="rId46"/>
    <p:sldId id="292" r:id="rId47"/>
    <p:sldId id="293" r:id="rId48"/>
    <p:sldId id="294" r:id="rId49"/>
    <p:sldId id="270" r:id="rId50"/>
    <p:sldId id="259" r:id="rId51"/>
    <p:sldId id="267" r:id="rId52"/>
    <p:sldId id="260" r:id="rId53"/>
    <p:sldId id="269" r:id="rId54"/>
    <p:sldId id="265" r:id="rId55"/>
    <p:sldId id="266" r:id="rId56"/>
    <p:sldId id="268" r:id="rId57"/>
  </p:sldIdLst>
  <p:sldSz cx="9144000" cy="6858000" type="screen4x3"/>
  <p:notesSz cx="7099300" cy="10234613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Master" Target="slideMasters/slideMaster13.xml"/><Relationship Id="rId18" Type="http://schemas.openxmlformats.org/officeDocument/2006/relationships/slideMaster" Target="slideMasters/slideMaster18.xml"/><Relationship Id="rId26" Type="http://schemas.openxmlformats.org/officeDocument/2006/relationships/slide" Target="slides/slide2.xml"/><Relationship Id="rId39" Type="http://schemas.openxmlformats.org/officeDocument/2006/relationships/slide" Target="slides/slide15.xml"/><Relationship Id="rId21" Type="http://schemas.openxmlformats.org/officeDocument/2006/relationships/slideMaster" Target="slideMasters/slideMaster21.xml"/><Relationship Id="rId34" Type="http://schemas.openxmlformats.org/officeDocument/2006/relationships/slide" Target="slides/slide10.xml"/><Relationship Id="rId42" Type="http://schemas.openxmlformats.org/officeDocument/2006/relationships/slide" Target="slides/slide18.xml"/><Relationship Id="rId47" Type="http://schemas.openxmlformats.org/officeDocument/2006/relationships/slide" Target="slides/slide23.xml"/><Relationship Id="rId50" Type="http://schemas.openxmlformats.org/officeDocument/2006/relationships/slide" Target="slides/slide26.xml"/><Relationship Id="rId55" Type="http://schemas.openxmlformats.org/officeDocument/2006/relationships/slide" Target="slides/slide31.xml"/><Relationship Id="rId7" Type="http://schemas.openxmlformats.org/officeDocument/2006/relationships/slideMaster" Target="slideMasters/slideMaster7.xml"/><Relationship Id="rId2" Type="http://schemas.openxmlformats.org/officeDocument/2006/relationships/slideMaster" Target="slideMasters/slideMaster2.xml"/><Relationship Id="rId16" Type="http://schemas.openxmlformats.org/officeDocument/2006/relationships/slideMaster" Target="slideMasters/slideMaster16.xml"/><Relationship Id="rId20" Type="http://schemas.openxmlformats.org/officeDocument/2006/relationships/slideMaster" Target="slideMasters/slideMaster20.xml"/><Relationship Id="rId29" Type="http://schemas.openxmlformats.org/officeDocument/2006/relationships/slide" Target="slides/slide5.xml"/><Relationship Id="rId41" Type="http://schemas.openxmlformats.org/officeDocument/2006/relationships/slide" Target="slides/slide17.xml"/><Relationship Id="rId54" Type="http://schemas.openxmlformats.org/officeDocument/2006/relationships/slide" Target="slides/slide30.xml"/><Relationship Id="rId6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Master" Target="slideMasters/slideMaster24.xml"/><Relationship Id="rId32" Type="http://schemas.openxmlformats.org/officeDocument/2006/relationships/slide" Target="slides/slide8.xml"/><Relationship Id="rId37" Type="http://schemas.openxmlformats.org/officeDocument/2006/relationships/slide" Target="slides/slide13.xml"/><Relationship Id="rId40" Type="http://schemas.openxmlformats.org/officeDocument/2006/relationships/slide" Target="slides/slide16.xml"/><Relationship Id="rId45" Type="http://schemas.openxmlformats.org/officeDocument/2006/relationships/slide" Target="slides/slide21.xml"/><Relationship Id="rId53" Type="http://schemas.openxmlformats.org/officeDocument/2006/relationships/slide" Target="slides/slide29.xml"/><Relationship Id="rId58" Type="http://schemas.openxmlformats.org/officeDocument/2006/relationships/notesMaster" Target="notesMasters/notesMaster1.xml"/><Relationship Id="rId5" Type="http://schemas.openxmlformats.org/officeDocument/2006/relationships/slideMaster" Target="slideMasters/slideMaster5.xml"/><Relationship Id="rId15" Type="http://schemas.openxmlformats.org/officeDocument/2006/relationships/slideMaster" Target="slideMasters/slideMaster15.xml"/><Relationship Id="rId23" Type="http://schemas.openxmlformats.org/officeDocument/2006/relationships/slideMaster" Target="slideMasters/slideMaster23.xml"/><Relationship Id="rId28" Type="http://schemas.openxmlformats.org/officeDocument/2006/relationships/slide" Target="slides/slide4.xml"/><Relationship Id="rId36" Type="http://schemas.openxmlformats.org/officeDocument/2006/relationships/slide" Target="slides/slide12.xml"/><Relationship Id="rId49" Type="http://schemas.openxmlformats.org/officeDocument/2006/relationships/slide" Target="slides/slide25.xml"/><Relationship Id="rId57" Type="http://schemas.openxmlformats.org/officeDocument/2006/relationships/slide" Target="slides/slide33.xml"/><Relationship Id="rId61" Type="http://schemas.openxmlformats.org/officeDocument/2006/relationships/theme" Target="theme/theme1.xml"/><Relationship Id="rId10" Type="http://schemas.openxmlformats.org/officeDocument/2006/relationships/slideMaster" Target="slideMasters/slideMaster10.xml"/><Relationship Id="rId19" Type="http://schemas.openxmlformats.org/officeDocument/2006/relationships/slideMaster" Target="slideMasters/slideMaster19.xml"/><Relationship Id="rId31" Type="http://schemas.openxmlformats.org/officeDocument/2006/relationships/slide" Target="slides/slide7.xml"/><Relationship Id="rId44" Type="http://schemas.openxmlformats.org/officeDocument/2006/relationships/slide" Target="slides/slide20.xml"/><Relationship Id="rId52" Type="http://schemas.openxmlformats.org/officeDocument/2006/relationships/slide" Target="slides/slide28.xml"/><Relationship Id="rId60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Master" Target="slideMasters/slideMaster22.xml"/><Relationship Id="rId27" Type="http://schemas.openxmlformats.org/officeDocument/2006/relationships/slide" Target="slides/slide3.xml"/><Relationship Id="rId30" Type="http://schemas.openxmlformats.org/officeDocument/2006/relationships/slide" Target="slides/slide6.xml"/><Relationship Id="rId35" Type="http://schemas.openxmlformats.org/officeDocument/2006/relationships/slide" Target="slides/slide11.xml"/><Relationship Id="rId43" Type="http://schemas.openxmlformats.org/officeDocument/2006/relationships/slide" Target="slides/slide19.xml"/><Relationship Id="rId48" Type="http://schemas.openxmlformats.org/officeDocument/2006/relationships/slide" Target="slides/slide24.xml"/><Relationship Id="rId56" Type="http://schemas.openxmlformats.org/officeDocument/2006/relationships/slide" Target="slides/slide32.xml"/><Relationship Id="rId8" Type="http://schemas.openxmlformats.org/officeDocument/2006/relationships/slideMaster" Target="slideMasters/slideMaster8.xml"/><Relationship Id="rId51" Type="http://schemas.openxmlformats.org/officeDocument/2006/relationships/slide" Target="slides/slide27.xml"/><Relationship Id="rId3" Type="http://schemas.openxmlformats.org/officeDocument/2006/relationships/slideMaster" Target="slideMasters/slideMaster3.xml"/><Relationship Id="rId12" Type="http://schemas.openxmlformats.org/officeDocument/2006/relationships/slideMaster" Target="slideMasters/slideMaster12.xml"/><Relationship Id="rId17" Type="http://schemas.openxmlformats.org/officeDocument/2006/relationships/slideMaster" Target="slideMasters/slideMaster17.xml"/><Relationship Id="rId25" Type="http://schemas.openxmlformats.org/officeDocument/2006/relationships/slide" Target="slides/slide1.xml"/><Relationship Id="rId33" Type="http://schemas.openxmlformats.org/officeDocument/2006/relationships/slide" Target="slides/slide9.xml"/><Relationship Id="rId38" Type="http://schemas.openxmlformats.org/officeDocument/2006/relationships/slide" Target="slides/slide14.xml"/><Relationship Id="rId46" Type="http://schemas.openxmlformats.org/officeDocument/2006/relationships/slide" Target="slides/slide22.xml"/><Relationship Id="rId5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4021294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/>
            </a:lvl1pPr>
          </a:lstStyle>
          <a:p>
            <a:fld id="{F115D578-E6C7-4F9B-AAE4-7FC71FA5F503}" type="datetimeFigureOut">
              <a:rPr lang="it-IT" smtClean="0"/>
              <a:pPr/>
              <a:t>29/08/2013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992188" y="768350"/>
            <a:ext cx="5114925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8" tIns="49524" rIns="99048" bIns="49524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709930" y="4861441"/>
            <a:ext cx="5679440" cy="4605576"/>
          </a:xfrm>
          <a:prstGeom prst="rect">
            <a:avLst/>
          </a:prstGeom>
        </p:spPr>
        <p:txBody>
          <a:bodyPr vert="horz" lIns="99048" tIns="49524" rIns="99048" bIns="49524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4021294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/>
            </a:lvl1pPr>
          </a:lstStyle>
          <a:p>
            <a:fld id="{FE5E3D53-9E24-4364-8838-484DA09B7BCD}" type="slidenum">
              <a:rPr lang="it-IT" smtClean="0"/>
              <a:pPr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5E3D53-9E24-4364-8838-484DA09B7BCD}" type="slidenum">
              <a:rPr lang="it-IT" smtClean="0"/>
              <a:pPr/>
              <a:t>1</a:t>
            </a:fld>
            <a:endParaRPr lang="it-IT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BB59F1-D33C-42F4-92A4-4657F411A394}" type="slidenum">
              <a:rPr lang="it-IT" smtClean="0">
                <a:solidFill>
                  <a:prstClr val="black"/>
                </a:solidFill>
              </a:rPr>
              <a:pPr/>
              <a:t>10</a:t>
            </a:fld>
            <a:endParaRPr lang="it-IT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BB59F1-D33C-42F4-92A4-4657F411A394}" type="slidenum">
              <a:rPr lang="it-IT" smtClean="0">
                <a:solidFill>
                  <a:prstClr val="black"/>
                </a:solidFill>
              </a:rPr>
              <a:pPr/>
              <a:t>11</a:t>
            </a:fld>
            <a:endParaRPr lang="it-IT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BB59F1-D33C-42F4-92A4-4657F411A394}" type="slidenum">
              <a:rPr lang="it-IT" smtClean="0">
                <a:solidFill>
                  <a:prstClr val="black"/>
                </a:solidFill>
              </a:rPr>
              <a:pPr/>
              <a:t>12</a:t>
            </a:fld>
            <a:endParaRPr lang="it-IT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BB59F1-D33C-42F4-92A4-4657F411A394}" type="slidenum">
              <a:rPr lang="it-IT" smtClean="0">
                <a:solidFill>
                  <a:prstClr val="black"/>
                </a:solidFill>
              </a:rPr>
              <a:pPr/>
              <a:t>13</a:t>
            </a:fld>
            <a:endParaRPr lang="it-IT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BB59F1-D33C-42F4-92A4-4657F411A394}" type="slidenum">
              <a:rPr lang="it-IT" smtClean="0">
                <a:solidFill>
                  <a:prstClr val="black"/>
                </a:solidFill>
              </a:rPr>
              <a:pPr/>
              <a:t>14</a:t>
            </a:fld>
            <a:endParaRPr lang="it-IT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BB59F1-D33C-42F4-92A4-4657F411A394}" type="slidenum">
              <a:rPr lang="it-IT" smtClean="0">
                <a:solidFill>
                  <a:prstClr val="black"/>
                </a:solidFill>
              </a:rPr>
              <a:pPr/>
              <a:t>15</a:t>
            </a:fld>
            <a:endParaRPr lang="it-IT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BB59F1-D33C-42F4-92A4-4657F411A394}" type="slidenum">
              <a:rPr lang="it-IT" smtClean="0">
                <a:solidFill>
                  <a:prstClr val="black"/>
                </a:solidFill>
              </a:rPr>
              <a:pPr/>
              <a:t>16</a:t>
            </a:fld>
            <a:endParaRPr lang="it-IT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BB59F1-D33C-42F4-92A4-4657F411A394}" type="slidenum">
              <a:rPr lang="it-IT" smtClean="0">
                <a:solidFill>
                  <a:prstClr val="black"/>
                </a:solidFill>
              </a:rPr>
              <a:pPr/>
              <a:t>17</a:t>
            </a:fld>
            <a:endParaRPr lang="it-IT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BB59F1-D33C-42F4-92A4-4657F411A394}" type="slidenum">
              <a:rPr lang="it-IT" smtClean="0">
                <a:solidFill>
                  <a:prstClr val="black"/>
                </a:solidFill>
              </a:rPr>
              <a:pPr/>
              <a:t>18</a:t>
            </a:fld>
            <a:endParaRPr lang="it-IT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BB59F1-D33C-42F4-92A4-4657F411A394}" type="slidenum">
              <a:rPr lang="it-IT" smtClean="0">
                <a:solidFill>
                  <a:prstClr val="black"/>
                </a:solidFill>
              </a:rPr>
              <a:pPr/>
              <a:t>19</a:t>
            </a:fld>
            <a:endParaRPr lang="it-IT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5E3D53-9E24-4364-8838-484DA09B7BCD}" type="slidenum">
              <a:rPr lang="it-IT" smtClean="0"/>
              <a:pPr/>
              <a:t>2</a:t>
            </a:fld>
            <a:endParaRPr lang="it-IT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BB59F1-D33C-42F4-92A4-4657F411A394}" type="slidenum">
              <a:rPr lang="it-IT" smtClean="0">
                <a:solidFill>
                  <a:prstClr val="black"/>
                </a:solidFill>
              </a:rPr>
              <a:pPr/>
              <a:t>20</a:t>
            </a:fld>
            <a:endParaRPr lang="it-IT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BB59F1-D33C-42F4-92A4-4657F411A394}" type="slidenum">
              <a:rPr lang="it-IT" smtClean="0">
                <a:solidFill>
                  <a:prstClr val="black"/>
                </a:solidFill>
              </a:rPr>
              <a:pPr/>
              <a:t>21</a:t>
            </a:fld>
            <a:endParaRPr lang="it-IT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BB59F1-D33C-42F4-92A4-4657F411A394}" type="slidenum">
              <a:rPr lang="it-IT" smtClean="0">
                <a:solidFill>
                  <a:prstClr val="black"/>
                </a:solidFill>
              </a:rPr>
              <a:pPr/>
              <a:t>22</a:t>
            </a:fld>
            <a:endParaRPr lang="it-IT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BB59F1-D33C-42F4-92A4-4657F411A394}" type="slidenum">
              <a:rPr lang="it-IT" smtClean="0">
                <a:solidFill>
                  <a:prstClr val="black"/>
                </a:solidFill>
              </a:rPr>
              <a:pPr/>
              <a:t>23</a:t>
            </a:fld>
            <a:endParaRPr lang="it-IT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BB59F1-D33C-42F4-92A4-4657F411A394}" type="slidenum">
              <a:rPr lang="it-IT" smtClean="0">
                <a:solidFill>
                  <a:prstClr val="black"/>
                </a:solidFill>
              </a:rPr>
              <a:pPr/>
              <a:t>24</a:t>
            </a:fld>
            <a:endParaRPr lang="it-IT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BB59F1-D33C-42F4-92A4-4657F411A394}" type="slidenum">
              <a:rPr lang="it-IT" smtClean="0">
                <a:solidFill>
                  <a:prstClr val="black"/>
                </a:solidFill>
              </a:rPr>
              <a:pPr/>
              <a:t>25</a:t>
            </a:fld>
            <a:endParaRPr lang="it-IT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5E3D53-9E24-4364-8838-484DA09B7BCD}" type="slidenum">
              <a:rPr lang="it-IT" smtClean="0"/>
              <a:pPr/>
              <a:t>26</a:t>
            </a:fld>
            <a:endParaRPr lang="it-IT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5E3D53-9E24-4364-8838-484DA09B7BCD}" type="slidenum">
              <a:rPr lang="it-IT" smtClean="0"/>
              <a:pPr/>
              <a:t>27</a:t>
            </a:fld>
            <a:endParaRPr lang="it-IT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5E3D53-9E24-4364-8838-484DA09B7BCD}" type="slidenum">
              <a:rPr lang="it-IT" smtClean="0"/>
              <a:pPr/>
              <a:t>28</a:t>
            </a:fld>
            <a:endParaRPr lang="it-IT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5E3D53-9E24-4364-8838-484DA09B7BCD}" type="slidenum">
              <a:rPr lang="it-IT" smtClean="0"/>
              <a:pPr/>
              <a:t>29</a:t>
            </a:fld>
            <a:endParaRPr lang="it-IT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BB59F1-D33C-42F4-92A4-4657F411A394}" type="slidenum">
              <a:rPr lang="it-IT" smtClean="0">
                <a:solidFill>
                  <a:prstClr val="black"/>
                </a:solidFill>
              </a:rPr>
              <a:pPr/>
              <a:t>3</a:t>
            </a:fld>
            <a:endParaRPr lang="it-IT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5E3D53-9E24-4364-8838-484DA09B7BCD}" type="slidenum">
              <a:rPr lang="it-IT" smtClean="0"/>
              <a:pPr/>
              <a:t>30</a:t>
            </a:fld>
            <a:endParaRPr lang="it-IT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5E3D53-9E24-4364-8838-484DA09B7BCD}" type="slidenum">
              <a:rPr lang="it-IT" smtClean="0"/>
              <a:pPr/>
              <a:t>31</a:t>
            </a:fld>
            <a:endParaRPr lang="it-IT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5E3D53-9E24-4364-8838-484DA09B7BCD}" type="slidenum">
              <a:rPr lang="it-IT" smtClean="0"/>
              <a:pPr/>
              <a:t>32</a:t>
            </a:fld>
            <a:endParaRPr lang="it-IT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5E3D53-9E24-4364-8838-484DA09B7BCD}" type="slidenum">
              <a:rPr lang="it-IT" smtClean="0"/>
              <a:pPr/>
              <a:t>33</a:t>
            </a:fld>
            <a:endParaRPr lang="it-IT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BB59F1-D33C-42F4-92A4-4657F411A394}" type="slidenum">
              <a:rPr lang="it-IT" smtClean="0">
                <a:solidFill>
                  <a:prstClr val="black"/>
                </a:solidFill>
              </a:rPr>
              <a:pPr/>
              <a:t>4</a:t>
            </a:fld>
            <a:endParaRPr lang="it-IT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BB59F1-D33C-42F4-92A4-4657F411A394}" type="slidenum">
              <a:rPr lang="it-IT" smtClean="0">
                <a:solidFill>
                  <a:prstClr val="black"/>
                </a:solidFill>
              </a:rPr>
              <a:pPr/>
              <a:t>5</a:t>
            </a:fld>
            <a:endParaRPr lang="it-IT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BB59F1-D33C-42F4-92A4-4657F411A394}" type="slidenum">
              <a:rPr lang="it-IT" smtClean="0">
                <a:solidFill>
                  <a:prstClr val="black"/>
                </a:solidFill>
              </a:rPr>
              <a:pPr/>
              <a:t>6</a:t>
            </a:fld>
            <a:endParaRPr lang="it-IT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BB59F1-D33C-42F4-92A4-4657F411A394}" type="slidenum">
              <a:rPr lang="it-IT" smtClean="0">
                <a:solidFill>
                  <a:prstClr val="black"/>
                </a:solidFill>
              </a:rPr>
              <a:pPr/>
              <a:t>7</a:t>
            </a:fld>
            <a:endParaRPr lang="it-IT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BB59F1-D33C-42F4-92A4-4657F411A394}" type="slidenum">
              <a:rPr lang="it-IT" smtClean="0">
                <a:solidFill>
                  <a:prstClr val="black"/>
                </a:solidFill>
              </a:rPr>
              <a:pPr/>
              <a:t>8</a:t>
            </a:fld>
            <a:endParaRPr lang="it-IT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BB59F1-D33C-42F4-92A4-4657F411A394}" type="slidenum">
              <a:rPr lang="it-IT" smtClean="0">
                <a:solidFill>
                  <a:prstClr val="black"/>
                </a:solidFill>
              </a:rPr>
              <a:pPr/>
              <a:t>9</a:t>
            </a:fld>
            <a:endParaRPr lang="it-IT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olo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17" name="Sottotitolo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it-IT" smtClean="0"/>
              <a:t>Fare clic per modificare lo stile del sottotitolo dello schema</a:t>
            </a:r>
            <a:endParaRPr kumimoji="0" lang="en-US"/>
          </a:p>
        </p:txBody>
      </p:sp>
      <p:sp>
        <p:nvSpPr>
          <p:cNvPr id="30" name="Segnaposto data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F7FAE9-3DE2-4B76-83C1-36F8BB5D43B5}" type="datetimeFigureOut">
              <a:rPr lang="it-IT" smtClean="0"/>
              <a:pPr/>
              <a:t>29/08/2013</a:t>
            </a:fld>
            <a:endParaRPr lang="it-IT"/>
          </a:p>
        </p:txBody>
      </p:sp>
      <p:sp>
        <p:nvSpPr>
          <p:cNvPr id="19" name="Segnaposto piè di pagina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27" name="Segnaposto numero diapositiva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AE373-6664-4F7B-8D2B-39673B0016F6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F7FAE9-3DE2-4B76-83C1-36F8BB5D43B5}" type="datetimeFigureOut">
              <a:rPr lang="it-IT" smtClean="0"/>
              <a:pPr/>
              <a:t>29/08/2013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AE373-6664-4F7B-8D2B-39673B0016F6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F7FAE9-3DE2-4B76-83C1-36F8BB5D43B5}" type="datetimeFigureOut">
              <a:rPr lang="it-IT" smtClean="0"/>
              <a:pPr/>
              <a:t>29/08/2013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AE373-6664-4F7B-8D2B-39673B0016F6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EBF10A-4DB2-4052-8FE4-C9C12FF73D2D}" type="datetime1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29/08/2013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A80BFC-41DB-491B-BA54-4F4689D4CD86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EBF10A-4DB2-4052-8FE4-C9C12FF73D2D}" type="datetime1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29/08/2013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A80BFC-41DB-491B-BA54-4F4689D4CD86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EBF10A-4DB2-4052-8FE4-C9C12FF73D2D}" type="datetime1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29/08/2013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A80BFC-41DB-491B-BA54-4F4689D4CD86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EBF10A-4DB2-4052-8FE4-C9C12FF73D2D}" type="datetime1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29/08/2013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A80BFC-41DB-491B-BA54-4F4689D4CD86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EBF10A-4DB2-4052-8FE4-C9C12FF73D2D}" type="datetime1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29/08/2013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A80BFC-41DB-491B-BA54-4F4689D4CD86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EBF10A-4DB2-4052-8FE4-C9C12FF73D2D}" type="datetime1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29/08/2013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A80BFC-41DB-491B-BA54-4F4689D4CD86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EBF10A-4DB2-4052-8FE4-C9C12FF73D2D}" type="datetime1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29/08/2013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A80BFC-41DB-491B-BA54-4F4689D4CD86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EBF10A-4DB2-4052-8FE4-C9C12FF73D2D}" type="datetime1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29/08/2013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A80BFC-41DB-491B-BA54-4F4689D4CD86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F7FAE9-3DE2-4B76-83C1-36F8BB5D43B5}" type="datetimeFigureOut">
              <a:rPr lang="it-IT" smtClean="0"/>
              <a:pPr/>
              <a:t>29/08/2013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AE373-6664-4F7B-8D2B-39673B0016F6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EBF10A-4DB2-4052-8FE4-C9C12FF73D2D}" type="datetime1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29/08/2013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A80BFC-41DB-491B-BA54-4F4689D4CD86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EBF10A-4DB2-4052-8FE4-C9C12FF73D2D}" type="datetime1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29/08/2013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A80BFC-41DB-491B-BA54-4F4689D4CD86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EBF10A-4DB2-4052-8FE4-C9C12FF73D2D}" type="datetime1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29/08/2013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A80BFC-41DB-491B-BA54-4F4689D4CD86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EBF10A-4DB2-4052-8FE4-C9C12FF73D2D}" type="datetime1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29/08/2013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A80BFC-41DB-491B-BA54-4F4689D4CD86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EBF10A-4DB2-4052-8FE4-C9C12FF73D2D}" type="datetime1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29/08/2013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A80BFC-41DB-491B-BA54-4F4689D4CD86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EBF10A-4DB2-4052-8FE4-C9C12FF73D2D}" type="datetime1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29/08/2013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A80BFC-41DB-491B-BA54-4F4689D4CD86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EBF10A-4DB2-4052-8FE4-C9C12FF73D2D}" type="datetime1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29/08/2013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A80BFC-41DB-491B-BA54-4F4689D4CD86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EBF10A-4DB2-4052-8FE4-C9C12FF73D2D}" type="datetime1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29/08/2013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A80BFC-41DB-491B-BA54-4F4689D4CD86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EBF10A-4DB2-4052-8FE4-C9C12FF73D2D}" type="datetime1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29/08/2013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A80BFC-41DB-491B-BA54-4F4689D4CD86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EBF10A-4DB2-4052-8FE4-C9C12FF73D2D}" type="datetime1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29/08/2013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A80BFC-41DB-491B-BA54-4F4689D4CD86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F7FAE9-3DE2-4B76-83C1-36F8BB5D43B5}" type="datetimeFigureOut">
              <a:rPr lang="it-IT" smtClean="0"/>
              <a:pPr/>
              <a:t>29/08/2013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AE373-6664-4F7B-8D2B-39673B0016F6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EBF10A-4DB2-4052-8FE4-C9C12FF73D2D}" type="datetime1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29/08/2013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A80BFC-41DB-491B-BA54-4F4689D4CD86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88D30-426D-4EBB-B863-B5851CCA391C}" type="datetime1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29/08/2013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A80BFC-41DB-491B-BA54-4F4689D4CD86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EBF10A-4DB2-4052-8FE4-C9C12FF73D2D}" type="datetime1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29/08/2013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A80BFC-41DB-491B-BA54-4F4689D4CD86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EBF10A-4DB2-4052-8FE4-C9C12FF73D2D}" type="datetime1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29/08/2013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A80BFC-41DB-491B-BA54-4F4689D4CD86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EBF10A-4DB2-4052-8FE4-C9C12FF73D2D}" type="datetime1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29/08/2013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A80BFC-41DB-491B-BA54-4F4689D4CD86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F7FAE9-3DE2-4B76-83C1-36F8BB5D43B5}" type="datetimeFigureOut">
              <a:rPr lang="it-IT" smtClean="0"/>
              <a:pPr/>
              <a:t>29/08/2013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AE373-6664-4F7B-8D2B-39673B0016F6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5" name="Segnaposto contenuto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F7FAE9-3DE2-4B76-83C1-36F8BB5D43B5}" type="datetimeFigureOut">
              <a:rPr lang="it-IT" smtClean="0"/>
              <a:pPr/>
              <a:t>29/08/2013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AE373-6664-4F7B-8D2B-39673B0016F6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F7FAE9-3DE2-4B76-83C1-36F8BB5D43B5}" type="datetimeFigureOut">
              <a:rPr lang="it-IT" smtClean="0"/>
              <a:pPr/>
              <a:t>29/08/2013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AE373-6664-4F7B-8D2B-39673B0016F6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F7FAE9-3DE2-4B76-83C1-36F8BB5D43B5}" type="datetimeFigureOut">
              <a:rPr lang="it-IT" smtClean="0"/>
              <a:pPr/>
              <a:t>29/08/2013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AE373-6664-4F7B-8D2B-39673B0016F6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F7FAE9-3DE2-4B76-83C1-36F8BB5D43B5}" type="datetimeFigureOut">
              <a:rPr lang="it-IT" smtClean="0"/>
              <a:pPr/>
              <a:t>29/08/2013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AE373-6664-4F7B-8D2B-39673B0016F6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itaglia e arrotonda singolo angolo rettangolo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Triangolo rettangolo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F7FAE9-3DE2-4B76-83C1-36F8BB5D43B5}" type="datetimeFigureOut">
              <a:rPr lang="it-IT" smtClean="0"/>
              <a:pPr/>
              <a:t>29/08/2013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635AE373-6664-4F7B-8D2B-39673B0016F6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it-IT" smtClean="0"/>
              <a:t>Fare clic sull'icona per inserire un'immagine</a:t>
            </a:r>
            <a:endParaRPr kumimoji="0" lang="en-US" dirty="0"/>
          </a:p>
        </p:txBody>
      </p:sp>
      <p:sp>
        <p:nvSpPr>
          <p:cNvPr id="10" name="Figura a mano libera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igura a mano libera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2" Type="http://schemas.openxmlformats.org/officeDocument/2006/relationships/theme" Target="../theme/theme10.xml"/><Relationship Id="rId1" Type="http://schemas.openxmlformats.org/officeDocument/2006/relationships/slideLayout" Target="../slideLayouts/slideLayout20.xml"/></Relationships>
</file>

<file path=ppt/slideMasters/_rels/slideMaster1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1.xml"/><Relationship Id="rId1" Type="http://schemas.openxmlformats.org/officeDocument/2006/relationships/slideLayout" Target="../slideLayouts/slideLayout21.xml"/></Relationships>
</file>

<file path=ppt/slideMasters/_rels/slideMaster12.xml.rels><?xml version="1.0" encoding="UTF-8" standalone="yes"?>
<Relationships xmlns="http://schemas.openxmlformats.org/package/2006/relationships"><Relationship Id="rId2" Type="http://schemas.openxmlformats.org/officeDocument/2006/relationships/theme" Target="../theme/theme12.xml"/><Relationship Id="rId1" Type="http://schemas.openxmlformats.org/officeDocument/2006/relationships/slideLayout" Target="../slideLayouts/slideLayout22.xml"/></Relationships>
</file>

<file path=ppt/slideMasters/_rels/slideMaster13.xml.rels><?xml version="1.0" encoding="UTF-8" standalone="yes"?>
<Relationships xmlns="http://schemas.openxmlformats.org/package/2006/relationships"><Relationship Id="rId2" Type="http://schemas.openxmlformats.org/officeDocument/2006/relationships/theme" Target="../theme/theme13.xml"/><Relationship Id="rId1" Type="http://schemas.openxmlformats.org/officeDocument/2006/relationships/slideLayout" Target="../slideLayouts/slideLayout23.xml"/></Relationships>
</file>

<file path=ppt/slideMasters/_rels/slideMaster14.xml.rels><?xml version="1.0" encoding="UTF-8" standalone="yes"?>
<Relationships xmlns="http://schemas.openxmlformats.org/package/2006/relationships"><Relationship Id="rId2" Type="http://schemas.openxmlformats.org/officeDocument/2006/relationships/theme" Target="../theme/theme14.xml"/><Relationship Id="rId1" Type="http://schemas.openxmlformats.org/officeDocument/2006/relationships/slideLayout" Target="../slideLayouts/slideLayout24.xml"/></Relationships>
</file>

<file path=ppt/slideMasters/_rels/slideMaster15.xml.rels><?xml version="1.0" encoding="UTF-8" standalone="yes"?>
<Relationships xmlns="http://schemas.openxmlformats.org/package/2006/relationships"><Relationship Id="rId2" Type="http://schemas.openxmlformats.org/officeDocument/2006/relationships/theme" Target="../theme/theme15.xml"/><Relationship Id="rId1" Type="http://schemas.openxmlformats.org/officeDocument/2006/relationships/slideLayout" Target="../slideLayouts/slideLayout25.xml"/></Relationships>
</file>

<file path=ppt/slideMasters/_rels/slideMaster16.xml.rels><?xml version="1.0" encoding="UTF-8" standalone="yes"?>
<Relationships xmlns="http://schemas.openxmlformats.org/package/2006/relationships"><Relationship Id="rId2" Type="http://schemas.openxmlformats.org/officeDocument/2006/relationships/theme" Target="../theme/theme16.xml"/><Relationship Id="rId1" Type="http://schemas.openxmlformats.org/officeDocument/2006/relationships/slideLayout" Target="../slideLayouts/slideLayout26.xml"/></Relationships>
</file>

<file path=ppt/slideMasters/_rels/slideMaster17.xml.rels><?xml version="1.0" encoding="UTF-8" standalone="yes"?>
<Relationships xmlns="http://schemas.openxmlformats.org/package/2006/relationships"><Relationship Id="rId2" Type="http://schemas.openxmlformats.org/officeDocument/2006/relationships/theme" Target="../theme/theme17.xml"/><Relationship Id="rId1" Type="http://schemas.openxmlformats.org/officeDocument/2006/relationships/slideLayout" Target="../slideLayouts/slideLayout27.xml"/></Relationships>
</file>

<file path=ppt/slideMasters/_rels/slideMaster18.xml.rels><?xml version="1.0" encoding="UTF-8" standalone="yes"?>
<Relationships xmlns="http://schemas.openxmlformats.org/package/2006/relationships"><Relationship Id="rId2" Type="http://schemas.openxmlformats.org/officeDocument/2006/relationships/theme" Target="../theme/theme18.xml"/><Relationship Id="rId1" Type="http://schemas.openxmlformats.org/officeDocument/2006/relationships/slideLayout" Target="../slideLayouts/slideLayout28.xml"/></Relationships>
</file>

<file path=ppt/slideMasters/_rels/slideMaster19.xml.rels><?xml version="1.0" encoding="UTF-8" standalone="yes"?>
<Relationships xmlns="http://schemas.openxmlformats.org/package/2006/relationships"><Relationship Id="rId2" Type="http://schemas.openxmlformats.org/officeDocument/2006/relationships/theme" Target="../theme/theme19.xml"/><Relationship Id="rId1" Type="http://schemas.openxmlformats.org/officeDocument/2006/relationships/slideLayout" Target="../slideLayouts/slideLayout29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2.xml"/></Relationships>
</file>

<file path=ppt/slideMasters/_rels/slideMaster20.xml.rels><?xml version="1.0" encoding="UTF-8" standalone="yes"?>
<Relationships xmlns="http://schemas.openxmlformats.org/package/2006/relationships"><Relationship Id="rId2" Type="http://schemas.openxmlformats.org/officeDocument/2006/relationships/theme" Target="../theme/theme20.xml"/><Relationship Id="rId1" Type="http://schemas.openxmlformats.org/officeDocument/2006/relationships/slideLayout" Target="../slideLayouts/slideLayout30.xml"/></Relationships>
</file>

<file path=ppt/slideMasters/_rels/slideMaster21.xml.rels><?xml version="1.0" encoding="UTF-8" standalone="yes"?>
<Relationships xmlns="http://schemas.openxmlformats.org/package/2006/relationships"><Relationship Id="rId2" Type="http://schemas.openxmlformats.org/officeDocument/2006/relationships/theme" Target="../theme/theme21.xml"/><Relationship Id="rId1" Type="http://schemas.openxmlformats.org/officeDocument/2006/relationships/slideLayout" Target="../slideLayouts/slideLayout31.xml"/></Relationships>
</file>

<file path=ppt/slideMasters/_rels/slideMaster2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2.xml"/><Relationship Id="rId1" Type="http://schemas.openxmlformats.org/officeDocument/2006/relationships/slideLayout" Target="../slideLayouts/slideLayout32.xml"/></Relationships>
</file>

<file path=ppt/slideMasters/_rels/slideMaster23.xml.rels><?xml version="1.0" encoding="UTF-8" standalone="yes"?>
<Relationships xmlns="http://schemas.openxmlformats.org/package/2006/relationships"><Relationship Id="rId2" Type="http://schemas.openxmlformats.org/officeDocument/2006/relationships/theme" Target="../theme/theme23.xml"/><Relationship Id="rId1" Type="http://schemas.openxmlformats.org/officeDocument/2006/relationships/slideLayout" Target="../slideLayouts/slideLayout33.xml"/></Relationships>
</file>

<file path=ppt/slideMasters/_rels/slideMaster24.xml.rels><?xml version="1.0" encoding="UTF-8" standalone="yes"?>
<Relationships xmlns="http://schemas.openxmlformats.org/package/2006/relationships"><Relationship Id="rId2" Type="http://schemas.openxmlformats.org/officeDocument/2006/relationships/theme" Target="../theme/theme24.xml"/><Relationship Id="rId1" Type="http://schemas.openxmlformats.org/officeDocument/2006/relationships/slideLayout" Target="../slideLayouts/slideLayout34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13.xml"/></Relationships>
</file>

<file path=ppt/slideMasters/_rels/slideMaster4.xml.rels><?xml version="1.0" encoding="UTF-8" standalone="yes"?>
<Relationships xmlns="http://schemas.openxmlformats.org/package/2006/relationships"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14.xml"/></Relationships>
</file>

<file path=ppt/slideMasters/_rels/slideMaster5.xml.rels><?xml version="1.0" encoding="UTF-8" standalone="yes"?>
<Relationships xmlns="http://schemas.openxmlformats.org/package/2006/relationships"><Relationship Id="rId2" Type="http://schemas.openxmlformats.org/officeDocument/2006/relationships/theme" Target="../theme/theme5.xml"/><Relationship Id="rId1" Type="http://schemas.openxmlformats.org/officeDocument/2006/relationships/slideLayout" Target="../slideLayouts/slideLayout15.xml"/></Relationships>
</file>

<file path=ppt/slideMasters/_rels/slideMaster6.xml.rels><?xml version="1.0" encoding="UTF-8" standalone="yes"?>
<Relationships xmlns="http://schemas.openxmlformats.org/package/2006/relationships"><Relationship Id="rId2" Type="http://schemas.openxmlformats.org/officeDocument/2006/relationships/theme" Target="../theme/theme6.xml"/><Relationship Id="rId1" Type="http://schemas.openxmlformats.org/officeDocument/2006/relationships/slideLayout" Target="../slideLayouts/slideLayout16.xml"/></Relationships>
</file>

<file path=ppt/slideMasters/_rels/slideMaster7.xml.rels><?xml version="1.0" encoding="UTF-8" standalone="yes"?>
<Relationships xmlns="http://schemas.openxmlformats.org/package/2006/relationships"><Relationship Id="rId2" Type="http://schemas.openxmlformats.org/officeDocument/2006/relationships/theme" Target="../theme/theme7.xml"/><Relationship Id="rId1" Type="http://schemas.openxmlformats.org/officeDocument/2006/relationships/slideLayout" Target="../slideLayouts/slideLayout17.xml"/></Relationships>
</file>

<file path=ppt/slideMasters/_rels/slideMaster8.xml.rels><?xml version="1.0" encoding="UTF-8" standalone="yes"?>
<Relationships xmlns="http://schemas.openxmlformats.org/package/2006/relationships"><Relationship Id="rId2" Type="http://schemas.openxmlformats.org/officeDocument/2006/relationships/theme" Target="../theme/theme8.xml"/><Relationship Id="rId1" Type="http://schemas.openxmlformats.org/officeDocument/2006/relationships/slideLayout" Target="../slideLayouts/slideLayout18.xml"/></Relationships>
</file>

<file path=ppt/slideMasters/_rels/slideMaster9.xml.rels><?xml version="1.0" encoding="UTF-8" standalone="yes"?>
<Relationships xmlns="http://schemas.openxmlformats.org/package/2006/relationships"><Relationship Id="rId2" Type="http://schemas.openxmlformats.org/officeDocument/2006/relationships/theme" Target="../theme/theme9.xml"/><Relationship Id="rId1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igura a mano libera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igura a mano libera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Segnaposto titolo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0" name="Segnaposto testo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  <a:p>
            <a:pPr lvl="1" eaLnBrk="1" latinLnBrk="0" hangingPunct="1"/>
            <a:r>
              <a:rPr kumimoji="0" lang="it-IT" smtClean="0"/>
              <a:t>Secondo livello</a:t>
            </a:r>
          </a:p>
          <a:p>
            <a:pPr lvl="2" eaLnBrk="1" latinLnBrk="0" hangingPunct="1"/>
            <a:r>
              <a:rPr kumimoji="0" lang="it-IT" smtClean="0"/>
              <a:t>Terzo livello</a:t>
            </a:r>
          </a:p>
          <a:p>
            <a:pPr lvl="3" eaLnBrk="1" latinLnBrk="0" hangingPunct="1"/>
            <a:r>
              <a:rPr kumimoji="0" lang="it-IT" smtClean="0"/>
              <a:t>Quarto livello</a:t>
            </a:r>
          </a:p>
          <a:p>
            <a:pPr lvl="4" eaLnBrk="1" latinLnBrk="0" hangingPunct="1"/>
            <a:r>
              <a:rPr kumimoji="0" lang="it-IT" smtClean="0"/>
              <a:t>Quinto livello</a:t>
            </a:r>
            <a:endParaRPr kumimoji="0" lang="en-US"/>
          </a:p>
        </p:txBody>
      </p:sp>
      <p:sp>
        <p:nvSpPr>
          <p:cNvPr id="10" name="Segnaposto data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BF7FAE9-3DE2-4B76-83C1-36F8BB5D43B5}" type="datetimeFigureOut">
              <a:rPr lang="it-IT" smtClean="0"/>
              <a:pPr/>
              <a:t>29/08/2013</a:t>
            </a:fld>
            <a:endParaRPr lang="it-IT"/>
          </a:p>
        </p:txBody>
      </p:sp>
      <p:sp>
        <p:nvSpPr>
          <p:cNvPr id="22" name="Segnaposto piè di pagina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18" name="Segnaposto numero diapositiva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635AE373-6664-4F7B-8D2B-39673B0016F6}" type="slidenum">
              <a:rPr lang="it-IT" smtClean="0"/>
              <a:pPr/>
              <a:t>‹N›</a:t>
            </a:fld>
            <a:endParaRPr lang="it-IT"/>
          </a:p>
        </p:txBody>
      </p:sp>
      <p:grpSp>
        <p:nvGrpSpPr>
          <p:cNvPr id="2" name="Gruppo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igura a mano libera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igura a mano libera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2061B1-B550-44FF-ADF5-2CB175375C6F}" type="datetime1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29/08/2013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A80BFC-41DB-491B-BA54-4F4689D4CD86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5" r:id="rId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2061B1-B550-44FF-ADF5-2CB175375C6F}" type="datetime1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29/08/2013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A80BFC-41DB-491B-BA54-4F4689D4CD86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7" r:id="rId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2061B1-B550-44FF-ADF5-2CB175375C6F}" type="datetime1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29/08/2013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A80BFC-41DB-491B-BA54-4F4689D4CD86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9" r:id="rId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2061B1-B550-44FF-ADF5-2CB175375C6F}" type="datetime1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29/08/2013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A80BFC-41DB-491B-BA54-4F4689D4CD86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1" r:id="rId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2061B1-B550-44FF-ADF5-2CB175375C6F}" type="datetime1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29/08/2013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A80BFC-41DB-491B-BA54-4F4689D4CD86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2061B1-B550-44FF-ADF5-2CB175375C6F}" type="datetime1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29/08/2013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A80BFC-41DB-491B-BA54-4F4689D4CD86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5" r:id="rId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2061B1-B550-44FF-ADF5-2CB175375C6F}" type="datetime1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29/08/2013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A80BFC-41DB-491B-BA54-4F4689D4CD86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7" r:id="rId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2061B1-B550-44FF-ADF5-2CB175375C6F}" type="datetime1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29/08/2013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A80BFC-41DB-491B-BA54-4F4689D4CD86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9" r:id="rId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2061B1-B550-44FF-ADF5-2CB175375C6F}" type="datetime1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29/08/2013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A80BFC-41DB-491B-BA54-4F4689D4CD86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1" r:id="rId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2061B1-B550-44FF-ADF5-2CB175375C6F}" type="datetime1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29/08/2013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A80BFC-41DB-491B-BA54-4F4689D4CD86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3" r:id="rId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2061B1-B550-44FF-ADF5-2CB175375C6F}" type="datetime1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29/08/2013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A80BFC-41DB-491B-BA54-4F4689D4CD86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2061B1-B550-44FF-ADF5-2CB175375C6F}" type="datetime1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29/08/2013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A80BFC-41DB-491B-BA54-4F4689D4CD86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2061B1-B550-44FF-ADF5-2CB175375C6F}" type="datetime1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29/08/2013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A80BFC-41DB-491B-BA54-4F4689D4CD86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7" r:id="rId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2061B1-B550-44FF-ADF5-2CB175375C6F}" type="datetime1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29/08/2013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A80BFC-41DB-491B-BA54-4F4689D4CD86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9" r:id="rId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2061B1-B550-44FF-ADF5-2CB175375C6F}" type="datetime1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29/08/2013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A80BFC-41DB-491B-BA54-4F4689D4CD86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1" r:id="rId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2061B1-B550-44FF-ADF5-2CB175375C6F}" type="datetime1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29/08/2013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A80BFC-41DB-491B-BA54-4F4689D4CD86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3" r:id="rId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2061B1-B550-44FF-ADF5-2CB175375C6F}" type="datetime1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29/08/2013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A80BFC-41DB-491B-BA54-4F4689D4CD86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1" r:id="rId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2061B1-B550-44FF-ADF5-2CB175375C6F}" type="datetime1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29/08/2013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A80BFC-41DB-491B-BA54-4F4689D4CD86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3" r:id="rId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2061B1-B550-44FF-ADF5-2CB175375C6F}" type="datetime1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29/08/2013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A80BFC-41DB-491B-BA54-4F4689D4CD86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5" r:id="rId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2061B1-B550-44FF-ADF5-2CB175375C6F}" type="datetime1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29/08/2013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A80BFC-41DB-491B-BA54-4F4689D4CD86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7" r:id="rId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2061B1-B550-44FF-ADF5-2CB175375C6F}" type="datetime1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29/08/2013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A80BFC-41DB-491B-BA54-4F4689D4CD86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9" r:id="rId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2061B1-B550-44FF-ADF5-2CB175375C6F}" type="datetime1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29/08/2013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A80BFC-41DB-491B-BA54-4F4689D4CD86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2061B1-B550-44FF-ADF5-2CB175375C6F}" type="datetime1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29/08/2013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A80BFC-41DB-491B-BA54-4F4689D4CD86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3" r:id="rId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11.gi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0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gi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1.xml"/><Relationship Id="rId4" Type="http://schemas.openxmlformats.org/officeDocument/2006/relationships/image" Target="../media/image17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2.xml"/><Relationship Id="rId4" Type="http://schemas.openxmlformats.org/officeDocument/2006/relationships/image" Target="../media/image19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gi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gi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gif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6.xml"/><Relationship Id="rId4" Type="http://schemas.openxmlformats.org/officeDocument/2006/relationships/image" Target="../media/image23.gi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gif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gif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9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30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3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3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3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3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8.gi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Summary of the </a:t>
            </a:r>
            <a:r>
              <a:rPr lang="en-US" dirty="0" err="1" smtClean="0"/>
              <a:t>LKr</a:t>
            </a:r>
            <a:r>
              <a:rPr lang="en-US" dirty="0" smtClean="0"/>
              <a:t> WG</a:t>
            </a:r>
            <a:endParaRPr lang="it-IT" dirty="0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R. </a:t>
            </a:r>
            <a:r>
              <a:rPr lang="en-US" dirty="0" err="1" smtClean="0"/>
              <a:t>Fantechi</a:t>
            </a:r>
            <a:endParaRPr lang="it-IT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sellaDiTesto 3"/>
          <p:cNvSpPr txBox="1"/>
          <p:nvPr/>
        </p:nvSpPr>
        <p:spPr>
          <a:xfrm>
            <a:off x="971600" y="116632"/>
            <a:ext cx="70567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8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CROSS-TALK</a:t>
            </a:r>
            <a:endParaRPr lang="it-IT" sz="28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Immagine 2" descr="crosstalk_chan_3_0.gif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5496" y="764704"/>
            <a:ext cx="5439494" cy="4951064"/>
          </a:xfrm>
          <a:prstGeom prst="rect">
            <a:avLst/>
          </a:prstGeom>
        </p:spPr>
      </p:pic>
      <p:pic>
        <p:nvPicPr>
          <p:cNvPr id="5" name="Immagine 4" descr="sineshape_0_noise.gif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5436096" y="3645024"/>
            <a:ext cx="3584656" cy="3096344"/>
          </a:xfrm>
          <a:prstGeom prst="rect">
            <a:avLst/>
          </a:prstGeom>
        </p:spPr>
      </p:pic>
      <p:sp>
        <p:nvSpPr>
          <p:cNvPr id="6" name="CasellaDiTesto 5"/>
          <p:cNvSpPr txBox="1"/>
          <p:nvPr/>
        </p:nvSpPr>
        <p:spPr>
          <a:xfrm>
            <a:off x="1475656" y="5723964"/>
            <a:ext cx="30963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FFT AND CROSS-TALK</a:t>
            </a:r>
          </a:p>
        </p:txBody>
      </p:sp>
      <p:sp>
        <p:nvSpPr>
          <p:cNvPr id="7" name="CasellaDiTesto 6"/>
          <p:cNvSpPr txBox="1"/>
          <p:nvPr/>
        </p:nvSpPr>
        <p:spPr>
          <a:xfrm>
            <a:off x="6084168" y="3284984"/>
            <a:ext cx="22322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NOISE SHAPE</a:t>
            </a:r>
          </a:p>
        </p:txBody>
      </p:sp>
      <p:cxnSp>
        <p:nvCxnSpPr>
          <p:cNvPr id="9" name="Connettore 2 8"/>
          <p:cNvCxnSpPr/>
          <p:nvPr/>
        </p:nvCxnSpPr>
        <p:spPr>
          <a:xfrm>
            <a:off x="7380312" y="3789040"/>
            <a:ext cx="0" cy="504056"/>
          </a:xfrm>
          <a:prstGeom prst="straightConnector1">
            <a:avLst/>
          </a:prstGeom>
          <a:ln w="254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nettore 2 9"/>
          <p:cNvCxnSpPr/>
          <p:nvPr/>
        </p:nvCxnSpPr>
        <p:spPr>
          <a:xfrm>
            <a:off x="5580112" y="4581128"/>
            <a:ext cx="0" cy="504056"/>
          </a:xfrm>
          <a:prstGeom prst="straightConnector1">
            <a:avLst/>
          </a:prstGeom>
          <a:ln w="254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nettore 2 10"/>
          <p:cNvCxnSpPr/>
          <p:nvPr/>
        </p:nvCxnSpPr>
        <p:spPr>
          <a:xfrm>
            <a:off x="6516216" y="4581128"/>
            <a:ext cx="0" cy="504056"/>
          </a:xfrm>
          <a:prstGeom prst="straightConnector1">
            <a:avLst/>
          </a:prstGeom>
          <a:ln w="254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nettore 2 11"/>
          <p:cNvCxnSpPr/>
          <p:nvPr/>
        </p:nvCxnSpPr>
        <p:spPr>
          <a:xfrm>
            <a:off x="6516216" y="3789040"/>
            <a:ext cx="0" cy="504056"/>
          </a:xfrm>
          <a:prstGeom prst="straightConnector1">
            <a:avLst/>
          </a:prstGeom>
          <a:ln w="254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CasellaDiTesto 12"/>
          <p:cNvSpPr txBox="1"/>
          <p:nvPr/>
        </p:nvSpPr>
        <p:spPr>
          <a:xfrm>
            <a:off x="7380312" y="4129335"/>
            <a:ext cx="7920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6 CNTS</a:t>
            </a:r>
          </a:p>
        </p:txBody>
      </p:sp>
      <p:sp>
        <p:nvSpPr>
          <p:cNvPr id="14" name="CasellaDiTesto 13"/>
          <p:cNvSpPr txBox="1"/>
          <p:nvPr/>
        </p:nvSpPr>
        <p:spPr>
          <a:xfrm>
            <a:off x="5580112" y="4921423"/>
            <a:ext cx="7920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6 CNTS</a:t>
            </a:r>
          </a:p>
        </p:txBody>
      </p:sp>
      <p:sp>
        <p:nvSpPr>
          <p:cNvPr id="15" name="CasellaDiTesto 14"/>
          <p:cNvSpPr txBox="1"/>
          <p:nvPr/>
        </p:nvSpPr>
        <p:spPr>
          <a:xfrm>
            <a:off x="6524600" y="4921423"/>
            <a:ext cx="8557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0.5 CNTS</a:t>
            </a:r>
          </a:p>
        </p:txBody>
      </p:sp>
      <p:sp>
        <p:nvSpPr>
          <p:cNvPr id="16" name="CasellaDiTesto 15"/>
          <p:cNvSpPr txBox="1"/>
          <p:nvPr/>
        </p:nvSpPr>
        <p:spPr>
          <a:xfrm>
            <a:off x="6524600" y="4129335"/>
            <a:ext cx="8557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0.5 CNTS</a:t>
            </a:r>
          </a:p>
        </p:txBody>
      </p:sp>
      <p:sp>
        <p:nvSpPr>
          <p:cNvPr id="17" name="CasellaDiTesto 16"/>
          <p:cNvSpPr txBox="1"/>
          <p:nvPr/>
        </p:nvSpPr>
        <p:spPr>
          <a:xfrm>
            <a:off x="8063880" y="3284984"/>
            <a:ext cx="11166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PULSED CHANNEL</a:t>
            </a:r>
          </a:p>
        </p:txBody>
      </p:sp>
      <p:cxnSp>
        <p:nvCxnSpPr>
          <p:cNvPr id="18" name="Connettore 2 17"/>
          <p:cNvCxnSpPr/>
          <p:nvPr/>
        </p:nvCxnSpPr>
        <p:spPr>
          <a:xfrm>
            <a:off x="8316416" y="3789040"/>
            <a:ext cx="0" cy="504056"/>
          </a:xfrm>
          <a:prstGeom prst="straightConnector1">
            <a:avLst/>
          </a:prstGeom>
          <a:ln w="254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CasellaDiTesto 18"/>
          <p:cNvSpPr txBox="1"/>
          <p:nvPr/>
        </p:nvSpPr>
        <p:spPr>
          <a:xfrm>
            <a:off x="8244408" y="4149080"/>
            <a:ext cx="115212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16K  CNTS</a:t>
            </a:r>
          </a:p>
        </p:txBody>
      </p:sp>
      <p:sp>
        <p:nvSpPr>
          <p:cNvPr id="20" name="CasellaDiTesto 19"/>
          <p:cNvSpPr txBox="1"/>
          <p:nvPr/>
        </p:nvSpPr>
        <p:spPr>
          <a:xfrm>
            <a:off x="5580112" y="1124744"/>
            <a:ext cx="338437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FIRST CONNECTOR CHANNEL 3 PULSED </a:t>
            </a:r>
          </a:p>
        </p:txBody>
      </p:sp>
      <p:sp>
        <p:nvSpPr>
          <p:cNvPr id="21" name="Segnaposto numero diapositiva 2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A80BFC-41DB-491B-BA54-4F4689D4CD86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10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magine 11" descr="dnl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211960" y="5229200"/>
            <a:ext cx="2654413" cy="720080"/>
          </a:xfrm>
          <a:prstGeom prst="rect">
            <a:avLst/>
          </a:prstGeom>
        </p:spPr>
      </p:pic>
      <p:pic>
        <p:nvPicPr>
          <p:cNvPr id="11" name="Immagine 10" descr="idealdistr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283968" y="3933056"/>
            <a:ext cx="4835987" cy="1393902"/>
          </a:xfrm>
          <a:prstGeom prst="rect">
            <a:avLst/>
          </a:prstGeom>
        </p:spPr>
      </p:pic>
      <p:sp>
        <p:nvSpPr>
          <p:cNvPr id="6" name="CasellaDiTesto 5"/>
          <p:cNvSpPr txBox="1"/>
          <p:nvPr/>
        </p:nvSpPr>
        <p:spPr>
          <a:xfrm>
            <a:off x="1835696" y="44624"/>
            <a:ext cx="5400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8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NON-LINEARITIES</a:t>
            </a:r>
          </a:p>
        </p:txBody>
      </p:sp>
      <p:sp>
        <p:nvSpPr>
          <p:cNvPr id="7" name="CasellaDiTesto 6"/>
          <p:cNvSpPr txBox="1"/>
          <p:nvPr/>
        </p:nvSpPr>
        <p:spPr>
          <a:xfrm>
            <a:off x="0" y="572487"/>
            <a:ext cx="91440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it-IT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sz="16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DIFFERENTIAL NON-LINEARITY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: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measures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how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much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the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range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of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a single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digital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value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differs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from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[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dynamic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range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]/2^N.</a:t>
            </a:r>
          </a:p>
          <a:p>
            <a:endParaRPr lang="it-IT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it-IT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sz="16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INTEGRAL NON-LINEARITY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: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is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the sum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of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differential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non-linearities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up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to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the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n-th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ADC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value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.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It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measures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how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localised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nonlinearities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are.</a:t>
            </a:r>
          </a:p>
        </p:txBody>
      </p:sp>
      <p:sp>
        <p:nvSpPr>
          <p:cNvPr id="8" name="CasellaDiTesto 7"/>
          <p:cNvSpPr txBox="1"/>
          <p:nvPr/>
        </p:nvSpPr>
        <p:spPr>
          <a:xfrm>
            <a:off x="35496" y="2852936"/>
            <a:ext cx="4608512" cy="33855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dirty="0" smtClean="0">
                <a:solidFill>
                  <a:srgbClr val="4F81BD"/>
                </a:solidFill>
                <a:latin typeface="Arial" pitchFamily="34" charset="0"/>
                <a:cs typeface="Arial" pitchFamily="34" charset="0"/>
              </a:rPr>
              <a:t>PROCEDURE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: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non-linearities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measured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through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a </a:t>
            </a:r>
            <a:r>
              <a:rPr lang="it-IT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SINE-WAVE HISTOGRAM 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test:</a:t>
            </a:r>
          </a:p>
          <a:p>
            <a:r>
              <a:rPr lang="it-IT" sz="1400" b="1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(</a:t>
            </a:r>
            <a:r>
              <a:rPr lang="it-IT" sz="1400" b="1" dirty="0" err="1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Ting</a:t>
            </a:r>
            <a:r>
              <a:rPr lang="it-IT" sz="1400" b="1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,</a:t>
            </a:r>
            <a:r>
              <a:rPr lang="it-IT" sz="1400" b="1" dirty="0" err="1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Liu</a:t>
            </a:r>
            <a:r>
              <a:rPr lang="it-IT" sz="1400" b="1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, IEEE Tr. On </a:t>
            </a:r>
            <a:r>
              <a:rPr lang="it-IT" sz="1400" b="1" dirty="0" err="1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Instr</a:t>
            </a:r>
            <a:r>
              <a:rPr lang="it-IT" sz="1400" b="1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. &amp; </a:t>
            </a:r>
            <a:r>
              <a:rPr lang="it-IT" sz="1400" b="1" dirty="0" err="1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Meas</a:t>
            </a:r>
            <a:r>
              <a:rPr lang="it-IT" sz="1400" b="1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., Vol. 57,N.2)</a:t>
            </a:r>
          </a:p>
          <a:p>
            <a:pPr>
              <a:buFont typeface="Arial" pitchFamily="34" charset="0"/>
              <a:buChar char="•"/>
            </a:pPr>
            <a:r>
              <a:rPr lang="it-IT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A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sine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signal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fed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into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a CREAM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channel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amplitude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&gt;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dynamic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range</a:t>
            </a:r>
            <a:endParaRPr lang="it-IT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endParaRPr lang="it-IT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it-IT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The offset and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amplitude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, and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hence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the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theoretical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distribution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of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a pure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sine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wave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can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be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computed</a:t>
            </a:r>
            <a:endParaRPr lang="it-IT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endParaRPr lang="it-IT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it-IT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T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he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differential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and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integral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non-linearities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can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be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extracted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as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in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formulas</a:t>
            </a:r>
            <a:endParaRPr lang="it-IT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0" name="Immagine 9" descr="ampoffs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499992" y="2564904"/>
            <a:ext cx="4641966" cy="1411592"/>
          </a:xfrm>
          <a:prstGeom prst="rect">
            <a:avLst/>
          </a:prstGeom>
        </p:spPr>
      </p:pic>
      <p:pic>
        <p:nvPicPr>
          <p:cNvPr id="14" name="Immagine 13" descr="inl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4283968" y="5873130"/>
            <a:ext cx="4824536" cy="940245"/>
          </a:xfrm>
          <a:prstGeom prst="rect">
            <a:avLst/>
          </a:prstGeom>
        </p:spPr>
      </p:pic>
      <p:sp>
        <p:nvSpPr>
          <p:cNvPr id="15" name="CasellaDiTesto 14"/>
          <p:cNvSpPr txBox="1"/>
          <p:nvPr/>
        </p:nvSpPr>
        <p:spPr>
          <a:xfrm>
            <a:off x="6948264" y="5436513"/>
            <a:ext cx="172819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DNL &amp; INL FORMULAS</a:t>
            </a:r>
          </a:p>
        </p:txBody>
      </p:sp>
      <p:sp>
        <p:nvSpPr>
          <p:cNvPr id="16" name="CasellaDiTesto 15"/>
          <p:cNvSpPr txBox="1"/>
          <p:nvPr/>
        </p:nvSpPr>
        <p:spPr>
          <a:xfrm>
            <a:off x="4716016" y="4581128"/>
            <a:ext cx="1800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THEORETICAL DISTRIBUTION</a:t>
            </a:r>
          </a:p>
        </p:txBody>
      </p:sp>
      <p:sp>
        <p:nvSpPr>
          <p:cNvPr id="17" name="CasellaDiTesto 16"/>
          <p:cNvSpPr txBox="1"/>
          <p:nvPr/>
        </p:nvSpPr>
        <p:spPr>
          <a:xfrm>
            <a:off x="6660232" y="3276273"/>
            <a:ext cx="22322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AMPLITUDE &amp; OFFSET</a:t>
            </a:r>
          </a:p>
        </p:txBody>
      </p:sp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35496" y="2093947"/>
            <a:ext cx="7952305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600" b="1" dirty="0" smtClean="0">
                <a:solidFill>
                  <a:srgbClr val="FF0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FW MODE</a:t>
            </a:r>
            <a:r>
              <a:rPr lang="en-US" sz="1600" b="1" dirty="0" smtClean="0">
                <a:solidFill>
                  <a:prstClr val="black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: continuous</a:t>
            </a:r>
            <a:endParaRPr lang="it-IT" sz="1600" b="1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600" b="1" dirty="0" smtClean="0">
                <a:solidFill>
                  <a:srgbClr val="FF0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SIGNAL USED</a:t>
            </a:r>
            <a:r>
              <a:rPr lang="en-US" sz="1600" b="1" dirty="0" smtClean="0">
                <a:solidFill>
                  <a:prstClr val="black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: sinusoidal, frequency slightly lower than 5 MHz, amplitude 1.2 V</a:t>
            </a:r>
            <a:endParaRPr lang="it-IT" sz="1600" b="1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600" b="1" dirty="0" smtClean="0">
                <a:solidFill>
                  <a:srgbClr val="FF0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FILTERS</a:t>
            </a:r>
            <a:r>
              <a:rPr lang="en-US" sz="1600" b="1" dirty="0" smtClean="0">
                <a:solidFill>
                  <a:prstClr val="black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: 5 MHz narrow-band</a:t>
            </a:r>
            <a:endParaRPr lang="en-US" sz="1600" b="1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CasellaDiTesto 12"/>
          <p:cNvSpPr txBox="1"/>
          <p:nvPr/>
        </p:nvSpPr>
        <p:spPr>
          <a:xfrm>
            <a:off x="36512" y="6453336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dirty="0" smtClean="0">
                <a:solidFill>
                  <a:srgbClr val="4F81BD"/>
                </a:solidFill>
                <a:latin typeface="Arial" pitchFamily="34" charset="0"/>
                <a:cs typeface="Arial" pitchFamily="34" charset="0"/>
              </a:rPr>
              <a:t>RESULTS</a:t>
            </a:r>
            <a:r>
              <a:rPr lang="it-IT" sz="16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: </a:t>
            </a:r>
            <a:r>
              <a:rPr lang="it-IT" sz="1600" b="1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non-linearities</a:t>
            </a:r>
            <a:r>
              <a:rPr lang="it-IT" sz="16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sz="1600" b="1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of</a:t>
            </a:r>
            <a:r>
              <a:rPr lang="it-IT" sz="16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sz="1600" b="1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all</a:t>
            </a:r>
            <a:r>
              <a:rPr lang="it-IT" sz="16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sz="1600" b="1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channels</a:t>
            </a:r>
            <a:r>
              <a:rPr lang="it-IT" sz="16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sz="1600" b="1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within</a:t>
            </a:r>
            <a:r>
              <a:rPr lang="it-IT" sz="16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sz="1600" b="1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specifications</a:t>
            </a:r>
            <a:r>
              <a:rPr lang="it-IT" sz="16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(|DNL|&lt;2LSB, |INL|&lt;5 LSB)</a:t>
            </a:r>
          </a:p>
        </p:txBody>
      </p:sp>
      <p:sp>
        <p:nvSpPr>
          <p:cNvPr id="18" name="Segnaposto numero diapositiva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A80BFC-41DB-491B-BA54-4F4689D4CD86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11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cxnSp>
        <p:nvCxnSpPr>
          <p:cNvPr id="20" name="Connettore 2 19"/>
          <p:cNvCxnSpPr/>
          <p:nvPr/>
        </p:nvCxnSpPr>
        <p:spPr>
          <a:xfrm>
            <a:off x="3419872" y="6021288"/>
            <a:ext cx="1008112" cy="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arentesi graffa aperta 20"/>
          <p:cNvSpPr/>
          <p:nvPr/>
        </p:nvSpPr>
        <p:spPr>
          <a:xfrm>
            <a:off x="4427984" y="5445224"/>
            <a:ext cx="216024" cy="1080120"/>
          </a:xfrm>
          <a:prstGeom prst="leftBrac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>
              <a:solidFill>
                <a:prstClr val="black"/>
              </a:solidFill>
            </a:endParaRPr>
          </a:p>
        </p:txBody>
      </p:sp>
      <p:sp>
        <p:nvSpPr>
          <p:cNvPr id="22" name="Parentesi graffa aperta 21"/>
          <p:cNvSpPr/>
          <p:nvPr/>
        </p:nvSpPr>
        <p:spPr>
          <a:xfrm>
            <a:off x="4283968" y="2636912"/>
            <a:ext cx="360040" cy="2664296"/>
          </a:xfrm>
          <a:prstGeom prst="leftBrace">
            <a:avLst>
              <a:gd name="adj1" fmla="val 8333"/>
              <a:gd name="adj2" fmla="val 56673"/>
            </a:avLst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>
              <a:solidFill>
                <a:prstClr val="black"/>
              </a:solidFill>
            </a:endParaRPr>
          </a:p>
        </p:txBody>
      </p:sp>
      <p:cxnSp>
        <p:nvCxnSpPr>
          <p:cNvPr id="23" name="Connettore 2 22"/>
          <p:cNvCxnSpPr/>
          <p:nvPr/>
        </p:nvCxnSpPr>
        <p:spPr>
          <a:xfrm flipV="1">
            <a:off x="3203848" y="4149080"/>
            <a:ext cx="1008112" cy="288032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sellaDiTesto 3"/>
          <p:cNvSpPr txBox="1"/>
          <p:nvPr/>
        </p:nvSpPr>
        <p:spPr>
          <a:xfrm>
            <a:off x="1835696" y="44624"/>
            <a:ext cx="5400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8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NON-LINEARITIES</a:t>
            </a:r>
          </a:p>
        </p:txBody>
      </p:sp>
      <p:pic>
        <p:nvPicPr>
          <p:cNvPr id="5" name="Immagine 4" descr="nonlin_chan_3.gif"/>
          <p:cNvPicPr/>
          <p:nvPr/>
        </p:nvPicPr>
        <p:blipFill>
          <a:blip r:embed="rId3" cstate="print"/>
          <a:srcRect l="6422" r="8257"/>
          <a:stretch>
            <a:fillRect/>
          </a:stretch>
        </p:blipFill>
        <p:spPr>
          <a:xfrm>
            <a:off x="107504" y="1052736"/>
            <a:ext cx="6408712" cy="5256584"/>
          </a:xfrm>
          <a:prstGeom prst="rect">
            <a:avLst/>
          </a:prstGeom>
        </p:spPr>
      </p:pic>
      <p:sp>
        <p:nvSpPr>
          <p:cNvPr id="6" name="CasellaDiTesto 5"/>
          <p:cNvSpPr txBox="1"/>
          <p:nvPr/>
        </p:nvSpPr>
        <p:spPr>
          <a:xfrm>
            <a:off x="323528" y="692696"/>
            <a:ext cx="43924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CHANNEL 3 (FIRST CONNECTOR)</a:t>
            </a:r>
          </a:p>
        </p:txBody>
      </p:sp>
      <p:pic>
        <p:nvPicPr>
          <p:cNvPr id="7" name="Picture 2" descr="C:\Users\Stefano\Dropbox\Camera Uploads\2013-06-04 01.49.18.jpg"/>
          <p:cNvPicPr>
            <a:picLocks noChangeAspect="1" noChangeArrowheads="1"/>
          </p:cNvPicPr>
          <p:nvPr/>
        </p:nvPicPr>
        <p:blipFill>
          <a:blip r:embed="rId4" cstate="print"/>
          <a:srcRect l="5125" r="5186"/>
          <a:stretch>
            <a:fillRect/>
          </a:stretch>
        </p:blipFill>
        <p:spPr bwMode="auto">
          <a:xfrm>
            <a:off x="6516216" y="1196752"/>
            <a:ext cx="2520280" cy="5040560"/>
          </a:xfrm>
          <a:prstGeom prst="rect">
            <a:avLst/>
          </a:prstGeom>
          <a:noFill/>
        </p:spPr>
      </p:pic>
      <p:sp>
        <p:nvSpPr>
          <p:cNvPr id="25601" name="Rectangle 1"/>
          <p:cNvSpPr>
            <a:spLocks noChangeArrowheads="1"/>
          </p:cNvSpPr>
          <p:nvPr/>
        </p:nvSpPr>
        <p:spPr bwMode="auto">
          <a:xfrm>
            <a:off x="251520" y="6346194"/>
            <a:ext cx="621946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400" b="1" dirty="0" smtClean="0">
                <a:solidFill>
                  <a:prstClr val="black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1) DIFFERENTIAL NL 2) INTEGRAL NL 3) DATA/THEORY COMPARISON</a:t>
            </a:r>
            <a:endParaRPr lang="en-US" sz="1400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CasellaDiTesto 8"/>
          <p:cNvSpPr txBox="1"/>
          <p:nvPr/>
        </p:nvSpPr>
        <p:spPr>
          <a:xfrm>
            <a:off x="6732240" y="6093296"/>
            <a:ext cx="20882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/>
            <a:r>
              <a:rPr lang="it-IT" sz="14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1) INTEGRAL NL</a:t>
            </a:r>
          </a:p>
          <a:p>
            <a:pPr marL="457200" indent="-457200"/>
            <a:r>
              <a:rPr lang="it-IT" sz="14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2) DIFFERENTIAL NL</a:t>
            </a:r>
          </a:p>
        </p:txBody>
      </p:sp>
      <p:sp>
        <p:nvSpPr>
          <p:cNvPr id="10" name="CasellaDiTesto 9"/>
          <p:cNvSpPr txBox="1"/>
          <p:nvPr/>
        </p:nvSpPr>
        <p:spPr>
          <a:xfrm>
            <a:off x="6804248" y="745540"/>
            <a:ext cx="20162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NON-LINEARITIES</a:t>
            </a:r>
            <a:r>
              <a:rPr lang="it-IT" sz="14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sz="1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FROM ADC MANUAL</a:t>
            </a:r>
          </a:p>
        </p:txBody>
      </p:sp>
      <p:sp>
        <p:nvSpPr>
          <p:cNvPr id="11" name="Segnaposto numero diapositiva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A80BFC-41DB-491B-BA54-4F4689D4CD86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12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sellaDiTesto 3"/>
          <p:cNvSpPr txBox="1"/>
          <p:nvPr/>
        </p:nvSpPr>
        <p:spPr>
          <a:xfrm>
            <a:off x="0" y="44624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8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PEDESTALS AND COHERENT/UNCOHERENT NOISE</a:t>
            </a:r>
          </a:p>
        </p:txBody>
      </p:sp>
      <p:sp>
        <p:nvSpPr>
          <p:cNvPr id="31745" name="Rectangle 1"/>
          <p:cNvSpPr>
            <a:spLocks noChangeArrowheads="1"/>
          </p:cNvSpPr>
          <p:nvPr/>
        </p:nvSpPr>
        <p:spPr bwMode="auto">
          <a:xfrm>
            <a:off x="0" y="653787"/>
            <a:ext cx="333726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600" b="1" dirty="0" smtClean="0">
                <a:solidFill>
                  <a:srgbClr val="FF0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FW MODE</a:t>
            </a:r>
            <a:r>
              <a:rPr lang="en-US" sz="1600" b="1" dirty="0" smtClean="0">
                <a:solidFill>
                  <a:prstClr val="black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: continuous</a:t>
            </a:r>
            <a:endParaRPr lang="it-IT" sz="1600" b="1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600" b="1" dirty="0" smtClean="0">
                <a:solidFill>
                  <a:srgbClr val="FF0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SIGNAL USED</a:t>
            </a:r>
            <a:r>
              <a:rPr lang="en-US" sz="1600" b="1" dirty="0" smtClean="0">
                <a:solidFill>
                  <a:prstClr val="black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: none (pedestals)</a:t>
            </a:r>
            <a:endParaRPr lang="it-IT" sz="1600" b="1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600" b="1" dirty="0" smtClean="0">
                <a:solidFill>
                  <a:srgbClr val="FF0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FILTERS</a:t>
            </a:r>
            <a:r>
              <a:rPr lang="en-US" sz="1600" b="1" dirty="0" smtClean="0">
                <a:solidFill>
                  <a:prstClr val="black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: none</a:t>
            </a:r>
            <a:endParaRPr lang="en-US" sz="1600" b="1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1746" name="Rectangle 2"/>
          <p:cNvSpPr>
            <a:spLocks noChangeArrowheads="1"/>
          </p:cNvSpPr>
          <p:nvPr/>
        </p:nvSpPr>
        <p:spPr bwMode="auto">
          <a:xfrm>
            <a:off x="0" y="1459230"/>
            <a:ext cx="9144000" cy="20928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2400" dirty="0" smtClean="0">
                <a:solidFill>
                  <a:srgbClr val="0070C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 PROCEDURE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1600" dirty="0" smtClean="0">
              <a:solidFill>
                <a:srgbClr val="0070C0"/>
              </a:solidFill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dirty="0" smtClean="0">
                <a:solidFill>
                  <a:prstClr val="black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 Channels of a CREAM divided in two groups, even and odd channels respectively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Pedestals acquired, plotted and fitted</a:t>
            </a:r>
            <a:endParaRPr lang="it-IT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dirty="0" smtClean="0">
                <a:solidFill>
                  <a:prstClr val="black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 The sigma of the pedestal sums of the 32 channels (</a:t>
            </a:r>
            <a:r>
              <a:rPr lang="en-US" dirty="0" err="1" smtClean="0">
                <a:solidFill>
                  <a:prstClr val="black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σ</a:t>
            </a:r>
            <a:r>
              <a:rPr lang="en-US" b="1" baseline="-30000" dirty="0" err="1" smtClean="0">
                <a:solidFill>
                  <a:prstClr val="black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S</a:t>
            </a:r>
            <a:r>
              <a:rPr lang="en-US" dirty="0" smtClean="0">
                <a:solidFill>
                  <a:prstClr val="black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) and of the difference between pedestal sums of even and odd channels (</a:t>
            </a:r>
            <a:r>
              <a:rPr lang="en-US" dirty="0" err="1" smtClean="0">
                <a:solidFill>
                  <a:prstClr val="black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σ</a:t>
            </a:r>
            <a:r>
              <a:rPr lang="en-US" b="1" baseline="-30000" dirty="0" err="1" smtClean="0">
                <a:solidFill>
                  <a:prstClr val="black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D</a:t>
            </a:r>
            <a:r>
              <a:rPr lang="en-US" dirty="0" smtClean="0">
                <a:solidFill>
                  <a:prstClr val="black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) is computed</a:t>
            </a:r>
            <a:endParaRPr lang="it-IT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dirty="0" smtClean="0">
                <a:solidFill>
                  <a:prstClr val="black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 Coherent (</a:t>
            </a:r>
            <a:r>
              <a:rPr lang="en-US" dirty="0" err="1" smtClean="0">
                <a:solidFill>
                  <a:prstClr val="black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σ</a:t>
            </a:r>
            <a:r>
              <a:rPr lang="en-US" b="1" baseline="-30000" dirty="0" err="1" smtClean="0">
                <a:solidFill>
                  <a:prstClr val="black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COH</a:t>
            </a:r>
            <a:r>
              <a:rPr lang="en-US" dirty="0" smtClean="0">
                <a:solidFill>
                  <a:prstClr val="black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) and non-coherent (</a:t>
            </a:r>
            <a:r>
              <a:rPr lang="en-US" dirty="0" err="1" smtClean="0">
                <a:solidFill>
                  <a:prstClr val="black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σ</a:t>
            </a:r>
            <a:r>
              <a:rPr lang="en-US" b="1" baseline="-30000" dirty="0" err="1" smtClean="0">
                <a:solidFill>
                  <a:prstClr val="black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NCOH</a:t>
            </a:r>
            <a:r>
              <a:rPr lang="en-US" dirty="0" smtClean="0">
                <a:solidFill>
                  <a:prstClr val="black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) noise is computed as:</a:t>
            </a:r>
            <a:endParaRPr lang="en-US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174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>
              <a:solidFill>
                <a:prstClr val="black"/>
              </a:solidFill>
            </a:endParaRPr>
          </a:p>
        </p:txBody>
      </p:sp>
      <p:pic>
        <p:nvPicPr>
          <p:cNvPr id="31747" name="Picture 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27584" y="3933056"/>
            <a:ext cx="2579581" cy="1080120"/>
          </a:xfrm>
          <a:prstGeom prst="rect">
            <a:avLst/>
          </a:prstGeom>
          <a:noFill/>
        </p:spPr>
      </p:pic>
      <p:sp>
        <p:nvSpPr>
          <p:cNvPr id="31750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>
              <a:solidFill>
                <a:prstClr val="black"/>
              </a:solidFill>
            </a:endParaRPr>
          </a:p>
        </p:txBody>
      </p:sp>
      <p:pic>
        <p:nvPicPr>
          <p:cNvPr id="31749" name="Picture 5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632930" y="3717032"/>
            <a:ext cx="3179430" cy="1152128"/>
          </a:xfrm>
          <a:prstGeom prst="rect">
            <a:avLst/>
          </a:prstGeom>
          <a:noFill/>
        </p:spPr>
      </p:pic>
      <p:sp>
        <p:nvSpPr>
          <p:cNvPr id="12" name="CasellaDiTesto 11"/>
          <p:cNvSpPr txBox="1"/>
          <p:nvPr/>
        </p:nvSpPr>
        <p:spPr>
          <a:xfrm>
            <a:off x="0" y="5157192"/>
            <a:ext cx="9144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RESULTS</a:t>
            </a:r>
          </a:p>
          <a:p>
            <a:pPr>
              <a:buFont typeface="Arial" pitchFamily="34" charset="0"/>
              <a:buChar char="•"/>
            </a:pPr>
            <a:r>
              <a:rPr lang="it-IT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All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pedestal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sigmas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&lt; 1.3 ADC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counts</a:t>
            </a:r>
            <a:endParaRPr lang="it-IT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Coherent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and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uncoherent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noise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within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specifications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</a:p>
        </p:txBody>
      </p:sp>
      <p:sp>
        <p:nvSpPr>
          <p:cNvPr id="13" name="Segnaposto numero diapositiva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A80BFC-41DB-491B-BA54-4F4689D4CD86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13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sellaDiTesto 2"/>
          <p:cNvSpPr txBox="1"/>
          <p:nvPr/>
        </p:nvSpPr>
        <p:spPr>
          <a:xfrm>
            <a:off x="0" y="44624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8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PEDESTALS AND COHERENT/UNCOHERENT NOISE</a:t>
            </a:r>
          </a:p>
        </p:txBody>
      </p:sp>
      <p:pic>
        <p:nvPicPr>
          <p:cNvPr id="5" name="Immagine 4" descr="pedestals_con1.gif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79512" y="620688"/>
            <a:ext cx="6295566" cy="6143625"/>
          </a:xfrm>
          <a:prstGeom prst="rect">
            <a:avLst/>
          </a:prstGeom>
        </p:spPr>
      </p:pic>
      <p:sp>
        <p:nvSpPr>
          <p:cNvPr id="6" name="CasellaDiTesto 5"/>
          <p:cNvSpPr txBox="1"/>
          <p:nvPr/>
        </p:nvSpPr>
        <p:spPr>
          <a:xfrm>
            <a:off x="6372200" y="764704"/>
            <a:ext cx="22322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PEDESTALS FROM FIRST CONNECTOR</a:t>
            </a: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A80BFC-41DB-491B-BA54-4F4689D4CD86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14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sellaDiTesto 2"/>
          <p:cNvSpPr txBox="1"/>
          <p:nvPr/>
        </p:nvSpPr>
        <p:spPr>
          <a:xfrm>
            <a:off x="0" y="44624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8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PEDESTALS AND COHERENT/UNCOHERENT NOISE</a:t>
            </a:r>
          </a:p>
        </p:txBody>
      </p:sp>
      <p:pic>
        <p:nvPicPr>
          <p:cNvPr id="5" name="Immagine 4" descr="coherence.gif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07504" y="476672"/>
            <a:ext cx="6516771" cy="6290205"/>
          </a:xfrm>
          <a:prstGeom prst="rect">
            <a:avLst/>
          </a:prstGeom>
        </p:spPr>
      </p:pic>
      <p:sp>
        <p:nvSpPr>
          <p:cNvPr id="30721" name="Rectangle 1"/>
          <p:cNvSpPr>
            <a:spLocks noChangeArrowheads="1"/>
          </p:cNvSpPr>
          <p:nvPr/>
        </p:nvSpPr>
        <p:spPr bwMode="auto">
          <a:xfrm>
            <a:off x="6228184" y="1150873"/>
            <a:ext cx="2915816" cy="2062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600" b="1" dirty="0" smtClean="0">
                <a:solidFill>
                  <a:srgbClr val="00206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LEFT</a:t>
            </a:r>
            <a:r>
              <a:rPr lang="en-US" sz="1600" b="1" dirty="0" smtClean="0">
                <a:solidFill>
                  <a:prstClr val="black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: SUM OF ALL CHANNELS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600" b="1" dirty="0" smtClean="0">
                <a:solidFill>
                  <a:srgbClr val="00206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RIGHT</a:t>
            </a:r>
            <a:r>
              <a:rPr lang="en-US" sz="1600" b="1" dirty="0" smtClean="0">
                <a:solidFill>
                  <a:prstClr val="black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: DIFFERENCE BETWEEN EVEN AND ODD CHANNELS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1200" b="1" dirty="0">
              <a:solidFill>
                <a:prstClr val="black"/>
              </a:solidFill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200" b="1" dirty="0" smtClean="0">
                <a:solidFill>
                  <a:srgbClr val="FF0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EACH ADC SAMPLE IS SUBTRACTED BY THE MEAN VALUE OF ITS PEDESTAL</a:t>
            </a:r>
            <a:endParaRPr lang="en-US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A80BFC-41DB-491B-BA54-4F4689D4CD86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15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1"/>
          <p:cNvSpPr>
            <a:spLocks noChangeArrowheads="1"/>
          </p:cNvSpPr>
          <p:nvPr/>
        </p:nvSpPr>
        <p:spPr bwMode="auto">
          <a:xfrm>
            <a:off x="192086" y="87015"/>
            <a:ext cx="877240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2400" dirty="0" smtClean="0">
                <a:solidFill>
                  <a:prstClr val="black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NOISE LEVEL PER CHANNEL, FWHM AND ITS UNIFORMITY</a:t>
            </a:r>
            <a:endParaRPr lang="en-US" sz="2400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9698" name="Rectangle 2"/>
          <p:cNvSpPr>
            <a:spLocks noChangeArrowheads="1"/>
          </p:cNvSpPr>
          <p:nvPr/>
        </p:nvSpPr>
        <p:spPr bwMode="auto">
          <a:xfrm>
            <a:off x="35496" y="476672"/>
            <a:ext cx="5644366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600" b="1" dirty="0" smtClean="0">
                <a:solidFill>
                  <a:srgbClr val="FF0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FW MODE</a:t>
            </a:r>
            <a:r>
              <a:rPr lang="en-US" sz="1600" b="1" dirty="0" smtClean="0">
                <a:solidFill>
                  <a:prstClr val="black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: triggered</a:t>
            </a:r>
            <a:endParaRPr lang="it-IT" sz="1600" b="1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600" b="1" dirty="0" smtClean="0">
                <a:solidFill>
                  <a:srgbClr val="FF0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SIGNAL USED</a:t>
            </a:r>
            <a:r>
              <a:rPr lang="en-US" sz="1600" b="1" dirty="0" smtClean="0">
                <a:solidFill>
                  <a:prstClr val="black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: </a:t>
            </a:r>
            <a:r>
              <a:rPr lang="en-US" sz="1600" b="1" dirty="0" err="1" smtClean="0">
                <a:solidFill>
                  <a:prstClr val="black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LKr</a:t>
            </a:r>
            <a:r>
              <a:rPr lang="en-US" sz="1600" b="1" dirty="0" smtClean="0">
                <a:solidFill>
                  <a:prstClr val="black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-like generated through the AFG3252</a:t>
            </a:r>
            <a:endParaRPr lang="it-IT" sz="1600" b="1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600" b="1" dirty="0" smtClean="0">
                <a:solidFill>
                  <a:srgbClr val="FF0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FILTERS</a:t>
            </a:r>
            <a:r>
              <a:rPr lang="en-US" sz="1600" b="1" dirty="0" smtClean="0">
                <a:solidFill>
                  <a:prstClr val="black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: none</a:t>
            </a:r>
            <a:endParaRPr lang="en-US" sz="1600" b="1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9699" name="Rectangle 3"/>
          <p:cNvSpPr>
            <a:spLocks noChangeArrowheads="1"/>
          </p:cNvSpPr>
          <p:nvPr/>
        </p:nvSpPr>
        <p:spPr bwMode="auto">
          <a:xfrm>
            <a:off x="0" y="1124744"/>
            <a:ext cx="9144000" cy="5724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2000" dirty="0" smtClean="0">
                <a:solidFill>
                  <a:srgbClr val="0070C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PROCEDURE</a:t>
            </a:r>
            <a:r>
              <a:rPr lang="en-US" dirty="0" smtClean="0">
                <a:solidFill>
                  <a:srgbClr val="0070C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1000" dirty="0" smtClean="0">
              <a:solidFill>
                <a:srgbClr val="0070C0"/>
              </a:solidFill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en-US" dirty="0">
                <a:solidFill>
                  <a:prstClr val="black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lang="en-US" dirty="0" err="1" smtClean="0">
                <a:solidFill>
                  <a:prstClr val="black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LKr</a:t>
            </a:r>
            <a:r>
              <a:rPr lang="en-US" dirty="0" smtClean="0">
                <a:solidFill>
                  <a:prstClr val="black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-like signal (20 ns RT, 2.7 µs FT) triggered by the TALK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dirty="0" smtClean="0">
              <a:solidFill>
                <a:prstClr val="black"/>
              </a:solidFill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en-US" dirty="0">
                <a:solidFill>
                  <a:prstClr val="black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lang="en-US" dirty="0" smtClean="0">
                <a:solidFill>
                  <a:prstClr val="black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L0 signal from the TALK to the CREAM after a time equal to the CREAM latency (to have the </a:t>
            </a:r>
            <a:r>
              <a:rPr lang="en-US" dirty="0" err="1" smtClean="0">
                <a:solidFill>
                  <a:prstClr val="black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LKr</a:t>
            </a:r>
            <a:r>
              <a:rPr lang="en-US" dirty="0" smtClean="0">
                <a:solidFill>
                  <a:prstClr val="black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-like signal within the acquired samples)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dirty="0" smtClean="0">
              <a:solidFill>
                <a:prstClr val="black"/>
              </a:solidFill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en-US" dirty="0">
                <a:solidFill>
                  <a:prstClr val="black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lang="en-US" dirty="0" smtClean="0">
                <a:solidFill>
                  <a:prstClr val="black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Distributions for each of the 8 samples plotted and their sigma computed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it-IT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it-IT" dirty="0">
                <a:solidFill>
                  <a:prstClr val="black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lang="en-US" dirty="0" smtClean="0">
                <a:solidFill>
                  <a:prstClr val="black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FWHM of the </a:t>
            </a:r>
            <a:r>
              <a:rPr lang="en-US" dirty="0" err="1" smtClean="0">
                <a:solidFill>
                  <a:prstClr val="black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LKr</a:t>
            </a:r>
            <a:r>
              <a:rPr lang="en-US" dirty="0" smtClean="0">
                <a:solidFill>
                  <a:prstClr val="black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-like signal and its uniformity. The </a:t>
            </a:r>
            <a:r>
              <a:rPr lang="en-US" dirty="0" err="1" smtClean="0">
                <a:solidFill>
                  <a:prstClr val="black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LKr</a:t>
            </a:r>
            <a:r>
              <a:rPr lang="en-US" dirty="0" smtClean="0">
                <a:solidFill>
                  <a:prstClr val="black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-like signals are fitted with a </a:t>
            </a:r>
            <a:r>
              <a:rPr lang="en-US" dirty="0" err="1" smtClean="0">
                <a:solidFill>
                  <a:prstClr val="black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gaussian</a:t>
            </a:r>
            <a:r>
              <a:rPr lang="en-US" dirty="0">
                <a:solidFill>
                  <a:prstClr val="black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lang="en-US" dirty="0" smtClean="0">
                <a:solidFill>
                  <a:prstClr val="black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to compute FWHM ≈ 2.355 </a:t>
            </a:r>
            <a:r>
              <a:rPr lang="en-US" dirty="0" err="1" smtClean="0">
                <a:solidFill>
                  <a:prstClr val="black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σ.A</a:t>
            </a:r>
            <a:r>
              <a:rPr lang="en-US" dirty="0" smtClean="0">
                <a:solidFill>
                  <a:prstClr val="black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 FWHM distribution was plotted, and its σ computed. 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0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RESULTS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000" dirty="0" smtClean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FWHM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within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70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ns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± 10%, FWHM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uniformity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within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1%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it-IT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Sigmas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of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triggered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samples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is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out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of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the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specifications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(</a:t>
            </a:r>
            <a:r>
              <a:rPr lang="it-IT" dirty="0" smtClean="0">
                <a:solidFill>
                  <a:prstClr val="black"/>
                </a:solidFill>
                <a:latin typeface="Comic Sans MS"/>
                <a:cs typeface="Arial" pitchFamily="34" charset="0"/>
              </a:rPr>
              <a:t>~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4LSB,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whereas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the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requirement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is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&lt; 2)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for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samples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at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higher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signal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slope</a:t>
            </a:r>
            <a:r>
              <a:rPr lang="it-IT" dirty="0" err="1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s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.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This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effect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is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probably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due in part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to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the clock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jitter</a:t>
            </a:r>
            <a:endParaRPr lang="it-IT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endParaRPr lang="it-IT" b="1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200" b="1" dirty="0" smtClean="0">
                <a:solidFill>
                  <a:srgbClr val="FF0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In the sample distributions smaller peak are visible. This effect is due to the jitter of the TALK signal  triggering the pulse generator, that results in a slightly delayed start of the pattern and hence in a differently centered signal within the 8 samples. The effect doesn’t affect the measurement presented here. </a:t>
            </a:r>
            <a:endParaRPr lang="en-US" b="1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A80BFC-41DB-491B-BA54-4F4689D4CD86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16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 descr="sampshape_3.gif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0" y="620688"/>
            <a:ext cx="6228184" cy="5976664"/>
          </a:xfrm>
          <a:prstGeom prst="rect">
            <a:avLst/>
          </a:prstGeom>
        </p:spPr>
      </p:pic>
      <p:pic>
        <p:nvPicPr>
          <p:cNvPr id="5" name="Immagine 4" descr="sampsigma_3.gif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6048672" y="3717032"/>
            <a:ext cx="3059832" cy="2952328"/>
          </a:xfrm>
          <a:prstGeom prst="rect">
            <a:avLst/>
          </a:prstGeom>
        </p:spPr>
      </p:pic>
      <p:sp>
        <p:nvSpPr>
          <p:cNvPr id="8" name="Rettangolo 7"/>
          <p:cNvSpPr/>
          <p:nvPr/>
        </p:nvSpPr>
        <p:spPr>
          <a:xfrm>
            <a:off x="251520" y="6505599"/>
            <a:ext cx="570694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EXAMPLE OF TRIGGERED </a:t>
            </a:r>
            <a:r>
              <a:rPr lang="en-US" sz="1400" b="1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SAMPLES (8</a:t>
            </a:r>
            <a:r>
              <a:rPr lang="en-US" sz="14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) – CHANNEL 3 PULSED </a:t>
            </a:r>
            <a:endParaRPr lang="it-IT" sz="1400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CasellaDiTesto 6"/>
          <p:cNvSpPr txBox="1"/>
          <p:nvPr/>
        </p:nvSpPr>
        <p:spPr>
          <a:xfrm>
            <a:off x="5975648" y="6505599"/>
            <a:ext cx="316835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4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FWHM DISTRIBUTION</a:t>
            </a:r>
          </a:p>
        </p:txBody>
      </p:sp>
      <p:sp>
        <p:nvSpPr>
          <p:cNvPr id="10" name="Rectangle 1"/>
          <p:cNvSpPr>
            <a:spLocks noChangeArrowheads="1"/>
          </p:cNvSpPr>
          <p:nvPr/>
        </p:nvSpPr>
        <p:spPr bwMode="auto">
          <a:xfrm>
            <a:off x="192086" y="87015"/>
            <a:ext cx="877240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2400" dirty="0" smtClean="0">
                <a:solidFill>
                  <a:prstClr val="black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NOISE LEVEL PER CHANNEL, FWHM AND ITS UNIFORMITY</a:t>
            </a:r>
            <a:endParaRPr lang="en-US" sz="2400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CasellaDiTesto 10"/>
          <p:cNvSpPr txBox="1"/>
          <p:nvPr/>
        </p:nvSpPr>
        <p:spPr>
          <a:xfrm>
            <a:off x="6156176" y="766445"/>
            <a:ext cx="25922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CHANNEL 3</a:t>
            </a:r>
          </a:p>
          <a:p>
            <a:r>
              <a:rPr lang="it-IT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(FIRST CONNECTOR)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 descr="sampdistro_3.gif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07504" y="332656"/>
            <a:ext cx="6408712" cy="6525344"/>
          </a:xfrm>
          <a:prstGeom prst="rect">
            <a:avLst/>
          </a:prstGeom>
        </p:spPr>
      </p:pic>
      <p:sp>
        <p:nvSpPr>
          <p:cNvPr id="5" name="Rettangolo 4"/>
          <p:cNvSpPr/>
          <p:nvPr/>
        </p:nvSpPr>
        <p:spPr>
          <a:xfrm>
            <a:off x="6372200" y="5805264"/>
            <a:ext cx="2376264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DISTRIBUTIONS </a:t>
            </a:r>
            <a:r>
              <a:rPr lang="en-US" sz="14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OFTHE </a:t>
            </a:r>
            <a:r>
              <a:rPr lang="en-US" sz="1400" b="1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8 </a:t>
            </a:r>
            <a:r>
              <a:rPr lang="en-US" sz="14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TRIGGERED SAMPLES FROM CHANNEL 3</a:t>
            </a:r>
            <a:endParaRPr lang="it-IT" sz="1400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192086" y="15007"/>
            <a:ext cx="877240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2400" dirty="0" smtClean="0">
                <a:solidFill>
                  <a:prstClr val="black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NOISE LEVEL PER CHANNEL, FWHM AND ITS UNIFORMITY</a:t>
            </a:r>
            <a:endParaRPr lang="en-US" sz="2400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CasellaDiTesto 6"/>
          <p:cNvSpPr txBox="1"/>
          <p:nvPr/>
        </p:nvSpPr>
        <p:spPr>
          <a:xfrm>
            <a:off x="6300192" y="622429"/>
            <a:ext cx="25922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CHANNEL 3</a:t>
            </a:r>
          </a:p>
          <a:p>
            <a:r>
              <a:rPr lang="it-IT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(FIRST CONNECTOR)</a:t>
            </a:r>
          </a:p>
        </p:txBody>
      </p:sp>
      <p:sp>
        <p:nvSpPr>
          <p:cNvPr id="8" name="Segnaposto numero diapositiva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A80BFC-41DB-491B-BA54-4F4689D4CD86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18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sellaDiTesto 3"/>
          <p:cNvSpPr txBox="1"/>
          <p:nvPr/>
        </p:nvSpPr>
        <p:spPr>
          <a:xfrm>
            <a:off x="0" y="1843077"/>
            <a:ext cx="9144000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0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PROCEDURE</a:t>
            </a:r>
          </a:p>
          <a:p>
            <a:pPr>
              <a:buFont typeface="Arial" pitchFamily="34" charset="0"/>
              <a:buChar char="•"/>
            </a:pP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205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ns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period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sine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fed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into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the CREAM</a:t>
            </a:r>
          </a:p>
          <a:p>
            <a:endParaRPr lang="it-IT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In a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continuous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acquisition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@ 40 MHz (65536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samples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) the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sine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is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sampled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in 41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different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points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each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point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being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sampled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65536/41 ≈ 1598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times</a:t>
            </a:r>
            <a:endParaRPr lang="it-IT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endParaRPr lang="it-IT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it-IT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All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samples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referring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to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one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point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are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averaged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, the 41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averages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obtained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are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fitted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with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a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sine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with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amplitude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, fase,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frequency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and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baseline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as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free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parameters</a:t>
            </a:r>
            <a:endParaRPr lang="it-IT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endParaRPr lang="it-IT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it-IT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Sine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amplitudes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from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all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the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channels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are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extracted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and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compared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; the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difference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wrt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their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average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is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the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gain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uniformity</a:t>
            </a:r>
            <a:endParaRPr lang="it-IT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4033" name="Rectangle 1"/>
          <p:cNvSpPr>
            <a:spLocks noChangeArrowheads="1"/>
          </p:cNvSpPr>
          <p:nvPr/>
        </p:nvSpPr>
        <p:spPr bwMode="auto">
          <a:xfrm>
            <a:off x="0" y="548680"/>
            <a:ext cx="6083204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600" b="1" dirty="0" smtClean="0">
                <a:solidFill>
                  <a:srgbClr val="FF0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FW MODE</a:t>
            </a:r>
            <a:r>
              <a:rPr lang="en-US" sz="1600" b="1" dirty="0" smtClean="0">
                <a:solidFill>
                  <a:prstClr val="black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: continuous</a:t>
            </a:r>
            <a:endParaRPr lang="it-IT" sz="1600" b="1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600" b="1" dirty="0" smtClean="0">
                <a:solidFill>
                  <a:srgbClr val="FF0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SIGNAL USED</a:t>
            </a:r>
            <a:r>
              <a:rPr lang="en-US" sz="1600" b="1" dirty="0" smtClean="0">
                <a:solidFill>
                  <a:prstClr val="black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: sinusoidal, period=205 ns, amplitude 950 mV</a:t>
            </a:r>
            <a:endParaRPr lang="it-IT" sz="1600" b="1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600" b="1" dirty="0" smtClean="0">
                <a:solidFill>
                  <a:srgbClr val="FF0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FILTERS</a:t>
            </a:r>
            <a:r>
              <a:rPr lang="en-US" sz="1600" b="1" dirty="0" smtClean="0">
                <a:solidFill>
                  <a:prstClr val="black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: 6.313 MHz low-band</a:t>
            </a:r>
            <a:endParaRPr lang="en-US" sz="1600" b="1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CasellaDiTesto 5"/>
          <p:cNvSpPr txBox="1"/>
          <p:nvPr/>
        </p:nvSpPr>
        <p:spPr>
          <a:xfrm>
            <a:off x="2339752" y="44624"/>
            <a:ext cx="43924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8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GAIN UNIFORMITY</a:t>
            </a:r>
          </a:p>
        </p:txBody>
      </p:sp>
      <p:sp>
        <p:nvSpPr>
          <p:cNvPr id="7" name="CasellaDiTesto 6"/>
          <p:cNvSpPr txBox="1"/>
          <p:nvPr/>
        </p:nvSpPr>
        <p:spPr>
          <a:xfrm>
            <a:off x="0" y="5078794"/>
            <a:ext cx="9144000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0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RESULTS</a:t>
            </a:r>
          </a:p>
          <a:p>
            <a:pPr algn="ctr"/>
            <a:endParaRPr lang="it-IT" sz="1400" dirty="0" smtClean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  <a:p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The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gain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varies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up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to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~2%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between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channels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. The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main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responsible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for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this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effect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is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the ADC chip (AD 9257-40,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Gain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matching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between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-1% and 5%)</a:t>
            </a:r>
          </a:p>
        </p:txBody>
      </p:sp>
      <p:sp>
        <p:nvSpPr>
          <p:cNvPr id="8" name="Segnaposto numero diapositiva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A80BFC-41DB-491B-BA54-4F4689D4CD86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CasellaDiTesto 8"/>
          <p:cNvSpPr txBox="1"/>
          <p:nvPr/>
        </p:nvSpPr>
        <p:spPr>
          <a:xfrm>
            <a:off x="0" y="1412776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000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Gain</a:t>
            </a:r>
            <a:r>
              <a:rPr lang="it-IT" sz="20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sz="2000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uniformity</a:t>
            </a:r>
            <a:r>
              <a:rPr lang="it-IT" sz="20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sz="2000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within</a:t>
            </a:r>
            <a:r>
              <a:rPr lang="it-IT" sz="20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±1% </a:t>
            </a:r>
            <a:r>
              <a:rPr lang="it-IT" sz="2000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between</a:t>
            </a:r>
            <a:r>
              <a:rPr lang="it-IT" sz="20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sz="2000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channels</a:t>
            </a:r>
            <a:r>
              <a:rPr lang="it-IT" sz="20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sz="2000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required</a:t>
            </a:r>
            <a:endParaRPr lang="it-IT" sz="2000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CREAM status</a:t>
            </a:r>
            <a:endParaRPr lang="it-IT" dirty="0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S. </a:t>
            </a:r>
            <a:r>
              <a:rPr lang="en-US" dirty="0" err="1" smtClean="0"/>
              <a:t>Venditti</a:t>
            </a:r>
            <a:endParaRPr lang="it-IT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 descr="sineshape_0.gif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5496" y="548680"/>
            <a:ext cx="6336704" cy="5976664"/>
          </a:xfrm>
          <a:prstGeom prst="rect">
            <a:avLst/>
          </a:prstGeom>
        </p:spPr>
      </p:pic>
      <p:graphicFrame>
        <p:nvGraphicFramePr>
          <p:cNvPr id="6" name="Tabella 5"/>
          <p:cNvGraphicFramePr>
            <a:graphicFrameLocks noGrp="1"/>
          </p:cNvGraphicFramePr>
          <p:nvPr/>
        </p:nvGraphicFramePr>
        <p:xfrm>
          <a:off x="6300192" y="692697"/>
          <a:ext cx="2808312" cy="4320479"/>
        </p:xfrm>
        <a:graphic>
          <a:graphicData uri="http://schemas.openxmlformats.org/drawingml/2006/table">
            <a:tbl>
              <a:tblPr/>
              <a:tblGrid>
                <a:gridCol w="648072"/>
                <a:gridCol w="1062863"/>
                <a:gridCol w="1097377"/>
              </a:tblGrid>
              <a:tr h="852415">
                <a:tc>
                  <a:txBody>
                    <a:bodyPr/>
                    <a:lstStyle/>
                    <a:p>
                      <a:pPr marR="2159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200" b="1" dirty="0">
                          <a:latin typeface="Arial"/>
                          <a:ea typeface="Calibri"/>
                          <a:cs typeface="Times New Roman"/>
                        </a:rPr>
                        <a:t>CHAN</a:t>
                      </a:r>
                      <a:endParaRPr lang="it-IT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419" marR="6641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200" b="1" dirty="0">
                          <a:latin typeface="Arial"/>
                          <a:ea typeface="Calibri"/>
                          <a:cs typeface="Times New Roman"/>
                        </a:rPr>
                        <a:t>AMPLITUDE </a:t>
                      </a:r>
                      <a:r>
                        <a:rPr lang="it-IT" sz="1200" b="1" dirty="0" smtClean="0">
                          <a:latin typeface="Arial"/>
                          <a:ea typeface="Calibri"/>
                          <a:cs typeface="Times New Roman"/>
                        </a:rPr>
                        <a:t>(COUNTS</a:t>
                      </a:r>
                      <a:r>
                        <a:rPr lang="it-IT" sz="1200" b="1" dirty="0">
                          <a:latin typeface="Arial"/>
                          <a:ea typeface="Calibri"/>
                          <a:cs typeface="Times New Roman"/>
                        </a:rPr>
                        <a:t>)</a:t>
                      </a:r>
                      <a:endParaRPr lang="it-IT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419" marR="6641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200" b="1" dirty="0" err="1" smtClean="0">
                          <a:latin typeface="Arial"/>
                          <a:ea typeface="Calibri"/>
                          <a:cs typeface="Times New Roman"/>
                        </a:rPr>
                        <a:t>%DEVIATION</a:t>
                      </a:r>
                      <a:r>
                        <a:rPr lang="it-IT" sz="1200" b="1" dirty="0" smtClean="0">
                          <a:latin typeface="Arial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it-IT" sz="1200" b="1" dirty="0">
                          <a:latin typeface="Arial"/>
                          <a:ea typeface="Calibri"/>
                          <a:cs typeface="Times New Roman"/>
                        </a:rPr>
                        <a:t>FROM AVERAGE</a:t>
                      </a:r>
                      <a:endParaRPr lang="it-IT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419" marR="6641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6754">
                <a:tc>
                  <a:txBody>
                    <a:bodyPr/>
                    <a:lstStyle/>
                    <a:p>
                      <a:pPr marR="21590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200" b="1" dirty="0">
                          <a:latin typeface="Arial"/>
                          <a:ea typeface="Calibri"/>
                          <a:cs typeface="Times New Roman"/>
                        </a:rPr>
                        <a:t>0</a:t>
                      </a:r>
                      <a:endParaRPr lang="it-IT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419" marR="6641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200" b="1">
                          <a:latin typeface="Arial"/>
                          <a:ea typeface="Calibri"/>
                          <a:cs typeface="Times New Roman"/>
                        </a:rPr>
                        <a:t>7547</a:t>
                      </a:r>
                      <a:endParaRPr lang="it-IT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419" marR="6641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200" b="1" dirty="0" smtClean="0">
                          <a:latin typeface="Arial"/>
                          <a:ea typeface="Calibri"/>
                          <a:cs typeface="Times New Roman"/>
                        </a:rPr>
                        <a:t>0.61</a:t>
                      </a:r>
                      <a:endParaRPr lang="it-IT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419" marR="6641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6754">
                <a:tc>
                  <a:txBody>
                    <a:bodyPr/>
                    <a:lstStyle/>
                    <a:p>
                      <a:pPr marR="21590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200" b="1" dirty="0">
                          <a:latin typeface="Arial"/>
                          <a:ea typeface="Calibri"/>
                          <a:cs typeface="Times New Roman"/>
                        </a:rPr>
                        <a:t>1</a:t>
                      </a:r>
                      <a:endParaRPr lang="it-IT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419" marR="6641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200" b="1">
                          <a:latin typeface="Arial"/>
                          <a:ea typeface="Calibri"/>
                          <a:cs typeface="Times New Roman"/>
                        </a:rPr>
                        <a:t>7524</a:t>
                      </a:r>
                      <a:endParaRPr lang="it-IT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419" marR="6641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200" b="1" dirty="0" smtClean="0">
                          <a:latin typeface="Arial"/>
                          <a:ea typeface="Calibri"/>
                          <a:cs typeface="Times New Roman"/>
                        </a:rPr>
                        <a:t>0.30</a:t>
                      </a:r>
                      <a:endParaRPr lang="it-IT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419" marR="6641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6754">
                <a:tc>
                  <a:txBody>
                    <a:bodyPr/>
                    <a:lstStyle/>
                    <a:p>
                      <a:pPr marR="21590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200" b="1">
                          <a:latin typeface="Arial"/>
                          <a:ea typeface="Calibri"/>
                          <a:cs typeface="Times New Roman"/>
                        </a:rPr>
                        <a:t>2</a:t>
                      </a:r>
                      <a:endParaRPr lang="it-IT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419" marR="6641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200" b="1" dirty="0">
                          <a:latin typeface="Arial"/>
                          <a:ea typeface="Calibri"/>
                          <a:cs typeface="Times New Roman"/>
                        </a:rPr>
                        <a:t>7484</a:t>
                      </a:r>
                      <a:endParaRPr lang="it-IT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419" marR="6641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200" b="1" dirty="0">
                          <a:latin typeface="Arial"/>
                          <a:ea typeface="Calibri"/>
                          <a:cs typeface="Times New Roman"/>
                        </a:rPr>
                        <a:t>-</a:t>
                      </a:r>
                      <a:r>
                        <a:rPr lang="it-IT" sz="1200" b="1" dirty="0" smtClean="0">
                          <a:latin typeface="Arial"/>
                          <a:ea typeface="Calibri"/>
                          <a:cs typeface="Times New Roman"/>
                        </a:rPr>
                        <a:t>0.23</a:t>
                      </a:r>
                      <a:endParaRPr lang="it-IT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419" marR="6641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6754">
                <a:tc>
                  <a:txBody>
                    <a:bodyPr/>
                    <a:lstStyle/>
                    <a:p>
                      <a:pPr marR="21590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200" b="1" dirty="0">
                          <a:latin typeface="Arial"/>
                          <a:ea typeface="Calibri"/>
                          <a:cs typeface="Times New Roman"/>
                        </a:rPr>
                        <a:t>3</a:t>
                      </a:r>
                      <a:endParaRPr lang="it-IT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419" marR="6641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200" b="1" dirty="0">
                          <a:latin typeface="Arial"/>
                          <a:ea typeface="Calibri"/>
                          <a:cs typeface="Times New Roman"/>
                        </a:rPr>
                        <a:t>7644</a:t>
                      </a:r>
                      <a:endParaRPr lang="it-IT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419" marR="6641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200" b="1" dirty="0" smtClean="0">
                          <a:latin typeface="Arial"/>
                          <a:ea typeface="Calibri"/>
                          <a:cs typeface="Times New Roman"/>
                        </a:rPr>
                        <a:t>1.9</a:t>
                      </a:r>
                      <a:endParaRPr lang="it-IT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419" marR="6641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6754">
                <a:tc>
                  <a:txBody>
                    <a:bodyPr/>
                    <a:lstStyle/>
                    <a:p>
                      <a:pPr marR="21590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200" b="1" dirty="0">
                          <a:latin typeface="Arial"/>
                          <a:ea typeface="Calibri"/>
                          <a:cs typeface="Times New Roman"/>
                        </a:rPr>
                        <a:t>4</a:t>
                      </a:r>
                      <a:endParaRPr lang="it-IT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419" marR="6641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200" b="1" dirty="0">
                          <a:latin typeface="Arial"/>
                          <a:ea typeface="Calibri"/>
                          <a:cs typeface="Times New Roman"/>
                        </a:rPr>
                        <a:t>7525</a:t>
                      </a:r>
                      <a:endParaRPr lang="it-IT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419" marR="6641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200" b="1" dirty="0" smtClean="0">
                          <a:latin typeface="Arial"/>
                          <a:ea typeface="Calibri"/>
                          <a:cs typeface="Times New Roman"/>
                        </a:rPr>
                        <a:t>0.32</a:t>
                      </a:r>
                      <a:endParaRPr lang="it-IT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419" marR="6641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6754">
                <a:tc>
                  <a:txBody>
                    <a:bodyPr/>
                    <a:lstStyle/>
                    <a:p>
                      <a:pPr marR="21590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200" b="1" dirty="0">
                          <a:latin typeface="Arial"/>
                          <a:ea typeface="Calibri"/>
                          <a:cs typeface="Times New Roman"/>
                        </a:rPr>
                        <a:t>5</a:t>
                      </a:r>
                      <a:endParaRPr lang="it-IT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419" marR="6641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200" b="1" dirty="0">
                          <a:latin typeface="Arial"/>
                          <a:ea typeface="Calibri"/>
                          <a:cs typeface="Times New Roman"/>
                        </a:rPr>
                        <a:t>7452</a:t>
                      </a:r>
                      <a:endParaRPr lang="it-IT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419" marR="6641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200" b="1" dirty="0">
                          <a:latin typeface="Arial"/>
                          <a:ea typeface="Calibri"/>
                          <a:cs typeface="Times New Roman"/>
                        </a:rPr>
                        <a:t>-</a:t>
                      </a:r>
                      <a:r>
                        <a:rPr lang="it-IT" sz="1200" b="1" dirty="0" smtClean="0">
                          <a:latin typeface="Arial"/>
                          <a:ea typeface="Calibri"/>
                          <a:cs typeface="Times New Roman"/>
                        </a:rPr>
                        <a:t>0.66</a:t>
                      </a:r>
                      <a:endParaRPr lang="it-IT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419" marR="6641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6754">
                <a:tc>
                  <a:txBody>
                    <a:bodyPr/>
                    <a:lstStyle/>
                    <a:p>
                      <a:pPr marR="21590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200" b="1">
                          <a:latin typeface="Arial"/>
                          <a:ea typeface="Calibri"/>
                          <a:cs typeface="Times New Roman"/>
                        </a:rPr>
                        <a:t>6</a:t>
                      </a:r>
                      <a:endParaRPr lang="it-IT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419" marR="6641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200" b="1" dirty="0">
                          <a:latin typeface="Arial"/>
                          <a:ea typeface="Calibri"/>
                          <a:cs typeface="Times New Roman"/>
                        </a:rPr>
                        <a:t>7401</a:t>
                      </a:r>
                      <a:endParaRPr lang="it-IT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419" marR="6641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200" b="1" dirty="0">
                          <a:latin typeface="Arial"/>
                          <a:ea typeface="Calibri"/>
                          <a:cs typeface="Times New Roman"/>
                        </a:rPr>
                        <a:t>-</a:t>
                      </a:r>
                      <a:r>
                        <a:rPr lang="it-IT" sz="1200" b="1" dirty="0" smtClean="0">
                          <a:latin typeface="Arial"/>
                          <a:ea typeface="Calibri"/>
                          <a:cs typeface="Times New Roman"/>
                        </a:rPr>
                        <a:t>1.34</a:t>
                      </a:r>
                      <a:endParaRPr lang="it-IT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419" marR="6641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6754">
                <a:tc>
                  <a:txBody>
                    <a:bodyPr/>
                    <a:lstStyle/>
                    <a:p>
                      <a:pPr marR="21590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200" b="1" dirty="0">
                          <a:latin typeface="Arial"/>
                          <a:ea typeface="Calibri"/>
                          <a:cs typeface="Times New Roman"/>
                        </a:rPr>
                        <a:t>7</a:t>
                      </a:r>
                      <a:endParaRPr lang="it-IT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419" marR="6641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200" b="1" dirty="0">
                          <a:latin typeface="Arial"/>
                          <a:ea typeface="Calibri"/>
                          <a:cs typeface="Times New Roman"/>
                        </a:rPr>
                        <a:t>7399</a:t>
                      </a:r>
                      <a:endParaRPr lang="it-IT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419" marR="6641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200" b="1" dirty="0">
                          <a:latin typeface="Arial"/>
                          <a:ea typeface="Calibri"/>
                          <a:cs typeface="Times New Roman"/>
                        </a:rPr>
                        <a:t>-</a:t>
                      </a:r>
                      <a:r>
                        <a:rPr lang="it-IT" sz="1200" b="1" dirty="0" smtClean="0">
                          <a:latin typeface="Arial"/>
                          <a:ea typeface="Calibri"/>
                          <a:cs typeface="Times New Roman"/>
                        </a:rPr>
                        <a:t>1.36</a:t>
                      </a:r>
                      <a:endParaRPr lang="it-IT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419" marR="6641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6754">
                <a:tc>
                  <a:txBody>
                    <a:bodyPr/>
                    <a:lstStyle/>
                    <a:p>
                      <a:pPr marR="21590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200" b="1">
                          <a:latin typeface="Arial"/>
                          <a:ea typeface="Calibri"/>
                          <a:cs typeface="Times New Roman"/>
                        </a:rPr>
                        <a:t>8</a:t>
                      </a:r>
                      <a:endParaRPr lang="it-IT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419" marR="6641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200" b="1">
                          <a:latin typeface="Arial"/>
                          <a:ea typeface="Calibri"/>
                          <a:cs typeface="Times New Roman"/>
                        </a:rPr>
                        <a:t>7446</a:t>
                      </a:r>
                      <a:endParaRPr lang="it-IT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419" marR="6641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200" b="1" dirty="0">
                          <a:latin typeface="Arial"/>
                          <a:ea typeface="Calibri"/>
                          <a:cs typeface="Times New Roman"/>
                        </a:rPr>
                        <a:t>-</a:t>
                      </a:r>
                      <a:r>
                        <a:rPr lang="it-IT" sz="1200" b="1" dirty="0" smtClean="0">
                          <a:latin typeface="Arial"/>
                          <a:ea typeface="Calibri"/>
                          <a:cs typeface="Times New Roman"/>
                        </a:rPr>
                        <a:t>0.74</a:t>
                      </a:r>
                      <a:endParaRPr lang="it-IT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419" marR="6641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6754">
                <a:tc>
                  <a:txBody>
                    <a:bodyPr/>
                    <a:lstStyle/>
                    <a:p>
                      <a:pPr marR="21590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200" b="1">
                          <a:latin typeface="Arial"/>
                          <a:ea typeface="Calibri"/>
                          <a:cs typeface="Times New Roman"/>
                        </a:rPr>
                        <a:t>9</a:t>
                      </a:r>
                      <a:endParaRPr lang="it-IT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419" marR="6641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200" b="1">
                          <a:latin typeface="Arial"/>
                          <a:ea typeface="Calibri"/>
                          <a:cs typeface="Times New Roman"/>
                        </a:rPr>
                        <a:t>7571</a:t>
                      </a:r>
                      <a:endParaRPr lang="it-IT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419" marR="6641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200" b="1" dirty="0" smtClean="0">
                          <a:latin typeface="Arial"/>
                          <a:ea typeface="Calibri"/>
                          <a:cs typeface="Times New Roman"/>
                        </a:rPr>
                        <a:t>0.92</a:t>
                      </a:r>
                      <a:endParaRPr lang="it-IT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419" marR="6641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6754">
                <a:tc>
                  <a:txBody>
                    <a:bodyPr/>
                    <a:lstStyle/>
                    <a:p>
                      <a:pPr marR="21590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200" b="1">
                          <a:latin typeface="Arial"/>
                          <a:ea typeface="Calibri"/>
                          <a:cs typeface="Times New Roman"/>
                        </a:rPr>
                        <a:t>10</a:t>
                      </a:r>
                      <a:endParaRPr lang="it-IT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419" marR="6641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200" b="1">
                          <a:latin typeface="Arial"/>
                          <a:ea typeface="Calibri"/>
                          <a:cs typeface="Times New Roman"/>
                        </a:rPr>
                        <a:t>7328</a:t>
                      </a:r>
                      <a:endParaRPr lang="it-IT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419" marR="6641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200" b="1" dirty="0">
                          <a:latin typeface="Arial"/>
                          <a:ea typeface="Calibri"/>
                          <a:cs typeface="Times New Roman"/>
                        </a:rPr>
                        <a:t>-</a:t>
                      </a:r>
                      <a:r>
                        <a:rPr lang="it-IT" sz="1200" b="1" dirty="0" smtClean="0">
                          <a:latin typeface="Arial"/>
                          <a:ea typeface="Calibri"/>
                          <a:cs typeface="Times New Roman"/>
                        </a:rPr>
                        <a:t>2.32</a:t>
                      </a:r>
                      <a:endParaRPr lang="it-IT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419" marR="6641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6754">
                <a:tc>
                  <a:txBody>
                    <a:bodyPr/>
                    <a:lstStyle/>
                    <a:p>
                      <a:pPr marR="21590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200" b="1">
                          <a:latin typeface="Arial"/>
                          <a:ea typeface="Calibri"/>
                          <a:cs typeface="Times New Roman"/>
                        </a:rPr>
                        <a:t>11</a:t>
                      </a:r>
                      <a:endParaRPr lang="it-IT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419" marR="6641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200" b="1">
                          <a:latin typeface="Arial"/>
                          <a:ea typeface="Calibri"/>
                          <a:cs typeface="Times New Roman"/>
                        </a:rPr>
                        <a:t>7577</a:t>
                      </a:r>
                      <a:endParaRPr lang="it-IT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419" marR="6641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200" b="1" dirty="0" smtClean="0">
                          <a:latin typeface="Arial"/>
                          <a:ea typeface="Calibri"/>
                          <a:cs typeface="Times New Roman"/>
                        </a:rPr>
                        <a:t>1.00</a:t>
                      </a:r>
                      <a:endParaRPr lang="it-IT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419" marR="6641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6754">
                <a:tc>
                  <a:txBody>
                    <a:bodyPr/>
                    <a:lstStyle/>
                    <a:p>
                      <a:pPr marR="21590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200" b="1" dirty="0">
                          <a:latin typeface="Arial"/>
                          <a:ea typeface="Calibri"/>
                          <a:cs typeface="Times New Roman"/>
                        </a:rPr>
                        <a:t>12</a:t>
                      </a:r>
                      <a:endParaRPr lang="it-IT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419" marR="6641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200" b="1">
                          <a:latin typeface="Arial"/>
                          <a:ea typeface="Calibri"/>
                          <a:cs typeface="Times New Roman"/>
                        </a:rPr>
                        <a:t>7556</a:t>
                      </a:r>
                      <a:endParaRPr lang="it-IT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419" marR="6641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200" b="1" dirty="0" smtClean="0">
                          <a:latin typeface="Arial"/>
                          <a:ea typeface="Calibri"/>
                          <a:cs typeface="Times New Roman"/>
                        </a:rPr>
                        <a:t>0.73</a:t>
                      </a:r>
                      <a:endParaRPr lang="it-IT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419" marR="6641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6754">
                <a:tc>
                  <a:txBody>
                    <a:bodyPr/>
                    <a:lstStyle/>
                    <a:p>
                      <a:pPr marR="21590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200" b="1">
                          <a:latin typeface="Arial"/>
                          <a:ea typeface="Calibri"/>
                          <a:cs typeface="Times New Roman"/>
                        </a:rPr>
                        <a:t>13</a:t>
                      </a:r>
                      <a:endParaRPr lang="it-IT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419" marR="6641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200" b="1">
                          <a:latin typeface="Arial"/>
                          <a:ea typeface="Calibri"/>
                          <a:cs typeface="Times New Roman"/>
                        </a:rPr>
                        <a:t>7460</a:t>
                      </a:r>
                      <a:endParaRPr lang="it-IT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419" marR="6641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200" b="1" dirty="0">
                          <a:latin typeface="Arial"/>
                          <a:ea typeface="Calibri"/>
                          <a:cs typeface="Times New Roman"/>
                        </a:rPr>
                        <a:t>-</a:t>
                      </a:r>
                      <a:r>
                        <a:rPr lang="it-IT" sz="1200" b="1" dirty="0" smtClean="0">
                          <a:latin typeface="Arial"/>
                          <a:ea typeface="Calibri"/>
                          <a:cs typeface="Times New Roman"/>
                        </a:rPr>
                        <a:t>0.55</a:t>
                      </a:r>
                      <a:endParaRPr lang="it-IT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419" marR="6641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6754">
                <a:tc>
                  <a:txBody>
                    <a:bodyPr/>
                    <a:lstStyle/>
                    <a:p>
                      <a:pPr marR="21590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200" b="1">
                          <a:latin typeface="Arial"/>
                          <a:ea typeface="Calibri"/>
                          <a:cs typeface="Times New Roman"/>
                        </a:rPr>
                        <a:t>14</a:t>
                      </a:r>
                      <a:endParaRPr lang="it-IT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419" marR="6641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200" b="1">
                          <a:latin typeface="Arial"/>
                          <a:ea typeface="Calibri"/>
                          <a:cs typeface="Times New Roman"/>
                        </a:rPr>
                        <a:t>7573</a:t>
                      </a:r>
                      <a:endParaRPr lang="it-IT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419" marR="6641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200" b="1" dirty="0" smtClean="0">
                          <a:latin typeface="Arial"/>
                          <a:ea typeface="Calibri"/>
                          <a:cs typeface="Times New Roman"/>
                        </a:rPr>
                        <a:t>0.96</a:t>
                      </a:r>
                      <a:endParaRPr lang="it-IT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419" marR="6641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6754">
                <a:tc>
                  <a:txBody>
                    <a:bodyPr/>
                    <a:lstStyle/>
                    <a:p>
                      <a:pPr marR="21590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200" b="1" dirty="0">
                          <a:latin typeface="Arial"/>
                          <a:ea typeface="Calibri"/>
                          <a:cs typeface="Times New Roman"/>
                        </a:rPr>
                        <a:t>15</a:t>
                      </a:r>
                      <a:endParaRPr lang="it-IT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419" marR="6641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200" b="1">
                          <a:latin typeface="Arial"/>
                          <a:ea typeface="Calibri"/>
                          <a:cs typeface="Times New Roman"/>
                        </a:rPr>
                        <a:t>7534</a:t>
                      </a:r>
                      <a:endParaRPr lang="it-IT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419" marR="6641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200" b="1" dirty="0" smtClean="0">
                          <a:latin typeface="Arial"/>
                          <a:ea typeface="Calibri"/>
                          <a:cs typeface="Times New Roman"/>
                        </a:rPr>
                        <a:t>0.43</a:t>
                      </a:r>
                      <a:endParaRPr lang="it-IT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419" marR="6641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7" name="CasellaDiTesto 6"/>
          <p:cNvSpPr txBox="1"/>
          <p:nvPr/>
        </p:nvSpPr>
        <p:spPr>
          <a:xfrm>
            <a:off x="2339752" y="44624"/>
            <a:ext cx="43924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8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GAIN UNIFORMITY</a:t>
            </a:r>
          </a:p>
        </p:txBody>
      </p:sp>
      <p:sp>
        <p:nvSpPr>
          <p:cNvPr id="8" name="Segnaposto numero diapositiva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A80BFC-41DB-491B-BA54-4F4689D4CD86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20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CasellaDiTesto 8"/>
          <p:cNvSpPr txBox="1"/>
          <p:nvPr/>
        </p:nvSpPr>
        <p:spPr>
          <a:xfrm>
            <a:off x="323528" y="6444044"/>
            <a:ext cx="583264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600" b="1" dirty="0" smtClean="0">
                <a:solidFill>
                  <a:srgbClr val="1F497D"/>
                </a:solidFill>
                <a:latin typeface="Arial" pitchFamily="34" charset="0"/>
                <a:cs typeface="Arial" pitchFamily="34" charset="0"/>
              </a:rPr>
              <a:t>FITS ON SINE WAVE – FIRST CONNECTOR CHANNELS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sellaDiTesto 3"/>
          <p:cNvSpPr txBox="1"/>
          <p:nvPr/>
        </p:nvSpPr>
        <p:spPr>
          <a:xfrm>
            <a:off x="1835696" y="44624"/>
            <a:ext cx="5400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8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DRY-RUN OUTCOME</a:t>
            </a:r>
          </a:p>
        </p:txBody>
      </p:sp>
      <p:sp>
        <p:nvSpPr>
          <p:cNvPr id="5" name="CasellaDiTesto 4"/>
          <p:cNvSpPr txBox="1"/>
          <p:nvPr/>
        </p:nvSpPr>
        <p:spPr>
          <a:xfrm>
            <a:off x="0" y="548680"/>
            <a:ext cx="91440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DRY RUN: </a:t>
            </a:r>
            <a:r>
              <a:rPr lang="it-IT" sz="2400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July</a:t>
            </a:r>
            <a:r>
              <a:rPr lang="it-IT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1</a:t>
            </a:r>
            <a:r>
              <a:rPr lang="it-IT" sz="2400" baseline="300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st</a:t>
            </a:r>
            <a:r>
              <a:rPr lang="it-IT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-14</a:t>
            </a:r>
            <a:r>
              <a:rPr lang="it-IT" sz="2400" baseline="300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th</a:t>
            </a:r>
            <a:endParaRPr lang="it-IT" sz="2400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r>
              <a:rPr lang="it-IT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MAIN OBJECTIVE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: test the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acquisition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chain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to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be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used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during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normal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data-taking</a:t>
            </a:r>
            <a:endParaRPr lang="it-IT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CasellaDiTesto 6"/>
          <p:cNvSpPr txBox="1"/>
          <p:nvPr/>
        </p:nvSpPr>
        <p:spPr>
          <a:xfrm>
            <a:off x="-36512" y="3438286"/>
            <a:ext cx="5256584" cy="34470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0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PREPARATORY WORK</a:t>
            </a:r>
            <a:endParaRPr lang="it-IT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it-IT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Get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rid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of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the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old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electronics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in the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LKr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barrack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(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CPDs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SLMs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cables…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) </a:t>
            </a:r>
            <a:r>
              <a:rPr lang="it-IT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MAY-JUNE</a:t>
            </a:r>
          </a:p>
          <a:p>
            <a:pPr>
              <a:buFont typeface="Arial" pitchFamily="34" charset="0"/>
              <a:buChar char="•"/>
            </a:pPr>
            <a:r>
              <a:rPr lang="it-IT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Configure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the slow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control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PC: A3818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PCIe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card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installation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library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config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communication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tests</a:t>
            </a:r>
            <a:endParaRPr lang="it-IT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it-IT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Install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the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required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electronics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and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make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it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work: </a:t>
            </a:r>
          </a:p>
          <a:p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 1 CAEN VME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crate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equipped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with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the P0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panel</a:t>
            </a:r>
            <a:endParaRPr lang="it-IT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 1 VX2718 bridge</a:t>
            </a:r>
          </a:p>
          <a:p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 2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CREAMs</a:t>
            </a:r>
            <a:endParaRPr lang="it-IT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 1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Switch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(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all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16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CREAMs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of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a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crate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will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be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connected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to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it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)</a:t>
            </a:r>
          </a:p>
          <a:p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 The </a:t>
            </a:r>
            <a:r>
              <a:rPr lang="it-IT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new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LKr-TTC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board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(clock,reset,L0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signals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)</a:t>
            </a:r>
          </a:p>
        </p:txBody>
      </p:sp>
      <p:sp>
        <p:nvSpPr>
          <p:cNvPr id="8" name="CasellaDiTesto 7"/>
          <p:cNvSpPr txBox="1"/>
          <p:nvPr/>
        </p:nvSpPr>
        <p:spPr>
          <a:xfrm>
            <a:off x="0" y="1192684"/>
            <a:ext cx="442798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ACQUISITION FOR CREAM TESTS</a:t>
            </a:r>
          </a:p>
          <a:p>
            <a:pPr>
              <a:buFont typeface="Arial" pitchFamily="34" charset="0"/>
              <a:buChar char="•"/>
            </a:pP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slow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control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done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by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the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same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PC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that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sends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L1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requests</a:t>
            </a:r>
            <a:endParaRPr lang="it-IT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it-IT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direct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connection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between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PC and CREAM</a:t>
            </a:r>
          </a:p>
          <a:p>
            <a:pPr>
              <a:buFont typeface="Arial" pitchFamily="34" charset="0"/>
              <a:buChar char="•"/>
            </a:pPr>
            <a:r>
              <a:rPr lang="it-IT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Timestamps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downloaded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from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the TALK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board</a:t>
            </a:r>
            <a:r>
              <a:rPr lang="it-IT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and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used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to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perform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L1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requests</a:t>
            </a:r>
            <a:endParaRPr lang="it-IT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it-IT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L1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request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addressed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in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unicast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mode</a:t>
            </a:r>
          </a:p>
        </p:txBody>
      </p:sp>
      <p:sp>
        <p:nvSpPr>
          <p:cNvPr id="9" name="CasellaDiTesto 8"/>
          <p:cNvSpPr txBox="1"/>
          <p:nvPr/>
        </p:nvSpPr>
        <p:spPr>
          <a:xfrm>
            <a:off x="4355976" y="1196752"/>
            <a:ext cx="478802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STANDARD ACQUISITION</a:t>
            </a:r>
          </a:p>
          <a:p>
            <a:pPr>
              <a:buFont typeface="Arial" pitchFamily="34" charset="0"/>
              <a:buChar char="•"/>
            </a:pP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Requests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performed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by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L1PC, slow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control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done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by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a PC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placed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in the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LKr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barrack</a:t>
            </a:r>
            <a:endParaRPr lang="it-IT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it-IT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CREAM(s)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connected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to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a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switch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CREAMs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and L1PC </a:t>
            </a:r>
            <a:r>
              <a:rPr lang="it-IT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on </a:t>
            </a:r>
            <a:r>
              <a:rPr lang="it-IT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different</a:t>
            </a:r>
            <a:r>
              <a:rPr lang="it-IT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network </a:t>
            </a:r>
            <a:r>
              <a:rPr lang="it-IT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segments</a:t>
            </a:r>
            <a:endParaRPr lang="it-IT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it-IT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Timestamps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received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by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the L1PC and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used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to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perform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L1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requests</a:t>
            </a:r>
            <a:endParaRPr lang="it-IT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it-IT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L1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requests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addressed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in </a:t>
            </a:r>
            <a:r>
              <a:rPr lang="it-IT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multicast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mode</a:t>
            </a:r>
          </a:p>
        </p:txBody>
      </p:sp>
      <p:pic>
        <p:nvPicPr>
          <p:cNvPr id="11" name="Immagine 10" descr="20130819_09383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76056" y="3501008"/>
            <a:ext cx="4067944" cy="3050958"/>
          </a:xfrm>
          <a:prstGeom prst="rect">
            <a:avLst/>
          </a:prstGeom>
        </p:spPr>
      </p:pic>
      <p:sp>
        <p:nvSpPr>
          <p:cNvPr id="12" name="CasellaDiTesto 11"/>
          <p:cNvSpPr txBox="1"/>
          <p:nvPr/>
        </p:nvSpPr>
        <p:spPr>
          <a:xfrm>
            <a:off x="4896544" y="6597352"/>
            <a:ext cx="4283968" cy="2880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t-IT" sz="12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CREAMS IN THE </a:t>
            </a:r>
            <a:r>
              <a:rPr lang="it-IT" sz="1200" b="1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LKr</a:t>
            </a:r>
            <a:r>
              <a:rPr lang="it-IT" sz="12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BARRACK DURING THE DRY RUN</a:t>
            </a:r>
          </a:p>
        </p:txBody>
      </p:sp>
      <p:sp>
        <p:nvSpPr>
          <p:cNvPr id="13" name="Segnaposto numero diapositiva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A80BFC-41DB-491B-BA54-4F4689D4CD86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21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TTC-LKr_FMC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4192" y="2024289"/>
            <a:ext cx="4857848" cy="4833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"/>
          <p:cNvSpPr/>
          <p:nvPr/>
        </p:nvSpPr>
        <p:spPr>
          <a:xfrm>
            <a:off x="323528" y="44624"/>
            <a:ext cx="835292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400" b="1" u="sng" dirty="0" err="1" smtClean="0">
                <a:solidFill>
                  <a:prstClr val="black"/>
                </a:solidFill>
              </a:rPr>
              <a:t>LKr</a:t>
            </a:r>
            <a:r>
              <a:rPr lang="en-GB" sz="2400" b="1" u="sng" dirty="0" smtClean="0">
                <a:solidFill>
                  <a:prstClr val="black"/>
                </a:solidFill>
              </a:rPr>
              <a:t> Timing</a:t>
            </a:r>
            <a:r>
              <a:rPr lang="en-GB" sz="2400" b="1" u="sng" dirty="0">
                <a:solidFill>
                  <a:prstClr val="black"/>
                </a:solidFill>
              </a:rPr>
              <a:t>, Trigger and Control interface </a:t>
            </a:r>
            <a:r>
              <a:rPr lang="en-GB" sz="2400" b="1" u="sng" dirty="0" smtClean="0">
                <a:solidFill>
                  <a:prstClr val="black"/>
                </a:solidFill>
              </a:rPr>
              <a:t>module </a:t>
            </a:r>
            <a:r>
              <a:rPr lang="en-GB" sz="2400" b="1" u="sng" dirty="0">
                <a:solidFill>
                  <a:prstClr val="black"/>
                </a:solidFill>
              </a:rPr>
              <a:t>(TTC-</a:t>
            </a:r>
            <a:r>
              <a:rPr lang="en-GB" sz="2400" b="1" u="sng" dirty="0" err="1">
                <a:solidFill>
                  <a:prstClr val="black"/>
                </a:solidFill>
              </a:rPr>
              <a:t>LKr</a:t>
            </a:r>
            <a:r>
              <a:rPr lang="en-GB" sz="2400" b="1" u="sng" dirty="0">
                <a:solidFill>
                  <a:prstClr val="black"/>
                </a:solidFill>
              </a:rPr>
              <a:t>)</a:t>
            </a:r>
          </a:p>
        </p:txBody>
      </p:sp>
      <p:sp>
        <p:nvSpPr>
          <p:cNvPr id="5" name="Rectangle 4"/>
          <p:cNvSpPr/>
          <p:nvPr/>
        </p:nvSpPr>
        <p:spPr>
          <a:xfrm>
            <a:off x="5097880" y="1844824"/>
            <a:ext cx="4046120" cy="47397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Main </a:t>
            </a:r>
            <a:r>
              <a:rPr lang="en-GB" sz="16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functions:</a:t>
            </a:r>
          </a:p>
          <a:p>
            <a:pPr marL="180975" indent="-180975">
              <a:buFont typeface="Arial" pitchFamily="34" charset="0"/>
              <a:buChar char="•"/>
            </a:pPr>
            <a:r>
              <a:rPr lang="en-GB" sz="14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40 </a:t>
            </a:r>
            <a:r>
              <a:rPr lang="en-GB" sz="14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MHz </a:t>
            </a:r>
            <a:r>
              <a:rPr lang="en-GB" sz="14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clock</a:t>
            </a:r>
          </a:p>
          <a:p>
            <a:pPr marL="180975" indent="-180975">
              <a:buFont typeface="Arial" pitchFamily="34" charset="0"/>
              <a:buChar char="•"/>
            </a:pPr>
            <a:r>
              <a:rPr lang="en-GB" sz="14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L0 </a:t>
            </a:r>
            <a:r>
              <a:rPr lang="en-GB" sz="14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trigger </a:t>
            </a:r>
            <a:r>
              <a:rPr lang="en-GB" sz="14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information</a:t>
            </a:r>
          </a:p>
          <a:p>
            <a:pPr marL="180975" indent="-180975">
              <a:buFont typeface="Arial" pitchFamily="34" charset="0"/>
              <a:buChar char="•"/>
            </a:pPr>
            <a:r>
              <a:rPr lang="en-GB" sz="14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Start/End of burst</a:t>
            </a:r>
          </a:p>
          <a:p>
            <a:pPr marL="180975" indent="-180975">
              <a:buFont typeface="Arial" pitchFamily="34" charset="0"/>
              <a:buChar char="•"/>
            </a:pPr>
            <a:r>
              <a:rPr lang="en-GB" sz="14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broadcasts commands</a:t>
            </a:r>
            <a:endParaRPr lang="en-GB" sz="1600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marL="180975" indent="-180975"/>
            <a:endParaRPr lang="en-GB" sz="1600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marL="180975" indent="-180975"/>
            <a:r>
              <a:rPr lang="en-GB" sz="16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Selectable TTC  sources:</a:t>
            </a:r>
          </a:p>
          <a:p>
            <a:pPr marL="180975" indent="-180975">
              <a:buFont typeface="Arial" pitchFamily="34" charset="0"/>
              <a:buChar char="•"/>
            </a:pPr>
            <a:r>
              <a:rPr lang="en-GB" sz="14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optical </a:t>
            </a:r>
            <a:r>
              <a:rPr lang="en-GB" sz="14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160 Mbps BPM encoded </a:t>
            </a:r>
            <a:r>
              <a:rPr lang="en-GB" sz="14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bit-stream</a:t>
            </a:r>
          </a:p>
          <a:p>
            <a:pPr marL="180975" indent="-180975">
              <a:buFont typeface="Arial" pitchFamily="34" charset="0"/>
              <a:buChar char="•"/>
            </a:pPr>
            <a:r>
              <a:rPr lang="en-GB" sz="14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electrical </a:t>
            </a:r>
            <a:r>
              <a:rPr lang="en-GB" sz="14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front-panel </a:t>
            </a:r>
            <a:r>
              <a:rPr lang="en-GB" sz="14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inputs</a:t>
            </a:r>
          </a:p>
          <a:p>
            <a:pPr marL="180975" indent="-180975">
              <a:buFont typeface="Arial" pitchFamily="34" charset="0"/>
              <a:buChar char="•"/>
            </a:pPr>
            <a:r>
              <a:rPr lang="en-GB" sz="14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internal rate-programmable </a:t>
            </a:r>
            <a:r>
              <a:rPr lang="en-GB" sz="14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TTC signal </a:t>
            </a:r>
            <a:r>
              <a:rPr lang="en-GB" sz="14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generator</a:t>
            </a:r>
          </a:p>
          <a:p>
            <a:pPr marL="180975" indent="-180975">
              <a:buFont typeface="Arial" pitchFamily="34" charset="0"/>
              <a:buChar char="•"/>
            </a:pPr>
            <a:r>
              <a:rPr lang="en-GB" sz="14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generated </a:t>
            </a:r>
            <a:r>
              <a:rPr lang="en-GB" sz="14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by a specific VME </a:t>
            </a:r>
            <a:r>
              <a:rPr lang="en-GB" sz="14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access </a:t>
            </a:r>
          </a:p>
          <a:p>
            <a:endParaRPr lang="en-GB" sz="16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r>
              <a:rPr lang="en-GB" sz="14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Once </a:t>
            </a:r>
            <a:r>
              <a:rPr lang="en-GB" sz="14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selected, relevant TTC source is converted, decoded and made available on the VME P0 </a:t>
            </a:r>
            <a:r>
              <a:rPr lang="en-GB" sz="14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backplane (custom).</a:t>
            </a:r>
          </a:p>
          <a:p>
            <a:r>
              <a:rPr lang="en-GB" sz="14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One </a:t>
            </a:r>
            <a:r>
              <a:rPr lang="en-GB" sz="14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TTC-</a:t>
            </a:r>
            <a:r>
              <a:rPr lang="en-GB" sz="1400" dirty="0" err="1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LKr</a:t>
            </a:r>
            <a:r>
              <a:rPr lang="en-GB" sz="14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can serve up to 19 CREAMs in the same crate. </a:t>
            </a:r>
            <a:endParaRPr lang="en-GB" sz="1400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r>
              <a:rPr lang="en-GB" sz="14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All </a:t>
            </a:r>
            <a:r>
              <a:rPr lang="en-GB" sz="14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TTC signals on the backplane are synchronised with the 40 MHz clock which is delivered via the P0 backplane as well</a:t>
            </a:r>
            <a:r>
              <a:rPr lang="en-GB" sz="14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.</a:t>
            </a:r>
            <a:endParaRPr lang="en-GB" sz="14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0" y="476672"/>
            <a:ext cx="9144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GB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Single-width </a:t>
            </a:r>
            <a:r>
              <a:rPr lang="en-GB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6U VME64x </a:t>
            </a:r>
            <a:r>
              <a:rPr lang="en-GB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unit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GB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Board control is implemented within Xilinx Spartan-6 FPGA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GB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TTC-FMC receiver mezzanine based on commercial off-the-shelf components and the ADN2814 clock-data recovery receiver from </a:t>
            </a:r>
            <a:r>
              <a:rPr lang="en-GB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Analog</a:t>
            </a:r>
            <a:r>
              <a:rPr lang="en-GB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Devices</a:t>
            </a:r>
            <a:endParaRPr lang="en-GB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6552092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sellaDiTesto 3"/>
          <p:cNvSpPr txBox="1"/>
          <p:nvPr/>
        </p:nvSpPr>
        <p:spPr>
          <a:xfrm>
            <a:off x="1835696" y="44624"/>
            <a:ext cx="5400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8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DRY-RUN OUTCOME</a:t>
            </a:r>
          </a:p>
        </p:txBody>
      </p:sp>
      <p:sp>
        <p:nvSpPr>
          <p:cNvPr id="6" name="CasellaDiTesto 5"/>
          <p:cNvSpPr txBox="1"/>
          <p:nvPr/>
        </p:nvSpPr>
        <p:spPr>
          <a:xfrm>
            <a:off x="0" y="671205"/>
            <a:ext cx="9144000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000" dirty="0" err="1" smtClean="0">
                <a:solidFill>
                  <a:srgbClr val="1F497D"/>
                </a:solidFill>
                <a:latin typeface="Arial" pitchFamily="34" charset="0"/>
                <a:cs typeface="Arial" pitchFamily="34" charset="0"/>
              </a:rPr>
              <a:t>Several</a:t>
            </a:r>
            <a:r>
              <a:rPr lang="it-IT" sz="2000" dirty="0" smtClean="0">
                <a:solidFill>
                  <a:srgbClr val="1F497D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sz="2000" dirty="0" err="1" smtClean="0">
                <a:solidFill>
                  <a:srgbClr val="1F497D"/>
                </a:solidFill>
                <a:latin typeface="Arial" pitchFamily="34" charset="0"/>
                <a:cs typeface="Arial" pitchFamily="34" charset="0"/>
              </a:rPr>
              <a:t>problems</a:t>
            </a:r>
            <a:r>
              <a:rPr lang="it-IT" sz="2000" dirty="0" smtClean="0">
                <a:solidFill>
                  <a:srgbClr val="1F497D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sz="2000" dirty="0" err="1" smtClean="0">
                <a:solidFill>
                  <a:srgbClr val="1F497D"/>
                </a:solidFill>
                <a:latin typeface="Arial" pitchFamily="34" charset="0"/>
                <a:cs typeface="Arial" pitchFamily="34" charset="0"/>
              </a:rPr>
              <a:t>fixed</a:t>
            </a:r>
            <a:r>
              <a:rPr lang="it-IT" sz="2000" dirty="0" smtClean="0">
                <a:solidFill>
                  <a:srgbClr val="1F497D"/>
                </a:solidFill>
                <a:latin typeface="Arial" pitchFamily="34" charset="0"/>
                <a:cs typeface="Arial" pitchFamily="34" charset="0"/>
              </a:rPr>
              <a:t> on the spot, </a:t>
            </a:r>
            <a:r>
              <a:rPr lang="it-IT" sz="2000" dirty="0" err="1" smtClean="0">
                <a:solidFill>
                  <a:srgbClr val="1F497D"/>
                </a:solidFill>
                <a:latin typeface="Arial" pitchFamily="34" charset="0"/>
                <a:cs typeface="Arial" pitchFamily="34" charset="0"/>
              </a:rPr>
              <a:t>also</a:t>
            </a:r>
            <a:r>
              <a:rPr lang="it-IT" sz="2000" dirty="0" smtClean="0">
                <a:solidFill>
                  <a:srgbClr val="1F497D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sz="2000" dirty="0" err="1" smtClean="0">
                <a:solidFill>
                  <a:srgbClr val="1F497D"/>
                </a:solidFill>
                <a:latin typeface="Arial" pitchFamily="34" charset="0"/>
                <a:cs typeface="Arial" pitchFamily="34" charset="0"/>
              </a:rPr>
              <a:t>thanks</a:t>
            </a:r>
            <a:r>
              <a:rPr lang="it-IT" sz="2000" dirty="0" smtClean="0">
                <a:solidFill>
                  <a:srgbClr val="1F497D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sz="2000" dirty="0" err="1" smtClean="0">
                <a:solidFill>
                  <a:srgbClr val="1F497D"/>
                </a:solidFill>
                <a:latin typeface="Arial" pitchFamily="34" charset="0"/>
                <a:cs typeface="Arial" pitchFamily="34" charset="0"/>
              </a:rPr>
              <a:t>to</a:t>
            </a:r>
            <a:r>
              <a:rPr lang="it-IT" sz="2000" dirty="0" smtClean="0">
                <a:solidFill>
                  <a:srgbClr val="1F497D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sz="2000" dirty="0" err="1" smtClean="0">
                <a:solidFill>
                  <a:srgbClr val="1F497D"/>
                </a:solidFill>
                <a:latin typeface="Arial" pitchFamily="34" charset="0"/>
                <a:cs typeface="Arial" pitchFamily="34" charset="0"/>
              </a:rPr>
              <a:t>Jonas</a:t>
            </a:r>
            <a:r>
              <a:rPr lang="it-IT" sz="2000" dirty="0" smtClean="0">
                <a:solidFill>
                  <a:srgbClr val="1F497D"/>
                </a:solidFill>
                <a:latin typeface="Arial" pitchFamily="34" charset="0"/>
                <a:cs typeface="Arial" pitchFamily="34" charset="0"/>
              </a:rPr>
              <a:t> and CAEN people:</a:t>
            </a:r>
          </a:p>
          <a:p>
            <a:pPr algn="ctr"/>
            <a:endParaRPr lang="it-IT" sz="2000" dirty="0">
              <a:solidFill>
                <a:srgbClr val="1F497D"/>
              </a:solidFill>
              <a:latin typeface="Arial" pitchFamily="34" charset="0"/>
              <a:cs typeface="Arial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Major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effort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on the network side (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both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software and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firmware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):</a:t>
            </a:r>
          </a:p>
          <a:p>
            <a:pPr>
              <a:buFontTx/>
              <a:buChar char="-"/>
            </a:pP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Endianity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of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request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packets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inverted</a:t>
            </a:r>
            <a:r>
              <a:rPr lang="it-IT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(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firmware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to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be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modified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after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summer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holidays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)</a:t>
            </a:r>
          </a:p>
          <a:p>
            <a:pPr>
              <a:buFontTx/>
              <a:buChar char="-"/>
            </a:pPr>
            <a:r>
              <a:rPr lang="it-IT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Multicast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issues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(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subscription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to</a:t>
            </a:r>
            <a:r>
              <a:rPr lang="it-IT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the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group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and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its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renovation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)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dealt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with</a:t>
            </a:r>
            <a:endParaRPr lang="it-IT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>
              <a:buFontTx/>
              <a:buChar char="-"/>
            </a:pPr>
            <a:r>
              <a:rPr lang="it-IT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Time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to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live (TTL)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of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data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packets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increased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in the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fw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to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let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them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reach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the L1PC</a:t>
            </a:r>
          </a:p>
          <a:p>
            <a:pPr>
              <a:buFontTx/>
              <a:buChar char="-"/>
            </a:pPr>
            <a:r>
              <a:rPr lang="it-IT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Jumbo frame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implemented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(under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Jonas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request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very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fast feedback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from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CAEN)</a:t>
            </a:r>
          </a:p>
          <a:p>
            <a:pPr>
              <a:buFontTx/>
              <a:buChar char="-"/>
            </a:pP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Correct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addressing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(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IPs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MACs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) in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request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and data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packets</a:t>
            </a:r>
            <a:endParaRPr lang="it-IT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endParaRPr lang="it-IT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Problem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with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the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event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number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in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request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packets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solved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(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linked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to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wrong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endianity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)</a:t>
            </a:r>
          </a:p>
          <a:p>
            <a:endParaRPr lang="it-IT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Decoding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adapted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to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read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LKr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data inside L2 data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packets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produced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by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the farm</a:t>
            </a:r>
          </a:p>
        </p:txBody>
      </p:sp>
      <p:sp>
        <p:nvSpPr>
          <p:cNvPr id="7" name="CasellaDiTesto 6"/>
          <p:cNvSpPr txBox="1"/>
          <p:nvPr/>
        </p:nvSpPr>
        <p:spPr>
          <a:xfrm>
            <a:off x="36512" y="4221088"/>
            <a:ext cx="9144000" cy="29854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0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RESULTS AND PROBLEMS DETECTED</a:t>
            </a:r>
          </a:p>
          <a:p>
            <a:pPr algn="ctr"/>
            <a:endParaRPr lang="it-IT" sz="2000" dirty="0" smtClean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Pedestal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events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collected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required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by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sending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regular L0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triggers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from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the TALK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board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and L1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requests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from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the L1PC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through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the router and the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switch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(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not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related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to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L0)</a:t>
            </a:r>
          </a:p>
          <a:p>
            <a:endParaRPr lang="it-IT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it-IT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dirty="0" err="1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C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alibration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signals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in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triggering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mode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not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acquired</a:t>
            </a:r>
            <a:r>
              <a:rPr lang="it-IT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due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to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some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issues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with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the TALK</a:t>
            </a:r>
          </a:p>
          <a:p>
            <a:endParaRPr lang="it-IT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it-IT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CREAM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fw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instability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observed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when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L1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requests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/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packet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increased</a:t>
            </a:r>
            <a:endParaRPr lang="it-IT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endParaRPr lang="it-IT" sz="2000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endParaRPr lang="it-IT" sz="2000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A80BFC-41DB-491B-BA54-4F4689D4CD86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23</a:t>
            </a:fld>
            <a:endParaRPr lang="it-IT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sellaDiTesto 3"/>
          <p:cNvSpPr txBox="1"/>
          <p:nvPr/>
        </p:nvSpPr>
        <p:spPr>
          <a:xfrm>
            <a:off x="0" y="44624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8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OTHER FIRMWARE ENHANCEMENTS</a:t>
            </a:r>
          </a:p>
        </p:txBody>
      </p:sp>
      <p:sp>
        <p:nvSpPr>
          <p:cNvPr id="5" name="CasellaDiTesto 4"/>
          <p:cNvSpPr txBox="1"/>
          <p:nvPr/>
        </p:nvSpPr>
        <p:spPr>
          <a:xfrm>
            <a:off x="0" y="548680"/>
            <a:ext cx="9144000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>
                <a:solidFill>
                  <a:srgbClr val="1F497D"/>
                </a:solidFill>
                <a:latin typeface="Arial" pitchFamily="34" charset="0"/>
                <a:cs typeface="Arial" pitchFamily="34" charset="0"/>
              </a:rPr>
              <a:t>ZERO SUPPRESSION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: first ZS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implementation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from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CAEN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tested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(data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not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suppressed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if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at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least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one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sample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is</a:t>
            </a:r>
            <a:r>
              <a:rPr lang="it-IT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above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a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programmable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threshold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), some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problems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detected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:</a:t>
            </a:r>
          </a:p>
          <a:p>
            <a:endParaRPr lang="it-IT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it-IT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While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ZS can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presently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be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activated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through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a VME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register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it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should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rather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be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L1-trigger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specific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, i.e. a bit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of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the L1 trigger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type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in the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request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header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should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be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used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to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specify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whether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the L1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request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is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ZS or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not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.</a:t>
            </a:r>
          </a:p>
          <a:p>
            <a:pPr>
              <a:buFont typeface="Arial" pitchFamily="34" charset="0"/>
              <a:buChar char="•"/>
            </a:pPr>
            <a:r>
              <a:rPr lang="it-IT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A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line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in the ZS data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packet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is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missing</a:t>
            </a:r>
            <a:endParaRPr lang="it-IT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Firmware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seems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to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easily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get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stuck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in ZS mode</a:t>
            </a:r>
          </a:p>
          <a:p>
            <a:endParaRPr lang="it-IT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Interaction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with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CAEN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over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the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next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weeks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to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solve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these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problems</a:t>
            </a:r>
            <a:endParaRPr lang="it-IT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endParaRPr lang="it-IT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r>
              <a:rPr lang="it-IT" dirty="0" smtClean="0">
                <a:solidFill>
                  <a:srgbClr val="1F497D"/>
                </a:solidFill>
                <a:latin typeface="Arial" pitchFamily="34" charset="0"/>
                <a:cs typeface="Arial" pitchFamily="34" charset="0"/>
              </a:rPr>
              <a:t>TSL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: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Sums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already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available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to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be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tested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.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Upon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Andrea’s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request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, the code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required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to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test TSL data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transmission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from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the CREAM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to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the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receiving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board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(under production in Perugia)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will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be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implemented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in the CREAM’s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firmware</a:t>
            </a:r>
            <a:endParaRPr lang="it-IT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endParaRPr lang="it-IT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r>
              <a:rPr lang="it-IT" dirty="0" smtClean="0">
                <a:solidFill>
                  <a:srgbClr val="1F497D"/>
                </a:solidFill>
                <a:latin typeface="Arial" pitchFamily="34" charset="0"/>
                <a:cs typeface="Arial" pitchFamily="34" charset="0"/>
              </a:rPr>
              <a:t>FIRMWARE UPLOAD THROUGH VME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: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fundamental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when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dealing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with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all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CREAMs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(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fw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to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be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uploaded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on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one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board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at a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time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otherwise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),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should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be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ready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for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the dry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run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.</a:t>
            </a:r>
          </a:p>
          <a:p>
            <a:endParaRPr lang="it-IT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r>
              <a:rPr lang="it-IT" dirty="0" smtClean="0">
                <a:solidFill>
                  <a:srgbClr val="1F497D"/>
                </a:solidFill>
                <a:latin typeface="Arial" pitchFamily="34" charset="0"/>
                <a:cs typeface="Arial" pitchFamily="34" charset="0"/>
              </a:rPr>
              <a:t>HANDLING OF L0 BRCST,CHOKE/ERROR SIGNALS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: The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fw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does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not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presently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handle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the Broadcast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signal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(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notifying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the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CREAMs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about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the L0 trigger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type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choke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error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enable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/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disable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data-taking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),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as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well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as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the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choke</a:t>
            </a:r>
            <a:r>
              <a:rPr lang="it-IT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and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error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signals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.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Their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implementation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should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be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ready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by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the dry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run</a:t>
            </a:r>
            <a:endParaRPr lang="it-IT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A80BFC-41DB-491B-BA54-4F4689D4CD86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24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sellaDiTesto 3"/>
          <p:cNvSpPr txBox="1"/>
          <p:nvPr/>
        </p:nvSpPr>
        <p:spPr>
          <a:xfrm>
            <a:off x="0" y="44624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8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GOALS FOR THE NEXT DRY-RUN</a:t>
            </a:r>
          </a:p>
        </p:txBody>
      </p:sp>
      <p:sp>
        <p:nvSpPr>
          <p:cNvPr id="5" name="CasellaDiTesto 4"/>
          <p:cNvSpPr txBox="1"/>
          <p:nvPr/>
        </p:nvSpPr>
        <p:spPr>
          <a:xfrm>
            <a:off x="0" y="692696"/>
            <a:ext cx="9144000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TRIGGER CALIBRATIONS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: produce a L0 trigger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by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feeding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the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calibration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start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signal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into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the TALK, and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use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it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to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extract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calibrations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from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the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CREAMs</a:t>
            </a:r>
            <a:endParaRPr lang="it-IT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>
              <a:buFont typeface="Arial" pitchFamily="34" charset="0"/>
              <a:buChar char="•"/>
            </a:pPr>
            <a:endParaRPr lang="it-IT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TEST </a:t>
            </a:r>
            <a:r>
              <a:rPr lang="it-IT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A  </a:t>
            </a:r>
            <a:r>
              <a:rPr lang="it-IT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WHOLE CRATE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: the CREAM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preproduction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(14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units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)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will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be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available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in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September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.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This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will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allow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to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test a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crate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with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16 CREAMS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during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the dry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run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(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i.e. the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final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configuration</a:t>
            </a:r>
            <a:r>
              <a:rPr lang="it-IT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)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and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perform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the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following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tests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:</a:t>
            </a:r>
          </a:p>
          <a:p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  - Network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occupancy</a:t>
            </a:r>
            <a:endParaRPr lang="it-IT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r>
              <a:rPr lang="it-IT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 -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Simultaneous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dirty="0" err="1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c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onfiguration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of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16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CREAMs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through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the VME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backplane</a:t>
            </a:r>
            <a:endParaRPr lang="it-IT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r>
              <a:rPr lang="it-IT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 -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Electrical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and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mechanical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stability</a:t>
            </a:r>
            <a:endParaRPr lang="it-IT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endParaRPr lang="it-IT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TEST THE ZS SCHEME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: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after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the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problems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in the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firmware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will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be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solved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, the ZS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mechanism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can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be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tested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at the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experiment</a:t>
            </a:r>
            <a:endParaRPr lang="it-IT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  -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modifications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required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on the L1PC side</a:t>
            </a:r>
          </a:p>
          <a:p>
            <a:r>
              <a:rPr lang="it-IT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 -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Use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calibrations</a:t>
            </a:r>
            <a:r>
              <a:rPr lang="it-IT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to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simulate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signals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.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When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ZS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is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on,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only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data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from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pulsed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signals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should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be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on disk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.</a:t>
            </a:r>
          </a:p>
          <a:p>
            <a:endParaRPr lang="it-IT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TEST THE TSL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: the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receiver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board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(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to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be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plugged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on a TEL62)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should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be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ready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in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November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. First goal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is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to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test data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transmission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but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it-IT" dirty="0" err="1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d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epending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on the L0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LKr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fw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status, part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of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the L0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LKr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algorithm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could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also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be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tested</a:t>
            </a:r>
            <a:endParaRPr lang="it-IT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A80BFC-41DB-491B-BA54-4F4689D4CD86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25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Cream installation work</a:t>
            </a:r>
            <a:endParaRPr lang="it-IT" dirty="0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R. </a:t>
            </a:r>
            <a:r>
              <a:rPr lang="en-US" dirty="0" err="1" smtClean="0"/>
              <a:t>Fantechi</a:t>
            </a:r>
            <a:endParaRPr lang="it-IT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Cooling and power distribution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Decision taken to go to new heat exchangers</a:t>
            </a:r>
          </a:p>
          <a:p>
            <a:pPr lvl="1"/>
            <a:r>
              <a:rPr lang="en-US" dirty="0" smtClean="0"/>
              <a:t>New exchangers to be bought now</a:t>
            </a:r>
          </a:p>
          <a:p>
            <a:pPr lvl="1"/>
            <a:r>
              <a:rPr lang="en-US" dirty="0" smtClean="0"/>
              <a:t>Installation will follow</a:t>
            </a:r>
          </a:p>
          <a:p>
            <a:pPr lvl="1"/>
            <a:r>
              <a:rPr lang="en-US" dirty="0" smtClean="0"/>
              <a:t>The old circuit has been already emptied</a:t>
            </a:r>
          </a:p>
          <a:p>
            <a:r>
              <a:rPr lang="en-US" dirty="0" smtClean="0"/>
              <a:t>After the exchanger installation</a:t>
            </a:r>
          </a:p>
          <a:p>
            <a:pPr lvl="1"/>
            <a:r>
              <a:rPr lang="en-US" dirty="0" smtClean="0"/>
              <a:t>Complete the installation of power plugs</a:t>
            </a:r>
          </a:p>
          <a:p>
            <a:pPr lvl="1"/>
            <a:r>
              <a:rPr lang="en-US" dirty="0" smtClean="0"/>
              <a:t>2 long plug bars on each rack</a:t>
            </a:r>
          </a:p>
          <a:p>
            <a:pPr lvl="2"/>
            <a:r>
              <a:rPr lang="en-US" dirty="0" smtClean="0"/>
              <a:t>4 crates + 4 switches</a:t>
            </a:r>
          </a:p>
          <a:p>
            <a:pPr lvl="2"/>
            <a:r>
              <a:rPr lang="en-US" dirty="0" smtClean="0"/>
              <a:t>Not overload one single bar</a:t>
            </a:r>
          </a:p>
          <a:p>
            <a:pPr lvl="2"/>
            <a:r>
              <a:rPr lang="en-US" dirty="0" smtClean="0"/>
              <a:t>Many power slots </a:t>
            </a:r>
            <a:r>
              <a:rPr lang="en-US" dirty="0" err="1" smtClean="0"/>
              <a:t>unaccessible</a:t>
            </a:r>
            <a:r>
              <a:rPr lang="en-US" dirty="0" smtClean="0"/>
              <a:t> because of equipment on the back/ exchangers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VME crates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All the ordered crates are at CERN</a:t>
            </a:r>
          </a:p>
          <a:p>
            <a:pPr lvl="1"/>
            <a:r>
              <a:rPr lang="en-US" dirty="0" smtClean="0"/>
              <a:t>Connected to power </a:t>
            </a:r>
          </a:p>
          <a:p>
            <a:pPr lvl="1"/>
            <a:r>
              <a:rPr lang="en-US" dirty="0" smtClean="0"/>
              <a:t>Keep them running to spot problems</a:t>
            </a:r>
          </a:p>
          <a:p>
            <a:pPr lvl="1"/>
            <a:r>
              <a:rPr lang="en-US" dirty="0" smtClean="0"/>
              <a:t>Indeed:</a:t>
            </a:r>
          </a:p>
          <a:p>
            <a:pPr lvl="2"/>
            <a:r>
              <a:rPr lang="en-US" dirty="0" smtClean="0"/>
              <a:t>A couple of fan trays had problems (fan failure) in the last delivery</a:t>
            </a:r>
          </a:p>
          <a:p>
            <a:pPr lvl="1"/>
            <a:r>
              <a:rPr lang="en-US" dirty="0" smtClean="0"/>
              <a:t>To be reported to CAEN after their holidays</a:t>
            </a:r>
          </a:p>
          <a:p>
            <a:pPr lvl="1"/>
            <a:r>
              <a:rPr lang="en-US" dirty="0" smtClean="0"/>
              <a:t>All the others on without failures for few months</a:t>
            </a:r>
          </a:p>
          <a:p>
            <a:pPr lvl="2">
              <a:buNone/>
            </a:pPr>
            <a:endParaRPr lang="it-IT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Optical fibers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Installation completed</a:t>
            </a:r>
          </a:p>
          <a:p>
            <a:r>
              <a:rPr lang="en-US" dirty="0" smtClean="0"/>
              <a:t>Fiber patch panels (both network and clock) will be on top of the racks EB01 and EB08 on the front face</a:t>
            </a:r>
          </a:p>
          <a:p>
            <a:r>
              <a:rPr lang="en-US" dirty="0" smtClean="0"/>
              <a:t>Already being used by the CREAM setup in the dry run</a:t>
            </a:r>
          </a:p>
          <a:p>
            <a:r>
              <a:rPr lang="en-US" dirty="0" smtClean="0"/>
              <a:t>Already discussed:</a:t>
            </a:r>
          </a:p>
          <a:p>
            <a:pPr lvl="1"/>
            <a:r>
              <a:rPr lang="en-US" dirty="0" smtClean="0"/>
              <a:t>The path of the network fibers from the front panel to the internal back part of the racks 2-7</a:t>
            </a:r>
          </a:p>
          <a:p>
            <a:pPr lvl="1"/>
            <a:r>
              <a:rPr lang="en-US" dirty="0" smtClean="0"/>
              <a:t>It is foreseen to install a complete crate (with all the services) to test the routing of cables and fibers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sellaDiTesto 3"/>
          <p:cNvSpPr txBox="1"/>
          <p:nvPr/>
        </p:nvSpPr>
        <p:spPr>
          <a:xfrm>
            <a:off x="1259632" y="116632"/>
            <a:ext cx="66247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8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OUTLOOK</a:t>
            </a:r>
            <a:endParaRPr lang="it-IT" sz="28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CasellaDiTesto 4"/>
          <p:cNvSpPr txBox="1"/>
          <p:nvPr/>
        </p:nvSpPr>
        <p:spPr>
          <a:xfrm>
            <a:off x="323528" y="1988840"/>
            <a:ext cx="6048672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it-IT" sz="20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Report </a:t>
            </a:r>
            <a:r>
              <a:rPr lang="it-IT" sz="2000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to</a:t>
            </a:r>
            <a:r>
              <a:rPr lang="it-IT" sz="20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CAEN on CREAM </a:t>
            </a:r>
            <a:r>
              <a:rPr lang="it-IT" sz="2000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analog</a:t>
            </a:r>
            <a:r>
              <a:rPr lang="it-IT" sz="20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sz="2000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properties</a:t>
            </a:r>
            <a:endParaRPr lang="it-IT" sz="2000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>
              <a:buFont typeface="Arial" pitchFamily="34" charset="0"/>
              <a:buChar char="•"/>
            </a:pPr>
            <a:endParaRPr lang="it-IT" sz="2000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it-IT" sz="20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Report </a:t>
            </a:r>
            <a:r>
              <a:rPr lang="it-IT" sz="20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on dry </a:t>
            </a:r>
            <a:r>
              <a:rPr lang="it-IT" sz="2000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run</a:t>
            </a:r>
            <a:r>
              <a:rPr lang="it-IT" sz="20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sz="2000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activities</a:t>
            </a:r>
            <a:endParaRPr lang="it-IT" sz="2000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endParaRPr lang="it-IT" sz="2000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it-IT" sz="20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sz="2000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Other</a:t>
            </a:r>
            <a:r>
              <a:rPr lang="it-IT" sz="20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sz="2000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firmware</a:t>
            </a:r>
            <a:r>
              <a:rPr lang="it-IT" sz="20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sz="2000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enhancements</a:t>
            </a:r>
            <a:endParaRPr lang="it-IT" sz="2000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>
              <a:buFont typeface="Arial" pitchFamily="34" charset="0"/>
              <a:buChar char="•"/>
            </a:pPr>
            <a:endParaRPr lang="it-IT" sz="2000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it-IT" sz="20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sz="2000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Plans</a:t>
            </a:r>
            <a:r>
              <a:rPr lang="it-IT" sz="20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sz="2000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for</a:t>
            </a:r>
            <a:r>
              <a:rPr lang="it-IT" sz="20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the </a:t>
            </a:r>
            <a:r>
              <a:rPr lang="it-IT" sz="2000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November</a:t>
            </a:r>
            <a:r>
              <a:rPr lang="it-IT" sz="20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sz="2000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dry-run</a:t>
            </a:r>
            <a:endParaRPr lang="it-IT" sz="2000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>
              <a:buFont typeface="Arial" pitchFamily="34" charset="0"/>
              <a:buChar char="•"/>
            </a:pPr>
            <a:endParaRPr lang="it-IT" sz="2000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endParaRPr lang="it-IT" sz="20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A80BFC-41DB-491B-BA54-4F4689D4CD86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3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 descr="LKr_BackEnd_layout_sketch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27584" y="980728"/>
            <a:ext cx="7451550" cy="558866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Broken regulator card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Reminder: during the control of the channels, a regulator board with a short circuit in input was found</a:t>
            </a:r>
          </a:p>
          <a:p>
            <a:r>
              <a:rPr lang="en-US" dirty="0" smtClean="0"/>
              <a:t>Its removal with the standard procedure was failing, because one of the two screws was turning around</a:t>
            </a:r>
          </a:p>
          <a:p>
            <a:r>
              <a:rPr lang="en-US" dirty="0" smtClean="0"/>
              <a:t>Eventually removed and a spare unit prepared for the substitution</a:t>
            </a:r>
          </a:p>
          <a:p>
            <a:r>
              <a:rPr lang="en-US" dirty="0" smtClean="0"/>
              <a:t>For the removal, all the </a:t>
            </a:r>
            <a:r>
              <a:rPr lang="en-US" dirty="0" err="1" smtClean="0"/>
              <a:t>neighbouring</a:t>
            </a:r>
            <a:r>
              <a:rPr lang="en-US" dirty="0" smtClean="0"/>
              <a:t> cards where removed as well</a:t>
            </a:r>
          </a:p>
          <a:p>
            <a:r>
              <a:rPr lang="en-US" dirty="0" smtClean="0"/>
              <a:t>Conservative approach to remount everything</a:t>
            </a:r>
          </a:p>
          <a:p>
            <a:pPr lvl="1"/>
            <a:r>
              <a:rPr lang="en-US" dirty="0" smtClean="0"/>
              <a:t>Install the regulators one at the time</a:t>
            </a:r>
          </a:p>
          <a:p>
            <a:pPr lvl="1"/>
            <a:r>
              <a:rPr lang="en-US" dirty="0" smtClean="0"/>
              <a:t>Check some of the corresponding channels to be sure the card is correctly installed</a:t>
            </a:r>
          </a:p>
          <a:p>
            <a:pPr lvl="1"/>
            <a:r>
              <a:rPr lang="en-US" dirty="0" smtClean="0"/>
              <a:t>Go to the next one</a:t>
            </a:r>
          </a:p>
          <a:p>
            <a:pPr lvl="1"/>
            <a:r>
              <a:rPr lang="en-US" dirty="0" smtClean="0"/>
              <a:t>During the tests, another board found faulty and replaced</a:t>
            </a:r>
          </a:p>
          <a:p>
            <a:r>
              <a:rPr lang="en-US" dirty="0" smtClean="0"/>
              <a:t>Mechanical problem:</a:t>
            </a:r>
          </a:p>
          <a:p>
            <a:pPr lvl="1"/>
            <a:r>
              <a:rPr lang="en-US" dirty="0" smtClean="0"/>
              <a:t>The initially faulty board was not fitting exactly in its position, because the hole in the brass box to the flange is too small</a:t>
            </a:r>
          </a:p>
          <a:p>
            <a:pPr lvl="1"/>
            <a:r>
              <a:rPr lang="en-US" dirty="0" smtClean="0"/>
              <a:t>The board had to be grinded on one side to fit in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Channel checks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We have to complete the channel checks using calibration and scope.</a:t>
            </a:r>
          </a:p>
          <a:p>
            <a:pPr lvl="1"/>
            <a:r>
              <a:rPr lang="en-US" dirty="0" smtClean="0"/>
              <a:t>About 3000 channels</a:t>
            </a:r>
          </a:p>
          <a:p>
            <a:r>
              <a:rPr lang="en-US" dirty="0" smtClean="0"/>
              <a:t>Work started after the board repair</a:t>
            </a:r>
          </a:p>
          <a:p>
            <a:pPr lvl="1"/>
            <a:r>
              <a:rPr lang="en-US" dirty="0" smtClean="0"/>
              <a:t>As of today, 1100 channels done</a:t>
            </a:r>
          </a:p>
          <a:p>
            <a:pPr lvl="1"/>
            <a:r>
              <a:rPr lang="en-US" dirty="0" smtClean="0"/>
              <a:t>8 hours still needed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A refined investigation will be needed</a:t>
            </a:r>
          </a:p>
          <a:p>
            <a:pPr lvl="1"/>
            <a:r>
              <a:rPr lang="en-US" dirty="0" smtClean="0"/>
              <a:t>To understand specific problems</a:t>
            </a:r>
            <a:endParaRPr lang="it-IT" dirty="0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Calibration driver hw/</a:t>
            </a:r>
            <a:r>
              <a:rPr lang="en-US" dirty="0" err="1" smtClean="0"/>
              <a:t>sw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Planned to upgrade the driver to new hardware</a:t>
            </a:r>
          </a:p>
          <a:p>
            <a:pPr lvl="1"/>
            <a:r>
              <a:rPr lang="en-US" dirty="0" smtClean="0"/>
              <a:t>VME I/O registers instead of CAMAC</a:t>
            </a:r>
          </a:p>
          <a:p>
            <a:pPr lvl="1"/>
            <a:r>
              <a:rPr lang="en-US" dirty="0" smtClean="0"/>
              <a:t>The TALK board to configure the pulse sequence</a:t>
            </a:r>
          </a:p>
          <a:p>
            <a:pPr lvl="1"/>
            <a:r>
              <a:rPr lang="en-US" dirty="0" smtClean="0"/>
              <a:t>A patch panel PCB to match the old cables to the new connectors</a:t>
            </a:r>
          </a:p>
          <a:p>
            <a:r>
              <a:rPr lang="en-US" dirty="0" smtClean="0"/>
              <a:t>New software as well</a:t>
            </a:r>
          </a:p>
          <a:p>
            <a:pPr lvl="1"/>
            <a:r>
              <a:rPr lang="en-US" dirty="0" smtClean="0"/>
              <a:t>C++ code to handle the new hardware, run control and burst timing</a:t>
            </a:r>
          </a:p>
          <a:p>
            <a:pPr lvl="1"/>
            <a:r>
              <a:rPr lang="en-US" dirty="0" smtClean="0"/>
              <a:t>Prototype setup by Christina Hughes (G. Mason Univ.)</a:t>
            </a:r>
          </a:p>
          <a:p>
            <a:pPr lvl="1"/>
            <a:r>
              <a:rPr lang="en-US" dirty="0" smtClean="0"/>
              <a:t>TALK commands to be added</a:t>
            </a:r>
          </a:p>
          <a:p>
            <a:r>
              <a:rPr lang="en-US" dirty="0" smtClean="0"/>
              <a:t>I plan to smoothly shift from the old system to the new one in the next months</a:t>
            </a:r>
          </a:p>
          <a:p>
            <a:r>
              <a:rPr lang="en-US" dirty="0" smtClean="0"/>
              <a:t>In this way we can dismiss the last pieces of the NA48 </a:t>
            </a:r>
            <a:r>
              <a:rPr lang="en-US" dirty="0" err="1" smtClean="0"/>
              <a:t>LKr</a:t>
            </a:r>
            <a:r>
              <a:rPr lang="en-US" dirty="0" smtClean="0"/>
              <a:t> system</a:t>
            </a:r>
            <a:endParaRPr lang="it-IT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sellaDiTesto 3"/>
          <p:cNvSpPr txBox="1"/>
          <p:nvPr/>
        </p:nvSpPr>
        <p:spPr>
          <a:xfrm>
            <a:off x="971600" y="116632"/>
            <a:ext cx="70567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8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CREAM ANALOG PROPERTIES</a:t>
            </a:r>
            <a:endParaRPr lang="it-IT" sz="28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CasellaDiTesto 4"/>
          <p:cNvSpPr txBox="1"/>
          <p:nvPr/>
        </p:nvSpPr>
        <p:spPr>
          <a:xfrm>
            <a:off x="179512" y="1116027"/>
            <a:ext cx="8964488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Report on the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outcome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of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the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tests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on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analog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properties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of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the CREAM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board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sent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to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CAEN on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July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22</a:t>
            </a:r>
            <a:r>
              <a:rPr lang="it-IT" baseline="300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nd</a:t>
            </a:r>
          </a:p>
          <a:p>
            <a:pPr>
              <a:buFont typeface="Arial" pitchFamily="34" charset="0"/>
              <a:buChar char="•"/>
            </a:pPr>
            <a:r>
              <a:rPr lang="it-IT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All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specifications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required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in the tender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were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tested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:</a:t>
            </a:r>
          </a:p>
          <a:p>
            <a:endParaRPr lang="it-IT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marL="457200" indent="-457200">
              <a:buFont typeface="+mj-lt"/>
              <a:buAutoNum type="arabicPeriod"/>
            </a:pP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Effective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Number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of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Bits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(ENOB) &gt; 10</a:t>
            </a:r>
          </a:p>
          <a:p>
            <a:pPr marL="457200" indent="-457200">
              <a:buFont typeface="+mj-lt"/>
              <a:buAutoNum type="arabicPeriod"/>
            </a:pP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Cross-talk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&lt; -70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dB</a:t>
            </a:r>
            <a:endParaRPr lang="it-IT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marL="457200" indent="-457200">
              <a:buFont typeface="+mj-lt"/>
              <a:buAutoNum type="arabicPeriod"/>
            </a:pP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Integral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non-linearity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(INL) &lt; 5 LSB,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differential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non-linearity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(DNL) &lt; 2 LSB</a:t>
            </a:r>
          </a:p>
          <a:p>
            <a:pPr marL="457200" indent="-457200">
              <a:buFont typeface="+mj-lt"/>
              <a:buAutoNum type="arabicPeriod"/>
            </a:pP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Coherent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noise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below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1 LSB and 10%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of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the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non-coherent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noise</a:t>
            </a:r>
            <a:endParaRPr lang="it-IT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marL="457200" indent="-457200">
              <a:buFont typeface="+mj-lt"/>
              <a:buAutoNum type="arabicPeriod"/>
            </a:pP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Pedestal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width</a:t>
            </a:r>
            <a:endParaRPr lang="it-IT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marL="457200" indent="-457200">
              <a:buFont typeface="+mj-lt"/>
              <a:buAutoNum type="arabicPeriod"/>
            </a:pP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Noise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level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/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channel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&lt; 2 LSB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rms</a:t>
            </a:r>
            <a:endParaRPr lang="it-IT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marL="457200" indent="-457200">
              <a:buFont typeface="+mj-lt"/>
              <a:buAutoNum type="arabicPeriod"/>
            </a:pP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Analog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signal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: rise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time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40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ns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, 70</a:t>
            </a:r>
            <a:r>
              <a:rPr lang="it-IT" dirty="0" smtClean="0">
                <a:solidFill>
                  <a:prstClr val="black"/>
                </a:solidFill>
                <a:latin typeface="Comic Sans MS"/>
                <a:cs typeface="Arial" pitchFamily="34" charset="0"/>
              </a:rPr>
              <a:t>±10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ns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FWHM, 1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ns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uniformity</a:t>
            </a:r>
            <a:endParaRPr lang="it-IT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marL="457200" indent="-457200">
              <a:buFont typeface="+mj-lt"/>
              <a:buAutoNum type="arabicPeriod"/>
            </a:pPr>
            <a:r>
              <a:rPr lang="it-IT" dirty="0" err="1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G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ain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uniformity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dirty="0" smtClean="0">
                <a:solidFill>
                  <a:prstClr val="black"/>
                </a:solidFill>
                <a:latin typeface="Comic Sans MS"/>
                <a:cs typeface="Arial" pitchFamily="34" charset="0"/>
              </a:rPr>
              <a:t>±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1%</a:t>
            </a:r>
          </a:p>
          <a:p>
            <a:pPr marL="457200" indent="-457200">
              <a:buFont typeface="+mj-lt"/>
              <a:buAutoNum type="arabicPeriod"/>
            </a:pPr>
            <a:endParaRPr lang="it-IT" sz="2000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marL="457200" indent="-457200">
              <a:buFont typeface="+mj-lt"/>
              <a:buAutoNum type="arabicPeriod"/>
            </a:pPr>
            <a:endParaRPr lang="it-IT" sz="2000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A80BFC-41DB-491B-BA54-4F4689D4CD86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4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sellaDiTesto 3"/>
          <p:cNvSpPr txBox="1"/>
          <p:nvPr/>
        </p:nvSpPr>
        <p:spPr>
          <a:xfrm>
            <a:off x="0" y="116632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8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DATA COLLECTION,DECODING AND STORING</a:t>
            </a:r>
            <a:endParaRPr lang="it-IT" sz="28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145" name="Rectangle 1"/>
          <p:cNvSpPr>
            <a:spLocks noChangeArrowheads="1"/>
          </p:cNvSpPr>
          <p:nvPr/>
        </p:nvSpPr>
        <p:spPr bwMode="auto">
          <a:xfrm>
            <a:off x="0" y="626205"/>
            <a:ext cx="9144000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dirty="0" smtClean="0">
                <a:solidFill>
                  <a:prstClr val="black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Two  CREAM data acquisition modes used:</a:t>
            </a:r>
            <a:endParaRPr lang="it-IT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dirty="0" smtClean="0">
                <a:solidFill>
                  <a:srgbClr val="FF0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CONTINUOUS MODE</a:t>
            </a:r>
            <a:r>
              <a:rPr lang="en-US" dirty="0" smtClean="0">
                <a:solidFill>
                  <a:prstClr val="black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: 65536 consecutive samples are collected</a:t>
            </a:r>
            <a:endParaRPr lang="it-IT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dirty="0" smtClean="0">
                <a:solidFill>
                  <a:srgbClr val="FF0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TRIGGERED MODE</a:t>
            </a:r>
            <a:r>
              <a:rPr lang="en-US" dirty="0" smtClean="0">
                <a:solidFill>
                  <a:prstClr val="black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: a configurable number of samples is sent by the CREAM for each L1 request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it-IT" dirty="0" smtClean="0">
                <a:solidFill>
                  <a:srgbClr val="1F497D"/>
                </a:solidFill>
                <a:latin typeface="Arial" pitchFamily="34" charset="0"/>
                <a:cs typeface="Arial" pitchFamily="34" charset="0"/>
              </a:rPr>
              <a:t>Data </a:t>
            </a:r>
            <a:r>
              <a:rPr lang="it-IT" dirty="0" err="1" smtClean="0">
                <a:solidFill>
                  <a:srgbClr val="1F497D"/>
                </a:solidFill>
                <a:latin typeface="Arial" pitchFamily="34" charset="0"/>
                <a:cs typeface="Arial" pitchFamily="34" charset="0"/>
              </a:rPr>
              <a:t>is</a:t>
            </a:r>
            <a:r>
              <a:rPr lang="it-IT" dirty="0" smtClean="0">
                <a:solidFill>
                  <a:srgbClr val="1F497D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dirty="0" err="1" smtClean="0">
                <a:solidFill>
                  <a:srgbClr val="1F497D"/>
                </a:solidFill>
                <a:latin typeface="Arial" pitchFamily="34" charset="0"/>
                <a:cs typeface="Arial" pitchFamily="34" charset="0"/>
              </a:rPr>
              <a:t>finally</a:t>
            </a:r>
            <a:r>
              <a:rPr lang="it-IT" dirty="0" smtClean="0">
                <a:solidFill>
                  <a:srgbClr val="1F497D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dirty="0" err="1" smtClean="0">
                <a:solidFill>
                  <a:srgbClr val="1F497D"/>
                </a:solidFill>
                <a:latin typeface="Arial" pitchFamily="34" charset="0"/>
                <a:cs typeface="Arial" pitchFamily="34" charset="0"/>
              </a:rPr>
              <a:t>decoded</a:t>
            </a:r>
            <a:r>
              <a:rPr lang="it-IT" dirty="0" smtClean="0">
                <a:solidFill>
                  <a:srgbClr val="1F497D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dirty="0" err="1" smtClean="0">
                <a:solidFill>
                  <a:srgbClr val="1F497D"/>
                </a:solidFill>
                <a:latin typeface="Arial" pitchFamily="34" charset="0"/>
                <a:cs typeface="Arial" pitchFamily="34" charset="0"/>
              </a:rPr>
              <a:t>into</a:t>
            </a:r>
            <a:r>
              <a:rPr lang="it-IT" dirty="0" smtClean="0">
                <a:solidFill>
                  <a:srgbClr val="1F497D"/>
                </a:solidFill>
                <a:latin typeface="Arial" pitchFamily="34" charset="0"/>
                <a:cs typeface="Arial" pitchFamily="34" charset="0"/>
              </a:rPr>
              <a:t> ROOT </a:t>
            </a:r>
            <a:r>
              <a:rPr lang="it-IT" dirty="0" err="1" smtClean="0">
                <a:solidFill>
                  <a:srgbClr val="1F497D"/>
                </a:solidFill>
                <a:latin typeface="Arial" pitchFamily="34" charset="0"/>
                <a:cs typeface="Arial" pitchFamily="34" charset="0"/>
              </a:rPr>
              <a:t>files</a:t>
            </a:r>
            <a:r>
              <a:rPr lang="it-IT" dirty="0" smtClean="0">
                <a:solidFill>
                  <a:srgbClr val="1F497D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dirty="0" err="1" smtClean="0">
                <a:solidFill>
                  <a:srgbClr val="1F497D"/>
                </a:solidFill>
                <a:latin typeface="Arial" pitchFamily="34" charset="0"/>
                <a:cs typeface="Arial" pitchFamily="34" charset="0"/>
              </a:rPr>
              <a:t>to</a:t>
            </a:r>
            <a:r>
              <a:rPr lang="it-IT" dirty="0" smtClean="0">
                <a:solidFill>
                  <a:srgbClr val="1F497D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dirty="0" err="1" smtClean="0">
                <a:solidFill>
                  <a:srgbClr val="1F497D"/>
                </a:solidFill>
                <a:latin typeface="Arial" pitchFamily="34" charset="0"/>
                <a:cs typeface="Arial" pitchFamily="34" charset="0"/>
              </a:rPr>
              <a:t>be</a:t>
            </a:r>
            <a:r>
              <a:rPr lang="it-IT" dirty="0" smtClean="0">
                <a:solidFill>
                  <a:srgbClr val="1F497D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dirty="0" err="1" smtClean="0">
                <a:solidFill>
                  <a:srgbClr val="1F497D"/>
                </a:solidFill>
                <a:latin typeface="Arial" pitchFamily="34" charset="0"/>
                <a:cs typeface="Arial" pitchFamily="34" charset="0"/>
              </a:rPr>
              <a:t>analyzed</a:t>
            </a:r>
            <a:endParaRPr lang="it-IT" dirty="0" smtClean="0">
              <a:solidFill>
                <a:srgbClr val="1F497D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Immagine 6" descr="C:\Users\Stefano\Desktop\report_pics\20130709_163741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60032" y="2780928"/>
            <a:ext cx="4248472" cy="3096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CasellaDiTesto 8"/>
          <p:cNvSpPr txBox="1"/>
          <p:nvPr/>
        </p:nvSpPr>
        <p:spPr>
          <a:xfrm>
            <a:off x="-36512" y="2675235"/>
            <a:ext cx="4968552" cy="27699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400" dirty="0" smtClean="0">
                <a:solidFill>
                  <a:srgbClr val="FF0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TALK BOARD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dirty="0" smtClean="0">
              <a:solidFill>
                <a:prstClr val="black"/>
              </a:solidFill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en-US" dirty="0" smtClean="0">
                <a:solidFill>
                  <a:prstClr val="black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 L0 signals into the P0 backplane;</a:t>
            </a:r>
            <a:endParaRPr lang="en-US" dirty="0">
              <a:solidFill>
                <a:prstClr val="black"/>
              </a:solidFill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en-US" dirty="0">
                <a:solidFill>
                  <a:prstClr val="black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lang="en-US" dirty="0" smtClean="0">
                <a:solidFill>
                  <a:prstClr val="black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L0 time-stamps to the acquisition PC to form the MRP (Multiple Request Packet) to CREAM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en-US" dirty="0">
                <a:solidFill>
                  <a:prstClr val="black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lang="en-US" dirty="0" smtClean="0">
                <a:solidFill>
                  <a:prstClr val="black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triggers a </a:t>
            </a:r>
            <a:r>
              <a:rPr lang="en-US" dirty="0" err="1" smtClean="0">
                <a:solidFill>
                  <a:prstClr val="black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LKr</a:t>
            </a:r>
            <a:r>
              <a:rPr lang="en-US" dirty="0" smtClean="0">
                <a:solidFill>
                  <a:prstClr val="black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-like signal from pulse generator (earlier than the CREAM L0 signal by the CREAM L0 trigger latency)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en-US" dirty="0">
                <a:solidFill>
                  <a:prstClr val="black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lang="en-US" dirty="0" smtClean="0">
                <a:solidFill>
                  <a:prstClr val="black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reset signal to CREAM</a:t>
            </a:r>
            <a:endParaRPr lang="en-US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Segnaposto numero diapositiva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A80BFC-41DB-491B-BA54-4F4689D4CD86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5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sellaDiTesto 4"/>
          <p:cNvSpPr txBox="1"/>
          <p:nvPr/>
        </p:nvSpPr>
        <p:spPr>
          <a:xfrm>
            <a:off x="2051720" y="25460"/>
            <a:ext cx="46805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8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EXPERIMENTAL SETUP</a:t>
            </a:r>
          </a:p>
        </p:txBody>
      </p:sp>
      <p:sp>
        <p:nvSpPr>
          <p:cNvPr id="24577" name="Rectangle 1"/>
          <p:cNvSpPr>
            <a:spLocks noChangeArrowheads="1"/>
          </p:cNvSpPr>
          <p:nvPr/>
        </p:nvSpPr>
        <p:spPr bwMode="auto">
          <a:xfrm>
            <a:off x="0" y="614293"/>
            <a:ext cx="6156176" cy="526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en-US" sz="1600" dirty="0" smtClean="0">
                <a:solidFill>
                  <a:prstClr val="black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lang="en-US" sz="1600" dirty="0" smtClean="0">
                <a:solidFill>
                  <a:srgbClr val="FF0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The 4 CREAMs </a:t>
            </a:r>
            <a:r>
              <a:rPr lang="en-US" sz="1600" dirty="0" smtClean="0">
                <a:solidFill>
                  <a:prstClr val="black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delivered by CAEN at the end of March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it-IT" sz="1600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sz="1600" dirty="0" smtClean="0">
                <a:solidFill>
                  <a:prstClr val="black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 A </a:t>
            </a:r>
            <a:r>
              <a:rPr lang="en-US" sz="1600" dirty="0" smtClean="0">
                <a:solidFill>
                  <a:srgbClr val="FF0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TALK board </a:t>
            </a:r>
            <a:r>
              <a:rPr lang="en-US" sz="1600" dirty="0" smtClean="0">
                <a:solidFill>
                  <a:prstClr val="black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(see previous slide)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it-IT" sz="1600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sz="1600" dirty="0" smtClean="0">
                <a:solidFill>
                  <a:prstClr val="black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 2 </a:t>
            </a:r>
            <a:r>
              <a:rPr lang="en-US" sz="1600" dirty="0" smtClean="0">
                <a:solidFill>
                  <a:srgbClr val="FF0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Tektronix AFG 3252 </a:t>
            </a:r>
            <a:r>
              <a:rPr lang="en-US" sz="1600" dirty="0" smtClean="0">
                <a:solidFill>
                  <a:prstClr val="black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function generators, used to generate the clocks and the required signals used in the tests The two generators are phase-locked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it-IT" sz="1600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sz="1600" dirty="0" smtClean="0">
                <a:solidFill>
                  <a:prstClr val="black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 A board (11</a:t>
            </a:r>
            <a:r>
              <a:rPr lang="en-US" sz="1600" baseline="30000" dirty="0" smtClean="0">
                <a:solidFill>
                  <a:prstClr val="black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th</a:t>
            </a:r>
            <a:r>
              <a:rPr lang="en-US" sz="1600" dirty="0" smtClean="0">
                <a:solidFill>
                  <a:prstClr val="black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 VME slot) distributing the clock, reset and L0 signals on the custom P0 backplane (</a:t>
            </a:r>
            <a:r>
              <a:rPr lang="en-US" sz="1600" dirty="0" err="1" smtClean="0">
                <a:solidFill>
                  <a:prstClr val="black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LKr</a:t>
            </a:r>
            <a:r>
              <a:rPr lang="en-US" sz="1600" dirty="0" smtClean="0">
                <a:solidFill>
                  <a:prstClr val="black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-TTC not yet ready)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it-IT" sz="1600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sz="1600" dirty="0" smtClean="0">
                <a:solidFill>
                  <a:prstClr val="black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 A patch panel mounting 5 MHz narrow band-pass filters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it-IT" sz="1600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sz="1600" dirty="0" smtClean="0">
                <a:solidFill>
                  <a:prstClr val="black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 Two 6.313 MHz low pass filters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it-IT" sz="1600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sz="1600" dirty="0" smtClean="0">
                <a:solidFill>
                  <a:prstClr val="black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 An acquisition PC, whose tasks are:</a:t>
            </a:r>
            <a:endParaRPr lang="it-IT" sz="1600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600" dirty="0" smtClean="0">
                <a:solidFill>
                  <a:prstClr val="black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- to configure and control the CREAM through a CAEN A3818 </a:t>
            </a:r>
            <a:r>
              <a:rPr lang="en-US" sz="1600" dirty="0" err="1" smtClean="0">
                <a:solidFill>
                  <a:prstClr val="black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PCIe</a:t>
            </a:r>
            <a:r>
              <a:rPr lang="en-US" sz="1600" dirty="0" smtClean="0">
                <a:solidFill>
                  <a:prstClr val="black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 card controlling the CAEN VX2718 VME bridge</a:t>
            </a:r>
            <a:endParaRPr lang="it-IT" sz="1600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600" dirty="0" smtClean="0">
                <a:solidFill>
                  <a:prstClr val="black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- to acquire L0 time-stamps produced by the TALK board</a:t>
            </a:r>
            <a:endParaRPr lang="it-IT" sz="1600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600" dirty="0" smtClean="0">
                <a:solidFill>
                  <a:prstClr val="black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- to perform data requests to the CREAM through Ethernet</a:t>
            </a:r>
            <a:endParaRPr lang="it-IT" sz="1600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600" dirty="0" smtClean="0">
                <a:solidFill>
                  <a:prstClr val="black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- to collect and analyze data out of the CREAM</a:t>
            </a:r>
            <a:endParaRPr lang="en-US" sz="1600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8" name="Immagine 7" descr="20130717_155118.jp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6012160" y="579884"/>
            <a:ext cx="3131840" cy="2489076"/>
          </a:xfrm>
          <a:prstGeom prst="rect">
            <a:avLst/>
          </a:prstGeom>
        </p:spPr>
      </p:pic>
      <p:sp>
        <p:nvSpPr>
          <p:cNvPr id="9" name="Rettangolo 8"/>
          <p:cNvSpPr/>
          <p:nvPr/>
        </p:nvSpPr>
        <p:spPr>
          <a:xfrm>
            <a:off x="6372200" y="3140968"/>
            <a:ext cx="252432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TEKTRONIX AFG </a:t>
            </a:r>
            <a:r>
              <a:rPr lang="en-US" sz="14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3252 AND LOW-PASS FILTERS </a:t>
            </a:r>
            <a:endParaRPr lang="it-IT" sz="14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CasellaDiTesto 10"/>
          <p:cNvSpPr txBox="1"/>
          <p:nvPr/>
        </p:nvSpPr>
        <p:spPr>
          <a:xfrm>
            <a:off x="35496" y="6300609"/>
            <a:ext cx="58681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ALL  ACQUISITION AND ANALYSIS ROUTINES (EXCEPT CAEN LIBRARIES) WERE WRITTEN AT CERN </a:t>
            </a:r>
          </a:p>
        </p:txBody>
      </p:sp>
      <p:pic>
        <p:nvPicPr>
          <p:cNvPr id="13" name="Immagine 12" descr="C:\Users\Stefano\Desktop\report_pics\20130709_163757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76664" y="3861048"/>
            <a:ext cx="3131840" cy="2376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CasellaDiTesto 13"/>
          <p:cNvSpPr txBox="1"/>
          <p:nvPr/>
        </p:nvSpPr>
        <p:spPr>
          <a:xfrm>
            <a:off x="6300192" y="6290156"/>
            <a:ext cx="27363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CREAM BOARD CONNECTED TO THE 5 MHz FILTERS 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sellaDiTesto 3"/>
          <p:cNvSpPr txBox="1"/>
          <p:nvPr/>
        </p:nvSpPr>
        <p:spPr>
          <a:xfrm>
            <a:off x="971600" y="116632"/>
            <a:ext cx="70567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8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ENOB MEASUREMENT</a:t>
            </a:r>
            <a:endParaRPr lang="it-IT" sz="28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35496" y="725795"/>
            <a:ext cx="7598427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600" b="1" dirty="0" smtClean="0">
                <a:solidFill>
                  <a:srgbClr val="FF0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FW MODE</a:t>
            </a:r>
            <a:r>
              <a:rPr lang="en-US" sz="1600" b="1" dirty="0" smtClean="0">
                <a:solidFill>
                  <a:prstClr val="black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: continuous</a:t>
            </a:r>
            <a:endParaRPr lang="it-IT" sz="1600" b="1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600" b="1" dirty="0" smtClean="0">
                <a:solidFill>
                  <a:srgbClr val="FF0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SIGNAL USED</a:t>
            </a:r>
            <a:r>
              <a:rPr lang="en-US" sz="1600" b="1" dirty="0" smtClean="0">
                <a:solidFill>
                  <a:prstClr val="black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: sinusoidal 5MHz, amplitude close to ADC full dynamic range</a:t>
            </a:r>
            <a:endParaRPr lang="it-IT" sz="1600" b="1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600" b="1" dirty="0" smtClean="0">
                <a:solidFill>
                  <a:srgbClr val="FF0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FILTERS</a:t>
            </a:r>
            <a:r>
              <a:rPr lang="en-US" sz="1600" b="1" dirty="0" smtClean="0">
                <a:solidFill>
                  <a:prstClr val="black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: 5 MHz narrow band-pass</a:t>
            </a:r>
            <a:endParaRPr lang="en-US" sz="1600" b="1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36512" y="1746393"/>
            <a:ext cx="9144000" cy="23391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2000" dirty="0" smtClean="0">
                <a:solidFill>
                  <a:srgbClr val="4F81BD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PROCEDURE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en-US" dirty="0" smtClean="0">
                <a:solidFill>
                  <a:prstClr val="black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 5 MHz sine wave fed </a:t>
            </a:r>
            <a:r>
              <a:rPr lang="en-US" dirty="0">
                <a:solidFill>
                  <a:prstClr val="black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lang="en-US" dirty="0" smtClean="0">
                <a:solidFill>
                  <a:prstClr val="black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in the 5 MHz narrow band-pass filters and then into the CREAM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en-US" dirty="0" smtClean="0">
                <a:solidFill>
                  <a:prstClr val="black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 Baseline set at half the ADC dynamic range through the DAC offset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en-US" dirty="0">
                <a:solidFill>
                  <a:prstClr val="black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 A</a:t>
            </a:r>
            <a:r>
              <a:rPr lang="en-US" dirty="0" smtClean="0">
                <a:solidFill>
                  <a:prstClr val="black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mplitude is such that the maximum (minimum) value is </a:t>
            </a:r>
            <a:r>
              <a:rPr lang="en-US" dirty="0" smtClean="0">
                <a:solidFill>
                  <a:prstClr val="black"/>
                </a:solidFill>
                <a:latin typeface="Comic Sans MS"/>
                <a:ea typeface="Calibri" pitchFamily="34" charset="0"/>
                <a:cs typeface="Arial" pitchFamily="34" charset="0"/>
              </a:rPr>
              <a:t>~</a:t>
            </a:r>
            <a:r>
              <a:rPr lang="en-US" dirty="0" smtClean="0">
                <a:solidFill>
                  <a:prstClr val="black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10 ADC counts from minimum (maximum) range value</a:t>
            </a:r>
            <a:endParaRPr lang="it-IT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en-US" dirty="0" smtClean="0">
                <a:solidFill>
                  <a:prstClr val="black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 Tektronix producing sine phase-locked with that producing the external reference for the CREAM (40 MHz) </a:t>
            </a:r>
            <a:r>
              <a:rPr lang="en-US" dirty="0" smtClean="0">
                <a:solidFill>
                  <a:prstClr val="black"/>
                </a:solidFill>
                <a:latin typeface="Times New Roman"/>
                <a:ea typeface="Calibri" pitchFamily="34" charset="0"/>
                <a:cs typeface="Times New Roman"/>
              </a:rPr>
              <a:t>→ </a:t>
            </a:r>
            <a:r>
              <a:rPr lang="en-US" dirty="0" smtClean="0">
                <a:solidFill>
                  <a:srgbClr val="FF0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COHERENT SAMPLING </a:t>
            </a:r>
            <a:r>
              <a:rPr lang="en-US" dirty="0" smtClean="0">
                <a:solidFill>
                  <a:prstClr val="black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(65536/8=8192 </a:t>
            </a:r>
            <a:r>
              <a:rPr lang="en-US" dirty="0" err="1" smtClean="0">
                <a:solidFill>
                  <a:prstClr val="black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sines</a:t>
            </a:r>
            <a:r>
              <a:rPr lang="en-US" dirty="0" smtClean="0">
                <a:solidFill>
                  <a:prstClr val="black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 sampled)</a:t>
            </a:r>
            <a:endParaRPr lang="it-IT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dirty="0" smtClean="0">
                <a:solidFill>
                  <a:prstClr val="black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A FFT is performed, the SINAD (</a:t>
            </a:r>
            <a:r>
              <a:rPr lang="en-US" dirty="0" err="1" smtClean="0">
                <a:solidFill>
                  <a:prstClr val="black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SIgnal</a:t>
            </a:r>
            <a:r>
              <a:rPr lang="en-US" dirty="0" smtClean="0">
                <a:solidFill>
                  <a:prstClr val="black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 to Noise And Distortion ratio) is computed as:</a:t>
            </a:r>
            <a:endParaRPr lang="en-US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>
              <a:solidFill>
                <a:prstClr val="black"/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0646" y="4293096"/>
            <a:ext cx="4111314" cy="792088"/>
          </a:xfrm>
          <a:prstGeom prst="rect">
            <a:avLst/>
          </a:prstGeom>
          <a:noFill/>
        </p:spPr>
      </p:pic>
      <p:sp>
        <p:nvSpPr>
          <p:cNvPr id="7" name="CasellaDiTesto 6"/>
          <p:cNvSpPr txBox="1"/>
          <p:nvPr/>
        </p:nvSpPr>
        <p:spPr>
          <a:xfrm>
            <a:off x="-36512" y="5157192"/>
            <a:ext cx="52565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From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the SINAD the ENOB can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be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computed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as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:</a:t>
            </a:r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>
              <a:solidFill>
                <a:prstClr val="black"/>
              </a:solidFill>
            </a:endParaRPr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7504" y="5612854"/>
            <a:ext cx="3206392" cy="768474"/>
          </a:xfrm>
          <a:prstGeom prst="rect">
            <a:avLst/>
          </a:prstGeom>
          <a:noFill/>
        </p:spPr>
      </p:pic>
      <p:sp>
        <p:nvSpPr>
          <p:cNvPr id="10" name="CasellaDiTesto 9"/>
          <p:cNvSpPr txBox="1"/>
          <p:nvPr/>
        </p:nvSpPr>
        <p:spPr>
          <a:xfrm>
            <a:off x="4283968" y="4293096"/>
            <a:ext cx="2771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it-IT" sz="16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sz="1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P</a:t>
            </a:r>
            <a:r>
              <a:rPr lang="it-IT" sz="1600" b="1" baseline="-250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SIG</a:t>
            </a:r>
            <a:r>
              <a:rPr lang="it-IT" sz="16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: </a:t>
            </a:r>
            <a:r>
              <a:rPr lang="it-IT" sz="1600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signal</a:t>
            </a:r>
            <a:r>
              <a:rPr lang="it-IT" sz="16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sz="1600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power</a:t>
            </a:r>
            <a:endParaRPr lang="it-IT" sz="1600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it-IT" sz="16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sz="1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P</a:t>
            </a:r>
            <a:r>
              <a:rPr lang="it-IT" sz="1600" b="1" baseline="-250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NOISE</a:t>
            </a:r>
            <a:r>
              <a:rPr lang="it-IT" sz="16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: </a:t>
            </a:r>
            <a:r>
              <a:rPr lang="it-IT" sz="1600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noise</a:t>
            </a:r>
            <a:r>
              <a:rPr lang="it-IT" sz="16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sz="1600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power</a:t>
            </a:r>
            <a:endParaRPr lang="it-IT" sz="1600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it-IT" sz="16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sz="1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P</a:t>
            </a:r>
            <a:r>
              <a:rPr lang="it-IT" sz="1600" b="1" baseline="-250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DIST</a:t>
            </a:r>
            <a:r>
              <a:rPr lang="it-IT" sz="16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: </a:t>
            </a:r>
            <a:r>
              <a:rPr lang="it-IT" sz="1600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distortion</a:t>
            </a:r>
            <a:r>
              <a:rPr lang="it-IT" sz="16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sz="1600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power</a:t>
            </a:r>
            <a:endParaRPr lang="it-IT" sz="1600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CasellaDiTesto 10"/>
          <p:cNvSpPr txBox="1"/>
          <p:nvPr/>
        </p:nvSpPr>
        <p:spPr>
          <a:xfrm>
            <a:off x="0" y="5949280"/>
            <a:ext cx="9144000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000" dirty="0" smtClean="0">
                <a:solidFill>
                  <a:srgbClr val="4F81BD"/>
                </a:solidFill>
                <a:latin typeface="Arial" pitchFamily="34" charset="0"/>
                <a:cs typeface="Arial" pitchFamily="34" charset="0"/>
              </a:rPr>
              <a:t>RESULTS</a:t>
            </a:r>
          </a:p>
          <a:p>
            <a:pPr algn="ctr"/>
            <a:endParaRPr lang="it-IT" sz="1400" dirty="0" smtClean="0">
              <a:solidFill>
                <a:srgbClr val="4F81BD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it-IT" dirty="0" err="1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A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ll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the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channels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within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the </a:t>
            </a:r>
            <a:r>
              <a:rPr lang="it-IT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specifications</a:t>
            </a:r>
            <a:r>
              <a:rPr lang="it-IT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(ENOB &gt; 10 LSB)</a:t>
            </a:r>
          </a:p>
        </p:txBody>
      </p:sp>
      <p:sp>
        <p:nvSpPr>
          <p:cNvPr id="12" name="Segnaposto numero diapositiva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A80BFC-41DB-491B-BA54-4F4689D4CD86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7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sellaDiTesto 2"/>
          <p:cNvSpPr txBox="1"/>
          <p:nvPr/>
        </p:nvSpPr>
        <p:spPr>
          <a:xfrm>
            <a:off x="971600" y="116632"/>
            <a:ext cx="70567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8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ENOB MEASUREMENT</a:t>
            </a:r>
            <a:endParaRPr lang="it-IT" sz="28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Immagine 4" descr="enobmaxrep_chan_3.gif"/>
          <p:cNvPicPr/>
          <p:nvPr/>
        </p:nvPicPr>
        <p:blipFill>
          <a:blip r:embed="rId3" cstate="print"/>
          <a:srcRect t="8219" r="8642" b="10532"/>
          <a:stretch>
            <a:fillRect/>
          </a:stretch>
        </p:blipFill>
        <p:spPr>
          <a:xfrm>
            <a:off x="35496" y="764704"/>
            <a:ext cx="4752528" cy="3888432"/>
          </a:xfrm>
          <a:prstGeom prst="rect">
            <a:avLst/>
          </a:prstGeom>
        </p:spPr>
      </p:pic>
      <p:pic>
        <p:nvPicPr>
          <p:cNvPr id="6" name="Immagine 5" descr="enobdistro_chan_3.gif"/>
          <p:cNvPicPr/>
          <p:nvPr/>
        </p:nvPicPr>
        <p:blipFill>
          <a:blip r:embed="rId4" cstate="print"/>
          <a:srcRect l="6838" t="7768" r="9391"/>
          <a:stretch>
            <a:fillRect/>
          </a:stretch>
        </p:blipFill>
        <p:spPr>
          <a:xfrm>
            <a:off x="4716016" y="3356992"/>
            <a:ext cx="4392488" cy="3356992"/>
          </a:xfrm>
          <a:prstGeom prst="rect">
            <a:avLst/>
          </a:prstGeom>
        </p:spPr>
      </p:pic>
      <p:sp>
        <p:nvSpPr>
          <p:cNvPr id="7" name="Rettangolo 6"/>
          <p:cNvSpPr/>
          <p:nvPr/>
        </p:nvSpPr>
        <p:spPr>
          <a:xfrm>
            <a:off x="108520" y="5013176"/>
            <a:ext cx="503954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FFT EXAMPLE – </a:t>
            </a:r>
            <a:r>
              <a:rPr lang="en-US" sz="14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5 </a:t>
            </a:r>
            <a:r>
              <a:rPr lang="en-US" sz="14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MHz </a:t>
            </a:r>
            <a:r>
              <a:rPr lang="en-US" sz="14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SINE SIGNAL + FILTERS</a:t>
            </a:r>
            <a:endParaRPr lang="it-IT" sz="14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CasellaDiTesto 7"/>
          <p:cNvSpPr txBox="1"/>
          <p:nvPr/>
        </p:nvSpPr>
        <p:spPr>
          <a:xfrm>
            <a:off x="5580112" y="6505599"/>
            <a:ext cx="33843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ENOB DISTRIBUTION (150 EVENTS)</a:t>
            </a:r>
          </a:p>
        </p:txBody>
      </p:sp>
      <p:sp>
        <p:nvSpPr>
          <p:cNvPr id="9" name="CasellaDiTesto 8"/>
          <p:cNvSpPr txBox="1"/>
          <p:nvPr/>
        </p:nvSpPr>
        <p:spPr>
          <a:xfrm>
            <a:off x="4752528" y="899428"/>
            <a:ext cx="42119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CHANNEL 3 (FIRST CONNECTOR)</a:t>
            </a:r>
          </a:p>
        </p:txBody>
      </p:sp>
      <p:sp>
        <p:nvSpPr>
          <p:cNvPr id="10" name="Segnaposto numero diapositiva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A80BFC-41DB-491B-BA54-4F4689D4CD86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8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1" name="CasellaDiTesto 10"/>
          <p:cNvSpPr txBox="1"/>
          <p:nvPr/>
        </p:nvSpPr>
        <p:spPr>
          <a:xfrm>
            <a:off x="251520" y="4613066"/>
            <a:ext cx="44644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                5            10           15   MHz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sellaDiTesto 3"/>
          <p:cNvSpPr txBox="1"/>
          <p:nvPr/>
        </p:nvSpPr>
        <p:spPr>
          <a:xfrm>
            <a:off x="971600" y="116632"/>
            <a:ext cx="70567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8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CROSS-TALK</a:t>
            </a:r>
            <a:endParaRPr lang="it-IT" sz="28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0" y="620688"/>
            <a:ext cx="7311104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600" b="1" dirty="0" smtClean="0">
                <a:solidFill>
                  <a:srgbClr val="FF0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FW MODE</a:t>
            </a:r>
            <a:r>
              <a:rPr lang="en-US" sz="1600" b="1" dirty="0" smtClean="0">
                <a:solidFill>
                  <a:prstClr val="black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: continuous</a:t>
            </a:r>
            <a:endParaRPr lang="it-IT" sz="1600" b="1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600" b="1" dirty="0" smtClean="0">
                <a:solidFill>
                  <a:srgbClr val="FF0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SIGNAL USED</a:t>
            </a:r>
            <a:r>
              <a:rPr lang="en-US" sz="1600" b="1" dirty="0" smtClean="0">
                <a:solidFill>
                  <a:prstClr val="black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: sinusoidal 5 MHz, two amplitudes tested: 450 and 900 mV</a:t>
            </a:r>
            <a:endParaRPr lang="it-IT" sz="1600" b="1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600" b="1" dirty="0" smtClean="0">
                <a:solidFill>
                  <a:srgbClr val="FF0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FILTERS</a:t>
            </a:r>
            <a:r>
              <a:rPr lang="en-US" sz="1600" b="1" dirty="0" smtClean="0">
                <a:solidFill>
                  <a:prstClr val="black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: 6.313 MHz low-pass</a:t>
            </a:r>
            <a:endParaRPr lang="en-US" sz="1600" b="1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074" name="Rectangle 2"/>
          <p:cNvSpPr>
            <a:spLocks noChangeArrowheads="1"/>
          </p:cNvSpPr>
          <p:nvPr/>
        </p:nvSpPr>
        <p:spPr bwMode="auto">
          <a:xfrm rot="21600000">
            <a:off x="0" y="1165976"/>
            <a:ext cx="9144000" cy="347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2000" dirty="0" smtClean="0">
                <a:solidFill>
                  <a:srgbClr val="1F497D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PROCEDURE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en-US" dirty="0" smtClean="0">
                <a:solidFill>
                  <a:prstClr val="black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 Single differential </a:t>
            </a:r>
            <a:r>
              <a:rPr lang="en-US" dirty="0" err="1" smtClean="0">
                <a:solidFill>
                  <a:prstClr val="black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pair+low</a:t>
            </a:r>
            <a:r>
              <a:rPr lang="en-US" dirty="0" smtClean="0">
                <a:solidFill>
                  <a:prstClr val="black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-pass filters used as the panel used for the ENOB induced a sizable cross-talk.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en-US" dirty="0" smtClean="0">
                <a:solidFill>
                  <a:prstClr val="black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 FFT of all channels computed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dirty="0" smtClean="0">
                <a:solidFill>
                  <a:prstClr val="black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5 MHz harmonic  amplitude from not pulsed channels compared to that from the pulsed channel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2000" dirty="0" smtClean="0">
                <a:solidFill>
                  <a:srgbClr val="1F497D"/>
                </a:solidFill>
                <a:latin typeface="Arial" pitchFamily="34" charset="0"/>
                <a:cs typeface="Arial" pitchFamily="34" charset="0"/>
              </a:rPr>
              <a:t>RESULT</a:t>
            </a:r>
            <a:endParaRPr lang="it-IT" sz="2000" dirty="0" smtClean="0">
              <a:solidFill>
                <a:srgbClr val="1F497D"/>
              </a:solidFill>
              <a:latin typeface="Arial" pitchFamily="34" charset="0"/>
              <a:cs typeface="Arial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dirty="0" smtClean="0">
                <a:solidFill>
                  <a:prstClr val="black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 Cross-talk slightly above specifications (&lt;-70 dB)for channels closest to the pulsed one</a:t>
            </a:r>
            <a:endParaRPr lang="it-IT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dirty="0" smtClean="0">
                <a:solidFill>
                  <a:prstClr val="black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 Amount of cross-talk constant over different acquisitions</a:t>
            </a:r>
            <a:endParaRPr lang="it-IT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dirty="0" smtClean="0">
                <a:solidFill>
                  <a:prstClr val="black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 Cross-talk not dependent on the amplitude of the input sine (450 and 900 mV tested)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Tests on possible cross-talk/noise induced by the presence of nearby working board were negative</a:t>
            </a:r>
          </a:p>
        </p:txBody>
      </p:sp>
      <p:pic>
        <p:nvPicPr>
          <p:cNvPr id="6" name="Immagine 5" descr="20130720_161838.jpg"/>
          <p:cNvPicPr/>
          <p:nvPr/>
        </p:nvPicPr>
        <p:blipFill>
          <a:blip r:embed="rId3" cstate="print"/>
          <a:stretch>
            <a:fillRect/>
          </a:stretch>
        </p:blipFill>
        <p:spPr>
          <a:xfrm rot="5400000">
            <a:off x="6784277" y="4705171"/>
            <a:ext cx="2520278" cy="1696128"/>
          </a:xfrm>
          <a:prstGeom prst="rect">
            <a:avLst/>
          </a:prstGeom>
        </p:spPr>
      </p:pic>
      <p:sp>
        <p:nvSpPr>
          <p:cNvPr id="7" name="CasellaDiTesto 6"/>
          <p:cNvSpPr txBox="1"/>
          <p:nvPr/>
        </p:nvSpPr>
        <p:spPr>
          <a:xfrm>
            <a:off x="5076056" y="5877272"/>
            <a:ext cx="230425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CENTRAL BOARD TESTED WHILE OTHER TWO WERE PULSED AND WORKING</a:t>
            </a:r>
          </a:p>
        </p:txBody>
      </p:sp>
      <p:sp>
        <p:nvSpPr>
          <p:cNvPr id="8" name="Segnaposto numero diapositiva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A80BFC-41DB-491B-BA54-4F4689D4CD86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nozio">
  <a:themeElements>
    <a:clrScheme name="Equinozio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Equinozio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Equinozio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10.xml><?xml version="1.0" encoding="utf-8"?>
<a:theme xmlns:a="http://schemas.openxmlformats.org/drawingml/2006/main" name="8_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sz="2000" dirty="0" smtClean="0">
            <a:latin typeface="Arial" pitchFamily="34" charset="0"/>
            <a:cs typeface="Arial" pitchFamily="34" charset="0"/>
          </a:defRPr>
        </a:defPPr>
      </a:lstStyle>
    </a:txDef>
  </a:objectDefaults>
  <a:extraClrSchemeLst/>
</a:theme>
</file>

<file path=ppt/theme/theme11.xml><?xml version="1.0" encoding="utf-8"?>
<a:theme xmlns:a="http://schemas.openxmlformats.org/drawingml/2006/main" name="9_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sz="2000" dirty="0" smtClean="0">
            <a:latin typeface="Arial" pitchFamily="34" charset="0"/>
            <a:cs typeface="Arial" pitchFamily="34" charset="0"/>
          </a:defRPr>
        </a:defPPr>
      </a:lstStyle>
    </a:txDef>
  </a:objectDefaults>
  <a:extraClrSchemeLst/>
</a:theme>
</file>

<file path=ppt/theme/theme12.xml><?xml version="1.0" encoding="utf-8"?>
<a:theme xmlns:a="http://schemas.openxmlformats.org/drawingml/2006/main" name="10_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sz="2000" dirty="0" smtClean="0">
            <a:latin typeface="Arial" pitchFamily="34" charset="0"/>
            <a:cs typeface="Arial" pitchFamily="34" charset="0"/>
          </a:defRPr>
        </a:defPPr>
      </a:lstStyle>
    </a:txDef>
  </a:objectDefaults>
  <a:extraClrSchemeLst/>
</a:theme>
</file>

<file path=ppt/theme/theme13.xml><?xml version="1.0" encoding="utf-8"?>
<a:theme xmlns:a="http://schemas.openxmlformats.org/drawingml/2006/main" name="11_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sz="2000" dirty="0" smtClean="0">
            <a:latin typeface="Arial" pitchFamily="34" charset="0"/>
            <a:cs typeface="Arial" pitchFamily="34" charset="0"/>
          </a:defRPr>
        </a:defPPr>
      </a:lstStyle>
    </a:txDef>
  </a:objectDefaults>
  <a:extraClrSchemeLst/>
</a:theme>
</file>

<file path=ppt/theme/theme14.xml><?xml version="1.0" encoding="utf-8"?>
<a:theme xmlns:a="http://schemas.openxmlformats.org/drawingml/2006/main" name="12_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sz="2000" dirty="0" smtClean="0">
            <a:latin typeface="Arial" pitchFamily="34" charset="0"/>
            <a:cs typeface="Arial" pitchFamily="34" charset="0"/>
          </a:defRPr>
        </a:defPPr>
      </a:lstStyle>
    </a:txDef>
  </a:objectDefaults>
  <a:extraClrSchemeLst/>
</a:theme>
</file>

<file path=ppt/theme/theme15.xml><?xml version="1.0" encoding="utf-8"?>
<a:theme xmlns:a="http://schemas.openxmlformats.org/drawingml/2006/main" name="13_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sz="2000" dirty="0" smtClean="0">
            <a:latin typeface="Arial" pitchFamily="34" charset="0"/>
            <a:cs typeface="Arial" pitchFamily="34" charset="0"/>
          </a:defRPr>
        </a:defPPr>
      </a:lstStyle>
    </a:txDef>
  </a:objectDefaults>
  <a:extraClrSchemeLst/>
</a:theme>
</file>

<file path=ppt/theme/theme16.xml><?xml version="1.0" encoding="utf-8"?>
<a:theme xmlns:a="http://schemas.openxmlformats.org/drawingml/2006/main" name="14_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sz="2000" dirty="0" smtClean="0">
            <a:latin typeface="Arial" pitchFamily="34" charset="0"/>
            <a:cs typeface="Arial" pitchFamily="34" charset="0"/>
          </a:defRPr>
        </a:defPPr>
      </a:lstStyle>
    </a:txDef>
  </a:objectDefaults>
  <a:extraClrSchemeLst/>
</a:theme>
</file>

<file path=ppt/theme/theme17.xml><?xml version="1.0" encoding="utf-8"?>
<a:theme xmlns:a="http://schemas.openxmlformats.org/drawingml/2006/main" name="15_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sz="2000" dirty="0" smtClean="0">
            <a:latin typeface="Arial" pitchFamily="34" charset="0"/>
            <a:cs typeface="Arial" pitchFamily="34" charset="0"/>
          </a:defRPr>
        </a:defPPr>
      </a:lstStyle>
    </a:txDef>
  </a:objectDefaults>
  <a:extraClrSchemeLst/>
</a:theme>
</file>

<file path=ppt/theme/theme18.xml><?xml version="1.0" encoding="utf-8"?>
<a:theme xmlns:a="http://schemas.openxmlformats.org/drawingml/2006/main" name="16_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sz="2000" dirty="0" smtClean="0">
            <a:latin typeface="Arial" pitchFamily="34" charset="0"/>
            <a:cs typeface="Arial" pitchFamily="34" charset="0"/>
          </a:defRPr>
        </a:defPPr>
      </a:lstStyle>
    </a:txDef>
  </a:objectDefaults>
  <a:extraClrSchemeLst/>
</a:theme>
</file>

<file path=ppt/theme/theme19.xml><?xml version="1.0" encoding="utf-8"?>
<a:theme xmlns:a="http://schemas.openxmlformats.org/drawingml/2006/main" name="17_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sz="2000" dirty="0" smtClean="0">
            <a:latin typeface="Arial" pitchFamily="34" charset="0"/>
            <a:cs typeface="Arial" pitchFamily="34" charset="0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sz="2000" dirty="0" smtClean="0">
            <a:latin typeface="Arial" pitchFamily="34" charset="0"/>
            <a:cs typeface="Arial" pitchFamily="34" charset="0"/>
          </a:defRPr>
        </a:defPPr>
      </a:lstStyle>
    </a:txDef>
  </a:objectDefaults>
  <a:extraClrSchemeLst/>
</a:theme>
</file>

<file path=ppt/theme/theme20.xml><?xml version="1.0" encoding="utf-8"?>
<a:theme xmlns:a="http://schemas.openxmlformats.org/drawingml/2006/main" name="18_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sz="2000" dirty="0" smtClean="0">
            <a:latin typeface="Arial" pitchFamily="34" charset="0"/>
            <a:cs typeface="Arial" pitchFamily="34" charset="0"/>
          </a:defRPr>
        </a:defPPr>
      </a:lstStyle>
    </a:txDef>
  </a:objectDefaults>
  <a:extraClrSchemeLst/>
</a:theme>
</file>

<file path=ppt/theme/theme21.xml><?xml version="1.0" encoding="utf-8"?>
<a:theme xmlns:a="http://schemas.openxmlformats.org/drawingml/2006/main" name="19_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sz="2000" dirty="0" smtClean="0">
            <a:latin typeface="Arial" pitchFamily="34" charset="0"/>
            <a:cs typeface="Arial" pitchFamily="34" charset="0"/>
          </a:defRPr>
        </a:defPPr>
      </a:lstStyle>
    </a:txDef>
  </a:objectDefaults>
  <a:extraClrSchemeLst/>
</a:theme>
</file>

<file path=ppt/theme/theme22.xml><?xml version="1.0" encoding="utf-8"?>
<a:theme xmlns:a="http://schemas.openxmlformats.org/drawingml/2006/main" name="20_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sz="2000" dirty="0" smtClean="0">
            <a:latin typeface="Arial" pitchFamily="34" charset="0"/>
            <a:cs typeface="Arial" pitchFamily="34" charset="0"/>
          </a:defRPr>
        </a:defPPr>
      </a:lstStyle>
    </a:txDef>
  </a:objectDefaults>
  <a:extraClrSchemeLst/>
</a:theme>
</file>

<file path=ppt/theme/theme23.xml><?xml version="1.0" encoding="utf-8"?>
<a:theme xmlns:a="http://schemas.openxmlformats.org/drawingml/2006/main" name="21_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sz="2000" dirty="0" smtClean="0">
            <a:latin typeface="Arial" pitchFamily="34" charset="0"/>
            <a:cs typeface="Arial" pitchFamily="34" charset="0"/>
          </a:defRPr>
        </a:defPPr>
      </a:lstStyle>
    </a:txDef>
  </a:objectDefaults>
  <a:extraClrSchemeLst/>
</a:theme>
</file>

<file path=ppt/theme/theme24.xml><?xml version="1.0" encoding="utf-8"?>
<a:theme xmlns:a="http://schemas.openxmlformats.org/drawingml/2006/main" name="22_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sz="2000" dirty="0" smtClean="0">
            <a:latin typeface="Arial" pitchFamily="34" charset="0"/>
            <a:cs typeface="Arial" pitchFamily="34" charset="0"/>
          </a:defRPr>
        </a:defPPr>
      </a:lstStyle>
    </a:txDef>
  </a:objectDefaults>
  <a:extraClrSchemeLst/>
</a:theme>
</file>

<file path=ppt/theme/theme25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sz="2000" dirty="0" smtClean="0">
            <a:latin typeface="Arial" pitchFamily="34" charset="0"/>
            <a:cs typeface="Arial" pitchFamily="34" charset="0"/>
          </a:defRPr>
        </a:defPPr>
      </a:lstStyle>
    </a:txDef>
  </a:objectDefaults>
  <a:extraClrSchemeLst/>
</a:theme>
</file>

<file path=ppt/theme/theme4.xml><?xml version="1.0" encoding="utf-8"?>
<a:theme xmlns:a="http://schemas.openxmlformats.org/drawingml/2006/main" name="2_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sz="2000" dirty="0" smtClean="0">
            <a:latin typeface="Arial" pitchFamily="34" charset="0"/>
            <a:cs typeface="Arial" pitchFamily="34" charset="0"/>
          </a:defRPr>
        </a:defPPr>
      </a:lstStyle>
    </a:txDef>
  </a:objectDefaults>
  <a:extraClrSchemeLst/>
</a:theme>
</file>

<file path=ppt/theme/theme5.xml><?xml version="1.0" encoding="utf-8"?>
<a:theme xmlns:a="http://schemas.openxmlformats.org/drawingml/2006/main" name="3_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sz="2000" dirty="0" smtClean="0">
            <a:latin typeface="Arial" pitchFamily="34" charset="0"/>
            <a:cs typeface="Arial" pitchFamily="34" charset="0"/>
          </a:defRPr>
        </a:defPPr>
      </a:lstStyle>
    </a:txDef>
  </a:objectDefaults>
  <a:extraClrSchemeLst/>
</a:theme>
</file>

<file path=ppt/theme/theme6.xml><?xml version="1.0" encoding="utf-8"?>
<a:theme xmlns:a="http://schemas.openxmlformats.org/drawingml/2006/main" name="4_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sz="2000" dirty="0" smtClean="0">
            <a:latin typeface="Arial" pitchFamily="34" charset="0"/>
            <a:cs typeface="Arial" pitchFamily="34" charset="0"/>
          </a:defRPr>
        </a:defPPr>
      </a:lstStyle>
    </a:txDef>
  </a:objectDefaults>
  <a:extraClrSchemeLst/>
</a:theme>
</file>

<file path=ppt/theme/theme7.xml><?xml version="1.0" encoding="utf-8"?>
<a:theme xmlns:a="http://schemas.openxmlformats.org/drawingml/2006/main" name="5_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sz="2000" dirty="0" smtClean="0">
            <a:latin typeface="Arial" pitchFamily="34" charset="0"/>
            <a:cs typeface="Arial" pitchFamily="34" charset="0"/>
          </a:defRPr>
        </a:defPPr>
      </a:lstStyle>
    </a:txDef>
  </a:objectDefaults>
  <a:extraClrSchemeLst/>
</a:theme>
</file>

<file path=ppt/theme/theme8.xml><?xml version="1.0" encoding="utf-8"?>
<a:theme xmlns:a="http://schemas.openxmlformats.org/drawingml/2006/main" name="6_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sz="2000" dirty="0" smtClean="0">
            <a:latin typeface="Arial" pitchFamily="34" charset="0"/>
            <a:cs typeface="Arial" pitchFamily="34" charset="0"/>
          </a:defRPr>
        </a:defPPr>
      </a:lstStyle>
    </a:txDef>
  </a:objectDefaults>
  <a:extraClrSchemeLst/>
</a:theme>
</file>

<file path=ppt/theme/theme9.xml><?xml version="1.0" encoding="utf-8"?>
<a:theme xmlns:a="http://schemas.openxmlformats.org/drawingml/2006/main" name="7_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sz="2000" dirty="0" smtClean="0">
            <a:latin typeface="Arial" pitchFamily="34" charset="0"/>
            <a:cs typeface="Arial" pitchFamily="34" charset="0"/>
          </a:defRPr>
        </a:defPPr>
      </a:lst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473</TotalTime>
  <Words>3147</Words>
  <Application>Microsoft Office PowerPoint</Application>
  <PresentationFormat>Presentazione su schermo (4:3)</PresentationFormat>
  <Paragraphs>446</Paragraphs>
  <Slides>33</Slides>
  <Notes>33</Notes>
  <HiddenSlides>0</HiddenSlides>
  <MMClips>0</MMClips>
  <ScaleCrop>false</ScaleCrop>
  <HeadingPairs>
    <vt:vector size="4" baseType="variant">
      <vt:variant>
        <vt:lpstr>Tema</vt:lpstr>
      </vt:variant>
      <vt:variant>
        <vt:i4>24</vt:i4>
      </vt:variant>
      <vt:variant>
        <vt:lpstr>Titoli diapositive</vt:lpstr>
      </vt:variant>
      <vt:variant>
        <vt:i4>33</vt:i4>
      </vt:variant>
    </vt:vector>
  </HeadingPairs>
  <TitlesOfParts>
    <vt:vector size="57" baseType="lpstr">
      <vt:lpstr>Equinozio</vt:lpstr>
      <vt:lpstr>Tema di Office</vt:lpstr>
      <vt:lpstr>1_Tema di Office</vt:lpstr>
      <vt:lpstr>2_Tema di Office</vt:lpstr>
      <vt:lpstr>3_Tema di Office</vt:lpstr>
      <vt:lpstr>4_Tema di Office</vt:lpstr>
      <vt:lpstr>5_Tema di Office</vt:lpstr>
      <vt:lpstr>6_Tema di Office</vt:lpstr>
      <vt:lpstr>7_Tema di Office</vt:lpstr>
      <vt:lpstr>8_Tema di Office</vt:lpstr>
      <vt:lpstr>9_Tema di Office</vt:lpstr>
      <vt:lpstr>10_Tema di Office</vt:lpstr>
      <vt:lpstr>11_Tema di Office</vt:lpstr>
      <vt:lpstr>12_Tema di Office</vt:lpstr>
      <vt:lpstr>13_Tema di Office</vt:lpstr>
      <vt:lpstr>14_Tema di Office</vt:lpstr>
      <vt:lpstr>15_Tema di Office</vt:lpstr>
      <vt:lpstr>16_Tema di Office</vt:lpstr>
      <vt:lpstr>17_Tema di Office</vt:lpstr>
      <vt:lpstr>18_Tema di Office</vt:lpstr>
      <vt:lpstr>19_Tema di Office</vt:lpstr>
      <vt:lpstr>20_Tema di Office</vt:lpstr>
      <vt:lpstr>21_Tema di Office</vt:lpstr>
      <vt:lpstr>22_Tema di Office</vt:lpstr>
      <vt:lpstr>Summary of the LKr WG</vt:lpstr>
      <vt:lpstr>CREAM status</vt:lpstr>
      <vt:lpstr>Diapositiva 3</vt:lpstr>
      <vt:lpstr>Diapositiva 4</vt:lpstr>
      <vt:lpstr>Diapositiva 5</vt:lpstr>
      <vt:lpstr>Diapositiva 6</vt:lpstr>
      <vt:lpstr>Diapositiva 7</vt:lpstr>
      <vt:lpstr>Diapositiva 8</vt:lpstr>
      <vt:lpstr>Diapositiva 9</vt:lpstr>
      <vt:lpstr>Diapositiva 10</vt:lpstr>
      <vt:lpstr>Diapositiva 11</vt:lpstr>
      <vt:lpstr>Diapositiva 12</vt:lpstr>
      <vt:lpstr>Diapositiva 13</vt:lpstr>
      <vt:lpstr>Diapositiva 14</vt:lpstr>
      <vt:lpstr>Diapositiva 15</vt:lpstr>
      <vt:lpstr>Diapositiva 16</vt:lpstr>
      <vt:lpstr>Diapositiva 17</vt:lpstr>
      <vt:lpstr>Diapositiva 18</vt:lpstr>
      <vt:lpstr>Diapositiva 19</vt:lpstr>
      <vt:lpstr>Diapositiva 20</vt:lpstr>
      <vt:lpstr>Diapositiva 21</vt:lpstr>
      <vt:lpstr>Diapositiva 22</vt:lpstr>
      <vt:lpstr>Diapositiva 23</vt:lpstr>
      <vt:lpstr>Diapositiva 24</vt:lpstr>
      <vt:lpstr>Diapositiva 25</vt:lpstr>
      <vt:lpstr>Cream installation work</vt:lpstr>
      <vt:lpstr>Cooling and power distribution</vt:lpstr>
      <vt:lpstr>VME crates</vt:lpstr>
      <vt:lpstr>Optical fibers</vt:lpstr>
      <vt:lpstr>Diapositiva 30</vt:lpstr>
      <vt:lpstr>Broken regulator card</vt:lpstr>
      <vt:lpstr>Channel checks</vt:lpstr>
      <vt:lpstr>Calibration driver hw/sw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Preliminary plans for the dismounting of the LKr readout</dc:title>
  <dc:creator>Riccardo</dc:creator>
  <cp:lastModifiedBy>Riccardo</cp:lastModifiedBy>
  <cp:revision>10</cp:revision>
  <dcterms:created xsi:type="dcterms:W3CDTF">2013-03-24T22:03:19Z</dcterms:created>
  <dcterms:modified xsi:type="dcterms:W3CDTF">2013-08-29T08:39:48Z</dcterms:modified>
</cp:coreProperties>
</file>