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70" r:id="rId9"/>
    <p:sldId id="265" r:id="rId10"/>
    <p:sldId id="266" r:id="rId11"/>
    <p:sldId id="261" r:id="rId12"/>
    <p:sldId id="267" r:id="rId13"/>
    <p:sldId id="268" r:id="rId14"/>
    <p:sldId id="269" r:id="rId15"/>
    <p:sldId id="271" r:id="rId16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115D578-E6C7-4F9B-AAE4-7FC71FA5F503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E5E3D53-9E24-4364-8838-484DA09B7BC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F7FAE9-3DE2-4B76-83C1-36F8BB5D43B5}" type="datetimeFigureOut">
              <a:rPr lang="it-IT" smtClean="0"/>
              <a:pPr/>
              <a:t>26/08/2013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79512" y="13716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TDAQ Challenges and overview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Tuning DAQ tools for the 2014 run</a:t>
            </a:r>
            <a:endParaRPr lang="it-IT" sz="4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3228536"/>
            <a:ext cx="7854696" cy="1752600"/>
          </a:xfrm>
        </p:spPr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Fantechi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utility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NA48 we used the old EMU software package to</a:t>
            </a:r>
          </a:p>
          <a:p>
            <a:pPr lvl="1"/>
            <a:r>
              <a:rPr lang="en-US" dirty="0" smtClean="0"/>
              <a:t>Create info/error/fatal messages in the </a:t>
            </a:r>
            <a:r>
              <a:rPr lang="en-US" dirty="0" err="1" smtClean="0"/>
              <a:t>daq</a:t>
            </a:r>
            <a:r>
              <a:rPr lang="en-US" dirty="0" smtClean="0"/>
              <a:t> programs</a:t>
            </a:r>
          </a:p>
          <a:p>
            <a:pPr lvl="1"/>
            <a:r>
              <a:rPr lang="en-US" dirty="0" smtClean="0"/>
              <a:t>Display them in one (or more) centralized screens</a:t>
            </a:r>
          </a:p>
          <a:p>
            <a:r>
              <a:rPr lang="en-US" dirty="0" smtClean="0"/>
              <a:t>What could be available for NA62?</a:t>
            </a:r>
          </a:p>
          <a:p>
            <a:pPr lvl="1"/>
            <a:r>
              <a:rPr lang="en-US" dirty="0" smtClean="0"/>
              <a:t>A possibility could be to use a feature implemented in the run control interface used i.e. by the TEL62 or the L0TP control</a:t>
            </a:r>
          </a:p>
          <a:p>
            <a:pPr lvl="1"/>
            <a:r>
              <a:rPr lang="en-US" dirty="0" smtClean="0"/>
              <a:t>Namely a call to a DIM function which publishes some info data</a:t>
            </a:r>
          </a:p>
          <a:p>
            <a:pPr lvl="1"/>
            <a:r>
              <a:rPr lang="en-US" dirty="0" smtClean="0"/>
              <a:t>With a collector similar to the EOB one could gather all these messages, format them and make a display on a suitable screen</a:t>
            </a:r>
          </a:p>
          <a:p>
            <a:r>
              <a:rPr lang="en-US" dirty="0" smtClean="0"/>
              <a:t>Pieces are available, need to put them together and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network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17856"/>
          </a:xfrm>
        </p:spPr>
        <p:txBody>
          <a:bodyPr>
            <a:normAutofit fontScale="47500" lnSpcReduction="20000"/>
          </a:bodyPr>
          <a:lstStyle/>
          <a:p>
            <a:r>
              <a:rPr lang="en-US" sz="3400" dirty="0" smtClean="0"/>
              <a:t>Hardware should be bought to complete the network</a:t>
            </a:r>
          </a:p>
          <a:p>
            <a:pPr lvl="1"/>
            <a:r>
              <a:rPr lang="en-US" sz="2900" dirty="0" smtClean="0"/>
              <a:t>Missing switches for the barrack and for the hall</a:t>
            </a:r>
          </a:p>
          <a:p>
            <a:pPr lvl="1"/>
            <a:r>
              <a:rPr lang="en-US" sz="2900" dirty="0" smtClean="0"/>
              <a:t>10 </a:t>
            </a:r>
            <a:r>
              <a:rPr lang="en-US" sz="2900" dirty="0" err="1" smtClean="0"/>
              <a:t>Gb</a:t>
            </a:r>
            <a:r>
              <a:rPr lang="en-US" sz="2900" dirty="0" smtClean="0"/>
              <a:t> line cards for the router</a:t>
            </a:r>
          </a:p>
          <a:p>
            <a:r>
              <a:rPr lang="en-US" sz="3400" dirty="0" smtClean="0"/>
              <a:t>The logical structure is defined</a:t>
            </a:r>
          </a:p>
          <a:p>
            <a:pPr lvl="1"/>
            <a:r>
              <a:rPr lang="en-US" sz="2900" dirty="0" smtClean="0"/>
              <a:t>Matter of configuring the switches with the required segments</a:t>
            </a:r>
          </a:p>
          <a:p>
            <a:pPr lvl="1"/>
            <a:r>
              <a:rPr lang="en-US" sz="2900" dirty="0" smtClean="0"/>
              <a:t>Do we need specific segments definitions besides the standard 3 (</a:t>
            </a:r>
            <a:r>
              <a:rPr lang="en-US" sz="2900" dirty="0" err="1" smtClean="0"/>
              <a:t>Data,Config</a:t>
            </a:r>
            <a:r>
              <a:rPr lang="en-US" sz="2900" dirty="0" smtClean="0"/>
              <a:t>, DCS)?</a:t>
            </a:r>
          </a:p>
          <a:p>
            <a:pPr lvl="2"/>
            <a:r>
              <a:rPr lang="en-US" sz="2900" dirty="0" smtClean="0"/>
              <a:t>Example: segments for the CREAM switches</a:t>
            </a:r>
          </a:p>
          <a:p>
            <a:pPr lvl="2"/>
            <a:r>
              <a:rPr lang="en-US" sz="2900" dirty="0" smtClean="0"/>
              <a:t>May be specific needs for the GTK?</a:t>
            </a:r>
          </a:p>
          <a:p>
            <a:r>
              <a:rPr lang="en-US" sz="3400" dirty="0" smtClean="0"/>
              <a:t>Additional little and useful configurations could be done</a:t>
            </a:r>
          </a:p>
          <a:p>
            <a:pPr lvl="1"/>
            <a:r>
              <a:rPr lang="en-US" sz="2900" dirty="0" smtClean="0"/>
              <a:t>Definition of a “generic” node on all the switches, whose MAC could be redefined on the fly to allow the connection of a laptop for tests in the area (but with fixed IP address)</a:t>
            </a:r>
          </a:p>
          <a:p>
            <a:pPr lvl="1"/>
            <a:r>
              <a:rPr lang="en-US" sz="2900" dirty="0" smtClean="0"/>
              <a:t>Definition of a port as a mirror of another, to  spy the traffic of a device which cannot run </a:t>
            </a:r>
            <a:r>
              <a:rPr lang="en-US" sz="2900" dirty="0" err="1" smtClean="0"/>
              <a:t>wireshark</a:t>
            </a:r>
            <a:endParaRPr lang="en-US" sz="2900" dirty="0" smtClean="0"/>
          </a:p>
          <a:p>
            <a:pPr lvl="2"/>
            <a:r>
              <a:rPr lang="en-US" sz="2900" dirty="0" smtClean="0"/>
              <a:t>Very useful during the debugging of the CREAM firmware</a:t>
            </a:r>
          </a:p>
          <a:p>
            <a:r>
              <a:rPr lang="en-US" sz="3400" dirty="0" smtClean="0"/>
              <a:t>Application access points to the NA62 network</a:t>
            </a:r>
          </a:p>
          <a:p>
            <a:pPr lvl="1"/>
            <a:r>
              <a:rPr lang="en-US" sz="2900" dirty="0" smtClean="0"/>
              <a:t>As shown during the last meeting, two PCs will be configured to act as application gateways to our network</a:t>
            </a:r>
          </a:p>
          <a:p>
            <a:pPr lvl="1"/>
            <a:r>
              <a:rPr lang="en-US" sz="2900" dirty="0" smtClean="0"/>
              <a:t>Preparation of the work will start middle of September</a:t>
            </a:r>
          </a:p>
          <a:p>
            <a:pPr lvl="1"/>
            <a:r>
              <a:rPr lang="en-US" sz="2900" dirty="0" smtClean="0"/>
              <a:t>Real implementation time is a function of the dry run dates</a:t>
            </a:r>
          </a:p>
          <a:p>
            <a:pPr lvl="2"/>
            <a:r>
              <a:rPr lang="en-US" sz="2900" dirty="0" smtClean="0"/>
              <a:t>It could be possible to do all the configurations before the dry run and then switch and test the result after.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files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 by </a:t>
            </a:r>
            <a:r>
              <a:rPr lang="en-US" dirty="0" err="1" smtClean="0"/>
              <a:t>Vlado</a:t>
            </a:r>
            <a:r>
              <a:rPr lang="en-US" dirty="0" smtClean="0"/>
              <a:t> on a mechanism to use XML</a:t>
            </a:r>
          </a:p>
          <a:p>
            <a:pPr lvl="1"/>
            <a:r>
              <a:rPr lang="en-US" dirty="0" smtClean="0"/>
              <a:t>Could be a little heavy to be used with C</a:t>
            </a:r>
          </a:p>
          <a:p>
            <a:pPr lvl="1"/>
            <a:r>
              <a:rPr lang="en-US" dirty="0" smtClean="0"/>
              <a:t>With C++  it is simpler, a new implementation exists:</a:t>
            </a:r>
          </a:p>
          <a:p>
            <a:pPr lvl="2"/>
            <a:r>
              <a:rPr lang="en-US" dirty="0" smtClean="0"/>
              <a:t>The </a:t>
            </a:r>
            <a:r>
              <a:rPr lang="en-US" dirty="0" err="1" smtClean="0"/>
              <a:t>LKr</a:t>
            </a:r>
            <a:r>
              <a:rPr lang="en-US" dirty="0" smtClean="0"/>
              <a:t> calibration driver software by Christina Hughes</a:t>
            </a:r>
          </a:p>
          <a:p>
            <a:pPr lvl="2"/>
            <a:r>
              <a:rPr lang="en-US" dirty="0" smtClean="0"/>
              <a:t>It uses an XML file for the calibration sequence definition</a:t>
            </a:r>
          </a:p>
          <a:p>
            <a:r>
              <a:rPr lang="en-US" dirty="0" smtClean="0"/>
              <a:t>For the other users, mainly TEL62</a:t>
            </a:r>
          </a:p>
          <a:p>
            <a:pPr lvl="1"/>
            <a:r>
              <a:rPr lang="en-US" dirty="0" smtClean="0"/>
              <a:t>Need to setup  a strategy</a:t>
            </a:r>
          </a:p>
          <a:p>
            <a:pPr lvl="1"/>
            <a:r>
              <a:rPr lang="en-US" dirty="0" smtClean="0"/>
              <a:t>Maybe prototyping needed to modify and test TDSPY </a:t>
            </a:r>
          </a:p>
          <a:p>
            <a:pPr lvl="2"/>
            <a:r>
              <a:rPr lang="en-US" dirty="0" smtClean="0"/>
              <a:t>Validate the goodness of using XML</a:t>
            </a:r>
          </a:p>
          <a:p>
            <a:pPr lvl="2"/>
            <a:r>
              <a:rPr lang="en-US" dirty="0" smtClean="0"/>
              <a:t>Evaluate the possible complexity of the usage of XML and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LTU – Clock – SPS timing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LTU HW/SW stable during the dry run</a:t>
            </a:r>
          </a:p>
          <a:p>
            <a:pPr lvl="1"/>
            <a:r>
              <a:rPr lang="en-US" dirty="0" smtClean="0"/>
              <a:t>Need a new crate/new modules for 2014</a:t>
            </a:r>
          </a:p>
          <a:p>
            <a:pPr lvl="1"/>
            <a:r>
              <a:rPr lang="en-US" dirty="0" smtClean="0"/>
              <a:t>Check if all the used </a:t>
            </a:r>
            <a:r>
              <a:rPr lang="en-US" dirty="0" err="1" smtClean="0"/>
              <a:t>fanouts</a:t>
            </a:r>
            <a:r>
              <a:rPr lang="en-US" dirty="0" smtClean="0"/>
              <a:t> (SOB, EOB, clock)  have enough outputs</a:t>
            </a:r>
          </a:p>
          <a:p>
            <a:r>
              <a:rPr lang="en-US" dirty="0" smtClean="0"/>
              <a:t>Clock: possible long term need for the substitution of the old HP clock (Mainz) + the NA48 HW (Vienna)</a:t>
            </a:r>
          </a:p>
          <a:p>
            <a:pPr lvl="1"/>
            <a:r>
              <a:rPr lang="en-US" dirty="0" err="1" smtClean="0"/>
              <a:t>Tek</a:t>
            </a:r>
            <a:r>
              <a:rPr lang="en-US" dirty="0" smtClean="0"/>
              <a:t> AWG good candidate: from the pool? Costs?</a:t>
            </a:r>
          </a:p>
          <a:p>
            <a:r>
              <a:rPr lang="en-US" dirty="0" smtClean="0"/>
              <a:t>SPS timing: possible substitution of the actual NIM crate with the functions of the TALK board</a:t>
            </a:r>
          </a:p>
          <a:p>
            <a:pPr lvl="1"/>
            <a:r>
              <a:rPr lang="en-US" dirty="0" smtClean="0"/>
              <a:t>Start thinking, need firmware development</a:t>
            </a:r>
          </a:p>
          <a:p>
            <a:pPr lvl="1"/>
            <a:r>
              <a:rPr lang="en-US" dirty="0" smtClean="0"/>
              <a:t>It could share the </a:t>
            </a:r>
            <a:r>
              <a:rPr lang="en-US" dirty="0" err="1" smtClean="0"/>
              <a:t>LKr</a:t>
            </a:r>
            <a:r>
              <a:rPr lang="en-US" dirty="0" smtClean="0"/>
              <a:t> calibration TALK (</a:t>
            </a:r>
            <a:r>
              <a:rPr lang="en-US" smtClean="0"/>
              <a:t>which anyway needs </a:t>
            </a:r>
            <a:r>
              <a:rPr lang="en-US" dirty="0" smtClean="0"/>
              <a:t>timing </a:t>
            </a:r>
            <a:r>
              <a:rPr lang="en-US" dirty="0" err="1" smtClean="0"/>
              <a:t>infos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 the efforts to disseminate the information</a:t>
            </a:r>
          </a:p>
          <a:p>
            <a:r>
              <a:rPr lang="en-US" dirty="0" err="1" smtClean="0"/>
              <a:t>Twiki</a:t>
            </a:r>
            <a:r>
              <a:rPr lang="en-US" dirty="0" smtClean="0"/>
              <a:t>, help files, etc</a:t>
            </a:r>
          </a:p>
          <a:p>
            <a:r>
              <a:rPr lang="en-US" dirty="0" smtClean="0"/>
              <a:t>Efficiency of data taking depends</a:t>
            </a:r>
          </a:p>
          <a:p>
            <a:pPr lvl="1"/>
            <a:r>
              <a:rPr lang="en-US" dirty="0" smtClean="0"/>
              <a:t>On the good DAQ tools</a:t>
            </a:r>
          </a:p>
          <a:p>
            <a:pPr lvl="1"/>
            <a:r>
              <a:rPr lang="en-US" dirty="0" smtClean="0"/>
              <a:t>On the way people is able to </a:t>
            </a:r>
            <a:r>
              <a:rPr lang="en-US" smtClean="0"/>
              <a:t>operate them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Spare parts inventory</a:t>
            </a:r>
          </a:p>
          <a:p>
            <a:pPr lvl="1"/>
            <a:r>
              <a:rPr lang="en-US" dirty="0" smtClean="0"/>
              <a:t>LTU, TTC, clock </a:t>
            </a:r>
            <a:r>
              <a:rPr lang="en-US" dirty="0" err="1" smtClean="0"/>
              <a:t>fanout</a:t>
            </a:r>
            <a:r>
              <a:rPr lang="en-US" dirty="0" smtClean="0"/>
              <a:t>, CHEF boards, …</a:t>
            </a:r>
          </a:p>
          <a:p>
            <a:pPr lvl="1"/>
            <a:r>
              <a:rPr lang="en-US" dirty="0" smtClean="0"/>
              <a:t>TDCB, TEL62</a:t>
            </a:r>
          </a:p>
          <a:p>
            <a:pPr lvl="1"/>
            <a:r>
              <a:rPr lang="en-US" dirty="0" smtClean="0"/>
              <a:t>Timing stuff, service PCs</a:t>
            </a:r>
          </a:p>
          <a:p>
            <a:pPr lvl="1"/>
            <a:r>
              <a:rPr lang="en-US" dirty="0" smtClean="0"/>
              <a:t>Network equipment</a:t>
            </a:r>
          </a:p>
          <a:p>
            <a:pPr lvl="2"/>
            <a:r>
              <a:rPr lang="en-US" dirty="0" smtClean="0"/>
              <a:t>Either buy an additional switch or agree with IT for a quick replacement policy for the duration of the run</a:t>
            </a:r>
          </a:p>
          <a:p>
            <a:r>
              <a:rPr lang="en-US" dirty="0" smtClean="0"/>
              <a:t>Organization of the control room</a:t>
            </a:r>
          </a:p>
          <a:p>
            <a:pPr lvl="1"/>
            <a:r>
              <a:rPr lang="en-US" dirty="0" smtClean="0"/>
              <a:t>“Detector” area to be better organized</a:t>
            </a:r>
          </a:p>
          <a:p>
            <a:pPr lvl="2"/>
            <a:r>
              <a:rPr lang="en-US" dirty="0" smtClean="0"/>
              <a:t>Allocate areas to individual detectors?</a:t>
            </a:r>
          </a:p>
          <a:p>
            <a:pPr lvl="2"/>
            <a:r>
              <a:rPr lang="en-US" dirty="0" smtClean="0"/>
              <a:t>With some PC installed?</a:t>
            </a:r>
          </a:p>
          <a:p>
            <a:pPr lvl="1"/>
            <a:r>
              <a:rPr lang="en-US" dirty="0" smtClean="0"/>
              <a:t>Avoid storage of material</a:t>
            </a:r>
          </a:p>
          <a:p>
            <a:pPr lvl="1"/>
            <a:r>
              <a:rPr lang="en-US" dirty="0" smtClean="0"/>
              <a:t>Leave “Operator” area free for </a:t>
            </a:r>
            <a:r>
              <a:rPr lang="en-US" smtClean="0"/>
              <a:t>the experts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tools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feelings</a:t>
            </a:r>
          </a:p>
          <a:p>
            <a:r>
              <a:rPr lang="en-US" dirty="0" smtClean="0"/>
              <a:t>Not dealing with readout stuff</a:t>
            </a:r>
          </a:p>
          <a:p>
            <a:pPr lvl="1"/>
            <a:r>
              <a:rPr lang="en-US" dirty="0" smtClean="0"/>
              <a:t>No TEL62, no CREAMS, etc</a:t>
            </a:r>
          </a:p>
          <a:p>
            <a:pPr lvl="1"/>
            <a:r>
              <a:rPr lang="en-US" dirty="0" smtClean="0"/>
              <a:t>But the auxiliary software needed to run the experiment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After the experience of the dry run, look at what is ready and what is 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Control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General tuning and operation documentation</a:t>
            </a:r>
          </a:p>
          <a:p>
            <a:r>
              <a:rPr lang="en-US" dirty="0" smtClean="0"/>
              <a:t>Handling of configuration files</a:t>
            </a:r>
          </a:p>
          <a:p>
            <a:pPr lvl="1"/>
            <a:r>
              <a:rPr lang="en-US" dirty="0" smtClean="0"/>
              <a:t>Proposal to have files (and not filenames) sent to the detectors</a:t>
            </a:r>
          </a:p>
          <a:p>
            <a:pPr lvl="1"/>
            <a:r>
              <a:rPr lang="en-US" dirty="0" smtClean="0"/>
              <a:t>Preparation/modification of </a:t>
            </a:r>
            <a:r>
              <a:rPr lang="en-US" dirty="0" err="1" smtClean="0"/>
              <a:t>config</a:t>
            </a:r>
            <a:r>
              <a:rPr lang="en-US" dirty="0" smtClean="0"/>
              <a:t> files left to detector experts</a:t>
            </a:r>
          </a:p>
          <a:p>
            <a:pPr lvl="1"/>
            <a:r>
              <a:rPr lang="en-US" dirty="0" smtClean="0"/>
              <a:t>Run control will have an interface to define a “configuration” as an ensemble of </a:t>
            </a:r>
            <a:r>
              <a:rPr lang="en-US" dirty="0" err="1" smtClean="0"/>
              <a:t>config</a:t>
            </a:r>
            <a:r>
              <a:rPr lang="en-US" dirty="0" smtClean="0"/>
              <a:t> files</a:t>
            </a:r>
          </a:p>
          <a:p>
            <a:r>
              <a:rPr lang="en-US" dirty="0" smtClean="0"/>
              <a:t>Interaction with DCS for some detectors</a:t>
            </a:r>
          </a:p>
          <a:p>
            <a:pPr lvl="1"/>
            <a:r>
              <a:rPr lang="en-US" dirty="0" smtClean="0"/>
              <a:t>i.e. LAV for threshold settings</a:t>
            </a:r>
          </a:p>
          <a:p>
            <a:r>
              <a:rPr lang="en-US" dirty="0" smtClean="0"/>
              <a:t>Initialization procedure  for Straw and GTK still unknown</a:t>
            </a:r>
          </a:p>
          <a:p>
            <a:r>
              <a:rPr lang="en-US" dirty="0" smtClean="0"/>
              <a:t>Definition of parameters for a run database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 Farm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Software stable during the Dry run</a:t>
            </a:r>
          </a:p>
          <a:p>
            <a:r>
              <a:rPr lang="en-US" dirty="0" smtClean="0"/>
              <a:t>For 2014:</a:t>
            </a:r>
          </a:p>
          <a:p>
            <a:pPr lvl="1"/>
            <a:r>
              <a:rPr lang="en-US" dirty="0" smtClean="0"/>
              <a:t>Fix the </a:t>
            </a:r>
            <a:r>
              <a:rPr lang="en-US" dirty="0" err="1" smtClean="0"/>
              <a:t>endianity</a:t>
            </a:r>
            <a:r>
              <a:rPr lang="en-US" dirty="0" smtClean="0"/>
              <a:t> of the CREAM data </a:t>
            </a:r>
          </a:p>
          <a:p>
            <a:pPr lvl="1"/>
            <a:r>
              <a:rPr lang="en-US" dirty="0" smtClean="0"/>
              <a:t>What about data from Straw and GTK?</a:t>
            </a:r>
          </a:p>
          <a:p>
            <a:pPr lvl="1"/>
            <a:r>
              <a:rPr lang="en-US" dirty="0" smtClean="0"/>
              <a:t>L1/L2 code</a:t>
            </a:r>
          </a:p>
          <a:p>
            <a:pPr lvl="1"/>
            <a:r>
              <a:rPr lang="en-US" dirty="0" smtClean="0"/>
              <a:t>Possible work needed to handle the LKR ZS data</a:t>
            </a:r>
          </a:p>
          <a:p>
            <a:pPr lvl="2"/>
            <a:r>
              <a:rPr lang="en-US" dirty="0" smtClean="0"/>
              <a:t>Preparation of a scheme where a second readout of NZS data around ZS seeds is performed</a:t>
            </a:r>
          </a:p>
          <a:p>
            <a:pPr lvl="1"/>
            <a:r>
              <a:rPr lang="en-US" dirty="0" smtClean="0"/>
              <a:t>Settle the question of the PF-Ring driver</a:t>
            </a:r>
          </a:p>
          <a:p>
            <a:pPr lvl="2"/>
            <a:r>
              <a:rPr lang="en-US" dirty="0" smtClean="0"/>
              <a:t>Licenses to be paid?</a:t>
            </a:r>
          </a:p>
          <a:p>
            <a:r>
              <a:rPr lang="en-US" dirty="0" smtClean="0"/>
              <a:t>Provide a backup to Jonas</a:t>
            </a:r>
          </a:p>
          <a:p>
            <a:pPr lvl="1"/>
            <a:r>
              <a:rPr lang="en-US" dirty="0" smtClean="0"/>
              <a:t>For maintenance and new developments</a:t>
            </a:r>
          </a:p>
          <a:p>
            <a:r>
              <a:rPr lang="en-US" dirty="0" smtClean="0"/>
              <a:t>CDR changes foreseen, possible use of EOS</a:t>
            </a:r>
          </a:p>
          <a:p>
            <a:pPr lvl="1"/>
            <a:r>
              <a:rPr lang="en-US" dirty="0" smtClean="0"/>
              <a:t>Followed in the past by </a:t>
            </a:r>
            <a:r>
              <a:rPr lang="en-US" dirty="0" err="1" smtClean="0"/>
              <a:t>Gianluca</a:t>
            </a:r>
            <a:r>
              <a:rPr lang="en-US" dirty="0" smtClean="0"/>
              <a:t> &amp; </a:t>
            </a:r>
            <a:r>
              <a:rPr lang="en-US" dirty="0" err="1" smtClean="0"/>
              <a:t>Felice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PCs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Available now:</a:t>
            </a:r>
          </a:p>
          <a:p>
            <a:pPr lvl="1"/>
            <a:r>
              <a:rPr lang="en-US" dirty="0" smtClean="0">
                <a:latin typeface="+mj-lt"/>
              </a:rPr>
              <a:t>LKRPN2</a:t>
            </a:r>
            <a:r>
              <a:rPr lang="en-US" dirty="0" smtClean="0"/>
              <a:t>: DIM, L0TP control, L0TP GUI, etc</a:t>
            </a:r>
          </a:p>
          <a:p>
            <a:pPr lvl="1"/>
            <a:r>
              <a:rPr lang="en-US" dirty="0" smtClean="0">
                <a:latin typeface="+mj-lt"/>
              </a:rPr>
              <a:t>LKRPN0</a:t>
            </a:r>
            <a:r>
              <a:rPr lang="en-US" dirty="0" smtClean="0"/>
              <a:t>: boot and file server for TEL62s (32 bit OS)</a:t>
            </a:r>
          </a:p>
          <a:p>
            <a:pPr lvl="1"/>
            <a:r>
              <a:rPr lang="en-US" dirty="0" smtClean="0">
                <a:latin typeface="+mj-lt"/>
              </a:rPr>
              <a:t>LKRPN3</a:t>
            </a:r>
            <a:r>
              <a:rPr lang="en-US" dirty="0" smtClean="0"/>
              <a:t>: Windows, used for firmware development and testing</a:t>
            </a:r>
          </a:p>
          <a:p>
            <a:pPr lvl="1"/>
            <a:r>
              <a:rPr lang="en-US" dirty="0" smtClean="0">
                <a:latin typeface="+mj-lt"/>
              </a:rPr>
              <a:t>PCATD105</a:t>
            </a:r>
            <a:r>
              <a:rPr lang="en-US" dirty="0" smtClean="0"/>
              <a:t>: timing, on loan from Atlas (PCI-X)</a:t>
            </a:r>
          </a:p>
          <a:p>
            <a:pPr lvl="2"/>
            <a:r>
              <a:rPr lang="en-US" dirty="0" smtClean="0"/>
              <a:t>New PCI express interface to be obtained from D. </a:t>
            </a:r>
            <a:r>
              <a:rPr lang="en-US" dirty="0" err="1" smtClean="0"/>
              <a:t>Gigi</a:t>
            </a:r>
            <a:r>
              <a:rPr lang="en-US" dirty="0" smtClean="0"/>
              <a:t>, then change </a:t>
            </a:r>
          </a:p>
          <a:p>
            <a:r>
              <a:rPr lang="en-US" dirty="0" smtClean="0"/>
              <a:t>Consolidation needed</a:t>
            </a:r>
          </a:p>
          <a:p>
            <a:pPr lvl="1"/>
            <a:r>
              <a:rPr lang="en-US" dirty="0" smtClean="0"/>
              <a:t>Backup servers</a:t>
            </a:r>
          </a:p>
          <a:p>
            <a:pPr lvl="1"/>
            <a:r>
              <a:rPr lang="en-US" dirty="0" smtClean="0"/>
              <a:t>Moved to better machines (a number available in the barrack from SLM readout)</a:t>
            </a:r>
          </a:p>
          <a:p>
            <a:pPr lvl="1"/>
            <a:r>
              <a:rPr lang="en-US" dirty="0" smtClean="0"/>
              <a:t>Which of them could go upstairs?</a:t>
            </a:r>
          </a:p>
          <a:p>
            <a:pPr lvl="2"/>
            <a:r>
              <a:rPr lang="en-US" dirty="0" smtClean="0">
                <a:latin typeface="+mj-lt"/>
              </a:rPr>
              <a:t>PN0</a:t>
            </a:r>
            <a:r>
              <a:rPr lang="en-US" dirty="0" smtClean="0"/>
              <a:t> and </a:t>
            </a:r>
            <a:r>
              <a:rPr lang="en-US" dirty="0" smtClean="0">
                <a:latin typeface="+mj-lt"/>
              </a:rPr>
              <a:t>PN3</a:t>
            </a:r>
            <a:r>
              <a:rPr lang="en-US" dirty="0" smtClean="0"/>
              <a:t> possibly (use the Ethernet Blaster)</a:t>
            </a:r>
          </a:p>
          <a:p>
            <a:pPr lvl="2"/>
            <a:r>
              <a:rPr lang="en-US" dirty="0" smtClean="0">
                <a:latin typeface="+mj-lt"/>
              </a:rPr>
              <a:t>PN2</a:t>
            </a:r>
            <a:r>
              <a:rPr lang="en-US" dirty="0" smtClean="0"/>
              <a:t> has (will have?) direct raw Ethernet connections to L0TP</a:t>
            </a:r>
          </a:p>
          <a:p>
            <a:pPr lvl="2"/>
            <a:r>
              <a:rPr lang="en-US" sz="2000" dirty="0" smtClean="0">
                <a:latin typeface="+mj-lt"/>
              </a:rPr>
              <a:t>PCATD105</a:t>
            </a:r>
            <a:r>
              <a:rPr lang="en-US" sz="2000" dirty="0" smtClean="0"/>
              <a:t> possibly (check if a single mode fiber is available from EB to 918)</a:t>
            </a:r>
            <a:endParaRPr lang="en-US" dirty="0" smtClean="0"/>
          </a:p>
          <a:p>
            <a:r>
              <a:rPr lang="en-US" dirty="0" smtClean="0"/>
              <a:t>Make a plan for this upgrade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ELOG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Already available for the past runs</a:t>
            </a:r>
          </a:p>
          <a:p>
            <a:endParaRPr lang="en-US" dirty="0" smtClean="0"/>
          </a:p>
          <a:p>
            <a:r>
              <a:rPr lang="en-US" dirty="0" smtClean="0"/>
              <a:t>Additional features implemented by </a:t>
            </a:r>
            <a:r>
              <a:rPr lang="it-IT" dirty="0" err="1" smtClean="0"/>
              <a:t>Katelyn</a:t>
            </a:r>
            <a:r>
              <a:rPr lang="it-IT" dirty="0" smtClean="0"/>
              <a:t> </a:t>
            </a:r>
            <a:r>
              <a:rPr lang="it-IT" dirty="0" err="1" smtClean="0"/>
              <a:t>Fariss</a:t>
            </a:r>
            <a:r>
              <a:rPr lang="it-IT" dirty="0" smtClean="0"/>
              <a:t> (G. </a:t>
            </a:r>
            <a:r>
              <a:rPr lang="it-IT" dirty="0" err="1" smtClean="0"/>
              <a:t>Mason</a:t>
            </a:r>
            <a:r>
              <a:rPr lang="it-IT" dirty="0" smtClean="0"/>
              <a:t> </a:t>
            </a:r>
            <a:r>
              <a:rPr lang="it-IT" dirty="0" err="1" smtClean="0"/>
              <a:t>Univ</a:t>
            </a:r>
            <a:r>
              <a:rPr lang="it-IT" dirty="0" smtClean="0"/>
              <a:t>.)</a:t>
            </a:r>
          </a:p>
          <a:p>
            <a:pPr lvl="1"/>
            <a:r>
              <a:rPr lang="en-US" dirty="0" smtClean="0"/>
              <a:t>Electronic checklist with a form to be filled and saved to the ELOG data files</a:t>
            </a:r>
          </a:p>
          <a:p>
            <a:pPr lvl="1"/>
            <a:r>
              <a:rPr lang="en-US" dirty="0" smtClean="0"/>
              <a:t>Remote access to run data</a:t>
            </a:r>
          </a:p>
          <a:p>
            <a:pPr lvl="2"/>
            <a:r>
              <a:rPr lang="en-US" dirty="0" smtClean="0"/>
              <a:t>Run Control main screen</a:t>
            </a:r>
          </a:p>
          <a:p>
            <a:pPr lvl="2"/>
            <a:r>
              <a:rPr lang="en-US" dirty="0" smtClean="0"/>
              <a:t>DCS status</a:t>
            </a:r>
          </a:p>
          <a:p>
            <a:pPr lvl="2"/>
            <a:r>
              <a:rPr lang="en-US" dirty="0" smtClean="0"/>
              <a:t>Environment monitor</a:t>
            </a:r>
          </a:p>
          <a:p>
            <a:r>
              <a:rPr lang="en-US" dirty="0" smtClean="0"/>
              <a:t>Additional advertising needed to  stimulate people to use ELOG in a productive 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database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be implemented</a:t>
            </a:r>
          </a:p>
          <a:p>
            <a:r>
              <a:rPr lang="en-US" dirty="0" smtClean="0"/>
              <a:t>No clear proposals up to now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display-Online monitor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prototype implemented for the technical run</a:t>
            </a:r>
          </a:p>
          <a:p>
            <a:r>
              <a:rPr lang="en-US" dirty="0" smtClean="0"/>
              <a:t>Need someone following it</a:t>
            </a:r>
          </a:p>
          <a:p>
            <a:pPr lvl="1"/>
            <a:r>
              <a:rPr lang="en-US" dirty="0" smtClean="0"/>
              <a:t>Better integration</a:t>
            </a:r>
          </a:p>
          <a:p>
            <a:pPr lvl="1"/>
            <a:r>
              <a:rPr lang="en-US" dirty="0" smtClean="0"/>
              <a:t>Histograms from all detectors</a:t>
            </a:r>
          </a:p>
          <a:p>
            <a:pPr lvl="2"/>
            <a:r>
              <a:rPr lang="en-US" dirty="0" smtClean="0"/>
              <a:t>Physics? Detector performances?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Make it a robust monitor/debugging tool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EOB summary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TEL 62 boards can handle EOB triggers and transfer to the PC farm data like burst summaries, etc.</a:t>
            </a:r>
          </a:p>
          <a:p>
            <a:r>
              <a:rPr lang="en-US" dirty="0" smtClean="0"/>
              <a:t>A similar mechanism is needed for those systems which are PC based</a:t>
            </a:r>
          </a:p>
          <a:p>
            <a:pPr lvl="1"/>
            <a:r>
              <a:rPr lang="en-US" dirty="0" err="1" smtClean="0"/>
              <a:t>LKr</a:t>
            </a:r>
            <a:r>
              <a:rPr lang="en-US" dirty="0" smtClean="0"/>
              <a:t> calibration, CREAM control PCs, DCS data which must go in the data stream</a:t>
            </a:r>
          </a:p>
          <a:p>
            <a:r>
              <a:rPr lang="en-US" dirty="0" smtClean="0"/>
              <a:t>I have done a </a:t>
            </a:r>
            <a:r>
              <a:rPr lang="en-US" dirty="0" err="1" smtClean="0"/>
              <a:t>protoype</a:t>
            </a:r>
            <a:r>
              <a:rPr lang="en-US" dirty="0" smtClean="0"/>
              <a:t> system, based on DIM</a:t>
            </a:r>
          </a:p>
          <a:p>
            <a:pPr lvl="1"/>
            <a:r>
              <a:rPr lang="en-US" dirty="0" smtClean="0"/>
              <a:t>A set of C calls for the sender process</a:t>
            </a:r>
          </a:p>
          <a:p>
            <a:pPr lvl="1"/>
            <a:r>
              <a:rPr lang="en-US" dirty="0" smtClean="0"/>
              <a:t>Synchronized with the software SOB/EOB</a:t>
            </a:r>
          </a:p>
          <a:p>
            <a:pPr lvl="1"/>
            <a:r>
              <a:rPr lang="en-US" dirty="0" smtClean="0"/>
              <a:t>C++ code for the collector (i.e. the PC Farm), which receives data from many senders</a:t>
            </a:r>
          </a:p>
          <a:p>
            <a:pPr lvl="1"/>
            <a:r>
              <a:rPr lang="en-US" dirty="0" smtClean="0"/>
              <a:t>The data are merged by the collector in one block with a specific identifier</a:t>
            </a:r>
          </a:p>
          <a:p>
            <a:r>
              <a:rPr lang="en-US" dirty="0" smtClean="0"/>
              <a:t>The communication works, need to be integrated in our environment</a:t>
            </a:r>
          </a:p>
          <a:p>
            <a:pPr lvl="1"/>
            <a:r>
              <a:rPr lang="en-US" dirty="0" smtClean="0"/>
              <a:t>Mainly in the PC Farm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1388</TotalTime>
  <Words>1225</Words>
  <Application>Microsoft Office PowerPoint</Application>
  <PresentationFormat>Presentazione su schermo (4:3)</PresentationFormat>
  <Paragraphs>161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Equinozio</vt:lpstr>
      <vt:lpstr>TDAQ Challenges and overview  Tuning DAQ tools for the 2014 run</vt:lpstr>
      <vt:lpstr>DAQ tools</vt:lpstr>
      <vt:lpstr>Run Control</vt:lpstr>
      <vt:lpstr>PC Farm</vt:lpstr>
      <vt:lpstr>Service PCs</vt:lpstr>
      <vt:lpstr>ELOG</vt:lpstr>
      <vt:lpstr>Run database</vt:lpstr>
      <vt:lpstr>Event display-Online monitor</vt:lpstr>
      <vt:lpstr>EOB summary</vt:lpstr>
      <vt:lpstr>Message utility</vt:lpstr>
      <vt:lpstr>Experiment network</vt:lpstr>
      <vt:lpstr>Configuration files</vt:lpstr>
      <vt:lpstr>LTU – Clock – SPS timing</vt:lpstr>
      <vt:lpstr>Documentation</vt:lpstr>
      <vt:lpstr>Logistics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plans for the dismounting of the LKr readout</dc:title>
  <dc:creator>Riccardo</dc:creator>
  <cp:lastModifiedBy>Riccardo</cp:lastModifiedBy>
  <cp:revision>11</cp:revision>
  <dcterms:created xsi:type="dcterms:W3CDTF">2013-03-24T22:03:19Z</dcterms:created>
  <dcterms:modified xsi:type="dcterms:W3CDTF">2013-08-26T09:20:34Z</dcterms:modified>
</cp:coreProperties>
</file>