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53" r:id="rId1"/>
    <p:sldMasterId id="2147483665" r:id="rId2"/>
  </p:sldMasterIdLst>
  <p:notesMasterIdLst>
    <p:notesMasterId r:id="rId19"/>
  </p:notesMasterIdLst>
  <p:sldIdLst>
    <p:sldId id="256" r:id="rId3"/>
    <p:sldId id="372" r:id="rId4"/>
    <p:sldId id="383" r:id="rId5"/>
    <p:sldId id="377" r:id="rId6"/>
    <p:sldId id="378" r:id="rId7"/>
    <p:sldId id="389" r:id="rId8"/>
    <p:sldId id="380" r:id="rId9"/>
    <p:sldId id="382" r:id="rId10"/>
    <p:sldId id="390" r:id="rId11"/>
    <p:sldId id="391" r:id="rId12"/>
    <p:sldId id="395" r:id="rId13"/>
    <p:sldId id="392" r:id="rId14"/>
    <p:sldId id="398" r:id="rId15"/>
    <p:sldId id="393" r:id="rId16"/>
    <p:sldId id="396" r:id="rId17"/>
    <p:sldId id="397" r:id="rId18"/>
  </p:sldIdLst>
  <p:sldSz cx="9144000" cy="6858000" type="screen4x3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Swis721 LtEx BT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Swis721 LtEx BT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Swis721 LtEx BT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Swis721 LtEx BT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Swis721 LtEx BT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Swis721 LtEx BT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Swis721 LtEx BT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Swis721 LtEx BT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Swis721 LtEx BT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CC"/>
    <a:srgbClr val="CCFFCC"/>
    <a:srgbClr val="336600"/>
    <a:srgbClr val="FFFF00"/>
    <a:srgbClr val="FDE451"/>
    <a:srgbClr val="FFCC99"/>
    <a:srgbClr val="FF9999"/>
    <a:srgbClr val="FFFFCC"/>
    <a:srgbClr val="00FF99"/>
    <a:srgbClr val="CC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29" autoAdjust="0"/>
    <p:restoredTop sz="98872" autoAdjust="0"/>
  </p:normalViewPr>
  <p:slideViewPr>
    <p:cSldViewPr>
      <p:cViewPr varScale="1">
        <p:scale>
          <a:sx n="86" d="100"/>
          <a:sy n="86" d="100"/>
        </p:scale>
        <p:origin x="-55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18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899" y="0"/>
            <a:ext cx="294618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0223"/>
            <a:ext cx="294618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899" y="9430223"/>
            <a:ext cx="294618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fld id="{498D7001-DBDC-4BA0-8B71-8C8942C14BE0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789156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9219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9220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US" sz="2400" dirty="0">
                <a:latin typeface="Times New Roman" pitchFamily="18" charset="0"/>
              </a:endParaRPr>
            </a:p>
          </p:txBody>
        </p:sp>
        <p:grpSp>
          <p:nvGrpSpPr>
            <p:cNvPr id="9221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9222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2400" dirty="0">
                  <a:latin typeface="Times New Roman" pitchFamily="18" charset="0"/>
                </a:endParaRPr>
              </a:p>
            </p:txBody>
          </p:sp>
          <p:sp>
            <p:nvSpPr>
              <p:cNvPr id="9223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2400" dirty="0">
                  <a:latin typeface="Times New Roman" pitchFamily="18" charset="0"/>
                </a:endParaRPr>
              </a:p>
            </p:txBody>
          </p:sp>
          <p:sp>
            <p:nvSpPr>
              <p:cNvPr id="9224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2400" dirty="0">
                  <a:latin typeface="Times New Roman" pitchFamily="18" charset="0"/>
                </a:endParaRPr>
              </a:p>
            </p:txBody>
          </p:sp>
          <p:sp>
            <p:nvSpPr>
              <p:cNvPr id="9225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2400" dirty="0">
                  <a:latin typeface="Times New Roman" pitchFamily="18" charset="0"/>
                </a:endParaRPr>
              </a:p>
            </p:txBody>
          </p:sp>
          <p:sp>
            <p:nvSpPr>
              <p:cNvPr id="9226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2400" dirty="0">
                  <a:latin typeface="Times New Roman" pitchFamily="18" charset="0"/>
                </a:endParaRPr>
              </a:p>
            </p:txBody>
          </p:sp>
          <p:sp>
            <p:nvSpPr>
              <p:cNvPr id="9227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2400" dirty="0">
                  <a:latin typeface="Times New Roman" pitchFamily="18" charset="0"/>
                </a:endParaRPr>
              </a:p>
            </p:txBody>
          </p:sp>
          <p:sp>
            <p:nvSpPr>
              <p:cNvPr id="9228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2400" dirty="0">
                  <a:latin typeface="Times New Roman" pitchFamily="18" charset="0"/>
                </a:endParaRPr>
              </a:p>
            </p:txBody>
          </p:sp>
          <p:sp>
            <p:nvSpPr>
              <p:cNvPr id="9229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2400" dirty="0">
                  <a:latin typeface="Times New Roman" pitchFamily="18" charset="0"/>
                </a:endParaRPr>
              </a:p>
            </p:txBody>
          </p:sp>
          <p:sp>
            <p:nvSpPr>
              <p:cNvPr id="9230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2400" dirty="0">
                  <a:latin typeface="Times New Roman" pitchFamily="18" charset="0"/>
                </a:endParaRPr>
              </a:p>
            </p:txBody>
          </p:sp>
          <p:sp>
            <p:nvSpPr>
              <p:cNvPr id="9231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2400" dirty="0">
                  <a:latin typeface="Times New Roman" pitchFamily="18" charset="0"/>
                </a:endParaRPr>
              </a:p>
            </p:txBody>
          </p:sp>
        </p:grpSp>
      </p:grpSp>
      <p:sp>
        <p:nvSpPr>
          <p:cNvPr id="9232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 baseline="0">
                <a:latin typeface="Consolas" pitchFamily="49" charset="0"/>
              </a:defRPr>
            </a:lvl1pPr>
          </a:lstStyle>
          <a:p>
            <a:r>
              <a:rPr lang="en-US" dirty="0" smtClean="0"/>
              <a:t>24/05/11</a:t>
            </a:r>
          </a:p>
        </p:txBody>
      </p:sp>
      <p:sp>
        <p:nvSpPr>
          <p:cNvPr id="9233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baseline="0">
                <a:latin typeface="Consolas" pitchFamily="49" charset="0"/>
              </a:defRPr>
            </a:lvl1pPr>
          </a:lstStyle>
          <a:p>
            <a:r>
              <a:rPr lang="en-US" dirty="0" smtClean="0"/>
              <a:t>FV</a:t>
            </a:r>
            <a:endParaRPr lang="en-US" dirty="0"/>
          </a:p>
        </p:txBody>
      </p:sp>
      <p:sp>
        <p:nvSpPr>
          <p:cNvPr id="9234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703D7B0-140F-4B57-AE13-83BEC6DE72C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23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42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VF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A79F4D7-EE74-4C0D-8072-0E18B3D658E9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16/11/09</a:t>
            </a:r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VF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701E5-FAE8-4E31-B984-3F30BB3CB63C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16/11/09</a:t>
            </a:r>
          </a:p>
        </p:txBody>
      </p:sp>
    </p:spTree>
  </p:cSld>
  <p:clrMapOvr>
    <a:masterClrMapping/>
  </p:clrMapOvr>
  <p:transition spd="med"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7ADD1-3981-45E8-A855-EC43C0339029}" type="datetimeFigureOut">
              <a:rPr lang="en-US" smtClean="0"/>
              <a:pPr/>
              <a:t>8/29/2013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B9D4-0B3F-4FA4-B72D-D430B76CBFA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7ADD1-3981-45E8-A855-EC43C0339029}" type="datetimeFigureOut">
              <a:rPr lang="en-US" smtClean="0"/>
              <a:pPr/>
              <a:t>8/29/2013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B9D4-0B3F-4FA4-B72D-D430B76CBFA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7ADD1-3981-45E8-A855-EC43C0339029}" type="datetimeFigureOut">
              <a:rPr lang="en-US" smtClean="0"/>
              <a:pPr/>
              <a:t>8/29/2013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B9D4-0B3F-4FA4-B72D-D430B76CBFA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7ADD1-3981-45E8-A855-EC43C0339029}" type="datetimeFigureOut">
              <a:rPr lang="en-US" smtClean="0"/>
              <a:pPr/>
              <a:t>8/29/2013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B9D4-0B3F-4FA4-B72D-D430B76CBFA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7ADD1-3981-45E8-A855-EC43C0339029}" type="datetimeFigureOut">
              <a:rPr lang="en-US" smtClean="0"/>
              <a:pPr/>
              <a:t>8/29/2013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B9D4-0B3F-4FA4-B72D-D430B76CBFA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7ADD1-3981-45E8-A855-EC43C0339029}" type="datetimeFigureOut">
              <a:rPr lang="en-US" smtClean="0"/>
              <a:pPr/>
              <a:t>8/29/2013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B9D4-0B3F-4FA4-B72D-D430B76CBFA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7ADD1-3981-45E8-A855-EC43C0339029}" type="datetimeFigureOut">
              <a:rPr lang="en-US" smtClean="0"/>
              <a:pPr/>
              <a:t>8/29/2013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B9D4-0B3F-4FA4-B72D-D430B76CBFA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7ADD1-3981-45E8-A855-EC43C0339029}" type="datetimeFigureOut">
              <a:rPr lang="en-US" smtClean="0"/>
              <a:pPr/>
              <a:t>8/29/2013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B9D4-0B3F-4FA4-B72D-D430B76CBFA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SzPct val="120000"/>
              <a:buFont typeface="Arial" pitchFamily="34" charset="0"/>
              <a:buChar char="•"/>
              <a:defRPr/>
            </a:lvl1pPr>
            <a:lvl2pPr>
              <a:buFont typeface="Courier New" pitchFamily="49" charset="0"/>
              <a:buChar char="o"/>
              <a:defRPr/>
            </a:lvl2pPr>
            <a:lvl3pPr>
              <a:buSzPct val="110000"/>
              <a:buFont typeface="Arial" pitchFamily="34" charset="0"/>
              <a:buChar char="•"/>
              <a:defRPr/>
            </a:lvl3pPr>
            <a:lvl4pPr>
              <a:buSzPct val="60000"/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VF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D9EBDCE-C73A-4DB2-A3A2-81EF3A54C4A5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09/09/11</a:t>
            </a:r>
            <a:endParaRPr lang="en-US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7ADD1-3981-45E8-A855-EC43C0339029}" type="datetimeFigureOut">
              <a:rPr lang="en-US" smtClean="0"/>
              <a:pPr/>
              <a:t>8/29/2013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B9D4-0B3F-4FA4-B72D-D430B76CBFA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7ADD1-3981-45E8-A855-EC43C0339029}" type="datetimeFigureOut">
              <a:rPr lang="en-US" smtClean="0"/>
              <a:pPr/>
              <a:t>8/29/2013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B9D4-0B3F-4FA4-B72D-D430B76CBFA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7ADD1-3981-45E8-A855-EC43C0339029}" type="datetimeFigureOut">
              <a:rPr lang="en-US" smtClean="0"/>
              <a:pPr/>
              <a:t>8/29/2013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B9D4-0B3F-4FA4-B72D-D430B76CBFA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VF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693B7A3-6098-4890-978F-1D5027A09D65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09/09/11</a:t>
            </a:r>
          </a:p>
          <a:p>
            <a:endParaRPr lang="en-US" dirty="0" smtClean="0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VF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83BB0A8-0E30-4E62-992F-3A86AA30962C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10/09/10</a:t>
            </a:r>
            <a:endParaRPr lang="en-US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VF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07A60E2-4E3B-41BD-9053-339DAEE7B206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10/09/10</a:t>
            </a:r>
            <a:endParaRPr lang="en-US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VF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06C3B39-0D45-4561-9A48-8F6372FB71BC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10/09/10</a:t>
            </a:r>
            <a:endParaRPr lang="en-US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VF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2E354EE-CDC2-4BD5-9943-4732308B2749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18/05/10</a:t>
            </a:r>
            <a:endParaRPr lang="en-US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VF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B0DE01D-CF45-4EAF-BDE1-58BBD6420CE4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16/11/09</a:t>
            </a:r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VF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D4F1820-2268-44D2-804C-841BECF582F4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16/11/09</a:t>
            </a:r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Stylus BT" pitchFamily="34" charset="0"/>
              </a:defRPr>
            </a:lvl1pPr>
          </a:lstStyle>
          <a:p>
            <a:r>
              <a:rPr lang="en-US" dirty="0"/>
              <a:t>VF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Stylus BT" pitchFamily="34" charset="0"/>
              </a:defRPr>
            </a:lvl1pPr>
          </a:lstStyle>
          <a:p>
            <a:fld id="{E0234D4A-0E30-4D68-8318-9BC483B552A4}" type="slidenum">
              <a:rPr lang="en-US"/>
              <a:pPr/>
              <a:t>‹#›</a:t>
            </a:fld>
            <a:endParaRPr lang="en-US" dirty="0"/>
          </a:p>
        </p:txBody>
      </p:sp>
      <p:grpSp>
        <p:nvGrpSpPr>
          <p:cNvPr id="8196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8197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8198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8199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US" dirty="0">
                <a:solidFill>
                  <a:schemeClr val="hlink"/>
                </a:solidFill>
                <a:latin typeface="Arial" pitchFamily="34" charset="0"/>
              </a:endParaRPr>
            </a:p>
          </p:txBody>
        </p:sp>
        <p:sp>
          <p:nvSpPr>
            <p:cNvPr id="8200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US" dirty="0">
                <a:solidFill>
                  <a:schemeClr val="hlink"/>
                </a:solidFill>
                <a:latin typeface="Arial" pitchFamily="34" charset="0"/>
              </a:endParaRPr>
            </a:p>
          </p:txBody>
        </p:sp>
        <p:sp>
          <p:nvSpPr>
            <p:cNvPr id="8201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US" dirty="0">
                <a:solidFill>
                  <a:schemeClr val="accent2"/>
                </a:solidFill>
                <a:latin typeface="Arial" pitchFamily="34" charset="0"/>
              </a:endParaRPr>
            </a:p>
          </p:txBody>
        </p:sp>
        <p:sp>
          <p:nvSpPr>
            <p:cNvPr id="8202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US" dirty="0">
                <a:solidFill>
                  <a:schemeClr val="hlink"/>
                </a:solidFill>
                <a:latin typeface="Arial" pitchFamily="34" charset="0"/>
              </a:endParaRPr>
            </a:p>
          </p:txBody>
        </p:sp>
        <p:sp>
          <p:nvSpPr>
            <p:cNvPr id="8203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8204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US" dirty="0">
                <a:solidFill>
                  <a:schemeClr val="accent2"/>
                </a:solidFill>
                <a:latin typeface="Arial" pitchFamily="34" charset="0"/>
              </a:endParaRPr>
            </a:p>
          </p:txBody>
        </p:sp>
        <p:sp>
          <p:nvSpPr>
            <p:cNvPr id="8205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US" dirty="0">
                <a:solidFill>
                  <a:schemeClr val="accent2"/>
                </a:solidFill>
                <a:latin typeface="Arial" pitchFamily="34" charset="0"/>
              </a:endParaRPr>
            </a:p>
          </p:txBody>
        </p:sp>
      </p:grpSp>
      <p:sp>
        <p:nvSpPr>
          <p:cNvPr id="8206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820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20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Stylus BT" pitchFamily="34" charset="0"/>
              </a:defRPr>
            </a:lvl1pPr>
          </a:lstStyle>
          <a:p>
            <a:r>
              <a:rPr lang="en-US" dirty="0" smtClean="0"/>
              <a:t>18/05/10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ransition spd="med">
    <p:wipe dir="d"/>
  </p:transition>
  <p:hf hdr="0"/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Swis721 LtEx BT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Swis721 LtEx BT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Swis721 LtEx BT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Swis721 LtEx B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Swis721 LtEx B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Swis721 LtEx B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Swis721 LtEx B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Swis721 LtEx BT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400" b="1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47ADD1-3981-45E8-A855-EC43C0339029}" type="datetimeFigureOut">
              <a:rPr lang="en-US" smtClean="0"/>
              <a:pPr/>
              <a:t>8/29/2013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6EB9D4-0B3F-4FA4-B72D-D430B76CBFA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ransition spd="med"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29/08/13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FV</a:t>
            </a:r>
          </a:p>
        </p:txBody>
      </p:sp>
      <p:sp>
        <p:nvSpPr>
          <p:cNvPr id="5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7AF99048-F409-4ED3-9789-7EE219456ED7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5848672" cy="2209800"/>
          </a:xfrm>
        </p:spPr>
        <p:txBody>
          <a:bodyPr/>
          <a:lstStyle/>
          <a:p>
            <a:r>
              <a:rPr lang="en-US" dirty="0" smtClean="0"/>
              <a:t>DCS WG :</a:t>
            </a:r>
            <a:br>
              <a:rPr lang="en-US" dirty="0" smtClean="0"/>
            </a:br>
            <a:r>
              <a:rPr lang="en-US" dirty="0" smtClean="0"/>
              <a:t>achievements and challenges</a:t>
            </a:r>
            <a:endParaRPr lang="en-US" sz="2800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6156176" y="11967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83568" y="1566084"/>
            <a:ext cx="6765759" cy="854804"/>
          </a:xfrm>
          <a:solidFill>
            <a:schemeClr val="bg1"/>
          </a:solidFill>
        </p:spPr>
        <p:txBody>
          <a:bodyPr/>
          <a:lstStyle/>
          <a:p>
            <a:r>
              <a:rPr lang="en-US" sz="2400" dirty="0">
                <a:solidFill>
                  <a:schemeClr val="accent1">
                    <a:lumMod val="25000"/>
                  </a:schemeClr>
                </a:solidFill>
              </a:rPr>
              <a:t>Last achievements:</a:t>
            </a:r>
          </a:p>
          <a:p>
            <a:pPr lvl="1"/>
            <a:r>
              <a:rPr lang="en-US" sz="2000" b="0" dirty="0" smtClean="0">
                <a:solidFill>
                  <a:schemeClr val="accent1">
                    <a:lumMod val="25000"/>
                  </a:schemeClr>
                </a:solidFill>
              </a:rPr>
              <a:t>Full integration of CAEN 8100 crates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884368" y="584300"/>
            <a:ext cx="814647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CEDAR</a:t>
            </a:r>
            <a:endParaRPr lang="en-GB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7172649" y="584300"/>
            <a:ext cx="553357" cy="307777"/>
          </a:xfrm>
          <a:prstGeom prst="rect">
            <a:avLst/>
          </a:prstGeom>
          <a:solidFill>
            <a:srgbClr val="FFCC99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GTK</a:t>
            </a:r>
            <a:endParaRPr lang="en-GB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6161165" y="584300"/>
            <a:ext cx="853119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CHANTI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5491634" y="584300"/>
            <a:ext cx="511166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LAV</a:t>
            </a:r>
            <a:endParaRPr lang="en-GB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4506055" y="584300"/>
            <a:ext cx="827214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STRAW</a:t>
            </a:r>
            <a:endParaRPr lang="en-GB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3723801" y="584300"/>
            <a:ext cx="623889" cy="307777"/>
          </a:xfrm>
          <a:prstGeom prst="rect">
            <a:avLst/>
          </a:prstGeom>
          <a:solidFill>
            <a:srgbClr val="FFCC99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RICH</a:t>
            </a:r>
            <a:endParaRPr lang="en-GB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2851779" y="584300"/>
            <a:ext cx="713657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CHOD</a:t>
            </a:r>
            <a:endParaRPr lang="en-GB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2229826" y="584300"/>
            <a:ext cx="463588" cy="307777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LKr</a:t>
            </a:r>
            <a:endParaRPr lang="en-GB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1487647" y="584300"/>
            <a:ext cx="583814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MUV</a:t>
            </a:r>
            <a:endParaRPr lang="en-GB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415249" y="584300"/>
            <a:ext cx="914033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IRC/SAC</a:t>
            </a:r>
            <a:endParaRPr lang="en-GB" sz="1400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394183" y="1012742"/>
            <a:ext cx="3419872" cy="576064"/>
          </a:xfrm>
        </p:spPr>
        <p:txBody>
          <a:bodyPr/>
          <a:lstStyle/>
          <a:p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Sub-detectors: </a:t>
            </a:r>
            <a:r>
              <a:rPr lang="en-US" sz="2400" dirty="0" err="1" smtClean="0">
                <a:solidFill>
                  <a:schemeClr val="accent1">
                    <a:lumMod val="25000"/>
                  </a:schemeClr>
                </a:solidFill>
              </a:rPr>
              <a:t>LKr</a:t>
            </a:r>
            <a:endParaRPr lang="en-US" sz="2400" dirty="0"/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028384" y="6248400"/>
            <a:ext cx="658416" cy="457200"/>
          </a:xfrm>
        </p:spPr>
        <p:txBody>
          <a:bodyPr/>
          <a:lstStyle/>
          <a:p>
            <a:fld id="{7D9EBDCE-C73A-4DB2-A3A2-81EF3A54C4A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/>
          <a:p>
            <a:r>
              <a:rPr lang="en-US" dirty="0" smtClean="0"/>
              <a:t>VF</a:t>
            </a:r>
            <a:endParaRPr lang="en-US" dirty="0"/>
          </a:p>
        </p:txBody>
      </p:sp>
      <p:sp>
        <p:nvSpPr>
          <p:cNvPr id="19" name="Date Placeholder 5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r>
              <a:rPr lang="en-US" dirty="0" smtClean="0"/>
              <a:t>29/08/13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6029" y="2420888"/>
            <a:ext cx="5559016" cy="345638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67810" y="3284984"/>
            <a:ext cx="5110135" cy="3364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4135397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6156176" y="11967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884368" y="584300"/>
            <a:ext cx="814647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CEDAR</a:t>
            </a:r>
            <a:endParaRPr lang="en-GB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7172649" y="584300"/>
            <a:ext cx="553357" cy="307777"/>
          </a:xfrm>
          <a:prstGeom prst="rect">
            <a:avLst/>
          </a:prstGeom>
          <a:solidFill>
            <a:srgbClr val="FFCC99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GTK</a:t>
            </a:r>
            <a:endParaRPr lang="en-GB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6161165" y="584300"/>
            <a:ext cx="853119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CHANTI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5491634" y="584300"/>
            <a:ext cx="511166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LAV</a:t>
            </a:r>
            <a:endParaRPr lang="en-GB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4506055" y="584300"/>
            <a:ext cx="827214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STRAW</a:t>
            </a:r>
            <a:endParaRPr lang="en-GB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3723801" y="584300"/>
            <a:ext cx="623889" cy="307777"/>
          </a:xfrm>
          <a:prstGeom prst="rect">
            <a:avLst/>
          </a:prstGeom>
          <a:solidFill>
            <a:srgbClr val="FFCC99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RICH</a:t>
            </a:r>
            <a:endParaRPr lang="en-GB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2851779" y="584300"/>
            <a:ext cx="713657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CHOD</a:t>
            </a:r>
            <a:endParaRPr lang="en-GB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2229826" y="584300"/>
            <a:ext cx="463588" cy="307777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LKr</a:t>
            </a:r>
            <a:endParaRPr lang="en-GB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1487647" y="584300"/>
            <a:ext cx="583814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MUV</a:t>
            </a:r>
            <a:endParaRPr lang="en-GB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415249" y="584300"/>
            <a:ext cx="914033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IRC/SAC</a:t>
            </a:r>
            <a:endParaRPr lang="en-GB" sz="1400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394183" y="1012742"/>
            <a:ext cx="3419872" cy="576064"/>
          </a:xfrm>
        </p:spPr>
        <p:txBody>
          <a:bodyPr/>
          <a:lstStyle/>
          <a:p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Sub-detectors: </a:t>
            </a:r>
            <a:r>
              <a:rPr lang="en-US" sz="2400" dirty="0" err="1" smtClean="0">
                <a:solidFill>
                  <a:schemeClr val="accent1">
                    <a:lumMod val="25000"/>
                  </a:schemeClr>
                </a:solidFill>
              </a:rPr>
              <a:t>LKr</a:t>
            </a:r>
            <a:endParaRPr lang="en-US" sz="2400" dirty="0"/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028384" y="6248400"/>
            <a:ext cx="658416" cy="457200"/>
          </a:xfrm>
        </p:spPr>
        <p:txBody>
          <a:bodyPr/>
          <a:lstStyle/>
          <a:p>
            <a:fld id="{7D9EBDCE-C73A-4DB2-A3A2-81EF3A54C4A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/>
          <a:p>
            <a:r>
              <a:rPr lang="en-US" dirty="0" smtClean="0"/>
              <a:t>VF</a:t>
            </a:r>
            <a:endParaRPr lang="en-US" dirty="0"/>
          </a:p>
        </p:txBody>
      </p:sp>
      <p:sp>
        <p:nvSpPr>
          <p:cNvPr id="19" name="Date Placeholder 5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r>
              <a:rPr lang="en-US" dirty="0" smtClean="0"/>
              <a:t>29/08/13</a:t>
            </a:r>
            <a:endParaRPr lang="en-US" dirty="0"/>
          </a:p>
        </p:txBody>
      </p:sp>
      <p:pic>
        <p:nvPicPr>
          <p:cNvPr id="21" name="Content Placeholder 20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1551395"/>
            <a:ext cx="7704855" cy="4790583"/>
          </a:xfrm>
        </p:spPr>
      </p:pic>
      <p:sp>
        <p:nvSpPr>
          <p:cNvPr id="22" name="Content Placeholder 2"/>
          <p:cNvSpPr txBox="1">
            <a:spLocks/>
          </p:cNvSpPr>
          <p:nvPr/>
        </p:nvSpPr>
        <p:spPr bwMode="auto">
          <a:xfrm>
            <a:off x="541448" y="4797152"/>
            <a:ext cx="8219364" cy="1718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20000"/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Courier New" pitchFamily="49" charset="0"/>
              <a:buChar char="o"/>
              <a:defRPr sz="2400" b="1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1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¨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spcBef>
                <a:spcPts val="2400"/>
              </a:spcBef>
            </a:pPr>
            <a:r>
              <a:rPr lang="en-US" sz="2400" kern="0" dirty="0" smtClean="0">
                <a:solidFill>
                  <a:schemeClr val="accent1">
                    <a:lumMod val="25000"/>
                  </a:schemeClr>
                </a:solidFill>
              </a:rPr>
              <a:t>Challenges:</a:t>
            </a:r>
            <a:endParaRPr lang="en-US" sz="2000" kern="0" dirty="0" smtClean="0">
              <a:solidFill>
                <a:schemeClr val="accent1">
                  <a:lumMod val="25000"/>
                </a:schemeClr>
              </a:solidFill>
            </a:endParaRPr>
          </a:p>
          <a:p>
            <a:pPr lvl="1" eaLnBrk="1" hangingPunct="1"/>
            <a:r>
              <a:rPr lang="en-US" sz="2000" b="0" kern="0" dirty="0" smtClean="0">
                <a:solidFill>
                  <a:schemeClr val="accent1">
                    <a:lumMod val="25000"/>
                  </a:schemeClr>
                </a:solidFill>
              </a:rPr>
              <a:t>Final debugging and cleaning </a:t>
            </a:r>
          </a:p>
        </p:txBody>
      </p:sp>
      <p:sp>
        <p:nvSpPr>
          <p:cNvPr id="23" name="Rectangle 22"/>
          <p:cNvSpPr/>
          <p:nvPr/>
        </p:nvSpPr>
        <p:spPr bwMode="auto">
          <a:xfrm>
            <a:off x="415249" y="4509120"/>
            <a:ext cx="8345563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2359712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6156176" y="11967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39552" y="2204864"/>
            <a:ext cx="7344816" cy="1728192"/>
          </a:xfrm>
          <a:solidFill>
            <a:schemeClr val="bg1"/>
          </a:solidFill>
        </p:spPr>
        <p:txBody>
          <a:bodyPr/>
          <a:lstStyle/>
          <a:p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HV system</a:t>
            </a:r>
            <a:r>
              <a:rPr lang="en-US" sz="2400" dirty="0">
                <a:solidFill>
                  <a:schemeClr val="accent1">
                    <a:lumMod val="25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and WIENER crate are ready</a:t>
            </a:r>
            <a:endParaRPr lang="en-US" sz="2000" dirty="0">
              <a:solidFill>
                <a:schemeClr val="accent1">
                  <a:lumMod val="25000"/>
                </a:schemeClr>
              </a:solidFill>
            </a:endParaRPr>
          </a:p>
          <a:p>
            <a:r>
              <a:rPr lang="en-US" sz="2400" dirty="0">
                <a:solidFill>
                  <a:schemeClr val="accent1">
                    <a:lumMod val="25000"/>
                  </a:schemeClr>
                </a:solidFill>
              </a:rPr>
              <a:t>Challenges:</a:t>
            </a:r>
            <a:endParaRPr lang="en-US" sz="2000" dirty="0">
              <a:solidFill>
                <a:schemeClr val="accent1">
                  <a:lumMod val="25000"/>
                </a:schemeClr>
              </a:solidFill>
            </a:endParaRPr>
          </a:p>
          <a:p>
            <a:pPr lvl="1"/>
            <a:r>
              <a:rPr lang="en-US" sz="2000" dirty="0" smtClean="0">
                <a:solidFill>
                  <a:schemeClr val="accent1">
                    <a:lumMod val="25000"/>
                  </a:schemeClr>
                </a:solidFill>
              </a:rPr>
              <a:t>HV system for MUV1. Waiting for URD and hardware</a:t>
            </a:r>
          </a:p>
          <a:p>
            <a:pPr lvl="1"/>
            <a:r>
              <a:rPr lang="en-US" sz="2000" dirty="0" smtClean="0">
                <a:solidFill>
                  <a:schemeClr val="accent1">
                    <a:lumMod val="25000"/>
                  </a:schemeClr>
                </a:solidFill>
              </a:rPr>
              <a:t>Front </a:t>
            </a:r>
            <a:r>
              <a:rPr lang="en-US" sz="2000" dirty="0">
                <a:solidFill>
                  <a:schemeClr val="accent1">
                    <a:lumMod val="25000"/>
                  </a:schemeClr>
                </a:solidFill>
              </a:rPr>
              <a:t>end </a:t>
            </a:r>
            <a:r>
              <a:rPr lang="en-US" sz="2000" dirty="0" smtClean="0">
                <a:solidFill>
                  <a:schemeClr val="accent1">
                    <a:lumMod val="25000"/>
                  </a:schemeClr>
                </a:solidFill>
              </a:rPr>
              <a:t>control - </a:t>
            </a:r>
            <a:r>
              <a:rPr lang="en-US" sz="2000" b="0" dirty="0" smtClean="0">
                <a:solidFill>
                  <a:schemeClr val="accent1">
                    <a:lumMod val="25000"/>
                  </a:schemeClr>
                </a:solidFill>
              </a:rPr>
              <a:t>“Terra </a:t>
            </a:r>
            <a:r>
              <a:rPr lang="en-US" sz="2000" b="0" dirty="0">
                <a:solidFill>
                  <a:schemeClr val="accent1">
                    <a:lumMod val="25000"/>
                  </a:schemeClr>
                </a:solidFill>
              </a:rPr>
              <a:t>incognito” – no progress </a:t>
            </a:r>
            <a:r>
              <a:rPr lang="en-US" sz="2000" b="0" dirty="0" smtClean="0">
                <a:solidFill>
                  <a:schemeClr val="accent1">
                    <a:lumMod val="25000"/>
                  </a:schemeClr>
                </a:solidFill>
              </a:rPr>
              <a:t>yet</a:t>
            </a:r>
            <a:endParaRPr lang="en-US" sz="2000" b="0" dirty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84368" y="584300"/>
            <a:ext cx="814647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CEDAR</a:t>
            </a:r>
            <a:endParaRPr lang="en-GB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7172649" y="584300"/>
            <a:ext cx="553357" cy="307777"/>
          </a:xfrm>
          <a:prstGeom prst="rect">
            <a:avLst/>
          </a:prstGeom>
          <a:solidFill>
            <a:srgbClr val="FFCC99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GTK</a:t>
            </a:r>
            <a:endParaRPr lang="en-GB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6161165" y="584300"/>
            <a:ext cx="853119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CHANTI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5491634" y="584300"/>
            <a:ext cx="511166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LAV</a:t>
            </a:r>
            <a:endParaRPr lang="en-GB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4506055" y="584300"/>
            <a:ext cx="827214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STRAW</a:t>
            </a:r>
            <a:endParaRPr lang="en-GB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3723801" y="584300"/>
            <a:ext cx="623889" cy="307777"/>
          </a:xfrm>
          <a:prstGeom prst="rect">
            <a:avLst/>
          </a:prstGeom>
          <a:solidFill>
            <a:srgbClr val="FFCC99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RICH</a:t>
            </a:r>
            <a:endParaRPr lang="en-GB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2851779" y="584300"/>
            <a:ext cx="713657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CHOD</a:t>
            </a:r>
            <a:endParaRPr lang="en-GB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2229826" y="584300"/>
            <a:ext cx="463588" cy="307777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LKr</a:t>
            </a:r>
            <a:endParaRPr lang="en-GB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1487647" y="584300"/>
            <a:ext cx="583814" cy="307777"/>
          </a:xfrm>
          <a:prstGeom prst="rect">
            <a:avLst/>
          </a:prstGeom>
          <a:solidFill>
            <a:srgbClr val="FFCC99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MUV</a:t>
            </a:r>
            <a:endParaRPr lang="en-GB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415249" y="584300"/>
            <a:ext cx="914033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IRC/SAC</a:t>
            </a:r>
            <a:endParaRPr lang="en-GB" sz="1400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69618" y="1566084"/>
            <a:ext cx="3419872" cy="576064"/>
          </a:xfrm>
        </p:spPr>
        <p:txBody>
          <a:bodyPr/>
          <a:lstStyle/>
          <a:p>
            <a:r>
              <a:rPr lang="en-US" sz="2800" dirty="0" smtClean="0">
                <a:solidFill>
                  <a:schemeClr val="accent1">
                    <a:lumMod val="25000"/>
                  </a:schemeClr>
                </a:solidFill>
              </a:rPr>
              <a:t>Sub-detectors: MUV</a:t>
            </a:r>
            <a:endParaRPr lang="en-US" sz="2800" dirty="0"/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028384" y="6248400"/>
            <a:ext cx="658416" cy="457200"/>
          </a:xfrm>
        </p:spPr>
        <p:txBody>
          <a:bodyPr/>
          <a:lstStyle/>
          <a:p>
            <a:fld id="{7D9EBDCE-C73A-4DB2-A3A2-81EF3A54C4A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/>
          <a:p>
            <a:r>
              <a:rPr lang="en-US" dirty="0" smtClean="0"/>
              <a:t>VF</a:t>
            </a:r>
            <a:endParaRPr lang="en-US" dirty="0"/>
          </a:p>
        </p:txBody>
      </p:sp>
      <p:sp>
        <p:nvSpPr>
          <p:cNvPr id="19" name="Date Placeholder 5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r>
              <a:rPr lang="en-US" dirty="0" smtClean="0"/>
              <a:t>29/08/13</a:t>
            </a:r>
            <a:endParaRPr lang="en-US" dirty="0"/>
          </a:p>
        </p:txBody>
      </p:sp>
      <p:sp>
        <p:nvSpPr>
          <p:cNvPr id="20" name="Title 1"/>
          <p:cNvSpPr txBox="1">
            <a:spLocks/>
          </p:cNvSpPr>
          <p:nvPr/>
        </p:nvSpPr>
        <p:spPr bwMode="auto">
          <a:xfrm>
            <a:off x="251149" y="4437112"/>
            <a:ext cx="8395087" cy="576064"/>
          </a:xfrm>
          <a:prstGeom prst="rect">
            <a:avLst/>
          </a:prstGeom>
          <a:noFill/>
          <a:ln w="158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Swis721 LtEx BT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Swis721 LtEx BT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Swis721 LtEx BT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Swis721 LtEx BT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Swis721 LtEx BT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Swis721 LtEx BT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Swis721 LtEx BT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Swis721 LtEx BT" pitchFamily="34" charset="0"/>
              </a:defRPr>
            </a:lvl9pPr>
          </a:lstStyle>
          <a:p>
            <a:pPr eaLnBrk="1" hangingPunct="1"/>
            <a:r>
              <a:rPr lang="en-US" sz="2800" dirty="0">
                <a:solidFill>
                  <a:schemeClr val="accent1">
                    <a:lumMod val="25000"/>
                  </a:schemeClr>
                </a:solidFill>
              </a:rPr>
              <a:t>“Terra incognito</a:t>
            </a:r>
            <a:r>
              <a:rPr lang="en-US" sz="2800" dirty="0" smtClean="0">
                <a:solidFill>
                  <a:schemeClr val="accent1">
                    <a:lumMod val="25000"/>
                  </a:schemeClr>
                </a:solidFill>
              </a:rPr>
              <a:t>”: </a:t>
            </a:r>
            <a:r>
              <a:rPr lang="en-US" sz="2800" kern="0" dirty="0" smtClean="0">
                <a:solidFill>
                  <a:schemeClr val="accent1">
                    <a:lumMod val="25000"/>
                  </a:schemeClr>
                </a:solidFill>
              </a:rPr>
              <a:t> IRC/SAC, CHANTI, HAC</a:t>
            </a:r>
            <a:endParaRPr lang="en-US" sz="2800" kern="0" dirty="0"/>
          </a:p>
        </p:txBody>
      </p:sp>
      <p:sp>
        <p:nvSpPr>
          <p:cNvPr id="3" name="Right Arrow 2"/>
          <p:cNvSpPr/>
          <p:nvPr/>
        </p:nvSpPr>
        <p:spPr bwMode="auto">
          <a:xfrm rot="16200000">
            <a:off x="748070" y="990215"/>
            <a:ext cx="248388" cy="206811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59163" y="938439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?</a:t>
            </a:r>
            <a:endParaRPr lang="en-GB" dirty="0"/>
          </a:p>
        </p:txBody>
      </p:sp>
      <p:sp>
        <p:nvSpPr>
          <p:cNvPr id="22" name="Right Arrow 21"/>
          <p:cNvSpPr/>
          <p:nvPr/>
        </p:nvSpPr>
        <p:spPr bwMode="auto">
          <a:xfrm rot="16200000">
            <a:off x="6376631" y="1008999"/>
            <a:ext cx="248388" cy="206811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587724" y="95722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?</a:t>
            </a:r>
            <a:endParaRPr lang="en-GB" dirty="0"/>
          </a:p>
        </p:txBody>
      </p:sp>
      <p:sp>
        <p:nvSpPr>
          <p:cNvPr id="24" name="Right Arrow 23"/>
          <p:cNvSpPr/>
          <p:nvPr/>
        </p:nvSpPr>
        <p:spPr bwMode="auto">
          <a:xfrm rot="16200000">
            <a:off x="2997514" y="1052659"/>
            <a:ext cx="248388" cy="206811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208607" y="100088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53835614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3" grpId="0" animBg="1"/>
      <p:bldP spid="22" grpId="0" animBg="1"/>
      <p:bldP spid="23" grpId="0"/>
      <p:bldP spid="2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Flowchart: Punched Tape 114"/>
          <p:cNvSpPr/>
          <p:nvPr/>
        </p:nvSpPr>
        <p:spPr bwMode="auto">
          <a:xfrm>
            <a:off x="539552" y="2132856"/>
            <a:ext cx="1227958" cy="828644"/>
          </a:xfrm>
          <a:prstGeom prst="flowChartPunchedTape">
            <a:avLst/>
          </a:prstGeom>
          <a:solidFill>
            <a:srgbClr val="FDE451">
              <a:alpha val="54902"/>
            </a:srgbClr>
          </a:solidFill>
          <a:ln w="31750" cap="flat" cmpd="sng" algn="ctr">
            <a:solidFill>
              <a:srgbClr val="FDE45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114" name="Flowchart: Punched Tape 113"/>
          <p:cNvSpPr/>
          <p:nvPr/>
        </p:nvSpPr>
        <p:spPr bwMode="auto">
          <a:xfrm>
            <a:off x="1403648" y="4221088"/>
            <a:ext cx="957849" cy="736692"/>
          </a:xfrm>
          <a:prstGeom prst="flowChartPunchedTape">
            <a:avLst/>
          </a:prstGeom>
          <a:solidFill>
            <a:srgbClr val="99FFCC">
              <a:alpha val="55000"/>
            </a:srgbClr>
          </a:solidFill>
          <a:ln w="31750" cap="flat" cmpd="sng" algn="ctr">
            <a:solidFill>
              <a:srgbClr val="FDE45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113" name="Flowchart: Punched Tape 112"/>
          <p:cNvSpPr/>
          <p:nvPr/>
        </p:nvSpPr>
        <p:spPr bwMode="auto">
          <a:xfrm>
            <a:off x="8072636" y="3871342"/>
            <a:ext cx="957850" cy="609317"/>
          </a:xfrm>
          <a:prstGeom prst="flowChartPunchedTape">
            <a:avLst/>
          </a:prstGeom>
          <a:solidFill>
            <a:srgbClr val="99FFCC">
              <a:alpha val="55000"/>
            </a:srgbClr>
          </a:solidFill>
          <a:ln w="31750" cap="flat" cmpd="sng" algn="ctr">
            <a:solidFill>
              <a:srgbClr val="FDE45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112" name="Flowchart: Punched Tape 111"/>
          <p:cNvSpPr/>
          <p:nvPr/>
        </p:nvSpPr>
        <p:spPr bwMode="auto">
          <a:xfrm>
            <a:off x="6156176" y="2132856"/>
            <a:ext cx="1227958" cy="828644"/>
          </a:xfrm>
          <a:prstGeom prst="flowChartPunchedTape">
            <a:avLst/>
          </a:prstGeom>
          <a:solidFill>
            <a:srgbClr val="99FFCC">
              <a:alpha val="55000"/>
            </a:srgbClr>
          </a:solidFill>
          <a:ln w="31750" cap="flat" cmpd="sng" algn="ctr">
            <a:solidFill>
              <a:srgbClr val="FDE45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108" name="Flowchart: Punched Tape 107"/>
          <p:cNvSpPr/>
          <p:nvPr/>
        </p:nvSpPr>
        <p:spPr bwMode="auto">
          <a:xfrm>
            <a:off x="4159642" y="4779473"/>
            <a:ext cx="977589" cy="725123"/>
          </a:xfrm>
          <a:prstGeom prst="flowChartPunchedTape">
            <a:avLst/>
          </a:prstGeom>
          <a:solidFill>
            <a:srgbClr val="FDE451">
              <a:alpha val="55000"/>
            </a:srgbClr>
          </a:solidFill>
          <a:ln w="31750" cap="flat" cmpd="sng" algn="ctr">
            <a:solidFill>
              <a:srgbClr val="FDE45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111" name="Flowchart: Punched Tape 110"/>
          <p:cNvSpPr/>
          <p:nvPr/>
        </p:nvSpPr>
        <p:spPr bwMode="auto">
          <a:xfrm>
            <a:off x="3110236" y="4812016"/>
            <a:ext cx="1027393" cy="725123"/>
          </a:xfrm>
          <a:prstGeom prst="flowChartPunchedTape">
            <a:avLst/>
          </a:prstGeom>
          <a:solidFill>
            <a:srgbClr val="FDE451">
              <a:alpha val="55000"/>
            </a:srgbClr>
          </a:solidFill>
          <a:ln w="31750" cap="flat" cmpd="sng" algn="ctr">
            <a:solidFill>
              <a:srgbClr val="FDE45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79" name="Flowchart: Punched Tape 78"/>
          <p:cNvSpPr/>
          <p:nvPr/>
        </p:nvSpPr>
        <p:spPr bwMode="auto">
          <a:xfrm>
            <a:off x="5159977" y="4261308"/>
            <a:ext cx="1112087" cy="617147"/>
          </a:xfrm>
          <a:prstGeom prst="flowChartPunchedTape">
            <a:avLst/>
          </a:prstGeom>
          <a:solidFill>
            <a:srgbClr val="FDE451">
              <a:alpha val="54902"/>
            </a:srgbClr>
          </a:solidFill>
          <a:ln w="31750" cap="flat" cmpd="sng" algn="ctr">
            <a:solidFill>
              <a:srgbClr val="FDE45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90" name="Flowchart: Punched Tape 89"/>
          <p:cNvSpPr/>
          <p:nvPr/>
        </p:nvSpPr>
        <p:spPr bwMode="auto">
          <a:xfrm>
            <a:off x="5159978" y="4812016"/>
            <a:ext cx="1089339" cy="665630"/>
          </a:xfrm>
          <a:prstGeom prst="flowChartPunchedTape">
            <a:avLst/>
          </a:prstGeom>
          <a:solidFill>
            <a:srgbClr val="FDE451">
              <a:alpha val="55000"/>
            </a:srgbClr>
          </a:solidFill>
          <a:ln w="31750" cap="flat" cmpd="sng" algn="ctr">
            <a:solidFill>
              <a:srgbClr val="FDE45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85" name="Flowchart: Punched Tape 84"/>
          <p:cNvSpPr/>
          <p:nvPr/>
        </p:nvSpPr>
        <p:spPr bwMode="auto">
          <a:xfrm>
            <a:off x="5137231" y="5411569"/>
            <a:ext cx="1112087" cy="617147"/>
          </a:xfrm>
          <a:prstGeom prst="flowChartPunchedTape">
            <a:avLst/>
          </a:prstGeom>
          <a:solidFill>
            <a:srgbClr val="FDE451">
              <a:alpha val="54902"/>
            </a:srgbClr>
          </a:solidFill>
          <a:ln w="31750" cap="flat" cmpd="sng" algn="ctr">
            <a:solidFill>
              <a:srgbClr val="FDE45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84" name="Flowchart: Punched Tape 83"/>
          <p:cNvSpPr/>
          <p:nvPr/>
        </p:nvSpPr>
        <p:spPr bwMode="auto">
          <a:xfrm>
            <a:off x="4169744" y="4264713"/>
            <a:ext cx="915485" cy="529401"/>
          </a:xfrm>
          <a:prstGeom prst="flowChartPunchedTape">
            <a:avLst/>
          </a:prstGeom>
          <a:solidFill>
            <a:srgbClr val="FDE451">
              <a:alpha val="54902"/>
            </a:srgbClr>
          </a:solidFill>
          <a:ln w="31750" cap="flat" cmpd="sng" algn="ctr">
            <a:solidFill>
              <a:srgbClr val="FDE45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81" name="Flowchart: Punched Tape 80"/>
          <p:cNvSpPr/>
          <p:nvPr/>
        </p:nvSpPr>
        <p:spPr bwMode="auto">
          <a:xfrm>
            <a:off x="4382243" y="2950556"/>
            <a:ext cx="1227958" cy="828644"/>
          </a:xfrm>
          <a:prstGeom prst="flowChartPunchedTape">
            <a:avLst/>
          </a:prstGeom>
          <a:solidFill>
            <a:srgbClr val="FDE451">
              <a:alpha val="54902"/>
            </a:srgbClr>
          </a:solidFill>
          <a:ln w="31750" cap="flat" cmpd="sng" algn="ctr">
            <a:solidFill>
              <a:srgbClr val="FDE45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80" name="Flowchart: Punched Tape 79"/>
          <p:cNvSpPr/>
          <p:nvPr/>
        </p:nvSpPr>
        <p:spPr bwMode="auto">
          <a:xfrm>
            <a:off x="1380067" y="4772846"/>
            <a:ext cx="957849" cy="736692"/>
          </a:xfrm>
          <a:prstGeom prst="flowChartPunchedTape">
            <a:avLst/>
          </a:prstGeom>
          <a:solidFill>
            <a:srgbClr val="FDE451">
              <a:alpha val="54902"/>
            </a:srgbClr>
          </a:solidFill>
          <a:ln w="31750" cap="flat" cmpd="sng" algn="ctr">
            <a:solidFill>
              <a:srgbClr val="FDE45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78" name="Flowchart: Punched Tape 77"/>
          <p:cNvSpPr/>
          <p:nvPr/>
        </p:nvSpPr>
        <p:spPr bwMode="auto">
          <a:xfrm>
            <a:off x="5626804" y="2950556"/>
            <a:ext cx="1033427" cy="828644"/>
          </a:xfrm>
          <a:prstGeom prst="flowChartPunchedTape">
            <a:avLst/>
          </a:prstGeom>
          <a:solidFill>
            <a:srgbClr val="FDE451">
              <a:alpha val="54902"/>
            </a:srgbClr>
          </a:solidFill>
          <a:ln w="31750" cap="flat" cmpd="sng" algn="ctr">
            <a:solidFill>
              <a:srgbClr val="FDE45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77" name="Flowchart: Punched Tape 76"/>
          <p:cNvSpPr/>
          <p:nvPr/>
        </p:nvSpPr>
        <p:spPr bwMode="auto">
          <a:xfrm>
            <a:off x="8078647" y="4377799"/>
            <a:ext cx="957850" cy="609317"/>
          </a:xfrm>
          <a:prstGeom prst="flowChartPunchedTape">
            <a:avLst/>
          </a:prstGeom>
          <a:solidFill>
            <a:srgbClr val="FDE451">
              <a:alpha val="54902"/>
            </a:srgbClr>
          </a:solidFill>
          <a:ln w="31750" cap="flat" cmpd="sng" algn="ctr">
            <a:solidFill>
              <a:srgbClr val="FDE45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75" name="Flowchart: Punched Tape 74"/>
          <p:cNvSpPr/>
          <p:nvPr/>
        </p:nvSpPr>
        <p:spPr bwMode="auto">
          <a:xfrm>
            <a:off x="7853837" y="2950556"/>
            <a:ext cx="1098080" cy="828644"/>
          </a:xfrm>
          <a:prstGeom prst="flowChartPunchedTape">
            <a:avLst/>
          </a:prstGeom>
          <a:solidFill>
            <a:srgbClr val="99FFCC">
              <a:alpha val="42000"/>
            </a:srgbClr>
          </a:solidFill>
          <a:ln w="31750" cap="flat" cmpd="sng" algn="ctr">
            <a:solidFill>
              <a:srgbClr val="FDE45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103" name="Flowchart: Punched Tape 102"/>
          <p:cNvSpPr/>
          <p:nvPr/>
        </p:nvSpPr>
        <p:spPr bwMode="auto">
          <a:xfrm>
            <a:off x="937447" y="2950556"/>
            <a:ext cx="1227958" cy="828644"/>
          </a:xfrm>
          <a:prstGeom prst="flowChartPunchedTape">
            <a:avLst/>
          </a:prstGeom>
          <a:solidFill>
            <a:srgbClr val="99FFCC">
              <a:alpha val="41000"/>
            </a:srgbClr>
          </a:solidFill>
          <a:ln w="31750" cap="flat" cmpd="sng" algn="ctr">
            <a:solidFill>
              <a:srgbClr val="FDE45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102" name="Flowchart: Punched Tape 101"/>
          <p:cNvSpPr/>
          <p:nvPr/>
        </p:nvSpPr>
        <p:spPr bwMode="auto">
          <a:xfrm>
            <a:off x="2065662" y="2204864"/>
            <a:ext cx="1227958" cy="745692"/>
          </a:xfrm>
          <a:prstGeom prst="flowChartPunchedTape">
            <a:avLst/>
          </a:prstGeom>
          <a:solidFill>
            <a:srgbClr val="99FFCC">
              <a:alpha val="86000"/>
            </a:srgbClr>
          </a:solidFill>
          <a:ln w="31750" cap="flat" cmpd="sng" algn="ctr">
            <a:solidFill>
              <a:srgbClr val="FDE45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100" name="Flowchart: Punched Tape 99"/>
          <p:cNvSpPr/>
          <p:nvPr/>
        </p:nvSpPr>
        <p:spPr bwMode="auto">
          <a:xfrm>
            <a:off x="2915816" y="1052736"/>
            <a:ext cx="2736304" cy="1008002"/>
          </a:xfrm>
          <a:prstGeom prst="flowChartPunchedTape">
            <a:avLst/>
          </a:prstGeom>
          <a:solidFill>
            <a:srgbClr val="CCFFCC">
              <a:alpha val="55000"/>
            </a:srgbClr>
          </a:solidFill>
          <a:ln w="317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96" name="Flowchart: Punched Tape 95"/>
          <p:cNvSpPr/>
          <p:nvPr/>
        </p:nvSpPr>
        <p:spPr bwMode="auto">
          <a:xfrm>
            <a:off x="3482678" y="2179899"/>
            <a:ext cx="1227958" cy="828644"/>
          </a:xfrm>
          <a:prstGeom prst="flowChartPunchedTape">
            <a:avLst/>
          </a:prstGeom>
          <a:solidFill>
            <a:srgbClr val="CCFFCC">
              <a:alpha val="55000"/>
            </a:srgbClr>
          </a:solidFill>
          <a:ln w="317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94" name="Flowchart: Punched Tape 93"/>
          <p:cNvSpPr/>
          <p:nvPr/>
        </p:nvSpPr>
        <p:spPr bwMode="auto">
          <a:xfrm>
            <a:off x="1380067" y="5395629"/>
            <a:ext cx="957849" cy="633087"/>
          </a:xfrm>
          <a:prstGeom prst="flowChartPunchedTape">
            <a:avLst/>
          </a:prstGeom>
          <a:solidFill>
            <a:srgbClr val="CCFFCC">
              <a:alpha val="55000"/>
            </a:srgbClr>
          </a:solidFill>
          <a:ln w="317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91" name="Flowchart: Punched Tape 90"/>
          <p:cNvSpPr/>
          <p:nvPr/>
        </p:nvSpPr>
        <p:spPr bwMode="auto">
          <a:xfrm>
            <a:off x="496120" y="4870625"/>
            <a:ext cx="865879" cy="633087"/>
          </a:xfrm>
          <a:prstGeom prst="flowChartPunchedTape">
            <a:avLst/>
          </a:prstGeom>
          <a:solidFill>
            <a:srgbClr val="CCFFCC">
              <a:alpha val="55000"/>
            </a:srgbClr>
          </a:solidFill>
          <a:ln w="317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92" name="Flowchart: Punched Tape 91"/>
          <p:cNvSpPr/>
          <p:nvPr/>
        </p:nvSpPr>
        <p:spPr bwMode="auto">
          <a:xfrm>
            <a:off x="496120" y="5394946"/>
            <a:ext cx="872887" cy="633087"/>
          </a:xfrm>
          <a:prstGeom prst="flowChartPunchedTape">
            <a:avLst/>
          </a:prstGeom>
          <a:solidFill>
            <a:srgbClr val="CCFFCC">
              <a:alpha val="55000"/>
            </a:srgbClr>
          </a:solidFill>
          <a:ln w="317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89" name="Flowchart: Punched Tape 88"/>
          <p:cNvSpPr/>
          <p:nvPr/>
        </p:nvSpPr>
        <p:spPr bwMode="auto">
          <a:xfrm>
            <a:off x="8078647" y="5394946"/>
            <a:ext cx="957849" cy="633087"/>
          </a:xfrm>
          <a:prstGeom prst="flowChartPunchedTape">
            <a:avLst/>
          </a:prstGeom>
          <a:solidFill>
            <a:srgbClr val="CCFFCC">
              <a:alpha val="55000"/>
            </a:srgbClr>
          </a:solidFill>
          <a:ln w="317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88" name="Flowchart: Punched Tape 87"/>
          <p:cNvSpPr/>
          <p:nvPr/>
        </p:nvSpPr>
        <p:spPr bwMode="auto">
          <a:xfrm>
            <a:off x="8078647" y="4876451"/>
            <a:ext cx="957849" cy="633087"/>
          </a:xfrm>
          <a:prstGeom prst="flowChartPunchedTape">
            <a:avLst/>
          </a:prstGeom>
          <a:solidFill>
            <a:srgbClr val="CCFFCC">
              <a:alpha val="55000"/>
            </a:srgbClr>
          </a:solidFill>
          <a:ln w="317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56176" y="11967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67544" y="476672"/>
            <a:ext cx="21160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n-lt"/>
              </a:rPr>
              <a:t>Main DCS hard- and middleware</a:t>
            </a:r>
            <a:endParaRPr lang="en-US" sz="2000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43877" y="5531500"/>
            <a:ext cx="585906" cy="400110"/>
          </a:xfrm>
          <a:prstGeom prst="rect">
            <a:avLst/>
          </a:prstGeom>
          <a:solidFill>
            <a:srgbClr val="FF0000">
              <a:alpha val="42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CAEN HV</a:t>
            </a:r>
            <a:endParaRPr lang="en-GB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8129507" y="6040302"/>
            <a:ext cx="6602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KTAG</a:t>
            </a:r>
            <a:endParaRPr lang="en-GB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6328821" y="6040302"/>
            <a:ext cx="8531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CHANTI</a:t>
            </a:r>
            <a:endParaRPr lang="en-GB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5460437" y="6040302"/>
            <a:ext cx="5111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LAV</a:t>
            </a:r>
            <a:endParaRPr lang="en-GB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4197389" y="6040302"/>
            <a:ext cx="8272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STRAW</a:t>
            </a:r>
            <a:endParaRPr lang="en-GB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3472768" y="6040302"/>
            <a:ext cx="6238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RICH</a:t>
            </a:r>
            <a:endParaRPr lang="en-GB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2364172" y="6028716"/>
            <a:ext cx="7136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CHOD</a:t>
            </a:r>
            <a:endParaRPr lang="en-GB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724848" y="6040302"/>
            <a:ext cx="583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MUV</a:t>
            </a:r>
            <a:endParaRPr lang="en-GB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23414" y="6020927"/>
            <a:ext cx="5549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IRC/</a:t>
            </a:r>
          </a:p>
          <a:p>
            <a:r>
              <a:rPr lang="en-US" sz="1400" dirty="0" smtClean="0"/>
              <a:t>SAC</a:t>
            </a:r>
            <a:endParaRPr lang="en-GB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1730481" y="6040302"/>
            <a:ext cx="4635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LKr</a:t>
            </a:r>
            <a:endParaRPr lang="en-GB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5214812" y="5608445"/>
            <a:ext cx="1002419" cy="246221"/>
          </a:xfrm>
          <a:prstGeom prst="rect">
            <a:avLst/>
          </a:prstGeom>
          <a:solidFill>
            <a:srgbClr val="FF0000">
              <a:alpha val="42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CAEN HV: 12</a:t>
            </a:r>
            <a:endParaRPr lang="en-GB" sz="1000" dirty="0"/>
          </a:p>
        </p:txBody>
      </p:sp>
      <p:sp>
        <p:nvSpPr>
          <p:cNvPr id="26" name="TextBox 25"/>
          <p:cNvSpPr txBox="1"/>
          <p:nvPr/>
        </p:nvSpPr>
        <p:spPr>
          <a:xfrm>
            <a:off x="2428048" y="5531500"/>
            <a:ext cx="585905" cy="400110"/>
          </a:xfrm>
          <a:prstGeom prst="rect">
            <a:avLst/>
          </a:prstGeom>
          <a:solidFill>
            <a:srgbClr val="FF0000">
              <a:alpha val="42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CAEN HV</a:t>
            </a:r>
            <a:endParaRPr lang="en-GB" sz="1000" dirty="0"/>
          </a:p>
        </p:txBody>
      </p:sp>
      <p:sp>
        <p:nvSpPr>
          <p:cNvPr id="27" name="TextBox 26"/>
          <p:cNvSpPr txBox="1"/>
          <p:nvPr/>
        </p:nvSpPr>
        <p:spPr>
          <a:xfrm>
            <a:off x="1540804" y="5531500"/>
            <a:ext cx="585905" cy="400110"/>
          </a:xfrm>
          <a:prstGeom prst="rect">
            <a:avLst/>
          </a:prstGeom>
          <a:solidFill>
            <a:srgbClr val="FF0000">
              <a:alpha val="42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CAEN HV</a:t>
            </a:r>
            <a:endParaRPr lang="en-GB" sz="1000" dirty="0"/>
          </a:p>
        </p:txBody>
      </p:sp>
      <p:sp>
        <p:nvSpPr>
          <p:cNvPr id="28" name="TextBox 27"/>
          <p:cNvSpPr txBox="1"/>
          <p:nvPr/>
        </p:nvSpPr>
        <p:spPr>
          <a:xfrm>
            <a:off x="538098" y="5531500"/>
            <a:ext cx="803508" cy="400110"/>
          </a:xfrm>
          <a:prstGeom prst="rect">
            <a:avLst/>
          </a:prstGeom>
          <a:solidFill>
            <a:srgbClr val="FF0000">
              <a:alpha val="42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CAEN HV: 1,2</a:t>
            </a:r>
            <a:endParaRPr lang="en-GB" sz="1000" dirty="0"/>
          </a:p>
        </p:txBody>
      </p:sp>
      <p:sp>
        <p:nvSpPr>
          <p:cNvPr id="30" name="TextBox 29"/>
          <p:cNvSpPr txBox="1"/>
          <p:nvPr/>
        </p:nvSpPr>
        <p:spPr>
          <a:xfrm>
            <a:off x="8186692" y="4987116"/>
            <a:ext cx="700277" cy="400110"/>
          </a:xfrm>
          <a:prstGeom prst="rect">
            <a:avLst/>
          </a:prstGeom>
          <a:solidFill>
            <a:srgbClr val="0033CC">
              <a:alpha val="48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WIENER FE crate</a:t>
            </a:r>
            <a:endParaRPr lang="en-GB" sz="1000" dirty="0"/>
          </a:p>
        </p:txBody>
      </p:sp>
      <p:sp>
        <p:nvSpPr>
          <p:cNvPr id="35" name="TextBox 34"/>
          <p:cNvSpPr txBox="1"/>
          <p:nvPr/>
        </p:nvSpPr>
        <p:spPr>
          <a:xfrm>
            <a:off x="2370862" y="4987116"/>
            <a:ext cx="700277" cy="400110"/>
          </a:xfrm>
          <a:prstGeom prst="rect">
            <a:avLst/>
          </a:prstGeom>
          <a:solidFill>
            <a:srgbClr val="0033CC">
              <a:alpha val="48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WIENER FE crate</a:t>
            </a:r>
            <a:endParaRPr lang="en-GB" sz="1000" dirty="0"/>
          </a:p>
        </p:txBody>
      </p:sp>
      <p:sp>
        <p:nvSpPr>
          <p:cNvPr id="36" name="TextBox 35"/>
          <p:cNvSpPr txBox="1"/>
          <p:nvPr/>
        </p:nvSpPr>
        <p:spPr>
          <a:xfrm>
            <a:off x="538098" y="4987116"/>
            <a:ext cx="700277" cy="400110"/>
          </a:xfrm>
          <a:prstGeom prst="rect">
            <a:avLst/>
          </a:prstGeom>
          <a:solidFill>
            <a:srgbClr val="0033CC">
              <a:alpha val="48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WIENER FE crate</a:t>
            </a:r>
            <a:endParaRPr lang="en-GB" sz="1000" dirty="0"/>
          </a:p>
        </p:txBody>
      </p:sp>
      <p:sp>
        <p:nvSpPr>
          <p:cNvPr id="37" name="TextBox 36"/>
          <p:cNvSpPr txBox="1"/>
          <p:nvPr/>
        </p:nvSpPr>
        <p:spPr>
          <a:xfrm>
            <a:off x="5159978" y="4454744"/>
            <a:ext cx="1112087" cy="246221"/>
          </a:xfrm>
          <a:prstGeom prst="rect">
            <a:avLst/>
          </a:prstGeom>
          <a:solidFill>
            <a:srgbClr val="B1D288">
              <a:alpha val="48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FE control: 12</a:t>
            </a:r>
            <a:endParaRPr lang="en-GB" sz="1000" dirty="0"/>
          </a:p>
        </p:txBody>
      </p:sp>
      <p:sp>
        <p:nvSpPr>
          <p:cNvPr id="25" name="Oval 24"/>
          <p:cNvSpPr/>
          <p:nvPr/>
        </p:nvSpPr>
        <p:spPr bwMode="auto">
          <a:xfrm>
            <a:off x="2065662" y="2409319"/>
            <a:ext cx="1233227" cy="346234"/>
          </a:xfrm>
          <a:prstGeom prst="ellipse">
            <a:avLst/>
          </a:prstGeom>
          <a:solidFill>
            <a:srgbClr val="FF0000">
              <a:alpha val="38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wis721 LtEx BT" pitchFamily="34" charset="0"/>
              </a:rPr>
              <a:t>CAEN HV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41" name="Oval 40"/>
          <p:cNvSpPr/>
          <p:nvPr/>
        </p:nvSpPr>
        <p:spPr bwMode="auto">
          <a:xfrm>
            <a:off x="3463703" y="2301121"/>
            <a:ext cx="1163783" cy="562630"/>
          </a:xfrm>
          <a:prstGeom prst="ellipse">
            <a:avLst/>
          </a:prstGeom>
          <a:solidFill>
            <a:srgbClr val="0033CC">
              <a:alpha val="38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 smtClean="0"/>
              <a:t>WIENER FE  crates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483618" y="4377799"/>
            <a:ext cx="700277" cy="400110"/>
          </a:xfrm>
          <a:prstGeom prst="rect">
            <a:avLst/>
          </a:prstGeom>
          <a:solidFill>
            <a:srgbClr val="FFCCFF">
              <a:alpha val="47843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LV control</a:t>
            </a:r>
            <a:endParaRPr lang="en-GB" sz="1000" dirty="0"/>
          </a:p>
        </p:txBody>
      </p:sp>
      <p:sp>
        <p:nvSpPr>
          <p:cNvPr id="43" name="Oval 42"/>
          <p:cNvSpPr/>
          <p:nvPr/>
        </p:nvSpPr>
        <p:spPr bwMode="auto">
          <a:xfrm>
            <a:off x="551396" y="2300424"/>
            <a:ext cx="1172197" cy="562630"/>
          </a:xfrm>
          <a:prstGeom prst="ellipse">
            <a:avLst/>
          </a:prstGeom>
          <a:solidFill>
            <a:srgbClr val="FFCCFF">
              <a:alpha val="38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wis721 LtEx BT" pitchFamily="34" charset="0"/>
              </a:rPr>
              <a:t>LKr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wis721 LtEx BT" pitchFamily="34" charset="0"/>
              </a:rPr>
              <a:t> LV control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44" name="Oval 43"/>
          <p:cNvSpPr/>
          <p:nvPr/>
        </p:nvSpPr>
        <p:spPr bwMode="auto">
          <a:xfrm>
            <a:off x="5695445" y="3083563"/>
            <a:ext cx="874294" cy="562630"/>
          </a:xfrm>
          <a:prstGeom prst="ellipse">
            <a:avLst/>
          </a:prstGeom>
          <a:solidFill>
            <a:srgbClr val="B1D288">
              <a:alpha val="38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 smtClean="0"/>
              <a:t>LAV FE control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46" name="Rectangle 45"/>
          <p:cNvSpPr/>
          <p:nvPr/>
        </p:nvSpPr>
        <p:spPr bwMode="auto">
          <a:xfrm>
            <a:off x="3059833" y="1262373"/>
            <a:ext cx="2448272" cy="607422"/>
          </a:xfrm>
          <a:prstGeom prst="rect">
            <a:avLst/>
          </a:prstGeom>
          <a:solidFill>
            <a:srgbClr val="663300">
              <a:alpha val="15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GB" dirty="0" smtClean="0"/>
              <a:t>Win </a:t>
            </a:r>
            <a:r>
              <a:rPr lang="en-GB" dirty="0"/>
              <a:t>CC OA </a:t>
            </a:r>
            <a:r>
              <a:rPr lang="en-GB" dirty="0" smtClean="0"/>
              <a:t>3.11 SP1  </a:t>
            </a: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345387" y="2361796"/>
            <a:ext cx="16065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OPC servers and</a:t>
            </a:r>
          </a:p>
          <a:p>
            <a:r>
              <a:rPr lang="en-US" sz="1400" dirty="0" smtClean="0"/>
              <a:t> other middleware</a:t>
            </a:r>
            <a:endParaRPr lang="en-GB" sz="1400" dirty="0"/>
          </a:p>
        </p:txBody>
      </p:sp>
      <p:cxnSp>
        <p:nvCxnSpPr>
          <p:cNvPr id="49" name="Straight Connector 48"/>
          <p:cNvCxnSpPr/>
          <p:nvPr/>
        </p:nvCxnSpPr>
        <p:spPr bwMode="auto">
          <a:xfrm>
            <a:off x="263341" y="2132856"/>
            <a:ext cx="842493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" name="TextBox 50"/>
          <p:cNvSpPr txBox="1"/>
          <p:nvPr/>
        </p:nvSpPr>
        <p:spPr>
          <a:xfrm>
            <a:off x="3442150" y="560404"/>
            <a:ext cx="1643079" cy="338554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smtClean="0"/>
              <a:t>IT: ORACLE DB</a:t>
            </a:r>
            <a:endParaRPr lang="en-GB" sz="1600" dirty="0"/>
          </a:p>
        </p:txBody>
      </p:sp>
      <p:cxnSp>
        <p:nvCxnSpPr>
          <p:cNvPr id="52" name="Straight Connector 51"/>
          <p:cNvCxnSpPr/>
          <p:nvPr/>
        </p:nvCxnSpPr>
        <p:spPr bwMode="auto">
          <a:xfrm>
            <a:off x="194881" y="3861048"/>
            <a:ext cx="842493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TextBox 56"/>
          <p:cNvSpPr txBox="1"/>
          <p:nvPr/>
        </p:nvSpPr>
        <p:spPr>
          <a:xfrm>
            <a:off x="6340907" y="5011459"/>
            <a:ext cx="700277" cy="400110"/>
          </a:xfrm>
          <a:prstGeom prst="rect">
            <a:avLst/>
          </a:prstGeom>
          <a:solidFill>
            <a:srgbClr val="0033CC">
              <a:alpha val="48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WIENER FE crate</a:t>
            </a:r>
            <a:endParaRPr lang="en-GB" sz="1000" dirty="0"/>
          </a:p>
        </p:txBody>
      </p:sp>
      <p:sp>
        <p:nvSpPr>
          <p:cNvPr id="58" name="TextBox 57"/>
          <p:cNvSpPr txBox="1"/>
          <p:nvPr/>
        </p:nvSpPr>
        <p:spPr>
          <a:xfrm>
            <a:off x="6398092" y="5632788"/>
            <a:ext cx="585906" cy="246221"/>
          </a:xfrm>
          <a:prstGeom prst="rect">
            <a:avLst/>
          </a:prstGeom>
          <a:solidFill>
            <a:srgbClr val="FF0000">
              <a:alpha val="42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PS (?)</a:t>
            </a:r>
            <a:endParaRPr lang="en-GB" sz="1000" dirty="0"/>
          </a:p>
        </p:txBody>
      </p:sp>
      <p:sp>
        <p:nvSpPr>
          <p:cNvPr id="59" name="TextBox 58"/>
          <p:cNvSpPr txBox="1"/>
          <p:nvPr/>
        </p:nvSpPr>
        <p:spPr>
          <a:xfrm>
            <a:off x="8132201" y="4565794"/>
            <a:ext cx="847038" cy="246221"/>
          </a:xfrm>
          <a:prstGeom prst="rect">
            <a:avLst/>
          </a:prstGeom>
          <a:solidFill>
            <a:srgbClr val="CCCC00">
              <a:alpha val="47843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FE control</a:t>
            </a:r>
            <a:endParaRPr lang="en-GB" sz="1000" dirty="0"/>
          </a:p>
        </p:txBody>
      </p:sp>
      <p:sp>
        <p:nvSpPr>
          <p:cNvPr id="60" name="TextBox 59"/>
          <p:cNvSpPr txBox="1"/>
          <p:nvPr/>
        </p:nvSpPr>
        <p:spPr>
          <a:xfrm>
            <a:off x="4169744" y="5608445"/>
            <a:ext cx="882505" cy="246221"/>
          </a:xfrm>
          <a:prstGeom prst="rect">
            <a:avLst/>
          </a:prstGeom>
          <a:solidFill>
            <a:srgbClr val="FF0000">
              <a:alpha val="42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MPOD: 4</a:t>
            </a:r>
            <a:endParaRPr lang="en-GB" sz="1000" dirty="0"/>
          </a:p>
        </p:txBody>
      </p:sp>
      <p:sp>
        <p:nvSpPr>
          <p:cNvPr id="61" name="TextBox 60"/>
          <p:cNvSpPr txBox="1"/>
          <p:nvPr/>
        </p:nvSpPr>
        <p:spPr>
          <a:xfrm>
            <a:off x="4169743" y="4987116"/>
            <a:ext cx="882506" cy="400110"/>
          </a:xfrm>
          <a:prstGeom prst="rect">
            <a:avLst/>
          </a:prstGeom>
          <a:solidFill>
            <a:srgbClr val="0033CC">
              <a:alpha val="48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WIENER FE crates: 4</a:t>
            </a:r>
            <a:endParaRPr lang="en-GB" sz="1000" dirty="0"/>
          </a:p>
        </p:txBody>
      </p:sp>
      <p:sp>
        <p:nvSpPr>
          <p:cNvPr id="62" name="TextBox 61"/>
          <p:cNvSpPr txBox="1"/>
          <p:nvPr/>
        </p:nvSpPr>
        <p:spPr>
          <a:xfrm>
            <a:off x="4225770" y="4441060"/>
            <a:ext cx="770452" cy="246221"/>
          </a:xfrm>
          <a:prstGeom prst="rect">
            <a:avLst/>
          </a:prstGeom>
          <a:solidFill>
            <a:srgbClr val="99CCFF">
              <a:alpha val="47451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LV control</a:t>
            </a:r>
            <a:endParaRPr lang="en-GB" sz="1000" dirty="0"/>
          </a:p>
        </p:txBody>
      </p:sp>
      <p:sp>
        <p:nvSpPr>
          <p:cNvPr id="63" name="TextBox 62"/>
          <p:cNvSpPr txBox="1"/>
          <p:nvPr/>
        </p:nvSpPr>
        <p:spPr>
          <a:xfrm>
            <a:off x="3146680" y="5616847"/>
            <a:ext cx="954507" cy="246221"/>
          </a:xfrm>
          <a:prstGeom prst="rect">
            <a:avLst/>
          </a:prstGeom>
          <a:solidFill>
            <a:srgbClr val="FF0000">
              <a:alpha val="42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CAEN HV: 4</a:t>
            </a:r>
            <a:endParaRPr lang="en-GB" sz="1000" dirty="0"/>
          </a:p>
        </p:txBody>
      </p:sp>
      <p:sp>
        <p:nvSpPr>
          <p:cNvPr id="64" name="TextBox 63"/>
          <p:cNvSpPr txBox="1"/>
          <p:nvPr/>
        </p:nvSpPr>
        <p:spPr>
          <a:xfrm>
            <a:off x="3170638" y="4987116"/>
            <a:ext cx="907785" cy="400110"/>
          </a:xfrm>
          <a:prstGeom prst="rect">
            <a:avLst/>
          </a:prstGeom>
          <a:solidFill>
            <a:srgbClr val="0033CC">
              <a:alpha val="48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WIENER FE crates: 5</a:t>
            </a:r>
            <a:endParaRPr lang="en-GB" sz="1000" dirty="0"/>
          </a:p>
        </p:txBody>
      </p:sp>
      <p:sp>
        <p:nvSpPr>
          <p:cNvPr id="65" name="TextBox 64"/>
          <p:cNvSpPr txBox="1"/>
          <p:nvPr/>
        </p:nvSpPr>
        <p:spPr>
          <a:xfrm>
            <a:off x="1460357" y="4987116"/>
            <a:ext cx="746798" cy="400110"/>
          </a:xfrm>
          <a:prstGeom prst="rect">
            <a:avLst/>
          </a:prstGeom>
          <a:solidFill>
            <a:srgbClr val="009999">
              <a:alpha val="47843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CAEN FE crates: 32</a:t>
            </a:r>
            <a:endParaRPr lang="en-GB" sz="1000" dirty="0"/>
          </a:p>
        </p:txBody>
      </p:sp>
      <p:sp>
        <p:nvSpPr>
          <p:cNvPr id="66" name="Oval 65"/>
          <p:cNvSpPr/>
          <p:nvPr/>
        </p:nvSpPr>
        <p:spPr bwMode="auto">
          <a:xfrm>
            <a:off x="1004485" y="3083563"/>
            <a:ext cx="1091982" cy="562630"/>
          </a:xfrm>
          <a:prstGeom prst="ellipse">
            <a:avLst/>
          </a:prstGeom>
          <a:solidFill>
            <a:srgbClr val="009999">
              <a:alpha val="38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 smtClean="0"/>
              <a:t>CAEN FE crates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67" name="Oval 66"/>
          <p:cNvSpPr/>
          <p:nvPr/>
        </p:nvSpPr>
        <p:spPr bwMode="auto">
          <a:xfrm>
            <a:off x="7859904" y="3083563"/>
            <a:ext cx="1041260" cy="562630"/>
          </a:xfrm>
          <a:prstGeom prst="ellipse">
            <a:avLst/>
          </a:prstGeom>
          <a:solidFill>
            <a:srgbClr val="CCCC00">
              <a:alpha val="38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 smtClean="0"/>
              <a:t>KTAG FE control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68" name="Oval 67"/>
          <p:cNvSpPr/>
          <p:nvPr/>
        </p:nvSpPr>
        <p:spPr bwMode="auto">
          <a:xfrm>
            <a:off x="3437190" y="3191761"/>
            <a:ext cx="877768" cy="346234"/>
          </a:xfrm>
          <a:prstGeom prst="ellipse">
            <a:avLst/>
          </a:prstGeom>
          <a:solidFill>
            <a:srgbClr val="FF0000">
              <a:alpha val="38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wis721 LtEx BT" pitchFamily="34" charset="0"/>
              </a:rPr>
              <a:t>MPOD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69" name="Oval 68"/>
          <p:cNvSpPr/>
          <p:nvPr/>
        </p:nvSpPr>
        <p:spPr bwMode="auto">
          <a:xfrm>
            <a:off x="4470103" y="3083563"/>
            <a:ext cx="1070196" cy="562630"/>
          </a:xfrm>
          <a:prstGeom prst="ellipse">
            <a:avLst/>
          </a:prstGeom>
          <a:solidFill>
            <a:srgbClr val="99CCFF">
              <a:alpha val="38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 smtClean="0"/>
              <a:t>STRAW HV &amp; LV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71" name="Oval 70"/>
          <p:cNvSpPr/>
          <p:nvPr/>
        </p:nvSpPr>
        <p:spPr bwMode="auto">
          <a:xfrm>
            <a:off x="2239418" y="3083563"/>
            <a:ext cx="1030433" cy="562630"/>
          </a:xfrm>
          <a:prstGeom prst="ellipse">
            <a:avLst/>
          </a:prstGeom>
          <a:solidFill>
            <a:srgbClr val="B1D288">
              <a:alpha val="38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 smtClean="0"/>
              <a:t>RICH FE control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183906" y="4454744"/>
            <a:ext cx="784232" cy="246221"/>
          </a:xfrm>
          <a:prstGeom prst="rect">
            <a:avLst/>
          </a:prstGeom>
          <a:solidFill>
            <a:srgbClr val="B1D288">
              <a:alpha val="48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FE control</a:t>
            </a:r>
            <a:endParaRPr lang="en-GB" sz="1000" dirty="0"/>
          </a:p>
        </p:txBody>
      </p:sp>
      <p:sp>
        <p:nvSpPr>
          <p:cNvPr id="73" name="Oval 72"/>
          <p:cNvSpPr/>
          <p:nvPr/>
        </p:nvSpPr>
        <p:spPr bwMode="auto">
          <a:xfrm>
            <a:off x="6724885" y="3083563"/>
            <a:ext cx="979873" cy="562630"/>
          </a:xfrm>
          <a:prstGeom prst="ellipse">
            <a:avLst/>
          </a:prstGeom>
          <a:solidFill>
            <a:srgbClr val="FF0000">
              <a:alpha val="38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wis721 LtEx BT" pitchFamily="34" charset="0"/>
              </a:rPr>
              <a:t>CHANTI PS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496120" y="4454744"/>
            <a:ext cx="784232" cy="246221"/>
          </a:xfrm>
          <a:prstGeom prst="rect">
            <a:avLst/>
          </a:prstGeom>
          <a:solidFill>
            <a:srgbClr val="B1D288">
              <a:alpha val="48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FE control</a:t>
            </a:r>
            <a:endParaRPr lang="en-GB" sz="1000" dirty="0"/>
          </a:p>
        </p:txBody>
      </p:sp>
      <p:sp>
        <p:nvSpPr>
          <p:cNvPr id="83" name="TextBox 82"/>
          <p:cNvSpPr txBox="1"/>
          <p:nvPr/>
        </p:nvSpPr>
        <p:spPr>
          <a:xfrm>
            <a:off x="6960733" y="3874391"/>
            <a:ext cx="9605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Hardware</a:t>
            </a:r>
            <a:endParaRPr lang="en-GB" sz="1400" dirty="0"/>
          </a:p>
        </p:txBody>
      </p:sp>
      <p:sp>
        <p:nvSpPr>
          <p:cNvPr id="70" name="TextBox 69"/>
          <p:cNvSpPr txBox="1"/>
          <p:nvPr/>
        </p:nvSpPr>
        <p:spPr>
          <a:xfrm>
            <a:off x="8115762" y="4120335"/>
            <a:ext cx="920734" cy="246221"/>
          </a:xfrm>
          <a:prstGeom prst="rect">
            <a:avLst/>
          </a:prstGeom>
          <a:solidFill>
            <a:srgbClr val="33CCCC">
              <a:alpha val="47451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err="1" smtClean="0"/>
              <a:t>Env</a:t>
            </a:r>
            <a:r>
              <a:rPr lang="en-US" sz="1000" dirty="0" smtClean="0"/>
              <a:t>. monitor</a:t>
            </a:r>
            <a:endParaRPr lang="en-GB" sz="1000" dirty="0"/>
          </a:p>
        </p:txBody>
      </p:sp>
      <p:sp>
        <p:nvSpPr>
          <p:cNvPr id="76" name="Oval 75"/>
          <p:cNvSpPr/>
          <p:nvPr/>
        </p:nvSpPr>
        <p:spPr bwMode="auto">
          <a:xfrm>
            <a:off x="6166027" y="2322386"/>
            <a:ext cx="1163783" cy="562630"/>
          </a:xfrm>
          <a:prstGeom prst="ellipse">
            <a:avLst/>
          </a:prstGeom>
          <a:solidFill>
            <a:srgbClr val="33CCCC">
              <a:alpha val="38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 smtClean="0"/>
              <a:t>KTAG </a:t>
            </a:r>
            <a:r>
              <a:rPr lang="en-US" sz="1000" dirty="0" err="1" smtClean="0"/>
              <a:t>Env</a:t>
            </a:r>
            <a:r>
              <a:rPr lang="en-US" sz="1000" dirty="0" smtClean="0"/>
              <a:t>. monitor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7273830" y="6040302"/>
            <a:ext cx="553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GTK</a:t>
            </a:r>
            <a:endParaRPr lang="en-GB" sz="1400" dirty="0"/>
          </a:p>
        </p:txBody>
      </p:sp>
      <p:sp>
        <p:nvSpPr>
          <p:cNvPr id="104" name="TextBox 103"/>
          <p:cNvSpPr txBox="1"/>
          <p:nvPr/>
        </p:nvSpPr>
        <p:spPr>
          <a:xfrm>
            <a:off x="6457446" y="1554703"/>
            <a:ext cx="1548822" cy="307777"/>
          </a:xfrm>
          <a:prstGeom prst="rect">
            <a:avLst/>
          </a:prstGeom>
          <a:solidFill>
            <a:srgbClr val="663300">
              <a:alpha val="49000"/>
            </a:srgb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External systems</a:t>
            </a:r>
            <a:endParaRPr lang="en-GB" sz="1400" dirty="0"/>
          </a:p>
        </p:txBody>
      </p:sp>
      <p:sp>
        <p:nvSpPr>
          <p:cNvPr id="86" name="Flowchart: Punched Tape 85"/>
          <p:cNvSpPr/>
          <p:nvPr/>
        </p:nvSpPr>
        <p:spPr bwMode="auto">
          <a:xfrm>
            <a:off x="7491786" y="477438"/>
            <a:ext cx="514482" cy="351601"/>
          </a:xfrm>
          <a:prstGeom prst="flowChartPunchedTape">
            <a:avLst/>
          </a:prstGeom>
          <a:solidFill>
            <a:srgbClr val="CCFFCC">
              <a:alpha val="55000"/>
            </a:srgbClr>
          </a:solidFill>
          <a:ln w="317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8033680" y="477438"/>
            <a:ext cx="7024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</a:t>
            </a:r>
            <a:r>
              <a:rPr lang="en-US" sz="1400" dirty="0" smtClean="0"/>
              <a:t>eady</a:t>
            </a:r>
            <a:endParaRPr lang="en-GB" sz="1400" dirty="0"/>
          </a:p>
        </p:txBody>
      </p:sp>
      <p:sp>
        <p:nvSpPr>
          <p:cNvPr id="95" name="Flowchart: Punched Tape 94"/>
          <p:cNvSpPr/>
          <p:nvPr/>
        </p:nvSpPr>
        <p:spPr bwMode="auto">
          <a:xfrm>
            <a:off x="7491786" y="853294"/>
            <a:ext cx="514482" cy="351601"/>
          </a:xfrm>
          <a:prstGeom prst="flowChartPunchedTape">
            <a:avLst/>
          </a:prstGeom>
          <a:solidFill>
            <a:srgbClr val="FDE451">
              <a:alpha val="55000"/>
            </a:srgbClr>
          </a:solidFill>
          <a:ln w="3175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8033680" y="853294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In progress</a:t>
            </a:r>
            <a:endParaRPr lang="en-GB" sz="1400" dirty="0"/>
          </a:p>
        </p:txBody>
      </p:sp>
      <p:sp>
        <p:nvSpPr>
          <p:cNvPr id="105" name="Rectangle 104"/>
          <p:cNvSpPr/>
          <p:nvPr/>
        </p:nvSpPr>
        <p:spPr bwMode="auto">
          <a:xfrm>
            <a:off x="2364172" y="4577854"/>
            <a:ext cx="713657" cy="1792613"/>
          </a:xfrm>
          <a:prstGeom prst="rect">
            <a:avLst/>
          </a:prstGeom>
          <a:solidFill>
            <a:srgbClr val="CCFFCC">
              <a:alpha val="5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7231857" y="5591165"/>
            <a:ext cx="585906" cy="400110"/>
          </a:xfrm>
          <a:prstGeom prst="rect">
            <a:avLst/>
          </a:prstGeom>
          <a:solidFill>
            <a:srgbClr val="FF0000">
              <a:alpha val="42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CAEN EASY</a:t>
            </a:r>
            <a:endParaRPr lang="en-GB" sz="1000" dirty="0"/>
          </a:p>
        </p:txBody>
      </p:sp>
      <p:sp>
        <p:nvSpPr>
          <p:cNvPr id="107" name="TextBox 106"/>
          <p:cNvSpPr txBox="1"/>
          <p:nvPr/>
        </p:nvSpPr>
        <p:spPr>
          <a:xfrm>
            <a:off x="7094749" y="5011459"/>
            <a:ext cx="911520" cy="400110"/>
          </a:xfrm>
          <a:prstGeom prst="rect">
            <a:avLst/>
          </a:prstGeom>
          <a:solidFill>
            <a:srgbClr val="0033CC">
              <a:alpha val="48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WIENER FE crate: 4</a:t>
            </a:r>
            <a:endParaRPr lang="en-GB" sz="1000" dirty="0"/>
          </a:p>
        </p:txBody>
      </p:sp>
      <p:sp>
        <p:nvSpPr>
          <p:cNvPr id="31" name="TextBox 30"/>
          <p:cNvSpPr txBox="1"/>
          <p:nvPr/>
        </p:nvSpPr>
        <p:spPr>
          <a:xfrm>
            <a:off x="5214813" y="4987116"/>
            <a:ext cx="937344" cy="400110"/>
          </a:xfrm>
          <a:prstGeom prst="rect">
            <a:avLst/>
          </a:prstGeom>
          <a:solidFill>
            <a:srgbClr val="0033CC">
              <a:alpha val="48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WIENER FE crates: 12</a:t>
            </a:r>
            <a:endParaRPr lang="en-GB" sz="1000" dirty="0"/>
          </a:p>
        </p:txBody>
      </p:sp>
      <p:sp>
        <p:nvSpPr>
          <p:cNvPr id="109" name="TextBox 108"/>
          <p:cNvSpPr txBox="1"/>
          <p:nvPr/>
        </p:nvSpPr>
        <p:spPr>
          <a:xfrm>
            <a:off x="7131851" y="4438800"/>
            <a:ext cx="784232" cy="400110"/>
          </a:xfrm>
          <a:prstGeom prst="rect">
            <a:avLst/>
          </a:prstGeom>
          <a:solidFill>
            <a:srgbClr val="B1D288">
              <a:alpha val="48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RO card control</a:t>
            </a:r>
            <a:endParaRPr lang="en-GB" sz="1000" dirty="0"/>
          </a:p>
        </p:txBody>
      </p:sp>
      <p:sp>
        <p:nvSpPr>
          <p:cNvPr id="110" name="Oval 109"/>
          <p:cNvSpPr/>
          <p:nvPr/>
        </p:nvSpPr>
        <p:spPr bwMode="auto">
          <a:xfrm>
            <a:off x="4833986" y="2258101"/>
            <a:ext cx="1194168" cy="562630"/>
          </a:xfrm>
          <a:prstGeom prst="ellipse">
            <a:avLst/>
          </a:prstGeom>
          <a:solidFill>
            <a:srgbClr val="B1D288">
              <a:alpha val="38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 smtClean="0"/>
              <a:t>GTK RO card control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755576" y="1268760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Operational version for 2014</a:t>
            </a:r>
            <a:endParaRPr lang="en-US" sz="1600" dirty="0"/>
          </a:p>
        </p:txBody>
      </p:sp>
      <p:sp>
        <p:nvSpPr>
          <p:cNvPr id="98" name="Right Arrow 97"/>
          <p:cNvSpPr/>
          <p:nvPr/>
        </p:nvSpPr>
        <p:spPr bwMode="auto">
          <a:xfrm>
            <a:off x="2555776" y="1628800"/>
            <a:ext cx="288032" cy="216024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93" name="Rectangle 92"/>
          <p:cNvSpPr/>
          <p:nvPr/>
        </p:nvSpPr>
        <p:spPr bwMode="auto">
          <a:xfrm>
            <a:off x="6318126" y="4469706"/>
            <a:ext cx="768474" cy="1839614"/>
          </a:xfrm>
          <a:prstGeom prst="rect">
            <a:avLst/>
          </a:prstGeom>
          <a:solidFill>
            <a:srgbClr val="CCFFCC">
              <a:alpha val="5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951562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620688"/>
            <a:ext cx="7056784" cy="576064"/>
          </a:xfrm>
        </p:spPr>
        <p:txBody>
          <a:bodyPr/>
          <a:lstStyle/>
          <a:p>
            <a:r>
              <a:rPr lang="en-US" sz="2800" dirty="0" smtClean="0">
                <a:solidFill>
                  <a:schemeClr val="bg2">
                    <a:lumMod val="75000"/>
                  </a:schemeClr>
                </a:solidFill>
              </a:rPr>
              <a:t>DCS tasks and resources needed (in days)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VF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9EBDCE-C73A-4DB2-A3A2-81EF3A54C4A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29/06/13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156176" y="11967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759628974"/>
              </p:ext>
            </p:extLst>
          </p:nvPr>
        </p:nvGraphicFramePr>
        <p:xfrm>
          <a:off x="467544" y="1229204"/>
          <a:ext cx="6840759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7251"/>
                <a:gridCol w="534917"/>
                <a:gridCol w="504056"/>
                <a:gridCol w="1224136"/>
                <a:gridCol w="936104"/>
                <a:gridCol w="1584176"/>
                <a:gridCol w="1080119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FE control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Crates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Specific tasks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KTAG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130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Content Placeholder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939751935"/>
              </p:ext>
            </p:extLst>
          </p:nvPr>
        </p:nvGraphicFramePr>
        <p:xfrm>
          <a:off x="539552" y="2667084"/>
          <a:ext cx="6840759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7251"/>
                <a:gridCol w="534917"/>
                <a:gridCol w="504056"/>
                <a:gridCol w="1224136"/>
                <a:gridCol w="936104"/>
                <a:gridCol w="1584176"/>
                <a:gridCol w="1080119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FE control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Crates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Specific tasks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GTK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LAV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STRAW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RICH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 (?)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LKr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MUV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 (?)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</a:p>
                  </a:txBody>
                  <a:tcPr/>
                </a:tc>
              </a:tr>
              <a:tr h="370840">
                <a:tc gridSpan="6"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150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23528" y="2227185"/>
            <a:ext cx="2894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n-lt"/>
              </a:rPr>
              <a:t>Central DCS – sub-detectors</a:t>
            </a:r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127221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98580"/>
            <a:ext cx="7056784" cy="576064"/>
          </a:xfrm>
        </p:spPr>
        <p:txBody>
          <a:bodyPr/>
          <a:lstStyle/>
          <a:p>
            <a:r>
              <a:rPr lang="en-US" sz="2800" dirty="0" smtClean="0">
                <a:solidFill>
                  <a:schemeClr val="bg2">
                    <a:lumMod val="75000"/>
                  </a:schemeClr>
                </a:solidFill>
              </a:rPr>
              <a:t>DCS tasks and resources needed (in days)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VF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9EBDCE-C73A-4DB2-A3A2-81EF3A54C4A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29/06/13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156176" y="11967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23528" y="1196752"/>
            <a:ext cx="2963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n-lt"/>
              </a:rPr>
              <a:t>Central DCS – common tasks</a:t>
            </a:r>
            <a:endParaRPr lang="en-GB" dirty="0">
              <a:latin typeface="+mn-lt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83738204"/>
              </p:ext>
            </p:extLst>
          </p:nvPr>
        </p:nvGraphicFramePr>
        <p:xfrm>
          <a:off x="827584" y="1573894"/>
          <a:ext cx="720080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00566"/>
                <a:gridCol w="210023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Task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Resources needed </a:t>
                      </a:r>
                    </a:p>
                    <a:p>
                      <a:r>
                        <a:rPr lang="en-GB" dirty="0" smtClean="0"/>
                        <a:t>(in days)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Integration of external information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System management, operation and maintenance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Test of common middleware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539552" y="407415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n-lt"/>
              </a:rPr>
              <a:t>Summary</a:t>
            </a:r>
            <a:endParaRPr lang="en-GB" dirty="0">
              <a:latin typeface="+mn-lt"/>
            </a:endParaRP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38783119"/>
              </p:ext>
            </p:extLst>
          </p:nvPr>
        </p:nvGraphicFramePr>
        <p:xfrm>
          <a:off x="899592" y="4509120"/>
          <a:ext cx="7704856" cy="165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71"/>
                <a:gridCol w="2121911"/>
                <a:gridCol w="1874154"/>
                <a:gridCol w="2221220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Resources needed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(in days)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Developer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End of contract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KTAG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Ryan Page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September 2014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Central DCS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Roman Fedoseev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May 2014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41107414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98580"/>
            <a:ext cx="7056784" cy="576064"/>
          </a:xfrm>
        </p:spPr>
        <p:txBody>
          <a:bodyPr/>
          <a:lstStyle/>
          <a:p>
            <a:r>
              <a:rPr lang="en-US" sz="2800" dirty="0" smtClean="0">
                <a:solidFill>
                  <a:schemeClr val="bg2">
                    <a:lumMod val="75000"/>
                  </a:schemeClr>
                </a:solidFill>
              </a:rPr>
              <a:t>DCS tasks and resources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VF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9EBDCE-C73A-4DB2-A3A2-81EF3A54C4A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29/06/13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156176" y="11967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23527" y="1374521"/>
            <a:ext cx="16001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+mn-lt"/>
              </a:rPr>
              <a:t>Conclusion</a:t>
            </a:r>
            <a:endParaRPr lang="en-GB" sz="2400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2060848"/>
            <a:ext cx="7298755" cy="1015663"/>
          </a:xfrm>
          <a:prstGeom prst="rect">
            <a:avLst/>
          </a:prstGeom>
          <a:noFill/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w="6350"/>
          </a:sp3d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n-lt"/>
              </a:rPr>
              <a:t>In current situation the Central DCS team doesn’t have resources neither for consideration of new requirements nor for implementation of advanced control  </a:t>
            </a:r>
            <a:endParaRPr lang="en-GB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855148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610197"/>
            <a:ext cx="5688632" cy="576064"/>
          </a:xfrm>
        </p:spPr>
        <p:txBody>
          <a:bodyPr/>
          <a:lstStyle/>
          <a:p>
            <a:r>
              <a:rPr lang="en-US" sz="2800" dirty="0" smtClean="0">
                <a:solidFill>
                  <a:schemeClr val="bg2">
                    <a:lumMod val="75000"/>
                  </a:schemeClr>
                </a:solidFill>
              </a:rPr>
              <a:t>DCS strategy and plans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VF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9EBDCE-C73A-4DB2-A3A2-81EF3A54C4A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29/08/13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156176" y="11967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67544" y="1218708"/>
            <a:ext cx="8424936" cy="4802580"/>
          </a:xfrm>
        </p:spPr>
        <p:txBody>
          <a:bodyPr/>
          <a:lstStyle/>
          <a:p>
            <a:r>
              <a:rPr lang="en-US" sz="2300" dirty="0" smtClean="0">
                <a:solidFill>
                  <a:schemeClr val="bg2">
                    <a:lumMod val="75000"/>
                  </a:schemeClr>
                </a:solidFill>
              </a:rPr>
              <a:t>Concentration on basic control of whole detector without closing possibility of future upgrade (</a:t>
            </a:r>
            <a:r>
              <a:rPr lang="en-US" sz="2300" b="1" dirty="0" smtClean="0">
                <a:solidFill>
                  <a:schemeClr val="bg2">
                    <a:lumMod val="75000"/>
                  </a:schemeClr>
                </a:solidFill>
              </a:rPr>
              <a:t>horizontal base</a:t>
            </a:r>
            <a:r>
              <a:rPr lang="en-US" sz="2300" dirty="0" smtClean="0">
                <a:solidFill>
                  <a:schemeClr val="bg2">
                    <a:lumMod val="75000"/>
                  </a:schemeClr>
                </a:solidFill>
              </a:rPr>
              <a:t>)</a:t>
            </a:r>
          </a:p>
          <a:p>
            <a:pPr lvl="1"/>
            <a:r>
              <a:rPr lang="en-US" sz="1900" b="0" dirty="0" smtClean="0">
                <a:solidFill>
                  <a:schemeClr val="bg2">
                    <a:lumMod val="75000"/>
                  </a:schemeClr>
                </a:solidFill>
              </a:rPr>
              <a:t>Test and integration of all available middleware </a:t>
            </a:r>
          </a:p>
          <a:p>
            <a:pPr lvl="1"/>
            <a:r>
              <a:rPr lang="en-US" sz="1900" b="0" dirty="0" smtClean="0">
                <a:solidFill>
                  <a:schemeClr val="bg2">
                    <a:lumMod val="75000"/>
                  </a:schemeClr>
                </a:solidFill>
              </a:rPr>
              <a:t>Integration of all available hardware </a:t>
            </a:r>
            <a:endParaRPr lang="en-US" sz="1900" b="0" dirty="0">
              <a:solidFill>
                <a:schemeClr val="bg2">
                  <a:lumMod val="75000"/>
                </a:schemeClr>
              </a:solidFill>
            </a:endParaRPr>
          </a:p>
          <a:p>
            <a:pPr lvl="1"/>
            <a:r>
              <a:rPr lang="en-US" sz="1900" b="0" dirty="0" smtClean="0">
                <a:solidFill>
                  <a:schemeClr val="bg2">
                    <a:lumMod val="75000"/>
                  </a:schemeClr>
                </a:solidFill>
              </a:rPr>
              <a:t>Migration to final network and DB set-up</a:t>
            </a:r>
          </a:p>
          <a:p>
            <a:pPr lvl="1"/>
            <a:r>
              <a:rPr lang="en-US" sz="1900" b="0" dirty="0">
                <a:solidFill>
                  <a:schemeClr val="bg2">
                    <a:lumMod val="75000"/>
                  </a:schemeClr>
                </a:solidFill>
              </a:rPr>
              <a:t>Simplified User Interface and </a:t>
            </a:r>
            <a:r>
              <a:rPr lang="en-US" sz="1900" b="0" dirty="0" smtClean="0">
                <a:solidFill>
                  <a:schemeClr val="bg2">
                    <a:lumMod val="75000"/>
                  </a:schemeClr>
                </a:solidFill>
              </a:rPr>
              <a:t>functions</a:t>
            </a:r>
          </a:p>
          <a:p>
            <a:r>
              <a:rPr lang="en-US" sz="2300" dirty="0" smtClean="0">
                <a:solidFill>
                  <a:schemeClr val="bg2">
                    <a:lumMod val="75000"/>
                  </a:schemeClr>
                </a:solidFill>
              </a:rPr>
              <a:t>Implementation of advanced control in case of availability of extra manpower</a:t>
            </a:r>
          </a:p>
          <a:p>
            <a:r>
              <a:rPr lang="en-US" sz="2300" dirty="0" smtClean="0">
                <a:solidFill>
                  <a:schemeClr val="bg2">
                    <a:lumMod val="75000"/>
                  </a:schemeClr>
                </a:solidFill>
              </a:rPr>
              <a:t>Installation of final DCS hardware – beginning of spring of 2014</a:t>
            </a:r>
          </a:p>
          <a:p>
            <a:r>
              <a:rPr lang="en-US" sz="2300" dirty="0" smtClean="0">
                <a:solidFill>
                  <a:schemeClr val="bg2">
                    <a:lumMod val="75000"/>
                  </a:schemeClr>
                </a:solidFill>
              </a:rPr>
              <a:t>Commissioning - April / May 2014 </a:t>
            </a:r>
          </a:p>
        </p:txBody>
      </p:sp>
    </p:spTree>
    <p:extLst>
      <p:ext uri="{BB962C8B-B14F-4D97-AF65-F5344CB8AC3E}">
        <p14:creationId xmlns:p14="http://schemas.microsoft.com/office/powerpoint/2010/main" xmlns="" val="35387443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Flowchart: Punched Tape 114"/>
          <p:cNvSpPr/>
          <p:nvPr/>
        </p:nvSpPr>
        <p:spPr bwMode="auto">
          <a:xfrm>
            <a:off x="539552" y="2132856"/>
            <a:ext cx="1227958" cy="828644"/>
          </a:xfrm>
          <a:prstGeom prst="flowChartPunchedTape">
            <a:avLst/>
          </a:prstGeom>
          <a:solidFill>
            <a:srgbClr val="FDE451">
              <a:alpha val="54902"/>
            </a:srgbClr>
          </a:solidFill>
          <a:ln w="31750" cap="flat" cmpd="sng" algn="ctr">
            <a:solidFill>
              <a:srgbClr val="FDE45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114" name="Flowchart: Punched Tape 113"/>
          <p:cNvSpPr/>
          <p:nvPr/>
        </p:nvSpPr>
        <p:spPr bwMode="auto">
          <a:xfrm>
            <a:off x="1403648" y="4221088"/>
            <a:ext cx="957849" cy="736692"/>
          </a:xfrm>
          <a:prstGeom prst="flowChartPunchedTape">
            <a:avLst/>
          </a:prstGeom>
          <a:solidFill>
            <a:srgbClr val="FDE451">
              <a:alpha val="54902"/>
            </a:srgbClr>
          </a:solidFill>
          <a:ln w="31750" cap="flat" cmpd="sng" algn="ctr">
            <a:solidFill>
              <a:srgbClr val="FDE45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113" name="Flowchart: Punched Tape 112"/>
          <p:cNvSpPr/>
          <p:nvPr/>
        </p:nvSpPr>
        <p:spPr bwMode="auto">
          <a:xfrm>
            <a:off x="8072636" y="3871342"/>
            <a:ext cx="957850" cy="609317"/>
          </a:xfrm>
          <a:prstGeom prst="flowChartPunchedTape">
            <a:avLst/>
          </a:prstGeom>
          <a:solidFill>
            <a:srgbClr val="FDE451">
              <a:alpha val="54902"/>
            </a:srgbClr>
          </a:solidFill>
          <a:ln w="31750" cap="flat" cmpd="sng" algn="ctr">
            <a:solidFill>
              <a:srgbClr val="FDE45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112" name="Flowchart: Punched Tape 111"/>
          <p:cNvSpPr/>
          <p:nvPr/>
        </p:nvSpPr>
        <p:spPr bwMode="auto">
          <a:xfrm>
            <a:off x="6156176" y="2132856"/>
            <a:ext cx="1227958" cy="828644"/>
          </a:xfrm>
          <a:prstGeom prst="flowChartPunchedTape">
            <a:avLst/>
          </a:prstGeom>
          <a:solidFill>
            <a:srgbClr val="FDE451">
              <a:alpha val="54902"/>
            </a:srgbClr>
          </a:solidFill>
          <a:ln w="31750" cap="flat" cmpd="sng" algn="ctr">
            <a:solidFill>
              <a:srgbClr val="FDE45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108" name="Flowchart: Punched Tape 107"/>
          <p:cNvSpPr/>
          <p:nvPr/>
        </p:nvSpPr>
        <p:spPr bwMode="auto">
          <a:xfrm>
            <a:off x="4159642" y="4779473"/>
            <a:ext cx="977589" cy="725123"/>
          </a:xfrm>
          <a:prstGeom prst="flowChartPunchedTape">
            <a:avLst/>
          </a:prstGeom>
          <a:solidFill>
            <a:srgbClr val="FDE451">
              <a:alpha val="55000"/>
            </a:srgbClr>
          </a:solidFill>
          <a:ln w="31750" cap="flat" cmpd="sng" algn="ctr">
            <a:solidFill>
              <a:srgbClr val="FDE45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111" name="Flowchart: Punched Tape 110"/>
          <p:cNvSpPr/>
          <p:nvPr/>
        </p:nvSpPr>
        <p:spPr bwMode="auto">
          <a:xfrm>
            <a:off x="3110236" y="4812016"/>
            <a:ext cx="1027393" cy="725123"/>
          </a:xfrm>
          <a:prstGeom prst="flowChartPunchedTape">
            <a:avLst/>
          </a:prstGeom>
          <a:solidFill>
            <a:srgbClr val="FDE451">
              <a:alpha val="55000"/>
            </a:srgbClr>
          </a:solidFill>
          <a:ln w="31750" cap="flat" cmpd="sng" algn="ctr">
            <a:solidFill>
              <a:srgbClr val="FDE45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79" name="Flowchart: Punched Tape 78"/>
          <p:cNvSpPr/>
          <p:nvPr/>
        </p:nvSpPr>
        <p:spPr bwMode="auto">
          <a:xfrm>
            <a:off x="5159977" y="4261308"/>
            <a:ext cx="1112087" cy="617147"/>
          </a:xfrm>
          <a:prstGeom prst="flowChartPunchedTape">
            <a:avLst/>
          </a:prstGeom>
          <a:solidFill>
            <a:srgbClr val="FDE451">
              <a:alpha val="54902"/>
            </a:srgbClr>
          </a:solidFill>
          <a:ln w="31750" cap="flat" cmpd="sng" algn="ctr">
            <a:solidFill>
              <a:srgbClr val="FDE45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90" name="Flowchart: Punched Tape 89"/>
          <p:cNvSpPr/>
          <p:nvPr/>
        </p:nvSpPr>
        <p:spPr bwMode="auto">
          <a:xfrm>
            <a:off x="5159978" y="4812016"/>
            <a:ext cx="1089339" cy="665630"/>
          </a:xfrm>
          <a:prstGeom prst="flowChartPunchedTape">
            <a:avLst/>
          </a:prstGeom>
          <a:solidFill>
            <a:srgbClr val="FDE451">
              <a:alpha val="55000"/>
            </a:srgbClr>
          </a:solidFill>
          <a:ln w="31750" cap="flat" cmpd="sng" algn="ctr">
            <a:solidFill>
              <a:srgbClr val="FDE45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85" name="Flowchart: Punched Tape 84"/>
          <p:cNvSpPr/>
          <p:nvPr/>
        </p:nvSpPr>
        <p:spPr bwMode="auto">
          <a:xfrm>
            <a:off x="5137231" y="5411569"/>
            <a:ext cx="1112087" cy="617147"/>
          </a:xfrm>
          <a:prstGeom prst="flowChartPunchedTape">
            <a:avLst/>
          </a:prstGeom>
          <a:solidFill>
            <a:srgbClr val="FDE451">
              <a:alpha val="54902"/>
            </a:srgbClr>
          </a:solidFill>
          <a:ln w="31750" cap="flat" cmpd="sng" algn="ctr">
            <a:solidFill>
              <a:srgbClr val="FDE45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84" name="Flowchart: Punched Tape 83"/>
          <p:cNvSpPr/>
          <p:nvPr/>
        </p:nvSpPr>
        <p:spPr bwMode="auto">
          <a:xfrm>
            <a:off x="4169744" y="4264713"/>
            <a:ext cx="915485" cy="529401"/>
          </a:xfrm>
          <a:prstGeom prst="flowChartPunchedTape">
            <a:avLst/>
          </a:prstGeom>
          <a:solidFill>
            <a:srgbClr val="FDE451">
              <a:alpha val="54902"/>
            </a:srgbClr>
          </a:solidFill>
          <a:ln w="31750" cap="flat" cmpd="sng" algn="ctr">
            <a:solidFill>
              <a:srgbClr val="FDE45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81" name="Flowchart: Punched Tape 80"/>
          <p:cNvSpPr/>
          <p:nvPr/>
        </p:nvSpPr>
        <p:spPr bwMode="auto">
          <a:xfrm>
            <a:off x="4382243" y="2950556"/>
            <a:ext cx="1227958" cy="828644"/>
          </a:xfrm>
          <a:prstGeom prst="flowChartPunchedTape">
            <a:avLst/>
          </a:prstGeom>
          <a:solidFill>
            <a:srgbClr val="FDE451">
              <a:alpha val="54902"/>
            </a:srgbClr>
          </a:solidFill>
          <a:ln w="31750" cap="flat" cmpd="sng" algn="ctr">
            <a:solidFill>
              <a:srgbClr val="FDE45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80" name="Flowchart: Punched Tape 79"/>
          <p:cNvSpPr/>
          <p:nvPr/>
        </p:nvSpPr>
        <p:spPr bwMode="auto">
          <a:xfrm>
            <a:off x="1380067" y="4772846"/>
            <a:ext cx="957849" cy="736692"/>
          </a:xfrm>
          <a:prstGeom prst="flowChartPunchedTape">
            <a:avLst/>
          </a:prstGeom>
          <a:solidFill>
            <a:srgbClr val="FDE451">
              <a:alpha val="54902"/>
            </a:srgbClr>
          </a:solidFill>
          <a:ln w="31750" cap="flat" cmpd="sng" algn="ctr">
            <a:solidFill>
              <a:srgbClr val="FDE45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78" name="Flowchart: Punched Tape 77"/>
          <p:cNvSpPr/>
          <p:nvPr/>
        </p:nvSpPr>
        <p:spPr bwMode="auto">
          <a:xfrm>
            <a:off x="5626804" y="2950556"/>
            <a:ext cx="1033427" cy="828644"/>
          </a:xfrm>
          <a:prstGeom prst="flowChartPunchedTape">
            <a:avLst/>
          </a:prstGeom>
          <a:solidFill>
            <a:srgbClr val="FDE451">
              <a:alpha val="54902"/>
            </a:srgbClr>
          </a:solidFill>
          <a:ln w="31750" cap="flat" cmpd="sng" algn="ctr">
            <a:solidFill>
              <a:srgbClr val="FDE45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77" name="Flowchart: Punched Tape 76"/>
          <p:cNvSpPr/>
          <p:nvPr/>
        </p:nvSpPr>
        <p:spPr bwMode="auto">
          <a:xfrm>
            <a:off x="8078647" y="4377799"/>
            <a:ext cx="957850" cy="609317"/>
          </a:xfrm>
          <a:prstGeom prst="flowChartPunchedTape">
            <a:avLst/>
          </a:prstGeom>
          <a:solidFill>
            <a:srgbClr val="FDE451">
              <a:alpha val="54902"/>
            </a:srgbClr>
          </a:solidFill>
          <a:ln w="31750" cap="flat" cmpd="sng" algn="ctr">
            <a:solidFill>
              <a:srgbClr val="FDE45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75" name="Flowchart: Punched Tape 74"/>
          <p:cNvSpPr/>
          <p:nvPr/>
        </p:nvSpPr>
        <p:spPr bwMode="auto">
          <a:xfrm>
            <a:off x="7853837" y="2950556"/>
            <a:ext cx="1098080" cy="828644"/>
          </a:xfrm>
          <a:prstGeom prst="flowChartPunchedTape">
            <a:avLst/>
          </a:prstGeom>
          <a:solidFill>
            <a:srgbClr val="FDE451">
              <a:alpha val="54902"/>
            </a:srgbClr>
          </a:solidFill>
          <a:ln w="31750" cap="flat" cmpd="sng" algn="ctr">
            <a:solidFill>
              <a:srgbClr val="FDE45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103" name="Flowchart: Punched Tape 102"/>
          <p:cNvSpPr/>
          <p:nvPr/>
        </p:nvSpPr>
        <p:spPr bwMode="auto">
          <a:xfrm>
            <a:off x="937447" y="2950556"/>
            <a:ext cx="1227958" cy="828644"/>
          </a:xfrm>
          <a:prstGeom prst="flowChartPunchedTape">
            <a:avLst/>
          </a:prstGeom>
          <a:solidFill>
            <a:srgbClr val="FDE451">
              <a:alpha val="54902"/>
            </a:srgbClr>
          </a:solidFill>
          <a:ln w="31750" cap="flat" cmpd="sng" algn="ctr">
            <a:solidFill>
              <a:srgbClr val="FDE45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102" name="Flowchart: Punched Tape 101"/>
          <p:cNvSpPr/>
          <p:nvPr/>
        </p:nvSpPr>
        <p:spPr bwMode="auto">
          <a:xfrm>
            <a:off x="2065662" y="2300424"/>
            <a:ext cx="1227958" cy="650132"/>
          </a:xfrm>
          <a:prstGeom prst="flowChartPunchedTape">
            <a:avLst/>
          </a:prstGeom>
          <a:solidFill>
            <a:srgbClr val="FDE451">
              <a:alpha val="54902"/>
            </a:srgbClr>
          </a:solidFill>
          <a:ln w="31750" cap="flat" cmpd="sng" algn="ctr">
            <a:solidFill>
              <a:srgbClr val="FDE45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100" name="Flowchart: Punched Tape 99"/>
          <p:cNvSpPr/>
          <p:nvPr/>
        </p:nvSpPr>
        <p:spPr bwMode="auto">
          <a:xfrm>
            <a:off x="3170127" y="1052846"/>
            <a:ext cx="2197156" cy="1008002"/>
          </a:xfrm>
          <a:prstGeom prst="flowChartPunchedTape">
            <a:avLst/>
          </a:prstGeom>
          <a:solidFill>
            <a:srgbClr val="CCFFCC">
              <a:alpha val="55000"/>
            </a:srgbClr>
          </a:solidFill>
          <a:ln w="317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96" name="Flowchart: Punched Tape 95"/>
          <p:cNvSpPr/>
          <p:nvPr/>
        </p:nvSpPr>
        <p:spPr bwMode="auto">
          <a:xfrm>
            <a:off x="3482678" y="2179899"/>
            <a:ext cx="1227958" cy="828644"/>
          </a:xfrm>
          <a:prstGeom prst="flowChartPunchedTape">
            <a:avLst/>
          </a:prstGeom>
          <a:solidFill>
            <a:srgbClr val="CCFFCC">
              <a:alpha val="55000"/>
            </a:srgbClr>
          </a:solidFill>
          <a:ln w="317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94" name="Flowchart: Punched Tape 93"/>
          <p:cNvSpPr/>
          <p:nvPr/>
        </p:nvSpPr>
        <p:spPr bwMode="auto">
          <a:xfrm>
            <a:off x="1380067" y="5395629"/>
            <a:ext cx="957849" cy="633087"/>
          </a:xfrm>
          <a:prstGeom prst="flowChartPunchedTape">
            <a:avLst/>
          </a:prstGeom>
          <a:solidFill>
            <a:srgbClr val="CCFFCC">
              <a:alpha val="55000"/>
            </a:srgbClr>
          </a:solidFill>
          <a:ln w="317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91" name="Flowchart: Punched Tape 90"/>
          <p:cNvSpPr/>
          <p:nvPr/>
        </p:nvSpPr>
        <p:spPr bwMode="auto">
          <a:xfrm>
            <a:off x="496120" y="4870625"/>
            <a:ext cx="865879" cy="633087"/>
          </a:xfrm>
          <a:prstGeom prst="flowChartPunchedTape">
            <a:avLst/>
          </a:prstGeom>
          <a:solidFill>
            <a:srgbClr val="CCFFCC">
              <a:alpha val="55000"/>
            </a:srgbClr>
          </a:solidFill>
          <a:ln w="317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92" name="Flowchart: Punched Tape 91"/>
          <p:cNvSpPr/>
          <p:nvPr/>
        </p:nvSpPr>
        <p:spPr bwMode="auto">
          <a:xfrm>
            <a:off x="496120" y="5394946"/>
            <a:ext cx="872887" cy="633087"/>
          </a:xfrm>
          <a:prstGeom prst="flowChartPunchedTape">
            <a:avLst/>
          </a:prstGeom>
          <a:solidFill>
            <a:srgbClr val="CCFFCC">
              <a:alpha val="55000"/>
            </a:srgbClr>
          </a:solidFill>
          <a:ln w="317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89" name="Flowchart: Punched Tape 88"/>
          <p:cNvSpPr/>
          <p:nvPr/>
        </p:nvSpPr>
        <p:spPr bwMode="auto">
          <a:xfrm>
            <a:off x="8078647" y="5394946"/>
            <a:ext cx="957849" cy="633087"/>
          </a:xfrm>
          <a:prstGeom prst="flowChartPunchedTape">
            <a:avLst/>
          </a:prstGeom>
          <a:solidFill>
            <a:srgbClr val="CCFFCC">
              <a:alpha val="55000"/>
            </a:srgbClr>
          </a:solidFill>
          <a:ln w="317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88" name="Flowchart: Punched Tape 87"/>
          <p:cNvSpPr/>
          <p:nvPr/>
        </p:nvSpPr>
        <p:spPr bwMode="auto">
          <a:xfrm>
            <a:off x="8078647" y="4876451"/>
            <a:ext cx="957849" cy="633087"/>
          </a:xfrm>
          <a:prstGeom prst="flowChartPunchedTape">
            <a:avLst/>
          </a:prstGeom>
          <a:solidFill>
            <a:srgbClr val="CCFFCC">
              <a:alpha val="55000"/>
            </a:srgbClr>
          </a:solidFill>
          <a:ln w="317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56176" y="11967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78374" y="571244"/>
            <a:ext cx="21160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n-lt"/>
              </a:rPr>
              <a:t>Main DCS hard- and middleware</a:t>
            </a:r>
            <a:endParaRPr lang="en-US" sz="2000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43877" y="5531500"/>
            <a:ext cx="585906" cy="400110"/>
          </a:xfrm>
          <a:prstGeom prst="rect">
            <a:avLst/>
          </a:prstGeom>
          <a:solidFill>
            <a:srgbClr val="FF0000">
              <a:alpha val="42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CAEN HV</a:t>
            </a:r>
            <a:endParaRPr lang="en-GB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8129507" y="6040302"/>
            <a:ext cx="6602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KTAG</a:t>
            </a:r>
            <a:endParaRPr lang="en-GB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6328821" y="6040302"/>
            <a:ext cx="8531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CHANTI</a:t>
            </a:r>
            <a:endParaRPr lang="en-GB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5460437" y="6040302"/>
            <a:ext cx="5111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LAV</a:t>
            </a:r>
            <a:endParaRPr lang="en-GB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4197389" y="6040302"/>
            <a:ext cx="8272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STRAW</a:t>
            </a:r>
            <a:endParaRPr lang="en-GB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3472768" y="6040302"/>
            <a:ext cx="6238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RICH</a:t>
            </a:r>
            <a:endParaRPr lang="en-GB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2364172" y="6028716"/>
            <a:ext cx="7136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CHOD</a:t>
            </a:r>
            <a:endParaRPr lang="en-GB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724848" y="6040302"/>
            <a:ext cx="583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MUV</a:t>
            </a:r>
            <a:endParaRPr lang="en-GB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23414" y="6020927"/>
            <a:ext cx="5549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IRC/</a:t>
            </a:r>
          </a:p>
          <a:p>
            <a:r>
              <a:rPr lang="en-US" sz="1400" dirty="0" smtClean="0"/>
              <a:t>SAC</a:t>
            </a:r>
            <a:endParaRPr lang="en-GB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1730481" y="6040302"/>
            <a:ext cx="4635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LKr</a:t>
            </a:r>
            <a:endParaRPr lang="en-GB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5214812" y="5608445"/>
            <a:ext cx="1002419" cy="246221"/>
          </a:xfrm>
          <a:prstGeom prst="rect">
            <a:avLst/>
          </a:prstGeom>
          <a:solidFill>
            <a:srgbClr val="FF0000">
              <a:alpha val="42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CAEN HV: 12</a:t>
            </a:r>
            <a:endParaRPr lang="en-GB" sz="1000" dirty="0"/>
          </a:p>
        </p:txBody>
      </p:sp>
      <p:sp>
        <p:nvSpPr>
          <p:cNvPr id="26" name="TextBox 25"/>
          <p:cNvSpPr txBox="1"/>
          <p:nvPr/>
        </p:nvSpPr>
        <p:spPr>
          <a:xfrm>
            <a:off x="2428048" y="5531500"/>
            <a:ext cx="585905" cy="400110"/>
          </a:xfrm>
          <a:prstGeom prst="rect">
            <a:avLst/>
          </a:prstGeom>
          <a:solidFill>
            <a:srgbClr val="FF0000">
              <a:alpha val="42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CAEN HV</a:t>
            </a:r>
            <a:endParaRPr lang="en-GB" sz="1000" dirty="0"/>
          </a:p>
        </p:txBody>
      </p:sp>
      <p:sp>
        <p:nvSpPr>
          <p:cNvPr id="27" name="TextBox 26"/>
          <p:cNvSpPr txBox="1"/>
          <p:nvPr/>
        </p:nvSpPr>
        <p:spPr>
          <a:xfrm>
            <a:off x="1540804" y="5531500"/>
            <a:ext cx="585905" cy="400110"/>
          </a:xfrm>
          <a:prstGeom prst="rect">
            <a:avLst/>
          </a:prstGeom>
          <a:solidFill>
            <a:srgbClr val="FF0000">
              <a:alpha val="42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CAEN HV</a:t>
            </a:r>
            <a:endParaRPr lang="en-GB" sz="1000" dirty="0"/>
          </a:p>
        </p:txBody>
      </p:sp>
      <p:sp>
        <p:nvSpPr>
          <p:cNvPr id="28" name="TextBox 27"/>
          <p:cNvSpPr txBox="1"/>
          <p:nvPr/>
        </p:nvSpPr>
        <p:spPr>
          <a:xfrm>
            <a:off x="538098" y="5531500"/>
            <a:ext cx="803508" cy="400110"/>
          </a:xfrm>
          <a:prstGeom prst="rect">
            <a:avLst/>
          </a:prstGeom>
          <a:solidFill>
            <a:srgbClr val="FF0000">
              <a:alpha val="42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CAEN HV: 1,2</a:t>
            </a:r>
            <a:endParaRPr lang="en-GB" sz="1000" dirty="0"/>
          </a:p>
        </p:txBody>
      </p:sp>
      <p:sp>
        <p:nvSpPr>
          <p:cNvPr id="30" name="TextBox 29"/>
          <p:cNvSpPr txBox="1"/>
          <p:nvPr/>
        </p:nvSpPr>
        <p:spPr>
          <a:xfrm>
            <a:off x="8186692" y="4987116"/>
            <a:ext cx="700277" cy="400110"/>
          </a:xfrm>
          <a:prstGeom prst="rect">
            <a:avLst/>
          </a:prstGeom>
          <a:solidFill>
            <a:srgbClr val="0033CC">
              <a:alpha val="48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WIENER FE crate</a:t>
            </a:r>
            <a:endParaRPr lang="en-GB" sz="1000" dirty="0"/>
          </a:p>
        </p:txBody>
      </p:sp>
      <p:sp>
        <p:nvSpPr>
          <p:cNvPr id="35" name="TextBox 34"/>
          <p:cNvSpPr txBox="1"/>
          <p:nvPr/>
        </p:nvSpPr>
        <p:spPr>
          <a:xfrm>
            <a:off x="2370862" y="4987116"/>
            <a:ext cx="700277" cy="400110"/>
          </a:xfrm>
          <a:prstGeom prst="rect">
            <a:avLst/>
          </a:prstGeom>
          <a:solidFill>
            <a:srgbClr val="0033CC">
              <a:alpha val="48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WIENER FE crate</a:t>
            </a:r>
            <a:endParaRPr lang="en-GB" sz="1000" dirty="0"/>
          </a:p>
        </p:txBody>
      </p:sp>
      <p:sp>
        <p:nvSpPr>
          <p:cNvPr id="36" name="TextBox 35"/>
          <p:cNvSpPr txBox="1"/>
          <p:nvPr/>
        </p:nvSpPr>
        <p:spPr>
          <a:xfrm>
            <a:off x="538098" y="4987116"/>
            <a:ext cx="700277" cy="400110"/>
          </a:xfrm>
          <a:prstGeom prst="rect">
            <a:avLst/>
          </a:prstGeom>
          <a:solidFill>
            <a:srgbClr val="0033CC">
              <a:alpha val="48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WIENER FE crate</a:t>
            </a:r>
            <a:endParaRPr lang="en-GB" sz="1000" dirty="0"/>
          </a:p>
        </p:txBody>
      </p:sp>
      <p:sp>
        <p:nvSpPr>
          <p:cNvPr id="37" name="TextBox 36"/>
          <p:cNvSpPr txBox="1"/>
          <p:nvPr/>
        </p:nvSpPr>
        <p:spPr>
          <a:xfrm>
            <a:off x="5159978" y="4454744"/>
            <a:ext cx="1112087" cy="246221"/>
          </a:xfrm>
          <a:prstGeom prst="rect">
            <a:avLst/>
          </a:prstGeom>
          <a:solidFill>
            <a:srgbClr val="B1D288">
              <a:alpha val="48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FE control: 12</a:t>
            </a:r>
            <a:endParaRPr lang="en-GB" sz="1000" dirty="0"/>
          </a:p>
        </p:txBody>
      </p:sp>
      <p:sp>
        <p:nvSpPr>
          <p:cNvPr id="25" name="Oval 24"/>
          <p:cNvSpPr/>
          <p:nvPr/>
        </p:nvSpPr>
        <p:spPr bwMode="auto">
          <a:xfrm>
            <a:off x="2065662" y="2409319"/>
            <a:ext cx="1233227" cy="346234"/>
          </a:xfrm>
          <a:prstGeom prst="ellipse">
            <a:avLst/>
          </a:prstGeom>
          <a:solidFill>
            <a:srgbClr val="FF0000">
              <a:alpha val="38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wis721 LtEx BT" pitchFamily="34" charset="0"/>
              </a:rPr>
              <a:t>CAEN HV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41" name="Oval 40"/>
          <p:cNvSpPr/>
          <p:nvPr/>
        </p:nvSpPr>
        <p:spPr bwMode="auto">
          <a:xfrm>
            <a:off x="3463703" y="2301121"/>
            <a:ext cx="1163783" cy="562630"/>
          </a:xfrm>
          <a:prstGeom prst="ellipse">
            <a:avLst/>
          </a:prstGeom>
          <a:solidFill>
            <a:srgbClr val="0033CC">
              <a:alpha val="38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 smtClean="0"/>
              <a:t>WIENER FE  crates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483618" y="4377799"/>
            <a:ext cx="700277" cy="400110"/>
          </a:xfrm>
          <a:prstGeom prst="rect">
            <a:avLst/>
          </a:prstGeom>
          <a:solidFill>
            <a:srgbClr val="FFCCFF">
              <a:alpha val="47843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LV control</a:t>
            </a:r>
            <a:endParaRPr lang="en-GB" sz="1000" dirty="0"/>
          </a:p>
        </p:txBody>
      </p:sp>
      <p:sp>
        <p:nvSpPr>
          <p:cNvPr id="43" name="Oval 42"/>
          <p:cNvSpPr/>
          <p:nvPr/>
        </p:nvSpPr>
        <p:spPr bwMode="auto">
          <a:xfrm>
            <a:off x="551396" y="2300424"/>
            <a:ext cx="1172197" cy="562630"/>
          </a:xfrm>
          <a:prstGeom prst="ellipse">
            <a:avLst/>
          </a:prstGeom>
          <a:solidFill>
            <a:srgbClr val="FFCCFF">
              <a:alpha val="38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wis721 LtEx BT" pitchFamily="34" charset="0"/>
              </a:rPr>
              <a:t>LKr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wis721 LtEx BT" pitchFamily="34" charset="0"/>
              </a:rPr>
              <a:t> LV control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44" name="Oval 43"/>
          <p:cNvSpPr/>
          <p:nvPr/>
        </p:nvSpPr>
        <p:spPr bwMode="auto">
          <a:xfrm>
            <a:off x="5695445" y="3083563"/>
            <a:ext cx="874294" cy="562630"/>
          </a:xfrm>
          <a:prstGeom prst="ellipse">
            <a:avLst/>
          </a:prstGeom>
          <a:solidFill>
            <a:srgbClr val="B1D288">
              <a:alpha val="38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 smtClean="0"/>
              <a:t>LAV FE control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46" name="Rectangle 45"/>
          <p:cNvSpPr/>
          <p:nvPr/>
        </p:nvSpPr>
        <p:spPr bwMode="auto">
          <a:xfrm>
            <a:off x="3224839" y="1262373"/>
            <a:ext cx="2077701" cy="607422"/>
          </a:xfrm>
          <a:prstGeom prst="rect">
            <a:avLst/>
          </a:prstGeom>
          <a:solidFill>
            <a:srgbClr val="663300">
              <a:alpha val="15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GB" dirty="0" smtClean="0"/>
              <a:t>Win </a:t>
            </a:r>
            <a:r>
              <a:rPr lang="en-GB" dirty="0"/>
              <a:t>CC OA 3.11 </a:t>
            </a: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345387" y="2361796"/>
            <a:ext cx="16065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OPC servers and</a:t>
            </a:r>
          </a:p>
          <a:p>
            <a:r>
              <a:rPr lang="en-US" sz="1400" dirty="0" smtClean="0"/>
              <a:t> other middleware</a:t>
            </a:r>
            <a:endParaRPr lang="en-GB" sz="1400" dirty="0"/>
          </a:p>
        </p:txBody>
      </p:sp>
      <p:cxnSp>
        <p:nvCxnSpPr>
          <p:cNvPr id="49" name="Straight Connector 48"/>
          <p:cNvCxnSpPr/>
          <p:nvPr/>
        </p:nvCxnSpPr>
        <p:spPr bwMode="auto">
          <a:xfrm>
            <a:off x="263341" y="2132856"/>
            <a:ext cx="842493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" name="TextBox 50"/>
          <p:cNvSpPr txBox="1"/>
          <p:nvPr/>
        </p:nvSpPr>
        <p:spPr>
          <a:xfrm>
            <a:off x="3442150" y="560404"/>
            <a:ext cx="1643079" cy="338554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smtClean="0"/>
              <a:t>IT: ORACLE DB</a:t>
            </a:r>
            <a:endParaRPr lang="en-GB" sz="1600" dirty="0"/>
          </a:p>
        </p:txBody>
      </p:sp>
      <p:cxnSp>
        <p:nvCxnSpPr>
          <p:cNvPr id="52" name="Straight Connector 51"/>
          <p:cNvCxnSpPr/>
          <p:nvPr/>
        </p:nvCxnSpPr>
        <p:spPr bwMode="auto">
          <a:xfrm>
            <a:off x="194881" y="3861048"/>
            <a:ext cx="842493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TextBox 56"/>
          <p:cNvSpPr txBox="1"/>
          <p:nvPr/>
        </p:nvSpPr>
        <p:spPr>
          <a:xfrm>
            <a:off x="6340907" y="5011459"/>
            <a:ext cx="700277" cy="400110"/>
          </a:xfrm>
          <a:prstGeom prst="rect">
            <a:avLst/>
          </a:prstGeom>
          <a:solidFill>
            <a:srgbClr val="0033CC">
              <a:alpha val="48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WIENER FE crate</a:t>
            </a:r>
            <a:endParaRPr lang="en-GB" sz="1000" dirty="0"/>
          </a:p>
        </p:txBody>
      </p:sp>
      <p:sp>
        <p:nvSpPr>
          <p:cNvPr id="58" name="TextBox 57"/>
          <p:cNvSpPr txBox="1"/>
          <p:nvPr/>
        </p:nvSpPr>
        <p:spPr>
          <a:xfrm>
            <a:off x="6398092" y="5632788"/>
            <a:ext cx="585906" cy="246221"/>
          </a:xfrm>
          <a:prstGeom prst="rect">
            <a:avLst/>
          </a:prstGeom>
          <a:solidFill>
            <a:srgbClr val="FF0000">
              <a:alpha val="42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PS (?)</a:t>
            </a:r>
            <a:endParaRPr lang="en-GB" sz="1000" dirty="0"/>
          </a:p>
        </p:txBody>
      </p:sp>
      <p:sp>
        <p:nvSpPr>
          <p:cNvPr id="59" name="TextBox 58"/>
          <p:cNvSpPr txBox="1"/>
          <p:nvPr/>
        </p:nvSpPr>
        <p:spPr>
          <a:xfrm>
            <a:off x="8132201" y="4565794"/>
            <a:ext cx="847038" cy="246221"/>
          </a:xfrm>
          <a:prstGeom prst="rect">
            <a:avLst/>
          </a:prstGeom>
          <a:solidFill>
            <a:srgbClr val="CCCC00">
              <a:alpha val="47843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FE control</a:t>
            </a:r>
            <a:endParaRPr lang="en-GB" sz="1000" dirty="0"/>
          </a:p>
        </p:txBody>
      </p:sp>
      <p:sp>
        <p:nvSpPr>
          <p:cNvPr id="60" name="TextBox 59"/>
          <p:cNvSpPr txBox="1"/>
          <p:nvPr/>
        </p:nvSpPr>
        <p:spPr>
          <a:xfrm>
            <a:off x="4169744" y="5608445"/>
            <a:ext cx="882505" cy="246221"/>
          </a:xfrm>
          <a:prstGeom prst="rect">
            <a:avLst/>
          </a:prstGeom>
          <a:solidFill>
            <a:srgbClr val="FF0000">
              <a:alpha val="42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MPOD: 4</a:t>
            </a:r>
            <a:endParaRPr lang="en-GB" sz="1000" dirty="0"/>
          </a:p>
        </p:txBody>
      </p:sp>
      <p:sp>
        <p:nvSpPr>
          <p:cNvPr id="61" name="TextBox 60"/>
          <p:cNvSpPr txBox="1"/>
          <p:nvPr/>
        </p:nvSpPr>
        <p:spPr>
          <a:xfrm>
            <a:off x="4169743" y="4987116"/>
            <a:ext cx="882506" cy="400110"/>
          </a:xfrm>
          <a:prstGeom prst="rect">
            <a:avLst/>
          </a:prstGeom>
          <a:solidFill>
            <a:srgbClr val="0033CC">
              <a:alpha val="48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WIENER FE crates: 4</a:t>
            </a:r>
            <a:endParaRPr lang="en-GB" sz="1000" dirty="0"/>
          </a:p>
        </p:txBody>
      </p:sp>
      <p:sp>
        <p:nvSpPr>
          <p:cNvPr id="62" name="TextBox 61"/>
          <p:cNvSpPr txBox="1"/>
          <p:nvPr/>
        </p:nvSpPr>
        <p:spPr>
          <a:xfrm>
            <a:off x="4225770" y="4441060"/>
            <a:ext cx="770452" cy="246221"/>
          </a:xfrm>
          <a:prstGeom prst="rect">
            <a:avLst/>
          </a:prstGeom>
          <a:solidFill>
            <a:srgbClr val="99CCFF">
              <a:alpha val="47451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LV control</a:t>
            </a:r>
            <a:endParaRPr lang="en-GB" sz="1000" dirty="0"/>
          </a:p>
        </p:txBody>
      </p:sp>
      <p:sp>
        <p:nvSpPr>
          <p:cNvPr id="63" name="TextBox 62"/>
          <p:cNvSpPr txBox="1"/>
          <p:nvPr/>
        </p:nvSpPr>
        <p:spPr>
          <a:xfrm>
            <a:off x="3146680" y="5616847"/>
            <a:ext cx="954507" cy="246221"/>
          </a:xfrm>
          <a:prstGeom prst="rect">
            <a:avLst/>
          </a:prstGeom>
          <a:solidFill>
            <a:srgbClr val="FF0000">
              <a:alpha val="42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CAEN HV: 4</a:t>
            </a:r>
            <a:endParaRPr lang="en-GB" sz="1000" dirty="0"/>
          </a:p>
        </p:txBody>
      </p:sp>
      <p:sp>
        <p:nvSpPr>
          <p:cNvPr id="64" name="TextBox 63"/>
          <p:cNvSpPr txBox="1"/>
          <p:nvPr/>
        </p:nvSpPr>
        <p:spPr>
          <a:xfrm>
            <a:off x="3170638" y="4987116"/>
            <a:ext cx="907785" cy="400110"/>
          </a:xfrm>
          <a:prstGeom prst="rect">
            <a:avLst/>
          </a:prstGeom>
          <a:solidFill>
            <a:srgbClr val="0033CC">
              <a:alpha val="48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WIENER FE crates: 5</a:t>
            </a:r>
            <a:endParaRPr lang="en-GB" sz="1000" dirty="0"/>
          </a:p>
        </p:txBody>
      </p:sp>
      <p:sp>
        <p:nvSpPr>
          <p:cNvPr id="65" name="TextBox 64"/>
          <p:cNvSpPr txBox="1"/>
          <p:nvPr/>
        </p:nvSpPr>
        <p:spPr>
          <a:xfrm>
            <a:off x="1460357" y="4987116"/>
            <a:ext cx="746798" cy="400110"/>
          </a:xfrm>
          <a:prstGeom prst="rect">
            <a:avLst/>
          </a:prstGeom>
          <a:solidFill>
            <a:srgbClr val="009999">
              <a:alpha val="47843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CAEN FE crates: 32</a:t>
            </a:r>
            <a:endParaRPr lang="en-GB" sz="1000" dirty="0"/>
          </a:p>
        </p:txBody>
      </p:sp>
      <p:sp>
        <p:nvSpPr>
          <p:cNvPr id="66" name="Oval 65"/>
          <p:cNvSpPr/>
          <p:nvPr/>
        </p:nvSpPr>
        <p:spPr bwMode="auto">
          <a:xfrm>
            <a:off x="1004485" y="3083563"/>
            <a:ext cx="1091982" cy="562630"/>
          </a:xfrm>
          <a:prstGeom prst="ellipse">
            <a:avLst/>
          </a:prstGeom>
          <a:solidFill>
            <a:srgbClr val="009999">
              <a:alpha val="38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 smtClean="0"/>
              <a:t>CAEN FE crates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67" name="Oval 66"/>
          <p:cNvSpPr/>
          <p:nvPr/>
        </p:nvSpPr>
        <p:spPr bwMode="auto">
          <a:xfrm>
            <a:off x="7859904" y="3083563"/>
            <a:ext cx="1041260" cy="562630"/>
          </a:xfrm>
          <a:prstGeom prst="ellipse">
            <a:avLst/>
          </a:prstGeom>
          <a:solidFill>
            <a:srgbClr val="CCCC00">
              <a:alpha val="38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 smtClean="0"/>
              <a:t>KTAG FE control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68" name="Oval 67"/>
          <p:cNvSpPr/>
          <p:nvPr/>
        </p:nvSpPr>
        <p:spPr bwMode="auto">
          <a:xfrm>
            <a:off x="3437190" y="3191761"/>
            <a:ext cx="877768" cy="346234"/>
          </a:xfrm>
          <a:prstGeom prst="ellipse">
            <a:avLst/>
          </a:prstGeom>
          <a:solidFill>
            <a:srgbClr val="FF0000">
              <a:alpha val="38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wis721 LtEx BT" pitchFamily="34" charset="0"/>
              </a:rPr>
              <a:t>MPOD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69" name="Oval 68"/>
          <p:cNvSpPr/>
          <p:nvPr/>
        </p:nvSpPr>
        <p:spPr bwMode="auto">
          <a:xfrm>
            <a:off x="4470103" y="3083563"/>
            <a:ext cx="1070196" cy="562630"/>
          </a:xfrm>
          <a:prstGeom prst="ellipse">
            <a:avLst/>
          </a:prstGeom>
          <a:solidFill>
            <a:srgbClr val="99CCFF">
              <a:alpha val="38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 smtClean="0"/>
              <a:t>STRAW HV &amp; LV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71" name="Oval 70"/>
          <p:cNvSpPr/>
          <p:nvPr/>
        </p:nvSpPr>
        <p:spPr bwMode="auto">
          <a:xfrm>
            <a:off x="2239418" y="3083563"/>
            <a:ext cx="1030433" cy="562630"/>
          </a:xfrm>
          <a:prstGeom prst="ellipse">
            <a:avLst/>
          </a:prstGeom>
          <a:solidFill>
            <a:srgbClr val="B1D288">
              <a:alpha val="38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 smtClean="0"/>
              <a:t>RICH FE control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183906" y="4454744"/>
            <a:ext cx="784232" cy="246221"/>
          </a:xfrm>
          <a:prstGeom prst="rect">
            <a:avLst/>
          </a:prstGeom>
          <a:solidFill>
            <a:srgbClr val="B1D288">
              <a:alpha val="48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FE control</a:t>
            </a:r>
            <a:endParaRPr lang="en-GB" sz="1000" dirty="0"/>
          </a:p>
        </p:txBody>
      </p:sp>
      <p:sp>
        <p:nvSpPr>
          <p:cNvPr id="73" name="Oval 72"/>
          <p:cNvSpPr/>
          <p:nvPr/>
        </p:nvSpPr>
        <p:spPr bwMode="auto">
          <a:xfrm>
            <a:off x="6724885" y="3083563"/>
            <a:ext cx="979873" cy="562630"/>
          </a:xfrm>
          <a:prstGeom prst="ellipse">
            <a:avLst/>
          </a:prstGeom>
          <a:solidFill>
            <a:srgbClr val="FF0000">
              <a:alpha val="38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wis721 LtEx BT" pitchFamily="34" charset="0"/>
              </a:rPr>
              <a:t>CHANTI PS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496120" y="4454744"/>
            <a:ext cx="784232" cy="246221"/>
          </a:xfrm>
          <a:prstGeom prst="rect">
            <a:avLst/>
          </a:prstGeom>
          <a:solidFill>
            <a:srgbClr val="B1D288">
              <a:alpha val="48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FE control</a:t>
            </a:r>
            <a:endParaRPr lang="en-GB" sz="1000" dirty="0"/>
          </a:p>
        </p:txBody>
      </p:sp>
      <p:sp>
        <p:nvSpPr>
          <p:cNvPr id="83" name="TextBox 82"/>
          <p:cNvSpPr txBox="1"/>
          <p:nvPr/>
        </p:nvSpPr>
        <p:spPr>
          <a:xfrm>
            <a:off x="6960733" y="3874391"/>
            <a:ext cx="9605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Hardware</a:t>
            </a:r>
            <a:endParaRPr lang="en-GB" sz="1400" dirty="0"/>
          </a:p>
        </p:txBody>
      </p:sp>
      <p:sp>
        <p:nvSpPr>
          <p:cNvPr id="70" name="TextBox 69"/>
          <p:cNvSpPr txBox="1"/>
          <p:nvPr/>
        </p:nvSpPr>
        <p:spPr>
          <a:xfrm>
            <a:off x="8115762" y="4120335"/>
            <a:ext cx="920734" cy="246221"/>
          </a:xfrm>
          <a:prstGeom prst="rect">
            <a:avLst/>
          </a:prstGeom>
          <a:solidFill>
            <a:srgbClr val="33CCCC">
              <a:alpha val="47451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err="1" smtClean="0"/>
              <a:t>Env</a:t>
            </a:r>
            <a:r>
              <a:rPr lang="en-US" sz="1000" dirty="0" smtClean="0"/>
              <a:t>. monitor</a:t>
            </a:r>
            <a:endParaRPr lang="en-GB" sz="1000" dirty="0"/>
          </a:p>
        </p:txBody>
      </p:sp>
      <p:sp>
        <p:nvSpPr>
          <p:cNvPr id="76" name="Oval 75"/>
          <p:cNvSpPr/>
          <p:nvPr/>
        </p:nvSpPr>
        <p:spPr bwMode="auto">
          <a:xfrm>
            <a:off x="6166027" y="2322386"/>
            <a:ext cx="1163783" cy="562630"/>
          </a:xfrm>
          <a:prstGeom prst="ellipse">
            <a:avLst/>
          </a:prstGeom>
          <a:solidFill>
            <a:srgbClr val="33CCCC">
              <a:alpha val="38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 smtClean="0"/>
              <a:t>KTAG </a:t>
            </a:r>
            <a:r>
              <a:rPr lang="en-US" sz="1000" dirty="0" err="1" smtClean="0"/>
              <a:t>Env</a:t>
            </a:r>
            <a:r>
              <a:rPr lang="en-US" sz="1000" dirty="0" smtClean="0"/>
              <a:t>. monitor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7273830" y="6040302"/>
            <a:ext cx="553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GTK</a:t>
            </a:r>
            <a:endParaRPr lang="en-GB" sz="1400" dirty="0"/>
          </a:p>
        </p:txBody>
      </p:sp>
      <p:sp>
        <p:nvSpPr>
          <p:cNvPr id="104" name="TextBox 103"/>
          <p:cNvSpPr txBox="1"/>
          <p:nvPr/>
        </p:nvSpPr>
        <p:spPr>
          <a:xfrm>
            <a:off x="6457446" y="1554703"/>
            <a:ext cx="1548822" cy="307777"/>
          </a:xfrm>
          <a:prstGeom prst="rect">
            <a:avLst/>
          </a:prstGeom>
          <a:solidFill>
            <a:srgbClr val="663300">
              <a:alpha val="49000"/>
            </a:srgb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External systems</a:t>
            </a:r>
            <a:endParaRPr lang="en-GB" sz="1400" dirty="0"/>
          </a:p>
        </p:txBody>
      </p:sp>
      <p:sp>
        <p:nvSpPr>
          <p:cNvPr id="86" name="Flowchart: Punched Tape 85"/>
          <p:cNvSpPr/>
          <p:nvPr/>
        </p:nvSpPr>
        <p:spPr bwMode="auto">
          <a:xfrm>
            <a:off x="7491786" y="477438"/>
            <a:ext cx="514482" cy="351601"/>
          </a:xfrm>
          <a:prstGeom prst="flowChartPunchedTape">
            <a:avLst/>
          </a:prstGeom>
          <a:solidFill>
            <a:srgbClr val="CCFFCC">
              <a:alpha val="55000"/>
            </a:srgbClr>
          </a:solidFill>
          <a:ln w="317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8033680" y="477438"/>
            <a:ext cx="7024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</a:t>
            </a:r>
            <a:r>
              <a:rPr lang="en-US" sz="1400" dirty="0" smtClean="0"/>
              <a:t>eady</a:t>
            </a:r>
            <a:endParaRPr lang="en-GB" sz="1400" dirty="0"/>
          </a:p>
        </p:txBody>
      </p:sp>
      <p:sp>
        <p:nvSpPr>
          <p:cNvPr id="95" name="Flowchart: Punched Tape 94"/>
          <p:cNvSpPr/>
          <p:nvPr/>
        </p:nvSpPr>
        <p:spPr bwMode="auto">
          <a:xfrm>
            <a:off x="7491786" y="853294"/>
            <a:ext cx="514482" cy="351601"/>
          </a:xfrm>
          <a:prstGeom prst="flowChartPunchedTape">
            <a:avLst/>
          </a:prstGeom>
          <a:solidFill>
            <a:srgbClr val="FDE451">
              <a:alpha val="55000"/>
            </a:srgbClr>
          </a:solidFill>
          <a:ln w="3175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8033680" y="853294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In progress</a:t>
            </a:r>
            <a:endParaRPr lang="en-GB" sz="1400" dirty="0"/>
          </a:p>
        </p:txBody>
      </p:sp>
      <p:sp>
        <p:nvSpPr>
          <p:cNvPr id="105" name="Rectangle 104"/>
          <p:cNvSpPr/>
          <p:nvPr/>
        </p:nvSpPr>
        <p:spPr bwMode="auto">
          <a:xfrm>
            <a:off x="2364172" y="4577854"/>
            <a:ext cx="713657" cy="1792613"/>
          </a:xfrm>
          <a:prstGeom prst="rect">
            <a:avLst/>
          </a:prstGeom>
          <a:solidFill>
            <a:schemeClr val="bg1">
              <a:lumMod val="85000"/>
              <a:alpha val="5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7231857" y="5591165"/>
            <a:ext cx="585906" cy="400110"/>
          </a:xfrm>
          <a:prstGeom prst="rect">
            <a:avLst/>
          </a:prstGeom>
          <a:solidFill>
            <a:srgbClr val="FF0000">
              <a:alpha val="42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CAEN EASY</a:t>
            </a:r>
            <a:endParaRPr lang="en-GB" sz="1000" dirty="0"/>
          </a:p>
        </p:txBody>
      </p:sp>
      <p:sp>
        <p:nvSpPr>
          <p:cNvPr id="107" name="TextBox 106"/>
          <p:cNvSpPr txBox="1"/>
          <p:nvPr/>
        </p:nvSpPr>
        <p:spPr>
          <a:xfrm>
            <a:off x="7094749" y="5011459"/>
            <a:ext cx="911520" cy="400110"/>
          </a:xfrm>
          <a:prstGeom prst="rect">
            <a:avLst/>
          </a:prstGeom>
          <a:solidFill>
            <a:srgbClr val="0033CC">
              <a:alpha val="48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WIENER FE crate: 4</a:t>
            </a:r>
            <a:endParaRPr lang="en-GB" sz="1000" dirty="0"/>
          </a:p>
        </p:txBody>
      </p:sp>
      <p:sp>
        <p:nvSpPr>
          <p:cNvPr id="31" name="TextBox 30"/>
          <p:cNvSpPr txBox="1"/>
          <p:nvPr/>
        </p:nvSpPr>
        <p:spPr>
          <a:xfrm>
            <a:off x="5214813" y="4987116"/>
            <a:ext cx="937344" cy="400110"/>
          </a:xfrm>
          <a:prstGeom prst="rect">
            <a:avLst/>
          </a:prstGeom>
          <a:solidFill>
            <a:srgbClr val="0033CC">
              <a:alpha val="48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WIENER FE crates: 12</a:t>
            </a:r>
            <a:endParaRPr lang="en-GB" sz="1000" dirty="0"/>
          </a:p>
        </p:txBody>
      </p:sp>
      <p:sp>
        <p:nvSpPr>
          <p:cNvPr id="109" name="TextBox 108"/>
          <p:cNvSpPr txBox="1"/>
          <p:nvPr/>
        </p:nvSpPr>
        <p:spPr>
          <a:xfrm>
            <a:off x="7131851" y="4438800"/>
            <a:ext cx="784232" cy="400110"/>
          </a:xfrm>
          <a:prstGeom prst="rect">
            <a:avLst/>
          </a:prstGeom>
          <a:solidFill>
            <a:srgbClr val="B1D288">
              <a:alpha val="48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RO card control</a:t>
            </a:r>
            <a:endParaRPr lang="en-GB" sz="1000" dirty="0"/>
          </a:p>
        </p:txBody>
      </p:sp>
      <p:sp>
        <p:nvSpPr>
          <p:cNvPr id="110" name="Oval 109"/>
          <p:cNvSpPr/>
          <p:nvPr/>
        </p:nvSpPr>
        <p:spPr bwMode="auto">
          <a:xfrm>
            <a:off x="4833986" y="2258101"/>
            <a:ext cx="1194168" cy="562630"/>
          </a:xfrm>
          <a:prstGeom prst="ellipse">
            <a:avLst/>
          </a:prstGeom>
          <a:solidFill>
            <a:srgbClr val="B1D288">
              <a:alpha val="38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 smtClean="0"/>
              <a:t>GTK RO card control</a:t>
            </a: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93" name="Rectangle 92"/>
          <p:cNvSpPr/>
          <p:nvPr/>
        </p:nvSpPr>
        <p:spPr bwMode="auto">
          <a:xfrm>
            <a:off x="0" y="379220"/>
            <a:ext cx="480430" cy="6478780"/>
          </a:xfrm>
          <a:prstGeom prst="rect">
            <a:avLst/>
          </a:prstGeom>
          <a:solidFill>
            <a:schemeClr val="accent1">
              <a:alpha val="74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S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T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A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T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/>
              <a:t>E</a:t>
            </a:r>
            <a:endParaRPr lang="en-US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2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MO</a:t>
            </a:r>
            <a:r>
              <a:rPr kumimoji="0" 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Swis721 LtEx BT" pitchFamily="34" charset="0"/>
              </a:rPr>
              <a:t>N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Swis721 LtEx BT" pitchFamily="34" charset="0"/>
              </a:rPr>
              <a:t>T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Swis721 LtEx BT" pitchFamily="34" charset="0"/>
              </a:rPr>
              <a:t>H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/>
              <a:t>S</a:t>
            </a:r>
            <a:endParaRPr kumimoji="0" lang="en-US" sz="18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/>
              <a:t>A</a:t>
            </a:r>
            <a:r>
              <a:rPr kumimoji="0" 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Swis721 LtEx BT" pitchFamily="34" charset="0"/>
              </a:rPr>
              <a:t>GO</a:t>
            </a: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951562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04664"/>
            <a:ext cx="7416824" cy="576064"/>
          </a:xfrm>
        </p:spPr>
        <p:txBody>
          <a:bodyPr/>
          <a:lstStyle/>
          <a:p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Common for all sub-detectors tasks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VF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9EBDCE-C73A-4DB2-A3A2-81EF3A54C4A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29/06/13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156176" y="11967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95536" y="836712"/>
            <a:ext cx="8568878" cy="5688632"/>
          </a:xfrm>
        </p:spPr>
        <p:txBody>
          <a:bodyPr/>
          <a:lstStyle/>
          <a:p>
            <a:r>
              <a:rPr lang="en-US" sz="2000" dirty="0" smtClean="0">
                <a:solidFill>
                  <a:schemeClr val="accent1">
                    <a:lumMod val="25000"/>
                  </a:schemeClr>
                </a:solidFill>
              </a:rPr>
              <a:t>Last achievements:</a:t>
            </a:r>
          </a:p>
          <a:p>
            <a:pPr lvl="1"/>
            <a:r>
              <a:rPr lang="en-US" sz="1600" dirty="0" smtClean="0">
                <a:solidFill>
                  <a:schemeClr val="accent1">
                    <a:lumMod val="25000"/>
                  </a:schemeClr>
                </a:solidFill>
              </a:rPr>
              <a:t>Migration to </a:t>
            </a:r>
            <a:r>
              <a:rPr lang="en-US" sz="1600" dirty="0" err="1" smtClean="0">
                <a:solidFill>
                  <a:schemeClr val="accent1">
                    <a:lumMod val="25000"/>
                  </a:schemeClr>
                </a:solidFill>
              </a:rPr>
              <a:t>WinCC</a:t>
            </a:r>
            <a:r>
              <a:rPr lang="en-US" sz="1600" dirty="0" smtClean="0">
                <a:solidFill>
                  <a:schemeClr val="accent1">
                    <a:lumMod val="25000"/>
                  </a:schemeClr>
                </a:solidFill>
              </a:rPr>
              <a:t> OA 3.11 SP1 + JCOP 5.01 + UNICOS 6.1 :</a:t>
            </a:r>
          </a:p>
          <a:p>
            <a:pPr lvl="2"/>
            <a:r>
              <a:rPr lang="en-US" sz="1600" dirty="0" smtClean="0">
                <a:solidFill>
                  <a:schemeClr val="accent1">
                    <a:lumMod val="25000"/>
                  </a:schemeClr>
                </a:solidFill>
              </a:rPr>
              <a:t>Operational version for 2014</a:t>
            </a:r>
          </a:p>
          <a:p>
            <a:pPr lvl="2"/>
            <a:r>
              <a:rPr lang="en-US" sz="1600" dirty="0" smtClean="0">
                <a:solidFill>
                  <a:schemeClr val="accent1">
                    <a:lumMod val="25000"/>
                  </a:schemeClr>
                </a:solidFill>
              </a:rPr>
              <a:t>Validation of component base approach</a:t>
            </a:r>
          </a:p>
          <a:p>
            <a:pPr lvl="2"/>
            <a:r>
              <a:rPr lang="en-US" sz="1600" dirty="0" smtClean="0">
                <a:solidFill>
                  <a:schemeClr val="accent1">
                    <a:lumMod val="25000"/>
                  </a:schemeClr>
                </a:solidFill>
              </a:rPr>
              <a:t>Clean-up</a:t>
            </a:r>
          </a:p>
          <a:p>
            <a:pPr lvl="1"/>
            <a:r>
              <a:rPr lang="en-US" sz="1600" dirty="0" smtClean="0">
                <a:solidFill>
                  <a:schemeClr val="accent1">
                    <a:lumMod val="25000"/>
                  </a:schemeClr>
                </a:solidFill>
              </a:rPr>
              <a:t>Integration of  second </a:t>
            </a:r>
            <a:r>
              <a:rPr lang="en-US" sz="1600" dirty="0">
                <a:solidFill>
                  <a:schemeClr val="accent1">
                    <a:lumMod val="25000"/>
                  </a:schemeClr>
                </a:solidFill>
              </a:rPr>
              <a:t>VAISALA Combined Pressure, Humidity and Temperature </a:t>
            </a:r>
            <a:r>
              <a:rPr lang="en-US" sz="1600" dirty="0" smtClean="0">
                <a:solidFill>
                  <a:schemeClr val="accent1">
                    <a:lumMod val="25000"/>
                  </a:schemeClr>
                </a:solidFill>
              </a:rPr>
              <a:t>Transmitter</a:t>
            </a:r>
            <a:endParaRPr lang="en-US" sz="1600" dirty="0">
              <a:solidFill>
                <a:schemeClr val="accent1">
                  <a:lumMod val="25000"/>
                </a:schemeClr>
              </a:solidFill>
            </a:endParaRPr>
          </a:p>
          <a:p>
            <a:pPr lvl="1"/>
            <a:r>
              <a:rPr lang="en-US" sz="1600" dirty="0" smtClean="0">
                <a:solidFill>
                  <a:schemeClr val="accent1">
                    <a:lumMod val="25000"/>
                  </a:schemeClr>
                </a:solidFill>
              </a:rPr>
              <a:t>Another iteration with CAEN OPC server. A test of a new version is near completed.</a:t>
            </a:r>
          </a:p>
          <a:p>
            <a:r>
              <a:rPr lang="en-US" sz="2000" dirty="0" smtClean="0">
                <a:solidFill>
                  <a:schemeClr val="accent1">
                    <a:lumMod val="25000"/>
                  </a:schemeClr>
                </a:solidFill>
              </a:rPr>
              <a:t>Challenges (till run 2014):</a:t>
            </a:r>
            <a:endParaRPr lang="en-US" sz="1800" dirty="0" smtClean="0">
              <a:solidFill>
                <a:schemeClr val="accent1">
                  <a:lumMod val="25000"/>
                </a:schemeClr>
              </a:solidFill>
            </a:endParaRPr>
          </a:p>
          <a:p>
            <a:pPr lvl="1"/>
            <a:r>
              <a:rPr lang="en-US" sz="1800" dirty="0" smtClean="0">
                <a:solidFill>
                  <a:schemeClr val="accent1">
                    <a:lumMod val="25000"/>
                  </a:schemeClr>
                </a:solidFill>
              </a:rPr>
              <a:t>Stable and reliable common middleware </a:t>
            </a:r>
            <a:endParaRPr lang="en-US" sz="1800" b="0" dirty="0" smtClean="0">
              <a:solidFill>
                <a:schemeClr val="accent1">
                  <a:lumMod val="25000"/>
                </a:schemeClr>
              </a:solidFill>
            </a:endParaRPr>
          </a:p>
          <a:p>
            <a:pPr lvl="1"/>
            <a:r>
              <a:rPr lang="en-US" sz="1800" dirty="0" smtClean="0">
                <a:solidFill>
                  <a:schemeClr val="accent1">
                    <a:lumMod val="25000"/>
                  </a:schemeClr>
                </a:solidFill>
              </a:rPr>
              <a:t>Adaptation of DCS to final set-up of NA62 network</a:t>
            </a:r>
          </a:p>
          <a:p>
            <a:pPr lvl="1"/>
            <a:r>
              <a:rPr lang="en-US" sz="1800" dirty="0" smtClean="0">
                <a:solidFill>
                  <a:schemeClr val="accent1">
                    <a:lumMod val="25000"/>
                  </a:schemeClr>
                </a:solidFill>
              </a:rPr>
              <a:t>Procurement and installation of final DCS hardware</a:t>
            </a:r>
          </a:p>
          <a:p>
            <a:pPr lvl="2"/>
            <a:r>
              <a:rPr lang="en-US" sz="1600" dirty="0" smtClean="0">
                <a:solidFill>
                  <a:schemeClr val="accent1">
                    <a:lumMod val="25000"/>
                  </a:schemeClr>
                </a:solidFill>
              </a:rPr>
              <a:t>SYSTEC box(s) for LAV FE control</a:t>
            </a:r>
          </a:p>
          <a:p>
            <a:pPr lvl="2"/>
            <a:r>
              <a:rPr lang="en-US" sz="1600" dirty="0" smtClean="0">
                <a:solidFill>
                  <a:schemeClr val="accent1">
                    <a:lumMod val="25000"/>
                  </a:schemeClr>
                </a:solidFill>
              </a:rPr>
              <a:t>New front-end computer(s) in pc-farm area </a:t>
            </a:r>
          </a:p>
          <a:p>
            <a:pPr lvl="2"/>
            <a:r>
              <a:rPr lang="en-US" sz="1600" dirty="0">
                <a:solidFill>
                  <a:schemeClr val="accent1">
                    <a:lumMod val="25000"/>
                  </a:schemeClr>
                </a:solidFill>
              </a:rPr>
              <a:t>New back-end server(s) in </a:t>
            </a:r>
            <a:r>
              <a:rPr lang="en-US" sz="1600" dirty="0" smtClean="0">
                <a:solidFill>
                  <a:schemeClr val="accent1">
                    <a:lumMod val="25000"/>
                  </a:schemeClr>
                </a:solidFill>
              </a:rPr>
              <a:t>CCC</a:t>
            </a:r>
          </a:p>
          <a:p>
            <a:pPr lvl="2"/>
            <a:r>
              <a:rPr lang="en-US" sz="1600" dirty="0" smtClean="0">
                <a:solidFill>
                  <a:schemeClr val="accent1">
                    <a:lumMod val="25000"/>
                  </a:schemeClr>
                </a:solidFill>
              </a:rPr>
              <a:t>Cabling and arrangement of DCS rack in pc-farm area</a:t>
            </a:r>
          </a:p>
          <a:p>
            <a:pPr lvl="1"/>
            <a:r>
              <a:rPr lang="en-US" sz="1800" dirty="0" smtClean="0">
                <a:solidFill>
                  <a:schemeClr val="accent1">
                    <a:lumMod val="25000"/>
                  </a:schemeClr>
                </a:solidFill>
              </a:rPr>
              <a:t>Integration of information provided by external systems</a:t>
            </a:r>
          </a:p>
          <a:p>
            <a:pPr lvl="1"/>
            <a:r>
              <a:rPr lang="en-US" sz="1800" dirty="0" smtClean="0">
                <a:solidFill>
                  <a:schemeClr val="accent1">
                    <a:lumMod val="25000"/>
                  </a:schemeClr>
                </a:solidFill>
              </a:rPr>
              <a:t>Further cleaning and unification of internal DCS structure </a:t>
            </a:r>
          </a:p>
        </p:txBody>
      </p:sp>
    </p:spTree>
    <p:extLst>
      <p:ext uri="{BB962C8B-B14F-4D97-AF65-F5344CB8AC3E}">
        <p14:creationId xmlns:p14="http://schemas.microsoft.com/office/powerpoint/2010/main" xmlns="" val="34051965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48" y="980728"/>
            <a:ext cx="4896544" cy="576064"/>
          </a:xfrm>
        </p:spPr>
        <p:txBody>
          <a:bodyPr/>
          <a:lstStyle/>
          <a:p>
            <a:r>
              <a:rPr lang="en-US" sz="2800" dirty="0" smtClean="0">
                <a:solidFill>
                  <a:schemeClr val="accent1">
                    <a:lumMod val="25000"/>
                  </a:schemeClr>
                </a:solidFill>
              </a:rPr>
              <a:t>Sub-detector</a:t>
            </a:r>
            <a:r>
              <a:rPr lang="en-US" sz="2800" dirty="0">
                <a:solidFill>
                  <a:schemeClr val="accent1">
                    <a:lumMod val="25000"/>
                  </a:schemeClr>
                </a:solidFill>
              </a:rPr>
              <a:t>s</a:t>
            </a:r>
            <a:r>
              <a:rPr lang="en-US" sz="2800" dirty="0" smtClean="0">
                <a:solidFill>
                  <a:schemeClr val="accent1">
                    <a:lumMod val="25000"/>
                  </a:schemeClr>
                </a:solidFill>
              </a:rPr>
              <a:t> : KTAG/CEDAR </a:t>
            </a:r>
            <a:endParaRPr lang="en-US" sz="2800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79512" y="1578296"/>
            <a:ext cx="8784976" cy="3434880"/>
          </a:xfrm>
        </p:spPr>
        <p:txBody>
          <a:bodyPr/>
          <a:lstStyle/>
          <a:p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Last achievements:</a:t>
            </a:r>
          </a:p>
          <a:p>
            <a:pPr lvl="1"/>
            <a:r>
              <a:rPr lang="en-US" sz="1800" b="0" dirty="0" smtClean="0">
                <a:solidFill>
                  <a:schemeClr val="accent1">
                    <a:lumMod val="25000"/>
                  </a:schemeClr>
                </a:solidFill>
              </a:rPr>
              <a:t>FE control of two fully populated FE boards installed in KTAG d </a:t>
            </a:r>
            <a:r>
              <a:rPr lang="en-US" sz="1800" b="0" dirty="0" err="1" smtClean="0">
                <a:solidFill>
                  <a:schemeClr val="accent1">
                    <a:lumMod val="25000"/>
                  </a:schemeClr>
                </a:solidFill>
              </a:rPr>
              <a:t>uring</a:t>
            </a:r>
            <a:r>
              <a:rPr lang="en-US" sz="1800" b="0" dirty="0" smtClean="0">
                <a:solidFill>
                  <a:schemeClr val="accent1">
                    <a:lumMod val="25000"/>
                  </a:schemeClr>
                </a:solidFill>
              </a:rPr>
              <a:t> July dry run</a:t>
            </a:r>
          </a:p>
          <a:p>
            <a:pPr lvl="1"/>
            <a:r>
              <a:rPr lang="en-US" sz="1800" b="0" dirty="0" smtClean="0">
                <a:solidFill>
                  <a:schemeClr val="accent1">
                    <a:lumMod val="25000"/>
                  </a:schemeClr>
                </a:solidFill>
              </a:rPr>
              <a:t>Successful test of DIM server for LV power supplies control</a:t>
            </a:r>
          </a:p>
          <a:p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Challenges:</a:t>
            </a:r>
          </a:p>
          <a:p>
            <a:pPr lvl="1"/>
            <a:r>
              <a:rPr lang="en-US" sz="1800" dirty="0" smtClean="0">
                <a:solidFill>
                  <a:schemeClr val="accent1">
                    <a:lumMod val="25000"/>
                  </a:schemeClr>
                </a:solidFill>
              </a:rPr>
              <a:t>Finalization of control of HV system</a:t>
            </a:r>
          </a:p>
          <a:p>
            <a:pPr lvl="1"/>
            <a:r>
              <a:rPr lang="en-US" sz="1800" dirty="0" smtClean="0">
                <a:solidFill>
                  <a:schemeClr val="accent1">
                    <a:lumMod val="25000"/>
                  </a:schemeClr>
                </a:solidFill>
              </a:rPr>
              <a:t>Implementation of FE control for full detector</a:t>
            </a:r>
          </a:p>
          <a:p>
            <a:pPr lvl="1"/>
            <a:r>
              <a:rPr lang="en-US" sz="1800" dirty="0" smtClean="0">
                <a:solidFill>
                  <a:schemeClr val="accent1">
                    <a:lumMod val="25000"/>
                  </a:schemeClr>
                </a:solidFill>
              </a:rPr>
              <a:t>Integration of LV power supplies</a:t>
            </a:r>
          </a:p>
          <a:p>
            <a:pPr lvl="1"/>
            <a:r>
              <a:rPr lang="en-US" sz="1800" dirty="0" smtClean="0">
                <a:solidFill>
                  <a:schemeClr val="accent1">
                    <a:lumMod val="25000"/>
                  </a:schemeClr>
                </a:solidFill>
              </a:rPr>
              <a:t>Development of control program for CEDAR pressure scan</a:t>
            </a:r>
          </a:p>
          <a:p>
            <a:pPr lvl="1"/>
            <a:r>
              <a:rPr lang="en-US" sz="1800" dirty="0" smtClean="0">
                <a:solidFill>
                  <a:schemeClr val="accent1">
                    <a:lumMod val="25000"/>
                  </a:schemeClr>
                </a:solidFill>
              </a:rPr>
              <a:t>Improvement of CEDAR alignment tools</a:t>
            </a:r>
          </a:p>
          <a:p>
            <a:pPr lvl="1"/>
            <a:r>
              <a:rPr lang="en-US" sz="1800" dirty="0" smtClean="0">
                <a:solidFill>
                  <a:schemeClr val="accent1">
                    <a:lumMod val="25000"/>
                  </a:schemeClr>
                </a:solidFill>
              </a:rPr>
              <a:t>Final tuning of Temperature &amp; pressure measurement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84368" y="584300"/>
            <a:ext cx="814647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CEDAR</a:t>
            </a:r>
            <a:endParaRPr lang="en-GB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7172649" y="584300"/>
            <a:ext cx="553357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GTK</a:t>
            </a:r>
            <a:endParaRPr lang="en-GB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6161165" y="584300"/>
            <a:ext cx="853119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CHANTI</a:t>
            </a:r>
            <a:endParaRPr lang="en-GB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5491634" y="584300"/>
            <a:ext cx="511166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LAV</a:t>
            </a:r>
            <a:endParaRPr lang="en-GB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4506055" y="584300"/>
            <a:ext cx="827214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STRAW</a:t>
            </a:r>
            <a:endParaRPr lang="en-GB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3723801" y="584300"/>
            <a:ext cx="623889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RICH</a:t>
            </a:r>
            <a:endParaRPr lang="en-GB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2851779" y="584300"/>
            <a:ext cx="713657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CHOD</a:t>
            </a:r>
            <a:endParaRPr lang="en-GB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2229826" y="584300"/>
            <a:ext cx="463588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LKr</a:t>
            </a:r>
            <a:endParaRPr lang="en-GB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1487647" y="584300"/>
            <a:ext cx="583814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MUV</a:t>
            </a:r>
            <a:endParaRPr lang="en-GB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415249" y="584300"/>
            <a:ext cx="914033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IRC/SAC</a:t>
            </a:r>
            <a:endParaRPr lang="en-GB" sz="1400" dirty="0"/>
          </a:p>
        </p:txBody>
      </p:sp>
      <p:sp>
        <p:nvSpPr>
          <p:cNvPr id="21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028384" y="6248400"/>
            <a:ext cx="658416" cy="457200"/>
          </a:xfrm>
        </p:spPr>
        <p:txBody>
          <a:bodyPr/>
          <a:lstStyle/>
          <a:p>
            <a:fld id="{7D9EBDCE-C73A-4DB2-A3A2-81EF3A54C4A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2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/>
          <a:p>
            <a:r>
              <a:rPr lang="en-US" dirty="0" smtClean="0"/>
              <a:t>VF</a:t>
            </a:r>
            <a:endParaRPr lang="en-US" dirty="0"/>
          </a:p>
        </p:txBody>
      </p:sp>
      <p:sp>
        <p:nvSpPr>
          <p:cNvPr id="24" name="Date Placeholder 5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r>
              <a:rPr lang="en-US" dirty="0" smtClean="0"/>
              <a:t>29/09/13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3897635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374" y="980728"/>
            <a:ext cx="2756442" cy="432048"/>
          </a:xfrm>
        </p:spPr>
        <p:txBody>
          <a:bodyPr/>
          <a:lstStyle/>
          <a:p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Sub-detector</a:t>
            </a:r>
            <a:r>
              <a:rPr lang="en-US" sz="2400" dirty="0">
                <a:solidFill>
                  <a:schemeClr val="accent1">
                    <a:lumMod val="25000"/>
                  </a:schemeClr>
                </a:solidFill>
              </a:rPr>
              <a:t>s</a:t>
            </a:r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 : GTK </a:t>
            </a:r>
            <a:endParaRPr lang="en-US" sz="2400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0" y="1484784"/>
            <a:ext cx="8964488" cy="4680520"/>
          </a:xfrm>
        </p:spPr>
        <p:txBody>
          <a:bodyPr/>
          <a:lstStyle/>
          <a:p>
            <a:r>
              <a:rPr lang="en-US" sz="2000" dirty="0">
                <a:solidFill>
                  <a:schemeClr val="accent1">
                    <a:lumMod val="25000"/>
                  </a:schemeClr>
                </a:solidFill>
              </a:rPr>
              <a:t>Last achievements:</a:t>
            </a:r>
          </a:p>
          <a:p>
            <a:pPr lvl="1"/>
            <a:r>
              <a:rPr lang="en-US" sz="1600" dirty="0" smtClean="0">
                <a:solidFill>
                  <a:schemeClr val="accent1">
                    <a:lumMod val="25000"/>
                  </a:schemeClr>
                </a:solidFill>
              </a:rPr>
              <a:t>A preliminary version of User Requirements + first meeting + mails exchange</a:t>
            </a:r>
          </a:p>
          <a:p>
            <a:pPr lvl="2"/>
            <a:r>
              <a:rPr lang="en-US" sz="1400" b="0" dirty="0" smtClean="0">
                <a:solidFill>
                  <a:schemeClr val="accent1">
                    <a:lumMod val="25000"/>
                  </a:schemeClr>
                </a:solidFill>
              </a:rPr>
              <a:t>4 WIENER VME crates </a:t>
            </a:r>
            <a:r>
              <a:rPr lang="en-US" sz="1400" dirty="0" smtClean="0">
                <a:solidFill>
                  <a:schemeClr val="accent1">
                    <a:lumMod val="25000"/>
                  </a:schemeClr>
                </a:solidFill>
              </a:rPr>
              <a:t>– </a:t>
            </a:r>
            <a:r>
              <a:rPr lang="en-US" sz="1400" b="1" dirty="0" smtClean="0">
                <a:solidFill>
                  <a:schemeClr val="accent1">
                    <a:lumMod val="25000"/>
                  </a:schemeClr>
                </a:solidFill>
              </a:rPr>
              <a:t>integration</a:t>
            </a:r>
            <a:r>
              <a:rPr lang="en-US" sz="1400" dirty="0" smtClean="0">
                <a:solidFill>
                  <a:schemeClr val="accent1">
                    <a:lumMod val="25000"/>
                  </a:schemeClr>
                </a:solidFill>
              </a:rPr>
              <a:t> should be </a:t>
            </a:r>
            <a:r>
              <a:rPr lang="en-US" sz="1400" b="1" dirty="0" smtClean="0">
                <a:solidFill>
                  <a:schemeClr val="accent1">
                    <a:lumMod val="25000"/>
                  </a:schemeClr>
                </a:solidFill>
              </a:rPr>
              <a:t>straightforward</a:t>
            </a:r>
          </a:p>
          <a:p>
            <a:pPr lvl="2"/>
            <a:r>
              <a:rPr lang="en-US" sz="1400" dirty="0" smtClean="0">
                <a:solidFill>
                  <a:schemeClr val="accent1">
                    <a:lumMod val="25000"/>
                  </a:schemeClr>
                </a:solidFill>
              </a:rPr>
              <a:t>Custom control of RO cards </a:t>
            </a:r>
          </a:p>
          <a:p>
            <a:pPr lvl="3"/>
            <a:r>
              <a:rPr lang="en-US" sz="1400" dirty="0" smtClean="0">
                <a:solidFill>
                  <a:schemeClr val="accent1">
                    <a:lumMod val="25000"/>
                  </a:schemeClr>
                </a:solidFill>
              </a:rPr>
              <a:t>6 parameters x 30 cards</a:t>
            </a:r>
          </a:p>
          <a:p>
            <a:pPr lvl="3"/>
            <a:r>
              <a:rPr lang="en-US" sz="1400" b="1" dirty="0" smtClean="0">
                <a:solidFill>
                  <a:schemeClr val="accent1">
                    <a:lumMod val="25000"/>
                  </a:schemeClr>
                </a:solidFill>
              </a:rPr>
              <a:t>A DIM server should be developed by GTK team</a:t>
            </a:r>
          </a:p>
          <a:p>
            <a:pPr lvl="2"/>
            <a:r>
              <a:rPr lang="en-US" sz="1400" dirty="0">
                <a:solidFill>
                  <a:schemeClr val="accent1">
                    <a:lumMod val="25000"/>
                  </a:schemeClr>
                </a:solidFill>
              </a:rPr>
              <a:t>CAEN-EASY </a:t>
            </a:r>
            <a:r>
              <a:rPr lang="en-US" sz="1400" dirty="0" smtClean="0">
                <a:solidFill>
                  <a:schemeClr val="accent1">
                    <a:lumMod val="25000"/>
                  </a:schemeClr>
                </a:solidFill>
              </a:rPr>
              <a:t>3000 LV system </a:t>
            </a:r>
          </a:p>
          <a:p>
            <a:pPr lvl="3"/>
            <a:r>
              <a:rPr lang="en-US" sz="1400" dirty="0" smtClean="0">
                <a:solidFill>
                  <a:schemeClr val="accent1">
                    <a:lumMod val="25000"/>
                  </a:schemeClr>
                </a:solidFill>
              </a:rPr>
              <a:t>3 crates x 12channels = 36 channels in total</a:t>
            </a:r>
          </a:p>
          <a:p>
            <a:pPr lvl="3"/>
            <a:r>
              <a:rPr lang="en-US" sz="1400" b="1" dirty="0" smtClean="0">
                <a:solidFill>
                  <a:schemeClr val="accent1">
                    <a:lumMod val="25000"/>
                  </a:schemeClr>
                </a:solidFill>
              </a:rPr>
              <a:t>Doubts about reliability of long CAN bus </a:t>
            </a:r>
            <a:r>
              <a:rPr lang="en-US" sz="1400" b="1" dirty="0">
                <a:solidFill>
                  <a:schemeClr val="accent1">
                    <a:lumMod val="25000"/>
                  </a:schemeClr>
                </a:solidFill>
              </a:rPr>
              <a:t>line </a:t>
            </a:r>
            <a:r>
              <a:rPr lang="en-US" sz="1400" dirty="0">
                <a:solidFill>
                  <a:schemeClr val="accent1">
                    <a:lumMod val="25000"/>
                  </a:schemeClr>
                </a:solidFill>
              </a:rPr>
              <a:t>between branch controller and </a:t>
            </a:r>
            <a:r>
              <a:rPr lang="en-US" sz="1400" dirty="0" smtClean="0">
                <a:solidFill>
                  <a:schemeClr val="accent1">
                    <a:lumMod val="25000"/>
                  </a:schemeClr>
                </a:solidFill>
              </a:rPr>
              <a:t>EASY crate (should be &lt;150m according to CAEN spec)</a:t>
            </a:r>
          </a:p>
          <a:p>
            <a:pPr lvl="2"/>
            <a:r>
              <a:rPr lang="en-US" sz="1400" dirty="0" smtClean="0">
                <a:solidFill>
                  <a:schemeClr val="accent1">
                    <a:lumMod val="25000"/>
                  </a:schemeClr>
                </a:solidFill>
              </a:rPr>
              <a:t>CAEN HV system – 3 channels, </a:t>
            </a:r>
            <a:r>
              <a:rPr lang="en-US" sz="1400" b="1" dirty="0">
                <a:solidFill>
                  <a:schemeClr val="accent1">
                    <a:lumMod val="25000"/>
                  </a:schemeClr>
                </a:solidFill>
              </a:rPr>
              <a:t>integration</a:t>
            </a:r>
            <a:r>
              <a:rPr lang="en-US" sz="1400" dirty="0">
                <a:solidFill>
                  <a:schemeClr val="accent1">
                    <a:lumMod val="25000"/>
                  </a:schemeClr>
                </a:solidFill>
              </a:rPr>
              <a:t> should be </a:t>
            </a:r>
            <a:r>
              <a:rPr lang="en-US" sz="1400" b="1" dirty="0" smtClean="0">
                <a:solidFill>
                  <a:schemeClr val="accent1">
                    <a:lumMod val="25000"/>
                  </a:schemeClr>
                </a:solidFill>
              </a:rPr>
              <a:t>straightforward</a:t>
            </a:r>
          </a:p>
          <a:p>
            <a:r>
              <a:rPr lang="en-US" sz="2000" dirty="0">
                <a:solidFill>
                  <a:schemeClr val="accent1">
                    <a:lumMod val="25000"/>
                  </a:schemeClr>
                </a:solidFill>
              </a:rPr>
              <a:t>Challenges:</a:t>
            </a:r>
            <a:endParaRPr lang="en-US" sz="1800" dirty="0">
              <a:solidFill>
                <a:schemeClr val="accent1">
                  <a:lumMod val="25000"/>
                </a:schemeClr>
              </a:solidFill>
            </a:endParaRPr>
          </a:p>
          <a:p>
            <a:pPr lvl="1"/>
            <a:r>
              <a:rPr lang="en-US" sz="1600" dirty="0" smtClean="0">
                <a:solidFill>
                  <a:schemeClr val="accent1">
                    <a:lumMod val="25000"/>
                  </a:schemeClr>
                </a:solidFill>
              </a:rPr>
              <a:t>Detailed User Requirement document (naming, mapping, UI panels, </a:t>
            </a:r>
            <a:r>
              <a:rPr lang="en-US" sz="1600" dirty="0" err="1" smtClean="0">
                <a:solidFill>
                  <a:schemeClr val="accent1">
                    <a:lumMod val="25000"/>
                  </a:schemeClr>
                </a:solidFill>
              </a:rPr>
              <a:t>etc</a:t>
            </a:r>
            <a:r>
              <a:rPr lang="en-US" sz="1600" dirty="0" smtClean="0">
                <a:solidFill>
                  <a:schemeClr val="accent1">
                    <a:lumMod val="25000"/>
                  </a:schemeClr>
                </a:solidFill>
              </a:rPr>
              <a:t> - “a la” KTAG) </a:t>
            </a:r>
            <a:endParaRPr lang="en-US" sz="1600" dirty="0">
              <a:solidFill>
                <a:schemeClr val="accent1">
                  <a:lumMod val="25000"/>
                </a:schemeClr>
              </a:solidFill>
            </a:endParaRPr>
          </a:p>
          <a:p>
            <a:pPr lvl="1"/>
            <a:r>
              <a:rPr lang="en-US" sz="1600" dirty="0">
                <a:solidFill>
                  <a:schemeClr val="accent1">
                    <a:lumMod val="25000"/>
                  </a:schemeClr>
                </a:solidFill>
              </a:rPr>
              <a:t>Decision on CAEN-EASY </a:t>
            </a:r>
            <a:r>
              <a:rPr lang="en-US" sz="1600" dirty="0" smtClean="0">
                <a:solidFill>
                  <a:schemeClr val="accent1">
                    <a:lumMod val="25000"/>
                  </a:schemeClr>
                </a:solidFill>
              </a:rPr>
              <a:t>mainframe location (central team recommends to install it in TCC8)</a:t>
            </a:r>
          </a:p>
          <a:p>
            <a:pPr lvl="1"/>
            <a:r>
              <a:rPr lang="en-US" sz="1600" dirty="0" smtClean="0">
                <a:solidFill>
                  <a:schemeClr val="accent1">
                    <a:lumMod val="25000"/>
                  </a:schemeClr>
                </a:solidFill>
              </a:rPr>
              <a:t>Development of RO cards control </a:t>
            </a:r>
          </a:p>
          <a:p>
            <a:pPr lvl="1"/>
            <a:r>
              <a:rPr lang="en-US" sz="1600" dirty="0" smtClean="0">
                <a:solidFill>
                  <a:schemeClr val="accent1">
                    <a:lumMod val="25000"/>
                  </a:schemeClr>
                </a:solidFill>
              </a:rPr>
              <a:t>Kick-off meeting is scheduled in mid September</a:t>
            </a:r>
            <a:endParaRPr lang="en-US" sz="1600" dirty="0">
              <a:solidFill>
                <a:schemeClr val="accent1">
                  <a:lumMod val="25000"/>
                </a:schemeClr>
              </a:solidFill>
            </a:endParaRPr>
          </a:p>
          <a:p>
            <a:pPr lvl="1"/>
            <a:endParaRPr lang="en-US" sz="1600" b="0" dirty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51590" y="597100"/>
            <a:ext cx="814647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CEDAR</a:t>
            </a:r>
            <a:endParaRPr lang="en-GB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7014284" y="594691"/>
            <a:ext cx="553357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GTK</a:t>
            </a:r>
            <a:endParaRPr lang="en-GB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6002800" y="594691"/>
            <a:ext cx="853119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CHANTI</a:t>
            </a:r>
            <a:endParaRPr lang="en-GB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5333269" y="594691"/>
            <a:ext cx="511166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LAV</a:t>
            </a:r>
            <a:endParaRPr lang="en-GB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4347690" y="594691"/>
            <a:ext cx="827214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STRAW</a:t>
            </a:r>
            <a:endParaRPr lang="en-GB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3565436" y="594691"/>
            <a:ext cx="623889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RICH</a:t>
            </a:r>
            <a:endParaRPr lang="en-GB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2693414" y="594691"/>
            <a:ext cx="713657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CHOD</a:t>
            </a:r>
            <a:endParaRPr lang="en-GB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2071461" y="594691"/>
            <a:ext cx="463588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LKr</a:t>
            </a:r>
            <a:endParaRPr lang="en-GB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1329282" y="594691"/>
            <a:ext cx="583814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MUV</a:t>
            </a:r>
            <a:endParaRPr lang="en-GB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256884" y="594691"/>
            <a:ext cx="914033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IRC/SAC</a:t>
            </a:r>
            <a:endParaRPr lang="en-GB" sz="1400" dirty="0"/>
          </a:p>
        </p:txBody>
      </p:sp>
      <p:sp>
        <p:nvSpPr>
          <p:cNvPr id="21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028384" y="6248400"/>
            <a:ext cx="658416" cy="457200"/>
          </a:xfrm>
        </p:spPr>
        <p:txBody>
          <a:bodyPr/>
          <a:lstStyle/>
          <a:p>
            <a:fld id="{7D9EBDCE-C73A-4DB2-A3A2-81EF3A54C4A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2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/>
          <a:p>
            <a:r>
              <a:rPr lang="en-US" dirty="0" smtClean="0"/>
              <a:t>VF</a:t>
            </a:r>
            <a:endParaRPr lang="en-US" dirty="0"/>
          </a:p>
        </p:txBody>
      </p:sp>
      <p:sp>
        <p:nvSpPr>
          <p:cNvPr id="24" name="Date Placeholder 5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r>
              <a:rPr lang="en-US" dirty="0" smtClean="0"/>
              <a:t>29/08/13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978793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990020"/>
            <a:ext cx="4248472" cy="576064"/>
          </a:xfrm>
        </p:spPr>
        <p:txBody>
          <a:bodyPr/>
          <a:lstStyle/>
          <a:p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Sub-detectors: LAV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028384" y="6248400"/>
            <a:ext cx="658416" cy="457200"/>
          </a:xfrm>
        </p:spPr>
        <p:txBody>
          <a:bodyPr/>
          <a:lstStyle/>
          <a:p>
            <a:fld id="{7D9EBDCE-C73A-4DB2-A3A2-81EF3A54C4A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156176" y="11967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79512" y="1700808"/>
            <a:ext cx="8532739" cy="3672408"/>
          </a:xfrm>
        </p:spPr>
        <p:txBody>
          <a:bodyPr/>
          <a:lstStyle/>
          <a:p>
            <a:r>
              <a:rPr lang="en-US" sz="2000" dirty="0" smtClean="0">
                <a:solidFill>
                  <a:schemeClr val="accent1">
                    <a:lumMod val="25000"/>
                  </a:schemeClr>
                </a:solidFill>
              </a:rPr>
              <a:t>Last achievements:</a:t>
            </a:r>
          </a:p>
          <a:p>
            <a:pPr lvl="1"/>
            <a:r>
              <a:rPr lang="en-US" sz="1800" b="0" dirty="0" smtClean="0">
                <a:solidFill>
                  <a:schemeClr val="accent1">
                    <a:lumMod val="25000"/>
                  </a:schemeClr>
                </a:solidFill>
              </a:rPr>
              <a:t>Integration of FE control for 3 stations in central DCS</a:t>
            </a:r>
          </a:p>
          <a:p>
            <a:pPr lvl="1"/>
            <a:r>
              <a:rPr lang="en-US" sz="1800" b="0" dirty="0" smtClean="0">
                <a:solidFill>
                  <a:schemeClr val="accent1">
                    <a:lumMod val="25000"/>
                  </a:schemeClr>
                </a:solidFill>
              </a:rPr>
              <a:t>Stress test of new FE board FW shown that after a few days of correct operation 2 boards from 5 started to drop frames and finally stopped to send them completely.</a:t>
            </a:r>
          </a:p>
          <a:p>
            <a:r>
              <a:rPr lang="en-US" sz="2000" dirty="0" smtClean="0">
                <a:solidFill>
                  <a:schemeClr val="accent1">
                    <a:lumMod val="25000"/>
                  </a:schemeClr>
                </a:solidFill>
              </a:rPr>
              <a:t>Challenges</a:t>
            </a:r>
          </a:p>
          <a:p>
            <a:pPr lvl="1"/>
            <a:r>
              <a:rPr lang="en-US" sz="1800" dirty="0" smtClean="0">
                <a:solidFill>
                  <a:schemeClr val="accent1">
                    <a:lumMod val="25000"/>
                  </a:schemeClr>
                </a:solidFill>
              </a:rPr>
              <a:t>Reliable and </a:t>
            </a:r>
            <a:r>
              <a:rPr lang="en-US" sz="1800" dirty="0">
                <a:solidFill>
                  <a:schemeClr val="accent1">
                    <a:lumMod val="25000"/>
                  </a:schemeClr>
                </a:solidFill>
              </a:rPr>
              <a:t>stable FE board FW </a:t>
            </a:r>
            <a:endParaRPr lang="en-US" sz="1800" dirty="0" smtClean="0">
              <a:solidFill>
                <a:schemeClr val="accent1">
                  <a:lumMod val="25000"/>
                </a:schemeClr>
              </a:solidFill>
            </a:endParaRPr>
          </a:p>
          <a:p>
            <a:pPr lvl="1"/>
            <a:r>
              <a:rPr lang="en-US" sz="1800" dirty="0" smtClean="0">
                <a:solidFill>
                  <a:schemeClr val="accent1">
                    <a:lumMod val="25000"/>
                  </a:schemeClr>
                </a:solidFill>
              </a:rPr>
              <a:t>“KTAG like” LAV DCS user requirement document available on EDMS, in particular for LAV12</a:t>
            </a:r>
          </a:p>
          <a:p>
            <a:pPr lvl="1"/>
            <a:r>
              <a:rPr lang="en-US" sz="1800" dirty="0" smtClean="0">
                <a:solidFill>
                  <a:schemeClr val="accent1">
                    <a:lumMod val="25000"/>
                  </a:schemeClr>
                </a:solidFill>
              </a:rPr>
              <a:t>Development of FE control for whole detector</a:t>
            </a:r>
          </a:p>
          <a:p>
            <a:pPr lvl="1"/>
            <a:r>
              <a:rPr lang="en-US" sz="1800" dirty="0" smtClean="0">
                <a:solidFill>
                  <a:schemeClr val="accent1">
                    <a:lumMod val="25000"/>
                  </a:schemeClr>
                </a:solidFill>
              </a:rPr>
              <a:t>Finalization for HV and WIENER control – pending on hardware availability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/>
          <a:p>
            <a:r>
              <a:rPr lang="en-US" dirty="0" smtClean="0"/>
              <a:t>VF</a:t>
            </a:r>
            <a:endParaRPr lang="en-US" dirty="0"/>
          </a:p>
        </p:txBody>
      </p:sp>
      <p:sp>
        <p:nvSpPr>
          <p:cNvPr id="12" name="Date Placeholder 5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r>
              <a:rPr lang="en-US" dirty="0" smtClean="0"/>
              <a:t>29/08/13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884368" y="584300"/>
            <a:ext cx="814647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CEDAR</a:t>
            </a:r>
            <a:endParaRPr lang="en-GB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7172649" y="584300"/>
            <a:ext cx="553357" cy="307777"/>
          </a:xfrm>
          <a:prstGeom prst="rect">
            <a:avLst/>
          </a:prstGeom>
          <a:solidFill>
            <a:srgbClr val="FFCC99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GTK</a:t>
            </a:r>
            <a:endParaRPr lang="en-GB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6161165" y="584300"/>
            <a:ext cx="853119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CHANTI</a:t>
            </a:r>
            <a:endParaRPr lang="en-GB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5491634" y="584300"/>
            <a:ext cx="511166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LAV</a:t>
            </a:r>
            <a:endParaRPr lang="en-GB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4506055" y="584300"/>
            <a:ext cx="827214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STRAW</a:t>
            </a:r>
            <a:endParaRPr lang="en-GB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3723801" y="584300"/>
            <a:ext cx="623889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RICH</a:t>
            </a:r>
            <a:endParaRPr lang="en-GB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2851779" y="584300"/>
            <a:ext cx="713657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CHOD</a:t>
            </a:r>
            <a:endParaRPr lang="en-GB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2229826" y="584300"/>
            <a:ext cx="463588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LKr</a:t>
            </a:r>
            <a:endParaRPr lang="en-GB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1487647" y="584300"/>
            <a:ext cx="583814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MUV</a:t>
            </a:r>
            <a:endParaRPr lang="en-GB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415249" y="584300"/>
            <a:ext cx="914033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IRC/SAC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xmlns="" val="72472021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6156176" y="11967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75251" y="1622339"/>
            <a:ext cx="2956590" cy="4546503"/>
          </a:xfrm>
          <a:solidFill>
            <a:schemeClr val="bg1"/>
          </a:solidFill>
        </p:spPr>
        <p:txBody>
          <a:bodyPr/>
          <a:lstStyle/>
          <a:p>
            <a:r>
              <a:rPr lang="en-US" sz="2000" dirty="0">
                <a:solidFill>
                  <a:schemeClr val="accent1">
                    <a:lumMod val="25000"/>
                  </a:schemeClr>
                </a:solidFill>
              </a:rPr>
              <a:t>Last achievements:</a:t>
            </a:r>
          </a:p>
          <a:p>
            <a:pPr lvl="1"/>
            <a:r>
              <a:rPr lang="en-US" sz="1600" b="0" dirty="0">
                <a:solidFill>
                  <a:schemeClr val="accent1">
                    <a:lumMod val="25000"/>
                  </a:schemeClr>
                </a:solidFill>
              </a:rPr>
              <a:t>S</a:t>
            </a:r>
            <a:r>
              <a:rPr lang="en-US" sz="1600" b="0" dirty="0" smtClean="0">
                <a:solidFill>
                  <a:schemeClr val="accent1">
                    <a:lumMod val="25000"/>
                  </a:schemeClr>
                </a:solidFill>
              </a:rPr>
              <a:t>imulator of monitoring system (LV, temperatures, etc) based on ELMBs for ½ chamber (Straw team). </a:t>
            </a:r>
          </a:p>
          <a:p>
            <a:r>
              <a:rPr lang="en-US" sz="2000" dirty="0" smtClean="0">
                <a:solidFill>
                  <a:schemeClr val="accent1">
                    <a:lumMod val="25000"/>
                  </a:schemeClr>
                </a:solidFill>
              </a:rPr>
              <a:t>Challenges:</a:t>
            </a:r>
          </a:p>
          <a:p>
            <a:pPr lvl="1"/>
            <a:r>
              <a:rPr lang="en-US" sz="1800" dirty="0" smtClean="0">
                <a:solidFill>
                  <a:schemeClr val="accent1">
                    <a:lumMod val="25000"/>
                  </a:schemeClr>
                </a:solidFill>
              </a:rPr>
              <a:t>Full monitoring system (&gt; 2000 channels !)</a:t>
            </a:r>
          </a:p>
          <a:p>
            <a:pPr lvl="1"/>
            <a:r>
              <a:rPr lang="en-US" sz="1800" dirty="0" smtClean="0">
                <a:solidFill>
                  <a:schemeClr val="accent1">
                    <a:lumMod val="25000"/>
                  </a:schemeClr>
                </a:solidFill>
              </a:rPr>
              <a:t>WIENER crates</a:t>
            </a:r>
          </a:p>
          <a:p>
            <a:pPr lvl="1"/>
            <a:r>
              <a:rPr lang="en-US" sz="1800" dirty="0" smtClean="0">
                <a:solidFill>
                  <a:schemeClr val="accent1">
                    <a:lumMod val="25000"/>
                  </a:schemeClr>
                </a:solidFill>
              </a:rPr>
              <a:t>Integration of MPOD power supplies (by STRAW team)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884368" y="584300"/>
            <a:ext cx="814647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CEDAR</a:t>
            </a:r>
            <a:endParaRPr lang="en-GB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7172649" y="584300"/>
            <a:ext cx="553357" cy="307777"/>
          </a:xfrm>
          <a:prstGeom prst="rect">
            <a:avLst/>
          </a:prstGeom>
          <a:solidFill>
            <a:srgbClr val="FFCC99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GTK</a:t>
            </a:r>
            <a:endParaRPr lang="en-GB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6161165" y="584300"/>
            <a:ext cx="853119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CHANTI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5491634" y="584300"/>
            <a:ext cx="511166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LAV</a:t>
            </a:r>
            <a:endParaRPr lang="en-GB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4506055" y="584300"/>
            <a:ext cx="827214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STRAW</a:t>
            </a:r>
            <a:endParaRPr lang="en-GB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3723801" y="584300"/>
            <a:ext cx="623889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RICH</a:t>
            </a:r>
            <a:endParaRPr lang="en-GB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2851779" y="584300"/>
            <a:ext cx="713657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CHOD</a:t>
            </a:r>
            <a:endParaRPr lang="en-GB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2229826" y="584300"/>
            <a:ext cx="463588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LKr</a:t>
            </a:r>
            <a:endParaRPr lang="en-GB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1487647" y="584300"/>
            <a:ext cx="583814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MUV</a:t>
            </a:r>
            <a:endParaRPr lang="en-GB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415249" y="584300"/>
            <a:ext cx="914033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IRC/SAC</a:t>
            </a:r>
            <a:endParaRPr lang="en-GB" sz="1400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0" y="1021688"/>
            <a:ext cx="5225765" cy="576064"/>
          </a:xfrm>
        </p:spPr>
        <p:txBody>
          <a:bodyPr/>
          <a:lstStyle/>
          <a:p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Sub-detectors: </a:t>
            </a:r>
            <a:r>
              <a:rPr lang="en-US" sz="2400" dirty="0">
                <a:solidFill>
                  <a:schemeClr val="accent1">
                    <a:lumMod val="25000"/>
                  </a:schemeClr>
                </a:solidFill>
              </a:rPr>
              <a:t>Straw Tracker </a:t>
            </a:r>
            <a:endParaRPr lang="en-US" sz="2400" dirty="0"/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028384" y="6248400"/>
            <a:ext cx="658416" cy="457200"/>
          </a:xfrm>
        </p:spPr>
        <p:txBody>
          <a:bodyPr/>
          <a:lstStyle/>
          <a:p>
            <a:fld id="{7D9EBDCE-C73A-4DB2-A3A2-81EF3A54C4A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851920" y="6309320"/>
            <a:ext cx="1368152" cy="396280"/>
          </a:xfrm>
        </p:spPr>
        <p:txBody>
          <a:bodyPr/>
          <a:lstStyle/>
          <a:p>
            <a:r>
              <a:rPr lang="en-US" dirty="0" smtClean="0"/>
              <a:t>VF</a:t>
            </a:r>
            <a:endParaRPr lang="en-US" dirty="0"/>
          </a:p>
        </p:txBody>
      </p:sp>
      <p:sp>
        <p:nvSpPr>
          <p:cNvPr id="19" name="Date Placeholder 5"/>
          <p:cNvSpPr>
            <a:spLocks noGrp="1"/>
          </p:cNvSpPr>
          <p:nvPr>
            <p:ph type="dt" sz="half" idx="12"/>
          </p:nvPr>
        </p:nvSpPr>
        <p:spPr>
          <a:xfrm>
            <a:off x="457200" y="6381327"/>
            <a:ext cx="1030447" cy="340147"/>
          </a:xfrm>
        </p:spPr>
        <p:txBody>
          <a:bodyPr/>
          <a:lstStyle/>
          <a:p>
            <a:r>
              <a:rPr lang="en-US" dirty="0" smtClean="0"/>
              <a:t>29/08/13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26173" y="1766355"/>
            <a:ext cx="5869983" cy="4402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0006794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6156176" y="11967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69332" y="1772816"/>
            <a:ext cx="8599164" cy="2664296"/>
          </a:xfrm>
          <a:solidFill>
            <a:schemeClr val="bg1"/>
          </a:solidFill>
        </p:spPr>
        <p:txBody>
          <a:bodyPr/>
          <a:lstStyle/>
          <a:p>
            <a:r>
              <a:rPr lang="en-US" sz="2400" dirty="0">
                <a:solidFill>
                  <a:schemeClr val="accent1">
                    <a:lumMod val="25000"/>
                  </a:schemeClr>
                </a:solidFill>
              </a:rPr>
              <a:t>Last achievements:</a:t>
            </a:r>
          </a:p>
          <a:p>
            <a:pPr lvl="1"/>
            <a:r>
              <a:rPr lang="en-US" sz="2000" b="0" dirty="0" smtClean="0">
                <a:solidFill>
                  <a:schemeClr val="accent1">
                    <a:lumMod val="25000"/>
                  </a:schemeClr>
                </a:solidFill>
              </a:rPr>
              <a:t>Partial test of HV system (2 crates)</a:t>
            </a:r>
          </a:p>
          <a:p>
            <a:r>
              <a:rPr lang="en-US" sz="2400" dirty="0">
                <a:solidFill>
                  <a:schemeClr val="accent1">
                    <a:lumMod val="25000"/>
                  </a:schemeClr>
                </a:solidFill>
              </a:rPr>
              <a:t>Challenges:</a:t>
            </a:r>
            <a:endParaRPr lang="en-US" sz="2000" dirty="0">
              <a:solidFill>
                <a:schemeClr val="accent1">
                  <a:lumMod val="25000"/>
                </a:schemeClr>
              </a:solidFill>
            </a:endParaRPr>
          </a:p>
          <a:p>
            <a:pPr lvl="1"/>
            <a:r>
              <a:rPr lang="en-US" sz="2000" dirty="0" smtClean="0">
                <a:solidFill>
                  <a:schemeClr val="accent1">
                    <a:lumMod val="25000"/>
                  </a:schemeClr>
                </a:solidFill>
              </a:rPr>
              <a:t>Full test of HV system (waiting for hardware)</a:t>
            </a:r>
          </a:p>
          <a:p>
            <a:pPr lvl="1"/>
            <a:r>
              <a:rPr lang="en-US" sz="2000" dirty="0" smtClean="0">
                <a:solidFill>
                  <a:schemeClr val="accent1">
                    <a:lumMod val="25000"/>
                  </a:schemeClr>
                </a:solidFill>
              </a:rPr>
              <a:t>WIENER </a:t>
            </a:r>
            <a:r>
              <a:rPr lang="en-US" sz="2000" dirty="0">
                <a:solidFill>
                  <a:schemeClr val="accent1">
                    <a:lumMod val="25000"/>
                  </a:schemeClr>
                </a:solidFill>
              </a:rPr>
              <a:t>crates </a:t>
            </a:r>
            <a:r>
              <a:rPr lang="en-US" sz="2000" dirty="0" smtClean="0">
                <a:solidFill>
                  <a:schemeClr val="accent1">
                    <a:lumMod val="25000"/>
                  </a:schemeClr>
                </a:solidFill>
              </a:rPr>
              <a:t>(waiting </a:t>
            </a:r>
            <a:r>
              <a:rPr lang="en-US" sz="2000" dirty="0">
                <a:solidFill>
                  <a:schemeClr val="accent1">
                    <a:lumMod val="25000"/>
                  </a:schemeClr>
                </a:solidFill>
              </a:rPr>
              <a:t>for hardware)</a:t>
            </a:r>
          </a:p>
          <a:p>
            <a:pPr lvl="1"/>
            <a:r>
              <a:rPr lang="en-US" sz="2000" dirty="0" smtClean="0">
                <a:solidFill>
                  <a:schemeClr val="accent1">
                    <a:lumMod val="25000"/>
                  </a:schemeClr>
                </a:solidFill>
              </a:rPr>
              <a:t>Front-end control - “terra incognito” – no progress yet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884368" y="584300"/>
            <a:ext cx="814647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CEDAR</a:t>
            </a:r>
            <a:endParaRPr lang="en-GB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7172649" y="584300"/>
            <a:ext cx="553357" cy="307777"/>
          </a:xfrm>
          <a:prstGeom prst="rect">
            <a:avLst/>
          </a:prstGeom>
          <a:solidFill>
            <a:srgbClr val="FFCC99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GTK</a:t>
            </a:r>
            <a:endParaRPr lang="en-GB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6161165" y="584300"/>
            <a:ext cx="853119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CHANTI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5491634" y="584300"/>
            <a:ext cx="511166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LAV</a:t>
            </a:r>
            <a:endParaRPr lang="en-GB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4506055" y="584300"/>
            <a:ext cx="827214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STRAW</a:t>
            </a:r>
            <a:endParaRPr lang="en-GB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3723801" y="584300"/>
            <a:ext cx="623889" cy="307777"/>
          </a:xfrm>
          <a:prstGeom prst="rect">
            <a:avLst/>
          </a:prstGeom>
          <a:solidFill>
            <a:srgbClr val="FFCC99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RICH</a:t>
            </a:r>
            <a:endParaRPr lang="en-GB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2851779" y="584300"/>
            <a:ext cx="713657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CHOD</a:t>
            </a:r>
            <a:endParaRPr lang="en-GB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2229826" y="584300"/>
            <a:ext cx="463588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LKr</a:t>
            </a:r>
            <a:endParaRPr lang="en-GB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1487647" y="584300"/>
            <a:ext cx="583814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MUV</a:t>
            </a:r>
            <a:endParaRPr lang="en-GB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415249" y="584300"/>
            <a:ext cx="914033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IRC/SAC</a:t>
            </a:r>
            <a:endParaRPr lang="en-GB" sz="1400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288743" y="1093386"/>
            <a:ext cx="2919864" cy="576064"/>
          </a:xfrm>
        </p:spPr>
        <p:txBody>
          <a:bodyPr/>
          <a:lstStyle/>
          <a:p>
            <a:r>
              <a:rPr lang="en-US" sz="2400" dirty="0" smtClean="0">
                <a:solidFill>
                  <a:schemeClr val="accent1">
                    <a:lumMod val="25000"/>
                  </a:schemeClr>
                </a:solidFill>
              </a:rPr>
              <a:t>Sub-detectors: RICH</a:t>
            </a:r>
            <a:endParaRPr lang="en-US" sz="2400" dirty="0"/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028384" y="6248400"/>
            <a:ext cx="658416" cy="457200"/>
          </a:xfrm>
        </p:spPr>
        <p:txBody>
          <a:bodyPr/>
          <a:lstStyle/>
          <a:p>
            <a:fld id="{7D9EBDCE-C73A-4DB2-A3A2-81EF3A54C4A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/>
          <a:p>
            <a:r>
              <a:rPr lang="en-US" dirty="0" smtClean="0"/>
              <a:t>VF</a:t>
            </a:r>
            <a:endParaRPr lang="en-US" dirty="0"/>
          </a:p>
        </p:txBody>
      </p:sp>
      <p:sp>
        <p:nvSpPr>
          <p:cNvPr id="19" name="Date Placeholder 5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/>
          <a:p>
            <a:r>
              <a:rPr lang="en-US" dirty="0" smtClean="0"/>
              <a:t>29/08/13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4333585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Custom 1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Swis721 LtEx BT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Swis721 LtEx BT" pitchFamily="34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22423</TotalTime>
  <Words>1275</Words>
  <Application>Microsoft Office PowerPoint</Application>
  <PresentationFormat>On-screen Show (4:3)</PresentationFormat>
  <Paragraphs>426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Pixel</vt:lpstr>
      <vt:lpstr>Custom Design</vt:lpstr>
      <vt:lpstr>DCS WG : achievements and challenges</vt:lpstr>
      <vt:lpstr>DCS strategy and plans</vt:lpstr>
      <vt:lpstr>Slide 3</vt:lpstr>
      <vt:lpstr>Common for all sub-detectors tasks</vt:lpstr>
      <vt:lpstr>Sub-detectors : KTAG/CEDAR </vt:lpstr>
      <vt:lpstr>Sub-detectors : GTK </vt:lpstr>
      <vt:lpstr>Sub-detectors: LAV</vt:lpstr>
      <vt:lpstr>Sub-detectors: Straw Tracker </vt:lpstr>
      <vt:lpstr>Sub-detectors: RICH</vt:lpstr>
      <vt:lpstr>Sub-detectors: LKr</vt:lpstr>
      <vt:lpstr>Sub-detectors: LKr</vt:lpstr>
      <vt:lpstr>Sub-detectors: MUV</vt:lpstr>
      <vt:lpstr>Slide 13</vt:lpstr>
      <vt:lpstr>DCS tasks and resources needed (in days)</vt:lpstr>
      <vt:lpstr>DCS tasks and resources needed (in days)</vt:lpstr>
      <vt:lpstr>DCS tasks and resources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Straw permeation</dc:title>
  <dc:creator>Falaleev</dc:creator>
  <cp:lastModifiedBy>falaleev</cp:lastModifiedBy>
  <cp:revision>700</cp:revision>
  <dcterms:created xsi:type="dcterms:W3CDTF">2009-09-15T15:13:57Z</dcterms:created>
  <dcterms:modified xsi:type="dcterms:W3CDTF">2013-08-28T22:31:10Z</dcterms:modified>
</cp:coreProperties>
</file>