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28"/>
  </p:notesMasterIdLst>
  <p:handoutMasterIdLst>
    <p:handoutMasterId r:id="rId29"/>
  </p:handoutMasterIdLst>
  <p:sldIdLst>
    <p:sldId id="256" r:id="rId2"/>
    <p:sldId id="314" r:id="rId3"/>
    <p:sldId id="323" r:id="rId4"/>
    <p:sldId id="324" r:id="rId5"/>
    <p:sldId id="322" r:id="rId6"/>
    <p:sldId id="325" r:id="rId7"/>
    <p:sldId id="321" r:id="rId8"/>
    <p:sldId id="328" r:id="rId9"/>
    <p:sldId id="326" r:id="rId10"/>
    <p:sldId id="329" r:id="rId11"/>
    <p:sldId id="334" r:id="rId12"/>
    <p:sldId id="330" r:id="rId13"/>
    <p:sldId id="331" r:id="rId14"/>
    <p:sldId id="332" r:id="rId15"/>
    <p:sldId id="333" r:id="rId16"/>
    <p:sldId id="327" r:id="rId17"/>
    <p:sldId id="315" r:id="rId18"/>
    <p:sldId id="309" r:id="rId19"/>
    <p:sldId id="312" r:id="rId20"/>
    <p:sldId id="310" r:id="rId21"/>
    <p:sldId id="313" r:id="rId22"/>
    <p:sldId id="311" r:id="rId23"/>
    <p:sldId id="293" r:id="rId24"/>
    <p:sldId id="295" r:id="rId25"/>
    <p:sldId id="299" r:id="rId26"/>
    <p:sldId id="297" r:id="rId27"/>
  </p:sldIdLst>
  <p:sldSz cx="9144000" cy="6858000" type="screen4x3"/>
  <p:notesSz cx="6797675" cy="9928225"/>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66FFFF"/>
    <a:srgbClr val="66FF33"/>
    <a:srgbClr val="FFFF66"/>
    <a:srgbClr val="99FF66"/>
    <a:srgbClr val="FFFFCC"/>
    <a:srgbClr val="FFFF99"/>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2" autoAdjust="0"/>
    <p:restoredTop sz="94692" autoAdjust="0"/>
  </p:normalViewPr>
  <p:slideViewPr>
    <p:cSldViewPr>
      <p:cViewPr varScale="1">
        <p:scale>
          <a:sx n="128" d="100"/>
          <a:sy n="128" d="100"/>
        </p:scale>
        <p:origin x="-114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1" y="1"/>
            <a:ext cx="2945873" cy="496731"/>
          </a:xfrm>
          <a:prstGeom prst="rect">
            <a:avLst/>
          </a:prstGeom>
          <a:noFill/>
          <a:ln w="9525">
            <a:noFill/>
            <a:miter lim="800000"/>
            <a:headEnd/>
            <a:tailEnd/>
          </a:ln>
          <a:effectLst/>
        </p:spPr>
        <p:txBody>
          <a:bodyPr vert="horz" wrap="square" lIns="92208" tIns="46104" rIns="92208" bIns="46104" numCol="1" anchor="t" anchorCtr="0" compatLnSpc="1">
            <a:prstTxWarp prst="textNoShape">
              <a:avLst/>
            </a:prstTxWarp>
          </a:bodyPr>
          <a:lstStyle>
            <a:lvl1pPr eaLnBrk="1" hangingPunct="1">
              <a:defRPr sz="1200"/>
            </a:lvl1pPr>
          </a:lstStyle>
          <a:p>
            <a:pPr>
              <a:defRPr/>
            </a:pPr>
            <a:r>
              <a:rPr lang="en-US"/>
              <a:t>PS TFB</a:t>
            </a:r>
          </a:p>
        </p:txBody>
      </p:sp>
      <p:sp>
        <p:nvSpPr>
          <p:cNvPr id="59395" name="Rectangle 3"/>
          <p:cNvSpPr>
            <a:spLocks noGrp="1" noChangeArrowheads="1"/>
          </p:cNvSpPr>
          <p:nvPr>
            <p:ph type="dt" sz="quarter" idx="1"/>
          </p:nvPr>
        </p:nvSpPr>
        <p:spPr bwMode="auto">
          <a:xfrm>
            <a:off x="3850197" y="1"/>
            <a:ext cx="2945873" cy="496731"/>
          </a:xfrm>
          <a:prstGeom prst="rect">
            <a:avLst/>
          </a:prstGeom>
          <a:noFill/>
          <a:ln w="9525">
            <a:noFill/>
            <a:miter lim="800000"/>
            <a:headEnd/>
            <a:tailEnd/>
          </a:ln>
          <a:effectLst/>
        </p:spPr>
        <p:txBody>
          <a:bodyPr vert="horz" wrap="square" lIns="92208" tIns="46104" rIns="92208" bIns="46104" numCol="1" anchor="t" anchorCtr="0" compatLnSpc="1">
            <a:prstTxWarp prst="textNoShape">
              <a:avLst/>
            </a:prstTxWarp>
          </a:bodyPr>
          <a:lstStyle>
            <a:lvl1pPr algn="r" eaLnBrk="1" hangingPunct="1">
              <a:defRPr sz="1200"/>
            </a:lvl1pPr>
          </a:lstStyle>
          <a:p>
            <a:pPr>
              <a:defRPr/>
            </a:pPr>
            <a:endParaRPr lang="en-US"/>
          </a:p>
        </p:txBody>
      </p:sp>
      <p:sp>
        <p:nvSpPr>
          <p:cNvPr id="59396" name="Rectangle 4"/>
          <p:cNvSpPr>
            <a:spLocks noGrp="1" noChangeArrowheads="1"/>
          </p:cNvSpPr>
          <p:nvPr>
            <p:ph type="ftr" sz="quarter" idx="2"/>
          </p:nvPr>
        </p:nvSpPr>
        <p:spPr bwMode="auto">
          <a:xfrm>
            <a:off x="1" y="9429898"/>
            <a:ext cx="2945873" cy="496731"/>
          </a:xfrm>
          <a:prstGeom prst="rect">
            <a:avLst/>
          </a:prstGeom>
          <a:noFill/>
          <a:ln w="9525">
            <a:noFill/>
            <a:miter lim="800000"/>
            <a:headEnd/>
            <a:tailEnd/>
          </a:ln>
          <a:effectLst/>
        </p:spPr>
        <p:txBody>
          <a:bodyPr vert="horz" wrap="square" lIns="92208" tIns="46104" rIns="92208" bIns="46104" numCol="1" anchor="b" anchorCtr="0" compatLnSpc="1">
            <a:prstTxWarp prst="textNoShape">
              <a:avLst/>
            </a:prstTxWarp>
          </a:bodyPr>
          <a:lstStyle>
            <a:lvl1pPr eaLnBrk="1" hangingPunct="1">
              <a:defRPr sz="1200"/>
            </a:lvl1pPr>
          </a:lstStyle>
          <a:p>
            <a:pPr>
              <a:defRPr/>
            </a:pPr>
            <a:endParaRPr lang="en-US"/>
          </a:p>
        </p:txBody>
      </p:sp>
      <p:sp>
        <p:nvSpPr>
          <p:cNvPr id="59397" name="Rectangle 5"/>
          <p:cNvSpPr>
            <a:spLocks noGrp="1" noChangeArrowheads="1"/>
          </p:cNvSpPr>
          <p:nvPr>
            <p:ph type="sldNum" sz="quarter" idx="3"/>
          </p:nvPr>
        </p:nvSpPr>
        <p:spPr bwMode="auto">
          <a:xfrm>
            <a:off x="3850197" y="9429898"/>
            <a:ext cx="2945873" cy="496731"/>
          </a:xfrm>
          <a:prstGeom prst="rect">
            <a:avLst/>
          </a:prstGeom>
          <a:noFill/>
          <a:ln w="9525">
            <a:noFill/>
            <a:miter lim="800000"/>
            <a:headEnd/>
            <a:tailEnd/>
          </a:ln>
          <a:effectLst/>
        </p:spPr>
        <p:txBody>
          <a:bodyPr vert="horz" wrap="square" lIns="92208" tIns="46104" rIns="92208" bIns="46104" numCol="1" anchor="b" anchorCtr="0" compatLnSpc="1">
            <a:prstTxWarp prst="textNoShape">
              <a:avLst/>
            </a:prstTxWarp>
          </a:bodyPr>
          <a:lstStyle>
            <a:lvl1pPr algn="r" eaLnBrk="1" hangingPunct="1">
              <a:defRPr sz="1200"/>
            </a:lvl1pPr>
          </a:lstStyle>
          <a:p>
            <a:pPr>
              <a:defRPr/>
            </a:pPr>
            <a:fld id="{58976CA1-D129-42DA-AB52-7F0446BA4E40}" type="slidenum">
              <a:rPr lang="en-US"/>
              <a:pPr>
                <a:defRPr/>
              </a:pPr>
              <a:t>‹#›</a:t>
            </a:fld>
            <a:endParaRPr lang="en-US"/>
          </a:p>
        </p:txBody>
      </p:sp>
    </p:spTree>
    <p:extLst>
      <p:ext uri="{BB962C8B-B14F-4D97-AF65-F5344CB8AC3E}">
        <p14:creationId xmlns:p14="http://schemas.microsoft.com/office/powerpoint/2010/main" val="19177465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1" y="1"/>
            <a:ext cx="2945873" cy="496731"/>
          </a:xfrm>
          <a:prstGeom prst="rect">
            <a:avLst/>
          </a:prstGeom>
          <a:noFill/>
          <a:ln w="9525">
            <a:noFill/>
            <a:miter lim="800000"/>
            <a:headEnd/>
            <a:tailEnd/>
          </a:ln>
          <a:effectLst/>
        </p:spPr>
        <p:txBody>
          <a:bodyPr vert="horz" wrap="square" lIns="92208" tIns="46104" rIns="92208" bIns="46104" numCol="1" anchor="t" anchorCtr="0" compatLnSpc="1">
            <a:prstTxWarp prst="textNoShape">
              <a:avLst/>
            </a:prstTxWarp>
          </a:bodyPr>
          <a:lstStyle>
            <a:lvl1pPr eaLnBrk="1" hangingPunct="1">
              <a:defRPr sz="1200"/>
            </a:lvl1pPr>
          </a:lstStyle>
          <a:p>
            <a:pPr>
              <a:defRPr/>
            </a:pPr>
            <a:r>
              <a:rPr lang="en-US"/>
              <a:t>PS TFB</a:t>
            </a:r>
          </a:p>
        </p:txBody>
      </p:sp>
      <p:sp>
        <p:nvSpPr>
          <p:cNvPr id="57347" name="Rectangle 3"/>
          <p:cNvSpPr>
            <a:spLocks noGrp="1" noChangeArrowheads="1"/>
          </p:cNvSpPr>
          <p:nvPr>
            <p:ph type="dt" idx="1"/>
          </p:nvPr>
        </p:nvSpPr>
        <p:spPr bwMode="auto">
          <a:xfrm>
            <a:off x="3850197" y="1"/>
            <a:ext cx="2945873" cy="496731"/>
          </a:xfrm>
          <a:prstGeom prst="rect">
            <a:avLst/>
          </a:prstGeom>
          <a:noFill/>
          <a:ln w="9525">
            <a:noFill/>
            <a:miter lim="800000"/>
            <a:headEnd/>
            <a:tailEnd/>
          </a:ln>
          <a:effectLst/>
        </p:spPr>
        <p:txBody>
          <a:bodyPr vert="horz" wrap="square" lIns="92208" tIns="46104" rIns="92208" bIns="46104" numCol="1" anchor="t" anchorCtr="0" compatLnSpc="1">
            <a:prstTxWarp prst="textNoShape">
              <a:avLst/>
            </a:prstTxWarp>
          </a:bodyPr>
          <a:lstStyle>
            <a:lvl1pPr algn="r" eaLnBrk="1" hangingPunct="1">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79447" y="4716547"/>
            <a:ext cx="5438783" cy="4467381"/>
          </a:xfrm>
          <a:prstGeom prst="rect">
            <a:avLst/>
          </a:prstGeom>
          <a:noFill/>
          <a:ln w="9525">
            <a:noFill/>
            <a:miter lim="800000"/>
            <a:headEnd/>
            <a:tailEnd/>
          </a:ln>
          <a:effectLst/>
        </p:spPr>
        <p:txBody>
          <a:bodyPr vert="horz" wrap="square" lIns="92208" tIns="46104" rIns="92208" bIns="4610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1" y="9429898"/>
            <a:ext cx="2945873" cy="496731"/>
          </a:xfrm>
          <a:prstGeom prst="rect">
            <a:avLst/>
          </a:prstGeom>
          <a:noFill/>
          <a:ln w="9525">
            <a:noFill/>
            <a:miter lim="800000"/>
            <a:headEnd/>
            <a:tailEnd/>
          </a:ln>
          <a:effectLst/>
        </p:spPr>
        <p:txBody>
          <a:bodyPr vert="horz" wrap="square" lIns="92208" tIns="46104" rIns="92208" bIns="46104" numCol="1" anchor="b" anchorCtr="0" compatLnSpc="1">
            <a:prstTxWarp prst="textNoShape">
              <a:avLst/>
            </a:prstTxWarp>
          </a:bodyPr>
          <a:lstStyle>
            <a:lvl1pPr eaLnBrk="1" hangingPunct="1">
              <a:defRPr sz="1200"/>
            </a:lvl1pPr>
          </a:lstStyle>
          <a:p>
            <a:pPr>
              <a:defRPr/>
            </a:pPr>
            <a:endParaRPr lang="en-US"/>
          </a:p>
        </p:txBody>
      </p:sp>
      <p:sp>
        <p:nvSpPr>
          <p:cNvPr id="57351" name="Rectangle 7"/>
          <p:cNvSpPr>
            <a:spLocks noGrp="1" noChangeArrowheads="1"/>
          </p:cNvSpPr>
          <p:nvPr>
            <p:ph type="sldNum" sz="quarter" idx="5"/>
          </p:nvPr>
        </p:nvSpPr>
        <p:spPr bwMode="auto">
          <a:xfrm>
            <a:off x="3850197" y="9429898"/>
            <a:ext cx="2945873" cy="496731"/>
          </a:xfrm>
          <a:prstGeom prst="rect">
            <a:avLst/>
          </a:prstGeom>
          <a:noFill/>
          <a:ln w="9525">
            <a:noFill/>
            <a:miter lim="800000"/>
            <a:headEnd/>
            <a:tailEnd/>
          </a:ln>
          <a:effectLst/>
        </p:spPr>
        <p:txBody>
          <a:bodyPr vert="horz" wrap="square" lIns="92208" tIns="46104" rIns="92208" bIns="46104" numCol="1" anchor="b" anchorCtr="0" compatLnSpc="1">
            <a:prstTxWarp prst="textNoShape">
              <a:avLst/>
            </a:prstTxWarp>
          </a:bodyPr>
          <a:lstStyle>
            <a:lvl1pPr algn="r" eaLnBrk="1" hangingPunct="1">
              <a:defRPr sz="1200"/>
            </a:lvl1pPr>
          </a:lstStyle>
          <a:p>
            <a:pPr>
              <a:defRPr/>
            </a:pPr>
            <a:fld id="{7192C35D-23F4-4F31-BE2B-B9D368D3F342}" type="slidenum">
              <a:rPr lang="en-US"/>
              <a:pPr>
                <a:defRPr/>
              </a:pPr>
              <a:t>‹#›</a:t>
            </a:fld>
            <a:endParaRPr lang="en-US"/>
          </a:p>
        </p:txBody>
      </p:sp>
    </p:spTree>
    <p:extLst>
      <p:ext uri="{BB962C8B-B14F-4D97-AF65-F5344CB8AC3E}">
        <p14:creationId xmlns:p14="http://schemas.microsoft.com/office/powerpoint/2010/main" val="301598754"/>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1</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10</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11</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12</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13</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14</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15</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16</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17</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18</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19</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2</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20</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21</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22</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23</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24</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25</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26</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3</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4</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5</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6</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7</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8</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PS TFB</a:t>
            </a:r>
          </a:p>
        </p:txBody>
      </p:sp>
      <p:sp>
        <p:nvSpPr>
          <p:cNvPr id="23555" name="Rectangle 7"/>
          <p:cNvSpPr>
            <a:spLocks noGrp="1" noChangeArrowheads="1"/>
          </p:cNvSpPr>
          <p:nvPr>
            <p:ph type="sldNum" sz="quarter" idx="5"/>
          </p:nvPr>
        </p:nvSpPr>
        <p:spPr>
          <a:noFill/>
        </p:spPr>
        <p:txBody>
          <a:bodyPr/>
          <a:lstStyle/>
          <a:p>
            <a:fld id="{76AA6D62-D916-4650-99E2-83C283690FDF}" type="slidenum">
              <a:rPr lang="en-US" smtClean="0"/>
              <a:pPr/>
              <a:t>9</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GB"/>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GB"/>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GB"/>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GB"/>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GB"/>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GB"/>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GB"/>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GB"/>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GB"/>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GB"/>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GB"/>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GB"/>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GB"/>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GB"/>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GB"/>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GB"/>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GB"/>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GB"/>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GB"/>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GB"/>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GB"/>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GB"/>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GB"/>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GB"/>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GB"/>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GB"/>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GB"/>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GB"/>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GB"/>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GB"/>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GB"/>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GB"/>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GB"/>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GB"/>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GB"/>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GB"/>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GB"/>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GB"/>
              </a:p>
            </p:txBody>
          </p:sp>
        </p:grpSp>
      </p:grpSp>
      <p:sp>
        <p:nvSpPr>
          <p:cNvPr id="73770"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73771"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r>
              <a:rPr lang="en-US"/>
              <a:t>Alfred Blas</a:t>
            </a:r>
          </a:p>
        </p:txBody>
      </p:sp>
      <p:sp>
        <p:nvSpPr>
          <p:cNvPr id="45" name="Rectangle 45"/>
          <p:cNvSpPr>
            <a:spLocks noGrp="1" noChangeArrowheads="1"/>
          </p:cNvSpPr>
          <p:nvPr>
            <p:ph type="ftr" sz="quarter" idx="11"/>
          </p:nvPr>
        </p:nvSpPr>
        <p:spPr/>
        <p:txBody>
          <a:bodyPr/>
          <a:lstStyle>
            <a:lvl1pPr>
              <a:defRPr/>
            </a:lvl1pPr>
          </a:lstStyle>
          <a:p>
            <a:pPr>
              <a:defRPr/>
            </a:pPr>
            <a:r>
              <a:rPr lang="en-GB"/>
              <a:t>PSB with Linac 4 Working group meeting  24/04/2009</a:t>
            </a:r>
            <a:endParaRPr lang="en-US"/>
          </a:p>
        </p:txBody>
      </p:sp>
      <p:sp>
        <p:nvSpPr>
          <p:cNvPr id="46" name="Rectangle 46"/>
          <p:cNvSpPr>
            <a:spLocks noGrp="1" noChangeArrowheads="1"/>
          </p:cNvSpPr>
          <p:nvPr>
            <p:ph type="sldNum" sz="quarter" idx="12"/>
          </p:nvPr>
        </p:nvSpPr>
        <p:spPr/>
        <p:txBody>
          <a:bodyPr/>
          <a:lstStyle>
            <a:lvl1pPr>
              <a:defRPr/>
            </a:lvl1pPr>
          </a:lstStyle>
          <a:p>
            <a:pPr>
              <a:defRPr/>
            </a:pPr>
            <a:fld id="{3DFC9A55-16FC-4D9C-9DBE-38E8342C4D8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4"/>
          <p:cNvSpPr>
            <a:spLocks noGrp="1" noChangeArrowheads="1"/>
          </p:cNvSpPr>
          <p:nvPr>
            <p:ph type="dt" sz="half" idx="10"/>
          </p:nvPr>
        </p:nvSpPr>
        <p:spPr>
          <a:ln/>
        </p:spPr>
        <p:txBody>
          <a:bodyPr/>
          <a:lstStyle>
            <a:lvl1pPr>
              <a:defRPr/>
            </a:lvl1pPr>
          </a:lstStyle>
          <a:p>
            <a:pPr>
              <a:defRPr/>
            </a:pPr>
            <a:r>
              <a:rPr lang="en-US"/>
              <a:t>Alfred Blas</a:t>
            </a:r>
          </a:p>
        </p:txBody>
      </p:sp>
      <p:sp>
        <p:nvSpPr>
          <p:cNvPr id="5" name="Rectangle 45"/>
          <p:cNvSpPr>
            <a:spLocks noGrp="1" noChangeArrowheads="1"/>
          </p:cNvSpPr>
          <p:nvPr>
            <p:ph type="ftr" sz="quarter" idx="11"/>
          </p:nvPr>
        </p:nvSpPr>
        <p:spPr>
          <a:ln/>
        </p:spPr>
        <p:txBody>
          <a:bodyPr/>
          <a:lstStyle>
            <a:lvl1pPr>
              <a:defRPr/>
            </a:lvl1pPr>
          </a:lstStyle>
          <a:p>
            <a:pPr>
              <a:defRPr/>
            </a:pPr>
            <a:r>
              <a:rPr lang="en-GB"/>
              <a:t>PSB with Linac 4 Working group meeting  24/04/2009</a:t>
            </a: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6FDABD7A-5B7B-4F4A-9A72-E3A228334E3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4"/>
          <p:cNvSpPr>
            <a:spLocks noGrp="1" noChangeArrowheads="1"/>
          </p:cNvSpPr>
          <p:nvPr>
            <p:ph type="dt" sz="half" idx="10"/>
          </p:nvPr>
        </p:nvSpPr>
        <p:spPr>
          <a:ln/>
        </p:spPr>
        <p:txBody>
          <a:bodyPr/>
          <a:lstStyle>
            <a:lvl1pPr>
              <a:defRPr/>
            </a:lvl1pPr>
          </a:lstStyle>
          <a:p>
            <a:pPr>
              <a:defRPr/>
            </a:pPr>
            <a:r>
              <a:rPr lang="en-US"/>
              <a:t>Alfred Blas</a:t>
            </a:r>
          </a:p>
        </p:txBody>
      </p:sp>
      <p:sp>
        <p:nvSpPr>
          <p:cNvPr id="5" name="Rectangle 45"/>
          <p:cNvSpPr>
            <a:spLocks noGrp="1" noChangeArrowheads="1"/>
          </p:cNvSpPr>
          <p:nvPr>
            <p:ph type="ftr" sz="quarter" idx="11"/>
          </p:nvPr>
        </p:nvSpPr>
        <p:spPr>
          <a:ln/>
        </p:spPr>
        <p:txBody>
          <a:bodyPr/>
          <a:lstStyle>
            <a:lvl1pPr>
              <a:defRPr/>
            </a:lvl1pPr>
          </a:lstStyle>
          <a:p>
            <a:pPr>
              <a:defRPr/>
            </a:pPr>
            <a:r>
              <a:rPr lang="en-GB"/>
              <a:t>PSB with Linac 4 Working group meeting  24/04/2009</a:t>
            </a: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6E51A823-ACB5-42D7-98D2-199B7903454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4"/>
          <p:cNvSpPr>
            <a:spLocks noGrp="1" noChangeArrowheads="1"/>
          </p:cNvSpPr>
          <p:nvPr>
            <p:ph type="dt" sz="half" idx="10"/>
          </p:nvPr>
        </p:nvSpPr>
        <p:spPr>
          <a:ln/>
        </p:spPr>
        <p:txBody>
          <a:bodyPr/>
          <a:lstStyle>
            <a:lvl1pPr>
              <a:defRPr/>
            </a:lvl1pPr>
          </a:lstStyle>
          <a:p>
            <a:pPr>
              <a:defRPr/>
            </a:pPr>
            <a:r>
              <a:rPr lang="en-US"/>
              <a:t>Alfred Blas</a:t>
            </a:r>
          </a:p>
        </p:txBody>
      </p:sp>
      <p:sp>
        <p:nvSpPr>
          <p:cNvPr id="4" name="Rectangle 45"/>
          <p:cNvSpPr>
            <a:spLocks noGrp="1" noChangeArrowheads="1"/>
          </p:cNvSpPr>
          <p:nvPr>
            <p:ph type="ftr" sz="quarter" idx="11"/>
          </p:nvPr>
        </p:nvSpPr>
        <p:spPr>
          <a:ln/>
        </p:spPr>
        <p:txBody>
          <a:bodyPr/>
          <a:lstStyle>
            <a:lvl1pPr>
              <a:defRPr/>
            </a:lvl1pPr>
          </a:lstStyle>
          <a:p>
            <a:pPr>
              <a:defRPr/>
            </a:pPr>
            <a:r>
              <a:rPr lang="en-GB"/>
              <a:t>PSB with Linac 4 Working group meeting  24/04/2009</a:t>
            </a:r>
            <a:endParaRPr lang="en-US"/>
          </a:p>
        </p:txBody>
      </p:sp>
      <p:sp>
        <p:nvSpPr>
          <p:cNvPr id="5" name="Rectangle 46"/>
          <p:cNvSpPr>
            <a:spLocks noGrp="1" noChangeArrowheads="1"/>
          </p:cNvSpPr>
          <p:nvPr>
            <p:ph type="sldNum" sz="quarter" idx="12"/>
          </p:nvPr>
        </p:nvSpPr>
        <p:spPr>
          <a:ln/>
        </p:spPr>
        <p:txBody>
          <a:bodyPr/>
          <a:lstStyle>
            <a:lvl1pPr>
              <a:defRPr/>
            </a:lvl1pPr>
          </a:lstStyle>
          <a:p>
            <a:pPr>
              <a:defRPr/>
            </a:pPr>
            <a:fld id="{E5BDE4BA-D4A8-4A7A-A14D-DFB1003BF65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4"/>
          <p:cNvSpPr>
            <a:spLocks noGrp="1" noChangeArrowheads="1"/>
          </p:cNvSpPr>
          <p:nvPr>
            <p:ph type="dt" sz="half" idx="10"/>
          </p:nvPr>
        </p:nvSpPr>
        <p:spPr>
          <a:ln/>
        </p:spPr>
        <p:txBody>
          <a:bodyPr/>
          <a:lstStyle>
            <a:lvl1pPr>
              <a:defRPr/>
            </a:lvl1pPr>
          </a:lstStyle>
          <a:p>
            <a:pPr>
              <a:defRPr/>
            </a:pPr>
            <a:r>
              <a:rPr lang="en-US"/>
              <a:t>Alfred Blas</a:t>
            </a:r>
          </a:p>
        </p:txBody>
      </p:sp>
      <p:sp>
        <p:nvSpPr>
          <p:cNvPr id="5" name="Rectangle 45"/>
          <p:cNvSpPr>
            <a:spLocks noGrp="1" noChangeArrowheads="1"/>
          </p:cNvSpPr>
          <p:nvPr>
            <p:ph type="ftr" sz="quarter" idx="11"/>
          </p:nvPr>
        </p:nvSpPr>
        <p:spPr>
          <a:ln/>
        </p:spPr>
        <p:txBody>
          <a:bodyPr/>
          <a:lstStyle>
            <a:lvl1pPr>
              <a:defRPr/>
            </a:lvl1pPr>
          </a:lstStyle>
          <a:p>
            <a:pPr>
              <a:defRPr/>
            </a:pPr>
            <a:r>
              <a:rPr lang="en-GB"/>
              <a:t>PSB with Linac 4 Working group meeting  24/04/2009</a:t>
            </a: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A00E405A-4110-4BF1-8286-137EEE992CF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4"/>
          <p:cNvSpPr>
            <a:spLocks noGrp="1" noChangeArrowheads="1"/>
          </p:cNvSpPr>
          <p:nvPr>
            <p:ph type="dt" sz="half" idx="10"/>
          </p:nvPr>
        </p:nvSpPr>
        <p:spPr>
          <a:ln/>
        </p:spPr>
        <p:txBody>
          <a:bodyPr/>
          <a:lstStyle>
            <a:lvl1pPr>
              <a:defRPr/>
            </a:lvl1pPr>
          </a:lstStyle>
          <a:p>
            <a:pPr>
              <a:defRPr/>
            </a:pPr>
            <a:r>
              <a:rPr lang="en-US"/>
              <a:t>Alfred Blas</a:t>
            </a:r>
          </a:p>
        </p:txBody>
      </p:sp>
      <p:sp>
        <p:nvSpPr>
          <p:cNvPr id="5" name="Rectangle 45"/>
          <p:cNvSpPr>
            <a:spLocks noGrp="1" noChangeArrowheads="1"/>
          </p:cNvSpPr>
          <p:nvPr>
            <p:ph type="ftr" sz="quarter" idx="11"/>
          </p:nvPr>
        </p:nvSpPr>
        <p:spPr>
          <a:ln/>
        </p:spPr>
        <p:txBody>
          <a:bodyPr/>
          <a:lstStyle>
            <a:lvl1pPr>
              <a:defRPr/>
            </a:lvl1pPr>
          </a:lstStyle>
          <a:p>
            <a:pPr>
              <a:defRPr/>
            </a:pPr>
            <a:r>
              <a:rPr lang="en-GB"/>
              <a:t>PSB with Linac 4 Working group meeting  24/04/2009</a:t>
            </a: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99497B4D-C5EB-4E52-A186-81B8499408B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4"/>
          <p:cNvSpPr>
            <a:spLocks noGrp="1" noChangeArrowheads="1"/>
          </p:cNvSpPr>
          <p:nvPr>
            <p:ph type="dt" sz="half" idx="10"/>
          </p:nvPr>
        </p:nvSpPr>
        <p:spPr>
          <a:ln/>
        </p:spPr>
        <p:txBody>
          <a:bodyPr/>
          <a:lstStyle>
            <a:lvl1pPr>
              <a:defRPr/>
            </a:lvl1pPr>
          </a:lstStyle>
          <a:p>
            <a:pPr>
              <a:defRPr/>
            </a:pPr>
            <a:r>
              <a:rPr lang="en-US"/>
              <a:t>Alfred Blas</a:t>
            </a:r>
          </a:p>
        </p:txBody>
      </p:sp>
      <p:sp>
        <p:nvSpPr>
          <p:cNvPr id="6" name="Rectangle 45"/>
          <p:cNvSpPr>
            <a:spLocks noGrp="1" noChangeArrowheads="1"/>
          </p:cNvSpPr>
          <p:nvPr>
            <p:ph type="ftr" sz="quarter" idx="11"/>
          </p:nvPr>
        </p:nvSpPr>
        <p:spPr>
          <a:ln/>
        </p:spPr>
        <p:txBody>
          <a:bodyPr/>
          <a:lstStyle>
            <a:lvl1pPr>
              <a:defRPr/>
            </a:lvl1pPr>
          </a:lstStyle>
          <a:p>
            <a:pPr>
              <a:defRPr/>
            </a:pPr>
            <a:r>
              <a:rPr lang="en-GB"/>
              <a:t>PSB with Linac 4 Working group meeting  24/04/2009</a:t>
            </a: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49D2F9DE-0C45-4CA6-8135-39D18B76EAF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4"/>
          <p:cNvSpPr>
            <a:spLocks noGrp="1" noChangeArrowheads="1"/>
          </p:cNvSpPr>
          <p:nvPr>
            <p:ph type="dt" sz="half" idx="10"/>
          </p:nvPr>
        </p:nvSpPr>
        <p:spPr>
          <a:ln/>
        </p:spPr>
        <p:txBody>
          <a:bodyPr/>
          <a:lstStyle>
            <a:lvl1pPr>
              <a:defRPr/>
            </a:lvl1pPr>
          </a:lstStyle>
          <a:p>
            <a:pPr>
              <a:defRPr/>
            </a:pPr>
            <a:r>
              <a:rPr lang="en-US"/>
              <a:t>Alfred Blas</a:t>
            </a:r>
          </a:p>
        </p:txBody>
      </p:sp>
      <p:sp>
        <p:nvSpPr>
          <p:cNvPr id="8" name="Rectangle 45"/>
          <p:cNvSpPr>
            <a:spLocks noGrp="1" noChangeArrowheads="1"/>
          </p:cNvSpPr>
          <p:nvPr>
            <p:ph type="ftr" sz="quarter" idx="11"/>
          </p:nvPr>
        </p:nvSpPr>
        <p:spPr>
          <a:ln/>
        </p:spPr>
        <p:txBody>
          <a:bodyPr/>
          <a:lstStyle>
            <a:lvl1pPr>
              <a:defRPr/>
            </a:lvl1pPr>
          </a:lstStyle>
          <a:p>
            <a:pPr>
              <a:defRPr/>
            </a:pPr>
            <a:r>
              <a:rPr lang="en-GB"/>
              <a:t>PSB with Linac 4 Working group meeting  24/04/2009</a:t>
            </a:r>
            <a:endParaRPr lang="en-US"/>
          </a:p>
        </p:txBody>
      </p:sp>
      <p:sp>
        <p:nvSpPr>
          <p:cNvPr id="9" name="Rectangle 46"/>
          <p:cNvSpPr>
            <a:spLocks noGrp="1" noChangeArrowheads="1"/>
          </p:cNvSpPr>
          <p:nvPr>
            <p:ph type="sldNum" sz="quarter" idx="12"/>
          </p:nvPr>
        </p:nvSpPr>
        <p:spPr>
          <a:ln/>
        </p:spPr>
        <p:txBody>
          <a:bodyPr/>
          <a:lstStyle>
            <a:lvl1pPr>
              <a:defRPr/>
            </a:lvl1pPr>
          </a:lstStyle>
          <a:p>
            <a:pPr>
              <a:defRPr/>
            </a:pPr>
            <a:fld id="{732AF26D-7BAA-46B1-A956-EE2A3467901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4"/>
          <p:cNvSpPr>
            <a:spLocks noGrp="1" noChangeArrowheads="1"/>
          </p:cNvSpPr>
          <p:nvPr>
            <p:ph type="dt" sz="half" idx="10"/>
          </p:nvPr>
        </p:nvSpPr>
        <p:spPr>
          <a:ln/>
        </p:spPr>
        <p:txBody>
          <a:bodyPr/>
          <a:lstStyle>
            <a:lvl1pPr>
              <a:defRPr/>
            </a:lvl1pPr>
          </a:lstStyle>
          <a:p>
            <a:pPr>
              <a:defRPr/>
            </a:pPr>
            <a:r>
              <a:rPr lang="en-US"/>
              <a:t>Alfred Blas</a:t>
            </a:r>
          </a:p>
        </p:txBody>
      </p:sp>
      <p:sp>
        <p:nvSpPr>
          <p:cNvPr id="4" name="Rectangle 45"/>
          <p:cNvSpPr>
            <a:spLocks noGrp="1" noChangeArrowheads="1"/>
          </p:cNvSpPr>
          <p:nvPr>
            <p:ph type="ftr" sz="quarter" idx="11"/>
          </p:nvPr>
        </p:nvSpPr>
        <p:spPr>
          <a:ln/>
        </p:spPr>
        <p:txBody>
          <a:bodyPr/>
          <a:lstStyle>
            <a:lvl1pPr>
              <a:defRPr/>
            </a:lvl1pPr>
          </a:lstStyle>
          <a:p>
            <a:pPr>
              <a:defRPr/>
            </a:pPr>
            <a:r>
              <a:rPr lang="en-GB"/>
              <a:t>PSB with Linac 4 Working group meeting  24/04/2009</a:t>
            </a:r>
            <a:endParaRPr lang="en-US"/>
          </a:p>
        </p:txBody>
      </p:sp>
      <p:sp>
        <p:nvSpPr>
          <p:cNvPr id="5" name="Rectangle 46"/>
          <p:cNvSpPr>
            <a:spLocks noGrp="1" noChangeArrowheads="1"/>
          </p:cNvSpPr>
          <p:nvPr>
            <p:ph type="sldNum" sz="quarter" idx="12"/>
          </p:nvPr>
        </p:nvSpPr>
        <p:spPr>
          <a:ln/>
        </p:spPr>
        <p:txBody>
          <a:bodyPr/>
          <a:lstStyle>
            <a:lvl1pPr>
              <a:defRPr/>
            </a:lvl1pPr>
          </a:lstStyle>
          <a:p>
            <a:pPr>
              <a:defRPr/>
            </a:pPr>
            <a:fld id="{49B1AF7F-4750-4F8F-8007-D02ABA13B51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r>
              <a:rPr lang="en-US"/>
              <a:t>Alfred Blas</a:t>
            </a:r>
          </a:p>
        </p:txBody>
      </p:sp>
      <p:sp>
        <p:nvSpPr>
          <p:cNvPr id="3" name="Rectangle 45"/>
          <p:cNvSpPr>
            <a:spLocks noGrp="1" noChangeArrowheads="1"/>
          </p:cNvSpPr>
          <p:nvPr>
            <p:ph type="ftr" sz="quarter" idx="11"/>
          </p:nvPr>
        </p:nvSpPr>
        <p:spPr>
          <a:ln/>
        </p:spPr>
        <p:txBody>
          <a:bodyPr/>
          <a:lstStyle>
            <a:lvl1pPr>
              <a:defRPr/>
            </a:lvl1pPr>
          </a:lstStyle>
          <a:p>
            <a:pPr>
              <a:defRPr/>
            </a:pPr>
            <a:r>
              <a:rPr lang="en-GB"/>
              <a:t>PSB with Linac 4 Working group meeting  24/04/2009</a:t>
            </a:r>
            <a:endParaRPr lang="en-US"/>
          </a:p>
        </p:txBody>
      </p:sp>
      <p:sp>
        <p:nvSpPr>
          <p:cNvPr id="4" name="Rectangle 46"/>
          <p:cNvSpPr>
            <a:spLocks noGrp="1" noChangeArrowheads="1"/>
          </p:cNvSpPr>
          <p:nvPr>
            <p:ph type="sldNum" sz="quarter" idx="12"/>
          </p:nvPr>
        </p:nvSpPr>
        <p:spPr>
          <a:ln/>
        </p:spPr>
        <p:txBody>
          <a:bodyPr/>
          <a:lstStyle>
            <a:lvl1pPr>
              <a:defRPr/>
            </a:lvl1pPr>
          </a:lstStyle>
          <a:p>
            <a:pPr>
              <a:defRPr/>
            </a:pPr>
            <a:fld id="{56766910-B8A9-4519-975C-14EA2212E60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r>
              <a:rPr lang="en-US"/>
              <a:t>Alfred Blas</a:t>
            </a:r>
          </a:p>
        </p:txBody>
      </p:sp>
      <p:sp>
        <p:nvSpPr>
          <p:cNvPr id="6" name="Rectangle 45"/>
          <p:cNvSpPr>
            <a:spLocks noGrp="1" noChangeArrowheads="1"/>
          </p:cNvSpPr>
          <p:nvPr>
            <p:ph type="ftr" sz="quarter" idx="11"/>
          </p:nvPr>
        </p:nvSpPr>
        <p:spPr>
          <a:ln/>
        </p:spPr>
        <p:txBody>
          <a:bodyPr/>
          <a:lstStyle>
            <a:lvl1pPr>
              <a:defRPr/>
            </a:lvl1pPr>
          </a:lstStyle>
          <a:p>
            <a:pPr>
              <a:defRPr/>
            </a:pPr>
            <a:r>
              <a:rPr lang="en-GB"/>
              <a:t>PSB with Linac 4 Working group meeting  24/04/2009</a:t>
            </a: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9338730D-0E37-4418-8BB1-56285E2C870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r>
              <a:rPr lang="en-US"/>
              <a:t>Alfred Blas</a:t>
            </a:r>
          </a:p>
        </p:txBody>
      </p:sp>
      <p:sp>
        <p:nvSpPr>
          <p:cNvPr id="6" name="Rectangle 45"/>
          <p:cNvSpPr>
            <a:spLocks noGrp="1" noChangeArrowheads="1"/>
          </p:cNvSpPr>
          <p:nvPr>
            <p:ph type="ftr" sz="quarter" idx="11"/>
          </p:nvPr>
        </p:nvSpPr>
        <p:spPr>
          <a:ln/>
        </p:spPr>
        <p:txBody>
          <a:bodyPr/>
          <a:lstStyle>
            <a:lvl1pPr>
              <a:defRPr/>
            </a:lvl1pPr>
          </a:lstStyle>
          <a:p>
            <a:pPr>
              <a:defRPr/>
            </a:pPr>
            <a:r>
              <a:rPr lang="en-GB"/>
              <a:t>PSB with Linac 4 Working group meeting  24/04/2009</a:t>
            </a: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F07DC4ED-866E-40B7-B1C8-048D928FBD6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72707"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GB"/>
            </a:p>
          </p:txBody>
        </p:sp>
        <p:sp>
          <p:nvSpPr>
            <p:cNvPr id="72708"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GB"/>
            </a:p>
          </p:txBody>
        </p:sp>
        <p:sp>
          <p:nvSpPr>
            <p:cNvPr id="72709"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GB"/>
            </a:p>
          </p:txBody>
        </p:sp>
        <p:sp>
          <p:nvSpPr>
            <p:cNvPr id="72710"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GB"/>
            </a:p>
          </p:txBody>
        </p:sp>
        <p:sp>
          <p:nvSpPr>
            <p:cNvPr id="72711"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GB"/>
            </a:p>
          </p:txBody>
        </p:sp>
        <p:sp>
          <p:nvSpPr>
            <p:cNvPr id="72712"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GB"/>
            </a:p>
          </p:txBody>
        </p:sp>
        <p:sp>
          <p:nvSpPr>
            <p:cNvPr id="72713"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GB"/>
            </a:p>
          </p:txBody>
        </p:sp>
        <p:sp>
          <p:nvSpPr>
            <p:cNvPr id="72714"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GB"/>
            </a:p>
          </p:txBody>
        </p:sp>
        <p:sp>
          <p:nvSpPr>
            <p:cNvPr id="72715"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GB"/>
            </a:p>
          </p:txBody>
        </p:sp>
        <p:sp>
          <p:nvSpPr>
            <p:cNvPr id="72716"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GB"/>
            </a:p>
          </p:txBody>
        </p:sp>
        <p:sp>
          <p:nvSpPr>
            <p:cNvPr id="72717"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GB"/>
            </a:p>
          </p:txBody>
        </p:sp>
        <p:sp>
          <p:nvSpPr>
            <p:cNvPr id="72718"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GB"/>
            </a:p>
          </p:txBody>
        </p:sp>
        <p:sp>
          <p:nvSpPr>
            <p:cNvPr id="72719"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GB"/>
            </a:p>
          </p:txBody>
        </p:sp>
        <p:sp>
          <p:nvSpPr>
            <p:cNvPr id="72720"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GB"/>
            </a:p>
          </p:txBody>
        </p:sp>
        <p:sp>
          <p:nvSpPr>
            <p:cNvPr id="72721"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GB"/>
            </a:p>
          </p:txBody>
        </p:sp>
        <p:sp>
          <p:nvSpPr>
            <p:cNvPr id="72722"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GB"/>
            </a:p>
          </p:txBody>
        </p:sp>
        <p:sp>
          <p:nvSpPr>
            <p:cNvPr id="72723"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GB"/>
            </a:p>
          </p:txBody>
        </p:sp>
        <p:sp>
          <p:nvSpPr>
            <p:cNvPr id="72724"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GB"/>
            </a:p>
          </p:txBody>
        </p:sp>
        <p:sp>
          <p:nvSpPr>
            <p:cNvPr id="72725"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GB"/>
            </a:p>
          </p:txBody>
        </p:sp>
        <p:sp>
          <p:nvSpPr>
            <p:cNvPr id="72726"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GB"/>
            </a:p>
          </p:txBody>
        </p:sp>
        <p:sp>
          <p:nvSpPr>
            <p:cNvPr id="72727"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GB"/>
            </a:p>
          </p:txBody>
        </p:sp>
        <p:sp>
          <p:nvSpPr>
            <p:cNvPr id="72728"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GB"/>
            </a:p>
          </p:txBody>
        </p:sp>
        <p:sp>
          <p:nvSpPr>
            <p:cNvPr id="72729"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GB"/>
            </a:p>
          </p:txBody>
        </p:sp>
        <p:sp>
          <p:nvSpPr>
            <p:cNvPr id="72730"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GB"/>
            </a:p>
          </p:txBody>
        </p:sp>
        <p:sp>
          <p:nvSpPr>
            <p:cNvPr id="72731"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GB"/>
            </a:p>
          </p:txBody>
        </p:sp>
        <p:sp>
          <p:nvSpPr>
            <p:cNvPr id="72732"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GB"/>
            </a:p>
          </p:txBody>
        </p:sp>
        <p:sp>
          <p:nvSpPr>
            <p:cNvPr id="72733"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GB"/>
            </a:p>
          </p:txBody>
        </p:sp>
        <p:sp>
          <p:nvSpPr>
            <p:cNvPr id="72734"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GB"/>
            </a:p>
          </p:txBody>
        </p:sp>
        <p:sp>
          <p:nvSpPr>
            <p:cNvPr id="72735"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GB"/>
            </a:p>
          </p:txBody>
        </p:sp>
        <p:sp>
          <p:nvSpPr>
            <p:cNvPr id="72736"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GB"/>
            </a:p>
          </p:txBody>
        </p:sp>
        <p:sp>
          <p:nvSpPr>
            <p:cNvPr id="72737"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GB"/>
            </a:p>
          </p:txBody>
        </p:sp>
        <p:sp>
          <p:nvSpPr>
            <p:cNvPr id="72738"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GB"/>
            </a:p>
          </p:txBody>
        </p:sp>
        <p:sp>
          <p:nvSpPr>
            <p:cNvPr id="72739"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GB"/>
            </a:p>
          </p:txBody>
        </p:sp>
        <p:sp>
          <p:nvSpPr>
            <p:cNvPr id="72740"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GB"/>
            </a:p>
          </p:txBody>
        </p:sp>
        <p:sp>
          <p:nvSpPr>
            <p:cNvPr id="72741"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GB"/>
            </a:p>
          </p:txBody>
        </p:sp>
        <p:sp>
          <p:nvSpPr>
            <p:cNvPr id="72742"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GB"/>
            </a:p>
          </p:txBody>
        </p:sp>
        <p:grpSp>
          <p:nvGrpSpPr>
            <p:cNvPr id="1068" name="Group 39"/>
            <p:cNvGrpSpPr>
              <a:grpSpLocks/>
            </p:cNvGrpSpPr>
            <p:nvPr userDrawn="1"/>
          </p:nvGrpSpPr>
          <p:grpSpPr bwMode="auto">
            <a:xfrm>
              <a:off x="0" y="1632"/>
              <a:ext cx="5758" cy="1858"/>
              <a:chOff x="0" y="1632"/>
              <a:chExt cx="5758" cy="1858"/>
            </a:xfrm>
          </p:grpSpPr>
          <p:sp>
            <p:nvSpPr>
              <p:cNvPr id="72744"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GB"/>
              </a:p>
            </p:txBody>
          </p:sp>
          <p:sp>
            <p:nvSpPr>
              <p:cNvPr id="72745"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GB"/>
              </a:p>
            </p:txBody>
          </p:sp>
        </p:grpSp>
      </p:grpSp>
      <p:sp>
        <p:nvSpPr>
          <p:cNvPr id="72746"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2747"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2748"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a:defRPr/>
            </a:pPr>
            <a:r>
              <a:rPr lang="en-US"/>
              <a:t>Alfred Blas</a:t>
            </a:r>
          </a:p>
        </p:txBody>
      </p:sp>
      <p:sp>
        <p:nvSpPr>
          <p:cNvPr id="72749"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pPr>
              <a:defRPr/>
            </a:pPr>
            <a:r>
              <a:rPr lang="en-GB"/>
              <a:t>PSB with Linac 4 Working group meeting  24/04/2009</a:t>
            </a:r>
            <a:endParaRPr lang="en-US"/>
          </a:p>
        </p:txBody>
      </p:sp>
      <p:sp>
        <p:nvSpPr>
          <p:cNvPr id="72750"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E18FB17-159C-48FC-80C6-27D328F168F0}"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838"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Lst>
  <p:hf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85750" y="285750"/>
            <a:ext cx="8643938" cy="1071563"/>
          </a:xfrm>
        </p:spPr>
        <p:txBody>
          <a:bodyPr/>
          <a:lstStyle/>
          <a:p>
            <a:pPr algn="l" eaLnBrk="1" hangingPunct="1">
              <a:defRPr/>
            </a:pPr>
            <a:r>
              <a:rPr lang="en-US" sz="3200" dirty="0" smtClean="0">
                <a:solidFill>
                  <a:srgbClr val="66FF66"/>
                </a:solidFill>
              </a:rPr>
              <a:t>PSB with </a:t>
            </a:r>
            <a:r>
              <a:rPr lang="en-US" sz="3200" dirty="0" err="1" smtClean="0">
                <a:solidFill>
                  <a:srgbClr val="66FF66"/>
                </a:solidFill>
              </a:rPr>
              <a:t>Linac</a:t>
            </a:r>
            <a:r>
              <a:rPr lang="en-US" sz="3200" dirty="0" smtClean="0">
                <a:solidFill>
                  <a:srgbClr val="66FF66"/>
                </a:solidFill>
              </a:rPr>
              <a:t> 4  - RF matching</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1</a:t>
            </a:fld>
            <a:endParaRPr lang="en-US" sz="1100" i="1" dirty="0">
              <a:solidFill>
                <a:schemeClr val="tx1">
                  <a:lumMod val="75000"/>
                </a:schemeClr>
              </a:solidFill>
              <a:latin typeface="Calibri" pitchFamily="34" charset="0"/>
            </a:endParaRPr>
          </a:p>
        </p:txBody>
      </p:sp>
      <p:sp>
        <p:nvSpPr>
          <p:cNvPr id="3078" name="TextBox 5"/>
          <p:cNvSpPr txBox="1">
            <a:spLocks noChangeArrowheads="1"/>
          </p:cNvSpPr>
          <p:nvPr/>
        </p:nvSpPr>
        <p:spPr bwMode="auto">
          <a:xfrm>
            <a:off x="755576" y="1484784"/>
            <a:ext cx="7242571" cy="1077218"/>
          </a:xfrm>
          <a:prstGeom prst="rect">
            <a:avLst/>
          </a:prstGeom>
          <a:noFill/>
          <a:ln w="9525">
            <a:noFill/>
            <a:miter lim="800000"/>
            <a:headEnd/>
            <a:tailEnd/>
          </a:ln>
        </p:spPr>
        <p:txBody>
          <a:bodyPr wrap="square">
            <a:spAutoFit/>
          </a:bodyPr>
          <a:lstStyle/>
          <a:p>
            <a:r>
              <a:rPr lang="en-US" sz="1600" i="1" dirty="0">
                <a:solidFill>
                  <a:srgbClr val="FFFF00"/>
                </a:solidFill>
              </a:rPr>
              <a:t>Summary of discussions held </a:t>
            </a:r>
            <a:r>
              <a:rPr lang="en-US" sz="1600" i="1" dirty="0" smtClean="0">
                <a:solidFill>
                  <a:srgbClr val="FFFF00"/>
                </a:solidFill>
              </a:rPr>
              <a:t>with:</a:t>
            </a:r>
          </a:p>
          <a:p>
            <a:endParaRPr lang="en-US" sz="1600" i="1" dirty="0">
              <a:solidFill>
                <a:srgbClr val="FFFF00"/>
              </a:solidFill>
            </a:endParaRPr>
          </a:p>
          <a:p>
            <a:r>
              <a:rPr lang="en-US" sz="1600" i="1" dirty="0"/>
              <a:t>M.E. Angoletta, </a:t>
            </a:r>
            <a:r>
              <a:rPr lang="en-US" sz="1600" i="1" dirty="0" smtClean="0"/>
              <a:t>P. Baudrenghien, C</a:t>
            </a:r>
            <a:r>
              <a:rPr lang="en-US" sz="1600" i="1" dirty="0"/>
              <a:t>. Carli</a:t>
            </a:r>
            <a:r>
              <a:rPr lang="en-US" sz="1600" i="1" dirty="0" smtClean="0"/>
              <a:t>, </a:t>
            </a:r>
            <a:r>
              <a:rPr lang="en-US" sz="1600" i="1" dirty="0"/>
              <a:t>A. </a:t>
            </a:r>
            <a:r>
              <a:rPr lang="en-US" sz="1600" i="1" dirty="0" smtClean="0"/>
              <a:t>Findlay, G. Hagmann, I. Kozsar, B. Mikulec, J. Molendijk, M. Paoluzzi, J-L Sanchez, R. </a:t>
            </a:r>
            <a:r>
              <a:rPr lang="en-US" sz="1600" i="1" dirty="0" err="1" smtClean="0"/>
              <a:t>Scrivens</a:t>
            </a:r>
            <a:r>
              <a:rPr lang="en-US" sz="1600" i="1" dirty="0" smtClean="0"/>
              <a:t>, S. Zorzetti</a:t>
            </a:r>
            <a:endParaRPr lang="en-GB" sz="1600" i="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0031" y="147637"/>
            <a:ext cx="8643938" cy="847725"/>
          </a:xfrm>
        </p:spPr>
        <p:txBody>
          <a:bodyPr/>
          <a:lstStyle/>
          <a:p>
            <a:pPr algn="l" eaLnBrk="1" hangingPunct="1">
              <a:defRPr/>
            </a:pPr>
            <a:r>
              <a:rPr lang="en-US" sz="3200" dirty="0" smtClean="0">
                <a:solidFill>
                  <a:srgbClr val="66FF66"/>
                </a:solidFill>
              </a:rPr>
              <a:t>Ring Inhibit</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10</a:t>
            </a:fld>
            <a:endParaRPr lang="en-US" sz="1100" i="1" dirty="0">
              <a:solidFill>
                <a:schemeClr val="tx1">
                  <a:lumMod val="75000"/>
                </a:schemeClr>
              </a:solidFill>
              <a:latin typeface="Calibri" pitchFamily="34" charset="0"/>
            </a:endParaRPr>
          </a:p>
        </p:txBody>
      </p:sp>
      <p:sp>
        <p:nvSpPr>
          <p:cNvPr id="93" name="TextBox 5"/>
          <p:cNvSpPr txBox="1">
            <a:spLocks noChangeArrowheads="1"/>
          </p:cNvSpPr>
          <p:nvPr/>
        </p:nvSpPr>
        <p:spPr bwMode="auto">
          <a:xfrm>
            <a:off x="683568" y="1412776"/>
            <a:ext cx="7704856" cy="3785652"/>
          </a:xfrm>
          <a:prstGeom prst="rect">
            <a:avLst/>
          </a:prstGeom>
          <a:noFill/>
          <a:ln w="9525">
            <a:noFill/>
            <a:miter lim="800000"/>
            <a:headEnd/>
            <a:tailEnd/>
          </a:ln>
        </p:spPr>
        <p:txBody>
          <a:bodyPr wrap="square">
            <a:spAutoFit/>
          </a:bodyPr>
          <a:lstStyle/>
          <a:p>
            <a:r>
              <a:rPr lang="en-US" sz="1600" i="1" dirty="0" smtClean="0">
                <a:solidFill>
                  <a:srgbClr val="FFFF00"/>
                </a:solidFill>
              </a:rPr>
              <a:t>RING </a:t>
            </a:r>
            <a:r>
              <a:rPr lang="en-US" sz="1600" i="1" dirty="0">
                <a:solidFill>
                  <a:srgbClr val="FFFF00"/>
                </a:solidFill>
              </a:rPr>
              <a:t>INHIBIT: </a:t>
            </a:r>
            <a:r>
              <a:rPr lang="en-US" sz="1600" i="1" dirty="0"/>
              <a:t>real time </a:t>
            </a:r>
            <a:r>
              <a:rPr lang="en-US" sz="1600" i="1" dirty="0" smtClean="0"/>
              <a:t>action aimed at both </a:t>
            </a:r>
            <a:r>
              <a:rPr lang="en-US" sz="1600" i="1" dirty="0" smtClean="0">
                <a:solidFill>
                  <a:srgbClr val="FFFF00"/>
                </a:solidFill>
              </a:rPr>
              <a:t>stopping the beam at the chopper level </a:t>
            </a:r>
            <a:r>
              <a:rPr lang="en-US" sz="1600" i="1" dirty="0" smtClean="0"/>
              <a:t>(3 MeV) and </a:t>
            </a:r>
            <a:r>
              <a:rPr lang="en-US" sz="1600" i="1" dirty="0" smtClean="0">
                <a:solidFill>
                  <a:srgbClr val="FFFF00"/>
                </a:solidFill>
              </a:rPr>
              <a:t>inhibiting its acceleration at the PSB LL-RF stage</a:t>
            </a:r>
            <a:r>
              <a:rPr lang="en-US" sz="1600" i="1" dirty="0" smtClean="0"/>
              <a:t>.</a:t>
            </a:r>
          </a:p>
          <a:p>
            <a:endParaRPr lang="en-US" sz="1600" i="1" dirty="0" smtClean="0"/>
          </a:p>
          <a:p>
            <a:r>
              <a:rPr lang="en-US" sz="1600" i="1" dirty="0" smtClean="0"/>
              <a:t>This inhibit can occur anytime </a:t>
            </a:r>
            <a:r>
              <a:rPr lang="en-US" sz="1600" i="1" dirty="0"/>
              <a:t>during or before injection, when a relevant </a:t>
            </a:r>
            <a:r>
              <a:rPr lang="en-US" sz="1600" i="1" dirty="0" err="1"/>
              <a:t>rf</a:t>
            </a:r>
            <a:r>
              <a:rPr lang="en-US" sz="1600" i="1" dirty="0"/>
              <a:t> fault has been detected in a given </a:t>
            </a:r>
            <a:r>
              <a:rPr lang="en-US" sz="1600" i="1" dirty="0" smtClean="0"/>
              <a:t>ring.</a:t>
            </a:r>
          </a:p>
          <a:p>
            <a:endParaRPr lang="en-US" sz="1600" i="1" dirty="0" smtClean="0"/>
          </a:p>
          <a:p>
            <a:r>
              <a:rPr lang="en-US" sz="1600" i="1" dirty="0" smtClean="0"/>
              <a:t>This inhibit </a:t>
            </a:r>
            <a:r>
              <a:rPr lang="en-US" sz="1600" i="1" dirty="0"/>
              <a:t>(4 signals, one per ring</a:t>
            </a:r>
            <a:r>
              <a:rPr lang="en-US" sz="1600" i="1" dirty="0" smtClean="0"/>
              <a:t>) will be </a:t>
            </a:r>
            <a:r>
              <a:rPr lang="en-US" sz="1600" i="1" dirty="0" smtClean="0">
                <a:solidFill>
                  <a:srgbClr val="FFFF00"/>
                </a:solidFill>
              </a:rPr>
              <a:t>received both at </a:t>
            </a:r>
            <a:r>
              <a:rPr lang="en-US" sz="1600" i="1" dirty="0">
                <a:solidFill>
                  <a:srgbClr val="FFFF00"/>
                </a:solidFill>
              </a:rPr>
              <a:t>the chopper-control </a:t>
            </a:r>
            <a:r>
              <a:rPr lang="en-US" sz="1600" i="1" dirty="0" smtClean="0"/>
              <a:t>stage and at </a:t>
            </a:r>
            <a:r>
              <a:rPr lang="en-US" sz="1600" i="1" dirty="0" smtClean="0">
                <a:solidFill>
                  <a:srgbClr val="FFFF00"/>
                </a:solidFill>
              </a:rPr>
              <a:t>the low-level </a:t>
            </a:r>
            <a:r>
              <a:rPr lang="en-US" sz="1600" i="1" dirty="0" err="1" smtClean="0">
                <a:solidFill>
                  <a:srgbClr val="FFFF00"/>
                </a:solidFill>
              </a:rPr>
              <a:t>rf</a:t>
            </a:r>
            <a:r>
              <a:rPr lang="en-US" sz="1600" i="1" dirty="0" smtClean="0">
                <a:solidFill>
                  <a:srgbClr val="FFFF00"/>
                </a:solidFill>
              </a:rPr>
              <a:t> stage </a:t>
            </a:r>
            <a:r>
              <a:rPr lang="en-US" sz="1600" i="1" dirty="0" smtClean="0"/>
              <a:t>from </a:t>
            </a:r>
            <a:r>
              <a:rPr lang="en-US" sz="1600" i="1" dirty="0"/>
              <a:t>the “RF Interlock Interface</a:t>
            </a:r>
            <a:r>
              <a:rPr lang="en-US" sz="1600" i="1" dirty="0" smtClean="0"/>
              <a:t>”.</a:t>
            </a:r>
          </a:p>
          <a:p>
            <a:endParaRPr lang="en-US" sz="1600" i="1" dirty="0" smtClean="0"/>
          </a:p>
          <a:p>
            <a:r>
              <a:rPr lang="en-US" sz="1600" i="1" dirty="0" smtClean="0"/>
              <a:t>A specific ring inhibit concerning only the LL-RF will be triggered when a detected (real-time) “beam over-current” is measured.</a:t>
            </a:r>
          </a:p>
          <a:p>
            <a:endParaRPr lang="en-US" sz="1600" i="1" dirty="0"/>
          </a:p>
          <a:p>
            <a:endParaRPr lang="en-US" sz="1600" i="1" dirty="0" smtClean="0"/>
          </a:p>
          <a:p>
            <a:r>
              <a:rPr lang="en-US" sz="1600" i="1" dirty="0" smtClean="0">
                <a:solidFill>
                  <a:srgbClr val="FFFF00"/>
                </a:solidFill>
              </a:rPr>
              <a:t>During a ring inhibit all machine parameters remain identical; there is no timing change.</a:t>
            </a:r>
            <a:endParaRPr lang="en-US" sz="1600" i="1" dirty="0">
              <a:solidFill>
                <a:srgbClr val="FFFF00"/>
              </a:solidFill>
            </a:endParaRPr>
          </a:p>
        </p:txBody>
      </p:sp>
    </p:spTree>
    <p:extLst>
      <p:ext uri="{BB962C8B-B14F-4D97-AF65-F5344CB8AC3E}">
        <p14:creationId xmlns:p14="http://schemas.microsoft.com/office/powerpoint/2010/main" val="114083851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0031" y="147637"/>
            <a:ext cx="8643938" cy="847725"/>
          </a:xfrm>
        </p:spPr>
        <p:txBody>
          <a:bodyPr/>
          <a:lstStyle/>
          <a:p>
            <a:pPr algn="l" eaLnBrk="1" hangingPunct="1">
              <a:defRPr/>
            </a:pPr>
            <a:r>
              <a:rPr lang="en-US" sz="3200" dirty="0" smtClean="0">
                <a:solidFill>
                  <a:srgbClr val="66FF66"/>
                </a:solidFill>
              </a:rPr>
              <a:t>Interlock interface</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11</a:t>
            </a:fld>
            <a:endParaRPr lang="en-US" sz="1100" i="1" dirty="0">
              <a:solidFill>
                <a:schemeClr val="tx1">
                  <a:lumMod val="75000"/>
                </a:schemeClr>
              </a:solidFill>
              <a:latin typeface="Calibri" pitchFamily="34" charset="0"/>
            </a:endParaRP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755576" y="1052736"/>
            <a:ext cx="7272808" cy="5040560"/>
          </a:xfrm>
          <a:prstGeom prst="rect">
            <a:avLst/>
          </a:prstGeom>
          <a:noFill/>
          <a:ln>
            <a:noFill/>
          </a:ln>
        </p:spPr>
      </p:pic>
      <p:sp>
        <p:nvSpPr>
          <p:cNvPr id="11" name="TextBox 5"/>
          <p:cNvSpPr txBox="1">
            <a:spLocks noChangeArrowheads="1"/>
          </p:cNvSpPr>
          <p:nvPr/>
        </p:nvSpPr>
        <p:spPr bwMode="auto">
          <a:xfrm>
            <a:off x="755576" y="6114576"/>
            <a:ext cx="1800200" cy="230832"/>
          </a:xfrm>
          <a:prstGeom prst="rect">
            <a:avLst/>
          </a:prstGeom>
          <a:noFill/>
          <a:ln w="9525">
            <a:noFill/>
            <a:miter lim="800000"/>
            <a:headEnd/>
            <a:tailEnd/>
          </a:ln>
        </p:spPr>
        <p:txBody>
          <a:bodyPr wrap="square">
            <a:spAutoFit/>
          </a:bodyPr>
          <a:lstStyle/>
          <a:p>
            <a:r>
              <a:rPr lang="en-US" sz="900" i="1" dirty="0" smtClean="0"/>
              <a:t>Courtesy S. Zorzetti</a:t>
            </a:r>
          </a:p>
        </p:txBody>
      </p:sp>
    </p:spTree>
    <p:extLst>
      <p:ext uri="{BB962C8B-B14F-4D97-AF65-F5344CB8AC3E}">
        <p14:creationId xmlns:p14="http://schemas.microsoft.com/office/powerpoint/2010/main" val="3478400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0031" y="147637"/>
            <a:ext cx="8643938" cy="847725"/>
          </a:xfrm>
        </p:spPr>
        <p:txBody>
          <a:bodyPr/>
          <a:lstStyle/>
          <a:p>
            <a:pPr algn="l" eaLnBrk="1" hangingPunct="1">
              <a:defRPr/>
            </a:pPr>
            <a:r>
              <a:rPr lang="en-US" sz="3200" dirty="0" smtClean="0">
                <a:solidFill>
                  <a:srgbClr val="66FF66"/>
                </a:solidFill>
              </a:rPr>
              <a:t>Effect of a ring blanking on beam parameters</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12</a:t>
            </a:fld>
            <a:endParaRPr lang="en-US" sz="1100" i="1" dirty="0">
              <a:solidFill>
                <a:schemeClr val="tx1">
                  <a:lumMod val="75000"/>
                </a:schemeClr>
              </a:solidFill>
              <a:latin typeface="Calibri" pitchFamily="34" charset="0"/>
            </a:endParaRPr>
          </a:p>
        </p:txBody>
      </p:sp>
      <p:sp>
        <p:nvSpPr>
          <p:cNvPr id="93" name="TextBox 5"/>
          <p:cNvSpPr txBox="1">
            <a:spLocks noChangeArrowheads="1"/>
          </p:cNvSpPr>
          <p:nvPr/>
        </p:nvSpPr>
        <p:spPr bwMode="auto">
          <a:xfrm>
            <a:off x="654600" y="1196752"/>
            <a:ext cx="7704856" cy="5262979"/>
          </a:xfrm>
          <a:prstGeom prst="rect">
            <a:avLst/>
          </a:prstGeom>
          <a:noFill/>
          <a:ln w="9525">
            <a:noFill/>
            <a:miter lim="800000"/>
            <a:headEnd/>
            <a:tailEnd/>
          </a:ln>
        </p:spPr>
        <p:txBody>
          <a:bodyPr wrap="square">
            <a:spAutoFit/>
          </a:bodyPr>
          <a:lstStyle/>
          <a:p>
            <a:r>
              <a:rPr lang="en-US" sz="1600" i="1" dirty="0" smtClean="0"/>
              <a:t>In terms of longitudinal relative emittance growth, the worst case would occur when the 3 first rings (4, 3, 2) are programmed with 100 turns (highest possible intensity) and the last one (R1) with 1/20</a:t>
            </a:r>
            <a:r>
              <a:rPr lang="en-US" sz="1600" i="1" baseline="30000" dirty="0" smtClean="0"/>
              <a:t>th</a:t>
            </a:r>
            <a:r>
              <a:rPr lang="en-US" sz="1600" i="1" dirty="0" smtClean="0"/>
              <a:t> of a turn (LHC high intensity single bunch where the longitudinal emittance should be preserved).</a:t>
            </a:r>
          </a:p>
          <a:p>
            <a:endParaRPr lang="en-US" sz="1600" i="1" dirty="0">
              <a:solidFill>
                <a:srgbClr val="FFFF00"/>
              </a:solidFill>
            </a:endParaRPr>
          </a:p>
          <a:p>
            <a:r>
              <a:rPr lang="en-US" sz="1600" i="1" dirty="0" smtClean="0"/>
              <a:t>When the 3 first rings are blanked, The beam will reach directly R1 at the beginning of the cycle, when the ramping field will have a value 3.6 Gauss lower than expected (</a:t>
            </a:r>
            <a:r>
              <a:rPr lang="en-US" sz="1600" i="1" dirty="0" err="1" smtClean="0"/>
              <a:t>Bdot</a:t>
            </a:r>
            <a:r>
              <a:rPr lang="en-US" sz="1600" i="1" dirty="0" smtClean="0"/>
              <a:t> = 1.2 Gauss/100us) =&gt; dB/B = 3.6/2311 = 1.5 E-3</a:t>
            </a:r>
          </a:p>
          <a:p>
            <a:endParaRPr lang="en-US" sz="1600" i="1" dirty="0">
              <a:solidFill>
                <a:srgbClr val="FFFF00"/>
              </a:solidFill>
            </a:endParaRPr>
          </a:p>
          <a:p>
            <a:r>
              <a:rPr lang="en-US" sz="1600" i="1" dirty="0" smtClean="0"/>
              <a:t>For this field lower than expected, on the first turn the orbit will be longer, the revolution period bigger and the revolution frequency smaller. The </a:t>
            </a:r>
            <a:r>
              <a:rPr lang="en-US" sz="1600" i="1" dirty="0" err="1" smtClean="0"/>
              <a:t>rf</a:t>
            </a:r>
            <a:r>
              <a:rPr lang="en-US" sz="1600" i="1" dirty="0" smtClean="0"/>
              <a:t> bucket will thus appear higher in energy.</a:t>
            </a:r>
          </a:p>
          <a:p>
            <a:r>
              <a:rPr lang="en-US" sz="1600" i="1" dirty="0" smtClean="0">
                <a:solidFill>
                  <a:srgbClr val="FFFF00"/>
                </a:solidFill>
              </a:rPr>
              <a:t>The beam will have thus a – 80 </a:t>
            </a:r>
            <a:r>
              <a:rPr lang="en-US" sz="1600" i="1" dirty="0" err="1" smtClean="0">
                <a:solidFill>
                  <a:srgbClr val="FFFF00"/>
                </a:solidFill>
              </a:rPr>
              <a:t>keV</a:t>
            </a:r>
            <a:r>
              <a:rPr lang="en-US" sz="1600" i="1" dirty="0" smtClean="0">
                <a:solidFill>
                  <a:srgbClr val="FFFF00"/>
                </a:solidFill>
              </a:rPr>
              <a:t> energy error with respect to the </a:t>
            </a:r>
            <a:r>
              <a:rPr lang="en-US" sz="1600" i="1" dirty="0" err="1" smtClean="0">
                <a:solidFill>
                  <a:srgbClr val="FFFF00"/>
                </a:solidFill>
              </a:rPr>
              <a:t>rf</a:t>
            </a:r>
            <a:r>
              <a:rPr lang="en-US" sz="1600" i="1" dirty="0" smtClean="0">
                <a:solidFill>
                  <a:srgbClr val="FFFF00"/>
                </a:solidFill>
              </a:rPr>
              <a:t> bucket (see next slide).</a:t>
            </a:r>
          </a:p>
          <a:p>
            <a:endParaRPr lang="en-US" sz="1600" i="1" dirty="0" smtClean="0">
              <a:solidFill>
                <a:srgbClr val="FFFF00"/>
              </a:solidFill>
            </a:endParaRPr>
          </a:p>
          <a:p>
            <a:r>
              <a:rPr lang="en-US" sz="1600" i="1" dirty="0" smtClean="0">
                <a:solidFill>
                  <a:srgbClr val="FFFF00"/>
                </a:solidFill>
              </a:rPr>
              <a:t>With a 120 </a:t>
            </a:r>
            <a:r>
              <a:rPr lang="en-US" sz="1600" i="1" dirty="0" err="1" smtClean="0">
                <a:solidFill>
                  <a:srgbClr val="FFFF00"/>
                </a:solidFill>
              </a:rPr>
              <a:t>keV</a:t>
            </a:r>
            <a:r>
              <a:rPr lang="en-US" sz="1600" i="1" dirty="0" smtClean="0">
                <a:solidFill>
                  <a:srgbClr val="FFFF00"/>
                </a:solidFill>
              </a:rPr>
              <a:t> energy spread (+/- 1 sigma) </a:t>
            </a:r>
            <a:r>
              <a:rPr lang="en-US" sz="1600" i="1" dirty="0" err="1" smtClean="0">
                <a:solidFill>
                  <a:srgbClr val="FFFF00"/>
                </a:solidFill>
              </a:rPr>
              <a:t>linac</a:t>
            </a:r>
            <a:r>
              <a:rPr lang="en-US" sz="1600" i="1" dirty="0" smtClean="0">
                <a:solidFill>
                  <a:srgbClr val="FFFF00"/>
                </a:solidFill>
              </a:rPr>
              <a:t> beam, this error would roughly double its emittance (rule of thumb) after filamentation. But this will never occur as the phase loop will enter into action after 1 us and damp the motion in the phase space with a time constant of 50 us (much faster than the synchrotron motion having a period </a:t>
            </a:r>
            <a:r>
              <a:rPr lang="en-US" sz="1600" i="1" dirty="0" err="1" smtClean="0">
                <a:solidFill>
                  <a:srgbClr val="FFFF00"/>
                </a:solidFill>
              </a:rPr>
              <a:t>Ts</a:t>
            </a:r>
            <a:r>
              <a:rPr lang="en-US" sz="1600" i="1" dirty="0" smtClean="0">
                <a:solidFill>
                  <a:srgbClr val="FFFF00"/>
                </a:solidFill>
              </a:rPr>
              <a:t> ≈ few </a:t>
            </a:r>
            <a:r>
              <a:rPr lang="en-US" sz="1600" i="1" dirty="0" err="1" smtClean="0">
                <a:solidFill>
                  <a:srgbClr val="FFFF00"/>
                </a:solidFill>
              </a:rPr>
              <a:t>ms.</a:t>
            </a:r>
            <a:endParaRPr lang="en-US" sz="1600" i="1" dirty="0" smtClean="0">
              <a:solidFill>
                <a:srgbClr val="FFFF00"/>
              </a:solidFill>
            </a:endParaRPr>
          </a:p>
          <a:p>
            <a:r>
              <a:rPr lang="en-US" sz="1600" i="1" dirty="0" smtClean="0">
                <a:solidFill>
                  <a:srgbClr val="FFFF00"/>
                </a:solidFill>
              </a:rPr>
              <a:t> </a:t>
            </a:r>
            <a:endParaRPr lang="en-US" sz="1600" i="1" dirty="0">
              <a:solidFill>
                <a:srgbClr val="FFFF00"/>
              </a:solidFill>
            </a:endParaRPr>
          </a:p>
        </p:txBody>
      </p:sp>
    </p:spTree>
    <p:extLst>
      <p:ext uri="{BB962C8B-B14F-4D97-AF65-F5344CB8AC3E}">
        <p14:creationId xmlns:p14="http://schemas.microsoft.com/office/powerpoint/2010/main" val="217036496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0031" y="147637"/>
            <a:ext cx="8643938" cy="847725"/>
          </a:xfrm>
        </p:spPr>
        <p:txBody>
          <a:bodyPr/>
          <a:lstStyle/>
          <a:p>
            <a:pPr algn="l" eaLnBrk="1" hangingPunct="1">
              <a:defRPr/>
            </a:pPr>
            <a:r>
              <a:rPr lang="en-US" sz="2800" dirty="0" smtClean="0">
                <a:solidFill>
                  <a:srgbClr val="66FF66"/>
                </a:solidFill>
              </a:rPr>
              <a:t>Energy error with 3.6 Gauss error at PSB injection</a:t>
            </a:r>
            <a:endParaRPr lang="en-US" sz="28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13</a:t>
            </a:fld>
            <a:endParaRPr lang="en-US" sz="1100" i="1" dirty="0">
              <a:solidFill>
                <a:schemeClr val="tx1">
                  <a:lumMod val="75000"/>
                </a:schemeClr>
              </a:solidFill>
              <a:latin typeface="Calibri" pitchFamily="34" charset="0"/>
            </a:endParaRPr>
          </a:p>
        </p:txBody>
      </p:sp>
      <mc:AlternateContent xmlns:mc="http://schemas.openxmlformats.org/markup-compatibility/2006" xmlns:a14="http://schemas.microsoft.com/office/drawing/2010/main">
        <mc:Choice Requires="a14">
          <p:sp>
            <p:nvSpPr>
              <p:cNvPr id="93" name="TextBox 5"/>
              <p:cNvSpPr txBox="1">
                <a:spLocks noChangeArrowheads="1"/>
              </p:cNvSpPr>
              <p:nvPr/>
            </p:nvSpPr>
            <p:spPr bwMode="auto">
              <a:xfrm>
                <a:off x="755576" y="1124744"/>
                <a:ext cx="7704856" cy="4869282"/>
              </a:xfrm>
              <a:prstGeom prst="rect">
                <a:avLst/>
              </a:prstGeom>
              <a:noFill/>
              <a:ln w="9525">
                <a:noFill/>
                <a:miter lim="800000"/>
                <a:headEnd/>
                <a:tailEnd/>
              </a:ln>
            </p:spPr>
            <p:txBody>
              <a:bodyPr wrap="square">
                <a:spAutoFit/>
              </a:bodyPr>
              <a:lstStyle/>
              <a:p>
                <a:r>
                  <a:rPr lang="en-US" sz="1600" i="1" dirty="0" smtClean="0">
                    <a:solidFill>
                      <a:srgbClr val="FFFF00"/>
                    </a:solidFill>
                  </a:rPr>
                  <a:t> </a:t>
                </a:r>
              </a:p>
              <a:p>
                <a:pPr/>
                <a14:m>
                  <m:oMathPara xmlns:m="http://schemas.openxmlformats.org/officeDocument/2006/math">
                    <m:oMathParaPr>
                      <m:jc m:val="centerGroup"/>
                    </m:oMathParaPr>
                    <m:oMath xmlns:m="http://schemas.openxmlformats.org/officeDocument/2006/math">
                      <m:f>
                        <m:fPr>
                          <m:ctrlPr>
                            <a:rPr lang="en-US" sz="1600" i="1" smtClean="0">
                              <a:solidFill>
                                <a:schemeClr val="tx1"/>
                              </a:solidFill>
                              <a:latin typeface="Cambria Math"/>
                            </a:rPr>
                          </m:ctrlPr>
                        </m:fPr>
                        <m:num>
                          <m:r>
                            <a:rPr lang="en-US" sz="1600" b="0" i="1" smtClean="0">
                              <a:solidFill>
                                <a:schemeClr val="tx1"/>
                              </a:solidFill>
                              <a:latin typeface="Cambria Math"/>
                            </a:rPr>
                            <m:t>𝑑𝑝</m:t>
                          </m:r>
                        </m:num>
                        <m:den>
                          <m:r>
                            <a:rPr lang="en-US" sz="1600" b="0" i="1" smtClean="0">
                              <a:solidFill>
                                <a:schemeClr val="tx1"/>
                              </a:solidFill>
                              <a:latin typeface="Cambria Math"/>
                            </a:rPr>
                            <m:t>𝑝</m:t>
                          </m:r>
                        </m:den>
                      </m:f>
                      <m:r>
                        <a:rPr lang="en-US" sz="1600" i="1" smtClean="0">
                          <a:solidFill>
                            <a:schemeClr val="tx1"/>
                          </a:solidFill>
                          <a:latin typeface="Cambria Math"/>
                        </a:rPr>
                        <m:t>=</m:t>
                      </m:r>
                      <m:f>
                        <m:fPr>
                          <m:ctrlPr>
                            <a:rPr lang="en-US" sz="1600" i="1" smtClean="0">
                              <a:solidFill>
                                <a:schemeClr val="tx1"/>
                              </a:solidFill>
                              <a:latin typeface="Cambria Math"/>
                            </a:rPr>
                          </m:ctrlPr>
                        </m:fPr>
                        <m:num>
                          <m:sSup>
                            <m:sSupPr>
                              <m:ctrlPr>
                                <a:rPr lang="en-US" sz="1600" i="1" smtClean="0">
                                  <a:solidFill>
                                    <a:schemeClr val="tx1"/>
                                  </a:solidFill>
                                  <a:latin typeface="Cambria Math"/>
                                </a:rPr>
                              </m:ctrlPr>
                            </m:sSupPr>
                            <m:e>
                              <m:r>
                                <a:rPr lang="en-US" sz="1600" i="1" smtClean="0">
                                  <a:solidFill>
                                    <a:schemeClr val="tx1"/>
                                  </a:solidFill>
                                  <a:latin typeface="Cambria Math"/>
                                  <a:ea typeface="Cambria Math"/>
                                </a:rPr>
                                <m:t>𝛾</m:t>
                              </m:r>
                            </m:e>
                            <m:sup>
                              <m:r>
                                <a:rPr lang="en-US" sz="1600" b="0" i="1" smtClean="0">
                                  <a:solidFill>
                                    <a:schemeClr val="tx1"/>
                                  </a:solidFill>
                                  <a:latin typeface="Cambria Math"/>
                                </a:rPr>
                                <m:t>2</m:t>
                              </m:r>
                            </m:sup>
                          </m:sSup>
                        </m:num>
                        <m:den>
                          <m:sSup>
                            <m:sSupPr>
                              <m:ctrlPr>
                                <a:rPr lang="en-US" sz="1600" i="1">
                                  <a:solidFill>
                                    <a:schemeClr val="tx1"/>
                                  </a:solidFill>
                                  <a:latin typeface="Cambria Math"/>
                                </a:rPr>
                              </m:ctrlPr>
                            </m:sSupPr>
                            <m:e>
                              <m:r>
                                <a:rPr lang="en-US" sz="1600" i="1">
                                  <a:solidFill>
                                    <a:schemeClr val="tx1"/>
                                  </a:solidFill>
                                  <a:latin typeface="Cambria Math"/>
                                  <a:ea typeface="Cambria Math"/>
                                </a:rPr>
                                <m:t>𝛾</m:t>
                              </m:r>
                            </m:e>
                            <m:sup>
                              <m:r>
                                <a:rPr lang="en-US" sz="1600" i="1">
                                  <a:solidFill>
                                    <a:schemeClr val="tx1"/>
                                  </a:solidFill>
                                  <a:latin typeface="Cambria Math"/>
                                </a:rPr>
                                <m:t>2</m:t>
                              </m:r>
                            </m:sup>
                          </m:sSup>
                          <m:r>
                            <a:rPr lang="en-US" sz="1600" b="0" i="1" smtClean="0">
                              <a:solidFill>
                                <a:schemeClr val="tx1"/>
                              </a:solidFill>
                              <a:latin typeface="Cambria Math"/>
                            </a:rPr>
                            <m:t>−</m:t>
                          </m:r>
                          <m:sSubSup>
                            <m:sSubSupPr>
                              <m:ctrlPr>
                                <a:rPr lang="en-US" sz="1600" b="0" i="1" smtClean="0">
                                  <a:solidFill>
                                    <a:schemeClr val="tx1"/>
                                  </a:solidFill>
                                  <a:latin typeface="Cambria Math"/>
                                </a:rPr>
                              </m:ctrlPr>
                            </m:sSubSupPr>
                            <m:e>
                              <m:sSup>
                                <m:sSupPr>
                                  <m:ctrlPr>
                                    <a:rPr lang="en-US" sz="1600" b="0" i="1" smtClean="0">
                                      <a:solidFill>
                                        <a:schemeClr val="tx1"/>
                                      </a:solidFill>
                                      <a:latin typeface="Cambria Math"/>
                                    </a:rPr>
                                  </m:ctrlPr>
                                </m:sSupPr>
                                <m:e>
                                  <m:r>
                                    <a:rPr lang="en-US" sz="1600" b="0" i="1" smtClean="0">
                                      <a:solidFill>
                                        <a:schemeClr val="tx1"/>
                                      </a:solidFill>
                                      <a:latin typeface="Cambria Math"/>
                                      <a:ea typeface="Cambria Math"/>
                                    </a:rPr>
                                    <m:t>𝛾</m:t>
                                  </m:r>
                                </m:e>
                                <m:sup>
                                  <m:r>
                                    <a:rPr lang="en-US" sz="1600" b="0" i="1" smtClean="0">
                                      <a:solidFill>
                                        <a:schemeClr val="tx1"/>
                                      </a:solidFill>
                                      <a:latin typeface="Cambria Math"/>
                                    </a:rPr>
                                    <m:t>2</m:t>
                                  </m:r>
                                </m:sup>
                              </m:sSup>
                            </m:e>
                            <m:sub>
                              <m:r>
                                <a:rPr lang="en-US" sz="1600" b="0" i="1" smtClean="0">
                                  <a:solidFill>
                                    <a:schemeClr val="tx1"/>
                                  </a:solidFill>
                                  <a:latin typeface="Cambria Math"/>
                                </a:rPr>
                                <m:t>𝑡𝑟</m:t>
                              </m:r>
                            </m:sub>
                            <m:sup/>
                          </m:sSubSup>
                        </m:den>
                      </m:f>
                      <m:r>
                        <a:rPr lang="en-US" sz="1600" i="1" smtClean="0">
                          <a:solidFill>
                            <a:schemeClr val="tx1"/>
                          </a:solidFill>
                          <a:latin typeface="Cambria Math"/>
                          <a:ea typeface="Cambria Math"/>
                        </a:rPr>
                        <m:t>∙</m:t>
                      </m:r>
                      <m:f>
                        <m:fPr>
                          <m:ctrlPr>
                            <a:rPr lang="en-US" sz="1600" i="1" smtClean="0">
                              <a:solidFill>
                                <a:schemeClr val="tx1"/>
                              </a:solidFill>
                              <a:latin typeface="Cambria Math"/>
                            </a:rPr>
                          </m:ctrlPr>
                        </m:fPr>
                        <m:num>
                          <m:r>
                            <a:rPr lang="en-US" sz="1600" b="0" i="1" smtClean="0">
                              <a:solidFill>
                                <a:schemeClr val="tx1"/>
                              </a:solidFill>
                              <a:latin typeface="Cambria Math"/>
                            </a:rPr>
                            <m:t>𝑑𝐵</m:t>
                          </m:r>
                        </m:num>
                        <m:den>
                          <m:r>
                            <a:rPr lang="en-US" sz="1600" b="0" i="1" smtClean="0">
                              <a:solidFill>
                                <a:schemeClr val="tx1"/>
                              </a:solidFill>
                              <a:latin typeface="Cambria Math"/>
                            </a:rPr>
                            <m:t>𝐵</m:t>
                          </m:r>
                        </m:den>
                      </m:f>
                    </m:oMath>
                  </m:oMathPara>
                </a14:m>
                <a:endParaRPr lang="en-US" sz="1600" i="1" dirty="0" smtClean="0">
                  <a:solidFill>
                    <a:schemeClr val="tx1"/>
                  </a:solidFill>
                </a:endParaRPr>
              </a:p>
              <a:p>
                <a:endParaRPr lang="en-US" sz="1600" i="1" dirty="0">
                  <a:solidFill>
                    <a:schemeClr val="tx1"/>
                  </a:solidFill>
                </a:endParaRPr>
              </a:p>
              <a:p>
                <a:r>
                  <a:rPr lang="en-US" sz="1600" i="1" dirty="0" smtClean="0">
                    <a:solidFill>
                      <a:schemeClr val="tx1"/>
                    </a:solidFill>
                  </a:rPr>
                  <a:t> </a:t>
                </a:r>
                <a:endParaRPr lang="en-US" sz="1600" i="1" dirty="0">
                  <a:solidFill>
                    <a:schemeClr val="tx1"/>
                  </a:solidFill>
                </a:endParaRPr>
              </a:p>
              <a:p>
                <a:pPr/>
                <a14:m>
                  <m:oMathPara xmlns:m="http://schemas.openxmlformats.org/officeDocument/2006/math">
                    <m:oMathParaPr>
                      <m:jc m:val="centerGroup"/>
                    </m:oMathParaPr>
                    <m:oMath xmlns:m="http://schemas.openxmlformats.org/officeDocument/2006/math">
                      <m:f>
                        <m:fPr>
                          <m:ctrlPr>
                            <a:rPr lang="en-US" sz="1600" i="1">
                              <a:solidFill>
                                <a:schemeClr val="tx1"/>
                              </a:solidFill>
                              <a:latin typeface="Cambria Math"/>
                            </a:rPr>
                          </m:ctrlPr>
                        </m:fPr>
                        <m:num>
                          <m:r>
                            <a:rPr lang="en-US" sz="1600" i="1">
                              <a:solidFill>
                                <a:schemeClr val="tx1"/>
                              </a:solidFill>
                              <a:latin typeface="Cambria Math"/>
                            </a:rPr>
                            <m:t>𝑑𝑝</m:t>
                          </m:r>
                        </m:num>
                        <m:den>
                          <m:r>
                            <a:rPr lang="en-US" sz="1600" i="1">
                              <a:solidFill>
                                <a:schemeClr val="tx1"/>
                              </a:solidFill>
                              <a:latin typeface="Cambria Math"/>
                            </a:rPr>
                            <m:t>𝑝</m:t>
                          </m:r>
                        </m:den>
                      </m:f>
                      <m:r>
                        <a:rPr lang="en-US" sz="1600" i="1">
                          <a:solidFill>
                            <a:schemeClr val="tx1"/>
                          </a:solidFill>
                          <a:latin typeface="Cambria Math"/>
                        </a:rPr>
                        <m:t>=</m:t>
                      </m:r>
                      <m:f>
                        <m:fPr>
                          <m:ctrlPr>
                            <a:rPr lang="en-US" sz="1600" i="1">
                              <a:solidFill>
                                <a:schemeClr val="tx1"/>
                              </a:solidFill>
                              <a:latin typeface="Cambria Math"/>
                            </a:rPr>
                          </m:ctrlPr>
                        </m:fPr>
                        <m:num>
                          <m:r>
                            <a:rPr lang="en-US" sz="1600" b="0" i="1" smtClean="0">
                              <a:solidFill>
                                <a:schemeClr val="tx1"/>
                              </a:solidFill>
                              <a:latin typeface="Cambria Math"/>
                            </a:rPr>
                            <m:t>1.37</m:t>
                          </m:r>
                        </m:num>
                        <m:den>
                          <m:r>
                            <a:rPr lang="en-US" sz="1600" b="0" i="1" smtClean="0">
                              <a:solidFill>
                                <a:schemeClr val="tx1"/>
                              </a:solidFill>
                              <a:latin typeface="Cambria Math"/>
                            </a:rPr>
                            <m:t>1.37</m:t>
                          </m:r>
                          <m:r>
                            <a:rPr lang="en-US" sz="1600" i="1">
                              <a:solidFill>
                                <a:schemeClr val="tx1"/>
                              </a:solidFill>
                              <a:latin typeface="Cambria Math"/>
                            </a:rPr>
                            <m:t>−</m:t>
                          </m:r>
                          <m:r>
                            <a:rPr lang="en-US" sz="1600" b="0" i="1" smtClean="0">
                              <a:solidFill>
                                <a:schemeClr val="tx1"/>
                              </a:solidFill>
                              <a:latin typeface="Cambria Math"/>
                            </a:rPr>
                            <m:t>16.6</m:t>
                          </m:r>
                        </m:den>
                      </m:f>
                      <m:r>
                        <a:rPr lang="en-US" sz="1600" i="1">
                          <a:solidFill>
                            <a:schemeClr val="tx1"/>
                          </a:solidFill>
                          <a:latin typeface="Cambria Math"/>
                          <a:ea typeface="Cambria Math"/>
                        </a:rPr>
                        <m:t>∙</m:t>
                      </m:r>
                      <m:r>
                        <a:rPr lang="en-US" sz="1600" b="0" i="1" smtClean="0">
                          <a:solidFill>
                            <a:schemeClr val="tx1"/>
                          </a:solidFill>
                          <a:latin typeface="Cambria Math"/>
                        </a:rPr>
                        <m:t>1.5</m:t>
                      </m:r>
                      <m:r>
                        <a:rPr lang="en-US" sz="1600" b="0" i="1" smtClean="0">
                          <a:solidFill>
                            <a:schemeClr val="tx1"/>
                          </a:solidFill>
                          <a:latin typeface="Cambria Math"/>
                          <a:ea typeface="Cambria Math"/>
                        </a:rPr>
                        <m:t>∙</m:t>
                      </m:r>
                      <m:sSup>
                        <m:sSupPr>
                          <m:ctrlPr>
                            <a:rPr lang="en-US" sz="1600" b="0" i="1" smtClean="0">
                              <a:solidFill>
                                <a:schemeClr val="tx1"/>
                              </a:solidFill>
                              <a:latin typeface="Cambria Math"/>
                              <a:ea typeface="Cambria Math"/>
                            </a:rPr>
                          </m:ctrlPr>
                        </m:sSupPr>
                        <m:e>
                          <m:r>
                            <a:rPr lang="en-US" sz="1600" b="0" i="1" smtClean="0">
                              <a:solidFill>
                                <a:schemeClr val="tx1"/>
                              </a:solidFill>
                              <a:latin typeface="Cambria Math"/>
                              <a:ea typeface="Cambria Math"/>
                            </a:rPr>
                            <m:t>10</m:t>
                          </m:r>
                        </m:e>
                        <m:sup>
                          <m:r>
                            <a:rPr lang="en-US" sz="1600" b="0" i="1" smtClean="0">
                              <a:solidFill>
                                <a:schemeClr val="tx1"/>
                              </a:solidFill>
                              <a:latin typeface="Cambria Math"/>
                              <a:ea typeface="Cambria Math"/>
                            </a:rPr>
                            <m:t>−3</m:t>
                          </m:r>
                        </m:sup>
                      </m:sSup>
                    </m:oMath>
                  </m:oMathPara>
                </a14:m>
                <a:endParaRPr lang="en-US" sz="1600" i="1" dirty="0" smtClean="0">
                  <a:solidFill>
                    <a:schemeClr val="tx1"/>
                  </a:solidFill>
                </a:endParaRPr>
              </a:p>
              <a:p>
                <a:endParaRPr lang="en-US" sz="1600" i="1" dirty="0">
                  <a:solidFill>
                    <a:schemeClr val="tx1"/>
                  </a:solidFill>
                </a:endParaRPr>
              </a:p>
              <a:p>
                <a:endParaRPr lang="en-US" sz="1600" i="1" dirty="0">
                  <a:solidFill>
                    <a:schemeClr val="tx1"/>
                  </a:solidFill>
                </a:endParaRPr>
              </a:p>
              <a:p>
                <a:pPr/>
                <a14:m>
                  <m:oMathPara xmlns:m="http://schemas.openxmlformats.org/officeDocument/2006/math">
                    <m:oMathParaPr>
                      <m:jc m:val="centerGroup"/>
                    </m:oMathParaPr>
                    <m:oMath xmlns:m="http://schemas.openxmlformats.org/officeDocument/2006/math">
                      <m:f>
                        <m:fPr>
                          <m:ctrlPr>
                            <a:rPr lang="en-US" sz="1600" i="1">
                              <a:solidFill>
                                <a:schemeClr val="tx1"/>
                              </a:solidFill>
                              <a:latin typeface="Cambria Math"/>
                            </a:rPr>
                          </m:ctrlPr>
                        </m:fPr>
                        <m:num>
                          <m:r>
                            <a:rPr lang="en-US" sz="1600" i="1">
                              <a:solidFill>
                                <a:schemeClr val="tx1"/>
                              </a:solidFill>
                              <a:latin typeface="Cambria Math"/>
                            </a:rPr>
                            <m:t>𝑑𝑝</m:t>
                          </m:r>
                        </m:num>
                        <m:den>
                          <m:r>
                            <a:rPr lang="en-US" sz="1600" i="1">
                              <a:solidFill>
                                <a:schemeClr val="tx1"/>
                              </a:solidFill>
                              <a:latin typeface="Cambria Math"/>
                            </a:rPr>
                            <m:t>𝑝</m:t>
                          </m:r>
                        </m:den>
                      </m:f>
                      <m:r>
                        <a:rPr lang="en-US" sz="1600" i="1">
                          <a:solidFill>
                            <a:schemeClr val="tx1"/>
                          </a:solidFill>
                          <a:latin typeface="Cambria Math"/>
                        </a:rPr>
                        <m:t>=</m:t>
                      </m:r>
                      <m:r>
                        <a:rPr lang="en-US" sz="1600" b="0" i="1" smtClean="0">
                          <a:solidFill>
                            <a:schemeClr val="tx1"/>
                          </a:solidFill>
                          <a:latin typeface="Cambria Math"/>
                        </a:rPr>
                        <m:t>−1.35</m:t>
                      </m:r>
                      <m:r>
                        <a:rPr lang="en-US" sz="1600" b="0" i="1" smtClean="0">
                          <a:solidFill>
                            <a:schemeClr val="tx1"/>
                          </a:solidFill>
                          <a:latin typeface="Cambria Math"/>
                          <a:ea typeface="Cambria Math"/>
                        </a:rPr>
                        <m:t>∙</m:t>
                      </m:r>
                      <m:sSup>
                        <m:sSupPr>
                          <m:ctrlPr>
                            <a:rPr lang="en-US" sz="1600" i="1">
                              <a:solidFill>
                                <a:schemeClr val="tx1"/>
                              </a:solidFill>
                              <a:latin typeface="Cambria Math"/>
                              <a:ea typeface="Cambria Math"/>
                            </a:rPr>
                          </m:ctrlPr>
                        </m:sSupPr>
                        <m:e>
                          <m:r>
                            <a:rPr lang="en-US" sz="1600" i="1">
                              <a:solidFill>
                                <a:schemeClr val="tx1"/>
                              </a:solidFill>
                              <a:latin typeface="Cambria Math"/>
                              <a:ea typeface="Cambria Math"/>
                            </a:rPr>
                            <m:t>10</m:t>
                          </m:r>
                        </m:e>
                        <m:sup>
                          <m:r>
                            <a:rPr lang="en-US" sz="1600" b="0" i="1" smtClean="0">
                              <a:solidFill>
                                <a:schemeClr val="tx1"/>
                              </a:solidFill>
                              <a:latin typeface="Cambria Math"/>
                              <a:ea typeface="Cambria Math"/>
                            </a:rPr>
                            <m:t>−4</m:t>
                          </m:r>
                        </m:sup>
                      </m:sSup>
                    </m:oMath>
                  </m:oMathPara>
                </a14:m>
                <a:endParaRPr lang="en-US" sz="1600" i="1" dirty="0">
                  <a:solidFill>
                    <a:schemeClr val="tx1"/>
                  </a:solidFill>
                </a:endParaRPr>
              </a:p>
              <a:p>
                <a:pP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a:rPr>
                        <m:t>𝑝</m:t>
                      </m:r>
                      <m:r>
                        <a:rPr lang="en-US" sz="1600" i="1">
                          <a:solidFill>
                            <a:schemeClr val="tx1"/>
                          </a:solidFill>
                          <a:latin typeface="Cambria Math"/>
                        </a:rPr>
                        <m:t>=</m:t>
                      </m:r>
                      <m:f>
                        <m:fPr>
                          <m:ctrlPr>
                            <a:rPr lang="en-US" sz="1600" i="1">
                              <a:solidFill>
                                <a:schemeClr val="tx1"/>
                              </a:solidFill>
                              <a:latin typeface="Cambria Math"/>
                            </a:rPr>
                          </m:ctrlPr>
                        </m:fPr>
                        <m:num>
                          <m:r>
                            <a:rPr lang="en-US" sz="1600" i="1" smtClean="0">
                              <a:solidFill>
                                <a:schemeClr val="tx1"/>
                              </a:solidFill>
                              <a:latin typeface="Cambria Math"/>
                              <a:ea typeface="Cambria Math"/>
                            </a:rPr>
                            <m:t>𝛽</m:t>
                          </m:r>
                          <m:r>
                            <a:rPr lang="en-US" sz="1600" i="1" smtClean="0">
                              <a:solidFill>
                                <a:schemeClr val="tx1"/>
                              </a:solidFill>
                              <a:latin typeface="Cambria Math"/>
                              <a:ea typeface="Cambria Math"/>
                            </a:rPr>
                            <m:t>∙</m:t>
                          </m:r>
                          <m:sSub>
                            <m:sSubPr>
                              <m:ctrlPr>
                                <a:rPr lang="en-US" sz="1600" i="1" smtClean="0">
                                  <a:solidFill>
                                    <a:schemeClr val="tx1"/>
                                  </a:solidFill>
                                  <a:latin typeface="Cambria Math"/>
                                  <a:ea typeface="Cambria Math"/>
                                </a:rPr>
                              </m:ctrlPr>
                            </m:sSubPr>
                            <m:e>
                              <m:r>
                                <a:rPr lang="en-US" sz="1600" b="0" i="1" smtClean="0">
                                  <a:solidFill>
                                    <a:schemeClr val="tx1"/>
                                  </a:solidFill>
                                  <a:latin typeface="Cambria Math"/>
                                  <a:ea typeface="Cambria Math"/>
                                </a:rPr>
                                <m:t>𝐸</m:t>
                              </m:r>
                            </m:e>
                            <m:sub>
                              <m:r>
                                <a:rPr lang="en-US" sz="1600" b="0" i="1" smtClean="0">
                                  <a:solidFill>
                                    <a:schemeClr val="tx1"/>
                                  </a:solidFill>
                                  <a:latin typeface="Cambria Math"/>
                                  <a:ea typeface="Cambria Math"/>
                                </a:rPr>
                                <m:t>𝑡𝑜𝑡</m:t>
                              </m:r>
                            </m:sub>
                          </m:sSub>
                        </m:num>
                        <m:den>
                          <m:r>
                            <a:rPr lang="en-US" sz="1600" b="0" i="1" smtClean="0">
                              <a:solidFill>
                                <a:schemeClr val="tx1"/>
                              </a:solidFill>
                              <a:latin typeface="Cambria Math"/>
                            </a:rPr>
                            <m:t>𝑐</m:t>
                          </m:r>
                        </m:den>
                      </m:f>
                    </m:oMath>
                  </m:oMathPara>
                </a14:m>
                <a:endParaRPr lang="en-US" sz="1600" i="1" dirty="0">
                  <a:solidFill>
                    <a:schemeClr val="tx1"/>
                  </a:solidFill>
                </a:endParaRPr>
              </a:p>
              <a:p>
                <a:pPr/>
                <a14:m>
                  <m:oMathPara xmlns:m="http://schemas.openxmlformats.org/officeDocument/2006/math">
                    <m:oMathParaPr>
                      <m:jc m:val="centerGroup"/>
                    </m:oMathParaPr>
                    <m:oMath xmlns:m="http://schemas.openxmlformats.org/officeDocument/2006/math">
                      <m:f>
                        <m:fPr>
                          <m:ctrlPr>
                            <a:rPr lang="en-US" sz="1600" i="1">
                              <a:solidFill>
                                <a:schemeClr val="tx1"/>
                              </a:solidFill>
                              <a:latin typeface="Cambria Math"/>
                            </a:rPr>
                          </m:ctrlPr>
                        </m:fPr>
                        <m:num>
                          <m:r>
                            <a:rPr lang="en-US" sz="1600" i="1">
                              <a:solidFill>
                                <a:schemeClr val="tx1"/>
                              </a:solidFill>
                              <a:latin typeface="Cambria Math"/>
                            </a:rPr>
                            <m:t>𝑑</m:t>
                          </m:r>
                          <m:sSub>
                            <m:sSubPr>
                              <m:ctrlPr>
                                <a:rPr lang="en-US" sz="1600" i="1" smtClean="0">
                                  <a:solidFill>
                                    <a:schemeClr val="tx1"/>
                                  </a:solidFill>
                                  <a:latin typeface="Cambria Math"/>
                                </a:rPr>
                              </m:ctrlPr>
                            </m:sSubPr>
                            <m:e>
                              <m:r>
                                <a:rPr lang="en-US" sz="1600" b="0" i="1" smtClean="0">
                                  <a:solidFill>
                                    <a:schemeClr val="tx1"/>
                                  </a:solidFill>
                                  <a:latin typeface="Cambria Math"/>
                                </a:rPr>
                                <m:t>𝐸</m:t>
                              </m:r>
                            </m:e>
                            <m:sub>
                              <m:r>
                                <a:rPr lang="en-US" sz="1600" b="0" i="1" smtClean="0">
                                  <a:solidFill>
                                    <a:schemeClr val="tx1"/>
                                  </a:solidFill>
                                  <a:latin typeface="Cambria Math"/>
                                </a:rPr>
                                <m:t>𝑡𝑜𝑡</m:t>
                              </m:r>
                            </m:sub>
                          </m:sSub>
                        </m:num>
                        <m:den>
                          <m:sSub>
                            <m:sSubPr>
                              <m:ctrlPr>
                                <a:rPr lang="en-US" sz="1600" i="1" smtClean="0">
                                  <a:solidFill>
                                    <a:schemeClr val="tx1"/>
                                  </a:solidFill>
                                  <a:latin typeface="Cambria Math"/>
                                </a:rPr>
                              </m:ctrlPr>
                            </m:sSubPr>
                            <m:e>
                              <m:r>
                                <a:rPr lang="en-US" sz="1600" b="0" i="1" smtClean="0">
                                  <a:solidFill>
                                    <a:schemeClr val="tx1"/>
                                  </a:solidFill>
                                  <a:latin typeface="Cambria Math"/>
                                </a:rPr>
                                <m:t>𝐸</m:t>
                              </m:r>
                            </m:e>
                            <m:sub>
                              <m:r>
                                <a:rPr lang="en-US" sz="1600" b="0" i="1" smtClean="0">
                                  <a:solidFill>
                                    <a:schemeClr val="tx1"/>
                                  </a:solidFill>
                                  <a:latin typeface="Cambria Math"/>
                                </a:rPr>
                                <m:t>𝑡𝑜𝑡</m:t>
                              </m:r>
                            </m:sub>
                          </m:sSub>
                        </m:den>
                      </m:f>
                      <m:r>
                        <a:rPr lang="en-US" sz="1600" i="1">
                          <a:solidFill>
                            <a:schemeClr val="tx1"/>
                          </a:solidFill>
                          <a:latin typeface="Cambria Math"/>
                        </a:rPr>
                        <m:t>=</m:t>
                      </m:r>
                      <m:r>
                        <a:rPr lang="en-US" sz="1600" b="0" i="1" smtClean="0">
                          <a:solidFill>
                            <a:schemeClr val="tx1"/>
                          </a:solidFill>
                          <a:latin typeface="Cambria Math"/>
                        </a:rPr>
                        <m:t>−</m:t>
                      </m:r>
                      <m:r>
                        <a:rPr lang="en-US" sz="1600" i="1">
                          <a:solidFill>
                            <a:schemeClr val="tx1"/>
                          </a:solidFill>
                          <a:latin typeface="Cambria Math"/>
                        </a:rPr>
                        <m:t>1.</m:t>
                      </m:r>
                      <m:r>
                        <a:rPr lang="en-US" sz="1600" b="0" i="1" smtClean="0">
                          <a:solidFill>
                            <a:schemeClr val="tx1"/>
                          </a:solidFill>
                          <a:latin typeface="Cambria Math"/>
                        </a:rPr>
                        <m:t>35</m:t>
                      </m:r>
                      <m:r>
                        <a:rPr lang="en-US" sz="1600" i="1">
                          <a:solidFill>
                            <a:schemeClr val="tx1"/>
                          </a:solidFill>
                          <a:latin typeface="Cambria Math"/>
                          <a:ea typeface="Cambria Math"/>
                        </a:rPr>
                        <m:t>∙</m:t>
                      </m:r>
                      <m:sSup>
                        <m:sSupPr>
                          <m:ctrlPr>
                            <a:rPr lang="en-US" sz="1600" i="1">
                              <a:solidFill>
                                <a:schemeClr val="tx1"/>
                              </a:solidFill>
                              <a:latin typeface="Cambria Math"/>
                              <a:ea typeface="Cambria Math"/>
                            </a:rPr>
                          </m:ctrlPr>
                        </m:sSupPr>
                        <m:e>
                          <m:r>
                            <a:rPr lang="en-US" sz="1600" i="1">
                              <a:solidFill>
                                <a:schemeClr val="tx1"/>
                              </a:solidFill>
                              <a:latin typeface="Cambria Math"/>
                              <a:ea typeface="Cambria Math"/>
                            </a:rPr>
                            <m:t>10</m:t>
                          </m:r>
                        </m:e>
                        <m:sup>
                          <m:r>
                            <a:rPr lang="en-US" sz="1600" b="0" i="1" smtClean="0">
                              <a:solidFill>
                                <a:schemeClr val="tx1"/>
                              </a:solidFill>
                              <a:latin typeface="Cambria Math"/>
                              <a:ea typeface="Cambria Math"/>
                            </a:rPr>
                            <m:t>−4</m:t>
                          </m:r>
                        </m:sup>
                      </m:sSup>
                      <m:r>
                        <a:rPr lang="en-US" sz="1600" i="1" smtClean="0">
                          <a:solidFill>
                            <a:schemeClr val="tx1"/>
                          </a:solidFill>
                          <a:latin typeface="Cambria Math"/>
                          <a:ea typeface="Cambria Math"/>
                        </a:rPr>
                        <m:t>∙</m:t>
                      </m:r>
                      <m:f>
                        <m:fPr>
                          <m:ctrlPr>
                            <a:rPr lang="en-US" sz="1600" i="1" smtClean="0">
                              <a:solidFill>
                                <a:schemeClr val="tx1"/>
                              </a:solidFill>
                              <a:latin typeface="Cambria Math"/>
                              <a:ea typeface="Cambria Math"/>
                            </a:rPr>
                          </m:ctrlPr>
                        </m:fPr>
                        <m:num>
                          <m:r>
                            <a:rPr lang="en-US" sz="1600" i="1" smtClean="0">
                              <a:solidFill>
                                <a:schemeClr val="tx1"/>
                              </a:solidFill>
                              <a:latin typeface="Cambria Math"/>
                              <a:ea typeface="Cambria Math"/>
                            </a:rPr>
                            <m:t>𝛽</m:t>
                          </m:r>
                        </m:num>
                        <m:den>
                          <m:r>
                            <a:rPr lang="en-US" sz="1600" b="0" i="1" smtClean="0">
                              <a:solidFill>
                                <a:schemeClr val="tx1"/>
                              </a:solidFill>
                              <a:latin typeface="Cambria Math"/>
                              <a:ea typeface="Cambria Math"/>
                            </a:rPr>
                            <m:t>𝑐</m:t>
                          </m:r>
                        </m:den>
                      </m:f>
                      <m:r>
                        <a:rPr lang="en-US" sz="1600" b="0" i="1" smtClean="0">
                          <a:solidFill>
                            <a:schemeClr val="tx1"/>
                          </a:solidFill>
                          <a:latin typeface="Cambria Math"/>
                          <a:ea typeface="Cambria Math"/>
                        </a:rPr>
                        <m:t>=0.7∙</m:t>
                      </m:r>
                      <m:sSup>
                        <m:sSupPr>
                          <m:ctrlPr>
                            <a:rPr lang="en-US" sz="1600" b="0" i="1" smtClean="0">
                              <a:solidFill>
                                <a:schemeClr val="tx1"/>
                              </a:solidFill>
                              <a:latin typeface="Cambria Math"/>
                              <a:ea typeface="Cambria Math"/>
                            </a:rPr>
                          </m:ctrlPr>
                        </m:sSupPr>
                        <m:e>
                          <m:r>
                            <a:rPr lang="en-US" sz="1600" b="0" i="1" smtClean="0">
                              <a:solidFill>
                                <a:schemeClr val="tx1"/>
                              </a:solidFill>
                              <a:latin typeface="Cambria Math"/>
                              <a:ea typeface="Cambria Math"/>
                            </a:rPr>
                            <m:t>10</m:t>
                          </m:r>
                        </m:e>
                        <m:sup>
                          <m:r>
                            <a:rPr lang="en-US" sz="1600" b="0" i="1" smtClean="0">
                              <a:solidFill>
                                <a:schemeClr val="tx1"/>
                              </a:solidFill>
                              <a:latin typeface="Cambria Math"/>
                              <a:ea typeface="Cambria Math"/>
                            </a:rPr>
                            <m:t>−4</m:t>
                          </m:r>
                        </m:sup>
                      </m:sSup>
                    </m:oMath>
                  </m:oMathPara>
                </a14:m>
                <a:endParaRPr lang="en-US" sz="1600" i="1" dirty="0" smtClean="0">
                  <a:solidFill>
                    <a:schemeClr val="tx1"/>
                  </a:solidFill>
                </a:endParaRPr>
              </a:p>
              <a:p>
                <a:endParaRPr lang="en-US" sz="1600" i="1" dirty="0">
                  <a:solidFill>
                    <a:srgbClr val="FFFF00"/>
                  </a:solidFill>
                </a:endParaRPr>
              </a:p>
              <a:p>
                <a:endParaRPr lang="en-US" sz="1600" i="1" dirty="0">
                  <a:solidFill>
                    <a:srgbClr val="FFFF00"/>
                  </a:solidFill>
                </a:endParaRPr>
              </a:p>
              <a:p>
                <a:pPr/>
                <a14:m>
                  <m:oMathPara xmlns:m="http://schemas.openxmlformats.org/officeDocument/2006/math">
                    <m:oMathParaPr>
                      <m:jc m:val="centerGroup"/>
                    </m:oMathParaPr>
                    <m:oMath xmlns:m="http://schemas.openxmlformats.org/officeDocument/2006/math">
                      <m:r>
                        <a:rPr lang="en-US" sz="1600" b="0" i="1" smtClean="0">
                          <a:solidFill>
                            <a:srgbClr val="FFFF00"/>
                          </a:solidFill>
                          <a:latin typeface="Cambria Math"/>
                        </a:rPr>
                        <m:t>𝑑</m:t>
                      </m:r>
                      <m:sSub>
                        <m:sSubPr>
                          <m:ctrlPr>
                            <a:rPr lang="en-US" sz="1600" b="0" i="1" smtClean="0">
                              <a:solidFill>
                                <a:srgbClr val="FFFF00"/>
                              </a:solidFill>
                              <a:latin typeface="Cambria Math"/>
                            </a:rPr>
                          </m:ctrlPr>
                        </m:sSubPr>
                        <m:e>
                          <m:r>
                            <a:rPr lang="en-US" sz="1600" b="0" i="1" smtClean="0">
                              <a:solidFill>
                                <a:srgbClr val="FFFF00"/>
                              </a:solidFill>
                              <a:latin typeface="Cambria Math"/>
                            </a:rPr>
                            <m:t>𝐸</m:t>
                          </m:r>
                        </m:e>
                        <m:sub>
                          <m:r>
                            <a:rPr lang="en-US" sz="1600" b="0" i="1" smtClean="0">
                              <a:solidFill>
                                <a:srgbClr val="FFFF00"/>
                              </a:solidFill>
                              <a:latin typeface="Cambria Math"/>
                            </a:rPr>
                            <m:t>𝑡𝑜𝑡</m:t>
                          </m:r>
                        </m:sub>
                      </m:sSub>
                      <m:r>
                        <a:rPr lang="en-US" sz="1600" i="1">
                          <a:solidFill>
                            <a:srgbClr val="FFFF00"/>
                          </a:solidFill>
                          <a:latin typeface="Cambria Math"/>
                        </a:rPr>
                        <m:t>=</m:t>
                      </m:r>
                      <m:r>
                        <a:rPr lang="en-US" sz="1600" b="0" i="1" smtClean="0">
                          <a:solidFill>
                            <a:schemeClr val="tx1"/>
                          </a:solidFill>
                          <a:latin typeface="Cambria Math"/>
                        </a:rPr>
                        <m:t>−</m:t>
                      </m:r>
                      <m:r>
                        <a:rPr lang="en-US" sz="1600" i="1">
                          <a:solidFill>
                            <a:schemeClr val="tx1"/>
                          </a:solidFill>
                          <a:latin typeface="Cambria Math"/>
                          <a:ea typeface="Cambria Math"/>
                        </a:rPr>
                        <m:t>0.7∙</m:t>
                      </m:r>
                      <m:sSup>
                        <m:sSupPr>
                          <m:ctrlPr>
                            <a:rPr lang="en-US" sz="1600" i="1">
                              <a:solidFill>
                                <a:schemeClr val="tx1"/>
                              </a:solidFill>
                              <a:latin typeface="Cambria Math"/>
                              <a:ea typeface="Cambria Math"/>
                            </a:rPr>
                          </m:ctrlPr>
                        </m:sSupPr>
                        <m:e>
                          <m:r>
                            <a:rPr lang="en-US" sz="1600" i="1">
                              <a:solidFill>
                                <a:schemeClr val="tx1"/>
                              </a:solidFill>
                              <a:latin typeface="Cambria Math"/>
                              <a:ea typeface="Cambria Math"/>
                            </a:rPr>
                            <m:t>10</m:t>
                          </m:r>
                        </m:e>
                        <m:sup>
                          <m:r>
                            <a:rPr lang="en-US" sz="1600" i="1">
                              <a:solidFill>
                                <a:schemeClr val="tx1"/>
                              </a:solidFill>
                              <a:latin typeface="Cambria Math"/>
                              <a:ea typeface="Cambria Math"/>
                            </a:rPr>
                            <m:t>−4</m:t>
                          </m:r>
                        </m:sup>
                      </m:sSup>
                      <m:r>
                        <a:rPr lang="en-US" sz="1600" i="1" smtClean="0">
                          <a:solidFill>
                            <a:schemeClr val="tx1"/>
                          </a:solidFill>
                          <a:latin typeface="Cambria Math"/>
                          <a:ea typeface="Cambria Math"/>
                        </a:rPr>
                        <m:t>∙</m:t>
                      </m:r>
                      <m:r>
                        <a:rPr lang="en-US" sz="1600" b="0" i="1" smtClean="0">
                          <a:solidFill>
                            <a:schemeClr val="tx1"/>
                          </a:solidFill>
                          <a:latin typeface="Cambria Math"/>
                          <a:ea typeface="Cambria Math"/>
                        </a:rPr>
                        <m:t>1160 </m:t>
                      </m:r>
                      <m:r>
                        <a:rPr lang="en-US" sz="1600" b="0" i="1" smtClean="0">
                          <a:solidFill>
                            <a:schemeClr val="tx1"/>
                          </a:solidFill>
                          <a:latin typeface="Cambria Math"/>
                          <a:ea typeface="Cambria Math"/>
                        </a:rPr>
                        <m:t>𝑀𝑒𝑉</m:t>
                      </m:r>
                      <m:r>
                        <a:rPr lang="en-US" sz="1600" b="0" i="1" smtClean="0">
                          <a:solidFill>
                            <a:srgbClr val="FFFF00"/>
                          </a:solidFill>
                          <a:latin typeface="Cambria Math"/>
                          <a:ea typeface="Cambria Math"/>
                        </a:rPr>
                        <m:t>=−80 </m:t>
                      </m:r>
                      <m:r>
                        <a:rPr lang="en-US" sz="1600" b="0" i="1" smtClean="0">
                          <a:solidFill>
                            <a:srgbClr val="FFFF00"/>
                          </a:solidFill>
                          <a:latin typeface="Cambria Math"/>
                          <a:ea typeface="Cambria Math"/>
                        </a:rPr>
                        <m:t>𝑘𝑒𝑉</m:t>
                      </m:r>
                    </m:oMath>
                  </m:oMathPara>
                </a14:m>
                <a:endParaRPr lang="en-US" sz="1600" i="1" dirty="0">
                  <a:solidFill>
                    <a:srgbClr val="FFFF00"/>
                  </a:solidFill>
                </a:endParaRPr>
              </a:p>
              <a:p>
                <a:endParaRPr lang="en-US" sz="1600" i="1" dirty="0">
                  <a:solidFill>
                    <a:srgbClr val="FFFF00"/>
                  </a:solidFill>
                </a:endParaRPr>
              </a:p>
            </p:txBody>
          </p:sp>
        </mc:Choice>
        <mc:Fallback xmlns="">
          <p:sp>
            <p:nvSpPr>
              <p:cNvPr id="93" name="TextBox 5"/>
              <p:cNvSpPr txBox="1">
                <a:spLocks noRot="1" noChangeAspect="1" noMove="1" noResize="1" noEditPoints="1" noAdjustHandles="1" noChangeArrowheads="1" noChangeShapeType="1" noTextEdit="1"/>
              </p:cNvSpPr>
              <p:nvPr/>
            </p:nvSpPr>
            <p:spPr bwMode="auto">
              <a:xfrm>
                <a:off x="755576" y="1124744"/>
                <a:ext cx="7704856" cy="4869282"/>
              </a:xfrm>
              <a:prstGeom prst="rect">
                <a:avLst/>
              </a:prstGeom>
              <a:blipFill rotWithShape="1">
                <a:blip r:embed="rId3"/>
                <a:stretch>
                  <a:fillRect/>
                </a:stretch>
              </a:blipFill>
              <a:ln w="9525">
                <a:noFill/>
                <a:miter lim="800000"/>
                <a:headEnd/>
                <a:tailEnd/>
              </a:ln>
            </p:spPr>
            <p:txBody>
              <a:bodyPr/>
              <a:lstStyle/>
              <a:p>
                <a:r>
                  <a:rPr lang="en-GB">
                    <a:noFill/>
                  </a:rPr>
                  <a:t> </a:t>
                </a:r>
              </a:p>
            </p:txBody>
          </p:sp>
        </mc:Fallback>
      </mc:AlternateContent>
    </p:spTree>
    <p:extLst>
      <p:ext uri="{BB962C8B-B14F-4D97-AF65-F5344CB8AC3E}">
        <p14:creationId xmlns:p14="http://schemas.microsoft.com/office/powerpoint/2010/main" val="223055700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14</a:t>
            </a:fld>
            <a:endParaRPr lang="en-US" sz="1100" i="1" dirty="0">
              <a:solidFill>
                <a:schemeClr val="tx1">
                  <a:lumMod val="75000"/>
                </a:schemeClr>
              </a:solidFill>
              <a:latin typeface="Calibri" pitchFamily="34" charset="0"/>
            </a:endParaRPr>
          </a:p>
        </p:txBody>
      </p:sp>
      <mc:AlternateContent xmlns:mc="http://schemas.openxmlformats.org/markup-compatibility/2006">
        <mc:Choice xmlns:a14="http://schemas.microsoft.com/office/drawing/2010/main" Requires="a14">
          <p:sp>
            <p:nvSpPr>
              <p:cNvPr id="93" name="TextBox 5"/>
              <p:cNvSpPr txBox="1">
                <a:spLocks noChangeArrowheads="1"/>
              </p:cNvSpPr>
              <p:nvPr/>
            </p:nvSpPr>
            <p:spPr bwMode="auto">
              <a:xfrm>
                <a:off x="654600" y="1196752"/>
                <a:ext cx="7704856" cy="5033942"/>
              </a:xfrm>
              <a:prstGeom prst="rect">
                <a:avLst/>
              </a:prstGeom>
              <a:noFill/>
              <a:ln w="9525">
                <a:noFill/>
                <a:miter lim="800000"/>
                <a:headEnd/>
                <a:tailEnd/>
              </a:ln>
            </p:spPr>
            <p:txBody>
              <a:bodyPr wrap="square">
                <a:spAutoFit/>
              </a:bodyPr>
              <a:lstStyle/>
              <a:p>
                <a:r>
                  <a:rPr lang="en-US" sz="1600" i="1" dirty="0" smtClean="0"/>
                  <a:t>The </a:t>
                </a:r>
                <a:r>
                  <a:rPr lang="en-US" sz="1600" i="1" dirty="0"/>
                  <a:t>initial orbit error </a:t>
                </a:r>
                <a:r>
                  <a:rPr lang="en-US" sz="1600" i="1" dirty="0" smtClean="0"/>
                  <a:t>due to a field error would </a:t>
                </a:r>
                <a:r>
                  <a:rPr lang="en-US" sz="1600" i="1" dirty="0"/>
                  <a:t>also induce a betatron motion </a:t>
                </a:r>
                <a:r>
                  <a:rPr lang="en-US" sz="1600" i="1" dirty="0" smtClean="0"/>
                  <a:t>that </a:t>
                </a:r>
                <a:r>
                  <a:rPr lang="en-US" sz="1600" i="1" dirty="0" smtClean="0"/>
                  <a:t>would </a:t>
                </a:r>
                <a:r>
                  <a:rPr lang="en-US" sz="1600" i="1" dirty="0"/>
                  <a:t>increase the horizontal </a:t>
                </a:r>
                <a:r>
                  <a:rPr lang="en-US" sz="1600" i="1" dirty="0" smtClean="0"/>
                  <a:t>emittance after filamentation.</a:t>
                </a:r>
                <a:endParaRPr lang="en-US" sz="1600" i="1" dirty="0" smtClean="0"/>
              </a:p>
              <a:p>
                <a:endParaRPr lang="en-US" sz="1600" i="1" dirty="0" smtClean="0">
                  <a:solidFill>
                    <a:schemeClr val="tx1"/>
                  </a:solidFill>
                </a:endParaRPr>
              </a:p>
              <a:p>
                <a:endParaRPr lang="en-US" sz="1600" i="1" dirty="0">
                  <a:solidFill>
                    <a:schemeClr val="tx1"/>
                  </a:solidFill>
                </a:endParaRPr>
              </a:p>
              <a:p>
                <a:pPr/>
                <a14:m>
                  <m:oMathPara xmlns:m="http://schemas.openxmlformats.org/officeDocument/2006/math">
                    <m:oMathParaPr>
                      <m:jc m:val="centerGroup"/>
                    </m:oMathParaPr>
                    <m:oMath xmlns:m="http://schemas.openxmlformats.org/officeDocument/2006/math">
                      <m:f>
                        <m:fPr>
                          <m:ctrlPr>
                            <a:rPr lang="en-US" sz="1600" i="1">
                              <a:solidFill>
                                <a:schemeClr val="tx1"/>
                              </a:solidFill>
                              <a:latin typeface="Cambria Math"/>
                            </a:rPr>
                          </m:ctrlPr>
                        </m:fPr>
                        <m:num>
                          <m:r>
                            <a:rPr lang="en-US" sz="1600" i="1">
                              <a:solidFill>
                                <a:schemeClr val="tx1"/>
                              </a:solidFill>
                              <a:latin typeface="Cambria Math"/>
                            </a:rPr>
                            <m:t>𝑑</m:t>
                          </m:r>
                          <m:r>
                            <a:rPr lang="en-US" sz="1600" b="0" i="1" smtClean="0">
                              <a:solidFill>
                                <a:schemeClr val="tx1"/>
                              </a:solidFill>
                              <a:latin typeface="Cambria Math"/>
                            </a:rPr>
                            <m:t>𝑅</m:t>
                          </m:r>
                        </m:num>
                        <m:den>
                          <m:r>
                            <a:rPr lang="en-US" sz="1600" b="0" i="1" smtClean="0">
                              <a:solidFill>
                                <a:schemeClr val="tx1"/>
                              </a:solidFill>
                              <a:latin typeface="Cambria Math"/>
                            </a:rPr>
                            <m:t>𝑅</m:t>
                          </m:r>
                        </m:den>
                      </m:f>
                      <m:r>
                        <a:rPr lang="en-US" sz="1600" i="1">
                          <a:solidFill>
                            <a:schemeClr val="tx1"/>
                          </a:solidFill>
                          <a:latin typeface="Cambria Math"/>
                        </a:rPr>
                        <m:t>=</m:t>
                      </m:r>
                      <m:f>
                        <m:fPr>
                          <m:ctrlPr>
                            <a:rPr lang="en-US" sz="1600" i="1">
                              <a:solidFill>
                                <a:schemeClr val="tx1"/>
                              </a:solidFill>
                              <a:latin typeface="Cambria Math"/>
                            </a:rPr>
                          </m:ctrlPr>
                        </m:fPr>
                        <m:num>
                          <m:r>
                            <a:rPr lang="en-US" sz="1600" b="0" i="1" smtClean="0">
                              <a:solidFill>
                                <a:schemeClr val="tx1"/>
                              </a:solidFill>
                              <a:latin typeface="Cambria Math"/>
                            </a:rPr>
                            <m:t>1</m:t>
                          </m:r>
                        </m:num>
                        <m:den>
                          <m:sSup>
                            <m:sSupPr>
                              <m:ctrlPr>
                                <a:rPr lang="en-US" sz="1600" i="1">
                                  <a:solidFill>
                                    <a:schemeClr val="tx1"/>
                                  </a:solidFill>
                                  <a:latin typeface="Cambria Math"/>
                                </a:rPr>
                              </m:ctrlPr>
                            </m:sSupPr>
                            <m:e>
                              <m:r>
                                <a:rPr lang="en-US" sz="1600" i="1">
                                  <a:solidFill>
                                    <a:schemeClr val="tx1"/>
                                  </a:solidFill>
                                  <a:latin typeface="Cambria Math"/>
                                  <a:ea typeface="Cambria Math"/>
                                </a:rPr>
                                <m:t>𝛾</m:t>
                              </m:r>
                            </m:e>
                            <m:sup>
                              <m:r>
                                <a:rPr lang="en-US" sz="1600" i="1">
                                  <a:solidFill>
                                    <a:schemeClr val="tx1"/>
                                  </a:solidFill>
                                  <a:latin typeface="Cambria Math"/>
                                </a:rPr>
                                <m:t>2</m:t>
                              </m:r>
                            </m:sup>
                          </m:sSup>
                          <m:r>
                            <a:rPr lang="en-US" sz="1600" i="1">
                              <a:solidFill>
                                <a:schemeClr val="tx1"/>
                              </a:solidFill>
                              <a:latin typeface="Cambria Math"/>
                            </a:rPr>
                            <m:t>−</m:t>
                          </m:r>
                          <m:sSubSup>
                            <m:sSubSupPr>
                              <m:ctrlPr>
                                <a:rPr lang="en-US" sz="1600" i="1">
                                  <a:solidFill>
                                    <a:schemeClr val="tx1"/>
                                  </a:solidFill>
                                  <a:latin typeface="Cambria Math"/>
                                </a:rPr>
                              </m:ctrlPr>
                            </m:sSubSupPr>
                            <m:e>
                              <m:sSup>
                                <m:sSupPr>
                                  <m:ctrlPr>
                                    <a:rPr lang="en-US" sz="1600" i="1">
                                      <a:solidFill>
                                        <a:schemeClr val="tx1"/>
                                      </a:solidFill>
                                      <a:latin typeface="Cambria Math"/>
                                    </a:rPr>
                                  </m:ctrlPr>
                                </m:sSupPr>
                                <m:e>
                                  <m:r>
                                    <a:rPr lang="en-US" sz="1600" i="1">
                                      <a:solidFill>
                                        <a:schemeClr val="tx1"/>
                                      </a:solidFill>
                                      <a:latin typeface="Cambria Math"/>
                                      <a:ea typeface="Cambria Math"/>
                                    </a:rPr>
                                    <m:t>𝛾</m:t>
                                  </m:r>
                                </m:e>
                                <m:sup>
                                  <m:r>
                                    <a:rPr lang="en-US" sz="1600" i="1">
                                      <a:solidFill>
                                        <a:schemeClr val="tx1"/>
                                      </a:solidFill>
                                      <a:latin typeface="Cambria Math"/>
                                    </a:rPr>
                                    <m:t>2</m:t>
                                  </m:r>
                                </m:sup>
                              </m:sSup>
                            </m:e>
                            <m:sub>
                              <m:r>
                                <a:rPr lang="en-US" sz="1600" i="1">
                                  <a:solidFill>
                                    <a:schemeClr val="tx1"/>
                                  </a:solidFill>
                                  <a:latin typeface="Cambria Math"/>
                                </a:rPr>
                                <m:t>𝑡𝑟</m:t>
                              </m:r>
                            </m:sub>
                            <m:sup/>
                          </m:sSubSup>
                        </m:den>
                      </m:f>
                      <m:r>
                        <a:rPr lang="en-US" sz="1600" i="1">
                          <a:solidFill>
                            <a:schemeClr val="tx1"/>
                          </a:solidFill>
                          <a:latin typeface="Cambria Math"/>
                          <a:ea typeface="Cambria Math"/>
                        </a:rPr>
                        <m:t>∙</m:t>
                      </m:r>
                      <m:f>
                        <m:fPr>
                          <m:ctrlPr>
                            <a:rPr lang="en-US" sz="1600" i="1">
                              <a:solidFill>
                                <a:schemeClr val="tx1"/>
                              </a:solidFill>
                              <a:latin typeface="Cambria Math"/>
                            </a:rPr>
                          </m:ctrlPr>
                        </m:fPr>
                        <m:num>
                          <m:r>
                            <a:rPr lang="en-US" sz="1600" i="1">
                              <a:solidFill>
                                <a:schemeClr val="tx1"/>
                              </a:solidFill>
                              <a:latin typeface="Cambria Math"/>
                            </a:rPr>
                            <m:t>𝑑𝐵</m:t>
                          </m:r>
                        </m:num>
                        <m:den>
                          <m:r>
                            <a:rPr lang="en-US" sz="1600" i="1">
                              <a:solidFill>
                                <a:schemeClr val="tx1"/>
                              </a:solidFill>
                              <a:latin typeface="Cambria Math"/>
                            </a:rPr>
                            <m:t>𝐵</m:t>
                          </m:r>
                        </m:den>
                      </m:f>
                    </m:oMath>
                  </m:oMathPara>
                </a14:m>
                <a:endParaRPr lang="en-US" sz="1600" i="1" dirty="0" smtClean="0">
                  <a:solidFill>
                    <a:schemeClr val="tx1"/>
                  </a:solidFill>
                </a:endParaRPr>
              </a:p>
              <a:p>
                <a:endParaRPr lang="en-US" sz="1600" i="1" dirty="0">
                  <a:solidFill>
                    <a:schemeClr val="tx1"/>
                  </a:solidFill>
                </a:endParaRPr>
              </a:p>
              <a:p>
                <a:pP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a:rPr>
                        <m:t>𝑑𝑅</m:t>
                      </m:r>
                      <m:r>
                        <a:rPr lang="en-US" sz="1600" i="1">
                          <a:solidFill>
                            <a:schemeClr val="tx1"/>
                          </a:solidFill>
                          <a:latin typeface="Cambria Math"/>
                        </a:rPr>
                        <m:t>=</m:t>
                      </m:r>
                      <m:f>
                        <m:fPr>
                          <m:ctrlPr>
                            <a:rPr lang="en-US" sz="1600" i="1">
                              <a:solidFill>
                                <a:schemeClr val="tx1"/>
                              </a:solidFill>
                              <a:latin typeface="Cambria Math"/>
                            </a:rPr>
                          </m:ctrlPr>
                        </m:fPr>
                        <m:num>
                          <m:r>
                            <a:rPr lang="en-US" sz="1600" i="1">
                              <a:solidFill>
                                <a:schemeClr val="tx1"/>
                              </a:solidFill>
                              <a:latin typeface="Cambria Math"/>
                            </a:rPr>
                            <m:t>1</m:t>
                          </m:r>
                        </m:num>
                        <m:den>
                          <m:r>
                            <a:rPr lang="en-US" sz="1600" b="0" i="1" smtClean="0">
                              <a:solidFill>
                                <a:schemeClr val="tx1"/>
                              </a:solidFill>
                              <a:latin typeface="Cambria Math"/>
                            </a:rPr>
                            <m:t>1.37</m:t>
                          </m:r>
                          <m:r>
                            <a:rPr lang="en-US" sz="1600" i="1">
                              <a:solidFill>
                                <a:schemeClr val="tx1"/>
                              </a:solidFill>
                              <a:latin typeface="Cambria Math"/>
                            </a:rPr>
                            <m:t>−</m:t>
                          </m:r>
                          <m:r>
                            <a:rPr lang="en-US" sz="1600" b="0" i="1" smtClean="0">
                              <a:solidFill>
                                <a:schemeClr val="tx1"/>
                              </a:solidFill>
                              <a:latin typeface="Cambria Math"/>
                            </a:rPr>
                            <m:t>16.6</m:t>
                          </m:r>
                        </m:den>
                      </m:f>
                      <m:r>
                        <a:rPr lang="en-US" sz="1600" i="1">
                          <a:solidFill>
                            <a:schemeClr val="tx1"/>
                          </a:solidFill>
                          <a:latin typeface="Cambria Math"/>
                          <a:ea typeface="Cambria Math"/>
                        </a:rPr>
                        <m:t>∙</m:t>
                      </m:r>
                      <m:r>
                        <a:rPr lang="en-US" sz="1600" b="0" i="1" smtClean="0">
                          <a:solidFill>
                            <a:schemeClr val="tx1"/>
                          </a:solidFill>
                          <a:latin typeface="Cambria Math"/>
                          <a:ea typeface="Cambria Math"/>
                        </a:rPr>
                        <m:t>1.5∙</m:t>
                      </m:r>
                      <m:sSup>
                        <m:sSupPr>
                          <m:ctrlPr>
                            <a:rPr lang="en-US" sz="1600" b="0" i="1" smtClean="0">
                              <a:solidFill>
                                <a:schemeClr val="tx1"/>
                              </a:solidFill>
                              <a:latin typeface="Cambria Math"/>
                              <a:ea typeface="Cambria Math"/>
                            </a:rPr>
                          </m:ctrlPr>
                        </m:sSupPr>
                        <m:e>
                          <m:r>
                            <a:rPr lang="en-US" sz="1600" b="0" i="1" smtClean="0">
                              <a:solidFill>
                                <a:schemeClr val="tx1"/>
                              </a:solidFill>
                              <a:latin typeface="Cambria Math"/>
                              <a:ea typeface="Cambria Math"/>
                            </a:rPr>
                            <m:t>10</m:t>
                          </m:r>
                        </m:e>
                        <m:sup>
                          <m:r>
                            <a:rPr lang="en-US" sz="1600" b="0" i="1" smtClean="0">
                              <a:solidFill>
                                <a:schemeClr val="tx1"/>
                              </a:solidFill>
                              <a:latin typeface="Cambria Math"/>
                              <a:ea typeface="Cambria Math"/>
                            </a:rPr>
                            <m:t>−3</m:t>
                          </m:r>
                        </m:sup>
                      </m:sSup>
                      <m:r>
                        <a:rPr lang="en-US" sz="1600" i="1" smtClean="0">
                          <a:solidFill>
                            <a:schemeClr val="tx1"/>
                          </a:solidFill>
                          <a:latin typeface="Cambria Math"/>
                          <a:ea typeface="Cambria Math"/>
                        </a:rPr>
                        <m:t>∙</m:t>
                      </m:r>
                      <m:r>
                        <a:rPr lang="en-US" sz="1600" b="0" i="1" smtClean="0">
                          <a:solidFill>
                            <a:schemeClr val="tx1"/>
                          </a:solidFill>
                          <a:latin typeface="Cambria Math"/>
                          <a:ea typeface="Cambria Math"/>
                        </a:rPr>
                        <m:t>25</m:t>
                      </m:r>
                    </m:oMath>
                  </m:oMathPara>
                </a14:m>
                <a:endParaRPr lang="en-US" sz="1600" i="1" dirty="0">
                  <a:solidFill>
                    <a:schemeClr val="tx1"/>
                  </a:solidFill>
                </a:endParaRPr>
              </a:p>
              <a:p>
                <a:endParaRPr lang="en-US" sz="1600" i="1" dirty="0">
                  <a:solidFill>
                    <a:srgbClr val="FFFF00"/>
                  </a:solidFill>
                </a:endParaRPr>
              </a:p>
              <a:p>
                <a:pPr/>
                <a14:m>
                  <m:oMathPara xmlns:m="http://schemas.openxmlformats.org/officeDocument/2006/math">
                    <m:oMathParaPr>
                      <m:jc m:val="centerGroup"/>
                    </m:oMathParaPr>
                    <m:oMath xmlns:m="http://schemas.openxmlformats.org/officeDocument/2006/math">
                      <m:r>
                        <a:rPr lang="en-US" sz="1600" i="1">
                          <a:solidFill>
                            <a:srgbClr val="FFFF00"/>
                          </a:solidFill>
                          <a:latin typeface="Cambria Math"/>
                        </a:rPr>
                        <m:t>𝑑𝑅</m:t>
                      </m:r>
                      <m:r>
                        <a:rPr lang="en-US" sz="1600" i="1">
                          <a:solidFill>
                            <a:srgbClr val="FFFF00"/>
                          </a:solidFill>
                          <a:latin typeface="Cambria Math"/>
                        </a:rPr>
                        <m:t>=−2.46 </m:t>
                      </m:r>
                      <m:r>
                        <a:rPr lang="en-US" sz="1600" b="0" i="1" smtClean="0">
                          <a:solidFill>
                            <a:srgbClr val="FFFF00"/>
                          </a:solidFill>
                          <a:latin typeface="Cambria Math"/>
                        </a:rPr>
                        <m:t>𝑚𝑚</m:t>
                      </m:r>
                    </m:oMath>
                  </m:oMathPara>
                </a14:m>
                <a:endParaRPr lang="en-US" sz="1600" i="1" dirty="0">
                  <a:solidFill>
                    <a:srgbClr val="FFFF00"/>
                  </a:solidFill>
                </a:endParaRPr>
              </a:p>
              <a:p>
                <a:endParaRPr lang="en-US" sz="1600" i="1" dirty="0">
                  <a:solidFill>
                    <a:srgbClr val="FFFF00"/>
                  </a:solidFill>
                </a:endParaRPr>
              </a:p>
              <a:p>
                <a:r>
                  <a:rPr lang="en-US" sz="1600" i="1" dirty="0" smtClean="0"/>
                  <a:t>The relative emittance growth can be estimated using the value of the L4 beam emittance (value to be collected)</a:t>
                </a:r>
              </a:p>
              <a:p>
                <a:endParaRPr lang="en-US" sz="1600" i="1" dirty="0"/>
              </a:p>
              <a:p>
                <a:r>
                  <a:rPr lang="en-US" sz="1600" i="1" dirty="0" smtClean="0"/>
                  <a:t>The effect of this injection error ca</a:t>
                </a:r>
                <a:r>
                  <a:rPr lang="en-US" sz="1600" i="1" dirty="0" smtClean="0"/>
                  <a:t>n be cancelled with a transverse damper if its damping time constant is smaller than the filamentation time (value to be collected).</a:t>
                </a:r>
              </a:p>
              <a:p>
                <a:r>
                  <a:rPr lang="en-US" sz="1600" i="1" dirty="0" smtClean="0">
                    <a:solidFill>
                      <a:srgbClr val="FFFF00"/>
                    </a:solidFill>
                  </a:rPr>
                  <a:t>With the upgraded TFB system and its increase power (800 W per kicker plate instead of 100 W) it is likely that this radial error will not be a concern.</a:t>
                </a:r>
              </a:p>
              <a:p>
                <a:endParaRPr lang="en-US" sz="1600" i="1" dirty="0">
                  <a:solidFill>
                    <a:srgbClr val="FFFF00"/>
                  </a:solidFill>
                </a:endParaRPr>
              </a:p>
            </p:txBody>
          </p:sp>
        </mc:Choice>
        <mc:Fallback>
          <p:sp>
            <p:nvSpPr>
              <p:cNvPr id="93" name="TextBox 5"/>
              <p:cNvSpPr txBox="1">
                <a:spLocks noRot="1" noChangeAspect="1" noMove="1" noResize="1" noEditPoints="1" noAdjustHandles="1" noChangeArrowheads="1" noChangeShapeType="1" noTextEdit="1"/>
              </p:cNvSpPr>
              <p:nvPr/>
            </p:nvSpPr>
            <p:spPr bwMode="auto">
              <a:xfrm>
                <a:off x="654600" y="1196752"/>
                <a:ext cx="7704856" cy="5033942"/>
              </a:xfrm>
              <a:prstGeom prst="rect">
                <a:avLst/>
              </a:prstGeom>
              <a:blipFill rotWithShape="1">
                <a:blip r:embed="rId3"/>
                <a:stretch>
                  <a:fillRect l="-396" t="-363"/>
                </a:stretch>
              </a:blipFill>
              <a:ln w="9525">
                <a:noFill/>
                <a:miter lim="800000"/>
                <a:headEnd/>
                <a:tailEnd/>
              </a:ln>
            </p:spPr>
            <p:txBody>
              <a:bodyPr/>
              <a:lstStyle/>
              <a:p>
                <a:r>
                  <a:rPr lang="en-GB">
                    <a:noFill/>
                  </a:rPr>
                  <a:t> </a:t>
                </a:r>
              </a:p>
            </p:txBody>
          </p:sp>
        </mc:Fallback>
      </mc:AlternateContent>
      <p:sp>
        <p:nvSpPr>
          <p:cNvPr id="11" name="Rectangle 2"/>
          <p:cNvSpPr txBox="1">
            <a:spLocks noChangeArrowheads="1"/>
          </p:cNvSpPr>
          <p:nvPr/>
        </p:nvSpPr>
        <p:spPr bwMode="auto">
          <a:xfrm>
            <a:off x="250031" y="147637"/>
            <a:ext cx="8643938" cy="8477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algn="l" eaLnBrk="1" hangingPunct="1">
              <a:defRPr/>
            </a:pPr>
            <a:r>
              <a:rPr lang="en-US" sz="2800" kern="0" dirty="0" smtClean="0">
                <a:solidFill>
                  <a:srgbClr val="66FF66"/>
                </a:solidFill>
              </a:rPr>
              <a:t>Radial error with 3.6 Gauss error at PSB injection</a:t>
            </a:r>
            <a:endParaRPr lang="en-US" sz="2800" kern="0" dirty="0" smtClean="0">
              <a:solidFill>
                <a:srgbClr val="00FF00"/>
              </a:solidFill>
            </a:endParaRPr>
          </a:p>
        </p:txBody>
      </p:sp>
    </p:spTree>
    <p:extLst>
      <p:ext uri="{BB962C8B-B14F-4D97-AF65-F5344CB8AC3E}">
        <p14:creationId xmlns:p14="http://schemas.microsoft.com/office/powerpoint/2010/main" val="251178977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32866" y="60995"/>
            <a:ext cx="8643938" cy="847725"/>
          </a:xfrm>
        </p:spPr>
        <p:txBody>
          <a:bodyPr/>
          <a:lstStyle/>
          <a:p>
            <a:pPr algn="l" eaLnBrk="1" hangingPunct="1">
              <a:defRPr/>
            </a:pPr>
            <a:r>
              <a:rPr lang="en-US" sz="3200" dirty="0" smtClean="0">
                <a:solidFill>
                  <a:srgbClr val="66FF66"/>
                </a:solidFill>
              </a:rPr>
              <a:t>Conclusion</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15</a:t>
            </a:fld>
            <a:endParaRPr lang="en-US" sz="1100" i="1" dirty="0">
              <a:solidFill>
                <a:schemeClr val="tx1">
                  <a:lumMod val="75000"/>
                </a:schemeClr>
              </a:solidFill>
              <a:latin typeface="Calibri" pitchFamily="34" charset="0"/>
            </a:endParaRPr>
          </a:p>
        </p:txBody>
      </p:sp>
      <p:sp>
        <p:nvSpPr>
          <p:cNvPr id="2" name="TextBox 1"/>
          <p:cNvSpPr txBox="1"/>
          <p:nvPr/>
        </p:nvSpPr>
        <p:spPr>
          <a:xfrm>
            <a:off x="370631" y="1196752"/>
            <a:ext cx="8496944" cy="4401205"/>
          </a:xfrm>
          <a:prstGeom prst="rect">
            <a:avLst/>
          </a:prstGeom>
          <a:noFill/>
        </p:spPr>
        <p:txBody>
          <a:bodyPr wrap="square" rtlCol="0">
            <a:spAutoFit/>
          </a:bodyPr>
          <a:lstStyle/>
          <a:p>
            <a:pPr marL="342900" indent="-342900">
              <a:buFont typeface="+mj-lt"/>
              <a:buAutoNum type="arabicPeriod"/>
            </a:pPr>
            <a:r>
              <a:rPr lang="en-US" sz="1400" dirty="0" smtClean="0">
                <a:solidFill>
                  <a:srgbClr val="FFFF00"/>
                </a:solidFill>
              </a:rPr>
              <a:t>L4 </a:t>
            </a:r>
            <a:r>
              <a:rPr lang="en-US" sz="1400" dirty="0" smtClean="0">
                <a:solidFill>
                  <a:srgbClr val="FFFF00"/>
                </a:solidFill>
              </a:rPr>
              <a:t>to PSB synchronization issues seem to be solved with the proposed setup.</a:t>
            </a:r>
          </a:p>
          <a:p>
            <a:pPr marL="342900" indent="-342900">
              <a:buFont typeface="+mj-lt"/>
              <a:buAutoNum type="arabicPeriod"/>
            </a:pPr>
            <a:endParaRPr lang="en-US" sz="1400" dirty="0">
              <a:solidFill>
                <a:srgbClr val="FFFF00"/>
              </a:solidFill>
            </a:endParaRPr>
          </a:p>
          <a:p>
            <a:pPr marL="342900" indent="-342900">
              <a:buFont typeface="+mj-lt"/>
              <a:buAutoNum type="arabicPeriod"/>
            </a:pPr>
            <a:r>
              <a:rPr lang="en-US" sz="1400" dirty="0" smtClean="0"/>
              <a:t>Prior to injection the </a:t>
            </a:r>
            <a:r>
              <a:rPr lang="en-US" sz="1400" dirty="0" err="1" smtClean="0"/>
              <a:t>rf</a:t>
            </a:r>
            <a:r>
              <a:rPr lang="en-US" sz="1400" dirty="0" smtClean="0"/>
              <a:t> bucket of the 4 rings will be synchronized to an external Reference clock.</a:t>
            </a:r>
          </a:p>
          <a:p>
            <a:pPr marL="342900" indent="-342900">
              <a:buFont typeface="+mj-lt"/>
              <a:buAutoNum type="arabicPeriod"/>
            </a:pPr>
            <a:endParaRPr lang="en-US" sz="1400" dirty="0">
              <a:solidFill>
                <a:srgbClr val="FFFF00"/>
              </a:solidFill>
            </a:endParaRPr>
          </a:p>
          <a:p>
            <a:pPr marL="342900" indent="-342900">
              <a:buFont typeface="+mj-lt"/>
              <a:buAutoNum type="arabicPeriod"/>
            </a:pPr>
            <a:r>
              <a:rPr lang="en-US" sz="1400" dirty="0" smtClean="0">
                <a:solidFill>
                  <a:srgbClr val="FFFF00"/>
                </a:solidFill>
              </a:rPr>
              <a:t>The same reference clock will be used to trigger the chopper, the energy modulation and the distributor.</a:t>
            </a:r>
          </a:p>
          <a:p>
            <a:pPr marL="342900" indent="-342900">
              <a:buFont typeface="+mj-lt"/>
              <a:buAutoNum type="arabicPeriod"/>
            </a:pPr>
            <a:endParaRPr lang="en-US" sz="1400" dirty="0">
              <a:solidFill>
                <a:srgbClr val="FFFF00"/>
              </a:solidFill>
            </a:endParaRPr>
          </a:p>
          <a:p>
            <a:pPr marL="342900" indent="-342900">
              <a:buFont typeface="+mj-lt"/>
              <a:buAutoNum type="arabicPeriod"/>
            </a:pPr>
            <a:r>
              <a:rPr lang="en-US" sz="1400" dirty="0" smtClean="0"/>
              <a:t>Ring blanking and inhibit can be activated without perturbing the other rings.</a:t>
            </a:r>
          </a:p>
          <a:p>
            <a:pPr marL="342900" indent="-342900">
              <a:buFont typeface="+mj-lt"/>
              <a:buAutoNum type="arabicPeriod"/>
            </a:pPr>
            <a:endParaRPr lang="en-US" sz="1400" dirty="0">
              <a:solidFill>
                <a:srgbClr val="FFFF00"/>
              </a:solidFill>
            </a:endParaRPr>
          </a:p>
          <a:p>
            <a:pPr marL="342900" indent="-342900">
              <a:buFont typeface="+mj-lt"/>
              <a:buAutoNum type="arabicPeriod"/>
            </a:pPr>
            <a:r>
              <a:rPr lang="en-US" sz="1400" dirty="0" smtClean="0">
                <a:solidFill>
                  <a:srgbClr val="FFFF00"/>
                </a:solidFill>
              </a:rPr>
              <a:t>In order to use the painting function with flexibility, a 20 us period with no beam should be allowed before injection.</a:t>
            </a:r>
          </a:p>
          <a:p>
            <a:pPr marL="342900" indent="-342900">
              <a:buFont typeface="+mj-lt"/>
              <a:buAutoNum type="arabicPeriod"/>
            </a:pPr>
            <a:endParaRPr lang="en-US" sz="1400" dirty="0">
              <a:solidFill>
                <a:srgbClr val="FFFF00"/>
              </a:solidFill>
            </a:endParaRPr>
          </a:p>
          <a:p>
            <a:pPr marL="342900" indent="-342900">
              <a:buFont typeface="+mj-lt"/>
              <a:buAutoNum type="arabicPeriod"/>
            </a:pPr>
            <a:r>
              <a:rPr lang="en-US" sz="1400" dirty="0" smtClean="0"/>
              <a:t>The minimum Chopper </a:t>
            </a:r>
            <a:r>
              <a:rPr lang="en-US" sz="1400" dirty="0" smtClean="0"/>
              <a:t>beam-ON </a:t>
            </a:r>
            <a:r>
              <a:rPr lang="en-US" sz="1400" dirty="0" smtClean="0"/>
              <a:t>time (15 ns) means a minimum beam intensity of </a:t>
            </a:r>
            <a:r>
              <a:rPr lang="en-US" sz="1400" dirty="0" smtClean="0"/>
              <a:t>6E9 ppb (</a:t>
            </a:r>
            <a:r>
              <a:rPr lang="en-US" sz="1400" dirty="0" err="1" smtClean="0"/>
              <a:t>linac</a:t>
            </a:r>
            <a:r>
              <a:rPr lang="en-US" sz="1400" dirty="0" smtClean="0"/>
              <a:t> beam = 65 ma or 4E8 p/ns), with 3.3% precision. LHC probe = 5E9 ppb </a:t>
            </a:r>
          </a:p>
          <a:p>
            <a:pPr marL="342900" indent="-342900">
              <a:buFont typeface="+mj-lt"/>
              <a:buAutoNum type="arabicPeriod"/>
            </a:pPr>
            <a:r>
              <a:rPr lang="en-US" sz="1400" dirty="0" smtClean="0"/>
              <a:t>Max 2 ON-OFF periods during one revolution means no fancy chopping on h2.</a:t>
            </a:r>
            <a:endParaRPr lang="en-US" sz="1400" dirty="0"/>
          </a:p>
          <a:p>
            <a:pPr marL="342900" indent="-342900">
              <a:buFont typeface="+mj-lt"/>
              <a:buAutoNum type="arabicPeriod"/>
            </a:pPr>
            <a:endParaRPr lang="en-US" sz="1400" dirty="0" smtClean="0"/>
          </a:p>
          <a:p>
            <a:pPr marL="342900" indent="-342900">
              <a:buFont typeface="+mj-lt"/>
              <a:buAutoNum type="arabicPeriod"/>
            </a:pPr>
            <a:r>
              <a:rPr lang="en-US" sz="1400" dirty="0" smtClean="0">
                <a:solidFill>
                  <a:srgbClr val="FFFF00"/>
                </a:solidFill>
              </a:rPr>
              <a:t>Distributor rise-time + overshoot ≈ 2 us at present stage ~(1 us specified) =&gt; not a practical issue!</a:t>
            </a:r>
          </a:p>
          <a:p>
            <a:pPr marL="342900" indent="-342900">
              <a:buFont typeface="+mj-lt"/>
              <a:buAutoNum type="arabicPeriod"/>
            </a:pPr>
            <a:endParaRPr lang="en-US" sz="1400" dirty="0">
              <a:solidFill>
                <a:srgbClr val="FFFF00"/>
              </a:solidFill>
            </a:endParaRPr>
          </a:p>
          <a:p>
            <a:pPr marL="342900" indent="-342900">
              <a:buFont typeface="+mj-lt"/>
              <a:buAutoNum type="arabicPeriod"/>
            </a:pPr>
            <a:r>
              <a:rPr lang="en-US" sz="1400" dirty="0" smtClean="0"/>
              <a:t>Need for an accelerating bucket at injection to be assessed (some complexity on the </a:t>
            </a:r>
            <a:r>
              <a:rPr lang="en-US" sz="1400" dirty="0" err="1" smtClean="0"/>
              <a:t>rf</a:t>
            </a:r>
            <a:r>
              <a:rPr lang="en-US" sz="1400" dirty="0" smtClean="0"/>
              <a:t> side). Painting an accelerating bucket into a </a:t>
            </a:r>
            <a:r>
              <a:rPr lang="en-US" sz="1400" dirty="0" err="1" smtClean="0"/>
              <a:t>stationnary</a:t>
            </a:r>
            <a:r>
              <a:rPr lang="en-US" sz="1400" dirty="0" smtClean="0"/>
              <a:t> bucket seems sufficient at first glance)</a:t>
            </a:r>
            <a:endParaRPr lang="en-US" sz="1400" dirty="0" smtClean="0"/>
          </a:p>
        </p:txBody>
      </p:sp>
    </p:spTree>
    <p:extLst>
      <p:ext uri="{BB962C8B-B14F-4D97-AF65-F5344CB8AC3E}">
        <p14:creationId xmlns:p14="http://schemas.microsoft.com/office/powerpoint/2010/main" val="6881853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0031" y="147637"/>
            <a:ext cx="8643938" cy="847725"/>
          </a:xfrm>
        </p:spPr>
        <p:txBody>
          <a:bodyPr/>
          <a:lstStyle/>
          <a:p>
            <a:pPr algn="l" eaLnBrk="1" hangingPunct="1">
              <a:defRPr/>
            </a:pPr>
            <a:r>
              <a:rPr lang="en-US" sz="3200" dirty="0" smtClean="0">
                <a:solidFill>
                  <a:srgbClr val="66FF66"/>
                </a:solidFill>
              </a:rPr>
              <a:t>Additional slides</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16</a:t>
            </a:fld>
            <a:endParaRPr lang="en-US" sz="1100" i="1" dirty="0">
              <a:solidFill>
                <a:schemeClr val="tx1">
                  <a:lumMod val="75000"/>
                </a:schemeClr>
              </a:solidFill>
              <a:latin typeface="Calibri" pitchFamily="34" charset="0"/>
            </a:endParaRPr>
          </a:p>
        </p:txBody>
      </p:sp>
    </p:spTree>
    <p:extLst>
      <p:ext uri="{BB962C8B-B14F-4D97-AF65-F5344CB8AC3E}">
        <p14:creationId xmlns:p14="http://schemas.microsoft.com/office/powerpoint/2010/main" val="222727836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85750" y="285750"/>
            <a:ext cx="8643938" cy="1071563"/>
          </a:xfrm>
        </p:spPr>
        <p:txBody>
          <a:bodyPr/>
          <a:lstStyle/>
          <a:p>
            <a:pPr algn="l" eaLnBrk="1" hangingPunct="1">
              <a:defRPr/>
            </a:pPr>
            <a:r>
              <a:rPr lang="en-US" sz="3200" dirty="0" smtClean="0">
                <a:solidFill>
                  <a:srgbClr val="66FF66"/>
                </a:solidFill>
              </a:rPr>
              <a:t>L4 beam in the PSB</a:t>
            </a:r>
            <a:br>
              <a:rPr lang="en-US" sz="3200" dirty="0" smtClean="0">
                <a:solidFill>
                  <a:srgbClr val="66FF66"/>
                </a:solidFill>
              </a:rPr>
            </a:br>
            <a:endParaRPr lang="en-US" sz="14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17</a:t>
            </a:fld>
            <a:endParaRPr lang="en-US" sz="1100" i="1" dirty="0">
              <a:solidFill>
                <a:schemeClr val="tx1">
                  <a:lumMod val="75000"/>
                </a:schemeClr>
              </a:solidFill>
              <a:latin typeface="Calibri" pitchFamily="34" charset="0"/>
            </a:endParaRPr>
          </a:p>
        </p:txBody>
      </p:sp>
      <p:pic>
        <p:nvPicPr>
          <p:cNvPr id="44" name="Picture 5"/>
          <p:cNvPicPr>
            <a:picLocks noChangeAspect="1" noChangeArrowheads="1"/>
          </p:cNvPicPr>
          <p:nvPr/>
        </p:nvPicPr>
        <p:blipFill>
          <a:blip r:embed="rId3"/>
          <a:srcRect/>
          <a:stretch>
            <a:fillRect/>
          </a:stretch>
        </p:blipFill>
        <p:spPr bwMode="auto">
          <a:xfrm>
            <a:off x="3857620" y="1571612"/>
            <a:ext cx="4893290" cy="3286148"/>
          </a:xfrm>
          <a:prstGeom prst="rect">
            <a:avLst/>
          </a:prstGeom>
          <a:noFill/>
          <a:ln w="12700" cap="sq" cmpd="sng">
            <a:noFill/>
            <a:prstDash val="solid"/>
            <a:miter lim="800000"/>
            <a:headEnd type="none" w="sm" len="sm"/>
            <a:tailEnd type="none" w="sm" len="sm"/>
          </a:ln>
        </p:spPr>
      </p:pic>
      <p:sp>
        <p:nvSpPr>
          <p:cNvPr id="45" name="Oval Callout 44"/>
          <p:cNvSpPr/>
          <p:nvPr/>
        </p:nvSpPr>
        <p:spPr bwMode="auto">
          <a:xfrm>
            <a:off x="428596" y="1500174"/>
            <a:ext cx="2928958" cy="1640794"/>
          </a:xfrm>
          <a:prstGeom prst="wedgeEllipseCallout">
            <a:avLst>
              <a:gd name="adj1" fmla="val 123094"/>
              <a:gd name="adj2" fmla="val 22507"/>
            </a:avLst>
          </a:prstGeom>
          <a:solidFill>
            <a:schemeClr val="accent1"/>
          </a:solid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sz="1600" dirty="0" smtClean="0"/>
              <a:t>Our Quantum:</a:t>
            </a:r>
          </a:p>
          <a:p>
            <a:r>
              <a:rPr lang="en-US" sz="1200" dirty="0" smtClean="0"/>
              <a:t>the L4 bunch</a:t>
            </a:r>
          </a:p>
          <a:p>
            <a:pPr>
              <a:buFont typeface="Arial" pitchFamily="34" charset="0"/>
              <a:buChar char="•"/>
            </a:pPr>
            <a:r>
              <a:rPr lang="en-US" sz="1200" dirty="0" smtClean="0"/>
              <a:t> 1.15 * 10</a:t>
            </a:r>
            <a:r>
              <a:rPr lang="en-US" sz="1200" baseline="30000" dirty="0" smtClean="0"/>
              <a:t>9</a:t>
            </a:r>
            <a:r>
              <a:rPr lang="en-US" sz="1200" dirty="0" smtClean="0"/>
              <a:t> protons (65mA)</a:t>
            </a:r>
          </a:p>
          <a:p>
            <a:pPr>
              <a:buFont typeface="Arial" pitchFamily="34" charset="0"/>
              <a:buChar char="•"/>
            </a:pPr>
            <a:r>
              <a:rPr lang="en-US" sz="1200" dirty="0" smtClean="0"/>
              <a:t> T</a:t>
            </a:r>
            <a:r>
              <a:rPr lang="en-US" sz="1200" baseline="-25000" dirty="0" smtClean="0"/>
              <a:t>RF</a:t>
            </a:r>
            <a:r>
              <a:rPr lang="en-US" sz="1200" dirty="0" smtClean="0"/>
              <a:t> = 2.84 ns </a:t>
            </a:r>
          </a:p>
          <a:p>
            <a:pPr>
              <a:buFont typeface="Arial" pitchFamily="34" charset="0"/>
              <a:buChar char="•"/>
            </a:pPr>
            <a:r>
              <a:rPr lang="en-US" sz="1200" dirty="0" smtClean="0">
                <a:latin typeface="Symbol" pitchFamily="18" charset="2"/>
              </a:rPr>
              <a:t> D</a:t>
            </a:r>
            <a:r>
              <a:rPr lang="en-US" sz="1200" dirty="0" smtClean="0"/>
              <a:t>E = 120 </a:t>
            </a:r>
            <a:r>
              <a:rPr lang="en-US" sz="1200" dirty="0" err="1" smtClean="0"/>
              <a:t>keV</a:t>
            </a:r>
            <a:r>
              <a:rPr lang="en-US" sz="1200" dirty="0" smtClean="0"/>
              <a:t> (+/-1</a:t>
            </a:r>
            <a:r>
              <a:rPr lang="en-US" sz="1200" dirty="0" smtClean="0">
                <a:latin typeface="Symbol" pitchFamily="18" charset="2"/>
              </a:rPr>
              <a:t>s  =&gt; </a:t>
            </a:r>
            <a:r>
              <a:rPr lang="en-US" sz="1200" dirty="0" smtClean="0">
                <a:latin typeface="Arial" pitchFamily="34" charset="0"/>
                <a:cs typeface="Arial" pitchFamily="34" charset="0"/>
              </a:rPr>
              <a:t>68 % of the beam </a:t>
            </a:r>
            <a:r>
              <a:rPr lang="en-US" sz="1200" dirty="0" smtClean="0"/>
              <a:t>)</a:t>
            </a:r>
            <a:endParaRPr lang="en-GB" sz="1200" dirty="0"/>
          </a:p>
        </p:txBody>
      </p:sp>
      <p:sp>
        <p:nvSpPr>
          <p:cNvPr id="47" name="Oval Callout 46"/>
          <p:cNvSpPr/>
          <p:nvPr/>
        </p:nvSpPr>
        <p:spPr bwMode="auto">
          <a:xfrm>
            <a:off x="193424" y="3940876"/>
            <a:ext cx="3606670" cy="857256"/>
          </a:xfrm>
          <a:prstGeom prst="wedgeEllipseCallout">
            <a:avLst>
              <a:gd name="adj1" fmla="val 62966"/>
              <a:gd name="adj2" fmla="val -31481"/>
            </a:avLst>
          </a:prstGeom>
          <a:solidFill>
            <a:schemeClr val="accent1"/>
          </a:solid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sz="1200" dirty="0" smtClean="0"/>
              <a:t>+/- 1 MeV = Aperture of the L4 transfer line</a:t>
            </a:r>
          </a:p>
          <a:p>
            <a:r>
              <a:rPr lang="en-GB" sz="1200" dirty="0" smtClean="0"/>
              <a:t>(max bucket height = +/-1.25 MeV)</a:t>
            </a:r>
            <a:endParaRPr lang="en-US" sz="1200" dirty="0" smtClean="0"/>
          </a:p>
        </p:txBody>
      </p:sp>
      <p:sp>
        <p:nvSpPr>
          <p:cNvPr id="48" name="TextBox 47"/>
          <p:cNvSpPr txBox="1"/>
          <p:nvPr/>
        </p:nvSpPr>
        <p:spPr>
          <a:xfrm>
            <a:off x="4357686" y="2143116"/>
            <a:ext cx="857256" cy="276999"/>
          </a:xfrm>
          <a:prstGeom prst="rect">
            <a:avLst/>
          </a:prstGeom>
          <a:noFill/>
        </p:spPr>
        <p:txBody>
          <a:bodyPr wrap="square" rtlCol="0">
            <a:spAutoFit/>
          </a:bodyPr>
          <a:lstStyle/>
          <a:p>
            <a:r>
              <a:rPr lang="en-US" sz="1200" dirty="0" smtClean="0">
                <a:solidFill>
                  <a:schemeClr val="bg1"/>
                </a:solidFill>
              </a:rPr>
              <a:t>+ 1 MeV</a:t>
            </a:r>
            <a:endParaRPr lang="en-GB" sz="1200" dirty="0">
              <a:solidFill>
                <a:schemeClr val="bg1"/>
              </a:solidFill>
            </a:endParaRPr>
          </a:p>
        </p:txBody>
      </p:sp>
      <p:sp>
        <p:nvSpPr>
          <p:cNvPr id="49" name="TextBox 48"/>
          <p:cNvSpPr txBox="1"/>
          <p:nvPr/>
        </p:nvSpPr>
        <p:spPr>
          <a:xfrm>
            <a:off x="4357686" y="4143380"/>
            <a:ext cx="857256" cy="276999"/>
          </a:xfrm>
          <a:prstGeom prst="rect">
            <a:avLst/>
          </a:prstGeom>
          <a:noFill/>
        </p:spPr>
        <p:txBody>
          <a:bodyPr wrap="square" rtlCol="0">
            <a:spAutoFit/>
          </a:bodyPr>
          <a:lstStyle/>
          <a:p>
            <a:r>
              <a:rPr lang="en-US" sz="1200" dirty="0" smtClean="0">
                <a:solidFill>
                  <a:schemeClr val="bg1"/>
                </a:solidFill>
              </a:rPr>
              <a:t>- 1 MeV</a:t>
            </a:r>
            <a:endParaRPr lang="en-GB" sz="1200" dirty="0">
              <a:solidFill>
                <a:schemeClr val="bg1"/>
              </a:solidFill>
            </a:endParaRPr>
          </a:p>
        </p:txBody>
      </p:sp>
      <p:sp>
        <p:nvSpPr>
          <p:cNvPr id="50" name="TextBox 49"/>
          <p:cNvSpPr txBox="1"/>
          <p:nvPr/>
        </p:nvSpPr>
        <p:spPr>
          <a:xfrm>
            <a:off x="450084" y="5157192"/>
            <a:ext cx="7420462" cy="1077218"/>
          </a:xfrm>
          <a:prstGeom prst="rect">
            <a:avLst/>
          </a:prstGeom>
          <a:noFill/>
        </p:spPr>
        <p:txBody>
          <a:bodyPr wrap="square" rtlCol="0">
            <a:spAutoFit/>
          </a:bodyPr>
          <a:lstStyle/>
          <a:p>
            <a:r>
              <a:rPr lang="en-US" sz="1600" dirty="0" smtClean="0"/>
              <a:t>65 mA in </a:t>
            </a:r>
            <a:r>
              <a:rPr lang="en-US" sz="1600" dirty="0" err="1" smtClean="0"/>
              <a:t>Linac</a:t>
            </a:r>
            <a:r>
              <a:rPr lang="en-US" sz="1600" dirty="0" smtClean="0"/>
              <a:t> 4 =&gt; 4 E11 </a:t>
            </a:r>
            <a:r>
              <a:rPr lang="en-US" sz="1600" dirty="0"/>
              <a:t>p / </a:t>
            </a:r>
            <a:r>
              <a:rPr lang="en-US" sz="1600" dirty="0" smtClean="0"/>
              <a:t>us</a:t>
            </a:r>
          </a:p>
          <a:p>
            <a:endParaRPr lang="en-US" sz="1600" dirty="0"/>
          </a:p>
          <a:p>
            <a:r>
              <a:rPr lang="en-US" sz="1600" dirty="0" smtClean="0"/>
              <a:t>Energy modulation slew-rate (last 2 PIM cells): 124 </a:t>
            </a:r>
            <a:r>
              <a:rPr lang="en-US" sz="1600" dirty="0" err="1" smtClean="0"/>
              <a:t>keV</a:t>
            </a:r>
            <a:r>
              <a:rPr lang="en-US" sz="1600" dirty="0" smtClean="0"/>
              <a:t>/</a:t>
            </a:r>
            <a:r>
              <a:rPr lang="en-US" sz="1600" dirty="0" err="1" smtClean="0">
                <a:latin typeface="Symbol" pitchFamily="18" charset="2"/>
              </a:rPr>
              <a:t>m</a:t>
            </a:r>
            <a:r>
              <a:rPr lang="en-US" sz="1600" dirty="0" err="1" smtClean="0"/>
              <a:t>s</a:t>
            </a:r>
            <a:r>
              <a:rPr lang="en-US" sz="1600" dirty="0" smtClean="0"/>
              <a:t> </a:t>
            </a:r>
          </a:p>
          <a:p>
            <a:r>
              <a:rPr lang="en-US" sz="1600" dirty="0" smtClean="0"/>
              <a:t>(124 </a:t>
            </a:r>
            <a:r>
              <a:rPr lang="en-US" sz="1600" dirty="0" err="1" smtClean="0"/>
              <a:t>keV</a:t>
            </a:r>
            <a:r>
              <a:rPr lang="en-US" sz="1600" dirty="0" smtClean="0"/>
              <a:t> / turn ≈ </a:t>
            </a:r>
            <a:r>
              <a:rPr lang="en-US" sz="1600" dirty="0" err="1"/>
              <a:t>Linac</a:t>
            </a:r>
            <a:r>
              <a:rPr lang="en-US" sz="1600" dirty="0"/>
              <a:t> 4 energy spread </a:t>
            </a:r>
            <a:r>
              <a:rPr lang="en-US" sz="1600" dirty="0" smtClean="0"/>
              <a:t>at +/-1</a:t>
            </a:r>
            <a:r>
              <a:rPr lang="el-GR" sz="1600" dirty="0" smtClean="0"/>
              <a:t>σ</a:t>
            </a:r>
            <a:r>
              <a:rPr lang="en-US" sz="1600" dirty="0" smtClean="0"/>
              <a:t>).</a:t>
            </a:r>
          </a:p>
        </p:txBody>
      </p:sp>
      <p:sp>
        <p:nvSpPr>
          <p:cNvPr id="51"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2" name="TextBox 1"/>
          <p:cNvSpPr txBox="1"/>
          <p:nvPr/>
        </p:nvSpPr>
        <p:spPr>
          <a:xfrm>
            <a:off x="193424" y="3214686"/>
            <a:ext cx="1826206" cy="369332"/>
          </a:xfrm>
          <a:prstGeom prst="rect">
            <a:avLst/>
          </a:prstGeom>
          <a:noFill/>
        </p:spPr>
        <p:txBody>
          <a:bodyPr wrap="none" rtlCol="0">
            <a:spAutoFit/>
          </a:bodyPr>
          <a:lstStyle/>
          <a:p>
            <a:r>
              <a:rPr lang="en-US" dirty="0" smtClean="0">
                <a:solidFill>
                  <a:srgbClr val="FF0000"/>
                </a:solidFill>
              </a:rPr>
              <a:t>To be confirmed</a:t>
            </a:r>
            <a:endParaRPr lang="en-GB" dirty="0">
              <a:solidFill>
                <a:srgbClr val="FF0000"/>
              </a:solidFill>
            </a:endParaRPr>
          </a:p>
        </p:txBody>
      </p:sp>
      <p:cxnSp>
        <p:nvCxnSpPr>
          <p:cNvPr id="4" name="Straight Arrow Connector 3"/>
          <p:cNvCxnSpPr/>
          <p:nvPr/>
        </p:nvCxnSpPr>
        <p:spPr bwMode="auto">
          <a:xfrm flipH="1">
            <a:off x="1403648" y="3584018"/>
            <a:ext cx="360040" cy="493054"/>
          </a:xfrm>
          <a:prstGeom prst="straightConnector1">
            <a:avLst/>
          </a:prstGeom>
          <a:solidFill>
            <a:schemeClr val="accent1"/>
          </a:solidFill>
          <a:ln w="12700" cap="sq" cmpd="sng" algn="ctr">
            <a:solidFill>
              <a:srgbClr val="FF0000"/>
            </a:solidFill>
            <a:prstDash val="solid"/>
            <a:round/>
            <a:headEnd type="none" w="sm" len="sm"/>
            <a:tailEnd type="arrow"/>
          </a:ln>
          <a:effectLst/>
        </p:spPr>
      </p:cxnSp>
    </p:spTree>
    <p:extLst>
      <p:ext uri="{BB962C8B-B14F-4D97-AF65-F5344CB8AC3E}">
        <p14:creationId xmlns:p14="http://schemas.microsoft.com/office/powerpoint/2010/main" val="341329944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85750" y="285750"/>
            <a:ext cx="8643938" cy="1071563"/>
          </a:xfrm>
        </p:spPr>
        <p:txBody>
          <a:bodyPr/>
          <a:lstStyle/>
          <a:p>
            <a:pPr algn="l" eaLnBrk="1" hangingPunct="1">
              <a:defRPr/>
            </a:pPr>
            <a:r>
              <a:rPr lang="en-US" sz="3200" dirty="0" smtClean="0">
                <a:solidFill>
                  <a:srgbClr val="66FF66"/>
                </a:solidFill>
              </a:rPr>
              <a:t>L4 Source and Pre-Chopper + LEBT</a:t>
            </a:r>
            <a:br>
              <a:rPr lang="en-US" sz="3200" dirty="0" smtClean="0">
                <a:solidFill>
                  <a:srgbClr val="66FF66"/>
                </a:solidFill>
              </a:rPr>
            </a:br>
            <a:r>
              <a:rPr lang="en-US" sz="1400" dirty="0" smtClean="0">
                <a:solidFill>
                  <a:srgbClr val="66FF66"/>
                </a:solidFill>
              </a:rPr>
              <a:t>Ref: R. Scrivens</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18</a:t>
            </a:fld>
            <a:endParaRPr lang="en-US" sz="1100" i="1" dirty="0">
              <a:solidFill>
                <a:schemeClr val="tx1">
                  <a:lumMod val="75000"/>
                </a:schemeClr>
              </a:solidFill>
              <a:latin typeface="Calibri" pitchFamily="34" charset="0"/>
            </a:endParaRPr>
          </a:p>
        </p:txBody>
      </p:sp>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556792"/>
            <a:ext cx="3981450"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541512" y="4437112"/>
            <a:ext cx="3981450" cy="830997"/>
          </a:xfrm>
          <a:prstGeom prst="rect">
            <a:avLst/>
          </a:prstGeom>
          <a:noFill/>
        </p:spPr>
        <p:txBody>
          <a:bodyPr wrap="square" rtlCol="0">
            <a:spAutoFit/>
          </a:bodyPr>
          <a:lstStyle/>
          <a:p>
            <a:r>
              <a:rPr lang="en-US" sz="1600" dirty="0" smtClean="0">
                <a:solidFill>
                  <a:srgbClr val="FFFF00"/>
                </a:solidFill>
              </a:rPr>
              <a:t>Present Source current = 10 -&gt; 18 mA </a:t>
            </a:r>
          </a:p>
          <a:p>
            <a:r>
              <a:rPr lang="en-US" sz="1600" dirty="0" smtClean="0">
                <a:solidFill>
                  <a:srgbClr val="FFFF00"/>
                </a:solidFill>
              </a:rPr>
              <a:t>&lt; 65 mA specified before chopper</a:t>
            </a:r>
          </a:p>
          <a:p>
            <a:r>
              <a:rPr lang="en-US" sz="1600" dirty="0" smtClean="0">
                <a:solidFill>
                  <a:srgbClr val="FFFF00"/>
                </a:solidFill>
              </a:rPr>
              <a:t>=&gt; 40 mA after chopping</a:t>
            </a:r>
            <a:endParaRPr lang="en-GB" sz="1600" dirty="0">
              <a:solidFill>
                <a:srgbClr val="FFFF00"/>
              </a:solidFill>
            </a:endParaRPr>
          </a:p>
        </p:txBody>
      </p:sp>
      <p:sp>
        <p:nvSpPr>
          <p:cNvPr id="1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pic>
        <p:nvPicPr>
          <p:cNvPr id="615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9789" y="3136379"/>
            <a:ext cx="3362325" cy="2457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33941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85750" y="285750"/>
            <a:ext cx="8643938" cy="1071563"/>
          </a:xfrm>
        </p:spPr>
        <p:txBody>
          <a:bodyPr/>
          <a:lstStyle/>
          <a:p>
            <a:pPr algn="l" eaLnBrk="1" hangingPunct="1">
              <a:defRPr/>
            </a:pPr>
            <a:r>
              <a:rPr lang="en-US" sz="3200" dirty="0" smtClean="0">
                <a:solidFill>
                  <a:srgbClr val="66FF66"/>
                </a:solidFill>
              </a:rPr>
              <a:t>Chopper</a:t>
            </a:r>
            <a:br>
              <a:rPr lang="en-US" sz="3200" dirty="0" smtClean="0">
                <a:solidFill>
                  <a:srgbClr val="66FF66"/>
                </a:solidFill>
              </a:rPr>
            </a:br>
            <a:r>
              <a:rPr lang="en-US" sz="1400" dirty="0" smtClean="0">
                <a:solidFill>
                  <a:srgbClr val="66FF66"/>
                </a:solidFill>
              </a:rPr>
              <a:t>Ref: M. Paoluzzi</a:t>
            </a:r>
            <a:endParaRPr lang="en-US" sz="14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19</a:t>
            </a:fld>
            <a:endParaRPr lang="en-US" sz="1100" i="1" dirty="0">
              <a:solidFill>
                <a:schemeClr val="tx1">
                  <a:lumMod val="75000"/>
                </a:schemeClr>
              </a:solidFill>
              <a:latin typeface="Calibri" pitchFamily="34" charset="0"/>
            </a:endParaRPr>
          </a:p>
        </p:txBody>
      </p:sp>
      <p:sp>
        <p:nvSpPr>
          <p:cNvPr id="2" name="TextBox 1"/>
          <p:cNvSpPr txBox="1"/>
          <p:nvPr/>
        </p:nvSpPr>
        <p:spPr>
          <a:xfrm>
            <a:off x="611560" y="4798893"/>
            <a:ext cx="7488832" cy="646331"/>
          </a:xfrm>
          <a:prstGeom prst="rect">
            <a:avLst/>
          </a:prstGeom>
          <a:noFill/>
        </p:spPr>
        <p:txBody>
          <a:bodyPr wrap="square" rtlCol="0">
            <a:spAutoFit/>
          </a:bodyPr>
          <a:lstStyle/>
          <a:p>
            <a:r>
              <a:rPr lang="en-GB" dirty="0"/>
              <a:t>The bunch length at this location </a:t>
            </a:r>
            <a:r>
              <a:rPr lang="en-GB" dirty="0" smtClean="0"/>
              <a:t>is </a:t>
            </a:r>
            <a:r>
              <a:rPr lang="en-GB" dirty="0"/>
              <a:t>280 </a:t>
            </a:r>
            <a:r>
              <a:rPr lang="en-GB" dirty="0" err="1"/>
              <a:t>ps</a:t>
            </a:r>
            <a:r>
              <a:rPr lang="en-GB" dirty="0"/>
              <a:t> within an </a:t>
            </a:r>
            <a:r>
              <a:rPr lang="en-GB" dirty="0" err="1"/>
              <a:t>rf</a:t>
            </a:r>
            <a:r>
              <a:rPr lang="en-GB" dirty="0"/>
              <a:t> period of 2’839ps </a:t>
            </a:r>
            <a:r>
              <a:rPr lang="en-GB" dirty="0" smtClean="0"/>
              <a:t> =&gt; inter-bunch </a:t>
            </a:r>
            <a:r>
              <a:rPr lang="en-GB" dirty="0"/>
              <a:t>spacing </a:t>
            </a:r>
            <a:r>
              <a:rPr lang="en-GB" dirty="0" smtClean="0"/>
              <a:t>= </a:t>
            </a:r>
            <a:r>
              <a:rPr lang="en-GB" dirty="0"/>
              <a:t>2.56 ns</a:t>
            </a: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548680"/>
            <a:ext cx="4905375"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611560" y="3472855"/>
            <a:ext cx="8136904" cy="1200329"/>
          </a:xfrm>
          <a:prstGeom prst="rect">
            <a:avLst/>
          </a:prstGeom>
          <a:noFill/>
        </p:spPr>
        <p:txBody>
          <a:bodyPr wrap="square" rtlCol="0">
            <a:spAutoFit/>
          </a:bodyPr>
          <a:lstStyle/>
          <a:p>
            <a:r>
              <a:rPr lang="en-GB" dirty="0" smtClean="0"/>
              <a:t>Burst length &lt; 500 us</a:t>
            </a:r>
          </a:p>
          <a:p>
            <a:r>
              <a:rPr lang="en-US" dirty="0" smtClean="0"/>
              <a:t>Burst repetition rate &lt; 2 Hz</a:t>
            </a:r>
          </a:p>
          <a:p>
            <a:r>
              <a:rPr lang="en-US" dirty="0" smtClean="0"/>
              <a:t>In-out chopper delay variation &lt; 0.5 ns = 2E8 p ( affects beam On and OFF durations)</a:t>
            </a:r>
            <a:endParaRPr lang="en-GB" dirty="0"/>
          </a:p>
        </p:txBody>
      </p:sp>
      <p:sp>
        <p:nvSpPr>
          <p:cNvPr id="14" name="TextBox 13"/>
          <p:cNvSpPr txBox="1"/>
          <p:nvPr/>
        </p:nvSpPr>
        <p:spPr>
          <a:xfrm>
            <a:off x="1115616" y="1807949"/>
            <a:ext cx="1575345" cy="646331"/>
          </a:xfrm>
          <a:prstGeom prst="rect">
            <a:avLst/>
          </a:prstGeom>
          <a:noFill/>
        </p:spPr>
        <p:txBody>
          <a:bodyPr wrap="square" rtlCol="0">
            <a:spAutoFit/>
          </a:bodyPr>
          <a:lstStyle/>
          <a:p>
            <a:r>
              <a:rPr lang="en-US" dirty="0" smtClean="0">
                <a:solidFill>
                  <a:srgbClr val="FFFF00"/>
                </a:solidFill>
              </a:rPr>
              <a:t>Rise time:</a:t>
            </a:r>
          </a:p>
          <a:p>
            <a:r>
              <a:rPr lang="en-US" dirty="0" smtClean="0">
                <a:solidFill>
                  <a:srgbClr val="FFFF00"/>
                </a:solidFill>
              </a:rPr>
              <a:t>10 -&gt; 90 % !</a:t>
            </a:r>
            <a:endParaRPr lang="en-GB" dirty="0">
              <a:solidFill>
                <a:srgbClr val="FFFF00"/>
              </a:solidFill>
            </a:endParaRPr>
          </a:p>
        </p:txBody>
      </p:sp>
      <p:sp>
        <p:nvSpPr>
          <p:cNvPr id="15" name="TextBox 14"/>
          <p:cNvSpPr txBox="1"/>
          <p:nvPr/>
        </p:nvSpPr>
        <p:spPr>
          <a:xfrm>
            <a:off x="756648" y="5445224"/>
            <a:ext cx="7488832" cy="646331"/>
          </a:xfrm>
          <a:prstGeom prst="rect">
            <a:avLst/>
          </a:prstGeom>
          <a:noFill/>
        </p:spPr>
        <p:txBody>
          <a:bodyPr wrap="square" rtlCol="0">
            <a:spAutoFit/>
          </a:bodyPr>
          <a:lstStyle/>
          <a:p>
            <a:r>
              <a:rPr lang="en-GB" dirty="0" smtClean="0">
                <a:solidFill>
                  <a:srgbClr val="FFFF00"/>
                </a:solidFill>
              </a:rPr>
              <a:t>max 2 times:  beam ON – Beam OFF in one revolution ! </a:t>
            </a:r>
          </a:p>
          <a:p>
            <a:r>
              <a:rPr lang="en-US" dirty="0" smtClean="0">
                <a:solidFill>
                  <a:srgbClr val="FFFF00"/>
                </a:solidFill>
              </a:rPr>
              <a:t>(Just enough for an injection on h2)</a:t>
            </a:r>
            <a:endParaRPr lang="en-GB" dirty="0">
              <a:solidFill>
                <a:srgbClr val="FFFF00"/>
              </a:solidFill>
            </a:endParaRPr>
          </a:p>
        </p:txBody>
      </p:sp>
      <p:sp>
        <p:nvSpPr>
          <p:cNvPr id="16"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Tree>
    <p:extLst>
      <p:ext uri="{BB962C8B-B14F-4D97-AF65-F5344CB8AC3E}">
        <p14:creationId xmlns:p14="http://schemas.microsoft.com/office/powerpoint/2010/main" val="100694459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85750" y="285750"/>
            <a:ext cx="8643938" cy="1071563"/>
          </a:xfrm>
        </p:spPr>
        <p:txBody>
          <a:bodyPr/>
          <a:lstStyle/>
          <a:p>
            <a:pPr algn="l" eaLnBrk="1" hangingPunct="1">
              <a:defRPr/>
            </a:pPr>
            <a:r>
              <a:rPr lang="en-US" sz="3200" dirty="0" smtClean="0">
                <a:solidFill>
                  <a:srgbClr val="66FF66"/>
                </a:solidFill>
              </a:rPr>
              <a:t>Introduction:  the </a:t>
            </a:r>
            <a:r>
              <a:rPr lang="en-US" sz="3200" dirty="0" err="1" smtClean="0">
                <a:solidFill>
                  <a:srgbClr val="66FF66"/>
                </a:solidFill>
              </a:rPr>
              <a:t>Linac</a:t>
            </a:r>
            <a:r>
              <a:rPr lang="en-US" sz="3200" dirty="0" smtClean="0">
                <a:solidFill>
                  <a:srgbClr val="66FF66"/>
                </a:solidFill>
              </a:rPr>
              <a:t> 4 chain</a:t>
            </a:r>
            <a:br>
              <a:rPr lang="en-US" sz="3200" dirty="0" smtClean="0">
                <a:solidFill>
                  <a:srgbClr val="66FF66"/>
                </a:solidFill>
              </a:rPr>
            </a:br>
            <a:endParaRPr lang="en-US" sz="14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2</a:t>
            </a:fld>
            <a:endParaRPr lang="en-US" sz="1100" i="1" dirty="0">
              <a:solidFill>
                <a:schemeClr val="tx1">
                  <a:lumMod val="75000"/>
                </a:schemeClr>
              </a:solidFill>
              <a:latin typeface="Calibri" pitchFamily="34" charset="0"/>
            </a:endParaRPr>
          </a:p>
        </p:txBody>
      </p:sp>
      <p:pic>
        <p:nvPicPr>
          <p:cNvPr id="14" name="Picture 9"/>
          <p:cNvPicPr>
            <a:picLocks noChangeAspect="1" noChangeArrowheads="1"/>
          </p:cNvPicPr>
          <p:nvPr/>
        </p:nvPicPr>
        <p:blipFill>
          <a:blip r:embed="rId3"/>
          <a:srcRect/>
          <a:stretch>
            <a:fillRect/>
          </a:stretch>
        </p:blipFill>
        <p:spPr>
          <a:xfrm>
            <a:off x="1142976" y="2579724"/>
            <a:ext cx="6024546" cy="1244845"/>
          </a:xfrm>
          <a:prstGeom prst="rect">
            <a:avLst/>
          </a:prstGeom>
          <a:noFill/>
          <a:ln/>
        </p:spPr>
      </p:pic>
      <p:sp>
        <p:nvSpPr>
          <p:cNvPr id="15" name="Rectangle 14"/>
          <p:cNvSpPr/>
          <p:nvPr/>
        </p:nvSpPr>
        <p:spPr>
          <a:xfrm>
            <a:off x="428628" y="2865476"/>
            <a:ext cx="285720"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785818" y="2865476"/>
            <a:ext cx="285720" cy="28575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2" y="3088543"/>
            <a:ext cx="714380" cy="276999"/>
          </a:xfrm>
          <a:prstGeom prst="rect">
            <a:avLst/>
          </a:prstGeom>
          <a:noFill/>
        </p:spPr>
        <p:txBody>
          <a:bodyPr wrap="square" rtlCol="0">
            <a:spAutoFit/>
          </a:bodyPr>
          <a:lstStyle/>
          <a:p>
            <a:r>
              <a:rPr lang="en-US" sz="1200" dirty="0" smtClean="0"/>
              <a:t>Source</a:t>
            </a:r>
            <a:endParaRPr lang="en-GB" sz="1200" dirty="0"/>
          </a:p>
        </p:txBody>
      </p:sp>
      <p:sp>
        <p:nvSpPr>
          <p:cNvPr id="18" name="TextBox 17"/>
          <p:cNvSpPr txBox="1"/>
          <p:nvPr/>
        </p:nvSpPr>
        <p:spPr>
          <a:xfrm>
            <a:off x="285720" y="2222534"/>
            <a:ext cx="1143008" cy="461665"/>
          </a:xfrm>
          <a:prstGeom prst="rect">
            <a:avLst/>
          </a:prstGeom>
          <a:noFill/>
        </p:spPr>
        <p:txBody>
          <a:bodyPr wrap="square" rtlCol="0">
            <a:spAutoFit/>
          </a:bodyPr>
          <a:lstStyle/>
          <a:p>
            <a:pPr algn="ctr"/>
            <a:r>
              <a:rPr lang="en-US" sz="1200" dirty="0" smtClean="0"/>
              <a:t>Pre-chopper</a:t>
            </a:r>
          </a:p>
          <a:p>
            <a:pPr algn="ctr"/>
            <a:r>
              <a:rPr lang="en-US" sz="1200" dirty="0" smtClean="0"/>
              <a:t>+LEBT</a:t>
            </a:r>
            <a:endParaRPr lang="en-GB" sz="1200" dirty="0"/>
          </a:p>
        </p:txBody>
      </p:sp>
      <p:cxnSp>
        <p:nvCxnSpPr>
          <p:cNvPr id="19" name="Straight Arrow Connector 18"/>
          <p:cNvCxnSpPr>
            <a:endCxn id="16" idx="0"/>
          </p:cNvCxnSpPr>
          <p:nvPr/>
        </p:nvCxnSpPr>
        <p:spPr>
          <a:xfrm rot="16200000" flipH="1">
            <a:off x="821513" y="2758311"/>
            <a:ext cx="214314" cy="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00034" y="3365542"/>
            <a:ext cx="714348" cy="276999"/>
          </a:xfrm>
          <a:prstGeom prst="rect">
            <a:avLst/>
          </a:prstGeom>
          <a:noFill/>
        </p:spPr>
        <p:txBody>
          <a:bodyPr wrap="square" rtlCol="0">
            <a:spAutoFit/>
          </a:bodyPr>
          <a:lstStyle/>
          <a:p>
            <a:r>
              <a:rPr lang="en-US" sz="1200" dirty="0" smtClean="0"/>
              <a:t>45 </a:t>
            </a:r>
            <a:r>
              <a:rPr lang="en-US" sz="1200" dirty="0" err="1" smtClean="0"/>
              <a:t>keV</a:t>
            </a:r>
            <a:endParaRPr lang="en-GB" sz="1200" dirty="0"/>
          </a:p>
        </p:txBody>
      </p:sp>
      <p:cxnSp>
        <p:nvCxnSpPr>
          <p:cNvPr id="21" name="Straight Arrow Connector 20"/>
          <p:cNvCxnSpPr/>
          <p:nvPr/>
        </p:nvCxnSpPr>
        <p:spPr>
          <a:xfrm rot="5400000" flipH="1" flipV="1">
            <a:off x="785787" y="3294102"/>
            <a:ext cx="285749"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7500958" y="3008352"/>
            <a:ext cx="500066"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8001056" y="2865476"/>
            <a:ext cx="285720" cy="28575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7715272" y="2508286"/>
            <a:ext cx="642942" cy="276999"/>
          </a:xfrm>
          <a:prstGeom prst="rect">
            <a:avLst/>
          </a:prstGeom>
          <a:solidFill>
            <a:srgbClr val="FFFF00"/>
          </a:solidFill>
        </p:spPr>
        <p:txBody>
          <a:bodyPr wrap="square" rtlCol="0">
            <a:spAutoFit/>
          </a:bodyPr>
          <a:lstStyle/>
          <a:p>
            <a:r>
              <a:rPr lang="en-US" sz="1200" b="1" dirty="0" err="1" smtClean="0">
                <a:solidFill>
                  <a:schemeClr val="bg1"/>
                </a:solidFill>
              </a:rPr>
              <a:t>Distri</a:t>
            </a:r>
            <a:endParaRPr lang="en-GB" sz="1200" b="1" dirty="0">
              <a:solidFill>
                <a:schemeClr val="bg1"/>
              </a:solidFill>
            </a:endParaRPr>
          </a:p>
        </p:txBody>
      </p:sp>
      <p:cxnSp>
        <p:nvCxnSpPr>
          <p:cNvPr id="25" name="Straight Arrow Connector 24"/>
          <p:cNvCxnSpPr/>
          <p:nvPr/>
        </p:nvCxnSpPr>
        <p:spPr>
          <a:xfrm rot="16200000" flipH="1">
            <a:off x="8068094" y="2798406"/>
            <a:ext cx="151628" cy="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429520" y="3008352"/>
            <a:ext cx="642942" cy="276999"/>
          </a:xfrm>
          <a:prstGeom prst="rect">
            <a:avLst/>
          </a:prstGeom>
          <a:noFill/>
        </p:spPr>
        <p:txBody>
          <a:bodyPr wrap="square" rtlCol="0">
            <a:spAutoFit/>
          </a:bodyPr>
          <a:lstStyle/>
          <a:p>
            <a:r>
              <a:rPr lang="en-US" sz="1200" dirty="0" smtClean="0"/>
              <a:t>180 m</a:t>
            </a:r>
            <a:endParaRPr lang="en-GB" sz="1200" dirty="0"/>
          </a:p>
        </p:txBody>
      </p:sp>
      <p:sp>
        <p:nvSpPr>
          <p:cNvPr id="27" name="Rectangle 26"/>
          <p:cNvSpPr/>
          <p:nvPr/>
        </p:nvSpPr>
        <p:spPr>
          <a:xfrm>
            <a:off x="8358246" y="2865476"/>
            <a:ext cx="285720" cy="28575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8429652" y="2508286"/>
            <a:ext cx="500066" cy="276999"/>
          </a:xfrm>
          <a:prstGeom prst="rect">
            <a:avLst/>
          </a:prstGeom>
          <a:solidFill>
            <a:srgbClr val="FFFF00"/>
          </a:solidFill>
        </p:spPr>
        <p:txBody>
          <a:bodyPr wrap="square" rtlCol="0">
            <a:spAutoFit/>
          </a:bodyPr>
          <a:lstStyle/>
          <a:p>
            <a:r>
              <a:rPr lang="en-US" sz="1200" b="1" dirty="0" smtClean="0">
                <a:solidFill>
                  <a:schemeClr val="bg1"/>
                </a:solidFill>
              </a:rPr>
              <a:t>4</a:t>
            </a:r>
            <a:r>
              <a:rPr lang="en-GB" sz="1200" b="1" dirty="0" smtClean="0">
                <a:solidFill>
                  <a:schemeClr val="bg1"/>
                </a:solidFill>
              </a:rPr>
              <a:t>*</a:t>
            </a:r>
            <a:r>
              <a:rPr lang="en-GB" sz="1200" b="1" dirty="0" err="1" smtClean="0">
                <a:solidFill>
                  <a:schemeClr val="bg1"/>
                </a:solidFill>
              </a:rPr>
              <a:t>rf</a:t>
            </a:r>
            <a:endParaRPr lang="en-US" sz="1200" b="1" dirty="0" smtClean="0">
              <a:solidFill>
                <a:schemeClr val="bg1"/>
              </a:solidFill>
            </a:endParaRPr>
          </a:p>
        </p:txBody>
      </p:sp>
      <p:cxnSp>
        <p:nvCxnSpPr>
          <p:cNvPr id="29" name="Straight Arrow Connector 28"/>
          <p:cNvCxnSpPr/>
          <p:nvPr/>
        </p:nvCxnSpPr>
        <p:spPr>
          <a:xfrm rot="16200000" flipH="1">
            <a:off x="8425284" y="2798406"/>
            <a:ext cx="151628" cy="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5400000" flipH="1" flipV="1">
            <a:off x="1465241" y="3258385"/>
            <a:ext cx="356396" cy="79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214414" y="3508418"/>
            <a:ext cx="848300" cy="276999"/>
          </a:xfrm>
          <a:prstGeom prst="rect">
            <a:avLst/>
          </a:prstGeom>
          <a:solidFill>
            <a:srgbClr val="FFFF00"/>
          </a:solidFill>
        </p:spPr>
        <p:txBody>
          <a:bodyPr wrap="square" rtlCol="0">
            <a:spAutoFit/>
          </a:bodyPr>
          <a:lstStyle/>
          <a:p>
            <a:r>
              <a:rPr lang="en-US" sz="1200" b="1" dirty="0" smtClean="0">
                <a:solidFill>
                  <a:srgbClr val="002060"/>
                </a:solidFill>
              </a:rPr>
              <a:t>Chopper</a:t>
            </a:r>
            <a:endParaRPr lang="en-GB" sz="1200" b="1" dirty="0">
              <a:solidFill>
                <a:srgbClr val="002060"/>
              </a:solidFill>
            </a:endParaRPr>
          </a:p>
        </p:txBody>
      </p:sp>
      <p:cxnSp>
        <p:nvCxnSpPr>
          <p:cNvPr id="32" name="Straight Arrow Connector 31"/>
          <p:cNvCxnSpPr/>
          <p:nvPr/>
        </p:nvCxnSpPr>
        <p:spPr>
          <a:xfrm rot="5400000" flipH="1" flipV="1">
            <a:off x="6465107" y="3329823"/>
            <a:ext cx="357190" cy="14287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429256" y="3579856"/>
            <a:ext cx="2571768" cy="461665"/>
          </a:xfrm>
          <a:prstGeom prst="rect">
            <a:avLst/>
          </a:prstGeom>
          <a:solidFill>
            <a:srgbClr val="FFFF00"/>
          </a:solidFill>
        </p:spPr>
        <p:txBody>
          <a:bodyPr wrap="square" rtlCol="0">
            <a:spAutoFit/>
          </a:bodyPr>
          <a:lstStyle/>
          <a:p>
            <a:r>
              <a:rPr lang="en-US" sz="1200" b="1" dirty="0" smtClean="0">
                <a:solidFill>
                  <a:srgbClr val="002060"/>
                </a:solidFill>
              </a:rPr>
              <a:t>Amplitude modulated</a:t>
            </a:r>
          </a:p>
          <a:p>
            <a:r>
              <a:rPr lang="en-US" sz="1200" b="1" dirty="0" smtClean="0">
                <a:solidFill>
                  <a:srgbClr val="002060"/>
                </a:solidFill>
              </a:rPr>
              <a:t>for energy modulation (painting)</a:t>
            </a:r>
            <a:endParaRPr lang="en-GB" sz="1200" b="1" dirty="0">
              <a:solidFill>
                <a:srgbClr val="002060"/>
              </a:solidFill>
            </a:endParaRPr>
          </a:p>
        </p:txBody>
      </p:sp>
      <p:sp>
        <p:nvSpPr>
          <p:cNvPr id="34" name="Rectangle 33"/>
          <p:cNvSpPr/>
          <p:nvPr/>
        </p:nvSpPr>
        <p:spPr>
          <a:xfrm>
            <a:off x="7143768" y="2865476"/>
            <a:ext cx="285720" cy="285752"/>
          </a:xfrm>
          <a:prstGeom prst="rect">
            <a:avLst/>
          </a:prstGeom>
          <a:solidFill>
            <a:srgbClr val="CC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6929454" y="2222534"/>
            <a:ext cx="1000164" cy="276999"/>
          </a:xfrm>
          <a:prstGeom prst="rect">
            <a:avLst/>
          </a:prstGeom>
          <a:solidFill>
            <a:srgbClr val="FFFF00"/>
          </a:solidFill>
        </p:spPr>
        <p:txBody>
          <a:bodyPr wrap="square" rtlCol="0">
            <a:spAutoFit/>
          </a:bodyPr>
          <a:lstStyle/>
          <a:p>
            <a:r>
              <a:rPr lang="en-US" sz="1200" b="1" dirty="0" err="1" smtClean="0">
                <a:solidFill>
                  <a:schemeClr val="bg1"/>
                </a:solidFill>
              </a:rPr>
              <a:t>Debuncher</a:t>
            </a:r>
            <a:endParaRPr lang="en-GB" sz="1200" b="1" dirty="0">
              <a:solidFill>
                <a:schemeClr val="bg1"/>
              </a:solidFill>
            </a:endParaRPr>
          </a:p>
        </p:txBody>
      </p:sp>
      <p:cxnSp>
        <p:nvCxnSpPr>
          <p:cNvPr id="36" name="Straight Arrow Connector 35"/>
          <p:cNvCxnSpPr/>
          <p:nvPr/>
        </p:nvCxnSpPr>
        <p:spPr>
          <a:xfrm rot="5400000">
            <a:off x="7103681" y="2691249"/>
            <a:ext cx="365942" cy="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286116" y="2293972"/>
            <a:ext cx="1571636" cy="276999"/>
          </a:xfrm>
          <a:prstGeom prst="rect">
            <a:avLst/>
          </a:prstGeom>
          <a:solidFill>
            <a:srgbClr val="FFFF00"/>
          </a:solidFill>
        </p:spPr>
        <p:txBody>
          <a:bodyPr wrap="square" rtlCol="0">
            <a:spAutoFit/>
          </a:bodyPr>
          <a:lstStyle/>
          <a:p>
            <a:r>
              <a:rPr lang="en-US" sz="1200" b="1" dirty="0" smtClean="0">
                <a:solidFill>
                  <a:srgbClr val="002060"/>
                </a:solidFill>
              </a:rPr>
              <a:t>RF </a:t>
            </a:r>
            <a:r>
              <a:rPr lang="en-US" sz="1200" b="1" dirty="0" err="1" smtClean="0">
                <a:solidFill>
                  <a:srgbClr val="002060"/>
                </a:solidFill>
              </a:rPr>
              <a:t>Feedforward</a:t>
            </a:r>
            <a:endParaRPr lang="en-GB" sz="1200" b="1" dirty="0">
              <a:solidFill>
                <a:srgbClr val="002060"/>
              </a:solidFill>
            </a:endParaRPr>
          </a:p>
        </p:txBody>
      </p:sp>
      <p:cxnSp>
        <p:nvCxnSpPr>
          <p:cNvPr id="38" name="Straight Arrow Connector 37"/>
          <p:cNvCxnSpPr/>
          <p:nvPr/>
        </p:nvCxnSpPr>
        <p:spPr>
          <a:xfrm>
            <a:off x="1643042" y="2008220"/>
            <a:ext cx="685804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1321571" y="2186021"/>
            <a:ext cx="64294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8180413" y="2186021"/>
            <a:ext cx="6429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572000" y="1722468"/>
            <a:ext cx="642942" cy="276999"/>
          </a:xfrm>
          <a:prstGeom prst="rect">
            <a:avLst/>
          </a:prstGeom>
          <a:noFill/>
        </p:spPr>
        <p:txBody>
          <a:bodyPr wrap="square" rtlCol="0">
            <a:spAutoFit/>
          </a:bodyPr>
          <a:lstStyle/>
          <a:p>
            <a:r>
              <a:rPr lang="en-US" sz="1200" dirty="0" smtClean="0">
                <a:sym typeface="Symbol"/>
              </a:rPr>
              <a:t> 2</a:t>
            </a:r>
            <a:r>
              <a:rPr lang="el-GR" sz="1200" dirty="0" smtClean="0">
                <a:latin typeface="Calibri"/>
                <a:sym typeface="Symbol"/>
              </a:rPr>
              <a:t>μ</a:t>
            </a:r>
            <a:r>
              <a:rPr lang="en-US" sz="1200" dirty="0" smtClean="0">
                <a:latin typeface="Calibri"/>
                <a:sym typeface="Symbol"/>
              </a:rPr>
              <a:t>s</a:t>
            </a:r>
            <a:endParaRPr lang="en-GB" sz="1200" dirty="0"/>
          </a:p>
        </p:txBody>
      </p:sp>
      <p:sp>
        <p:nvSpPr>
          <p:cNvPr id="44"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45" name="TextBox 5"/>
          <p:cNvSpPr txBox="1">
            <a:spLocks noChangeArrowheads="1"/>
          </p:cNvSpPr>
          <p:nvPr/>
        </p:nvSpPr>
        <p:spPr bwMode="auto">
          <a:xfrm>
            <a:off x="1128208" y="3785417"/>
            <a:ext cx="1800200" cy="230832"/>
          </a:xfrm>
          <a:prstGeom prst="rect">
            <a:avLst/>
          </a:prstGeom>
          <a:noFill/>
          <a:ln w="9525">
            <a:noFill/>
            <a:miter lim="800000"/>
            <a:headEnd/>
            <a:tailEnd/>
          </a:ln>
        </p:spPr>
        <p:txBody>
          <a:bodyPr wrap="square">
            <a:spAutoFit/>
          </a:bodyPr>
          <a:lstStyle/>
          <a:p>
            <a:r>
              <a:rPr lang="en-US" sz="900" i="1" dirty="0" smtClean="0"/>
              <a:t>Courtesy F. </a:t>
            </a:r>
            <a:r>
              <a:rPr lang="en-US" sz="900" i="1" dirty="0" err="1" smtClean="0"/>
              <a:t>Gerigk</a:t>
            </a:r>
            <a:endParaRPr lang="en-US" sz="900" i="1" dirty="0" smtClean="0"/>
          </a:p>
        </p:txBody>
      </p:sp>
    </p:spTree>
    <p:extLst>
      <p:ext uri="{BB962C8B-B14F-4D97-AF65-F5344CB8AC3E}">
        <p14:creationId xmlns:p14="http://schemas.microsoft.com/office/powerpoint/2010/main" val="303208440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85750" y="285750"/>
            <a:ext cx="8643938" cy="1071563"/>
          </a:xfrm>
        </p:spPr>
        <p:txBody>
          <a:bodyPr/>
          <a:lstStyle/>
          <a:p>
            <a:pPr algn="l" eaLnBrk="1" hangingPunct="1">
              <a:defRPr/>
            </a:pPr>
            <a:r>
              <a:rPr lang="en-US" sz="3200" dirty="0" smtClean="0">
                <a:solidFill>
                  <a:srgbClr val="66FF66"/>
                </a:solidFill>
              </a:rPr>
              <a:t>L4 Cavities (DTL, CCDTL, PIMS, De-</a:t>
            </a:r>
            <a:r>
              <a:rPr lang="en-US" sz="3200" dirty="0" err="1" smtClean="0">
                <a:solidFill>
                  <a:srgbClr val="66FF66"/>
                </a:solidFill>
              </a:rPr>
              <a:t>Buncher</a:t>
            </a:r>
            <a:r>
              <a:rPr lang="en-US" sz="3200" dirty="0">
                <a:solidFill>
                  <a:srgbClr val="66FF66"/>
                </a:solidFill>
              </a:rPr>
              <a:t>)</a:t>
            </a:r>
            <a:br>
              <a:rPr lang="en-US" sz="3200" dirty="0">
                <a:solidFill>
                  <a:srgbClr val="66FF66"/>
                </a:solidFill>
              </a:rPr>
            </a:br>
            <a:r>
              <a:rPr lang="en-US" sz="1400" dirty="0">
                <a:solidFill>
                  <a:srgbClr val="66FF66"/>
                </a:solidFill>
              </a:rPr>
              <a:t>Ref: </a:t>
            </a:r>
            <a:r>
              <a:rPr lang="en-US" sz="1400" dirty="0" smtClean="0">
                <a:solidFill>
                  <a:srgbClr val="66FF66"/>
                </a:solidFill>
              </a:rPr>
              <a:t>P. Baudrenghien</a:t>
            </a:r>
            <a:endParaRPr lang="en-US" sz="14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20</a:t>
            </a:fld>
            <a:endParaRPr lang="en-US" sz="1100" i="1" dirty="0">
              <a:solidFill>
                <a:schemeClr val="tx1">
                  <a:lumMod val="75000"/>
                </a:schemeClr>
              </a:solidFill>
              <a:latin typeface="Calibri" pitchFamily="34" charset="0"/>
            </a:endParaRP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2484088"/>
            <a:ext cx="5610225" cy="318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Arrow Connector 3"/>
          <p:cNvCxnSpPr/>
          <p:nvPr/>
        </p:nvCxnSpPr>
        <p:spPr bwMode="auto">
          <a:xfrm flipH="1">
            <a:off x="5292080" y="2336106"/>
            <a:ext cx="432048" cy="1156094"/>
          </a:xfrm>
          <a:prstGeom prst="straightConnector1">
            <a:avLst/>
          </a:prstGeom>
          <a:solidFill>
            <a:schemeClr val="accent1"/>
          </a:solidFill>
          <a:ln w="28575" cap="sq" cmpd="sng" algn="ctr">
            <a:solidFill>
              <a:srgbClr val="FF0000"/>
            </a:solidFill>
            <a:prstDash val="solid"/>
            <a:round/>
            <a:headEnd type="none" w="sm" len="sm"/>
            <a:tailEnd type="arrow"/>
          </a:ln>
          <a:effectLst/>
        </p:spPr>
      </p:cxnSp>
      <p:sp>
        <p:nvSpPr>
          <p:cNvPr id="6" name="TextBox 5"/>
          <p:cNvSpPr txBox="1"/>
          <p:nvPr/>
        </p:nvSpPr>
        <p:spPr>
          <a:xfrm>
            <a:off x="1698768" y="1412776"/>
            <a:ext cx="6192688" cy="923330"/>
          </a:xfrm>
          <a:prstGeom prst="rect">
            <a:avLst/>
          </a:prstGeom>
          <a:noFill/>
        </p:spPr>
        <p:txBody>
          <a:bodyPr wrap="square" rtlCol="0">
            <a:spAutoFit/>
          </a:bodyPr>
          <a:lstStyle/>
          <a:p>
            <a:r>
              <a:rPr lang="en-US" dirty="0" smtClean="0"/>
              <a:t>During beam segment, RF feedbacks and all feed-forwards (for power supply ripple, chopping sequence, beam intensity) are active and specifications should be met</a:t>
            </a:r>
            <a:endParaRPr lang="en-GB" dirty="0"/>
          </a:p>
        </p:txBody>
      </p:sp>
      <p:sp>
        <p:nvSpPr>
          <p:cNvPr id="16"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Tree>
    <p:extLst>
      <p:ext uri="{BB962C8B-B14F-4D97-AF65-F5344CB8AC3E}">
        <p14:creationId xmlns:p14="http://schemas.microsoft.com/office/powerpoint/2010/main" val="168454020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85750" y="285750"/>
            <a:ext cx="8643938" cy="1071563"/>
          </a:xfrm>
        </p:spPr>
        <p:txBody>
          <a:bodyPr/>
          <a:lstStyle/>
          <a:p>
            <a:pPr algn="l" eaLnBrk="1" hangingPunct="1">
              <a:defRPr/>
            </a:pPr>
            <a:r>
              <a:rPr lang="en-US" sz="3200" dirty="0" smtClean="0">
                <a:solidFill>
                  <a:srgbClr val="66FF66"/>
                </a:solidFill>
              </a:rPr>
              <a:t>L4 PIMS</a:t>
            </a:r>
            <a:br>
              <a:rPr lang="en-US" sz="3200" dirty="0" smtClean="0">
                <a:solidFill>
                  <a:srgbClr val="66FF66"/>
                </a:solidFill>
              </a:rPr>
            </a:br>
            <a:r>
              <a:rPr lang="en-US" sz="1400" dirty="0" smtClean="0">
                <a:solidFill>
                  <a:srgbClr val="66FF66"/>
                </a:solidFill>
              </a:rPr>
              <a:t>Ref</a:t>
            </a:r>
            <a:r>
              <a:rPr lang="en-US" sz="1400" dirty="0">
                <a:solidFill>
                  <a:srgbClr val="66FF66"/>
                </a:solidFill>
              </a:rPr>
              <a:t>: </a:t>
            </a:r>
            <a:r>
              <a:rPr lang="en-US" sz="1400" dirty="0" smtClean="0">
                <a:solidFill>
                  <a:srgbClr val="66FF66"/>
                </a:solidFill>
              </a:rPr>
              <a:t>P. Baudrenghien</a:t>
            </a:r>
            <a:endParaRPr lang="en-US" sz="14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21</a:t>
            </a:fld>
            <a:endParaRPr lang="en-US" sz="1100" i="1" dirty="0">
              <a:solidFill>
                <a:schemeClr val="tx1">
                  <a:lumMod val="75000"/>
                </a:schemeClr>
              </a:solidFill>
              <a:latin typeface="Calibri" pitchFamily="34" charset="0"/>
            </a:endParaRPr>
          </a:p>
        </p:txBody>
      </p:sp>
      <p:sp>
        <p:nvSpPr>
          <p:cNvPr id="2" name="TextBox 1"/>
          <p:cNvSpPr txBox="1"/>
          <p:nvPr/>
        </p:nvSpPr>
        <p:spPr>
          <a:xfrm>
            <a:off x="611560" y="4437112"/>
            <a:ext cx="5688632" cy="1200329"/>
          </a:xfrm>
          <a:prstGeom prst="rect">
            <a:avLst/>
          </a:prstGeom>
          <a:noFill/>
        </p:spPr>
        <p:txBody>
          <a:bodyPr wrap="square" rtlCol="0">
            <a:spAutoFit/>
          </a:bodyPr>
          <a:lstStyle/>
          <a:p>
            <a:r>
              <a:rPr lang="en-US" dirty="0" smtClean="0">
                <a:solidFill>
                  <a:srgbClr val="FFFF00"/>
                </a:solidFill>
              </a:rPr>
              <a:t>Possible issue:</a:t>
            </a:r>
          </a:p>
          <a:p>
            <a:r>
              <a:rPr lang="en-US" dirty="0" smtClean="0"/>
              <a:t>1 ring with 1 bucket to be filled-up entirely in 1 sweep</a:t>
            </a:r>
          </a:p>
          <a:p>
            <a:r>
              <a:rPr lang="en-US" dirty="0" smtClean="0"/>
              <a:t>means you have not the same initial energy when filling the following ring… except if you wait 20 us…</a:t>
            </a:r>
            <a:endParaRPr lang="en-GB" dirty="0"/>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4740629"/>
            <a:ext cx="1859745"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3" name="TextBox 12"/>
          <p:cNvSpPr txBox="1"/>
          <p:nvPr/>
        </p:nvSpPr>
        <p:spPr>
          <a:xfrm>
            <a:off x="1907704" y="1844824"/>
            <a:ext cx="5688632" cy="369332"/>
          </a:xfrm>
          <a:prstGeom prst="rect">
            <a:avLst/>
          </a:prstGeom>
          <a:noFill/>
        </p:spPr>
        <p:txBody>
          <a:bodyPr wrap="square" rtlCol="0">
            <a:spAutoFit/>
          </a:bodyPr>
          <a:lstStyle/>
          <a:p>
            <a:r>
              <a:rPr lang="en-US" dirty="0" smtClean="0">
                <a:solidFill>
                  <a:srgbClr val="FFFF00"/>
                </a:solidFill>
              </a:rPr>
              <a:t>Fastest sweeping rate with 40 mA average current</a:t>
            </a:r>
            <a:endParaRPr lang="en-GB" dirty="0"/>
          </a:p>
        </p:txBody>
      </p:sp>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0693" y="2348880"/>
            <a:ext cx="4033515" cy="1368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519019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85750" y="285750"/>
            <a:ext cx="8643938" cy="1071563"/>
          </a:xfrm>
        </p:spPr>
        <p:txBody>
          <a:bodyPr/>
          <a:lstStyle/>
          <a:p>
            <a:pPr algn="l" eaLnBrk="1" hangingPunct="1">
              <a:defRPr/>
            </a:pPr>
            <a:r>
              <a:rPr lang="en-US" sz="3200" dirty="0" smtClean="0">
                <a:solidFill>
                  <a:srgbClr val="66FF66"/>
                </a:solidFill>
              </a:rPr>
              <a:t>PSB Distributor</a:t>
            </a:r>
            <a:br>
              <a:rPr lang="en-US" sz="3200" dirty="0" smtClean="0">
                <a:solidFill>
                  <a:srgbClr val="66FF66"/>
                </a:solidFill>
              </a:rPr>
            </a:br>
            <a:r>
              <a:rPr lang="en-US" sz="1400" dirty="0" smtClean="0">
                <a:solidFill>
                  <a:srgbClr val="66FF66"/>
                </a:solidFill>
              </a:rPr>
              <a:t>Ref: L. SERMEUS</a:t>
            </a:r>
            <a:endParaRPr lang="en-US" sz="14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22</a:t>
            </a:fld>
            <a:endParaRPr lang="en-US" sz="1100" i="1" dirty="0">
              <a:solidFill>
                <a:schemeClr val="tx1">
                  <a:lumMod val="75000"/>
                </a:schemeClr>
              </a:solidFill>
              <a:latin typeface="Calibri" pitchFamily="34" charset="0"/>
            </a:endParaRPr>
          </a:p>
        </p:txBody>
      </p:sp>
      <p:pic>
        <p:nvPicPr>
          <p:cNvPr id="1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614"/>
          <a:stretch/>
        </p:blipFill>
        <p:spPr bwMode="auto">
          <a:xfrm>
            <a:off x="395536" y="2122092"/>
            <a:ext cx="4032448" cy="28474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560856" y="5229200"/>
            <a:ext cx="7632848" cy="830997"/>
          </a:xfrm>
          <a:prstGeom prst="rect">
            <a:avLst/>
          </a:prstGeom>
          <a:noFill/>
        </p:spPr>
        <p:txBody>
          <a:bodyPr wrap="square" rtlCol="0">
            <a:spAutoFit/>
          </a:bodyPr>
          <a:lstStyle/>
          <a:p>
            <a:r>
              <a:rPr lang="en-US" sz="1600" dirty="0" smtClean="0">
                <a:solidFill>
                  <a:srgbClr val="FF0000"/>
                </a:solidFill>
              </a:rPr>
              <a:t>At present: Rise time + overshoot ≈ 2 us &gt; requested 1 us</a:t>
            </a:r>
          </a:p>
          <a:p>
            <a:endParaRPr lang="en-US" sz="1600" dirty="0"/>
          </a:p>
          <a:p>
            <a:r>
              <a:rPr lang="en-US" sz="1600" dirty="0" smtClean="0"/>
              <a:t>1 us response time seems very challenging for the designers!!</a:t>
            </a:r>
            <a:endParaRPr lang="en-GB" sz="1600" dirty="0"/>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688559"/>
            <a:ext cx="4391025"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Tree>
    <p:extLst>
      <p:ext uri="{BB962C8B-B14F-4D97-AF65-F5344CB8AC3E}">
        <p14:creationId xmlns:p14="http://schemas.microsoft.com/office/powerpoint/2010/main" val="396581509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85750" y="285751"/>
            <a:ext cx="8643938" cy="642920"/>
          </a:xfrm>
        </p:spPr>
        <p:txBody>
          <a:bodyPr/>
          <a:lstStyle/>
          <a:p>
            <a:pPr algn="l" eaLnBrk="1" hangingPunct="1">
              <a:defRPr/>
            </a:pPr>
            <a:r>
              <a:rPr lang="en-US" sz="3200" dirty="0" smtClean="0">
                <a:solidFill>
                  <a:srgbClr val="66FF66"/>
                </a:solidFill>
              </a:rPr>
              <a:t>PSB injection practical values</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23</a:t>
            </a:fld>
            <a:endParaRPr lang="en-US" sz="1100" i="1" dirty="0">
              <a:solidFill>
                <a:schemeClr val="tx1">
                  <a:lumMod val="75000"/>
                </a:schemeClr>
              </a:solidFill>
              <a:latin typeface="Calibri" pitchFamily="34" charset="0"/>
            </a:endParaRPr>
          </a:p>
        </p:txBody>
      </p:sp>
      <p:graphicFrame>
        <p:nvGraphicFramePr>
          <p:cNvPr id="12" name="Table 11"/>
          <p:cNvGraphicFramePr>
            <a:graphicFrameLocks noGrp="1"/>
          </p:cNvGraphicFramePr>
          <p:nvPr/>
        </p:nvGraphicFramePr>
        <p:xfrm>
          <a:off x="714348" y="1214422"/>
          <a:ext cx="7643866" cy="4942840"/>
        </p:xfrm>
        <a:graphic>
          <a:graphicData uri="http://schemas.openxmlformats.org/drawingml/2006/table">
            <a:tbl>
              <a:tblPr firstRow="1" bandRow="1">
                <a:tableStyleId>{5C22544A-7EE6-4342-B048-85BDC9FD1C3A}</a:tableStyleId>
              </a:tblPr>
              <a:tblGrid>
                <a:gridCol w="3821933"/>
                <a:gridCol w="3821933"/>
              </a:tblGrid>
              <a:tr h="370840">
                <a:tc>
                  <a:txBody>
                    <a:bodyPr/>
                    <a:lstStyle/>
                    <a:p>
                      <a:endParaRPr lang="en-GB" b="1" i="1" dirty="0">
                        <a:latin typeface="+mn-lt"/>
                      </a:endParaRPr>
                    </a:p>
                  </a:txBody>
                  <a:tcPr/>
                </a:tc>
                <a:tc>
                  <a:txBody>
                    <a:bodyPr/>
                    <a:lstStyle/>
                    <a:p>
                      <a:endParaRPr lang="en-GB" b="1" i="1" dirty="0">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latin typeface="+mn-lt"/>
                        </a:rPr>
                        <a:t>Injection duration (per Ring)</a:t>
                      </a:r>
                      <a:endParaRPr lang="en-GB" b="1" i="1"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err="1" smtClean="0">
                          <a:latin typeface="+mn-lt"/>
                        </a:rPr>
                        <a:t>k.T</a:t>
                      </a:r>
                      <a:r>
                        <a:rPr lang="en-US" b="1" i="1" baseline="-25000" dirty="0" err="1" smtClean="0">
                          <a:latin typeface="+mn-lt"/>
                        </a:rPr>
                        <a:t>REV</a:t>
                      </a:r>
                      <a:r>
                        <a:rPr lang="en-US" b="1" i="1" dirty="0" smtClean="0">
                          <a:latin typeface="+mn-lt"/>
                        </a:rPr>
                        <a:t> with k </a:t>
                      </a:r>
                      <a:r>
                        <a:rPr lang="en-US" b="1" i="1" dirty="0" smtClean="0">
                          <a:latin typeface="+mn-lt"/>
                          <a:sym typeface="Mathematica1"/>
                        </a:rPr>
                        <a:t> [1</a:t>
                      </a:r>
                      <a:r>
                        <a:rPr lang="en-US" b="1" i="1" baseline="0" dirty="0" smtClean="0">
                          <a:latin typeface="+mn-lt"/>
                          <a:sym typeface="Mathematica1"/>
                        </a:rPr>
                        <a:t> , 100]  </a:t>
                      </a:r>
                      <a:r>
                        <a:rPr lang="en-US" b="1" i="1" baseline="0" dirty="0" smtClean="0">
                          <a:latin typeface="+mn-lt"/>
                          <a:sym typeface="Mathematica7Mono"/>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i="1" dirty="0">
                        <a:latin typeface="+mn-lt"/>
                      </a:endParaRPr>
                    </a:p>
                  </a:txBody>
                  <a:tcPr/>
                </a:tc>
              </a:tr>
              <a:tr h="370840">
                <a:tc>
                  <a:txBody>
                    <a:bodyPr/>
                    <a:lstStyle/>
                    <a:p>
                      <a:r>
                        <a:rPr lang="en-US" b="1" i="1" dirty="0" smtClean="0">
                          <a:latin typeface="+mn-lt"/>
                        </a:rPr>
                        <a:t>Injection </a:t>
                      </a:r>
                      <a:r>
                        <a:rPr lang="en-US" b="1" i="1" dirty="0" err="1" smtClean="0">
                          <a:latin typeface="+mn-lt"/>
                        </a:rPr>
                        <a:t>Bdot</a:t>
                      </a:r>
                      <a:endParaRPr lang="en-GB" b="1" i="1" dirty="0">
                        <a:latin typeface="+mn-lt"/>
                      </a:endParaRPr>
                    </a:p>
                  </a:txBody>
                  <a:tcPr/>
                </a:tc>
                <a:tc>
                  <a:txBody>
                    <a:bodyPr/>
                    <a:lstStyle/>
                    <a:p>
                      <a:r>
                        <a:rPr lang="en-US" b="1" i="1" dirty="0" smtClean="0">
                          <a:latin typeface="+mn-lt"/>
                        </a:rPr>
                        <a:t>1.2 Gauss/100</a:t>
                      </a:r>
                      <a:r>
                        <a:rPr lang="el-GR" b="1" i="1" dirty="0" smtClean="0">
                          <a:latin typeface="+mn-lt"/>
                        </a:rPr>
                        <a:t>μ</a:t>
                      </a:r>
                      <a:r>
                        <a:rPr lang="en-US" b="1" i="1" dirty="0" smtClean="0">
                          <a:latin typeface="+mn-lt"/>
                        </a:rPr>
                        <a:t>s</a:t>
                      </a:r>
                    </a:p>
                    <a:p>
                      <a:endParaRPr lang="en-GB" b="1" i="1" dirty="0">
                        <a:latin typeface="+mn-lt"/>
                      </a:endParaRPr>
                    </a:p>
                  </a:txBody>
                  <a:tcPr/>
                </a:tc>
              </a:tr>
              <a:tr h="370840">
                <a:tc>
                  <a:txBody>
                    <a:bodyPr/>
                    <a:lstStyle/>
                    <a:p>
                      <a:r>
                        <a:rPr lang="el-GR" sz="1800" b="1" i="1" dirty="0" smtClean="0">
                          <a:solidFill>
                            <a:schemeClr val="accent6">
                              <a:lumMod val="75000"/>
                            </a:schemeClr>
                          </a:solidFill>
                          <a:latin typeface="+mn-lt"/>
                        </a:rPr>
                        <a:t>Δ</a:t>
                      </a:r>
                      <a:r>
                        <a:rPr lang="en-US" sz="1800" b="1" i="1" dirty="0" smtClean="0">
                          <a:solidFill>
                            <a:schemeClr val="accent6">
                              <a:lumMod val="75000"/>
                            </a:schemeClr>
                          </a:solidFill>
                          <a:latin typeface="+mn-lt"/>
                        </a:rPr>
                        <a:t>R =0  inj. frequency law </a:t>
                      </a:r>
                      <a:endParaRPr lang="en-GB" b="1" i="1" dirty="0">
                        <a:latin typeface="+mn-lt"/>
                      </a:endParaRPr>
                    </a:p>
                  </a:txBody>
                  <a:tcPr/>
                </a:tc>
                <a:tc>
                  <a:txBody>
                    <a:bodyPr/>
                    <a:lstStyle/>
                    <a:p>
                      <a:pPr>
                        <a:buFont typeface="Symbol" pitchFamily="18" charset="2"/>
                        <a:buChar char="Þ"/>
                      </a:pPr>
                      <a:r>
                        <a:rPr lang="en-US" sz="1800" b="1" i="1" dirty="0" smtClean="0">
                          <a:solidFill>
                            <a:schemeClr val="accent6">
                              <a:lumMod val="75000"/>
                            </a:schemeClr>
                          </a:solidFill>
                          <a:latin typeface="+mn-lt"/>
                        </a:rPr>
                        <a:t> </a:t>
                      </a:r>
                      <a:r>
                        <a:rPr lang="el-GR" sz="1800" b="1" i="1" dirty="0" smtClean="0">
                          <a:solidFill>
                            <a:schemeClr val="accent6">
                              <a:lumMod val="75000"/>
                            </a:schemeClr>
                          </a:solidFill>
                          <a:latin typeface="+mn-lt"/>
                        </a:rPr>
                        <a:t>Δ</a:t>
                      </a:r>
                      <a:r>
                        <a:rPr lang="en-US" sz="1800" b="1" i="1" dirty="0" smtClean="0">
                          <a:solidFill>
                            <a:schemeClr val="accent6">
                              <a:lumMod val="75000"/>
                            </a:schemeClr>
                          </a:solidFill>
                          <a:latin typeface="+mn-lt"/>
                        </a:rPr>
                        <a:t>E = 154 keV/100</a:t>
                      </a:r>
                      <a:r>
                        <a:rPr lang="el-GR" sz="1800" b="1" i="1" dirty="0" smtClean="0">
                          <a:solidFill>
                            <a:schemeClr val="accent6">
                              <a:lumMod val="75000"/>
                            </a:schemeClr>
                          </a:solidFill>
                          <a:latin typeface="+mn-lt"/>
                        </a:rPr>
                        <a:t> μ</a:t>
                      </a:r>
                      <a:r>
                        <a:rPr lang="en-US" sz="1800" b="1" i="1" dirty="0" smtClean="0">
                          <a:solidFill>
                            <a:schemeClr val="accent6">
                              <a:lumMod val="75000"/>
                            </a:schemeClr>
                          </a:solidFill>
                          <a:latin typeface="+mn-lt"/>
                        </a:rPr>
                        <a:t>s</a:t>
                      </a:r>
                    </a:p>
                    <a:p>
                      <a:pPr marL="0" marR="0" indent="0" algn="l" defTabSz="914400" rtl="0" eaLnBrk="1" fontAlgn="auto" latinLnBrk="0" hangingPunct="1">
                        <a:lnSpc>
                          <a:spcPct val="100000"/>
                        </a:lnSpc>
                        <a:spcBef>
                          <a:spcPts val="0"/>
                        </a:spcBef>
                        <a:spcAft>
                          <a:spcPts val="0"/>
                        </a:spcAft>
                        <a:buClrTx/>
                        <a:buSzTx/>
                        <a:buFont typeface="Symbol" pitchFamily="18" charset="2"/>
                        <a:buChar char="Þ"/>
                        <a:tabLst/>
                        <a:defRPr/>
                      </a:pPr>
                      <a:r>
                        <a:rPr lang="en-US" sz="1800" b="1" i="1" dirty="0" smtClean="0">
                          <a:solidFill>
                            <a:schemeClr val="accent6">
                              <a:lumMod val="75000"/>
                            </a:schemeClr>
                          </a:solidFill>
                        </a:rPr>
                        <a:t> </a:t>
                      </a:r>
                      <a:r>
                        <a:rPr lang="el-GR" sz="1800" b="1" i="1" dirty="0" smtClean="0">
                          <a:solidFill>
                            <a:schemeClr val="accent6">
                              <a:lumMod val="75000"/>
                            </a:schemeClr>
                          </a:solidFill>
                        </a:rPr>
                        <a:t>Δ</a:t>
                      </a:r>
                      <a:r>
                        <a:rPr lang="en-US" sz="1800" b="1" i="1" dirty="0" smtClean="0">
                          <a:solidFill>
                            <a:schemeClr val="accent6">
                              <a:lumMod val="75000"/>
                            </a:schemeClr>
                          </a:solidFill>
                        </a:rPr>
                        <a:t>f = 31.6 Hz/0.1Gauss </a:t>
                      </a:r>
                    </a:p>
                    <a:p>
                      <a:pPr marL="0" marR="0" indent="0" algn="l" defTabSz="914400" rtl="0" eaLnBrk="1" fontAlgn="auto" latinLnBrk="0" hangingPunct="1">
                        <a:lnSpc>
                          <a:spcPct val="100000"/>
                        </a:lnSpc>
                        <a:spcBef>
                          <a:spcPts val="0"/>
                        </a:spcBef>
                        <a:spcAft>
                          <a:spcPts val="0"/>
                        </a:spcAft>
                        <a:buClrTx/>
                        <a:buSzTx/>
                        <a:buFont typeface="Symbol" pitchFamily="18" charset="2"/>
                        <a:buChar char="Þ"/>
                        <a:tabLst/>
                        <a:defRPr/>
                      </a:pPr>
                      <a:r>
                        <a:rPr lang="en-US" sz="1800" b="1" i="1" dirty="0" smtClean="0">
                          <a:solidFill>
                            <a:schemeClr val="accent6">
                              <a:lumMod val="75000"/>
                            </a:schemeClr>
                          </a:solidFill>
                        </a:rPr>
                        <a:t> 379 Hz/100</a:t>
                      </a:r>
                      <a:r>
                        <a:rPr lang="el-GR" sz="1800" b="1" i="1" dirty="0" smtClean="0">
                          <a:solidFill>
                            <a:schemeClr val="accent6">
                              <a:lumMod val="75000"/>
                            </a:schemeClr>
                          </a:solidFill>
                        </a:rPr>
                        <a:t>μ</a:t>
                      </a:r>
                      <a:r>
                        <a:rPr lang="en-US" sz="1800" b="1" i="1" dirty="0" smtClean="0">
                          <a:solidFill>
                            <a:schemeClr val="accent6">
                              <a:lumMod val="75000"/>
                            </a:schemeClr>
                          </a:solidFill>
                        </a:rPr>
                        <a:t>s </a:t>
                      </a:r>
                    </a:p>
                    <a:p>
                      <a:pPr marL="0" marR="0" indent="0" algn="l" defTabSz="914400" rtl="0" eaLnBrk="1" fontAlgn="auto" latinLnBrk="0" hangingPunct="1">
                        <a:lnSpc>
                          <a:spcPct val="100000"/>
                        </a:lnSpc>
                        <a:spcBef>
                          <a:spcPts val="0"/>
                        </a:spcBef>
                        <a:spcAft>
                          <a:spcPts val="0"/>
                        </a:spcAft>
                        <a:buClrTx/>
                        <a:buSzTx/>
                        <a:buFont typeface="Symbol" pitchFamily="18" charset="2"/>
                        <a:buChar char="Þ"/>
                        <a:tabLst/>
                        <a:defRPr/>
                      </a:pPr>
                      <a:r>
                        <a:rPr lang="en-US" sz="1800" b="1" i="1" dirty="0" smtClean="0">
                          <a:solidFill>
                            <a:schemeClr val="accent6">
                              <a:lumMod val="75000"/>
                            </a:schemeClr>
                          </a:solidFill>
                        </a:rPr>
                        <a:t> 19 Hz/5</a:t>
                      </a:r>
                      <a:r>
                        <a:rPr lang="el-GR" sz="1800" b="1" i="1" dirty="0" smtClean="0">
                          <a:solidFill>
                            <a:schemeClr val="accent6">
                              <a:lumMod val="75000"/>
                            </a:schemeClr>
                          </a:solidFill>
                        </a:rPr>
                        <a:t>μ</a:t>
                      </a:r>
                      <a:r>
                        <a:rPr lang="en-US" sz="1800" b="1" i="1" dirty="0" smtClean="0">
                          <a:solidFill>
                            <a:schemeClr val="accent6">
                              <a:lumMod val="75000"/>
                            </a:schemeClr>
                          </a:solidFill>
                        </a:rPr>
                        <a:t>s (5</a:t>
                      </a:r>
                      <a:r>
                        <a:rPr lang="el-GR" sz="1800" b="1" i="1" dirty="0" smtClean="0">
                          <a:solidFill>
                            <a:schemeClr val="accent6">
                              <a:lumMod val="75000"/>
                            </a:schemeClr>
                          </a:solidFill>
                        </a:rPr>
                        <a:t>μ</a:t>
                      </a:r>
                      <a:r>
                        <a:rPr lang="en-US" sz="1800" b="1" i="1" dirty="0" smtClean="0">
                          <a:solidFill>
                            <a:schemeClr val="accent6">
                              <a:lumMod val="75000"/>
                            </a:schemeClr>
                          </a:solidFill>
                        </a:rPr>
                        <a:t>s is the foreseen DSP “fast-loop-clock” period). </a:t>
                      </a:r>
                    </a:p>
                    <a:p>
                      <a:pPr marL="0" marR="0" indent="0" algn="l" defTabSz="914400" rtl="0" eaLnBrk="1" fontAlgn="auto" latinLnBrk="0" hangingPunct="1">
                        <a:lnSpc>
                          <a:spcPct val="100000"/>
                        </a:lnSpc>
                        <a:spcBef>
                          <a:spcPts val="0"/>
                        </a:spcBef>
                        <a:spcAft>
                          <a:spcPts val="0"/>
                        </a:spcAft>
                        <a:buClrTx/>
                        <a:buSzTx/>
                        <a:buFont typeface="Symbol" pitchFamily="18" charset="2"/>
                        <a:buChar char="Þ"/>
                        <a:tabLst/>
                        <a:defRPr/>
                      </a:pPr>
                      <a:endParaRPr lang="en-US" sz="1800" b="1" i="1" dirty="0" smtClean="0">
                        <a:solidFill>
                          <a:schemeClr val="accent6">
                            <a:lumMod val="75000"/>
                          </a:schemeClr>
                        </a:solidFill>
                        <a:latin typeface="+mn-lt"/>
                      </a:endParaRPr>
                    </a:p>
                  </a:txBody>
                  <a:tcPr/>
                </a:tc>
              </a:tr>
              <a:tr h="370840">
                <a:tc>
                  <a:txBody>
                    <a:bodyPr/>
                    <a:lstStyle/>
                    <a:p>
                      <a:r>
                        <a:rPr lang="el-GR" sz="1800" b="1" i="1" dirty="0" smtClean="0">
                          <a:solidFill>
                            <a:schemeClr val="accent6">
                              <a:lumMod val="75000"/>
                            </a:schemeClr>
                          </a:solidFill>
                          <a:latin typeface="+mn-lt"/>
                        </a:rPr>
                        <a:t>Δ</a:t>
                      </a:r>
                      <a:r>
                        <a:rPr lang="en-US" sz="1800" b="1" i="1" dirty="0" smtClean="0">
                          <a:solidFill>
                            <a:schemeClr val="accent6">
                              <a:lumMod val="75000"/>
                            </a:schemeClr>
                          </a:solidFill>
                          <a:latin typeface="+mn-lt"/>
                        </a:rPr>
                        <a:t>p = 0  inj.</a:t>
                      </a:r>
                      <a:r>
                        <a:rPr lang="en-US" sz="1800" b="1" i="1" baseline="0" dirty="0" smtClean="0">
                          <a:solidFill>
                            <a:schemeClr val="accent6">
                              <a:lumMod val="75000"/>
                            </a:schemeClr>
                          </a:solidFill>
                          <a:latin typeface="+mn-lt"/>
                        </a:rPr>
                        <a:t> </a:t>
                      </a:r>
                      <a:r>
                        <a:rPr lang="en-US" sz="1800" b="1" i="1" dirty="0" smtClean="0">
                          <a:solidFill>
                            <a:schemeClr val="accent6">
                              <a:lumMod val="75000"/>
                            </a:schemeClr>
                          </a:solidFill>
                          <a:latin typeface="+mn-lt"/>
                        </a:rPr>
                        <a:t>frequency law</a:t>
                      </a:r>
                      <a:endParaRPr lang="en-GB" b="1" i="1" dirty="0">
                        <a:latin typeface="+mn-lt"/>
                      </a:endParaRPr>
                    </a:p>
                  </a:txBody>
                  <a:tcPr/>
                </a:tc>
                <a:tc>
                  <a:txBody>
                    <a:bodyPr/>
                    <a:lstStyle/>
                    <a:p>
                      <a:pPr>
                        <a:buFont typeface="Symbol" pitchFamily="18" charset="2"/>
                        <a:buChar char="Þ"/>
                      </a:pPr>
                      <a:r>
                        <a:rPr lang="en-US" sz="1800" b="1" i="1" dirty="0" smtClean="0">
                          <a:solidFill>
                            <a:schemeClr val="accent6">
                              <a:lumMod val="75000"/>
                            </a:schemeClr>
                          </a:solidFill>
                          <a:latin typeface="+mn-lt"/>
                        </a:rPr>
                        <a:t> </a:t>
                      </a:r>
                      <a:r>
                        <a:rPr lang="el-GR" sz="1800" b="1" i="1" dirty="0" smtClean="0">
                          <a:solidFill>
                            <a:schemeClr val="accent6">
                              <a:lumMod val="75000"/>
                            </a:schemeClr>
                          </a:solidFill>
                          <a:latin typeface="+mn-lt"/>
                        </a:rPr>
                        <a:t>Δ</a:t>
                      </a:r>
                      <a:r>
                        <a:rPr lang="en-US" sz="1800" b="1" i="1" dirty="0" smtClean="0">
                          <a:solidFill>
                            <a:schemeClr val="accent6">
                              <a:lumMod val="75000"/>
                            </a:schemeClr>
                          </a:solidFill>
                          <a:latin typeface="+mn-lt"/>
                        </a:rPr>
                        <a:t>R = -0.8 mm/100</a:t>
                      </a:r>
                      <a:r>
                        <a:rPr lang="el-GR" sz="1800" b="1" i="1" dirty="0" smtClean="0">
                          <a:solidFill>
                            <a:schemeClr val="accent6">
                              <a:lumMod val="75000"/>
                            </a:schemeClr>
                          </a:solidFill>
                          <a:latin typeface="+mn-lt"/>
                        </a:rPr>
                        <a:t> μ</a:t>
                      </a:r>
                      <a:r>
                        <a:rPr lang="en-US" sz="1800" b="1" i="1" dirty="0" smtClean="0">
                          <a:solidFill>
                            <a:schemeClr val="accent6">
                              <a:lumMod val="75000"/>
                            </a:schemeClr>
                          </a:solidFill>
                          <a:latin typeface="+mn-lt"/>
                        </a:rPr>
                        <a:t>s</a:t>
                      </a:r>
                    </a:p>
                    <a:p>
                      <a:pPr>
                        <a:buFont typeface="Symbol" pitchFamily="18" charset="2"/>
                        <a:buNone/>
                      </a:pPr>
                      <a:endParaRPr lang="en-US" sz="1800" b="1" i="1" dirty="0" smtClean="0">
                        <a:solidFill>
                          <a:schemeClr val="accent6">
                            <a:lumMod val="75000"/>
                          </a:schemeClr>
                        </a:solidFill>
                        <a:latin typeface="+mn-lt"/>
                      </a:endParaRPr>
                    </a:p>
                  </a:txBody>
                  <a:tcPr/>
                </a:tc>
              </a:tr>
              <a:tr h="370840">
                <a:tc>
                  <a:txBody>
                    <a:bodyPr/>
                    <a:lstStyle/>
                    <a:p>
                      <a:r>
                        <a:rPr lang="el-GR" sz="1800" b="1" i="1" dirty="0" smtClean="0">
                          <a:solidFill>
                            <a:schemeClr val="accent6">
                              <a:lumMod val="75000"/>
                            </a:schemeClr>
                          </a:solidFill>
                          <a:latin typeface="+mn-lt"/>
                        </a:rPr>
                        <a:t>Δ</a:t>
                      </a:r>
                      <a:r>
                        <a:rPr lang="en-US" sz="1800" b="1" i="1" dirty="0" smtClean="0">
                          <a:solidFill>
                            <a:schemeClr val="accent6">
                              <a:lumMod val="75000"/>
                            </a:schemeClr>
                          </a:solidFill>
                          <a:latin typeface="+mn-lt"/>
                        </a:rPr>
                        <a:t>f = 0  inj. frequency law (fixed</a:t>
                      </a:r>
                      <a:r>
                        <a:rPr lang="en-US" sz="1800" b="1" i="1" baseline="0" dirty="0" smtClean="0">
                          <a:solidFill>
                            <a:schemeClr val="accent6">
                              <a:lumMod val="75000"/>
                            </a:schemeClr>
                          </a:solidFill>
                          <a:latin typeface="+mn-lt"/>
                        </a:rPr>
                        <a:t> frequency)</a:t>
                      </a:r>
                      <a:endParaRPr lang="en-GB" b="1" i="1" dirty="0">
                        <a:latin typeface="+mn-lt"/>
                      </a:endParaRPr>
                    </a:p>
                  </a:txBody>
                  <a:tcPr/>
                </a:tc>
                <a:tc>
                  <a:txBody>
                    <a:bodyPr/>
                    <a:lstStyle/>
                    <a:p>
                      <a:pPr>
                        <a:buFont typeface="Symbol" pitchFamily="18" charset="2"/>
                        <a:buChar char="Þ"/>
                      </a:pPr>
                      <a:r>
                        <a:rPr lang="en-US" sz="1800" b="1" i="1" dirty="0" smtClean="0">
                          <a:solidFill>
                            <a:schemeClr val="accent6">
                              <a:lumMod val="75000"/>
                            </a:schemeClr>
                          </a:solidFill>
                          <a:latin typeface="+mn-lt"/>
                        </a:rPr>
                        <a:t> </a:t>
                      </a:r>
                      <a:r>
                        <a:rPr lang="el-GR" sz="1800" b="1" i="1" dirty="0" smtClean="0">
                          <a:solidFill>
                            <a:schemeClr val="accent6">
                              <a:lumMod val="75000"/>
                            </a:schemeClr>
                          </a:solidFill>
                          <a:latin typeface="+mn-lt"/>
                        </a:rPr>
                        <a:t>Δ</a:t>
                      </a:r>
                      <a:r>
                        <a:rPr lang="en-US" sz="1800" b="1" i="1" dirty="0" smtClean="0">
                          <a:solidFill>
                            <a:schemeClr val="accent6">
                              <a:lumMod val="75000"/>
                            </a:schemeClr>
                          </a:solidFill>
                          <a:latin typeface="+mn-lt"/>
                        </a:rPr>
                        <a:t>E = -14.3 keV/100</a:t>
                      </a:r>
                      <a:r>
                        <a:rPr lang="el-GR" sz="1800" b="1" i="1" dirty="0" smtClean="0">
                          <a:solidFill>
                            <a:schemeClr val="accent6">
                              <a:lumMod val="75000"/>
                            </a:schemeClr>
                          </a:solidFill>
                          <a:latin typeface="+mn-lt"/>
                        </a:rPr>
                        <a:t> μ</a:t>
                      </a:r>
                      <a:r>
                        <a:rPr lang="en-US" sz="1800" b="1" i="1" dirty="0" smtClean="0">
                          <a:solidFill>
                            <a:schemeClr val="accent6">
                              <a:lumMod val="75000"/>
                            </a:schemeClr>
                          </a:solidFill>
                          <a:latin typeface="+mn-lt"/>
                        </a:rPr>
                        <a:t>s </a:t>
                      </a:r>
                    </a:p>
                    <a:p>
                      <a:pPr>
                        <a:buFont typeface="Symbol" pitchFamily="18" charset="2"/>
                        <a:buChar char="Þ"/>
                      </a:pPr>
                      <a:r>
                        <a:rPr lang="en-US" sz="1800" b="1" i="1" dirty="0" smtClean="0">
                          <a:solidFill>
                            <a:schemeClr val="accent6">
                              <a:lumMod val="75000"/>
                            </a:schemeClr>
                          </a:solidFill>
                          <a:latin typeface="+mn-lt"/>
                        </a:rPr>
                        <a:t> </a:t>
                      </a:r>
                      <a:r>
                        <a:rPr lang="el-GR" sz="1800" b="1" i="1" dirty="0" smtClean="0">
                          <a:solidFill>
                            <a:schemeClr val="accent6">
                              <a:lumMod val="75000"/>
                            </a:schemeClr>
                          </a:solidFill>
                          <a:latin typeface="+mn-lt"/>
                        </a:rPr>
                        <a:t>Δ</a:t>
                      </a:r>
                      <a:r>
                        <a:rPr lang="en-US" sz="1800" b="1" i="1" dirty="0" smtClean="0">
                          <a:solidFill>
                            <a:schemeClr val="accent6">
                              <a:lumMod val="75000"/>
                            </a:schemeClr>
                          </a:solidFill>
                          <a:latin typeface="+mn-lt"/>
                        </a:rPr>
                        <a:t>R = -0.86 mm/100</a:t>
                      </a:r>
                      <a:r>
                        <a:rPr lang="el-GR" sz="1800" b="1" i="1" dirty="0" smtClean="0">
                          <a:solidFill>
                            <a:schemeClr val="accent6">
                              <a:lumMod val="75000"/>
                            </a:schemeClr>
                          </a:solidFill>
                          <a:latin typeface="+mn-lt"/>
                        </a:rPr>
                        <a:t> μ</a:t>
                      </a:r>
                      <a:r>
                        <a:rPr lang="en-US" sz="1800" b="1" i="1" dirty="0" smtClean="0">
                          <a:solidFill>
                            <a:schemeClr val="accent6">
                              <a:lumMod val="75000"/>
                            </a:schemeClr>
                          </a:solidFill>
                          <a:latin typeface="+mn-lt"/>
                        </a:rPr>
                        <a:t>s</a:t>
                      </a:r>
                    </a:p>
                    <a:p>
                      <a:pPr>
                        <a:buFont typeface="Symbol" pitchFamily="18" charset="2"/>
                        <a:buChar char="Þ"/>
                      </a:pPr>
                      <a:endParaRPr lang="en-GB" b="1" i="1" dirty="0">
                        <a:latin typeface="+mn-lt"/>
                      </a:endParaRPr>
                    </a:p>
                  </a:txBody>
                  <a:tcPr/>
                </a:tc>
              </a:tr>
            </a:tbl>
          </a:graphicData>
        </a:graphic>
      </p:graphicFrame>
      <p:sp>
        <p:nvSpPr>
          <p:cNvPr id="7"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85750" y="285751"/>
            <a:ext cx="8501092" cy="785796"/>
          </a:xfrm>
        </p:spPr>
        <p:txBody>
          <a:bodyPr/>
          <a:lstStyle/>
          <a:p>
            <a:pPr algn="l" eaLnBrk="1" hangingPunct="1">
              <a:defRPr/>
            </a:pPr>
            <a:r>
              <a:rPr lang="en-US" sz="2800" dirty="0" smtClean="0">
                <a:solidFill>
                  <a:srgbClr val="66FF66"/>
                </a:solidFill>
              </a:rPr>
              <a:t>Evolution of the rf bucket phase during injection</a:t>
            </a:r>
            <a:endParaRPr lang="en-US" sz="28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24</a:t>
            </a:fld>
            <a:endParaRPr lang="en-US" sz="1100" i="1" dirty="0">
              <a:solidFill>
                <a:schemeClr val="tx1">
                  <a:lumMod val="75000"/>
                </a:schemeClr>
              </a:solidFill>
              <a:latin typeface="Calibri" pitchFamily="34" charset="0"/>
            </a:endParaRPr>
          </a:p>
        </p:txBody>
      </p:sp>
      <p:sp>
        <p:nvSpPr>
          <p:cNvPr id="12" name="TextBox 11"/>
          <p:cNvSpPr txBox="1"/>
          <p:nvPr/>
        </p:nvSpPr>
        <p:spPr>
          <a:xfrm>
            <a:off x="642910" y="1214422"/>
            <a:ext cx="7858180" cy="2308324"/>
          </a:xfrm>
          <a:prstGeom prst="rect">
            <a:avLst/>
          </a:prstGeom>
          <a:noFill/>
        </p:spPr>
        <p:txBody>
          <a:bodyPr wrap="square" rtlCol="0">
            <a:spAutoFit/>
          </a:bodyPr>
          <a:lstStyle/>
          <a:p>
            <a:r>
              <a:rPr lang="en-US" sz="1600" i="1" dirty="0" smtClean="0">
                <a:latin typeface="+mn-lt"/>
              </a:rPr>
              <a:t>The foreseen PSB Beam Control is activated at the pace of a 200 kHz clock (every 5</a:t>
            </a:r>
            <a:r>
              <a:rPr lang="el-GR" sz="1600" i="1" dirty="0" smtClean="0">
                <a:latin typeface="+mn-lt"/>
              </a:rPr>
              <a:t>μ</a:t>
            </a:r>
            <a:r>
              <a:rPr lang="en-US" sz="1600" i="1" dirty="0" smtClean="0">
                <a:latin typeface="+mn-lt"/>
              </a:rPr>
              <a:t>s). This interrupt clock or </a:t>
            </a:r>
            <a:r>
              <a:rPr lang="en-US" sz="1600" i="1" dirty="0" smtClean="0"/>
              <a:t>“fast-loop-clock” </a:t>
            </a:r>
            <a:r>
              <a:rPr lang="en-US" sz="1600" i="1" dirty="0" smtClean="0">
                <a:latin typeface="+mn-lt"/>
              </a:rPr>
              <a:t>is asynchronous </a:t>
            </a:r>
            <a:r>
              <a:rPr lang="en-US" sz="1600" i="1" dirty="0" err="1" smtClean="0">
                <a:latin typeface="+mn-lt"/>
              </a:rPr>
              <a:t>w.r.t</a:t>
            </a:r>
            <a:r>
              <a:rPr lang="en-US" sz="1600" i="1" dirty="0" smtClean="0">
                <a:latin typeface="+mn-lt"/>
              </a:rPr>
              <a:t>. the injection process.</a:t>
            </a:r>
          </a:p>
          <a:p>
            <a:endParaRPr lang="en-US" sz="1600" i="1" dirty="0" smtClean="0">
              <a:latin typeface="+mn-lt"/>
            </a:endParaRPr>
          </a:p>
          <a:p>
            <a:r>
              <a:rPr lang="en-US" sz="1600" i="1" dirty="0" smtClean="0">
                <a:latin typeface="+mn-lt"/>
              </a:rPr>
              <a:t>The rf doesn’t change in between 2 “fast-loop-clock” tics - period corresponding to 5 injected turns. </a:t>
            </a:r>
          </a:p>
          <a:p>
            <a:pPr>
              <a:buFont typeface="Wingdings" pitchFamily="2" charset="2"/>
              <a:buChar char="Ø"/>
            </a:pPr>
            <a:endParaRPr lang="en-US" sz="1600" i="1" dirty="0" smtClean="0"/>
          </a:p>
          <a:p>
            <a:r>
              <a:rPr lang="en-US" sz="1600" i="1" dirty="0" smtClean="0">
                <a:solidFill>
                  <a:srgbClr val="FFFF00"/>
                </a:solidFill>
              </a:rPr>
              <a:t>For a perfect tracking of the rf frequency change, the “fast-loop-clock” should be in phase with the injection process. </a:t>
            </a:r>
            <a:endParaRPr lang="en-US" sz="1600" b="1" i="1" dirty="0" smtClean="0">
              <a:solidFill>
                <a:srgbClr val="FFFF00"/>
              </a:solidFill>
            </a:endParaRPr>
          </a:p>
        </p:txBody>
      </p:sp>
      <p:cxnSp>
        <p:nvCxnSpPr>
          <p:cNvPr id="13" name="Straight Connector 12"/>
          <p:cNvCxnSpPr/>
          <p:nvPr/>
        </p:nvCxnSpPr>
        <p:spPr>
          <a:xfrm>
            <a:off x="1643042" y="4937951"/>
            <a:ext cx="14287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flipH="1" flipV="1">
            <a:off x="1750199" y="4902232"/>
            <a:ext cx="7143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785918" y="4866513"/>
            <a:ext cx="14287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928794" y="4795075"/>
            <a:ext cx="14287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flipV="1">
            <a:off x="2035951" y="4759356"/>
            <a:ext cx="7143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071670" y="4723637"/>
            <a:ext cx="14287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H="1" flipV="1">
            <a:off x="1902599" y="4830000"/>
            <a:ext cx="7143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flipH="1" flipV="1">
            <a:off x="2178033" y="4687124"/>
            <a:ext cx="7143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571736" y="4507735"/>
            <a:ext cx="14287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flipH="1" flipV="1">
            <a:off x="2678893" y="4472016"/>
            <a:ext cx="7143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714612" y="4436297"/>
            <a:ext cx="14287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857488" y="4364859"/>
            <a:ext cx="14287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2964645" y="4329140"/>
            <a:ext cx="7143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000364" y="4293421"/>
            <a:ext cx="14287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2831293" y="4399784"/>
            <a:ext cx="7143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071934" y="3500438"/>
            <a:ext cx="4062442" cy="2677656"/>
          </a:xfrm>
          <a:prstGeom prst="rect">
            <a:avLst/>
          </a:prstGeom>
          <a:noFill/>
        </p:spPr>
        <p:txBody>
          <a:bodyPr wrap="square" rtlCol="0">
            <a:spAutoFit/>
          </a:bodyPr>
          <a:lstStyle/>
          <a:p>
            <a:pPr>
              <a:buFont typeface="Arial" pitchFamily="34" charset="0"/>
              <a:buChar char="•"/>
            </a:pPr>
            <a:r>
              <a:rPr lang="en-US" sz="1400" i="1" dirty="0" smtClean="0">
                <a:solidFill>
                  <a:srgbClr val="66FF33"/>
                </a:solidFill>
                <a:latin typeface="+mn-lt"/>
              </a:rPr>
              <a:t>The frequency increase (</a:t>
            </a:r>
            <a:r>
              <a:rPr lang="el-GR" sz="1400" i="1" dirty="0" smtClean="0">
                <a:solidFill>
                  <a:srgbClr val="66FF33"/>
                </a:solidFill>
                <a:latin typeface="+mn-lt"/>
              </a:rPr>
              <a:t>Δ</a:t>
            </a:r>
            <a:r>
              <a:rPr lang="en-US" sz="1400" i="1" dirty="0" smtClean="0">
                <a:solidFill>
                  <a:srgbClr val="66FF33"/>
                </a:solidFill>
                <a:latin typeface="+mn-lt"/>
              </a:rPr>
              <a:t>R =0) during injection creates a parabolic revolution phase deviation from the initial reference of </a:t>
            </a:r>
            <a:r>
              <a:rPr lang="en-US" sz="1400" i="1" dirty="0" smtClean="0">
                <a:solidFill>
                  <a:srgbClr val="66FF33"/>
                </a:solidFill>
              </a:rPr>
              <a:t>6.82</a:t>
            </a:r>
            <a:r>
              <a:rPr lang="en-US" sz="1400" i="1" baseline="30000" dirty="0" smtClean="0">
                <a:solidFill>
                  <a:srgbClr val="66FF33"/>
                </a:solidFill>
              </a:rPr>
              <a:t>o</a:t>
            </a:r>
            <a:r>
              <a:rPr lang="en-US" sz="1400" i="1" dirty="0" smtClean="0">
                <a:solidFill>
                  <a:srgbClr val="66FF33"/>
                </a:solidFill>
              </a:rPr>
              <a:t> after 100</a:t>
            </a:r>
            <a:r>
              <a:rPr lang="el-GR" sz="1400" i="1" dirty="0" smtClean="0">
                <a:solidFill>
                  <a:srgbClr val="66FF33"/>
                </a:solidFill>
              </a:rPr>
              <a:t> </a:t>
            </a:r>
            <a:r>
              <a:rPr lang="en-US" sz="1400" i="1" dirty="0" smtClean="0">
                <a:solidFill>
                  <a:srgbClr val="66FF33"/>
                </a:solidFill>
              </a:rPr>
              <a:t>turns (1.7</a:t>
            </a:r>
            <a:r>
              <a:rPr lang="en-US" sz="1400" i="1" baseline="30000" dirty="0" smtClean="0">
                <a:solidFill>
                  <a:srgbClr val="66FF33"/>
                </a:solidFill>
              </a:rPr>
              <a:t>o</a:t>
            </a:r>
            <a:r>
              <a:rPr lang="en-US" sz="1400" i="1" dirty="0" smtClean="0">
                <a:solidFill>
                  <a:srgbClr val="66FF33"/>
                </a:solidFill>
              </a:rPr>
              <a:t> after 50 turns) and cannot be ignored.</a:t>
            </a:r>
          </a:p>
          <a:p>
            <a:pPr>
              <a:buFont typeface="Arial" pitchFamily="34" charset="0"/>
              <a:buChar char="•"/>
            </a:pPr>
            <a:endParaRPr lang="en-US" sz="1400" i="1" dirty="0" smtClean="0">
              <a:solidFill>
                <a:srgbClr val="66FF33"/>
              </a:solidFill>
            </a:endParaRPr>
          </a:p>
          <a:p>
            <a:pPr>
              <a:buFont typeface="Arial" pitchFamily="34" charset="0"/>
              <a:buChar char="•"/>
            </a:pPr>
            <a:r>
              <a:rPr lang="en-US" sz="1400" i="1" dirty="0" smtClean="0">
                <a:solidFill>
                  <a:srgbClr val="66FF33"/>
                </a:solidFill>
              </a:rPr>
              <a:t>The phase error caused by the step-by-step frequency program compared with the linear increase is &lt;  54 m</a:t>
            </a:r>
            <a:r>
              <a:rPr lang="en-US" sz="1400" i="1" baseline="30000" dirty="0" smtClean="0">
                <a:solidFill>
                  <a:srgbClr val="66FF33"/>
                </a:solidFill>
              </a:rPr>
              <a:t>o</a:t>
            </a:r>
            <a:r>
              <a:rPr lang="en-US" sz="1400" i="1" dirty="0" smtClean="0">
                <a:solidFill>
                  <a:srgbClr val="66FF33"/>
                </a:solidFill>
              </a:rPr>
              <a:t> and can be thus ignored. </a:t>
            </a:r>
          </a:p>
          <a:p>
            <a:pPr>
              <a:buFont typeface="Arial" pitchFamily="34" charset="0"/>
              <a:buChar char="•"/>
            </a:pPr>
            <a:endParaRPr lang="en-US" sz="1400" i="1" dirty="0" smtClean="0">
              <a:solidFill>
                <a:srgbClr val="66FF33"/>
              </a:solidFill>
            </a:endParaRPr>
          </a:p>
          <a:p>
            <a:pPr>
              <a:buFont typeface="Arial" pitchFamily="34" charset="0"/>
              <a:buChar char="•"/>
            </a:pPr>
            <a:r>
              <a:rPr lang="en-US" sz="1400" i="1" dirty="0" smtClean="0">
                <a:solidFill>
                  <a:srgbClr val="66FF33"/>
                </a:solidFill>
              </a:rPr>
              <a:t>The phase error due to </a:t>
            </a:r>
            <a:r>
              <a:rPr lang="en-US" sz="1400" i="1" dirty="0" smtClean="0">
                <a:solidFill>
                  <a:srgbClr val="66FF33"/>
                </a:solidFill>
                <a:latin typeface="+mn-lt"/>
              </a:rPr>
              <a:t>the 5</a:t>
            </a:r>
            <a:r>
              <a:rPr lang="el-GR" sz="1400" i="1" dirty="0" smtClean="0">
                <a:solidFill>
                  <a:srgbClr val="66FF33"/>
                </a:solidFill>
                <a:latin typeface="+mn-lt"/>
              </a:rPr>
              <a:t>μ</a:t>
            </a:r>
            <a:r>
              <a:rPr lang="en-US" sz="1400" i="1" dirty="0" smtClean="0">
                <a:solidFill>
                  <a:srgbClr val="66FF33"/>
                </a:solidFill>
                <a:latin typeface="+mn-lt"/>
              </a:rPr>
              <a:t>s jitter in the DSP generated frequency program  &lt; 1.33</a:t>
            </a:r>
            <a:r>
              <a:rPr lang="en-US" sz="1400" i="1" baseline="30000" dirty="0" smtClean="0">
                <a:solidFill>
                  <a:srgbClr val="66FF33"/>
                </a:solidFill>
                <a:latin typeface="+mn-lt"/>
              </a:rPr>
              <a:t>o</a:t>
            </a:r>
            <a:r>
              <a:rPr lang="en-US" sz="1400" i="1" dirty="0" smtClean="0">
                <a:solidFill>
                  <a:srgbClr val="66FF33"/>
                </a:solidFill>
                <a:latin typeface="+mn-lt"/>
              </a:rPr>
              <a:t> after 100 turns (acceptable)</a:t>
            </a:r>
            <a:r>
              <a:rPr lang="en-US" sz="1400" i="1" baseline="30000" dirty="0" smtClean="0">
                <a:solidFill>
                  <a:srgbClr val="66FF33"/>
                </a:solidFill>
                <a:latin typeface="+mn-lt"/>
              </a:rPr>
              <a:t>  </a:t>
            </a:r>
          </a:p>
        </p:txBody>
      </p:sp>
      <p:cxnSp>
        <p:nvCxnSpPr>
          <p:cNvPr id="29" name="Straight Arrow Connector 28"/>
          <p:cNvCxnSpPr/>
          <p:nvPr/>
        </p:nvCxnSpPr>
        <p:spPr>
          <a:xfrm rot="5400000" flipH="1" flipV="1">
            <a:off x="1142182" y="4580761"/>
            <a:ext cx="715174" cy="794"/>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1643042" y="5152265"/>
            <a:ext cx="1571636"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928662" y="4366447"/>
            <a:ext cx="670376" cy="276999"/>
          </a:xfrm>
          <a:prstGeom prst="rect">
            <a:avLst/>
          </a:prstGeom>
          <a:ln>
            <a:noFill/>
          </a:ln>
        </p:spPr>
        <p:txBody>
          <a:bodyPr wrap="none">
            <a:spAutoFit/>
          </a:bodyPr>
          <a:lstStyle/>
          <a:p>
            <a:pPr lvl="0"/>
            <a:r>
              <a:rPr lang="en-US" sz="1200" dirty="0" smtClean="0"/>
              <a:t>379 Hz</a:t>
            </a:r>
            <a:endParaRPr lang="en-GB" sz="1200" dirty="0"/>
          </a:p>
        </p:txBody>
      </p:sp>
      <p:sp>
        <p:nvSpPr>
          <p:cNvPr id="32" name="Rectangle 31"/>
          <p:cNvSpPr/>
          <p:nvPr/>
        </p:nvSpPr>
        <p:spPr>
          <a:xfrm>
            <a:off x="2143108" y="5223703"/>
            <a:ext cx="647934" cy="276999"/>
          </a:xfrm>
          <a:prstGeom prst="rect">
            <a:avLst/>
          </a:prstGeom>
          <a:ln>
            <a:noFill/>
          </a:ln>
        </p:spPr>
        <p:txBody>
          <a:bodyPr wrap="none">
            <a:spAutoFit/>
          </a:bodyPr>
          <a:lstStyle/>
          <a:p>
            <a:r>
              <a:rPr lang="en-US" sz="1200" dirty="0" smtClean="0"/>
              <a:t>100 </a:t>
            </a:r>
            <a:r>
              <a:rPr lang="el-GR" sz="1200" dirty="0" smtClean="0"/>
              <a:t>μ</a:t>
            </a:r>
            <a:r>
              <a:rPr lang="en-US" sz="1200" dirty="0" smtClean="0"/>
              <a:t>s</a:t>
            </a:r>
            <a:endParaRPr lang="en-GB" sz="1200" dirty="0"/>
          </a:p>
        </p:txBody>
      </p:sp>
      <p:sp>
        <p:nvSpPr>
          <p:cNvPr id="33" name="TextBox 32"/>
          <p:cNvSpPr txBox="1"/>
          <p:nvPr/>
        </p:nvSpPr>
        <p:spPr>
          <a:xfrm>
            <a:off x="1857356" y="4111756"/>
            <a:ext cx="785818" cy="507831"/>
          </a:xfrm>
          <a:prstGeom prst="rect">
            <a:avLst/>
          </a:prstGeom>
          <a:noFill/>
          <a:ln>
            <a:noFill/>
          </a:ln>
        </p:spPr>
        <p:txBody>
          <a:bodyPr wrap="square" rtlCol="0">
            <a:spAutoFit/>
          </a:bodyPr>
          <a:lstStyle/>
          <a:p>
            <a:r>
              <a:rPr lang="en-US" sz="900" dirty="0" smtClean="0"/>
              <a:t>Frequency </a:t>
            </a:r>
          </a:p>
          <a:p>
            <a:r>
              <a:rPr lang="en-US" sz="900" dirty="0" smtClean="0"/>
              <a:t>Updated every 5 </a:t>
            </a:r>
            <a:r>
              <a:rPr lang="el-GR" sz="900" dirty="0" smtClean="0"/>
              <a:t>μ</a:t>
            </a:r>
            <a:r>
              <a:rPr lang="en-US" sz="900" dirty="0" smtClean="0"/>
              <a:t>s</a:t>
            </a:r>
            <a:endParaRPr lang="en-GB" sz="900" dirty="0"/>
          </a:p>
        </p:txBody>
      </p:sp>
      <p:cxnSp>
        <p:nvCxnSpPr>
          <p:cNvPr id="34" name="Straight Connector 33"/>
          <p:cNvCxnSpPr/>
          <p:nvPr/>
        </p:nvCxnSpPr>
        <p:spPr>
          <a:xfrm flipV="1">
            <a:off x="1714480" y="4152133"/>
            <a:ext cx="1643074" cy="7858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214678" y="3794943"/>
            <a:ext cx="785818" cy="369332"/>
          </a:xfrm>
          <a:prstGeom prst="rect">
            <a:avLst/>
          </a:prstGeom>
          <a:noFill/>
        </p:spPr>
        <p:txBody>
          <a:bodyPr wrap="square" rtlCol="0">
            <a:spAutoFit/>
          </a:bodyPr>
          <a:lstStyle/>
          <a:p>
            <a:r>
              <a:rPr lang="en-US" sz="900" dirty="0" smtClean="0"/>
              <a:t>Averaged</a:t>
            </a:r>
          </a:p>
          <a:p>
            <a:r>
              <a:rPr lang="en-US" sz="900" dirty="0" smtClean="0"/>
              <a:t>Frequency </a:t>
            </a:r>
          </a:p>
        </p:txBody>
      </p:sp>
      <p:sp>
        <p:nvSpPr>
          <p:cNvPr id="36"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3"/>
          <p:cNvPicPr>
            <a:picLocks noChangeAspect="1" noChangeArrowheads="1"/>
          </p:cNvPicPr>
          <p:nvPr/>
        </p:nvPicPr>
        <p:blipFill>
          <a:blip r:embed="rId3"/>
          <a:srcRect/>
          <a:stretch>
            <a:fillRect/>
          </a:stretch>
        </p:blipFill>
        <p:spPr bwMode="auto">
          <a:xfrm>
            <a:off x="1447803" y="1205761"/>
            <a:ext cx="5910279" cy="5109314"/>
          </a:xfrm>
          <a:prstGeom prst="rect">
            <a:avLst/>
          </a:prstGeom>
          <a:noFill/>
          <a:ln w="9525">
            <a:noFill/>
            <a:miter lim="800000"/>
            <a:headEnd/>
            <a:tailEnd/>
          </a:ln>
        </p:spPr>
      </p:pic>
      <p:sp>
        <p:nvSpPr>
          <p:cNvPr id="2050" name="Rectangle 2"/>
          <p:cNvSpPr>
            <a:spLocks noGrp="1" noChangeArrowheads="1"/>
          </p:cNvSpPr>
          <p:nvPr>
            <p:ph type="ctrTitle"/>
          </p:nvPr>
        </p:nvSpPr>
        <p:spPr>
          <a:xfrm>
            <a:off x="285720" y="214290"/>
            <a:ext cx="8501092" cy="642919"/>
          </a:xfrm>
        </p:spPr>
        <p:txBody>
          <a:bodyPr/>
          <a:lstStyle/>
          <a:p>
            <a:pPr algn="l" eaLnBrk="1" hangingPunct="1">
              <a:defRPr/>
            </a:pPr>
            <a:r>
              <a:rPr lang="en-US" sz="2800" dirty="0" smtClean="0">
                <a:solidFill>
                  <a:srgbClr val="66FF66"/>
                </a:solidFill>
              </a:rPr>
              <a:t>Injection at a fixed frequency (100 turns injected)</a:t>
            </a:r>
            <a:endParaRPr lang="en-US" sz="28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25</a:t>
            </a:fld>
            <a:endParaRPr lang="en-US" sz="1100" i="1" dirty="0">
              <a:solidFill>
                <a:schemeClr val="tx1">
                  <a:lumMod val="75000"/>
                </a:schemeClr>
              </a:solidFill>
              <a:latin typeface="Calibri" pitchFamily="34" charset="0"/>
            </a:endParaRPr>
          </a:p>
        </p:txBody>
      </p:sp>
      <p:sp>
        <p:nvSpPr>
          <p:cNvPr id="11" name="TextBox 10"/>
          <p:cNvSpPr txBox="1"/>
          <p:nvPr/>
        </p:nvSpPr>
        <p:spPr>
          <a:xfrm>
            <a:off x="4929190" y="2428868"/>
            <a:ext cx="2571768" cy="246221"/>
          </a:xfrm>
          <a:prstGeom prst="rect">
            <a:avLst/>
          </a:prstGeom>
          <a:noFill/>
        </p:spPr>
        <p:txBody>
          <a:bodyPr wrap="square" rtlCol="0">
            <a:spAutoFit/>
          </a:bodyPr>
          <a:lstStyle/>
          <a:p>
            <a:r>
              <a:rPr lang="en-US" sz="1000" dirty="0" smtClean="0">
                <a:solidFill>
                  <a:srgbClr val="FF9900"/>
                </a:solidFill>
              </a:rPr>
              <a:t>Ramping-up  actually slower than shown</a:t>
            </a:r>
            <a:endParaRPr lang="en-GB" sz="1000" dirty="0">
              <a:solidFill>
                <a:srgbClr val="FF9900"/>
              </a:solidFill>
            </a:endParaRPr>
          </a:p>
        </p:txBody>
      </p:sp>
      <p:cxnSp>
        <p:nvCxnSpPr>
          <p:cNvPr id="13" name="Straight Arrow Connector 12"/>
          <p:cNvCxnSpPr/>
          <p:nvPr/>
        </p:nvCxnSpPr>
        <p:spPr bwMode="auto">
          <a:xfrm rot="16200000" flipV="1">
            <a:off x="5036347" y="2250273"/>
            <a:ext cx="285752" cy="214314"/>
          </a:xfrm>
          <a:prstGeom prst="straightConnector1">
            <a:avLst/>
          </a:prstGeom>
          <a:solidFill>
            <a:schemeClr val="accent1"/>
          </a:solidFill>
          <a:ln w="12700" cap="sq" cmpd="sng" algn="ctr">
            <a:solidFill>
              <a:srgbClr val="002060"/>
            </a:solidFill>
            <a:prstDash val="sysDot"/>
            <a:round/>
            <a:headEnd type="none" w="sm" len="sm"/>
            <a:tailEnd type="arrow"/>
          </a:ln>
          <a:effectLst/>
        </p:spPr>
      </p:cxnSp>
      <p:cxnSp>
        <p:nvCxnSpPr>
          <p:cNvPr id="15" name="Straight Arrow Connector 14"/>
          <p:cNvCxnSpPr/>
          <p:nvPr/>
        </p:nvCxnSpPr>
        <p:spPr bwMode="auto">
          <a:xfrm rot="16200000" flipH="1">
            <a:off x="5893603" y="3178967"/>
            <a:ext cx="1214446" cy="142876"/>
          </a:xfrm>
          <a:prstGeom prst="straightConnector1">
            <a:avLst/>
          </a:prstGeom>
          <a:solidFill>
            <a:schemeClr val="accent1"/>
          </a:solidFill>
          <a:ln w="12700" cap="sq" cmpd="sng" algn="ctr">
            <a:solidFill>
              <a:srgbClr val="002060"/>
            </a:solidFill>
            <a:prstDash val="sysDot"/>
            <a:round/>
            <a:headEnd type="none" w="sm" len="sm"/>
            <a:tailEnd type="arrow"/>
          </a:ln>
          <a:effectLst/>
        </p:spPr>
      </p:cxnSp>
      <p:sp>
        <p:nvSpPr>
          <p:cNvPr id="12"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3"/>
          <a:srcRect/>
          <a:stretch>
            <a:fillRect/>
          </a:stretch>
        </p:blipFill>
        <p:spPr bwMode="auto">
          <a:xfrm>
            <a:off x="1500189" y="998891"/>
            <a:ext cx="5715018" cy="5254272"/>
          </a:xfrm>
          <a:prstGeom prst="rect">
            <a:avLst/>
          </a:prstGeom>
          <a:noFill/>
          <a:ln w="9525">
            <a:noFill/>
            <a:miter lim="800000"/>
            <a:headEnd/>
            <a:tailEnd/>
          </a:ln>
        </p:spPr>
      </p:pic>
      <p:sp>
        <p:nvSpPr>
          <p:cNvPr id="2050" name="Rectangle 2"/>
          <p:cNvSpPr>
            <a:spLocks noGrp="1" noChangeArrowheads="1"/>
          </p:cNvSpPr>
          <p:nvPr>
            <p:ph type="ctrTitle"/>
          </p:nvPr>
        </p:nvSpPr>
        <p:spPr>
          <a:xfrm>
            <a:off x="285750" y="285751"/>
            <a:ext cx="8501092" cy="642919"/>
          </a:xfrm>
        </p:spPr>
        <p:txBody>
          <a:bodyPr/>
          <a:lstStyle/>
          <a:p>
            <a:pPr algn="l" eaLnBrk="1" hangingPunct="1">
              <a:defRPr/>
            </a:pPr>
            <a:r>
              <a:rPr lang="en-US" sz="2400" dirty="0" smtClean="0">
                <a:solidFill>
                  <a:srgbClr val="66FF66"/>
                </a:solidFill>
              </a:rPr>
              <a:t>Injection in an accelerating bucket (100 turns injected)</a:t>
            </a:r>
            <a:endParaRPr lang="en-US" sz="24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26</a:t>
            </a:fld>
            <a:endParaRPr lang="en-US" sz="1100" i="1" dirty="0">
              <a:solidFill>
                <a:schemeClr val="tx1">
                  <a:lumMod val="75000"/>
                </a:schemeClr>
              </a:solidFill>
              <a:latin typeface="Calibri" pitchFamily="34" charset="0"/>
            </a:endParaRPr>
          </a:p>
        </p:txBody>
      </p:sp>
      <p:sp>
        <p:nvSpPr>
          <p:cNvPr id="7" name="TextBox 6"/>
          <p:cNvSpPr txBox="1"/>
          <p:nvPr/>
        </p:nvSpPr>
        <p:spPr>
          <a:xfrm>
            <a:off x="4786314" y="2428868"/>
            <a:ext cx="2571768" cy="246221"/>
          </a:xfrm>
          <a:prstGeom prst="rect">
            <a:avLst/>
          </a:prstGeom>
          <a:noFill/>
        </p:spPr>
        <p:txBody>
          <a:bodyPr wrap="square" rtlCol="0">
            <a:spAutoFit/>
          </a:bodyPr>
          <a:lstStyle/>
          <a:p>
            <a:r>
              <a:rPr lang="en-US" sz="1000" dirty="0" smtClean="0">
                <a:solidFill>
                  <a:srgbClr val="FF9900"/>
                </a:solidFill>
              </a:rPr>
              <a:t>Ramping-up  actually slower than shown</a:t>
            </a:r>
            <a:endParaRPr lang="en-GB" sz="1000" dirty="0">
              <a:solidFill>
                <a:srgbClr val="FF9900"/>
              </a:solidFill>
            </a:endParaRPr>
          </a:p>
        </p:txBody>
      </p:sp>
      <p:cxnSp>
        <p:nvCxnSpPr>
          <p:cNvPr id="11" name="Straight Arrow Connector 10"/>
          <p:cNvCxnSpPr/>
          <p:nvPr/>
        </p:nvCxnSpPr>
        <p:spPr bwMode="auto">
          <a:xfrm rot="16200000" flipV="1">
            <a:off x="5250661" y="2178835"/>
            <a:ext cx="285752" cy="214314"/>
          </a:xfrm>
          <a:prstGeom prst="straightConnector1">
            <a:avLst/>
          </a:prstGeom>
          <a:solidFill>
            <a:schemeClr val="accent1"/>
          </a:solidFill>
          <a:ln w="12700" cap="sq" cmpd="sng" algn="ctr">
            <a:solidFill>
              <a:srgbClr val="002060"/>
            </a:solidFill>
            <a:prstDash val="sysDot"/>
            <a:round/>
            <a:headEnd type="none" w="sm" len="sm"/>
            <a:tailEnd type="arrow"/>
          </a:ln>
          <a:effectLst/>
        </p:spPr>
      </p:cxnSp>
      <p:cxnSp>
        <p:nvCxnSpPr>
          <p:cNvPr id="12" name="Straight Arrow Connector 11"/>
          <p:cNvCxnSpPr/>
          <p:nvPr/>
        </p:nvCxnSpPr>
        <p:spPr bwMode="auto">
          <a:xfrm rot="5400000">
            <a:off x="5965041" y="3178967"/>
            <a:ext cx="1428760" cy="357190"/>
          </a:xfrm>
          <a:prstGeom prst="straightConnector1">
            <a:avLst/>
          </a:prstGeom>
          <a:solidFill>
            <a:schemeClr val="accent1"/>
          </a:solidFill>
          <a:ln w="12700" cap="sq" cmpd="sng" algn="ctr">
            <a:solidFill>
              <a:srgbClr val="002060"/>
            </a:solidFill>
            <a:prstDash val="sysDot"/>
            <a:round/>
            <a:headEnd type="none" w="sm" len="sm"/>
            <a:tailEnd type="arrow"/>
          </a:ln>
          <a:effectLst/>
        </p:spPr>
      </p:cxnSp>
      <p:sp>
        <p:nvSpPr>
          <p:cNvPr id="13"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528" y="188640"/>
            <a:ext cx="8643938" cy="1071563"/>
          </a:xfrm>
        </p:spPr>
        <p:txBody>
          <a:bodyPr/>
          <a:lstStyle/>
          <a:p>
            <a:pPr algn="l" eaLnBrk="1" hangingPunct="1">
              <a:defRPr/>
            </a:pPr>
            <a:r>
              <a:rPr lang="en-US" sz="3200" dirty="0" smtClean="0">
                <a:solidFill>
                  <a:srgbClr val="66FF66"/>
                </a:solidFill>
              </a:rPr>
              <a:t>Injection in the PSB – Chopping and Painting</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3</a:t>
            </a:fld>
            <a:endParaRPr lang="en-US" sz="1100" i="1" dirty="0">
              <a:solidFill>
                <a:schemeClr val="tx1">
                  <a:lumMod val="75000"/>
                </a:schemeClr>
              </a:solidFill>
              <a:latin typeface="Calibri" pitchFamily="34" charset="0"/>
            </a:endParaRPr>
          </a:p>
        </p:txBody>
      </p:sp>
      <p:sp>
        <p:nvSpPr>
          <p:cNvPr id="3078" name="TextBox 5"/>
          <p:cNvSpPr txBox="1">
            <a:spLocks noChangeArrowheads="1"/>
          </p:cNvSpPr>
          <p:nvPr/>
        </p:nvSpPr>
        <p:spPr bwMode="auto">
          <a:xfrm>
            <a:off x="467545" y="1507968"/>
            <a:ext cx="4620190" cy="584775"/>
          </a:xfrm>
          <a:prstGeom prst="rect">
            <a:avLst/>
          </a:prstGeom>
          <a:noFill/>
          <a:ln w="9525">
            <a:noFill/>
            <a:miter lim="800000"/>
            <a:headEnd/>
            <a:tailEnd/>
          </a:ln>
        </p:spPr>
        <p:txBody>
          <a:bodyPr wrap="square">
            <a:spAutoFit/>
          </a:bodyPr>
          <a:lstStyle/>
          <a:p>
            <a:r>
              <a:rPr lang="en-US" sz="1600" i="1" dirty="0" smtClean="0"/>
              <a:t>Our goal is to inject the </a:t>
            </a:r>
            <a:r>
              <a:rPr lang="en-US" sz="1600" i="1" dirty="0" err="1" smtClean="0"/>
              <a:t>Linac</a:t>
            </a:r>
            <a:r>
              <a:rPr lang="en-US" sz="1600" i="1" dirty="0" smtClean="0"/>
              <a:t> 4 beam (160 MeV)</a:t>
            </a:r>
          </a:p>
          <a:p>
            <a:r>
              <a:rPr lang="en-US" sz="1600" i="1" dirty="0" smtClean="0"/>
              <a:t>into PSB </a:t>
            </a:r>
            <a:r>
              <a:rPr lang="en-US" sz="1600" i="1" dirty="0" err="1" smtClean="0"/>
              <a:t>rf</a:t>
            </a:r>
            <a:r>
              <a:rPr lang="en-US" sz="1600" i="1" dirty="0" smtClean="0"/>
              <a:t> buckets – and not outside!</a:t>
            </a:r>
            <a:endParaRPr lang="en-GB" sz="1600" i="1" dirty="0"/>
          </a:p>
        </p:txBody>
      </p:sp>
      <p:pic>
        <p:nvPicPr>
          <p:cNvPr id="7" name="P 2" descr="TrigEmodPrinc.gif"/>
          <p:cNvPicPr>
            <a:picLocks noChangeAspect="1" noChangeArrowheads="1"/>
          </p:cNvPicPr>
          <p:nvPr/>
        </p:nvPicPr>
        <p:blipFill>
          <a:blip r:embed="rId3"/>
          <a:srcRect/>
          <a:stretch>
            <a:fillRect/>
          </a:stretch>
        </p:blipFill>
        <p:spPr bwMode="auto">
          <a:xfrm>
            <a:off x="395536" y="2213728"/>
            <a:ext cx="4404167" cy="2643206"/>
          </a:xfrm>
          <a:prstGeom prst="rect">
            <a:avLst/>
          </a:prstGeom>
          <a:noFill/>
          <a:ln w="9525">
            <a:noFill/>
            <a:miter lim="800000"/>
            <a:headEnd/>
            <a:tailEnd/>
          </a:ln>
        </p:spPr>
      </p:pic>
      <p:sp>
        <p:nvSpPr>
          <p:cNvPr id="11" name="TextBox 5"/>
          <p:cNvSpPr txBox="1">
            <a:spLocks noChangeArrowheads="1"/>
          </p:cNvSpPr>
          <p:nvPr/>
        </p:nvSpPr>
        <p:spPr bwMode="auto">
          <a:xfrm>
            <a:off x="5004048" y="2873611"/>
            <a:ext cx="3960440" cy="1323439"/>
          </a:xfrm>
          <a:prstGeom prst="rect">
            <a:avLst/>
          </a:prstGeom>
          <a:noFill/>
          <a:ln w="9525">
            <a:noFill/>
            <a:miter lim="800000"/>
            <a:headEnd/>
            <a:tailEnd/>
          </a:ln>
        </p:spPr>
        <p:txBody>
          <a:bodyPr wrap="square">
            <a:spAutoFit/>
          </a:bodyPr>
          <a:lstStyle/>
          <a:p>
            <a:r>
              <a:rPr lang="en-US" sz="1600" i="1" dirty="0" smtClean="0"/>
              <a:t>The PSB </a:t>
            </a:r>
            <a:r>
              <a:rPr lang="en-US" sz="1600" i="1" dirty="0" err="1" smtClean="0"/>
              <a:t>rf</a:t>
            </a:r>
            <a:r>
              <a:rPr lang="en-US" sz="1600" i="1" dirty="0" smtClean="0"/>
              <a:t> buckets,  h1 or h2, </a:t>
            </a:r>
          </a:p>
          <a:p>
            <a:r>
              <a:rPr lang="en-US" sz="1600" i="1" dirty="0" smtClean="0"/>
              <a:t>will be filled up by acting on:</a:t>
            </a:r>
          </a:p>
          <a:p>
            <a:endParaRPr lang="en-US" sz="1600" i="1" dirty="0" smtClean="0"/>
          </a:p>
          <a:p>
            <a:pPr marL="285750" indent="-285750">
              <a:buFont typeface="Arial" pitchFamily="34" charset="0"/>
              <a:buChar char="•"/>
            </a:pPr>
            <a:r>
              <a:rPr lang="en-US" sz="1600" i="1" dirty="0" smtClean="0"/>
              <a:t>the L4 energy (160 MeV +/- </a:t>
            </a:r>
            <a:r>
              <a:rPr lang="en-US" sz="1600" i="1" dirty="0" smtClean="0"/>
              <a:t>1.25 MeV</a:t>
            </a:r>
            <a:r>
              <a:rPr lang="en-US" sz="1600" i="1" dirty="0" smtClean="0"/>
              <a:t>)</a:t>
            </a:r>
          </a:p>
          <a:p>
            <a:pPr marL="285750" indent="-285750">
              <a:buFont typeface="Arial" pitchFamily="34" charset="0"/>
              <a:buChar char="•"/>
            </a:pPr>
            <a:r>
              <a:rPr lang="en-US" sz="1600" i="1" dirty="0" smtClean="0"/>
              <a:t>the L4 beam chopping</a:t>
            </a:r>
            <a:r>
              <a:rPr lang="en-GB" sz="1600" i="1" dirty="0"/>
              <a:t> </a:t>
            </a:r>
            <a:r>
              <a:rPr lang="en-GB" sz="1600" i="1" dirty="0" smtClean="0"/>
              <a:t>( at </a:t>
            </a:r>
            <a:r>
              <a:rPr lang="en-GB" sz="1600" i="1" dirty="0" smtClean="0"/>
              <a:t>3 MeV</a:t>
            </a:r>
            <a:r>
              <a:rPr lang="en-GB" sz="1600" i="1" dirty="0" smtClean="0"/>
              <a:t>)</a:t>
            </a:r>
            <a:endParaRPr lang="en-US" sz="1600" i="1" dirty="0" smtClean="0"/>
          </a:p>
        </p:txBody>
      </p:sp>
      <p:sp>
        <p:nvSpPr>
          <p:cNvPr id="12" name="TextBox 5"/>
          <p:cNvSpPr txBox="1">
            <a:spLocks noChangeArrowheads="1"/>
          </p:cNvSpPr>
          <p:nvPr/>
        </p:nvSpPr>
        <p:spPr bwMode="auto">
          <a:xfrm>
            <a:off x="827584" y="5077500"/>
            <a:ext cx="7776864" cy="1323439"/>
          </a:xfrm>
          <a:prstGeom prst="rect">
            <a:avLst/>
          </a:prstGeom>
          <a:noFill/>
          <a:ln w="9525">
            <a:noFill/>
            <a:miter lim="800000"/>
            <a:headEnd/>
            <a:tailEnd/>
          </a:ln>
        </p:spPr>
        <p:txBody>
          <a:bodyPr wrap="square">
            <a:spAutoFit/>
          </a:bodyPr>
          <a:lstStyle/>
          <a:p>
            <a:r>
              <a:rPr lang="en-US" sz="1600" b="1" i="1" dirty="0" smtClean="0">
                <a:solidFill>
                  <a:srgbClr val="FFFF00"/>
                </a:solidFill>
              </a:rPr>
              <a:t>Chopper and PSB RF need to be “in-phase” during injection!</a:t>
            </a:r>
          </a:p>
          <a:p>
            <a:endParaRPr lang="en-US" sz="1600" b="1" i="1" dirty="0">
              <a:solidFill>
                <a:srgbClr val="FFFF00"/>
              </a:solidFill>
            </a:endParaRPr>
          </a:p>
          <a:p>
            <a:r>
              <a:rPr lang="en-US" sz="1600" b="1" i="1" dirty="0" smtClean="0">
                <a:solidFill>
                  <a:srgbClr val="FFFF00"/>
                </a:solidFill>
              </a:rPr>
              <a:t>Both entities will be synchronized to a single external reference clock</a:t>
            </a:r>
          </a:p>
          <a:p>
            <a:endParaRPr lang="en-US" sz="1600" b="1" i="1" dirty="0">
              <a:solidFill>
                <a:srgbClr val="FFFF00"/>
              </a:solidFill>
            </a:endParaRPr>
          </a:p>
          <a:p>
            <a:r>
              <a:rPr lang="en-US" sz="1600" b="1" i="1" dirty="0" smtClean="0">
                <a:solidFill>
                  <a:srgbClr val="FFFF00"/>
                </a:solidFill>
              </a:rPr>
              <a:t>The energy modulation needs to be in-phase with the different ring injections</a:t>
            </a:r>
          </a:p>
        </p:txBody>
      </p:sp>
      <p:sp>
        <p:nvSpPr>
          <p:cNvPr id="13" name="TextBox 5"/>
          <p:cNvSpPr txBox="1">
            <a:spLocks noChangeArrowheads="1"/>
          </p:cNvSpPr>
          <p:nvPr/>
        </p:nvSpPr>
        <p:spPr bwMode="auto">
          <a:xfrm>
            <a:off x="395536" y="4846668"/>
            <a:ext cx="1800200" cy="230832"/>
          </a:xfrm>
          <a:prstGeom prst="rect">
            <a:avLst/>
          </a:prstGeom>
          <a:noFill/>
          <a:ln w="9525">
            <a:noFill/>
            <a:miter lim="800000"/>
            <a:headEnd/>
            <a:tailEnd/>
          </a:ln>
        </p:spPr>
        <p:txBody>
          <a:bodyPr wrap="square">
            <a:spAutoFit/>
          </a:bodyPr>
          <a:lstStyle/>
          <a:p>
            <a:r>
              <a:rPr lang="en-US" sz="900" i="1" dirty="0" smtClean="0"/>
              <a:t>Courtesy C. Carli</a:t>
            </a:r>
          </a:p>
        </p:txBody>
      </p:sp>
    </p:spTree>
    <p:extLst>
      <p:ext uri="{BB962C8B-B14F-4D97-AF65-F5344CB8AC3E}">
        <p14:creationId xmlns:p14="http://schemas.microsoft.com/office/powerpoint/2010/main" val="170040421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528" y="188640"/>
            <a:ext cx="8643938" cy="1071563"/>
          </a:xfrm>
        </p:spPr>
        <p:txBody>
          <a:bodyPr/>
          <a:lstStyle/>
          <a:p>
            <a:pPr algn="l" eaLnBrk="1" hangingPunct="1">
              <a:defRPr/>
            </a:pPr>
            <a:r>
              <a:rPr lang="en-US" sz="3200" dirty="0" smtClean="0">
                <a:solidFill>
                  <a:srgbClr val="66FF66"/>
                </a:solidFill>
              </a:rPr>
              <a:t>Injection in the PSB – B-Field increase</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4</a:t>
            </a:fld>
            <a:endParaRPr lang="en-US" sz="1100" i="1" dirty="0">
              <a:solidFill>
                <a:schemeClr val="tx1">
                  <a:lumMod val="75000"/>
                </a:schemeClr>
              </a:solidFill>
              <a:latin typeface="Calibri" pitchFamily="34" charset="0"/>
            </a:endParaRPr>
          </a:p>
        </p:txBody>
      </p:sp>
      <p:pic>
        <p:nvPicPr>
          <p:cNvPr id="7" name="P 2" descr="TrigEmodPrinc.gif"/>
          <p:cNvPicPr>
            <a:picLocks noChangeAspect="1" noChangeArrowheads="1"/>
          </p:cNvPicPr>
          <p:nvPr/>
        </p:nvPicPr>
        <p:blipFill>
          <a:blip r:embed="rId3"/>
          <a:srcRect/>
          <a:stretch>
            <a:fillRect/>
          </a:stretch>
        </p:blipFill>
        <p:spPr bwMode="auto">
          <a:xfrm>
            <a:off x="683568" y="1484784"/>
            <a:ext cx="4044127" cy="2427124"/>
          </a:xfrm>
          <a:prstGeom prst="rect">
            <a:avLst/>
          </a:prstGeom>
          <a:noFill/>
          <a:ln w="9525">
            <a:noFill/>
            <a:miter lim="800000"/>
            <a:headEnd/>
            <a:tailEnd/>
          </a:ln>
        </p:spPr>
      </p:pic>
      <p:sp>
        <p:nvSpPr>
          <p:cNvPr id="11" name="TextBox 5"/>
          <p:cNvSpPr txBox="1">
            <a:spLocks noChangeArrowheads="1"/>
          </p:cNvSpPr>
          <p:nvPr/>
        </p:nvSpPr>
        <p:spPr bwMode="auto">
          <a:xfrm>
            <a:off x="4853000" y="1628800"/>
            <a:ext cx="3823456" cy="2062103"/>
          </a:xfrm>
          <a:prstGeom prst="rect">
            <a:avLst/>
          </a:prstGeom>
          <a:noFill/>
          <a:ln w="9525">
            <a:noFill/>
            <a:miter lim="800000"/>
            <a:headEnd/>
            <a:tailEnd/>
          </a:ln>
        </p:spPr>
        <p:txBody>
          <a:bodyPr wrap="square">
            <a:spAutoFit/>
          </a:bodyPr>
          <a:lstStyle/>
          <a:p>
            <a:r>
              <a:rPr lang="en-US" sz="1600" i="1" dirty="0" smtClean="0"/>
              <a:t>As soon as the injection starts in one ring, the </a:t>
            </a:r>
            <a:r>
              <a:rPr lang="en-US" sz="1600" i="1" dirty="0" err="1" smtClean="0"/>
              <a:t>rf</a:t>
            </a:r>
            <a:r>
              <a:rPr lang="en-US" sz="1600" i="1" dirty="0" smtClean="0"/>
              <a:t> system will decouple itself from the injection reference and follow a frequency program corresponding to the B-field increase (1.2 Gauss/100us)</a:t>
            </a:r>
          </a:p>
          <a:p>
            <a:endParaRPr lang="en-US" sz="1600" i="1" dirty="0" smtClean="0"/>
          </a:p>
          <a:p>
            <a:r>
              <a:rPr lang="en-US" sz="1600" i="1" dirty="0" smtClean="0"/>
              <a:t>-&gt; accelerating buckets</a:t>
            </a:r>
          </a:p>
          <a:p>
            <a:endParaRPr lang="en-US" sz="1600" i="1" dirty="0" smtClean="0"/>
          </a:p>
        </p:txBody>
      </p:sp>
      <p:sp>
        <p:nvSpPr>
          <p:cNvPr id="13" name="TextBox 5"/>
          <p:cNvSpPr txBox="1">
            <a:spLocks noChangeArrowheads="1"/>
          </p:cNvSpPr>
          <p:nvPr/>
        </p:nvSpPr>
        <p:spPr bwMode="auto">
          <a:xfrm>
            <a:off x="683568" y="3911908"/>
            <a:ext cx="1800200" cy="230832"/>
          </a:xfrm>
          <a:prstGeom prst="rect">
            <a:avLst/>
          </a:prstGeom>
          <a:noFill/>
          <a:ln w="9525">
            <a:noFill/>
            <a:miter lim="800000"/>
            <a:headEnd/>
            <a:tailEnd/>
          </a:ln>
        </p:spPr>
        <p:txBody>
          <a:bodyPr wrap="square">
            <a:spAutoFit/>
          </a:bodyPr>
          <a:lstStyle/>
          <a:p>
            <a:r>
              <a:rPr lang="en-US" sz="900" i="1" dirty="0" smtClean="0"/>
              <a:t>Courtesy C. Carli</a:t>
            </a:r>
          </a:p>
        </p:txBody>
      </p:sp>
      <p:sp>
        <p:nvSpPr>
          <p:cNvPr id="14" name="TextBox 5"/>
          <p:cNvSpPr txBox="1">
            <a:spLocks noChangeArrowheads="1"/>
          </p:cNvSpPr>
          <p:nvPr/>
        </p:nvSpPr>
        <p:spPr bwMode="auto">
          <a:xfrm>
            <a:off x="467544" y="4221088"/>
            <a:ext cx="8280919" cy="1077218"/>
          </a:xfrm>
          <a:prstGeom prst="rect">
            <a:avLst/>
          </a:prstGeom>
          <a:noFill/>
          <a:ln w="9525">
            <a:noFill/>
            <a:miter lim="800000"/>
            <a:headEnd/>
            <a:tailEnd/>
          </a:ln>
        </p:spPr>
        <p:txBody>
          <a:bodyPr wrap="square">
            <a:spAutoFit/>
          </a:bodyPr>
          <a:lstStyle/>
          <a:p>
            <a:r>
              <a:rPr lang="en-US" sz="1600" i="1" dirty="0" smtClean="0"/>
              <a:t>The maximum phase advance between reference clock and RF signal following and accelerating program (</a:t>
            </a:r>
            <a:r>
              <a:rPr lang="el-GR" sz="1600" i="1" dirty="0" smtClean="0"/>
              <a:t>Δ</a:t>
            </a:r>
            <a:r>
              <a:rPr lang="en-US" sz="1600" i="1" dirty="0" smtClean="0"/>
              <a:t>R = 0 ) is 7.2 </a:t>
            </a:r>
            <a:r>
              <a:rPr lang="en-US" sz="1600" i="1" dirty="0" err="1" smtClean="0"/>
              <a:t>deg</a:t>
            </a:r>
            <a:r>
              <a:rPr lang="en-US" sz="1600" i="1" dirty="0" smtClean="0"/>
              <a:t> of the revolution after 100 turns.</a:t>
            </a:r>
          </a:p>
          <a:p>
            <a:endParaRPr lang="en-US" sz="1600" i="1" dirty="0"/>
          </a:p>
          <a:p>
            <a:r>
              <a:rPr lang="en-US" sz="1600" i="1" dirty="0" smtClean="0"/>
              <a:t>The injection field can be made equal for each injection in each ring with BDLs</a:t>
            </a:r>
          </a:p>
        </p:txBody>
      </p:sp>
      <p:sp>
        <p:nvSpPr>
          <p:cNvPr id="15" name="TextBox 5"/>
          <p:cNvSpPr txBox="1">
            <a:spLocks noChangeArrowheads="1"/>
          </p:cNvSpPr>
          <p:nvPr/>
        </p:nvSpPr>
        <p:spPr bwMode="auto">
          <a:xfrm>
            <a:off x="488824" y="5517232"/>
            <a:ext cx="7776864" cy="584775"/>
          </a:xfrm>
          <a:prstGeom prst="rect">
            <a:avLst/>
          </a:prstGeom>
          <a:noFill/>
          <a:ln w="9525">
            <a:noFill/>
            <a:miter lim="800000"/>
            <a:headEnd/>
            <a:tailEnd/>
          </a:ln>
        </p:spPr>
        <p:txBody>
          <a:bodyPr wrap="square">
            <a:spAutoFit/>
          </a:bodyPr>
          <a:lstStyle/>
          <a:p>
            <a:r>
              <a:rPr lang="en-US" sz="1600" b="1" i="1" dirty="0" smtClean="0">
                <a:solidFill>
                  <a:srgbClr val="FFFF00"/>
                </a:solidFill>
              </a:rPr>
              <a:t>RF and injection reference clock have a predictable phase relation during the filling phase</a:t>
            </a:r>
          </a:p>
        </p:txBody>
      </p:sp>
    </p:spTree>
    <p:extLst>
      <p:ext uri="{BB962C8B-B14F-4D97-AF65-F5344CB8AC3E}">
        <p14:creationId xmlns:p14="http://schemas.microsoft.com/office/powerpoint/2010/main" val="101471592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528" y="188640"/>
            <a:ext cx="8643938" cy="1071563"/>
          </a:xfrm>
        </p:spPr>
        <p:txBody>
          <a:bodyPr/>
          <a:lstStyle/>
          <a:p>
            <a:pPr algn="l" eaLnBrk="1" hangingPunct="1">
              <a:defRPr/>
            </a:pPr>
            <a:r>
              <a:rPr lang="en-US" sz="3200" dirty="0" smtClean="0">
                <a:solidFill>
                  <a:srgbClr val="66FF66"/>
                </a:solidFill>
              </a:rPr>
              <a:t>Injection in the PSB – Ring change</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5</a:t>
            </a:fld>
            <a:endParaRPr lang="en-US" sz="1100" i="1" dirty="0">
              <a:solidFill>
                <a:schemeClr val="tx1">
                  <a:lumMod val="75000"/>
                </a:schemeClr>
              </a:solidFill>
              <a:latin typeface="Calibri" pitchFamily="34" charset="0"/>
            </a:endParaRPr>
          </a:p>
        </p:txBody>
      </p:sp>
      <p:pic>
        <p:nvPicPr>
          <p:cNvPr id="7" name="P 2" descr="TrigEmodPrinc.gif"/>
          <p:cNvPicPr>
            <a:picLocks noChangeAspect="1" noChangeArrowheads="1"/>
          </p:cNvPicPr>
          <p:nvPr/>
        </p:nvPicPr>
        <p:blipFill>
          <a:blip r:embed="rId3"/>
          <a:srcRect/>
          <a:stretch>
            <a:fillRect/>
          </a:stretch>
        </p:blipFill>
        <p:spPr bwMode="auto">
          <a:xfrm>
            <a:off x="323528" y="1484784"/>
            <a:ext cx="4404167" cy="2643206"/>
          </a:xfrm>
          <a:prstGeom prst="rect">
            <a:avLst/>
          </a:prstGeom>
          <a:noFill/>
          <a:ln w="9525">
            <a:noFill/>
            <a:miter lim="800000"/>
            <a:headEnd/>
            <a:tailEnd/>
          </a:ln>
        </p:spPr>
      </p:pic>
      <p:sp>
        <p:nvSpPr>
          <p:cNvPr id="11" name="TextBox 5"/>
          <p:cNvSpPr txBox="1">
            <a:spLocks noChangeArrowheads="1"/>
          </p:cNvSpPr>
          <p:nvPr/>
        </p:nvSpPr>
        <p:spPr bwMode="auto">
          <a:xfrm>
            <a:off x="4853000" y="2276872"/>
            <a:ext cx="3823456" cy="1323439"/>
          </a:xfrm>
          <a:prstGeom prst="rect">
            <a:avLst/>
          </a:prstGeom>
          <a:noFill/>
          <a:ln w="9525">
            <a:noFill/>
            <a:miter lim="800000"/>
            <a:headEnd/>
            <a:tailEnd/>
          </a:ln>
        </p:spPr>
        <p:txBody>
          <a:bodyPr wrap="square">
            <a:spAutoFit/>
          </a:bodyPr>
          <a:lstStyle/>
          <a:p>
            <a:r>
              <a:rPr lang="en-US" sz="1600" i="1" dirty="0" smtClean="0"/>
              <a:t>The switching from one ring to another should occur when the bucket filling is completed. </a:t>
            </a:r>
          </a:p>
          <a:p>
            <a:r>
              <a:rPr lang="en-US" sz="1600" i="1" dirty="0" smtClean="0"/>
              <a:t>=&gt; The distributor should take into account the revolution phase</a:t>
            </a:r>
          </a:p>
        </p:txBody>
      </p:sp>
      <p:sp>
        <p:nvSpPr>
          <p:cNvPr id="12" name="TextBox 5"/>
          <p:cNvSpPr txBox="1">
            <a:spLocks noChangeArrowheads="1"/>
          </p:cNvSpPr>
          <p:nvPr/>
        </p:nvSpPr>
        <p:spPr bwMode="auto">
          <a:xfrm>
            <a:off x="467544" y="4941168"/>
            <a:ext cx="6192688" cy="830997"/>
          </a:xfrm>
          <a:prstGeom prst="rect">
            <a:avLst/>
          </a:prstGeom>
          <a:noFill/>
          <a:ln w="9525">
            <a:noFill/>
            <a:miter lim="800000"/>
            <a:headEnd/>
            <a:tailEnd/>
          </a:ln>
        </p:spPr>
        <p:txBody>
          <a:bodyPr wrap="square">
            <a:spAutoFit/>
          </a:bodyPr>
          <a:lstStyle/>
          <a:p>
            <a:r>
              <a:rPr lang="en-US" sz="1600" b="1" i="1" dirty="0" smtClean="0">
                <a:solidFill>
                  <a:srgbClr val="FFFF00"/>
                </a:solidFill>
              </a:rPr>
              <a:t>The distributor will be switched</a:t>
            </a:r>
          </a:p>
          <a:p>
            <a:r>
              <a:rPr lang="en-US" sz="1600" b="1" i="1" dirty="0" smtClean="0">
                <a:solidFill>
                  <a:srgbClr val="FFFF00"/>
                </a:solidFill>
              </a:rPr>
              <a:t>synchronously with the injection </a:t>
            </a:r>
            <a:r>
              <a:rPr lang="en-US" sz="1600" b="1" i="1" dirty="0" err="1" smtClean="0">
                <a:solidFill>
                  <a:srgbClr val="FFFF00"/>
                </a:solidFill>
              </a:rPr>
              <a:t>rf</a:t>
            </a:r>
            <a:r>
              <a:rPr lang="en-US" sz="1600" b="1" i="1" dirty="0" smtClean="0">
                <a:solidFill>
                  <a:srgbClr val="FFFF00"/>
                </a:solidFill>
              </a:rPr>
              <a:t> </a:t>
            </a:r>
          </a:p>
          <a:p>
            <a:r>
              <a:rPr lang="en-US" sz="1600" b="1" i="1" dirty="0" smtClean="0">
                <a:solidFill>
                  <a:srgbClr val="FFFF00"/>
                </a:solidFill>
              </a:rPr>
              <a:t>= injection reference + predictable phase</a:t>
            </a:r>
            <a:endParaRPr lang="en-GB" sz="1600" b="1" i="1" dirty="0">
              <a:solidFill>
                <a:srgbClr val="FFFF00"/>
              </a:solidFill>
            </a:endParaRPr>
          </a:p>
        </p:txBody>
      </p:sp>
      <p:sp>
        <p:nvSpPr>
          <p:cNvPr id="13" name="TextBox 5"/>
          <p:cNvSpPr txBox="1">
            <a:spLocks noChangeArrowheads="1"/>
          </p:cNvSpPr>
          <p:nvPr/>
        </p:nvSpPr>
        <p:spPr bwMode="auto">
          <a:xfrm>
            <a:off x="323528" y="4127990"/>
            <a:ext cx="1800200" cy="230832"/>
          </a:xfrm>
          <a:prstGeom prst="rect">
            <a:avLst/>
          </a:prstGeom>
          <a:noFill/>
          <a:ln w="9525">
            <a:noFill/>
            <a:miter lim="800000"/>
            <a:headEnd/>
            <a:tailEnd/>
          </a:ln>
        </p:spPr>
        <p:txBody>
          <a:bodyPr wrap="square">
            <a:spAutoFit/>
          </a:bodyPr>
          <a:lstStyle/>
          <a:p>
            <a:r>
              <a:rPr lang="en-US" sz="900" i="1" dirty="0" smtClean="0"/>
              <a:t>Courtesy C. Carli</a:t>
            </a:r>
          </a:p>
        </p:txBody>
      </p:sp>
    </p:spTree>
    <p:extLst>
      <p:ext uri="{BB962C8B-B14F-4D97-AF65-F5344CB8AC3E}">
        <p14:creationId xmlns:p14="http://schemas.microsoft.com/office/powerpoint/2010/main" val="350087255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528" y="188640"/>
            <a:ext cx="8643938" cy="1071563"/>
          </a:xfrm>
        </p:spPr>
        <p:txBody>
          <a:bodyPr/>
          <a:lstStyle/>
          <a:p>
            <a:pPr algn="l" eaLnBrk="1" hangingPunct="1">
              <a:defRPr/>
            </a:pPr>
            <a:r>
              <a:rPr lang="en-US" sz="3200" dirty="0" err="1" smtClean="0">
                <a:solidFill>
                  <a:srgbClr val="66FF66"/>
                </a:solidFill>
              </a:rPr>
              <a:t>Linac</a:t>
            </a:r>
            <a:r>
              <a:rPr lang="en-US" sz="3200" dirty="0" smtClean="0">
                <a:solidFill>
                  <a:srgbClr val="66FF66"/>
                </a:solidFill>
              </a:rPr>
              <a:t> 4 during Chopping</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6</a:t>
            </a:fld>
            <a:endParaRPr lang="en-US" sz="1100" i="1" dirty="0">
              <a:solidFill>
                <a:schemeClr val="tx1">
                  <a:lumMod val="75000"/>
                </a:schemeClr>
              </a:solidFill>
              <a:latin typeface="Calibri" pitchFamily="34" charset="0"/>
            </a:endParaRPr>
          </a:p>
        </p:txBody>
      </p:sp>
      <p:sp>
        <p:nvSpPr>
          <p:cNvPr id="12" name="TextBox 5"/>
          <p:cNvSpPr txBox="1">
            <a:spLocks noChangeArrowheads="1"/>
          </p:cNvSpPr>
          <p:nvPr/>
        </p:nvSpPr>
        <p:spPr bwMode="auto">
          <a:xfrm>
            <a:off x="485402" y="4513237"/>
            <a:ext cx="7229870" cy="1815882"/>
          </a:xfrm>
          <a:prstGeom prst="rect">
            <a:avLst/>
          </a:prstGeom>
          <a:noFill/>
          <a:ln w="9525">
            <a:noFill/>
            <a:miter lim="800000"/>
            <a:headEnd/>
            <a:tailEnd/>
          </a:ln>
        </p:spPr>
        <p:txBody>
          <a:bodyPr wrap="square">
            <a:spAutoFit/>
          </a:bodyPr>
          <a:lstStyle/>
          <a:p>
            <a:r>
              <a:rPr lang="en-US" sz="1600" b="1" i="1" dirty="0" smtClean="0">
                <a:solidFill>
                  <a:srgbClr val="FFFF00"/>
                </a:solidFill>
              </a:rPr>
              <a:t>Start injection pulse -&gt; </a:t>
            </a:r>
          </a:p>
          <a:p>
            <a:endParaRPr lang="en-US" sz="1600" b="1" i="1" dirty="0" smtClean="0">
              <a:solidFill>
                <a:srgbClr val="FFFF00"/>
              </a:solidFill>
            </a:endParaRPr>
          </a:p>
          <a:p>
            <a:pPr marL="285750" indent="-285750">
              <a:buFont typeface="Arial" pitchFamily="34" charset="0"/>
              <a:buChar char="•"/>
            </a:pPr>
            <a:r>
              <a:rPr lang="en-US" sz="1600" b="1" i="1" dirty="0" smtClean="0">
                <a:solidFill>
                  <a:srgbClr val="FFFF00"/>
                </a:solidFill>
              </a:rPr>
              <a:t>Launch pre-calculated chopping sequence -&gt; send associated feed-forward to cavities</a:t>
            </a:r>
          </a:p>
          <a:p>
            <a:endParaRPr lang="en-US" sz="1600" b="1" i="1" dirty="0">
              <a:solidFill>
                <a:srgbClr val="FFFF00"/>
              </a:solidFill>
            </a:endParaRPr>
          </a:p>
          <a:p>
            <a:pPr marL="285750" indent="-285750">
              <a:buFont typeface="Arial" pitchFamily="34" charset="0"/>
              <a:buChar char="•"/>
            </a:pPr>
            <a:r>
              <a:rPr lang="en-US" sz="1600" b="1" i="1" dirty="0" smtClean="0">
                <a:solidFill>
                  <a:srgbClr val="FFFF00"/>
                </a:solidFill>
              </a:rPr>
              <a:t>Launch modulation program on PIMs -&gt; adapt phase of </a:t>
            </a:r>
            <a:r>
              <a:rPr lang="en-US" sz="1600" b="1" i="1" dirty="0" err="1" smtClean="0">
                <a:solidFill>
                  <a:srgbClr val="FFFF00"/>
                </a:solidFill>
              </a:rPr>
              <a:t>debuncher</a:t>
            </a:r>
            <a:r>
              <a:rPr lang="en-US" sz="1600" b="1" i="1" dirty="0" smtClean="0">
                <a:solidFill>
                  <a:srgbClr val="FFFF00"/>
                </a:solidFill>
              </a:rPr>
              <a:t> accordingly. </a:t>
            </a:r>
            <a:endParaRPr lang="en-GB" sz="1600" b="1" i="1" dirty="0">
              <a:solidFill>
                <a:srgbClr val="FFFF00"/>
              </a:solidFill>
            </a:endParaRPr>
          </a:p>
        </p:txBody>
      </p:sp>
      <p:pic>
        <p:nvPicPr>
          <p:cNvPr id="14" name="Picture 9"/>
          <p:cNvPicPr>
            <a:picLocks noChangeAspect="1" noChangeArrowheads="1"/>
          </p:cNvPicPr>
          <p:nvPr/>
        </p:nvPicPr>
        <p:blipFill>
          <a:blip r:embed="rId3"/>
          <a:srcRect/>
          <a:stretch>
            <a:fillRect/>
          </a:stretch>
        </p:blipFill>
        <p:spPr>
          <a:xfrm>
            <a:off x="1142976" y="2579724"/>
            <a:ext cx="6024546" cy="1244845"/>
          </a:xfrm>
          <a:prstGeom prst="rect">
            <a:avLst/>
          </a:prstGeom>
          <a:noFill/>
          <a:ln/>
        </p:spPr>
      </p:pic>
      <p:sp>
        <p:nvSpPr>
          <p:cNvPr id="15" name="Rectangle 14"/>
          <p:cNvSpPr/>
          <p:nvPr/>
        </p:nvSpPr>
        <p:spPr>
          <a:xfrm>
            <a:off x="428628" y="2865476"/>
            <a:ext cx="285720"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785818" y="2865476"/>
            <a:ext cx="285720" cy="28575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2" y="3088543"/>
            <a:ext cx="714380" cy="276999"/>
          </a:xfrm>
          <a:prstGeom prst="rect">
            <a:avLst/>
          </a:prstGeom>
          <a:noFill/>
        </p:spPr>
        <p:txBody>
          <a:bodyPr wrap="square" rtlCol="0">
            <a:spAutoFit/>
          </a:bodyPr>
          <a:lstStyle/>
          <a:p>
            <a:r>
              <a:rPr lang="en-US" sz="1200" dirty="0" smtClean="0"/>
              <a:t>Source</a:t>
            </a:r>
            <a:endParaRPr lang="en-GB" sz="1200" dirty="0"/>
          </a:p>
        </p:txBody>
      </p:sp>
      <p:sp>
        <p:nvSpPr>
          <p:cNvPr id="18" name="TextBox 17"/>
          <p:cNvSpPr txBox="1"/>
          <p:nvPr/>
        </p:nvSpPr>
        <p:spPr>
          <a:xfrm>
            <a:off x="285720" y="2222534"/>
            <a:ext cx="1143008" cy="461665"/>
          </a:xfrm>
          <a:prstGeom prst="rect">
            <a:avLst/>
          </a:prstGeom>
          <a:noFill/>
        </p:spPr>
        <p:txBody>
          <a:bodyPr wrap="square" rtlCol="0">
            <a:spAutoFit/>
          </a:bodyPr>
          <a:lstStyle/>
          <a:p>
            <a:pPr algn="ctr"/>
            <a:r>
              <a:rPr lang="en-US" sz="1200" dirty="0" smtClean="0"/>
              <a:t>Pre-chopper</a:t>
            </a:r>
          </a:p>
          <a:p>
            <a:pPr algn="ctr"/>
            <a:r>
              <a:rPr lang="en-US" sz="1200" dirty="0" smtClean="0"/>
              <a:t>+LEBT</a:t>
            </a:r>
            <a:endParaRPr lang="en-GB" sz="1200" dirty="0"/>
          </a:p>
        </p:txBody>
      </p:sp>
      <p:cxnSp>
        <p:nvCxnSpPr>
          <p:cNvPr id="19" name="Straight Arrow Connector 18"/>
          <p:cNvCxnSpPr>
            <a:endCxn id="16" idx="0"/>
          </p:cNvCxnSpPr>
          <p:nvPr/>
        </p:nvCxnSpPr>
        <p:spPr>
          <a:xfrm rot="16200000" flipH="1">
            <a:off x="821513" y="2758311"/>
            <a:ext cx="214314" cy="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00034" y="3365542"/>
            <a:ext cx="714348" cy="276999"/>
          </a:xfrm>
          <a:prstGeom prst="rect">
            <a:avLst/>
          </a:prstGeom>
          <a:noFill/>
        </p:spPr>
        <p:txBody>
          <a:bodyPr wrap="square" rtlCol="0">
            <a:spAutoFit/>
          </a:bodyPr>
          <a:lstStyle/>
          <a:p>
            <a:r>
              <a:rPr lang="en-US" sz="1200" dirty="0" smtClean="0"/>
              <a:t>45 </a:t>
            </a:r>
            <a:r>
              <a:rPr lang="en-US" sz="1200" dirty="0" err="1" smtClean="0"/>
              <a:t>keV</a:t>
            </a:r>
            <a:endParaRPr lang="en-GB" sz="1200" dirty="0"/>
          </a:p>
        </p:txBody>
      </p:sp>
      <p:cxnSp>
        <p:nvCxnSpPr>
          <p:cNvPr id="21" name="Straight Arrow Connector 20"/>
          <p:cNvCxnSpPr/>
          <p:nvPr/>
        </p:nvCxnSpPr>
        <p:spPr>
          <a:xfrm rot="5400000" flipH="1" flipV="1">
            <a:off x="785787" y="3294102"/>
            <a:ext cx="285749"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7500958" y="3008352"/>
            <a:ext cx="500066"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8001056" y="2865476"/>
            <a:ext cx="285720" cy="28575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7715272" y="2508286"/>
            <a:ext cx="642942" cy="276999"/>
          </a:xfrm>
          <a:prstGeom prst="rect">
            <a:avLst/>
          </a:prstGeom>
          <a:solidFill>
            <a:srgbClr val="FFFF00"/>
          </a:solidFill>
        </p:spPr>
        <p:txBody>
          <a:bodyPr wrap="square" rtlCol="0">
            <a:spAutoFit/>
          </a:bodyPr>
          <a:lstStyle/>
          <a:p>
            <a:r>
              <a:rPr lang="en-US" sz="1200" b="1" dirty="0" err="1" smtClean="0">
                <a:solidFill>
                  <a:schemeClr val="bg1"/>
                </a:solidFill>
              </a:rPr>
              <a:t>Distri</a:t>
            </a:r>
            <a:endParaRPr lang="en-GB" sz="1200" b="1" dirty="0">
              <a:solidFill>
                <a:schemeClr val="bg1"/>
              </a:solidFill>
            </a:endParaRPr>
          </a:p>
        </p:txBody>
      </p:sp>
      <p:cxnSp>
        <p:nvCxnSpPr>
          <p:cNvPr id="25" name="Straight Arrow Connector 24"/>
          <p:cNvCxnSpPr/>
          <p:nvPr/>
        </p:nvCxnSpPr>
        <p:spPr>
          <a:xfrm rot="16200000" flipH="1">
            <a:off x="8068094" y="2798406"/>
            <a:ext cx="151628" cy="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429520" y="3008352"/>
            <a:ext cx="642942" cy="276999"/>
          </a:xfrm>
          <a:prstGeom prst="rect">
            <a:avLst/>
          </a:prstGeom>
          <a:noFill/>
        </p:spPr>
        <p:txBody>
          <a:bodyPr wrap="square" rtlCol="0">
            <a:spAutoFit/>
          </a:bodyPr>
          <a:lstStyle/>
          <a:p>
            <a:r>
              <a:rPr lang="en-US" sz="1200" dirty="0" smtClean="0"/>
              <a:t>180 m</a:t>
            </a:r>
            <a:endParaRPr lang="en-GB" sz="1200" dirty="0"/>
          </a:p>
        </p:txBody>
      </p:sp>
      <p:sp>
        <p:nvSpPr>
          <p:cNvPr id="27" name="Rectangle 26"/>
          <p:cNvSpPr/>
          <p:nvPr/>
        </p:nvSpPr>
        <p:spPr>
          <a:xfrm>
            <a:off x="8358246" y="2865476"/>
            <a:ext cx="285720" cy="28575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8429652" y="2508286"/>
            <a:ext cx="500066" cy="276999"/>
          </a:xfrm>
          <a:prstGeom prst="rect">
            <a:avLst/>
          </a:prstGeom>
          <a:solidFill>
            <a:srgbClr val="FFFF00"/>
          </a:solidFill>
        </p:spPr>
        <p:txBody>
          <a:bodyPr wrap="square" rtlCol="0">
            <a:spAutoFit/>
          </a:bodyPr>
          <a:lstStyle/>
          <a:p>
            <a:r>
              <a:rPr lang="en-US" sz="1200" b="1" dirty="0" smtClean="0">
                <a:solidFill>
                  <a:schemeClr val="bg1"/>
                </a:solidFill>
              </a:rPr>
              <a:t>4</a:t>
            </a:r>
            <a:r>
              <a:rPr lang="en-GB" sz="1200" b="1" dirty="0" smtClean="0">
                <a:solidFill>
                  <a:schemeClr val="bg1"/>
                </a:solidFill>
              </a:rPr>
              <a:t>*</a:t>
            </a:r>
            <a:r>
              <a:rPr lang="en-GB" sz="1200" b="1" dirty="0" err="1" smtClean="0">
                <a:solidFill>
                  <a:schemeClr val="bg1"/>
                </a:solidFill>
              </a:rPr>
              <a:t>rf</a:t>
            </a:r>
            <a:endParaRPr lang="en-US" sz="1200" b="1" dirty="0" smtClean="0">
              <a:solidFill>
                <a:schemeClr val="bg1"/>
              </a:solidFill>
            </a:endParaRPr>
          </a:p>
        </p:txBody>
      </p:sp>
      <p:cxnSp>
        <p:nvCxnSpPr>
          <p:cNvPr id="29" name="Straight Arrow Connector 28"/>
          <p:cNvCxnSpPr/>
          <p:nvPr/>
        </p:nvCxnSpPr>
        <p:spPr>
          <a:xfrm rot="16200000" flipH="1">
            <a:off x="8425284" y="2798406"/>
            <a:ext cx="151628" cy="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5400000" flipH="1" flipV="1">
            <a:off x="1465241" y="3258385"/>
            <a:ext cx="356396" cy="79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214414" y="3508418"/>
            <a:ext cx="848300" cy="276999"/>
          </a:xfrm>
          <a:prstGeom prst="rect">
            <a:avLst/>
          </a:prstGeom>
          <a:solidFill>
            <a:srgbClr val="FFFF00"/>
          </a:solidFill>
        </p:spPr>
        <p:txBody>
          <a:bodyPr wrap="square" rtlCol="0">
            <a:spAutoFit/>
          </a:bodyPr>
          <a:lstStyle/>
          <a:p>
            <a:r>
              <a:rPr lang="en-US" sz="1200" b="1" dirty="0" smtClean="0">
                <a:solidFill>
                  <a:srgbClr val="002060"/>
                </a:solidFill>
              </a:rPr>
              <a:t>Chopper</a:t>
            </a:r>
            <a:endParaRPr lang="en-GB" sz="1200" b="1" dirty="0">
              <a:solidFill>
                <a:srgbClr val="002060"/>
              </a:solidFill>
            </a:endParaRPr>
          </a:p>
        </p:txBody>
      </p:sp>
      <p:cxnSp>
        <p:nvCxnSpPr>
          <p:cNvPr id="32" name="Straight Arrow Connector 31"/>
          <p:cNvCxnSpPr/>
          <p:nvPr/>
        </p:nvCxnSpPr>
        <p:spPr>
          <a:xfrm rot="5400000" flipH="1" flipV="1">
            <a:off x="6465107" y="3329823"/>
            <a:ext cx="357190" cy="14287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429256" y="3579856"/>
            <a:ext cx="2571768" cy="461665"/>
          </a:xfrm>
          <a:prstGeom prst="rect">
            <a:avLst/>
          </a:prstGeom>
          <a:solidFill>
            <a:srgbClr val="FFFF00"/>
          </a:solidFill>
        </p:spPr>
        <p:txBody>
          <a:bodyPr wrap="square" rtlCol="0">
            <a:spAutoFit/>
          </a:bodyPr>
          <a:lstStyle/>
          <a:p>
            <a:r>
              <a:rPr lang="en-US" sz="1200" b="1" dirty="0" smtClean="0">
                <a:solidFill>
                  <a:srgbClr val="002060"/>
                </a:solidFill>
              </a:rPr>
              <a:t>Amplitude modulated</a:t>
            </a:r>
          </a:p>
          <a:p>
            <a:r>
              <a:rPr lang="en-US" sz="1200" b="1" dirty="0" smtClean="0">
                <a:solidFill>
                  <a:srgbClr val="002060"/>
                </a:solidFill>
              </a:rPr>
              <a:t>for energy modulation (painting)</a:t>
            </a:r>
            <a:endParaRPr lang="en-GB" sz="1200" b="1" dirty="0">
              <a:solidFill>
                <a:srgbClr val="002060"/>
              </a:solidFill>
            </a:endParaRPr>
          </a:p>
        </p:txBody>
      </p:sp>
      <p:sp>
        <p:nvSpPr>
          <p:cNvPr id="34" name="Rectangle 33"/>
          <p:cNvSpPr/>
          <p:nvPr/>
        </p:nvSpPr>
        <p:spPr>
          <a:xfrm>
            <a:off x="7143768" y="2865476"/>
            <a:ext cx="285720" cy="285752"/>
          </a:xfrm>
          <a:prstGeom prst="rect">
            <a:avLst/>
          </a:prstGeom>
          <a:solidFill>
            <a:srgbClr val="CC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6929454" y="2222534"/>
            <a:ext cx="1000164" cy="276999"/>
          </a:xfrm>
          <a:prstGeom prst="rect">
            <a:avLst/>
          </a:prstGeom>
          <a:solidFill>
            <a:srgbClr val="FFFF00"/>
          </a:solidFill>
        </p:spPr>
        <p:txBody>
          <a:bodyPr wrap="square" rtlCol="0">
            <a:spAutoFit/>
          </a:bodyPr>
          <a:lstStyle/>
          <a:p>
            <a:r>
              <a:rPr lang="en-US" sz="1200" b="1" dirty="0" err="1" smtClean="0">
                <a:solidFill>
                  <a:schemeClr val="bg1"/>
                </a:solidFill>
              </a:rPr>
              <a:t>Debuncher</a:t>
            </a:r>
            <a:endParaRPr lang="en-GB" sz="1200" b="1" dirty="0">
              <a:solidFill>
                <a:schemeClr val="bg1"/>
              </a:solidFill>
            </a:endParaRPr>
          </a:p>
        </p:txBody>
      </p:sp>
      <p:cxnSp>
        <p:nvCxnSpPr>
          <p:cNvPr id="36" name="Straight Arrow Connector 35"/>
          <p:cNvCxnSpPr/>
          <p:nvPr/>
        </p:nvCxnSpPr>
        <p:spPr>
          <a:xfrm rot="5400000">
            <a:off x="7103681" y="2691249"/>
            <a:ext cx="365942" cy="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286116" y="2293972"/>
            <a:ext cx="1571636" cy="276999"/>
          </a:xfrm>
          <a:prstGeom prst="rect">
            <a:avLst/>
          </a:prstGeom>
          <a:solidFill>
            <a:srgbClr val="FFFF00"/>
          </a:solidFill>
        </p:spPr>
        <p:txBody>
          <a:bodyPr wrap="square" rtlCol="0">
            <a:spAutoFit/>
          </a:bodyPr>
          <a:lstStyle/>
          <a:p>
            <a:r>
              <a:rPr lang="en-US" sz="1200" b="1" dirty="0" smtClean="0">
                <a:solidFill>
                  <a:srgbClr val="002060"/>
                </a:solidFill>
              </a:rPr>
              <a:t>RF </a:t>
            </a:r>
            <a:r>
              <a:rPr lang="en-US" sz="1200" b="1" dirty="0" err="1" smtClean="0">
                <a:solidFill>
                  <a:srgbClr val="002060"/>
                </a:solidFill>
              </a:rPr>
              <a:t>Feedforward</a:t>
            </a:r>
            <a:endParaRPr lang="en-GB" sz="1200" b="1" dirty="0">
              <a:solidFill>
                <a:srgbClr val="002060"/>
              </a:solidFill>
            </a:endParaRPr>
          </a:p>
        </p:txBody>
      </p:sp>
      <p:cxnSp>
        <p:nvCxnSpPr>
          <p:cNvPr id="38" name="Straight Arrow Connector 37"/>
          <p:cNvCxnSpPr/>
          <p:nvPr/>
        </p:nvCxnSpPr>
        <p:spPr>
          <a:xfrm>
            <a:off x="1643042" y="2008220"/>
            <a:ext cx="685804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1321571" y="2186021"/>
            <a:ext cx="64294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8180413" y="2186021"/>
            <a:ext cx="6429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572000" y="1722468"/>
            <a:ext cx="642942" cy="276999"/>
          </a:xfrm>
          <a:prstGeom prst="rect">
            <a:avLst/>
          </a:prstGeom>
          <a:noFill/>
        </p:spPr>
        <p:txBody>
          <a:bodyPr wrap="square" rtlCol="0">
            <a:spAutoFit/>
          </a:bodyPr>
          <a:lstStyle/>
          <a:p>
            <a:r>
              <a:rPr lang="en-US" sz="1200" dirty="0" smtClean="0">
                <a:sym typeface="Symbol"/>
              </a:rPr>
              <a:t> 2</a:t>
            </a:r>
            <a:r>
              <a:rPr lang="el-GR" sz="1200" dirty="0" smtClean="0">
                <a:latin typeface="Calibri"/>
                <a:sym typeface="Symbol"/>
              </a:rPr>
              <a:t>μ</a:t>
            </a:r>
            <a:r>
              <a:rPr lang="en-US" sz="1200" dirty="0" smtClean="0">
                <a:latin typeface="Calibri"/>
                <a:sym typeface="Symbol"/>
              </a:rPr>
              <a:t>s</a:t>
            </a:r>
            <a:endParaRPr lang="en-GB" sz="1200" dirty="0"/>
          </a:p>
        </p:txBody>
      </p:sp>
      <p:sp>
        <p:nvSpPr>
          <p:cNvPr id="43" name="TextBox 5"/>
          <p:cNvSpPr txBox="1">
            <a:spLocks noChangeArrowheads="1"/>
          </p:cNvSpPr>
          <p:nvPr/>
        </p:nvSpPr>
        <p:spPr bwMode="auto">
          <a:xfrm>
            <a:off x="1128208" y="3785417"/>
            <a:ext cx="1800200" cy="230832"/>
          </a:xfrm>
          <a:prstGeom prst="rect">
            <a:avLst/>
          </a:prstGeom>
          <a:noFill/>
          <a:ln w="9525">
            <a:noFill/>
            <a:miter lim="800000"/>
            <a:headEnd/>
            <a:tailEnd/>
          </a:ln>
        </p:spPr>
        <p:txBody>
          <a:bodyPr wrap="square">
            <a:spAutoFit/>
          </a:bodyPr>
          <a:lstStyle/>
          <a:p>
            <a:r>
              <a:rPr lang="en-US" sz="900" i="1" dirty="0" smtClean="0"/>
              <a:t>Courtesy F. </a:t>
            </a:r>
            <a:r>
              <a:rPr lang="en-US" sz="900" i="1" dirty="0" err="1" smtClean="0"/>
              <a:t>Gerigk</a:t>
            </a:r>
            <a:endParaRPr lang="en-US" sz="900" i="1" dirty="0" smtClean="0"/>
          </a:p>
        </p:txBody>
      </p:sp>
    </p:spTree>
    <p:extLst>
      <p:ext uri="{BB962C8B-B14F-4D97-AF65-F5344CB8AC3E}">
        <p14:creationId xmlns:p14="http://schemas.microsoft.com/office/powerpoint/2010/main" val="306090207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0031" y="147637"/>
            <a:ext cx="8643938" cy="847725"/>
          </a:xfrm>
        </p:spPr>
        <p:txBody>
          <a:bodyPr/>
          <a:lstStyle/>
          <a:p>
            <a:pPr algn="l" eaLnBrk="1" hangingPunct="1">
              <a:defRPr/>
            </a:pPr>
            <a:r>
              <a:rPr lang="en-US" sz="3200" dirty="0" err="1" smtClean="0">
                <a:solidFill>
                  <a:srgbClr val="66FF66"/>
                </a:solidFill>
              </a:rPr>
              <a:t>Synchronisation</a:t>
            </a:r>
            <a:r>
              <a:rPr lang="en-US" sz="3200" dirty="0" smtClean="0">
                <a:solidFill>
                  <a:srgbClr val="66FF66"/>
                </a:solidFill>
              </a:rPr>
              <a:t> of PSB with L4</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7</a:t>
            </a:fld>
            <a:endParaRPr lang="en-US" sz="1100" i="1" dirty="0">
              <a:solidFill>
                <a:schemeClr val="tx1">
                  <a:lumMod val="75000"/>
                </a:schemeClr>
              </a:solidFill>
              <a:latin typeface="Calibri" pitchFamily="34" charset="0"/>
            </a:endParaRPr>
          </a:p>
        </p:txBody>
      </p:sp>
      <p:cxnSp>
        <p:nvCxnSpPr>
          <p:cNvPr id="7" name="Straight Arrow Connector 6"/>
          <p:cNvCxnSpPr/>
          <p:nvPr/>
        </p:nvCxnSpPr>
        <p:spPr>
          <a:xfrm>
            <a:off x="1573213" y="2377126"/>
            <a:ext cx="357189" cy="4843"/>
          </a:xfrm>
          <a:prstGeom prst="straightConnector1">
            <a:avLst/>
          </a:prstGeom>
          <a:ln w="19050">
            <a:solidFill>
              <a:srgbClr val="9933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2"/>
          <p:cNvSpPr txBox="1">
            <a:spLocks noChangeArrowheads="1"/>
          </p:cNvSpPr>
          <p:nvPr/>
        </p:nvSpPr>
        <p:spPr bwMode="auto">
          <a:xfrm>
            <a:off x="5089525" y="2708920"/>
            <a:ext cx="1643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i="1" dirty="0"/>
              <a:t>Voltage modulation</a:t>
            </a:r>
          </a:p>
        </p:txBody>
      </p:sp>
      <p:sp>
        <p:nvSpPr>
          <p:cNvPr id="14" name="TextBox 14"/>
          <p:cNvSpPr txBox="1">
            <a:spLocks noChangeArrowheads="1"/>
          </p:cNvSpPr>
          <p:nvPr/>
        </p:nvSpPr>
        <p:spPr bwMode="auto">
          <a:xfrm>
            <a:off x="2500313" y="5668094"/>
            <a:ext cx="13573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i="1" dirty="0" smtClean="0"/>
              <a:t>Chopping table</a:t>
            </a:r>
            <a:endParaRPr lang="en-US" sz="1200" i="1" baseline="-25000" dirty="0"/>
          </a:p>
        </p:txBody>
      </p:sp>
      <p:sp>
        <p:nvSpPr>
          <p:cNvPr id="15" name="TextBox 15"/>
          <p:cNvSpPr txBox="1">
            <a:spLocks noChangeArrowheads="1"/>
          </p:cNvSpPr>
          <p:nvPr/>
        </p:nvSpPr>
        <p:spPr bwMode="auto">
          <a:xfrm>
            <a:off x="3428999" y="4221088"/>
            <a:ext cx="16605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Aft>
                <a:spcPts val="600"/>
              </a:spcAft>
            </a:pPr>
            <a:r>
              <a:rPr lang="en-US" sz="1200" i="1" dirty="0" smtClean="0">
                <a:solidFill>
                  <a:srgbClr val="FFFF00"/>
                </a:solidFill>
              </a:rPr>
              <a:t>REV REFERENCE</a:t>
            </a:r>
            <a:endParaRPr lang="en-US" sz="1200" i="1" dirty="0">
              <a:solidFill>
                <a:srgbClr val="FFFF00"/>
              </a:solidFill>
            </a:endParaRPr>
          </a:p>
        </p:txBody>
      </p:sp>
      <p:cxnSp>
        <p:nvCxnSpPr>
          <p:cNvPr id="16" name="Straight Arrow Connector 15"/>
          <p:cNvCxnSpPr/>
          <p:nvPr/>
        </p:nvCxnSpPr>
        <p:spPr>
          <a:xfrm flipV="1">
            <a:off x="8358188" y="2492896"/>
            <a:ext cx="0" cy="1889326"/>
          </a:xfrm>
          <a:prstGeom prst="straightConnector1">
            <a:avLst/>
          </a:prstGeom>
          <a:ln w="28575">
            <a:solidFill>
              <a:srgbClr val="9933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21"/>
          <p:cNvSpPr txBox="1">
            <a:spLocks noChangeArrowheads="1"/>
          </p:cNvSpPr>
          <p:nvPr/>
        </p:nvSpPr>
        <p:spPr bwMode="auto">
          <a:xfrm>
            <a:off x="6357938" y="3748807"/>
            <a:ext cx="9286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i="1" dirty="0" err="1"/>
              <a:t>BIXi.SDIS</a:t>
            </a:r>
            <a:endParaRPr lang="en-US" sz="1200" i="1" dirty="0"/>
          </a:p>
        </p:txBody>
      </p:sp>
      <p:sp>
        <p:nvSpPr>
          <p:cNvPr id="18" name="Rounded Rectangle 17"/>
          <p:cNvSpPr/>
          <p:nvPr/>
        </p:nvSpPr>
        <p:spPr>
          <a:xfrm>
            <a:off x="1138116" y="3882156"/>
            <a:ext cx="873573" cy="23551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t>Chopper</a:t>
            </a:r>
          </a:p>
          <a:p>
            <a:pPr algn="ctr">
              <a:defRPr/>
            </a:pPr>
            <a:r>
              <a:rPr lang="en-US" sz="1200" dirty="0" smtClean="0"/>
              <a:t>Control</a:t>
            </a:r>
          </a:p>
          <a:p>
            <a:pPr algn="ctr">
              <a:defRPr/>
            </a:pPr>
            <a:r>
              <a:rPr lang="en-US" sz="1200" dirty="0" smtClean="0"/>
              <a:t>(ring by ring)</a:t>
            </a:r>
            <a:endParaRPr lang="en-US" sz="1200" dirty="0"/>
          </a:p>
        </p:txBody>
      </p:sp>
      <p:cxnSp>
        <p:nvCxnSpPr>
          <p:cNvPr id="19" name="Straight Arrow Connector 18"/>
          <p:cNvCxnSpPr/>
          <p:nvPr/>
        </p:nvCxnSpPr>
        <p:spPr>
          <a:xfrm flipH="1" flipV="1">
            <a:off x="2011689" y="4453657"/>
            <a:ext cx="3489001" cy="1588"/>
          </a:xfrm>
          <a:prstGeom prst="straightConnector1">
            <a:avLst/>
          </a:prstGeom>
          <a:ln w="28575">
            <a:solidFill>
              <a:srgbClr val="9933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25"/>
          <p:cNvSpPr txBox="1">
            <a:spLocks noChangeArrowheads="1"/>
          </p:cNvSpPr>
          <p:nvPr/>
        </p:nvSpPr>
        <p:spPr bwMode="auto">
          <a:xfrm>
            <a:off x="1964531" y="2165196"/>
            <a:ext cx="12858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i="1" dirty="0" err="1"/>
              <a:t>Linac</a:t>
            </a:r>
            <a:r>
              <a:rPr lang="en-US" sz="1200" i="1" dirty="0"/>
              <a:t>  </a:t>
            </a:r>
            <a:r>
              <a:rPr lang="en-US" sz="1200" i="1" dirty="0" err="1"/>
              <a:t>rf</a:t>
            </a:r>
            <a:r>
              <a:rPr lang="en-US" sz="1200" i="1" dirty="0"/>
              <a:t> </a:t>
            </a:r>
          </a:p>
          <a:p>
            <a:r>
              <a:rPr lang="en-US" sz="1200" i="1" dirty="0"/>
              <a:t>feed-forward</a:t>
            </a:r>
          </a:p>
        </p:txBody>
      </p:sp>
      <p:cxnSp>
        <p:nvCxnSpPr>
          <p:cNvPr id="21" name="Straight Connector 20"/>
          <p:cNvCxnSpPr/>
          <p:nvPr/>
        </p:nvCxnSpPr>
        <p:spPr>
          <a:xfrm flipH="1">
            <a:off x="5148064" y="2986733"/>
            <a:ext cx="1638499" cy="4733"/>
          </a:xfrm>
          <a:prstGeom prst="line">
            <a:avLst/>
          </a:prstGeom>
          <a:ln w="19050">
            <a:solidFill>
              <a:srgbClr val="9933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0800000">
            <a:off x="6286500" y="4382219"/>
            <a:ext cx="2071688" cy="1588"/>
          </a:xfrm>
          <a:prstGeom prst="line">
            <a:avLst/>
          </a:prstGeom>
          <a:ln w="28575">
            <a:solidFill>
              <a:srgbClr val="9933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0800000">
            <a:off x="6286500" y="4025032"/>
            <a:ext cx="1714500" cy="0"/>
          </a:xfrm>
          <a:prstGeom prst="line">
            <a:avLst/>
          </a:prstGeom>
          <a:ln w="28575">
            <a:solidFill>
              <a:srgbClr val="993300"/>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flipH="1" flipV="1">
            <a:off x="7001669" y="3024113"/>
            <a:ext cx="2000250" cy="1588"/>
          </a:xfrm>
          <a:prstGeom prst="straightConnector1">
            <a:avLst/>
          </a:prstGeom>
          <a:ln w="28575">
            <a:solidFill>
              <a:srgbClr val="993300"/>
            </a:solidFill>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4286250" y="5668094"/>
            <a:ext cx="1143000" cy="5016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t>OP</a:t>
            </a:r>
          </a:p>
          <a:p>
            <a:pPr algn="ctr">
              <a:defRPr/>
            </a:pPr>
            <a:r>
              <a:rPr lang="en-US" sz="1200" dirty="0" smtClean="0"/>
              <a:t>Control</a:t>
            </a:r>
            <a:endParaRPr lang="en-GB" sz="1200" dirty="0"/>
          </a:p>
        </p:txBody>
      </p:sp>
      <p:sp>
        <p:nvSpPr>
          <p:cNvPr id="26" name="Rectangle 25"/>
          <p:cNvSpPr/>
          <p:nvPr/>
        </p:nvSpPr>
        <p:spPr>
          <a:xfrm>
            <a:off x="357188" y="1739032"/>
            <a:ext cx="28575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7" name="Rectangle 26"/>
          <p:cNvSpPr/>
          <p:nvPr/>
        </p:nvSpPr>
        <p:spPr>
          <a:xfrm>
            <a:off x="714375" y="1739032"/>
            <a:ext cx="285750" cy="28575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8" name="TextBox 38"/>
          <p:cNvSpPr txBox="1">
            <a:spLocks noChangeArrowheads="1"/>
          </p:cNvSpPr>
          <p:nvPr/>
        </p:nvSpPr>
        <p:spPr bwMode="auto">
          <a:xfrm>
            <a:off x="71438" y="1381844"/>
            <a:ext cx="7143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a:t>Source</a:t>
            </a:r>
            <a:endParaRPr lang="en-GB" sz="1200"/>
          </a:p>
        </p:txBody>
      </p:sp>
      <p:sp>
        <p:nvSpPr>
          <p:cNvPr id="29" name="TextBox 39"/>
          <p:cNvSpPr txBox="1">
            <a:spLocks noChangeArrowheads="1"/>
          </p:cNvSpPr>
          <p:nvPr/>
        </p:nvSpPr>
        <p:spPr bwMode="auto">
          <a:xfrm>
            <a:off x="642938" y="1167532"/>
            <a:ext cx="12144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1200"/>
              <a:t>Pre-chopper</a:t>
            </a:r>
          </a:p>
          <a:p>
            <a:pPr algn="ctr"/>
            <a:r>
              <a:rPr lang="en-US" sz="1200"/>
              <a:t>+LEBT</a:t>
            </a:r>
            <a:endParaRPr lang="en-GB" sz="1200"/>
          </a:p>
        </p:txBody>
      </p:sp>
      <p:cxnSp>
        <p:nvCxnSpPr>
          <p:cNvPr id="30" name="Straight Arrow Connector 29"/>
          <p:cNvCxnSpPr>
            <a:endCxn id="27" idx="0"/>
          </p:cNvCxnSpPr>
          <p:nvPr/>
        </p:nvCxnSpPr>
        <p:spPr>
          <a:xfrm rot="16200000" flipH="1">
            <a:off x="750093" y="1631876"/>
            <a:ext cx="21431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16200000" flipH="1">
            <a:off x="423863" y="1672357"/>
            <a:ext cx="152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42"/>
          <p:cNvSpPr txBox="1">
            <a:spLocks noChangeArrowheads="1"/>
          </p:cNvSpPr>
          <p:nvPr/>
        </p:nvSpPr>
        <p:spPr bwMode="auto">
          <a:xfrm>
            <a:off x="500063" y="2310532"/>
            <a:ext cx="7143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a:t>45 keV</a:t>
            </a:r>
            <a:endParaRPr lang="en-GB" sz="1200"/>
          </a:p>
        </p:txBody>
      </p:sp>
      <p:cxnSp>
        <p:nvCxnSpPr>
          <p:cNvPr id="33" name="Straight Arrow Connector 32"/>
          <p:cNvCxnSpPr/>
          <p:nvPr/>
        </p:nvCxnSpPr>
        <p:spPr>
          <a:xfrm rot="5400000" flipH="1" flipV="1">
            <a:off x="714375" y="2239094"/>
            <a:ext cx="28575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929438" y="1881907"/>
            <a:ext cx="500062" cy="158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7858125" y="1739032"/>
            <a:ext cx="285750" cy="28575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6" name="TextBox 46"/>
          <p:cNvSpPr txBox="1">
            <a:spLocks noChangeArrowheads="1"/>
          </p:cNvSpPr>
          <p:nvPr/>
        </p:nvSpPr>
        <p:spPr bwMode="auto">
          <a:xfrm>
            <a:off x="7715250" y="1381844"/>
            <a:ext cx="571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a:t>Distri</a:t>
            </a:r>
            <a:endParaRPr lang="en-GB" sz="1200"/>
          </a:p>
        </p:txBody>
      </p:sp>
      <p:cxnSp>
        <p:nvCxnSpPr>
          <p:cNvPr id="37" name="Straight Arrow Connector 36"/>
          <p:cNvCxnSpPr/>
          <p:nvPr/>
        </p:nvCxnSpPr>
        <p:spPr>
          <a:xfrm rot="16200000" flipH="1">
            <a:off x="7924800" y="1672357"/>
            <a:ext cx="152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48"/>
          <p:cNvSpPr txBox="1">
            <a:spLocks noChangeArrowheads="1"/>
          </p:cNvSpPr>
          <p:nvPr/>
        </p:nvSpPr>
        <p:spPr bwMode="auto">
          <a:xfrm>
            <a:off x="6858000" y="1881907"/>
            <a:ext cx="6429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a:t>180 m</a:t>
            </a:r>
            <a:endParaRPr lang="en-GB" sz="1200"/>
          </a:p>
        </p:txBody>
      </p:sp>
      <p:sp>
        <p:nvSpPr>
          <p:cNvPr id="39" name="Rectangle 38"/>
          <p:cNvSpPr/>
          <p:nvPr/>
        </p:nvSpPr>
        <p:spPr>
          <a:xfrm>
            <a:off x="8250684" y="1540518"/>
            <a:ext cx="785812" cy="219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smtClean="0">
                <a:solidFill>
                  <a:schemeClr val="accent4">
                    <a:lumMod val="10000"/>
                  </a:schemeClr>
                </a:solidFill>
              </a:rPr>
              <a:t>RF R4</a:t>
            </a:r>
            <a:endParaRPr lang="en-GB" sz="1200" b="1" dirty="0">
              <a:solidFill>
                <a:schemeClr val="accent4">
                  <a:lumMod val="10000"/>
                </a:schemeClr>
              </a:solidFill>
            </a:endParaRPr>
          </a:p>
        </p:txBody>
      </p:sp>
      <p:sp>
        <p:nvSpPr>
          <p:cNvPr id="42" name="Rectangle 41"/>
          <p:cNvSpPr/>
          <p:nvPr/>
        </p:nvSpPr>
        <p:spPr>
          <a:xfrm>
            <a:off x="7429500" y="1739032"/>
            <a:ext cx="285750" cy="285750"/>
          </a:xfrm>
          <a:prstGeom prst="rect">
            <a:avLst/>
          </a:prstGeom>
          <a:solidFill>
            <a:srgbClr val="CC00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3" name="TextBox 53"/>
          <p:cNvSpPr txBox="1">
            <a:spLocks noChangeArrowheads="1"/>
          </p:cNvSpPr>
          <p:nvPr/>
        </p:nvSpPr>
        <p:spPr bwMode="auto">
          <a:xfrm>
            <a:off x="7286625" y="1096094"/>
            <a:ext cx="9286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a:t>Debuncher</a:t>
            </a:r>
            <a:endParaRPr lang="en-GB" sz="1200"/>
          </a:p>
        </p:txBody>
      </p:sp>
      <p:cxnSp>
        <p:nvCxnSpPr>
          <p:cNvPr id="44" name="Straight Arrow Connector 43"/>
          <p:cNvCxnSpPr/>
          <p:nvPr/>
        </p:nvCxnSpPr>
        <p:spPr>
          <a:xfrm rot="5400000">
            <a:off x="7389018" y="1565201"/>
            <a:ext cx="36671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1573213" y="2024784"/>
            <a:ext cx="0" cy="1862135"/>
          </a:xfrm>
          <a:prstGeom prst="straightConnector1">
            <a:avLst/>
          </a:prstGeom>
          <a:ln w="19050">
            <a:solidFill>
              <a:srgbClr val="9933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endCxn id="55" idx="2"/>
          </p:cNvCxnSpPr>
          <p:nvPr/>
        </p:nvCxnSpPr>
        <p:spPr>
          <a:xfrm flipH="1" flipV="1">
            <a:off x="6786563" y="2024782"/>
            <a:ext cx="4564" cy="971476"/>
          </a:xfrm>
          <a:prstGeom prst="straightConnector1">
            <a:avLst/>
          </a:prstGeom>
          <a:ln w="19050">
            <a:solidFill>
              <a:srgbClr val="9933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flipV="1">
            <a:off x="5148064" y="3267691"/>
            <a:ext cx="2424311" cy="4792"/>
          </a:xfrm>
          <a:prstGeom prst="line">
            <a:avLst/>
          </a:prstGeom>
          <a:ln w="19050">
            <a:solidFill>
              <a:srgbClr val="993300"/>
            </a:solidFill>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7572374" y="2024783"/>
            <a:ext cx="1589" cy="1247700"/>
          </a:xfrm>
          <a:prstGeom prst="straightConnector1">
            <a:avLst/>
          </a:prstGeom>
          <a:ln w="19050">
            <a:solidFill>
              <a:srgbClr val="993300"/>
            </a:solidFill>
            <a:tailEnd type="arrow"/>
          </a:ln>
        </p:spPr>
        <p:style>
          <a:lnRef idx="1">
            <a:schemeClr val="accent1"/>
          </a:lnRef>
          <a:fillRef idx="0">
            <a:schemeClr val="accent1"/>
          </a:fillRef>
          <a:effectRef idx="0">
            <a:schemeClr val="accent1"/>
          </a:effectRef>
          <a:fontRef idx="minor">
            <a:schemeClr val="tx1"/>
          </a:fontRef>
        </p:style>
      </p:cxnSp>
      <p:sp>
        <p:nvSpPr>
          <p:cNvPr id="49" name="TextBox 59"/>
          <p:cNvSpPr txBox="1">
            <a:spLocks noChangeArrowheads="1"/>
          </p:cNvSpPr>
          <p:nvPr/>
        </p:nvSpPr>
        <p:spPr bwMode="auto">
          <a:xfrm>
            <a:off x="5148064" y="2996258"/>
            <a:ext cx="1643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i="1" dirty="0"/>
              <a:t>Phase modulation</a:t>
            </a:r>
          </a:p>
        </p:txBody>
      </p:sp>
      <p:cxnSp>
        <p:nvCxnSpPr>
          <p:cNvPr id="51" name="Straight Arrow Connector 50"/>
          <p:cNvCxnSpPr/>
          <p:nvPr/>
        </p:nvCxnSpPr>
        <p:spPr>
          <a:xfrm flipH="1">
            <a:off x="2011689" y="5955432"/>
            <a:ext cx="2274563" cy="0"/>
          </a:xfrm>
          <a:prstGeom prst="straightConnector1">
            <a:avLst/>
          </a:prstGeom>
          <a:ln w="57150">
            <a:solidFill>
              <a:srgbClr val="9933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10800000" flipV="1">
            <a:off x="6000750" y="5085184"/>
            <a:ext cx="2571750" cy="0"/>
          </a:xfrm>
          <a:prstGeom prst="line">
            <a:avLst/>
          </a:prstGeom>
          <a:ln w="19050">
            <a:solidFill>
              <a:srgbClr val="993300"/>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8572500" y="2525290"/>
            <a:ext cx="0" cy="2559895"/>
          </a:xfrm>
          <a:prstGeom prst="straightConnector1">
            <a:avLst/>
          </a:prstGeom>
          <a:ln w="19050">
            <a:solidFill>
              <a:srgbClr val="993300"/>
            </a:solidFill>
            <a:tailEnd type="arrow"/>
          </a:ln>
        </p:spPr>
        <p:style>
          <a:lnRef idx="1">
            <a:schemeClr val="accent1"/>
          </a:lnRef>
          <a:fillRef idx="0">
            <a:schemeClr val="accent1"/>
          </a:fillRef>
          <a:effectRef idx="0">
            <a:schemeClr val="accent1"/>
          </a:effectRef>
          <a:fontRef idx="minor">
            <a:schemeClr val="tx1"/>
          </a:fontRef>
        </p:style>
      </p:cxnSp>
      <p:sp>
        <p:nvSpPr>
          <p:cNvPr id="54" name="TextBox 65"/>
          <p:cNvSpPr txBox="1">
            <a:spLocks noChangeArrowheads="1"/>
          </p:cNvSpPr>
          <p:nvPr/>
        </p:nvSpPr>
        <p:spPr bwMode="auto">
          <a:xfrm>
            <a:off x="6643688" y="4797152"/>
            <a:ext cx="19288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Aft>
                <a:spcPts val="600"/>
              </a:spcAft>
            </a:pPr>
            <a:r>
              <a:rPr lang="en-US" sz="1200" i="1" dirty="0"/>
              <a:t>Inj. </a:t>
            </a:r>
            <a:r>
              <a:rPr lang="en-US" sz="1200" i="1" dirty="0" err="1"/>
              <a:t>rf</a:t>
            </a:r>
            <a:r>
              <a:rPr lang="en-US" sz="1200" i="1" dirty="0"/>
              <a:t> reference (h1 or h2)</a:t>
            </a:r>
          </a:p>
        </p:txBody>
      </p:sp>
      <p:sp>
        <p:nvSpPr>
          <p:cNvPr id="55" name="Rectangle 54"/>
          <p:cNvSpPr/>
          <p:nvPr/>
        </p:nvSpPr>
        <p:spPr>
          <a:xfrm>
            <a:off x="6643688" y="1739032"/>
            <a:ext cx="285750" cy="285750"/>
          </a:xfrm>
          <a:prstGeom prst="rect">
            <a:avLst/>
          </a:prstGeom>
          <a:solidFill>
            <a:srgbClr val="CC00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56" name="Straight Arrow Connector 55"/>
          <p:cNvCxnSpPr/>
          <p:nvPr/>
        </p:nvCxnSpPr>
        <p:spPr>
          <a:xfrm rot="16200000" flipH="1">
            <a:off x="6710363" y="1662832"/>
            <a:ext cx="152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TextBox 69"/>
          <p:cNvSpPr txBox="1">
            <a:spLocks noChangeArrowheads="1"/>
          </p:cNvSpPr>
          <p:nvPr/>
        </p:nvSpPr>
        <p:spPr bwMode="auto">
          <a:xfrm>
            <a:off x="6143625" y="1167532"/>
            <a:ext cx="9286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a:t>Energy modulation</a:t>
            </a:r>
            <a:endParaRPr lang="en-GB" sz="1200"/>
          </a:p>
        </p:txBody>
      </p:sp>
      <p:cxnSp>
        <p:nvCxnSpPr>
          <p:cNvPr id="58" name="Straight Arrow Connector 57"/>
          <p:cNvCxnSpPr>
            <a:stCxn id="60" idx="3"/>
            <a:endCxn id="55" idx="1"/>
          </p:cNvCxnSpPr>
          <p:nvPr/>
        </p:nvCxnSpPr>
        <p:spPr>
          <a:xfrm>
            <a:off x="1714500" y="1881907"/>
            <a:ext cx="4929188" cy="158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59" name="TextBox 71"/>
          <p:cNvSpPr txBox="1">
            <a:spLocks noChangeArrowheads="1"/>
          </p:cNvSpPr>
          <p:nvPr/>
        </p:nvSpPr>
        <p:spPr bwMode="auto">
          <a:xfrm>
            <a:off x="3286125" y="1596157"/>
            <a:ext cx="857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a:t>Linac 4</a:t>
            </a:r>
            <a:endParaRPr lang="en-GB" sz="1200"/>
          </a:p>
        </p:txBody>
      </p:sp>
      <p:sp>
        <p:nvSpPr>
          <p:cNvPr id="60" name="Rectangle 59"/>
          <p:cNvSpPr/>
          <p:nvPr/>
        </p:nvSpPr>
        <p:spPr>
          <a:xfrm>
            <a:off x="1428750" y="1739032"/>
            <a:ext cx="285750" cy="28575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61" name="Straight Arrow Connector 60"/>
          <p:cNvCxnSpPr>
            <a:endCxn id="60" idx="1"/>
          </p:cNvCxnSpPr>
          <p:nvPr/>
        </p:nvCxnSpPr>
        <p:spPr>
          <a:xfrm>
            <a:off x="1000125" y="1881907"/>
            <a:ext cx="428625" cy="158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2" name="Rounded Rectangle 61"/>
          <p:cNvSpPr/>
          <p:nvPr/>
        </p:nvSpPr>
        <p:spPr>
          <a:xfrm>
            <a:off x="5500688" y="3810719"/>
            <a:ext cx="785812" cy="8572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CO</a:t>
            </a:r>
            <a:endParaRPr lang="en-GB" sz="1400" dirty="0"/>
          </a:p>
          <a:p>
            <a:pPr algn="ctr">
              <a:defRPr/>
            </a:pPr>
            <a:r>
              <a:rPr lang="en-US" sz="1400" dirty="0" smtClean="0"/>
              <a:t>Timing</a:t>
            </a:r>
            <a:endParaRPr lang="en-US" sz="1400" dirty="0"/>
          </a:p>
        </p:txBody>
      </p:sp>
      <p:sp>
        <p:nvSpPr>
          <p:cNvPr id="63" name="Rounded Rectangle 62"/>
          <p:cNvSpPr/>
          <p:nvPr/>
        </p:nvSpPr>
        <p:spPr>
          <a:xfrm>
            <a:off x="2411760" y="4653136"/>
            <a:ext cx="874365" cy="5000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Inj. Ref</a:t>
            </a:r>
          </a:p>
          <a:p>
            <a:pPr algn="ctr">
              <a:defRPr/>
            </a:pPr>
            <a:r>
              <a:rPr lang="en-US" sz="1400" dirty="0" smtClean="0"/>
              <a:t>Clock</a:t>
            </a:r>
            <a:endParaRPr lang="en-GB" sz="1400" dirty="0"/>
          </a:p>
        </p:txBody>
      </p:sp>
      <p:cxnSp>
        <p:nvCxnSpPr>
          <p:cNvPr id="64" name="Straight Arrow Connector 63"/>
          <p:cNvCxnSpPr/>
          <p:nvPr/>
        </p:nvCxnSpPr>
        <p:spPr>
          <a:xfrm flipH="1">
            <a:off x="4500563" y="4453657"/>
            <a:ext cx="1588" cy="486816"/>
          </a:xfrm>
          <a:prstGeom prst="straightConnector1">
            <a:avLst/>
          </a:prstGeom>
          <a:ln w="28575">
            <a:solidFill>
              <a:srgbClr val="99330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5" name="TextBox 113"/>
          <p:cNvSpPr txBox="1">
            <a:spLocks noChangeArrowheads="1"/>
          </p:cNvSpPr>
          <p:nvPr/>
        </p:nvSpPr>
        <p:spPr bwMode="auto">
          <a:xfrm>
            <a:off x="5857875" y="5279485"/>
            <a:ext cx="13405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i="1" dirty="0" err="1" smtClean="0"/>
              <a:t>BIXi.SDIS</a:t>
            </a:r>
            <a:endParaRPr lang="en-US" sz="1200" i="1" dirty="0" smtClean="0"/>
          </a:p>
          <a:p>
            <a:r>
              <a:rPr lang="en-US" sz="1200" i="1" dirty="0" smtClean="0"/>
              <a:t>(Number of turns)</a:t>
            </a:r>
            <a:endParaRPr lang="en-US" sz="1200" i="1" dirty="0"/>
          </a:p>
        </p:txBody>
      </p:sp>
      <p:sp>
        <p:nvSpPr>
          <p:cNvPr id="66" name="TextBox 114"/>
          <p:cNvSpPr txBox="1">
            <a:spLocks noChangeArrowheads="1"/>
          </p:cNvSpPr>
          <p:nvPr/>
        </p:nvSpPr>
        <p:spPr bwMode="auto">
          <a:xfrm>
            <a:off x="6357938" y="4096469"/>
            <a:ext cx="10715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i="1"/>
              <a:t>BIXi.SInjRF</a:t>
            </a:r>
          </a:p>
        </p:txBody>
      </p:sp>
      <p:cxnSp>
        <p:nvCxnSpPr>
          <p:cNvPr id="68" name="Straight Connector 67"/>
          <p:cNvCxnSpPr/>
          <p:nvPr/>
        </p:nvCxnSpPr>
        <p:spPr>
          <a:xfrm rot="10800000">
            <a:off x="3286125" y="4938886"/>
            <a:ext cx="357188" cy="1587"/>
          </a:xfrm>
          <a:prstGeom prst="line">
            <a:avLst/>
          </a:prstGeom>
          <a:ln w="19050">
            <a:solidFill>
              <a:srgbClr val="993300"/>
            </a:solidFill>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endCxn id="62" idx="2"/>
          </p:cNvCxnSpPr>
          <p:nvPr/>
        </p:nvCxnSpPr>
        <p:spPr>
          <a:xfrm flipH="1" flipV="1">
            <a:off x="5893594" y="4667969"/>
            <a:ext cx="17462" cy="1133475"/>
          </a:xfrm>
          <a:prstGeom prst="straightConnector1">
            <a:avLst/>
          </a:prstGeom>
          <a:ln w="57150">
            <a:solidFill>
              <a:srgbClr val="9933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rot="10800000" flipV="1">
            <a:off x="5429250" y="5805263"/>
            <a:ext cx="500063" cy="0"/>
          </a:xfrm>
          <a:prstGeom prst="straightConnector1">
            <a:avLst/>
          </a:prstGeom>
          <a:ln w="57150">
            <a:solidFill>
              <a:srgbClr val="993300"/>
            </a:solidFill>
            <a:tailEnd type="none"/>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0800000" flipV="1">
            <a:off x="4143375" y="4938886"/>
            <a:ext cx="642938" cy="0"/>
          </a:xfrm>
          <a:prstGeom prst="line">
            <a:avLst/>
          </a:prstGeom>
          <a:ln w="19050">
            <a:solidFill>
              <a:srgbClr val="9933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flipV="1">
            <a:off x="2011689" y="4166319"/>
            <a:ext cx="3489001" cy="1588"/>
          </a:xfrm>
          <a:prstGeom prst="straightConnector1">
            <a:avLst/>
          </a:prstGeom>
          <a:ln w="28575">
            <a:solidFill>
              <a:srgbClr val="99330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75" name="TextBox 113"/>
          <p:cNvSpPr txBox="1">
            <a:spLocks noChangeArrowheads="1"/>
          </p:cNvSpPr>
          <p:nvPr/>
        </p:nvSpPr>
        <p:spPr bwMode="auto">
          <a:xfrm>
            <a:off x="2366302" y="3882156"/>
            <a:ext cx="12144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i="1" dirty="0" err="1"/>
              <a:t>BIXi.SInjChop</a:t>
            </a:r>
            <a:endParaRPr lang="en-US" sz="1200" i="1" dirty="0"/>
          </a:p>
        </p:txBody>
      </p:sp>
      <p:sp>
        <p:nvSpPr>
          <p:cNvPr id="76" name="TextBox 38"/>
          <p:cNvSpPr txBox="1">
            <a:spLocks noChangeArrowheads="1"/>
          </p:cNvSpPr>
          <p:nvPr/>
        </p:nvSpPr>
        <p:spPr bwMode="auto">
          <a:xfrm>
            <a:off x="1643063" y="1524719"/>
            <a:ext cx="857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a:t>Chopper</a:t>
            </a:r>
            <a:endParaRPr lang="en-GB" sz="1200"/>
          </a:p>
        </p:txBody>
      </p:sp>
      <p:sp>
        <p:nvSpPr>
          <p:cNvPr id="77" name="TextBox 15"/>
          <p:cNvSpPr txBox="1">
            <a:spLocks noChangeArrowheads="1"/>
          </p:cNvSpPr>
          <p:nvPr/>
        </p:nvSpPr>
        <p:spPr bwMode="auto">
          <a:xfrm>
            <a:off x="3286125" y="4653136"/>
            <a:ext cx="428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Aft>
                <a:spcPts val="600"/>
              </a:spcAft>
            </a:pPr>
            <a:r>
              <a:rPr lang="en-US" sz="1200" i="1"/>
              <a:t>h2</a:t>
            </a:r>
          </a:p>
        </p:txBody>
      </p:sp>
      <p:sp>
        <p:nvSpPr>
          <p:cNvPr id="78" name="Rounded Rectangle 77"/>
          <p:cNvSpPr/>
          <p:nvPr/>
        </p:nvSpPr>
        <p:spPr>
          <a:xfrm>
            <a:off x="3643313" y="4653136"/>
            <a:ext cx="500062" cy="5000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1/2</a:t>
            </a:r>
            <a:endParaRPr lang="en-GB" sz="1400" dirty="0"/>
          </a:p>
        </p:txBody>
      </p:sp>
      <p:sp>
        <p:nvSpPr>
          <p:cNvPr id="79" name="TextBox 15"/>
          <p:cNvSpPr txBox="1">
            <a:spLocks noChangeArrowheads="1"/>
          </p:cNvSpPr>
          <p:nvPr/>
        </p:nvSpPr>
        <p:spPr bwMode="auto">
          <a:xfrm>
            <a:off x="4143375" y="4653136"/>
            <a:ext cx="428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Aft>
                <a:spcPts val="600"/>
              </a:spcAft>
            </a:pPr>
            <a:r>
              <a:rPr lang="en-US" sz="1200" i="1"/>
              <a:t>h1</a:t>
            </a:r>
          </a:p>
        </p:txBody>
      </p:sp>
      <p:sp>
        <p:nvSpPr>
          <p:cNvPr id="80" name="Rounded Rectangle 79"/>
          <p:cNvSpPr/>
          <p:nvPr/>
        </p:nvSpPr>
        <p:spPr>
          <a:xfrm>
            <a:off x="4786313" y="4791248"/>
            <a:ext cx="714375" cy="581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SP2T</a:t>
            </a:r>
            <a:endParaRPr lang="en-GB" sz="1200" dirty="0"/>
          </a:p>
        </p:txBody>
      </p:sp>
      <p:cxnSp>
        <p:nvCxnSpPr>
          <p:cNvPr id="81" name="Straight Connector 80"/>
          <p:cNvCxnSpPr/>
          <p:nvPr/>
        </p:nvCxnSpPr>
        <p:spPr>
          <a:xfrm rot="10800000" flipV="1">
            <a:off x="5500688" y="5085184"/>
            <a:ext cx="357187" cy="0"/>
          </a:xfrm>
          <a:prstGeom prst="line">
            <a:avLst/>
          </a:prstGeom>
          <a:ln w="19050">
            <a:solidFill>
              <a:srgbClr val="9933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10800000">
            <a:off x="3500438" y="5229200"/>
            <a:ext cx="1285875" cy="1587"/>
          </a:xfrm>
          <a:prstGeom prst="line">
            <a:avLst/>
          </a:prstGeom>
          <a:ln w="19050">
            <a:solidFill>
              <a:srgbClr val="9933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3500438" y="4938886"/>
            <a:ext cx="0" cy="295822"/>
          </a:xfrm>
          <a:prstGeom prst="straightConnector1">
            <a:avLst/>
          </a:prstGeom>
          <a:ln w="28575">
            <a:solidFill>
              <a:srgbClr val="9933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rot="10800000">
            <a:off x="5429250" y="6021288"/>
            <a:ext cx="3357563" cy="1587"/>
          </a:xfrm>
          <a:prstGeom prst="straightConnector1">
            <a:avLst/>
          </a:prstGeom>
          <a:ln w="57150">
            <a:solidFill>
              <a:srgbClr val="993300"/>
            </a:solidFill>
            <a:tailEnd type="none"/>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V="1">
            <a:off x="8786813" y="2525290"/>
            <a:ext cx="0" cy="3484191"/>
          </a:xfrm>
          <a:prstGeom prst="straightConnector1">
            <a:avLst/>
          </a:prstGeom>
          <a:ln w="57150">
            <a:solidFill>
              <a:srgbClr val="993300"/>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113"/>
          <p:cNvSpPr txBox="1">
            <a:spLocks noChangeArrowheads="1"/>
          </p:cNvSpPr>
          <p:nvPr/>
        </p:nvSpPr>
        <p:spPr bwMode="auto">
          <a:xfrm>
            <a:off x="7493301" y="5720912"/>
            <a:ext cx="1245244"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i="1" dirty="0" err="1" smtClean="0"/>
              <a:t>BIi.RF_PHASE</a:t>
            </a:r>
            <a:endParaRPr lang="en-US" sz="1200" i="1" dirty="0"/>
          </a:p>
        </p:txBody>
      </p:sp>
      <p:sp>
        <p:nvSpPr>
          <p:cNvPr id="87" name="Rectangle 86"/>
          <p:cNvSpPr/>
          <p:nvPr/>
        </p:nvSpPr>
        <p:spPr>
          <a:xfrm>
            <a:off x="8250684" y="1788045"/>
            <a:ext cx="785812" cy="219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smtClean="0">
                <a:solidFill>
                  <a:schemeClr val="accent4">
                    <a:lumMod val="10000"/>
                  </a:schemeClr>
                </a:solidFill>
              </a:rPr>
              <a:t>RF R3</a:t>
            </a:r>
            <a:endParaRPr lang="en-GB" sz="1200" b="1" dirty="0">
              <a:solidFill>
                <a:schemeClr val="accent4">
                  <a:lumMod val="10000"/>
                </a:schemeClr>
              </a:solidFill>
            </a:endParaRPr>
          </a:p>
        </p:txBody>
      </p:sp>
      <p:sp>
        <p:nvSpPr>
          <p:cNvPr id="88" name="Rectangle 87"/>
          <p:cNvSpPr/>
          <p:nvPr/>
        </p:nvSpPr>
        <p:spPr>
          <a:xfrm>
            <a:off x="8250684" y="2026293"/>
            <a:ext cx="785812" cy="219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smtClean="0">
                <a:solidFill>
                  <a:schemeClr val="accent4">
                    <a:lumMod val="10000"/>
                  </a:schemeClr>
                </a:solidFill>
              </a:rPr>
              <a:t>RF R2</a:t>
            </a:r>
            <a:endParaRPr lang="en-GB" sz="1200" b="1" dirty="0">
              <a:solidFill>
                <a:schemeClr val="accent4">
                  <a:lumMod val="10000"/>
                </a:schemeClr>
              </a:solidFill>
            </a:endParaRPr>
          </a:p>
        </p:txBody>
      </p:sp>
      <p:sp>
        <p:nvSpPr>
          <p:cNvPr id="89" name="Rectangle 88"/>
          <p:cNvSpPr/>
          <p:nvPr/>
        </p:nvSpPr>
        <p:spPr>
          <a:xfrm>
            <a:off x="8250684" y="2273820"/>
            <a:ext cx="785812" cy="219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smtClean="0">
                <a:solidFill>
                  <a:schemeClr val="accent4">
                    <a:lumMod val="10000"/>
                  </a:schemeClr>
                </a:solidFill>
              </a:rPr>
              <a:t>RF R1</a:t>
            </a:r>
            <a:endParaRPr lang="en-GB" sz="1200" b="1" dirty="0">
              <a:solidFill>
                <a:schemeClr val="accent4">
                  <a:lumMod val="10000"/>
                </a:schemeClr>
              </a:solidFill>
            </a:endParaRPr>
          </a:p>
        </p:txBody>
      </p:sp>
      <p:sp>
        <p:nvSpPr>
          <p:cNvPr id="90" name="Rounded Rectangle 89"/>
          <p:cNvSpPr/>
          <p:nvPr/>
        </p:nvSpPr>
        <p:spPr>
          <a:xfrm>
            <a:off x="2886091" y="2902877"/>
            <a:ext cx="752947" cy="4038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t>OP</a:t>
            </a:r>
          </a:p>
          <a:p>
            <a:pPr algn="ctr">
              <a:defRPr/>
            </a:pPr>
            <a:r>
              <a:rPr lang="en-US" sz="1200" dirty="0" smtClean="0"/>
              <a:t>Control</a:t>
            </a:r>
            <a:endParaRPr lang="en-GB" sz="1200" dirty="0"/>
          </a:p>
        </p:txBody>
      </p:sp>
      <p:sp>
        <p:nvSpPr>
          <p:cNvPr id="91" name="Rounded Rectangle 90"/>
          <p:cNvSpPr/>
          <p:nvPr/>
        </p:nvSpPr>
        <p:spPr>
          <a:xfrm>
            <a:off x="4005064" y="2780928"/>
            <a:ext cx="1143000" cy="6477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t>Energy modulation</a:t>
            </a:r>
          </a:p>
          <a:p>
            <a:pPr algn="ctr">
              <a:defRPr/>
            </a:pPr>
            <a:r>
              <a:rPr lang="en-US" sz="1200" dirty="0" smtClean="0"/>
              <a:t>Control</a:t>
            </a:r>
            <a:endParaRPr lang="en-GB" sz="1200" dirty="0"/>
          </a:p>
        </p:txBody>
      </p:sp>
      <p:cxnSp>
        <p:nvCxnSpPr>
          <p:cNvPr id="92" name="Straight Arrow Connector 91"/>
          <p:cNvCxnSpPr>
            <a:stCxn id="90" idx="3"/>
            <a:endCxn id="91" idx="1"/>
          </p:cNvCxnSpPr>
          <p:nvPr/>
        </p:nvCxnSpPr>
        <p:spPr>
          <a:xfrm>
            <a:off x="3639038" y="3104778"/>
            <a:ext cx="366026" cy="0"/>
          </a:xfrm>
          <a:prstGeom prst="straightConnector1">
            <a:avLst/>
          </a:prstGeom>
          <a:ln w="57150">
            <a:solidFill>
              <a:srgbClr val="993300"/>
            </a:solidFill>
            <a:tailEnd type="triangle"/>
          </a:ln>
        </p:spPr>
        <p:style>
          <a:lnRef idx="1">
            <a:schemeClr val="accent1"/>
          </a:lnRef>
          <a:fillRef idx="0">
            <a:schemeClr val="accent1"/>
          </a:fillRef>
          <a:effectRef idx="0">
            <a:schemeClr val="accent1"/>
          </a:effectRef>
          <a:fontRef idx="minor">
            <a:schemeClr val="tx1"/>
          </a:fontRef>
        </p:style>
      </p:cxnSp>
      <p:sp>
        <p:nvSpPr>
          <p:cNvPr id="127" name="TextBox 113"/>
          <p:cNvSpPr txBox="1">
            <a:spLocks noChangeArrowheads="1"/>
          </p:cNvSpPr>
          <p:nvPr/>
        </p:nvSpPr>
        <p:spPr bwMode="auto">
          <a:xfrm>
            <a:off x="3262564" y="2322870"/>
            <a:ext cx="9294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1200" i="1" dirty="0" smtClean="0"/>
              <a:t>Modulation program</a:t>
            </a:r>
            <a:endParaRPr lang="en-US" sz="1200" i="1" dirty="0"/>
          </a:p>
        </p:txBody>
      </p:sp>
      <p:cxnSp>
        <p:nvCxnSpPr>
          <p:cNvPr id="128" name="Straight Arrow Connector 127"/>
          <p:cNvCxnSpPr/>
          <p:nvPr/>
        </p:nvCxnSpPr>
        <p:spPr>
          <a:xfrm rot="16200000" flipH="1">
            <a:off x="3629083" y="2877989"/>
            <a:ext cx="21431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flipH="1" flipV="1">
            <a:off x="4572002" y="3437560"/>
            <a:ext cx="4562" cy="495496"/>
          </a:xfrm>
          <a:prstGeom prst="straightConnector1">
            <a:avLst/>
          </a:prstGeom>
          <a:ln w="28575">
            <a:solidFill>
              <a:srgbClr val="99330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4576564" y="3933056"/>
            <a:ext cx="924126" cy="0"/>
          </a:xfrm>
          <a:prstGeom prst="line">
            <a:avLst/>
          </a:prstGeom>
          <a:ln w="19050">
            <a:solidFill>
              <a:srgbClr val="993300"/>
            </a:solidFill>
          </a:ln>
        </p:spPr>
        <p:style>
          <a:lnRef idx="1">
            <a:schemeClr val="accent1"/>
          </a:lnRef>
          <a:fillRef idx="0">
            <a:schemeClr val="accent1"/>
          </a:fillRef>
          <a:effectRef idx="0">
            <a:schemeClr val="accent1"/>
          </a:effectRef>
          <a:fontRef idx="minor">
            <a:schemeClr val="tx1"/>
          </a:fontRef>
        </p:style>
      </p:cxnSp>
      <p:sp>
        <p:nvSpPr>
          <p:cNvPr id="136" name="TextBox 21"/>
          <p:cNvSpPr txBox="1">
            <a:spLocks noChangeArrowheads="1"/>
          </p:cNvSpPr>
          <p:nvPr/>
        </p:nvSpPr>
        <p:spPr bwMode="auto">
          <a:xfrm>
            <a:off x="4537200" y="3543136"/>
            <a:ext cx="17840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100" i="1" dirty="0" err="1" smtClean="0"/>
              <a:t>BIXi.SINJ_MODULATOR</a:t>
            </a:r>
            <a:endParaRPr lang="en-US" sz="1100" i="1" dirty="0"/>
          </a:p>
        </p:txBody>
      </p:sp>
      <p:sp>
        <p:nvSpPr>
          <p:cNvPr id="137" name="TextBox 113"/>
          <p:cNvSpPr txBox="1">
            <a:spLocks noChangeArrowheads="1"/>
          </p:cNvSpPr>
          <p:nvPr/>
        </p:nvSpPr>
        <p:spPr bwMode="auto">
          <a:xfrm>
            <a:off x="7379171" y="6021288"/>
            <a:ext cx="13593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i="1" dirty="0" err="1" smtClean="0"/>
              <a:t>BIi.FRED_PROG</a:t>
            </a:r>
            <a:endParaRPr lang="en-US" sz="1200" i="1" dirty="0"/>
          </a:p>
        </p:txBody>
      </p:sp>
      <p:cxnSp>
        <p:nvCxnSpPr>
          <p:cNvPr id="93" name="Straight Arrow Connector 92"/>
          <p:cNvCxnSpPr>
            <a:endCxn id="80" idx="2"/>
          </p:cNvCxnSpPr>
          <p:nvPr/>
        </p:nvCxnSpPr>
        <p:spPr>
          <a:xfrm flipH="1" flipV="1">
            <a:off x="5143501" y="5373216"/>
            <a:ext cx="4564" cy="294878"/>
          </a:xfrm>
          <a:prstGeom prst="straightConnector1">
            <a:avLst/>
          </a:prstGeom>
          <a:ln w="57150">
            <a:solidFill>
              <a:srgbClr val="99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961946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0031" y="147637"/>
            <a:ext cx="8643938" cy="847725"/>
          </a:xfrm>
        </p:spPr>
        <p:txBody>
          <a:bodyPr/>
          <a:lstStyle/>
          <a:p>
            <a:pPr algn="l" eaLnBrk="1" hangingPunct="1">
              <a:defRPr/>
            </a:pPr>
            <a:r>
              <a:rPr lang="en-US" sz="3200" dirty="0" smtClean="0">
                <a:solidFill>
                  <a:srgbClr val="66FF66"/>
                </a:solidFill>
              </a:rPr>
              <a:t>Ring Blanking</a:t>
            </a:r>
            <a:endParaRPr lang="en-US" sz="3200" dirty="0" smtClean="0">
              <a:solidFill>
                <a:srgbClr val="00FF00"/>
              </a:solidFill>
            </a:endParaRPr>
          </a:p>
        </p:txBody>
      </p:sp>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8</a:t>
            </a:fld>
            <a:endParaRPr lang="en-US" sz="1100" i="1" dirty="0">
              <a:solidFill>
                <a:schemeClr val="tx1">
                  <a:lumMod val="75000"/>
                </a:schemeClr>
              </a:solidFill>
              <a:latin typeface="Calibri" pitchFamily="34" charset="0"/>
            </a:endParaRPr>
          </a:p>
        </p:txBody>
      </p:sp>
      <p:sp>
        <p:nvSpPr>
          <p:cNvPr id="93" name="TextBox 5"/>
          <p:cNvSpPr txBox="1">
            <a:spLocks noChangeArrowheads="1"/>
          </p:cNvSpPr>
          <p:nvPr/>
        </p:nvSpPr>
        <p:spPr bwMode="auto">
          <a:xfrm>
            <a:off x="769888" y="1268760"/>
            <a:ext cx="7704856" cy="4031873"/>
          </a:xfrm>
          <a:prstGeom prst="rect">
            <a:avLst/>
          </a:prstGeom>
          <a:noFill/>
          <a:ln w="9525">
            <a:noFill/>
            <a:miter lim="800000"/>
            <a:headEnd/>
            <a:tailEnd/>
          </a:ln>
        </p:spPr>
        <p:txBody>
          <a:bodyPr wrap="square">
            <a:spAutoFit/>
          </a:bodyPr>
          <a:lstStyle/>
          <a:p>
            <a:r>
              <a:rPr lang="en-US" sz="1600" i="1" dirty="0">
                <a:solidFill>
                  <a:srgbClr val="FFFF00"/>
                </a:solidFill>
              </a:rPr>
              <a:t>RING </a:t>
            </a:r>
            <a:r>
              <a:rPr lang="en-US" sz="1600" i="1" dirty="0" smtClean="0">
                <a:solidFill>
                  <a:srgbClr val="FFFF00"/>
                </a:solidFill>
              </a:rPr>
              <a:t>Blanking: </a:t>
            </a:r>
            <a:r>
              <a:rPr lang="en-US" sz="1600" i="1" dirty="0" smtClean="0"/>
              <a:t>this is a reaction to so-called “external conditions” treated by the MTG</a:t>
            </a:r>
          </a:p>
          <a:p>
            <a:r>
              <a:rPr lang="en-US" sz="1600" i="1" dirty="0" smtClean="0"/>
              <a:t>The external conditions are triggered by:</a:t>
            </a:r>
          </a:p>
          <a:p>
            <a:pPr marL="285750" indent="-285750">
              <a:buFont typeface="Arial" pitchFamily="34" charset="0"/>
              <a:buChar char="•"/>
            </a:pPr>
            <a:r>
              <a:rPr lang="en-US" sz="1600" i="1" dirty="0" smtClean="0"/>
              <a:t>faults detected on PSB extraction elements (kickers, septa, recombination </a:t>
            </a:r>
            <a:r>
              <a:rPr lang="en-US" sz="1600" i="1" dirty="0" err="1" smtClean="0"/>
              <a:t>bendings</a:t>
            </a:r>
            <a:r>
              <a:rPr lang="en-US" sz="1600" i="1" dirty="0" smtClean="0"/>
              <a:t>)</a:t>
            </a:r>
          </a:p>
          <a:p>
            <a:pPr marL="285750" indent="-285750">
              <a:buFont typeface="Arial" pitchFamily="34" charset="0"/>
              <a:buChar char="•"/>
            </a:pPr>
            <a:r>
              <a:rPr lang="en-US" sz="1600" i="1" dirty="0" smtClean="0"/>
              <a:t>A stop-beam request from an experiment </a:t>
            </a:r>
          </a:p>
          <a:p>
            <a:endParaRPr lang="en-US" sz="1600" i="1" dirty="0" smtClean="0"/>
          </a:p>
          <a:p>
            <a:r>
              <a:rPr lang="en-US" sz="1600" i="1" dirty="0" smtClean="0"/>
              <a:t>After a </a:t>
            </a:r>
            <a:r>
              <a:rPr lang="en-US" sz="1600" i="1" dirty="0" smtClean="0">
                <a:solidFill>
                  <a:srgbClr val="FFFF00"/>
                </a:solidFill>
              </a:rPr>
              <a:t>response time taking up to two cycles </a:t>
            </a:r>
            <a:r>
              <a:rPr lang="en-US" sz="1600" i="1" dirty="0" smtClean="0"/>
              <a:t>(the MTG considers the next cycle, so it doesn’t change it when it has been defined), and depending on the external conditions, different actions can be triggered (switching to a spare cycle if compatible, 0-turn imposed by timing means (on the distributor, RF-S_INJ pulse of each ring...)</a:t>
            </a:r>
          </a:p>
          <a:p>
            <a:endParaRPr lang="en-US" sz="1600" i="1" dirty="0"/>
          </a:p>
          <a:p>
            <a:r>
              <a:rPr lang="en-US" sz="1600" i="1" dirty="0" smtClean="0"/>
              <a:t>This Ring Blanking is aimed at being kept in place although the 0-turn now has more consequences ( Magnetic compensation no more valid in the PSB, possible monitoring errors in the </a:t>
            </a:r>
            <a:r>
              <a:rPr lang="en-US" sz="1600" i="1" dirty="0" err="1" smtClean="0"/>
              <a:t>Linac</a:t>
            </a:r>
            <a:r>
              <a:rPr lang="en-US" sz="1600" i="1" dirty="0" smtClean="0"/>
              <a:t> 4 chain…)</a:t>
            </a:r>
          </a:p>
        </p:txBody>
      </p:sp>
    </p:spTree>
    <p:extLst>
      <p:ext uri="{BB962C8B-B14F-4D97-AF65-F5344CB8AC3E}">
        <p14:creationId xmlns:p14="http://schemas.microsoft.com/office/powerpoint/2010/main" val="315891432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4"/>
          <p:cNvSpPr>
            <a:spLocks noGrp="1" noChangeArrowheads="1"/>
          </p:cNvSpPr>
          <p:nvPr>
            <p:ph type="dt" sz="quarter" idx="10"/>
          </p:nvPr>
        </p:nvSpPr>
        <p:spPr>
          <a:xfrm>
            <a:off x="457200" y="6572250"/>
            <a:ext cx="2133600" cy="280988"/>
          </a:xfrm>
        </p:spPr>
        <p:txBody>
          <a:bodyPr/>
          <a:lstStyle/>
          <a:p>
            <a:pPr>
              <a:defRPr/>
            </a:pPr>
            <a:r>
              <a:rPr lang="en-US" sz="1100" i="1">
                <a:solidFill>
                  <a:schemeClr val="tx1">
                    <a:lumMod val="75000"/>
                  </a:schemeClr>
                </a:solidFill>
                <a:effectLst/>
                <a:latin typeface="Calibri" pitchFamily="34" charset="0"/>
              </a:rPr>
              <a:t>Alfred Blas</a:t>
            </a:r>
            <a:endParaRPr lang="en-US" sz="1100" i="1" dirty="0">
              <a:solidFill>
                <a:schemeClr val="tx1">
                  <a:lumMod val="75000"/>
                </a:schemeClr>
              </a:solidFill>
              <a:effectLst/>
              <a:latin typeface="Calibri" pitchFamily="34" charset="0"/>
            </a:endParaRPr>
          </a:p>
        </p:txBody>
      </p:sp>
      <p:sp>
        <p:nvSpPr>
          <p:cNvPr id="9" name="Rectangle 45"/>
          <p:cNvSpPr>
            <a:spLocks noGrp="1" noChangeArrowheads="1"/>
          </p:cNvSpPr>
          <p:nvPr>
            <p:ph type="ftr" sz="quarter" idx="11"/>
          </p:nvPr>
        </p:nvSpPr>
        <p:spPr>
          <a:xfrm>
            <a:off x="3124200" y="6572250"/>
            <a:ext cx="2895600" cy="285750"/>
          </a:xfrm>
        </p:spPr>
        <p:txBody>
          <a:bodyPr/>
          <a:lstStyle/>
          <a:p>
            <a:pPr>
              <a:defRPr/>
            </a:pPr>
            <a:r>
              <a:rPr lang="en-GB" sz="1100" i="1" dirty="0" smtClean="0">
                <a:solidFill>
                  <a:schemeClr val="tx1">
                    <a:lumMod val="75000"/>
                  </a:schemeClr>
                </a:solidFill>
                <a:latin typeface="Calibri" pitchFamily="34" charset="0"/>
              </a:rPr>
              <a:t>PSB-LIU meeting  24/04/2013</a:t>
            </a:r>
            <a:endParaRPr lang="en-US" sz="1100" i="1" dirty="0" smtClean="0">
              <a:solidFill>
                <a:schemeClr val="tx1">
                  <a:lumMod val="75000"/>
                </a:schemeClr>
              </a:solidFill>
              <a:latin typeface="Calibri" pitchFamily="34" charset="0"/>
            </a:endParaRPr>
          </a:p>
        </p:txBody>
      </p:sp>
      <p:sp>
        <p:nvSpPr>
          <p:cNvPr id="10" name="Rectangle 46"/>
          <p:cNvSpPr>
            <a:spLocks noGrp="1" noChangeArrowheads="1"/>
          </p:cNvSpPr>
          <p:nvPr>
            <p:ph type="sldNum" sz="quarter" idx="12"/>
          </p:nvPr>
        </p:nvSpPr>
        <p:spPr>
          <a:xfrm>
            <a:off x="6643688" y="6577013"/>
            <a:ext cx="2133600" cy="280987"/>
          </a:xfrm>
        </p:spPr>
        <p:txBody>
          <a:bodyPr/>
          <a:lstStyle/>
          <a:p>
            <a:pPr>
              <a:defRPr/>
            </a:pPr>
            <a:fld id="{7BBB217F-8E9E-4455-B048-13EB04ED4F5B}" type="slidenum">
              <a:rPr lang="en-US" sz="1100" i="1">
                <a:solidFill>
                  <a:schemeClr val="tx1">
                    <a:lumMod val="75000"/>
                  </a:schemeClr>
                </a:solidFill>
                <a:latin typeface="Calibri" pitchFamily="34" charset="0"/>
              </a:rPr>
              <a:pPr>
                <a:defRPr/>
              </a:pPr>
              <a:t>9</a:t>
            </a:fld>
            <a:endParaRPr lang="en-US" sz="1100" i="1" dirty="0">
              <a:solidFill>
                <a:schemeClr val="tx1">
                  <a:lumMod val="75000"/>
                </a:schemeClr>
              </a:solidFill>
              <a:latin typeface="Calibri" pitchFamily="34" charset="0"/>
            </a:endParaRPr>
          </a:p>
        </p:txBody>
      </p:sp>
      <p:sp>
        <p:nvSpPr>
          <p:cNvPr id="93" name="TextBox 5"/>
          <p:cNvSpPr txBox="1">
            <a:spLocks noChangeArrowheads="1"/>
          </p:cNvSpPr>
          <p:nvPr/>
        </p:nvSpPr>
        <p:spPr bwMode="auto">
          <a:xfrm>
            <a:off x="755576" y="1124744"/>
            <a:ext cx="7704856" cy="5509200"/>
          </a:xfrm>
          <a:prstGeom prst="rect">
            <a:avLst/>
          </a:prstGeom>
          <a:noFill/>
          <a:ln w="9525">
            <a:noFill/>
            <a:miter lim="800000"/>
            <a:headEnd/>
            <a:tailEnd/>
          </a:ln>
        </p:spPr>
        <p:txBody>
          <a:bodyPr wrap="square">
            <a:spAutoFit/>
          </a:bodyPr>
          <a:lstStyle/>
          <a:p>
            <a:r>
              <a:rPr lang="en-US" sz="1600" i="1" dirty="0" smtClean="0">
                <a:solidFill>
                  <a:srgbClr val="FFFF00"/>
                </a:solidFill>
              </a:rPr>
              <a:t>Comments:</a:t>
            </a:r>
          </a:p>
          <a:p>
            <a:endParaRPr lang="en-US" sz="1600" i="1" dirty="0"/>
          </a:p>
          <a:p>
            <a:r>
              <a:rPr lang="en-US" sz="1600" i="1" dirty="0" smtClean="0"/>
              <a:t>The energy modulation function has been depicted with a ring-by-ring framing to allow the usage of ring-blanking.</a:t>
            </a:r>
          </a:p>
          <a:p>
            <a:r>
              <a:rPr lang="en-US" sz="1600" i="1" dirty="0" smtClean="0"/>
              <a:t>In order to avoid </a:t>
            </a:r>
            <a:r>
              <a:rPr lang="en-US" sz="1600" i="1" dirty="0" smtClean="0">
                <a:solidFill>
                  <a:srgbClr val="FFFF00"/>
                </a:solidFill>
              </a:rPr>
              <a:t>unacceptable energy transients at the PIMs stage when making a ring blanking, </a:t>
            </a:r>
            <a:r>
              <a:rPr lang="en-US" sz="1600" i="1" dirty="0" smtClean="0"/>
              <a:t>one possibility would be to impose a determined value to be set both at the beginning and at the end of each ring injection -&gt; unpractical!</a:t>
            </a:r>
          </a:p>
          <a:p>
            <a:endParaRPr lang="en-US" sz="1600" i="1" dirty="0" smtClean="0"/>
          </a:p>
          <a:p>
            <a:r>
              <a:rPr lang="en-US" sz="1600" i="1" dirty="0" smtClean="0"/>
              <a:t>Another approach, offering a wider range of painting possibilities would be to allow for up to </a:t>
            </a:r>
            <a:r>
              <a:rPr lang="en-US" sz="1600" i="1" dirty="0">
                <a:solidFill>
                  <a:srgbClr val="FFFF00"/>
                </a:solidFill>
              </a:rPr>
              <a:t>20 us (full sweep of the modulator) of no-beam time </a:t>
            </a:r>
            <a:r>
              <a:rPr lang="en-US" sz="1600" i="1" dirty="0" smtClean="0"/>
              <a:t>at the beginning of an injection, in order for the modulator to settle to any requested energy starting from any other. This approach would require 60 more us in the distributor’s PFN. (According to Luc Sermeus we should have 600 us, which is sufficient)</a:t>
            </a:r>
          </a:p>
          <a:p>
            <a:endParaRPr lang="en-US" sz="1600" i="1" dirty="0" smtClean="0"/>
          </a:p>
          <a:p>
            <a:r>
              <a:rPr lang="en-US" sz="1600" i="1" dirty="0" smtClean="0">
                <a:solidFill>
                  <a:srgbClr val="FFFF00"/>
                </a:solidFill>
              </a:rPr>
              <a:t>N.B.: A decrease of the </a:t>
            </a:r>
            <a:r>
              <a:rPr lang="en-US" sz="1600" i="1" dirty="0" err="1" smtClean="0">
                <a:solidFill>
                  <a:srgbClr val="FFFF00"/>
                </a:solidFill>
              </a:rPr>
              <a:t>Linac</a:t>
            </a:r>
            <a:r>
              <a:rPr lang="en-US" sz="1600" i="1" dirty="0" smtClean="0">
                <a:solidFill>
                  <a:srgbClr val="FFFF00"/>
                </a:solidFill>
              </a:rPr>
              <a:t> 4 intensity would also imply a lengthening of the PFNs </a:t>
            </a:r>
            <a:r>
              <a:rPr lang="en-US" sz="1600" i="1" dirty="0" smtClean="0"/>
              <a:t>for the same final maximum PSB intensity.</a:t>
            </a:r>
          </a:p>
          <a:p>
            <a:r>
              <a:rPr lang="en-US" sz="1600" i="1" dirty="0" smtClean="0"/>
              <a:t> </a:t>
            </a:r>
          </a:p>
          <a:p>
            <a:r>
              <a:rPr lang="en-US" sz="1600" i="1" dirty="0" smtClean="0">
                <a:solidFill>
                  <a:srgbClr val="FFFF00"/>
                </a:solidFill>
              </a:rPr>
              <a:t>The chopper receives one start for each ring</a:t>
            </a:r>
            <a:r>
              <a:rPr lang="en-US" sz="1600" i="1" dirty="0" smtClean="0"/>
              <a:t>; the table doesn’t thus need to integrate the phase drifts w.r.t. the reference along the previous injection (accelerating buckets). At this level a ring blanking (switching to the next ring without redefining the table) is also possible!</a:t>
            </a:r>
          </a:p>
          <a:p>
            <a:endParaRPr lang="en-US" sz="1600" i="1" dirty="0"/>
          </a:p>
        </p:txBody>
      </p:sp>
      <p:sp>
        <p:nvSpPr>
          <p:cNvPr id="94" name="Rectangle 2"/>
          <p:cNvSpPr txBox="1">
            <a:spLocks noChangeArrowheads="1"/>
          </p:cNvSpPr>
          <p:nvPr/>
        </p:nvSpPr>
        <p:spPr bwMode="auto">
          <a:xfrm>
            <a:off x="250031" y="147637"/>
            <a:ext cx="8643938" cy="8477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algn="l" eaLnBrk="1" hangingPunct="1">
              <a:defRPr/>
            </a:pPr>
            <a:r>
              <a:rPr lang="en-US" sz="3200" kern="0" smtClean="0">
                <a:solidFill>
                  <a:srgbClr val="66FF66"/>
                </a:solidFill>
              </a:rPr>
              <a:t>Ring Blanking</a:t>
            </a:r>
            <a:endParaRPr lang="en-US" sz="3200" kern="0" dirty="0" smtClean="0">
              <a:solidFill>
                <a:srgbClr val="00FF00"/>
              </a:solidFill>
            </a:endParaRPr>
          </a:p>
        </p:txBody>
      </p:sp>
    </p:spTree>
    <p:extLst>
      <p:ext uri="{BB962C8B-B14F-4D97-AF65-F5344CB8AC3E}">
        <p14:creationId xmlns:p14="http://schemas.microsoft.com/office/powerpoint/2010/main" val="26382668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22057</TotalTime>
  <Words>2649</Words>
  <Application>Microsoft Office PowerPoint</Application>
  <PresentationFormat>On-screen Show (4:3)</PresentationFormat>
  <Paragraphs>411</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Beam</vt:lpstr>
      <vt:lpstr>PSB with Linac 4  - RF matching</vt:lpstr>
      <vt:lpstr>Introduction:  the Linac 4 chain </vt:lpstr>
      <vt:lpstr>Injection in the PSB – Chopping and Painting</vt:lpstr>
      <vt:lpstr>Injection in the PSB – B-Field increase</vt:lpstr>
      <vt:lpstr>Injection in the PSB – Ring change</vt:lpstr>
      <vt:lpstr>Linac 4 during Chopping</vt:lpstr>
      <vt:lpstr>Synchronisation of PSB with L4</vt:lpstr>
      <vt:lpstr>Ring Blanking</vt:lpstr>
      <vt:lpstr>PowerPoint Presentation</vt:lpstr>
      <vt:lpstr>Ring Inhibit</vt:lpstr>
      <vt:lpstr>Interlock interface</vt:lpstr>
      <vt:lpstr>Effect of a ring blanking on beam parameters</vt:lpstr>
      <vt:lpstr>Energy error with 3.6 Gauss error at PSB injection</vt:lpstr>
      <vt:lpstr>PowerPoint Presentation</vt:lpstr>
      <vt:lpstr>Conclusion</vt:lpstr>
      <vt:lpstr>Additional slides</vt:lpstr>
      <vt:lpstr>L4 beam in the PSB </vt:lpstr>
      <vt:lpstr>L4 Source and Pre-Chopper + LEBT Ref: R. Scrivens</vt:lpstr>
      <vt:lpstr>Chopper Ref: M. Paoluzzi</vt:lpstr>
      <vt:lpstr>L4 Cavities (DTL, CCDTL, PIMS, De-Buncher) Ref: P. Baudrenghien</vt:lpstr>
      <vt:lpstr>L4 PIMS Ref: P. Baudrenghien</vt:lpstr>
      <vt:lpstr>PSB Distributor Ref: L. SERMEUS</vt:lpstr>
      <vt:lpstr>PSB injection practical values</vt:lpstr>
      <vt:lpstr>Evolution of the rf bucket phase during injection</vt:lpstr>
      <vt:lpstr>Injection at a fixed frequency (100 turns injected)</vt:lpstr>
      <vt:lpstr>Injection in an accelerating bucket (100 turns injected)</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 TFB Hardware: J. Belleman, A. Blas, T. Bohl, F. Caspers, W. Hofle, R. Louwerse, F. Pedersen, V. Rossi Hardware simulations: V. Vendramini, E. Vogel   Beam decoherence at PS injection: E. Benedetto, M. Chanel, M. Martini, E. Metral, F. Zimmermann Origanal  K. Schindl and R. Cappi who have triggered this project and shared their experience in the domain.</dc:title>
  <dc:creator>blas</dc:creator>
  <cp:lastModifiedBy>Alfred Blas</cp:lastModifiedBy>
  <cp:revision>941</cp:revision>
  <cp:lastPrinted>2013-04-25T08:06:54Z</cp:lastPrinted>
  <dcterms:created xsi:type="dcterms:W3CDTF">2005-02-15T12:38:04Z</dcterms:created>
  <dcterms:modified xsi:type="dcterms:W3CDTF">2013-04-25T08:22:20Z</dcterms:modified>
</cp:coreProperties>
</file>