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8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0" r:id="rId3"/>
    <p:sldId id="300" r:id="rId4"/>
    <p:sldId id="369" r:id="rId5"/>
    <p:sldId id="378" r:id="rId6"/>
    <p:sldId id="275" r:id="rId7"/>
    <p:sldId id="371" r:id="rId8"/>
    <p:sldId id="360" r:id="rId9"/>
    <p:sldId id="336" r:id="rId10"/>
    <p:sldId id="343" r:id="rId11"/>
    <p:sldId id="370" r:id="rId12"/>
    <p:sldId id="362" r:id="rId13"/>
    <p:sldId id="353" r:id="rId14"/>
    <p:sldId id="327" r:id="rId15"/>
    <p:sldId id="374" r:id="rId16"/>
    <p:sldId id="372" r:id="rId17"/>
    <p:sldId id="379" r:id="rId18"/>
    <p:sldId id="380" r:id="rId19"/>
    <p:sldId id="381" r:id="rId20"/>
    <p:sldId id="382" r:id="rId21"/>
    <p:sldId id="368" r:id="rId22"/>
    <p:sldId id="373" r:id="rId23"/>
    <p:sldId id="328" r:id="rId24"/>
    <p:sldId id="329" r:id="rId25"/>
    <p:sldId id="330" r:id="rId26"/>
    <p:sldId id="334" r:id="rId27"/>
    <p:sldId id="332" r:id="rId28"/>
    <p:sldId id="335" r:id="rId29"/>
    <p:sldId id="318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7BEC3"/>
    <a:srgbClr val="99246A"/>
    <a:srgbClr val="99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38" autoAdjust="0"/>
    <p:restoredTop sz="94792" autoAdjust="0"/>
  </p:normalViewPr>
  <p:slideViewPr>
    <p:cSldViewPr snapToGrid="0">
      <p:cViewPr>
        <p:scale>
          <a:sx n="100" d="100"/>
          <a:sy n="100" d="100"/>
        </p:scale>
        <p:origin x="-976" y="-80"/>
      </p:cViewPr>
      <p:guideLst>
        <p:guide orient="horz" pos="1929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inHD:Users:mcapeans:Documents:MARs%20WORKING%20SPACE:DT%20GROUP:ADMIN:APT:APT%202013%20Review%20of%20Oct12:APTPlanning_201200904_STATISTICS_MA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inHD:Users:mcapeans:Documents:MARs%20WORKING%20SPACE:DT%20GROUP:ADMIN:APT:APT%202013%20Review%20of%20Oct12:APTPlanning_201200904_STATISTICS_MA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5887020020864"/>
          <c:y val="0.0852175431995915"/>
          <c:w val="0.900408419909399"/>
          <c:h val="0.846629760017199"/>
        </c:manualLayout>
      </c:layout>
      <c:pieChart>
        <c:varyColors val="1"/>
        <c:ser>
          <c:idx val="0"/>
          <c:order val="0"/>
          <c:dLbls>
            <c:dLbl>
              <c:idx val="4"/>
              <c:layout>
                <c:manualLayout>
                  <c:x val="0.00237467067805262"/>
                  <c:y val="0.0089182144816131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109545241216056"/>
                  <c:y val="0.019199585165469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453423732870117"/>
                  <c:y val="-0.025517590431401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Experiments!$I$9:$I$18</c:f>
              <c:strCache>
                <c:ptCount val="10"/>
                <c:pt idx="0">
                  <c:v>ATLAS</c:v>
                </c:pt>
                <c:pt idx="1">
                  <c:v>ALICE</c:v>
                </c:pt>
                <c:pt idx="2">
                  <c:v>LHCb</c:v>
                </c:pt>
                <c:pt idx="3">
                  <c:v>CMS</c:v>
                </c:pt>
                <c:pt idx="4">
                  <c:v>TOTEM</c:v>
                </c:pt>
                <c:pt idx="5">
                  <c:v>NA62</c:v>
                </c:pt>
                <c:pt idx="6">
                  <c:v>AEGIS</c:v>
                </c:pt>
                <c:pt idx="7">
                  <c:v>LCD</c:v>
                </c:pt>
                <c:pt idx="8">
                  <c:v>CAST</c:v>
                </c:pt>
                <c:pt idx="9">
                  <c:v>CLOUD</c:v>
                </c:pt>
              </c:strCache>
            </c:strRef>
          </c:cat>
          <c:val>
            <c:numRef>
              <c:f>Experiments!$J$9:$J$18</c:f>
              <c:numCache>
                <c:formatCode>0.00</c:formatCode>
                <c:ptCount val="10"/>
                <c:pt idx="0">
                  <c:v>7.200000000000001</c:v>
                </c:pt>
                <c:pt idx="1">
                  <c:v>7.75</c:v>
                </c:pt>
                <c:pt idx="2">
                  <c:v>5.05</c:v>
                </c:pt>
                <c:pt idx="3">
                  <c:v>3.15</c:v>
                </c:pt>
                <c:pt idx="4">
                  <c:v>0.85</c:v>
                </c:pt>
                <c:pt idx="5">
                  <c:v>6.649999999999998</c:v>
                </c:pt>
                <c:pt idx="6">
                  <c:v>1.3</c:v>
                </c:pt>
                <c:pt idx="7">
                  <c:v>1.25</c:v>
                </c:pt>
                <c:pt idx="8">
                  <c:v>1.0</c:v>
                </c:pt>
                <c:pt idx="9">
                  <c:v>0.75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5337879660049"/>
          <c:y val="0.0704419895329036"/>
          <c:w val="0.735576918807467"/>
          <c:h val="0.873497416549857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0.189897382623728"/>
                  <c:y val="-0.09855939277848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150103183272732"/>
                  <c:y val="-0.01277771047849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448057374219987"/>
                  <c:y val="0.067758328285887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359056653592175"/>
                  <c:y val="0.012820512820512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.214617166669231"/>
                  <c:y val="0.0078378760347264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Services!$I$8:$I$17</c:f>
              <c:strCache>
                <c:ptCount val="10"/>
                <c:pt idx="0">
                  <c:v>Gas M&amp;O</c:v>
                </c:pt>
                <c:pt idx="1">
                  <c:v>Cooling</c:v>
                </c:pt>
                <c:pt idx="2">
                  <c:v>MCP</c:v>
                </c:pt>
                <c:pt idx="3">
                  <c:v>B-field meas.</c:v>
                </c:pt>
                <c:pt idx="4">
                  <c:v>TFG</c:v>
                </c:pt>
                <c:pt idx="5">
                  <c:v>Irradiation Fac.</c:v>
                </c:pt>
                <c:pt idx="6">
                  <c:v>QART, Si-facility</c:v>
                </c:pt>
                <c:pt idx="7">
                  <c:v>RD51-MPGD</c:v>
                </c:pt>
                <c:pt idx="8">
                  <c:v>EU projects</c:v>
                </c:pt>
                <c:pt idx="9">
                  <c:v>Photodetectors</c:v>
                </c:pt>
              </c:strCache>
            </c:strRef>
          </c:cat>
          <c:val>
            <c:numRef>
              <c:f>Services!$J$8:$J$17</c:f>
              <c:numCache>
                <c:formatCode>0.00</c:formatCode>
                <c:ptCount val="10"/>
                <c:pt idx="0">
                  <c:v>5.649999999999998</c:v>
                </c:pt>
                <c:pt idx="1">
                  <c:v>4.2</c:v>
                </c:pt>
                <c:pt idx="2">
                  <c:v>3.65</c:v>
                </c:pt>
                <c:pt idx="3">
                  <c:v>2.2</c:v>
                </c:pt>
                <c:pt idx="4">
                  <c:v>2.1</c:v>
                </c:pt>
                <c:pt idx="5">
                  <c:v>1.07</c:v>
                </c:pt>
                <c:pt idx="6">
                  <c:v>3.1</c:v>
                </c:pt>
                <c:pt idx="7">
                  <c:v>1.4</c:v>
                </c:pt>
                <c:pt idx="8">
                  <c:v>1.48</c:v>
                </c:pt>
                <c:pt idx="9">
                  <c:v>0.15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A05C41-358D-694A-8AAE-F91E663CB624}" type="doc">
      <dgm:prSet loTypeId="urn:microsoft.com/office/officeart/2005/8/layout/cycle8" loCatId="" qsTypeId="urn:microsoft.com/office/officeart/2005/8/quickstyle/3D2" qsCatId="3D" csTypeId="urn:microsoft.com/office/officeart/2005/8/colors/accent1_2" csCatId="accent1" phldr="1"/>
      <dgm:spPr/>
    </dgm:pt>
    <dgm:pt modelId="{31FAE478-1EF4-154E-AC5B-446C77E98FBA}">
      <dgm:prSet phldrT="[Text]"/>
      <dgm:spPr/>
      <dgm:t>
        <a:bodyPr/>
        <a:lstStyle/>
        <a:p>
          <a:pPr algn="ctr"/>
          <a:r>
            <a:rPr lang="en-US">
              <a:latin typeface="+mj-lt"/>
            </a:rPr>
            <a:t>R&amp;D on Strategic Fields</a:t>
          </a:r>
        </a:p>
      </dgm:t>
    </dgm:pt>
    <dgm:pt modelId="{28F5266D-5EF0-404C-A80B-36BD3D46D49B}" type="parTrans" cxnId="{BE3358A9-5335-8342-8DCF-59E8A497D914}">
      <dgm:prSet/>
      <dgm:spPr/>
      <dgm:t>
        <a:bodyPr/>
        <a:lstStyle/>
        <a:p>
          <a:pPr algn="ctr"/>
          <a:endParaRPr lang="en-US"/>
        </a:p>
      </dgm:t>
    </dgm:pt>
    <dgm:pt modelId="{8F25844B-6238-A747-84AC-BFDAD6BA95B0}" type="sibTrans" cxnId="{BE3358A9-5335-8342-8DCF-59E8A497D914}">
      <dgm:prSet/>
      <dgm:spPr/>
      <dgm:t>
        <a:bodyPr/>
        <a:lstStyle/>
        <a:p>
          <a:pPr algn="ctr"/>
          <a:endParaRPr lang="en-US"/>
        </a:p>
      </dgm:t>
    </dgm:pt>
    <dgm:pt modelId="{08C63F6B-55DF-AA42-B359-38A7531BDA4A}">
      <dgm:prSet phldrT="[Text]"/>
      <dgm:spPr/>
      <dgm:t>
        <a:bodyPr/>
        <a:lstStyle/>
        <a:p>
          <a:pPr algn="ctr"/>
          <a:r>
            <a:rPr lang="en-US">
              <a:latin typeface="+mj-lt"/>
            </a:rPr>
            <a:t>Detector Projects</a:t>
          </a:r>
        </a:p>
      </dgm:t>
    </dgm:pt>
    <dgm:pt modelId="{D27EF0CF-5F90-A04C-A883-C752631A0BFA}" type="parTrans" cxnId="{B491CA1E-8668-EF42-BC2A-157B8645CA16}">
      <dgm:prSet/>
      <dgm:spPr/>
      <dgm:t>
        <a:bodyPr/>
        <a:lstStyle/>
        <a:p>
          <a:pPr algn="ctr"/>
          <a:endParaRPr lang="en-US"/>
        </a:p>
      </dgm:t>
    </dgm:pt>
    <dgm:pt modelId="{3C6A45D2-ECE3-D848-921F-87CE89B6CE09}" type="sibTrans" cxnId="{B491CA1E-8668-EF42-BC2A-157B8645CA16}">
      <dgm:prSet/>
      <dgm:spPr/>
      <dgm:t>
        <a:bodyPr/>
        <a:lstStyle/>
        <a:p>
          <a:pPr algn="ctr"/>
          <a:endParaRPr lang="en-US"/>
        </a:p>
      </dgm:t>
    </dgm:pt>
    <dgm:pt modelId="{D6610705-CC69-F14B-AA81-8EF1AD7347E5}">
      <dgm:prSet phldrT="[Text]"/>
      <dgm:spPr/>
      <dgm:t>
        <a:bodyPr/>
        <a:lstStyle/>
        <a:p>
          <a:pPr algn="ctr"/>
          <a:r>
            <a:rPr lang="en-US">
              <a:latin typeface="+mj-lt"/>
            </a:rPr>
            <a:t>Detector and Infrastructure Services</a:t>
          </a:r>
        </a:p>
      </dgm:t>
    </dgm:pt>
    <dgm:pt modelId="{13FC5631-05C5-5443-92CF-9AC55A427C6E}" type="parTrans" cxnId="{8C1FBD72-1C2B-6549-B95A-907E27213F34}">
      <dgm:prSet/>
      <dgm:spPr/>
      <dgm:t>
        <a:bodyPr/>
        <a:lstStyle/>
        <a:p>
          <a:pPr algn="ctr"/>
          <a:endParaRPr lang="en-US"/>
        </a:p>
      </dgm:t>
    </dgm:pt>
    <dgm:pt modelId="{58F0F146-5E35-3748-A6E0-011498F0D059}" type="sibTrans" cxnId="{8C1FBD72-1C2B-6549-B95A-907E27213F34}">
      <dgm:prSet/>
      <dgm:spPr/>
      <dgm:t>
        <a:bodyPr/>
        <a:lstStyle/>
        <a:p>
          <a:pPr algn="ctr"/>
          <a:endParaRPr lang="en-US"/>
        </a:p>
      </dgm:t>
    </dgm:pt>
    <dgm:pt modelId="{E98D2FA6-91FE-ED45-85AA-3DD0E728257C}" type="pres">
      <dgm:prSet presAssocID="{F6A05C41-358D-694A-8AAE-F91E663CB624}" presName="compositeShape" presStyleCnt="0">
        <dgm:presLayoutVars>
          <dgm:chMax val="7"/>
          <dgm:dir/>
          <dgm:resizeHandles val="exact"/>
        </dgm:presLayoutVars>
      </dgm:prSet>
      <dgm:spPr/>
    </dgm:pt>
    <dgm:pt modelId="{D09AF8FF-CC6C-BC48-A941-753B32A5BD6F}" type="pres">
      <dgm:prSet presAssocID="{F6A05C41-358D-694A-8AAE-F91E663CB624}" presName="wedge1" presStyleLbl="node1" presStyleIdx="0" presStyleCnt="3"/>
      <dgm:spPr/>
      <dgm:t>
        <a:bodyPr/>
        <a:lstStyle/>
        <a:p>
          <a:endParaRPr lang="en-US"/>
        </a:p>
      </dgm:t>
    </dgm:pt>
    <dgm:pt modelId="{B0A3D263-B962-5D49-931C-8489A17B3F1C}" type="pres">
      <dgm:prSet presAssocID="{F6A05C41-358D-694A-8AAE-F91E663CB624}" presName="dummy1a" presStyleCnt="0"/>
      <dgm:spPr/>
    </dgm:pt>
    <dgm:pt modelId="{59256199-575B-1749-B2CB-35D69A6FE14F}" type="pres">
      <dgm:prSet presAssocID="{F6A05C41-358D-694A-8AAE-F91E663CB624}" presName="dummy1b" presStyleCnt="0"/>
      <dgm:spPr/>
    </dgm:pt>
    <dgm:pt modelId="{10432310-E566-7F4C-B6DC-042BF21A0F2E}" type="pres">
      <dgm:prSet presAssocID="{F6A05C41-358D-694A-8AAE-F91E663CB62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3ECC0-49E0-5645-B590-8338ACF372C2}" type="pres">
      <dgm:prSet presAssocID="{F6A05C41-358D-694A-8AAE-F91E663CB624}" presName="wedge2" presStyleLbl="node1" presStyleIdx="1" presStyleCnt="3"/>
      <dgm:spPr/>
      <dgm:t>
        <a:bodyPr/>
        <a:lstStyle/>
        <a:p>
          <a:endParaRPr lang="en-US"/>
        </a:p>
      </dgm:t>
    </dgm:pt>
    <dgm:pt modelId="{AF626421-0186-EE41-8526-44608E21336C}" type="pres">
      <dgm:prSet presAssocID="{F6A05C41-358D-694A-8AAE-F91E663CB624}" presName="dummy2a" presStyleCnt="0"/>
      <dgm:spPr/>
    </dgm:pt>
    <dgm:pt modelId="{E05DADA6-4C84-5C4B-B1FF-290CA1C27410}" type="pres">
      <dgm:prSet presAssocID="{F6A05C41-358D-694A-8AAE-F91E663CB624}" presName="dummy2b" presStyleCnt="0"/>
      <dgm:spPr/>
    </dgm:pt>
    <dgm:pt modelId="{48A23371-2AE8-2244-B93B-0806BD0F3D2B}" type="pres">
      <dgm:prSet presAssocID="{F6A05C41-358D-694A-8AAE-F91E663CB62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E11D9-E68F-344C-88C9-4712A988F744}" type="pres">
      <dgm:prSet presAssocID="{F6A05C41-358D-694A-8AAE-F91E663CB624}" presName="wedge3" presStyleLbl="node1" presStyleIdx="2" presStyleCnt="3"/>
      <dgm:spPr/>
      <dgm:t>
        <a:bodyPr/>
        <a:lstStyle/>
        <a:p>
          <a:endParaRPr lang="en-US"/>
        </a:p>
      </dgm:t>
    </dgm:pt>
    <dgm:pt modelId="{EED49CC4-B166-594D-9E00-79957C3A7E48}" type="pres">
      <dgm:prSet presAssocID="{F6A05C41-358D-694A-8AAE-F91E663CB624}" presName="dummy3a" presStyleCnt="0"/>
      <dgm:spPr/>
    </dgm:pt>
    <dgm:pt modelId="{56966F5E-4621-154A-BB64-EE223B8025A1}" type="pres">
      <dgm:prSet presAssocID="{F6A05C41-358D-694A-8AAE-F91E663CB624}" presName="dummy3b" presStyleCnt="0"/>
      <dgm:spPr/>
    </dgm:pt>
    <dgm:pt modelId="{4E5CC800-D3A8-BA4F-BA1C-AEC40AEDF424}" type="pres">
      <dgm:prSet presAssocID="{F6A05C41-358D-694A-8AAE-F91E663CB62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C66D2F-8E85-F54F-B3EB-7CB99B9BA5F4}" type="pres">
      <dgm:prSet presAssocID="{8F25844B-6238-A747-84AC-BFDAD6BA95B0}" presName="arrowWedge1" presStyleLbl="fgSibTrans2D1" presStyleIdx="0" presStyleCnt="3" custLinFactNeighborX="-1901" custLinFactNeighborY="-817"/>
      <dgm:spPr/>
    </dgm:pt>
    <dgm:pt modelId="{51166CCB-5642-4A42-A630-A606599447F5}" type="pres">
      <dgm:prSet presAssocID="{3C6A45D2-ECE3-D848-921F-87CE89B6CE09}" presName="arrowWedge2" presStyleLbl="fgSibTrans2D1" presStyleIdx="1" presStyleCnt="3"/>
      <dgm:spPr/>
    </dgm:pt>
    <dgm:pt modelId="{B7551762-89A0-C346-A52D-8FEAC0684A41}" type="pres">
      <dgm:prSet presAssocID="{58F0F146-5E35-3748-A6E0-011498F0D059}" presName="arrowWedge3" presStyleLbl="fgSibTrans2D1" presStyleIdx="2" presStyleCnt="3"/>
      <dgm:spPr/>
    </dgm:pt>
  </dgm:ptLst>
  <dgm:cxnLst>
    <dgm:cxn modelId="{B491CA1E-8668-EF42-BC2A-157B8645CA16}" srcId="{F6A05C41-358D-694A-8AAE-F91E663CB624}" destId="{08C63F6B-55DF-AA42-B359-38A7531BDA4A}" srcOrd="1" destOrd="0" parTransId="{D27EF0CF-5F90-A04C-A883-C752631A0BFA}" sibTransId="{3C6A45D2-ECE3-D848-921F-87CE89B6CE09}"/>
    <dgm:cxn modelId="{8D5D7BE4-0C84-9C41-B7A7-9627B0E6DB7A}" type="presOf" srcId="{08C63F6B-55DF-AA42-B359-38A7531BDA4A}" destId="{48A23371-2AE8-2244-B93B-0806BD0F3D2B}" srcOrd="1" destOrd="0" presId="urn:microsoft.com/office/officeart/2005/8/layout/cycle8"/>
    <dgm:cxn modelId="{DE30A2A7-ABFF-954A-ADE1-79FCA7B88997}" type="presOf" srcId="{F6A05C41-358D-694A-8AAE-F91E663CB624}" destId="{E98D2FA6-91FE-ED45-85AA-3DD0E728257C}" srcOrd="0" destOrd="0" presId="urn:microsoft.com/office/officeart/2005/8/layout/cycle8"/>
    <dgm:cxn modelId="{D505CF36-AC0D-494A-9E11-49637171C4E5}" type="presOf" srcId="{D6610705-CC69-F14B-AA81-8EF1AD7347E5}" destId="{4E5CC800-D3A8-BA4F-BA1C-AEC40AEDF424}" srcOrd="1" destOrd="0" presId="urn:microsoft.com/office/officeart/2005/8/layout/cycle8"/>
    <dgm:cxn modelId="{8C1FBD72-1C2B-6549-B95A-907E27213F34}" srcId="{F6A05C41-358D-694A-8AAE-F91E663CB624}" destId="{D6610705-CC69-F14B-AA81-8EF1AD7347E5}" srcOrd="2" destOrd="0" parTransId="{13FC5631-05C5-5443-92CF-9AC55A427C6E}" sibTransId="{58F0F146-5E35-3748-A6E0-011498F0D059}"/>
    <dgm:cxn modelId="{BE3358A9-5335-8342-8DCF-59E8A497D914}" srcId="{F6A05C41-358D-694A-8AAE-F91E663CB624}" destId="{31FAE478-1EF4-154E-AC5B-446C77E98FBA}" srcOrd="0" destOrd="0" parTransId="{28F5266D-5EF0-404C-A80B-36BD3D46D49B}" sibTransId="{8F25844B-6238-A747-84AC-BFDAD6BA95B0}"/>
    <dgm:cxn modelId="{6F51C541-8D20-094D-BB0C-AF25A5372E08}" type="presOf" srcId="{31FAE478-1EF4-154E-AC5B-446C77E98FBA}" destId="{D09AF8FF-CC6C-BC48-A941-753B32A5BD6F}" srcOrd="0" destOrd="0" presId="urn:microsoft.com/office/officeart/2005/8/layout/cycle8"/>
    <dgm:cxn modelId="{13811945-60F2-7D46-A60E-A884EB6BCFC8}" type="presOf" srcId="{D6610705-CC69-F14B-AA81-8EF1AD7347E5}" destId="{8FBE11D9-E68F-344C-88C9-4712A988F744}" srcOrd="0" destOrd="0" presId="urn:microsoft.com/office/officeart/2005/8/layout/cycle8"/>
    <dgm:cxn modelId="{D2A403AB-7B19-8948-B304-8AAAEB9D887B}" type="presOf" srcId="{08C63F6B-55DF-AA42-B359-38A7531BDA4A}" destId="{A7A3ECC0-49E0-5645-B590-8338ACF372C2}" srcOrd="0" destOrd="0" presId="urn:microsoft.com/office/officeart/2005/8/layout/cycle8"/>
    <dgm:cxn modelId="{B3F2F383-38CC-4F4E-89AE-C49940FEA8FE}" type="presOf" srcId="{31FAE478-1EF4-154E-AC5B-446C77E98FBA}" destId="{10432310-E566-7F4C-B6DC-042BF21A0F2E}" srcOrd="1" destOrd="0" presId="urn:microsoft.com/office/officeart/2005/8/layout/cycle8"/>
    <dgm:cxn modelId="{BC5A6488-500F-CB45-B9D5-AD8C0CA287DE}" type="presParOf" srcId="{E98D2FA6-91FE-ED45-85AA-3DD0E728257C}" destId="{D09AF8FF-CC6C-BC48-A941-753B32A5BD6F}" srcOrd="0" destOrd="0" presId="urn:microsoft.com/office/officeart/2005/8/layout/cycle8"/>
    <dgm:cxn modelId="{D6FE0D46-DBD7-E24B-848A-E06E31C184AD}" type="presParOf" srcId="{E98D2FA6-91FE-ED45-85AA-3DD0E728257C}" destId="{B0A3D263-B962-5D49-931C-8489A17B3F1C}" srcOrd="1" destOrd="0" presId="urn:microsoft.com/office/officeart/2005/8/layout/cycle8"/>
    <dgm:cxn modelId="{FAC3A1D3-C0F7-2D40-945F-2642CB9E5643}" type="presParOf" srcId="{E98D2FA6-91FE-ED45-85AA-3DD0E728257C}" destId="{59256199-575B-1749-B2CB-35D69A6FE14F}" srcOrd="2" destOrd="0" presId="urn:microsoft.com/office/officeart/2005/8/layout/cycle8"/>
    <dgm:cxn modelId="{7BFCF2BC-8174-594B-B523-D1EE4AE452E3}" type="presParOf" srcId="{E98D2FA6-91FE-ED45-85AA-3DD0E728257C}" destId="{10432310-E566-7F4C-B6DC-042BF21A0F2E}" srcOrd="3" destOrd="0" presId="urn:microsoft.com/office/officeart/2005/8/layout/cycle8"/>
    <dgm:cxn modelId="{BD0013E3-3E22-D646-9BD7-3D919847C4F4}" type="presParOf" srcId="{E98D2FA6-91FE-ED45-85AA-3DD0E728257C}" destId="{A7A3ECC0-49E0-5645-B590-8338ACF372C2}" srcOrd="4" destOrd="0" presId="urn:microsoft.com/office/officeart/2005/8/layout/cycle8"/>
    <dgm:cxn modelId="{B0E69E77-53FB-6D47-9C52-2B5C15FA1B4B}" type="presParOf" srcId="{E98D2FA6-91FE-ED45-85AA-3DD0E728257C}" destId="{AF626421-0186-EE41-8526-44608E21336C}" srcOrd="5" destOrd="0" presId="urn:microsoft.com/office/officeart/2005/8/layout/cycle8"/>
    <dgm:cxn modelId="{53BD7CD7-AA75-A24B-8E5C-6DC1D0210391}" type="presParOf" srcId="{E98D2FA6-91FE-ED45-85AA-3DD0E728257C}" destId="{E05DADA6-4C84-5C4B-B1FF-290CA1C27410}" srcOrd="6" destOrd="0" presId="urn:microsoft.com/office/officeart/2005/8/layout/cycle8"/>
    <dgm:cxn modelId="{020EE67B-3581-2140-AE49-280478654D33}" type="presParOf" srcId="{E98D2FA6-91FE-ED45-85AA-3DD0E728257C}" destId="{48A23371-2AE8-2244-B93B-0806BD0F3D2B}" srcOrd="7" destOrd="0" presId="urn:microsoft.com/office/officeart/2005/8/layout/cycle8"/>
    <dgm:cxn modelId="{A99DBF76-9EED-3343-A41B-4877E11FDB52}" type="presParOf" srcId="{E98D2FA6-91FE-ED45-85AA-3DD0E728257C}" destId="{8FBE11D9-E68F-344C-88C9-4712A988F744}" srcOrd="8" destOrd="0" presId="urn:microsoft.com/office/officeart/2005/8/layout/cycle8"/>
    <dgm:cxn modelId="{38F63A19-FBB4-7C47-A458-C9B2EB31A660}" type="presParOf" srcId="{E98D2FA6-91FE-ED45-85AA-3DD0E728257C}" destId="{EED49CC4-B166-594D-9E00-79957C3A7E48}" srcOrd="9" destOrd="0" presId="urn:microsoft.com/office/officeart/2005/8/layout/cycle8"/>
    <dgm:cxn modelId="{8476A018-CB93-F04B-B343-4499745E7719}" type="presParOf" srcId="{E98D2FA6-91FE-ED45-85AA-3DD0E728257C}" destId="{56966F5E-4621-154A-BB64-EE223B8025A1}" srcOrd="10" destOrd="0" presId="urn:microsoft.com/office/officeart/2005/8/layout/cycle8"/>
    <dgm:cxn modelId="{6B241862-8937-FB43-8526-69CE030D1D19}" type="presParOf" srcId="{E98D2FA6-91FE-ED45-85AA-3DD0E728257C}" destId="{4E5CC800-D3A8-BA4F-BA1C-AEC40AEDF424}" srcOrd="11" destOrd="0" presId="urn:microsoft.com/office/officeart/2005/8/layout/cycle8"/>
    <dgm:cxn modelId="{F9B88AD3-621B-8C42-BBFC-2033E4C024F5}" type="presParOf" srcId="{E98D2FA6-91FE-ED45-85AA-3DD0E728257C}" destId="{B0C66D2F-8E85-F54F-B3EB-7CB99B9BA5F4}" srcOrd="12" destOrd="0" presId="urn:microsoft.com/office/officeart/2005/8/layout/cycle8"/>
    <dgm:cxn modelId="{664A72AC-6F32-EC4A-8B59-4503DA436304}" type="presParOf" srcId="{E98D2FA6-91FE-ED45-85AA-3DD0E728257C}" destId="{51166CCB-5642-4A42-A630-A606599447F5}" srcOrd="13" destOrd="0" presId="urn:microsoft.com/office/officeart/2005/8/layout/cycle8"/>
    <dgm:cxn modelId="{D99230F3-7903-2043-A37E-F9A82728533A}" type="presParOf" srcId="{E98D2FA6-91FE-ED45-85AA-3DD0E728257C}" destId="{B7551762-89A0-C346-A52D-8FEAC0684A4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2ECBCE-AE60-BB46-A619-54FADA7E388D}" type="doc">
      <dgm:prSet loTypeId="urn:microsoft.com/office/officeart/2008/layout/NameandTitleOrganizationalChart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A9FC7B-758D-C848-ACC1-642DA7C480B4}" type="asst">
      <dgm:prSet phldrT="[Text]" custT="1"/>
      <dgm:spPr/>
      <dgm:t>
        <a:bodyPr/>
        <a:lstStyle/>
        <a:p>
          <a:r>
            <a:rPr lang="en-US" sz="2000" dirty="0" err="1" smtClean="0">
              <a:solidFill>
                <a:srgbClr val="660066"/>
              </a:solidFill>
            </a:rPr>
            <a:t>F.Merlet</a:t>
          </a:r>
          <a:endParaRPr lang="en-US" sz="2000" dirty="0">
            <a:solidFill>
              <a:srgbClr val="660066"/>
            </a:solidFill>
          </a:endParaRPr>
        </a:p>
      </dgm:t>
    </dgm:pt>
    <dgm:pt modelId="{FB734C91-1EAF-F042-B1CB-7EC989338D0B}" type="parTrans" cxnId="{84EDEE5F-52B4-3D47-B270-AA4C49D333E8}">
      <dgm:prSet/>
      <dgm:spPr/>
      <dgm:t>
        <a:bodyPr/>
        <a:lstStyle/>
        <a:p>
          <a:endParaRPr lang="en-US" sz="1600">
            <a:solidFill>
              <a:schemeClr val="accent1">
                <a:lumMod val="50000"/>
              </a:schemeClr>
            </a:solidFill>
          </a:endParaRPr>
        </a:p>
      </dgm:t>
    </dgm:pt>
    <dgm:pt modelId="{C8E16285-FE89-3546-BFA8-BA72451E6CE9}" type="sibTrans" cxnId="{84EDEE5F-52B4-3D47-B270-AA4C49D333E8}">
      <dgm:prSet custT="1"/>
      <dgm:spPr/>
      <dgm:t>
        <a:bodyPr/>
        <a:lstStyle/>
        <a:p>
          <a:r>
            <a:rPr lang="en-US" sz="1400" dirty="0" smtClean="0">
              <a:solidFill>
                <a:schemeClr val="accent1">
                  <a:lumMod val="50000"/>
                </a:schemeClr>
              </a:solidFill>
            </a:rPr>
            <a:t>COORDINATOR</a:t>
          </a:r>
          <a:endParaRPr lang="en-US" sz="1400" dirty="0">
            <a:solidFill>
              <a:schemeClr val="accent1">
                <a:lumMod val="50000"/>
              </a:schemeClr>
            </a:solidFill>
          </a:endParaRPr>
        </a:p>
      </dgm:t>
    </dgm:pt>
    <dgm:pt modelId="{5C4C3ACC-B0D4-BD48-AF6A-9F8BD086FB04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accent1">
                  <a:lumMod val="50000"/>
                </a:schemeClr>
              </a:solidFill>
            </a:rPr>
            <a:t>X.Pons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8EE3AB8E-9201-4B45-B529-501CF8246CA7}" type="parTrans" cxnId="{78B7E211-2AD5-5D43-91EE-E475DAD83728}">
      <dgm:prSet/>
      <dgm:spPr/>
      <dgm:t>
        <a:bodyPr/>
        <a:lstStyle/>
        <a:p>
          <a:endParaRPr lang="en-US" sz="1600">
            <a:solidFill>
              <a:schemeClr val="accent1">
                <a:lumMod val="50000"/>
              </a:schemeClr>
            </a:solidFill>
          </a:endParaRPr>
        </a:p>
      </dgm:t>
    </dgm:pt>
    <dgm:pt modelId="{6518A0A6-B236-974E-8A01-01DAB53F0273}" type="sibTrans" cxnId="{78B7E211-2AD5-5D43-91EE-E475DAD83728}">
      <dgm:prSet custT="1"/>
      <dgm:spPr/>
      <dgm:t>
        <a:bodyPr/>
        <a:lstStyle/>
        <a:p>
          <a:r>
            <a:rPr lang="en-US" sz="1600" dirty="0" smtClean="0">
              <a:solidFill>
                <a:schemeClr val="accent1">
                  <a:lumMod val="50000"/>
                </a:schemeClr>
              </a:solidFill>
            </a:rPr>
            <a:t>Electrical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C72FAA10-7C1F-F846-B00D-D62AAB635990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accent1">
                  <a:lumMod val="50000"/>
                </a:schemeClr>
              </a:solidFill>
            </a:rPr>
            <a:t>F.Merlet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2E08E4BD-F251-DF49-A1C9-9E82AF0EE1E7}" type="parTrans" cxnId="{84E6E4BC-9EB6-C049-B3BF-DFD54F4367B3}">
      <dgm:prSet/>
      <dgm:spPr/>
      <dgm:t>
        <a:bodyPr/>
        <a:lstStyle/>
        <a:p>
          <a:endParaRPr lang="en-US" sz="1600">
            <a:solidFill>
              <a:schemeClr val="accent1">
                <a:lumMod val="50000"/>
              </a:schemeClr>
            </a:solidFill>
          </a:endParaRPr>
        </a:p>
      </dgm:t>
    </dgm:pt>
    <dgm:pt modelId="{419B4024-D782-D549-890A-60C00D13DE6F}" type="sibTrans" cxnId="{84E6E4BC-9EB6-C049-B3BF-DFD54F4367B3}">
      <dgm:prSet custT="1"/>
      <dgm:spPr/>
      <dgm:t>
        <a:bodyPr/>
        <a:lstStyle/>
        <a:p>
          <a:r>
            <a:rPr lang="en-US" sz="1200" dirty="0" smtClean="0">
              <a:solidFill>
                <a:schemeClr val="accent1">
                  <a:lumMod val="50000"/>
                </a:schemeClr>
              </a:solidFill>
            </a:rPr>
            <a:t>Mechanics (Fluids)</a:t>
          </a:r>
          <a:endParaRPr lang="en-US" sz="1200" dirty="0">
            <a:solidFill>
              <a:schemeClr val="accent1">
                <a:lumMod val="50000"/>
              </a:schemeClr>
            </a:solidFill>
          </a:endParaRPr>
        </a:p>
      </dgm:t>
    </dgm:pt>
    <dgm:pt modelId="{694C9E30-F28A-4446-BD82-D173DC7B3060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accent1">
                  <a:lumMod val="50000"/>
                </a:schemeClr>
              </a:solidFill>
            </a:rPr>
            <a:t>S.Ravat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C7F0B126-AE0F-8B4D-AD28-682408EC270A}" type="parTrans" cxnId="{65FC57CD-E9F0-6644-8239-EDF0131DFA34}">
      <dgm:prSet/>
      <dgm:spPr/>
      <dgm:t>
        <a:bodyPr/>
        <a:lstStyle/>
        <a:p>
          <a:endParaRPr lang="en-US" sz="1600">
            <a:solidFill>
              <a:schemeClr val="accent1">
                <a:lumMod val="50000"/>
              </a:schemeClr>
            </a:solidFill>
          </a:endParaRPr>
        </a:p>
      </dgm:t>
    </dgm:pt>
    <dgm:pt modelId="{2EA3123A-ABB1-524E-8349-C0542F530542}" type="sibTrans" cxnId="{65FC57CD-E9F0-6644-8239-EDF0131DFA34}">
      <dgm:prSet custT="1"/>
      <dgm:spPr/>
      <dgm:t>
        <a:bodyPr/>
        <a:lstStyle/>
        <a:p>
          <a:r>
            <a:rPr lang="en-US" sz="1600" dirty="0" smtClean="0">
              <a:solidFill>
                <a:schemeClr val="accent1">
                  <a:lumMod val="50000"/>
                </a:schemeClr>
              </a:solidFill>
            </a:rPr>
            <a:t>Software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A02A9C1E-90A9-824D-90EE-4084DA9FB390}" type="pres">
      <dgm:prSet presAssocID="{7C2ECBCE-AE60-BB46-A619-54FADA7E388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5C77BE-3C28-714A-B51B-DC19FE55C05D}" type="pres">
      <dgm:prSet presAssocID="{B8A9FC7B-758D-C848-ACC1-642DA7C480B4}" presName="hierRoot1" presStyleCnt="0">
        <dgm:presLayoutVars>
          <dgm:hierBranch val="init"/>
        </dgm:presLayoutVars>
      </dgm:prSet>
      <dgm:spPr/>
    </dgm:pt>
    <dgm:pt modelId="{6AE5AC17-291E-C249-BF06-8569470B2CEB}" type="pres">
      <dgm:prSet presAssocID="{B8A9FC7B-758D-C848-ACC1-642DA7C480B4}" presName="rootComposite1" presStyleCnt="0"/>
      <dgm:spPr/>
    </dgm:pt>
    <dgm:pt modelId="{D9DDD471-2B04-0D44-8772-E4FBC14820F5}" type="pres">
      <dgm:prSet presAssocID="{B8A9FC7B-758D-C848-ACC1-642DA7C480B4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3527B07B-173B-2149-B34F-A6332A82E90D}" type="pres">
      <dgm:prSet presAssocID="{B8A9FC7B-758D-C848-ACC1-642DA7C480B4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FCF0519-A9A9-DC40-A12D-88AB0C9EE3BE}" type="pres">
      <dgm:prSet presAssocID="{B8A9FC7B-758D-C848-ACC1-642DA7C480B4}" presName="rootConnector1" presStyleLbl="asst0" presStyleIdx="0" presStyleCnt="0"/>
      <dgm:spPr/>
      <dgm:t>
        <a:bodyPr/>
        <a:lstStyle/>
        <a:p>
          <a:endParaRPr lang="en-US"/>
        </a:p>
      </dgm:t>
    </dgm:pt>
    <dgm:pt modelId="{BF9E1900-186F-A648-A6C7-83AAEC3B4E7F}" type="pres">
      <dgm:prSet presAssocID="{B8A9FC7B-758D-C848-ACC1-642DA7C480B4}" presName="hierChild2" presStyleCnt="0"/>
      <dgm:spPr/>
    </dgm:pt>
    <dgm:pt modelId="{4DDA8612-9899-6842-B947-69AEAEC9C11A}" type="pres">
      <dgm:prSet presAssocID="{8EE3AB8E-9201-4B45-B529-501CF8246CA7}" presName="Name37" presStyleLbl="parChTrans1D2" presStyleIdx="0" presStyleCnt="3"/>
      <dgm:spPr/>
      <dgm:t>
        <a:bodyPr/>
        <a:lstStyle/>
        <a:p>
          <a:endParaRPr lang="en-US"/>
        </a:p>
      </dgm:t>
    </dgm:pt>
    <dgm:pt modelId="{C63AF8AC-AAFB-464C-9C5D-02F8B57CD413}" type="pres">
      <dgm:prSet presAssocID="{5C4C3ACC-B0D4-BD48-AF6A-9F8BD086FB04}" presName="hierRoot2" presStyleCnt="0">
        <dgm:presLayoutVars>
          <dgm:hierBranch val="init"/>
        </dgm:presLayoutVars>
      </dgm:prSet>
      <dgm:spPr/>
    </dgm:pt>
    <dgm:pt modelId="{D3C430D0-36C8-4C4E-8D4B-14F034AA1AF6}" type="pres">
      <dgm:prSet presAssocID="{5C4C3ACC-B0D4-BD48-AF6A-9F8BD086FB04}" presName="rootComposite" presStyleCnt="0"/>
      <dgm:spPr/>
    </dgm:pt>
    <dgm:pt modelId="{56B96882-745A-D849-9C6B-8D080550974A}" type="pres">
      <dgm:prSet presAssocID="{5C4C3ACC-B0D4-BD48-AF6A-9F8BD086FB04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4B41AC37-252A-0F4F-82F2-D5B76E27F920}" type="pres">
      <dgm:prSet presAssocID="{5C4C3ACC-B0D4-BD48-AF6A-9F8BD086FB04}" presName="titleText2" presStyleLbl="fgAcc1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561F676-28E8-D542-9098-6803A12AF18D}" type="pres">
      <dgm:prSet presAssocID="{5C4C3ACC-B0D4-BD48-AF6A-9F8BD086FB04}" presName="rootConnector" presStyleLbl="node2" presStyleIdx="0" presStyleCnt="0"/>
      <dgm:spPr/>
      <dgm:t>
        <a:bodyPr/>
        <a:lstStyle/>
        <a:p>
          <a:endParaRPr lang="en-US"/>
        </a:p>
      </dgm:t>
    </dgm:pt>
    <dgm:pt modelId="{17DF727F-4234-CF40-A138-E1CF4183A127}" type="pres">
      <dgm:prSet presAssocID="{5C4C3ACC-B0D4-BD48-AF6A-9F8BD086FB04}" presName="hierChild4" presStyleCnt="0"/>
      <dgm:spPr/>
    </dgm:pt>
    <dgm:pt modelId="{40565F3F-BA31-4D44-A82F-4B6F90D4763B}" type="pres">
      <dgm:prSet presAssocID="{5C4C3ACC-B0D4-BD48-AF6A-9F8BD086FB04}" presName="hierChild5" presStyleCnt="0"/>
      <dgm:spPr/>
    </dgm:pt>
    <dgm:pt modelId="{4A19C1D8-BE9D-504A-A62C-132D43E0058C}" type="pres">
      <dgm:prSet presAssocID="{2E08E4BD-F251-DF49-A1C9-9E82AF0EE1E7}" presName="Name37" presStyleLbl="parChTrans1D2" presStyleIdx="1" presStyleCnt="3"/>
      <dgm:spPr/>
      <dgm:t>
        <a:bodyPr/>
        <a:lstStyle/>
        <a:p>
          <a:endParaRPr lang="en-US"/>
        </a:p>
      </dgm:t>
    </dgm:pt>
    <dgm:pt modelId="{4927CD71-D5B8-CD42-A7EC-B97812B34F1B}" type="pres">
      <dgm:prSet presAssocID="{C72FAA10-7C1F-F846-B00D-D62AAB635990}" presName="hierRoot2" presStyleCnt="0">
        <dgm:presLayoutVars>
          <dgm:hierBranch val="init"/>
        </dgm:presLayoutVars>
      </dgm:prSet>
      <dgm:spPr/>
    </dgm:pt>
    <dgm:pt modelId="{2308298C-9870-4B4D-AFB2-AF863057F537}" type="pres">
      <dgm:prSet presAssocID="{C72FAA10-7C1F-F846-B00D-D62AAB635990}" presName="rootComposite" presStyleCnt="0"/>
      <dgm:spPr/>
    </dgm:pt>
    <dgm:pt modelId="{C8304D4A-E87F-1E42-99EF-02657064A419}" type="pres">
      <dgm:prSet presAssocID="{C72FAA10-7C1F-F846-B00D-D62AAB635990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0D3752C-CEA9-2143-8F2F-360B524FF146}" type="pres">
      <dgm:prSet presAssocID="{C72FAA10-7C1F-F846-B00D-D62AAB635990}" presName="titleText2" presStyleLbl="fgAcc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B7CCCB9-2062-AA49-A587-82E036647DCD}" type="pres">
      <dgm:prSet presAssocID="{C72FAA10-7C1F-F846-B00D-D62AAB635990}" presName="rootConnector" presStyleLbl="node2" presStyleIdx="0" presStyleCnt="0"/>
      <dgm:spPr/>
      <dgm:t>
        <a:bodyPr/>
        <a:lstStyle/>
        <a:p>
          <a:endParaRPr lang="en-US"/>
        </a:p>
      </dgm:t>
    </dgm:pt>
    <dgm:pt modelId="{31E612F8-A3CE-5744-A973-74675206C768}" type="pres">
      <dgm:prSet presAssocID="{C72FAA10-7C1F-F846-B00D-D62AAB635990}" presName="hierChild4" presStyleCnt="0"/>
      <dgm:spPr/>
    </dgm:pt>
    <dgm:pt modelId="{443A3162-97CE-BD45-ACFF-E6114D97A649}" type="pres">
      <dgm:prSet presAssocID="{C72FAA10-7C1F-F846-B00D-D62AAB635990}" presName="hierChild5" presStyleCnt="0"/>
      <dgm:spPr/>
    </dgm:pt>
    <dgm:pt modelId="{1F83438F-A0F9-4047-8F99-CC4513A94735}" type="pres">
      <dgm:prSet presAssocID="{C7F0B126-AE0F-8B4D-AD28-682408EC270A}" presName="Name37" presStyleLbl="parChTrans1D2" presStyleIdx="2" presStyleCnt="3"/>
      <dgm:spPr/>
      <dgm:t>
        <a:bodyPr/>
        <a:lstStyle/>
        <a:p>
          <a:endParaRPr lang="en-US"/>
        </a:p>
      </dgm:t>
    </dgm:pt>
    <dgm:pt modelId="{478B93EA-F6D4-7E46-B162-5FE011EC0E2B}" type="pres">
      <dgm:prSet presAssocID="{694C9E30-F28A-4446-BD82-D173DC7B3060}" presName="hierRoot2" presStyleCnt="0">
        <dgm:presLayoutVars>
          <dgm:hierBranch val="init"/>
        </dgm:presLayoutVars>
      </dgm:prSet>
      <dgm:spPr/>
    </dgm:pt>
    <dgm:pt modelId="{DEF47E50-BB4E-D24F-B54C-62DA6C26009F}" type="pres">
      <dgm:prSet presAssocID="{694C9E30-F28A-4446-BD82-D173DC7B3060}" presName="rootComposite" presStyleCnt="0"/>
      <dgm:spPr/>
    </dgm:pt>
    <dgm:pt modelId="{E700E9F2-880E-4347-BB55-2702387160E9}" type="pres">
      <dgm:prSet presAssocID="{694C9E30-F28A-4446-BD82-D173DC7B3060}" presName="rootText" presStyleLbl="node1" presStyleIdx="2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52FB4676-B938-1242-93F4-461055C32FCC}" type="pres">
      <dgm:prSet presAssocID="{694C9E30-F28A-4446-BD82-D173DC7B3060}" presName="titleText2" presStyleLbl="fg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3721F57-6EA4-9C48-95BD-EAC245CDA6BD}" type="pres">
      <dgm:prSet presAssocID="{694C9E30-F28A-4446-BD82-D173DC7B3060}" presName="rootConnector" presStyleLbl="node2" presStyleIdx="0" presStyleCnt="0"/>
      <dgm:spPr/>
      <dgm:t>
        <a:bodyPr/>
        <a:lstStyle/>
        <a:p>
          <a:endParaRPr lang="en-US"/>
        </a:p>
      </dgm:t>
    </dgm:pt>
    <dgm:pt modelId="{58A29575-D9D0-0F47-8B22-0DB063E30DDD}" type="pres">
      <dgm:prSet presAssocID="{694C9E30-F28A-4446-BD82-D173DC7B3060}" presName="hierChild4" presStyleCnt="0"/>
      <dgm:spPr/>
    </dgm:pt>
    <dgm:pt modelId="{CFCBCE5D-645A-6645-B447-F7A01CBAC75D}" type="pres">
      <dgm:prSet presAssocID="{694C9E30-F28A-4446-BD82-D173DC7B3060}" presName="hierChild5" presStyleCnt="0"/>
      <dgm:spPr/>
    </dgm:pt>
    <dgm:pt modelId="{944BAE6D-2106-8F45-8D07-96DC10076452}" type="pres">
      <dgm:prSet presAssocID="{B8A9FC7B-758D-C848-ACC1-642DA7C480B4}" presName="hierChild3" presStyleCnt="0"/>
      <dgm:spPr/>
    </dgm:pt>
  </dgm:ptLst>
  <dgm:cxnLst>
    <dgm:cxn modelId="{9959576F-6C5D-A84E-AEA0-AD537EB2B169}" type="presOf" srcId="{B8A9FC7B-758D-C848-ACC1-642DA7C480B4}" destId="{D9DDD471-2B04-0D44-8772-E4FBC14820F5}" srcOrd="0" destOrd="0" presId="urn:microsoft.com/office/officeart/2008/layout/NameandTitleOrganizationalChart"/>
    <dgm:cxn modelId="{2FBF6831-4FD3-8F49-B926-36540964EAAC}" type="presOf" srcId="{694C9E30-F28A-4446-BD82-D173DC7B3060}" destId="{53721F57-6EA4-9C48-95BD-EAC245CDA6BD}" srcOrd="1" destOrd="0" presId="urn:microsoft.com/office/officeart/2008/layout/NameandTitleOrganizationalChart"/>
    <dgm:cxn modelId="{87D33924-18B8-2044-80A0-FA25B9B4DCCA}" type="presOf" srcId="{694C9E30-F28A-4446-BD82-D173DC7B3060}" destId="{E700E9F2-880E-4347-BB55-2702387160E9}" srcOrd="0" destOrd="0" presId="urn:microsoft.com/office/officeart/2008/layout/NameandTitleOrganizationalChart"/>
    <dgm:cxn modelId="{84E6E4BC-9EB6-C049-B3BF-DFD54F4367B3}" srcId="{B8A9FC7B-758D-C848-ACC1-642DA7C480B4}" destId="{C72FAA10-7C1F-F846-B00D-D62AAB635990}" srcOrd="1" destOrd="0" parTransId="{2E08E4BD-F251-DF49-A1C9-9E82AF0EE1E7}" sibTransId="{419B4024-D782-D549-890A-60C00D13DE6F}"/>
    <dgm:cxn modelId="{E436CCE5-E099-FA4B-A354-08E8CD2130C9}" type="presOf" srcId="{2E08E4BD-F251-DF49-A1C9-9E82AF0EE1E7}" destId="{4A19C1D8-BE9D-504A-A62C-132D43E0058C}" srcOrd="0" destOrd="0" presId="urn:microsoft.com/office/officeart/2008/layout/NameandTitleOrganizationalChart"/>
    <dgm:cxn modelId="{F043070E-6C8E-F743-B1A6-4DB0B12B8831}" type="presOf" srcId="{6518A0A6-B236-974E-8A01-01DAB53F0273}" destId="{4B41AC37-252A-0F4F-82F2-D5B76E27F920}" srcOrd="0" destOrd="0" presId="urn:microsoft.com/office/officeart/2008/layout/NameandTitleOrganizationalChart"/>
    <dgm:cxn modelId="{84EDEE5F-52B4-3D47-B270-AA4C49D333E8}" srcId="{7C2ECBCE-AE60-BB46-A619-54FADA7E388D}" destId="{B8A9FC7B-758D-C848-ACC1-642DA7C480B4}" srcOrd="0" destOrd="0" parTransId="{FB734C91-1EAF-F042-B1CB-7EC989338D0B}" sibTransId="{C8E16285-FE89-3546-BFA8-BA72451E6CE9}"/>
    <dgm:cxn modelId="{68C2CB11-DD5A-514F-A739-77B90B44E5FF}" type="presOf" srcId="{C7F0B126-AE0F-8B4D-AD28-682408EC270A}" destId="{1F83438F-A0F9-4047-8F99-CC4513A94735}" srcOrd="0" destOrd="0" presId="urn:microsoft.com/office/officeart/2008/layout/NameandTitleOrganizationalChart"/>
    <dgm:cxn modelId="{BF87E27D-D36B-D949-8C1C-6F151B6F0F1E}" type="presOf" srcId="{5C4C3ACC-B0D4-BD48-AF6A-9F8BD086FB04}" destId="{56B96882-745A-D849-9C6B-8D080550974A}" srcOrd="0" destOrd="0" presId="urn:microsoft.com/office/officeart/2008/layout/NameandTitleOrganizationalChart"/>
    <dgm:cxn modelId="{8B26D486-784B-FB4E-92BC-C0EDD6ED6F00}" type="presOf" srcId="{8EE3AB8E-9201-4B45-B529-501CF8246CA7}" destId="{4DDA8612-9899-6842-B947-69AEAEC9C11A}" srcOrd="0" destOrd="0" presId="urn:microsoft.com/office/officeart/2008/layout/NameandTitleOrganizationalChart"/>
    <dgm:cxn modelId="{2EE2E611-97FA-5641-9879-FD4971AFA3DC}" type="presOf" srcId="{B8A9FC7B-758D-C848-ACC1-642DA7C480B4}" destId="{1FCF0519-A9A9-DC40-A12D-88AB0C9EE3BE}" srcOrd="1" destOrd="0" presId="urn:microsoft.com/office/officeart/2008/layout/NameandTitleOrganizationalChart"/>
    <dgm:cxn modelId="{493CE4AC-1ED6-994E-A5FF-B6BA4D476515}" type="presOf" srcId="{C72FAA10-7C1F-F846-B00D-D62AAB635990}" destId="{8B7CCCB9-2062-AA49-A587-82E036647DCD}" srcOrd="1" destOrd="0" presId="urn:microsoft.com/office/officeart/2008/layout/NameandTitleOrganizationalChart"/>
    <dgm:cxn modelId="{2E7C2E8E-6153-3243-BB4E-739F876127C3}" type="presOf" srcId="{419B4024-D782-D549-890A-60C00D13DE6F}" destId="{A0D3752C-CEA9-2143-8F2F-360B524FF146}" srcOrd="0" destOrd="0" presId="urn:microsoft.com/office/officeart/2008/layout/NameandTitleOrganizationalChart"/>
    <dgm:cxn modelId="{65FC57CD-E9F0-6644-8239-EDF0131DFA34}" srcId="{B8A9FC7B-758D-C848-ACC1-642DA7C480B4}" destId="{694C9E30-F28A-4446-BD82-D173DC7B3060}" srcOrd="2" destOrd="0" parTransId="{C7F0B126-AE0F-8B4D-AD28-682408EC270A}" sibTransId="{2EA3123A-ABB1-524E-8349-C0542F530542}"/>
    <dgm:cxn modelId="{CE653B6B-2381-9C47-B8ED-244AAE4DA943}" type="presOf" srcId="{C72FAA10-7C1F-F846-B00D-D62AAB635990}" destId="{C8304D4A-E87F-1E42-99EF-02657064A419}" srcOrd="0" destOrd="0" presId="urn:microsoft.com/office/officeart/2008/layout/NameandTitleOrganizationalChart"/>
    <dgm:cxn modelId="{5AA55E63-E008-344E-BE7D-CE3C47D0EB5E}" type="presOf" srcId="{7C2ECBCE-AE60-BB46-A619-54FADA7E388D}" destId="{A02A9C1E-90A9-824D-90EE-4084DA9FB390}" srcOrd="0" destOrd="0" presId="urn:microsoft.com/office/officeart/2008/layout/NameandTitleOrganizationalChart"/>
    <dgm:cxn modelId="{12C5BF96-8535-0C4F-8FDC-AA5F36AEE333}" type="presOf" srcId="{2EA3123A-ABB1-524E-8349-C0542F530542}" destId="{52FB4676-B938-1242-93F4-461055C32FCC}" srcOrd="0" destOrd="0" presId="urn:microsoft.com/office/officeart/2008/layout/NameandTitleOrganizationalChart"/>
    <dgm:cxn modelId="{738C8758-6B0F-EC4D-9A33-935A90D04198}" type="presOf" srcId="{5C4C3ACC-B0D4-BD48-AF6A-9F8BD086FB04}" destId="{4561F676-28E8-D542-9098-6803A12AF18D}" srcOrd="1" destOrd="0" presId="urn:microsoft.com/office/officeart/2008/layout/NameandTitleOrganizationalChart"/>
    <dgm:cxn modelId="{78B7E211-2AD5-5D43-91EE-E475DAD83728}" srcId="{B8A9FC7B-758D-C848-ACC1-642DA7C480B4}" destId="{5C4C3ACC-B0D4-BD48-AF6A-9F8BD086FB04}" srcOrd="0" destOrd="0" parTransId="{8EE3AB8E-9201-4B45-B529-501CF8246CA7}" sibTransId="{6518A0A6-B236-974E-8A01-01DAB53F0273}"/>
    <dgm:cxn modelId="{C24762E0-799A-DB47-AB5A-D1D34C02A9A4}" type="presOf" srcId="{C8E16285-FE89-3546-BFA8-BA72451E6CE9}" destId="{3527B07B-173B-2149-B34F-A6332A82E90D}" srcOrd="0" destOrd="0" presId="urn:microsoft.com/office/officeart/2008/layout/NameandTitleOrganizationalChart"/>
    <dgm:cxn modelId="{48278EB9-9DEA-9140-93B7-DBE8B18A06C8}" type="presParOf" srcId="{A02A9C1E-90A9-824D-90EE-4084DA9FB390}" destId="{E95C77BE-3C28-714A-B51B-DC19FE55C05D}" srcOrd="0" destOrd="0" presId="urn:microsoft.com/office/officeart/2008/layout/NameandTitleOrganizationalChart"/>
    <dgm:cxn modelId="{A18AEA4F-92C9-DA47-9AE6-CC829E1801F3}" type="presParOf" srcId="{E95C77BE-3C28-714A-B51B-DC19FE55C05D}" destId="{6AE5AC17-291E-C249-BF06-8569470B2CEB}" srcOrd="0" destOrd="0" presId="urn:microsoft.com/office/officeart/2008/layout/NameandTitleOrganizationalChart"/>
    <dgm:cxn modelId="{16209514-27A6-A641-8D55-7B7C51913A3B}" type="presParOf" srcId="{6AE5AC17-291E-C249-BF06-8569470B2CEB}" destId="{D9DDD471-2B04-0D44-8772-E4FBC14820F5}" srcOrd="0" destOrd="0" presId="urn:microsoft.com/office/officeart/2008/layout/NameandTitleOrganizationalChart"/>
    <dgm:cxn modelId="{5DB53EEC-1326-4347-AA0F-BD8328B9C78A}" type="presParOf" srcId="{6AE5AC17-291E-C249-BF06-8569470B2CEB}" destId="{3527B07B-173B-2149-B34F-A6332A82E90D}" srcOrd="1" destOrd="0" presId="urn:microsoft.com/office/officeart/2008/layout/NameandTitleOrganizationalChart"/>
    <dgm:cxn modelId="{383E3D55-0FC3-114B-8DD9-BF3C6DD8CAAE}" type="presParOf" srcId="{6AE5AC17-291E-C249-BF06-8569470B2CEB}" destId="{1FCF0519-A9A9-DC40-A12D-88AB0C9EE3BE}" srcOrd="2" destOrd="0" presId="urn:microsoft.com/office/officeart/2008/layout/NameandTitleOrganizationalChart"/>
    <dgm:cxn modelId="{E3BC3448-BA95-7043-A9CC-8A03B7DC9E97}" type="presParOf" srcId="{E95C77BE-3C28-714A-B51B-DC19FE55C05D}" destId="{BF9E1900-186F-A648-A6C7-83AAEC3B4E7F}" srcOrd="1" destOrd="0" presId="urn:microsoft.com/office/officeart/2008/layout/NameandTitleOrganizationalChart"/>
    <dgm:cxn modelId="{C21413B5-73CC-CB4A-9AD9-1070699C09F0}" type="presParOf" srcId="{BF9E1900-186F-A648-A6C7-83AAEC3B4E7F}" destId="{4DDA8612-9899-6842-B947-69AEAEC9C11A}" srcOrd="0" destOrd="0" presId="urn:microsoft.com/office/officeart/2008/layout/NameandTitleOrganizationalChart"/>
    <dgm:cxn modelId="{77D776B7-6629-F940-8635-46546B6B1225}" type="presParOf" srcId="{BF9E1900-186F-A648-A6C7-83AAEC3B4E7F}" destId="{C63AF8AC-AAFB-464C-9C5D-02F8B57CD413}" srcOrd="1" destOrd="0" presId="urn:microsoft.com/office/officeart/2008/layout/NameandTitleOrganizationalChart"/>
    <dgm:cxn modelId="{7AA7CBAA-FF66-4246-B7A7-FD4134BCB994}" type="presParOf" srcId="{C63AF8AC-AAFB-464C-9C5D-02F8B57CD413}" destId="{D3C430D0-36C8-4C4E-8D4B-14F034AA1AF6}" srcOrd="0" destOrd="0" presId="urn:microsoft.com/office/officeart/2008/layout/NameandTitleOrganizationalChart"/>
    <dgm:cxn modelId="{B3FA0F60-5F7B-3A42-93A8-8CD84757A50E}" type="presParOf" srcId="{D3C430D0-36C8-4C4E-8D4B-14F034AA1AF6}" destId="{56B96882-745A-D849-9C6B-8D080550974A}" srcOrd="0" destOrd="0" presId="urn:microsoft.com/office/officeart/2008/layout/NameandTitleOrganizationalChart"/>
    <dgm:cxn modelId="{07236FDA-BE9E-6045-983F-E22AE8C05F11}" type="presParOf" srcId="{D3C430D0-36C8-4C4E-8D4B-14F034AA1AF6}" destId="{4B41AC37-252A-0F4F-82F2-D5B76E27F920}" srcOrd="1" destOrd="0" presId="urn:microsoft.com/office/officeart/2008/layout/NameandTitleOrganizationalChart"/>
    <dgm:cxn modelId="{E85B134E-DA55-5546-9CBD-2430CF90002B}" type="presParOf" srcId="{D3C430D0-36C8-4C4E-8D4B-14F034AA1AF6}" destId="{4561F676-28E8-D542-9098-6803A12AF18D}" srcOrd="2" destOrd="0" presId="urn:microsoft.com/office/officeart/2008/layout/NameandTitleOrganizationalChart"/>
    <dgm:cxn modelId="{92430029-B47E-BE43-A9A5-690550B6540D}" type="presParOf" srcId="{C63AF8AC-AAFB-464C-9C5D-02F8B57CD413}" destId="{17DF727F-4234-CF40-A138-E1CF4183A127}" srcOrd="1" destOrd="0" presId="urn:microsoft.com/office/officeart/2008/layout/NameandTitleOrganizationalChart"/>
    <dgm:cxn modelId="{C45C390C-5DE5-CD45-92A7-D58504A7B46F}" type="presParOf" srcId="{C63AF8AC-AAFB-464C-9C5D-02F8B57CD413}" destId="{40565F3F-BA31-4D44-A82F-4B6F90D4763B}" srcOrd="2" destOrd="0" presId="urn:microsoft.com/office/officeart/2008/layout/NameandTitleOrganizationalChart"/>
    <dgm:cxn modelId="{1671E084-27D2-8949-852A-58963A831165}" type="presParOf" srcId="{BF9E1900-186F-A648-A6C7-83AAEC3B4E7F}" destId="{4A19C1D8-BE9D-504A-A62C-132D43E0058C}" srcOrd="2" destOrd="0" presId="urn:microsoft.com/office/officeart/2008/layout/NameandTitleOrganizationalChart"/>
    <dgm:cxn modelId="{638F4F16-BEC4-C849-BF31-3EAE4DA19103}" type="presParOf" srcId="{BF9E1900-186F-A648-A6C7-83AAEC3B4E7F}" destId="{4927CD71-D5B8-CD42-A7EC-B97812B34F1B}" srcOrd="3" destOrd="0" presId="urn:microsoft.com/office/officeart/2008/layout/NameandTitleOrganizationalChart"/>
    <dgm:cxn modelId="{1EF39AB9-A12E-4C40-9AEC-53688B3FDDCB}" type="presParOf" srcId="{4927CD71-D5B8-CD42-A7EC-B97812B34F1B}" destId="{2308298C-9870-4B4D-AFB2-AF863057F537}" srcOrd="0" destOrd="0" presId="urn:microsoft.com/office/officeart/2008/layout/NameandTitleOrganizationalChart"/>
    <dgm:cxn modelId="{DC15331F-D019-CA43-8BEB-65EF3FA7EA7A}" type="presParOf" srcId="{2308298C-9870-4B4D-AFB2-AF863057F537}" destId="{C8304D4A-E87F-1E42-99EF-02657064A419}" srcOrd="0" destOrd="0" presId="urn:microsoft.com/office/officeart/2008/layout/NameandTitleOrganizationalChart"/>
    <dgm:cxn modelId="{F0E280D8-C58E-5D4B-B58D-90465876D810}" type="presParOf" srcId="{2308298C-9870-4B4D-AFB2-AF863057F537}" destId="{A0D3752C-CEA9-2143-8F2F-360B524FF146}" srcOrd="1" destOrd="0" presId="urn:microsoft.com/office/officeart/2008/layout/NameandTitleOrganizationalChart"/>
    <dgm:cxn modelId="{0616E271-B947-8D49-96A7-9639DE782F3E}" type="presParOf" srcId="{2308298C-9870-4B4D-AFB2-AF863057F537}" destId="{8B7CCCB9-2062-AA49-A587-82E036647DCD}" srcOrd="2" destOrd="0" presId="urn:microsoft.com/office/officeart/2008/layout/NameandTitleOrganizationalChart"/>
    <dgm:cxn modelId="{B9A41904-04F5-BA47-97FD-4AD53D93CBA7}" type="presParOf" srcId="{4927CD71-D5B8-CD42-A7EC-B97812B34F1B}" destId="{31E612F8-A3CE-5744-A973-74675206C768}" srcOrd="1" destOrd="0" presId="urn:microsoft.com/office/officeart/2008/layout/NameandTitleOrganizationalChart"/>
    <dgm:cxn modelId="{FA444F3F-784E-7341-9B8D-99A5C02E74D2}" type="presParOf" srcId="{4927CD71-D5B8-CD42-A7EC-B97812B34F1B}" destId="{443A3162-97CE-BD45-ACFF-E6114D97A649}" srcOrd="2" destOrd="0" presId="urn:microsoft.com/office/officeart/2008/layout/NameandTitleOrganizationalChart"/>
    <dgm:cxn modelId="{06D75759-5266-AD40-A9A7-CCE653695FD5}" type="presParOf" srcId="{BF9E1900-186F-A648-A6C7-83AAEC3B4E7F}" destId="{1F83438F-A0F9-4047-8F99-CC4513A94735}" srcOrd="4" destOrd="0" presId="urn:microsoft.com/office/officeart/2008/layout/NameandTitleOrganizationalChart"/>
    <dgm:cxn modelId="{C76CAB4D-6E26-654D-A5D1-67DACB6B3F7E}" type="presParOf" srcId="{BF9E1900-186F-A648-A6C7-83AAEC3B4E7F}" destId="{478B93EA-F6D4-7E46-B162-5FE011EC0E2B}" srcOrd="5" destOrd="0" presId="urn:microsoft.com/office/officeart/2008/layout/NameandTitleOrganizationalChart"/>
    <dgm:cxn modelId="{59C5FE36-2BB0-054E-92C5-2CC230EDF803}" type="presParOf" srcId="{478B93EA-F6D4-7E46-B162-5FE011EC0E2B}" destId="{DEF47E50-BB4E-D24F-B54C-62DA6C26009F}" srcOrd="0" destOrd="0" presId="urn:microsoft.com/office/officeart/2008/layout/NameandTitleOrganizationalChart"/>
    <dgm:cxn modelId="{C118C8FA-53CD-484F-8A78-785F8163E35E}" type="presParOf" srcId="{DEF47E50-BB4E-D24F-B54C-62DA6C26009F}" destId="{E700E9F2-880E-4347-BB55-2702387160E9}" srcOrd="0" destOrd="0" presId="urn:microsoft.com/office/officeart/2008/layout/NameandTitleOrganizationalChart"/>
    <dgm:cxn modelId="{AC3B2826-D348-EE47-8046-01CE3B5C291F}" type="presParOf" srcId="{DEF47E50-BB4E-D24F-B54C-62DA6C26009F}" destId="{52FB4676-B938-1242-93F4-461055C32FCC}" srcOrd="1" destOrd="0" presId="urn:microsoft.com/office/officeart/2008/layout/NameandTitleOrganizationalChart"/>
    <dgm:cxn modelId="{537F246C-B24A-4948-8EF0-93E77DDFC503}" type="presParOf" srcId="{DEF47E50-BB4E-D24F-B54C-62DA6C26009F}" destId="{53721F57-6EA4-9C48-95BD-EAC245CDA6BD}" srcOrd="2" destOrd="0" presId="urn:microsoft.com/office/officeart/2008/layout/NameandTitleOrganizationalChart"/>
    <dgm:cxn modelId="{DE4D80B5-04E9-5041-B87C-EFA427C82EB4}" type="presParOf" srcId="{478B93EA-F6D4-7E46-B162-5FE011EC0E2B}" destId="{58A29575-D9D0-0F47-8B22-0DB063E30DDD}" srcOrd="1" destOrd="0" presId="urn:microsoft.com/office/officeart/2008/layout/NameandTitleOrganizationalChart"/>
    <dgm:cxn modelId="{65D077DE-5413-D54D-8216-CD8DE89D03F6}" type="presParOf" srcId="{478B93EA-F6D4-7E46-B162-5FE011EC0E2B}" destId="{CFCBCE5D-645A-6645-B447-F7A01CBAC75D}" srcOrd="2" destOrd="0" presId="urn:microsoft.com/office/officeart/2008/layout/NameandTitleOrganizationalChart"/>
    <dgm:cxn modelId="{7AF86010-CC69-7744-8C44-B0F98AC524B3}" type="presParOf" srcId="{E95C77BE-3C28-714A-B51B-DC19FE55C05D}" destId="{944BAE6D-2106-8F45-8D07-96DC10076452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AF8FF-CC6C-BC48-A941-753B32A5BD6F}">
      <dsp:nvSpPr>
        <dsp:cNvPr id="0" name=""/>
        <dsp:cNvSpPr/>
      </dsp:nvSpPr>
      <dsp:spPr>
        <a:xfrm>
          <a:off x="651601" y="279752"/>
          <a:ext cx="3615265" cy="3615265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latin typeface="+mj-lt"/>
            </a:rPr>
            <a:t>R&amp;D on Strategic Fields</a:t>
          </a:r>
        </a:p>
      </dsp:txBody>
      <dsp:txXfrm>
        <a:off x="2556933" y="1045844"/>
        <a:ext cx="1291166" cy="1075972"/>
      </dsp:txXfrm>
    </dsp:sp>
    <dsp:sp modelId="{A7A3ECC0-49E0-5645-B590-8338ACF372C2}">
      <dsp:nvSpPr>
        <dsp:cNvPr id="0" name=""/>
        <dsp:cNvSpPr/>
      </dsp:nvSpPr>
      <dsp:spPr>
        <a:xfrm>
          <a:off x="577144" y="408869"/>
          <a:ext cx="3615265" cy="3615265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latin typeface="+mj-lt"/>
            </a:rPr>
            <a:t>Detector Projects</a:t>
          </a:r>
        </a:p>
      </dsp:txBody>
      <dsp:txXfrm>
        <a:off x="1437922" y="2754488"/>
        <a:ext cx="1936749" cy="946855"/>
      </dsp:txXfrm>
    </dsp:sp>
    <dsp:sp modelId="{8FBE11D9-E68F-344C-88C9-4712A988F744}">
      <dsp:nvSpPr>
        <dsp:cNvPr id="0" name=""/>
        <dsp:cNvSpPr/>
      </dsp:nvSpPr>
      <dsp:spPr>
        <a:xfrm>
          <a:off x="502687" y="279752"/>
          <a:ext cx="3615265" cy="3615265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latin typeface="+mj-lt"/>
            </a:rPr>
            <a:t>Detector and Infrastructure Services</a:t>
          </a:r>
        </a:p>
      </dsp:txBody>
      <dsp:txXfrm>
        <a:off x="921455" y="1045844"/>
        <a:ext cx="1291166" cy="1075972"/>
      </dsp:txXfrm>
    </dsp:sp>
    <dsp:sp modelId="{B0C66D2F-8E85-F54F-B3EB-7CB99B9BA5F4}">
      <dsp:nvSpPr>
        <dsp:cNvPr id="0" name=""/>
        <dsp:cNvSpPr/>
      </dsp:nvSpPr>
      <dsp:spPr>
        <a:xfrm>
          <a:off x="350862" y="22756"/>
          <a:ext cx="4062870" cy="406287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166CCB-5642-4A42-A630-A606599447F5}">
      <dsp:nvSpPr>
        <dsp:cNvPr id="0" name=""/>
        <dsp:cNvSpPr/>
      </dsp:nvSpPr>
      <dsp:spPr>
        <a:xfrm>
          <a:off x="353342" y="184838"/>
          <a:ext cx="4062870" cy="406287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551762-89A0-C346-A52D-8FEAC0684A41}">
      <dsp:nvSpPr>
        <dsp:cNvPr id="0" name=""/>
        <dsp:cNvSpPr/>
      </dsp:nvSpPr>
      <dsp:spPr>
        <a:xfrm>
          <a:off x="278586" y="55950"/>
          <a:ext cx="4062870" cy="406287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3438F-A0F9-4047-8F99-CC4513A94735}">
      <dsp:nvSpPr>
        <dsp:cNvPr id="0" name=""/>
        <dsp:cNvSpPr/>
      </dsp:nvSpPr>
      <dsp:spPr>
        <a:xfrm>
          <a:off x="2566960" y="1813827"/>
          <a:ext cx="1832370" cy="408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572"/>
              </a:lnTo>
              <a:lnTo>
                <a:pt x="1832370" y="243572"/>
              </a:lnTo>
              <a:lnTo>
                <a:pt x="1832370" y="4085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19C1D8-BE9D-504A-A62C-132D43E0058C}">
      <dsp:nvSpPr>
        <dsp:cNvPr id="0" name=""/>
        <dsp:cNvSpPr/>
      </dsp:nvSpPr>
      <dsp:spPr>
        <a:xfrm>
          <a:off x="2521240" y="1813827"/>
          <a:ext cx="91440" cy="4085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85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A8612-9899-6842-B947-69AEAEC9C11A}">
      <dsp:nvSpPr>
        <dsp:cNvPr id="0" name=""/>
        <dsp:cNvSpPr/>
      </dsp:nvSpPr>
      <dsp:spPr>
        <a:xfrm>
          <a:off x="734589" y="1813827"/>
          <a:ext cx="1832370" cy="408573"/>
        </a:xfrm>
        <a:custGeom>
          <a:avLst/>
          <a:gdLst/>
          <a:ahLst/>
          <a:cxnLst/>
          <a:rect l="0" t="0" r="0" b="0"/>
          <a:pathLst>
            <a:path>
              <a:moveTo>
                <a:pt x="1832370" y="0"/>
              </a:moveTo>
              <a:lnTo>
                <a:pt x="1832370" y="243572"/>
              </a:lnTo>
              <a:lnTo>
                <a:pt x="0" y="243572"/>
              </a:lnTo>
              <a:lnTo>
                <a:pt x="0" y="4085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DD471-2B04-0D44-8772-E4FBC14820F5}">
      <dsp:nvSpPr>
        <dsp:cNvPr id="0" name=""/>
        <dsp:cNvSpPr/>
      </dsp:nvSpPr>
      <dsp:spPr>
        <a:xfrm>
          <a:off x="1884065" y="1106681"/>
          <a:ext cx="1365790" cy="7071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978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rgbClr val="660066"/>
              </a:solidFill>
            </a:rPr>
            <a:t>F.Merlet</a:t>
          </a:r>
          <a:endParaRPr lang="en-US" sz="2000" kern="1200" dirty="0">
            <a:solidFill>
              <a:srgbClr val="660066"/>
            </a:solidFill>
          </a:endParaRPr>
        </a:p>
      </dsp:txBody>
      <dsp:txXfrm>
        <a:off x="1884065" y="1106681"/>
        <a:ext cx="1365790" cy="707145"/>
      </dsp:txXfrm>
    </dsp:sp>
    <dsp:sp modelId="{3527B07B-173B-2149-B34F-A6332A82E90D}">
      <dsp:nvSpPr>
        <dsp:cNvPr id="0" name=""/>
        <dsp:cNvSpPr/>
      </dsp:nvSpPr>
      <dsp:spPr>
        <a:xfrm>
          <a:off x="2157223" y="1656684"/>
          <a:ext cx="1229211" cy="2357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1">
                  <a:lumMod val="50000"/>
                </a:schemeClr>
              </a:solidFill>
            </a:rPr>
            <a:t>COORDINATOR</a:t>
          </a:r>
          <a:endParaRPr lang="en-US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157223" y="1656684"/>
        <a:ext cx="1229211" cy="235715"/>
      </dsp:txXfrm>
    </dsp:sp>
    <dsp:sp modelId="{56B96882-745A-D849-9C6B-8D080550974A}">
      <dsp:nvSpPr>
        <dsp:cNvPr id="0" name=""/>
        <dsp:cNvSpPr/>
      </dsp:nvSpPr>
      <dsp:spPr>
        <a:xfrm>
          <a:off x="51694" y="2222400"/>
          <a:ext cx="1365790" cy="7071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978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accent1">
                  <a:lumMod val="50000"/>
                </a:schemeClr>
              </a:solidFill>
            </a:rPr>
            <a:t>X.Pons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1694" y="2222400"/>
        <a:ext cx="1365790" cy="707145"/>
      </dsp:txXfrm>
    </dsp:sp>
    <dsp:sp modelId="{4B41AC37-252A-0F4F-82F2-D5B76E27F920}">
      <dsp:nvSpPr>
        <dsp:cNvPr id="0" name=""/>
        <dsp:cNvSpPr/>
      </dsp:nvSpPr>
      <dsp:spPr>
        <a:xfrm>
          <a:off x="324852" y="2772402"/>
          <a:ext cx="1229211" cy="2357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1">
                  <a:lumMod val="50000"/>
                </a:schemeClr>
              </a:solidFill>
            </a:rPr>
            <a:t>Electrical</a:t>
          </a:r>
          <a:endParaRPr lang="en-US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24852" y="2772402"/>
        <a:ext cx="1229211" cy="235715"/>
      </dsp:txXfrm>
    </dsp:sp>
    <dsp:sp modelId="{C8304D4A-E87F-1E42-99EF-02657064A419}">
      <dsp:nvSpPr>
        <dsp:cNvPr id="0" name=""/>
        <dsp:cNvSpPr/>
      </dsp:nvSpPr>
      <dsp:spPr>
        <a:xfrm>
          <a:off x="1884065" y="2222400"/>
          <a:ext cx="1365790" cy="7071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978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accent1">
                  <a:lumMod val="50000"/>
                </a:schemeClr>
              </a:solidFill>
            </a:rPr>
            <a:t>F.Merlet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84065" y="2222400"/>
        <a:ext cx="1365790" cy="707145"/>
      </dsp:txXfrm>
    </dsp:sp>
    <dsp:sp modelId="{A0D3752C-CEA9-2143-8F2F-360B524FF146}">
      <dsp:nvSpPr>
        <dsp:cNvPr id="0" name=""/>
        <dsp:cNvSpPr/>
      </dsp:nvSpPr>
      <dsp:spPr>
        <a:xfrm>
          <a:off x="2157223" y="2772402"/>
          <a:ext cx="1229211" cy="2357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accent1">
                  <a:lumMod val="50000"/>
                </a:schemeClr>
              </a:solidFill>
            </a:rPr>
            <a:t>Mechanics (Fluids)</a:t>
          </a:r>
          <a:endParaRPr lang="en-US" sz="12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157223" y="2772402"/>
        <a:ext cx="1229211" cy="235715"/>
      </dsp:txXfrm>
    </dsp:sp>
    <dsp:sp modelId="{E700E9F2-880E-4347-BB55-2702387160E9}">
      <dsp:nvSpPr>
        <dsp:cNvPr id="0" name=""/>
        <dsp:cNvSpPr/>
      </dsp:nvSpPr>
      <dsp:spPr>
        <a:xfrm>
          <a:off x="3716436" y="2222400"/>
          <a:ext cx="1365790" cy="7071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978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accent1">
                  <a:lumMod val="50000"/>
                </a:schemeClr>
              </a:solidFill>
            </a:rPr>
            <a:t>S.Ravat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716436" y="2222400"/>
        <a:ext cx="1365790" cy="707145"/>
      </dsp:txXfrm>
    </dsp:sp>
    <dsp:sp modelId="{52FB4676-B938-1242-93F4-461055C32FCC}">
      <dsp:nvSpPr>
        <dsp:cNvPr id="0" name=""/>
        <dsp:cNvSpPr/>
      </dsp:nvSpPr>
      <dsp:spPr>
        <a:xfrm>
          <a:off x="3989594" y="2772402"/>
          <a:ext cx="1229211" cy="2357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1">
                  <a:lumMod val="50000"/>
                </a:schemeClr>
              </a:solidFill>
            </a:rPr>
            <a:t>Software</a:t>
          </a:r>
          <a:endParaRPr lang="en-US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989594" y="2772402"/>
        <a:ext cx="1229211" cy="235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1BAD4-C529-A049-8890-FF5082657523}" type="datetimeFigureOut">
              <a:rPr lang="en-US" smtClean="0"/>
              <a:pPr/>
              <a:t>07/05/2013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B91CB-B9BF-194D-AFBE-20BEEF0F82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08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73C6-0AAB-E641-ABD1-B2ECF1CCE170}" type="datetimeFigureOut">
              <a:rPr lang="en-US" smtClean="0"/>
              <a:pPr/>
              <a:t>07/05/2013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4A667-DDFC-0546-9CCA-992774CAF2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90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tx2"/>
                </a:solidFill>
              </a:rPr>
              <a:t>Matrix organization (most projects extend over several sections)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tx2"/>
                </a:solidFill>
              </a:rPr>
              <a:t>DI</a:t>
            </a:r>
            <a:r>
              <a:rPr lang="en-US" sz="2000" b="1" baseline="0" dirty="0" smtClean="0">
                <a:solidFill>
                  <a:schemeClr val="tx2"/>
                </a:solidFill>
              </a:rPr>
              <a:t> &gt; </a:t>
            </a:r>
            <a:r>
              <a:rPr lang="en-US" sz="1600" b="1" dirty="0" smtClean="0">
                <a:solidFill>
                  <a:schemeClr val="tx2"/>
                </a:solidFill>
              </a:rPr>
              <a:t>Services</a:t>
            </a:r>
            <a:r>
              <a:rPr lang="en-US" sz="1600" dirty="0" smtClean="0"/>
              <a:t> (gas, cooling, magnet operation &amp; controls) are fully committed to LHC operational support and are therefore joined in a new section.</a:t>
            </a:r>
            <a:r>
              <a:rPr lang="en-US" sz="1600" baseline="0" dirty="0" smtClean="0"/>
              <a:t> </a:t>
            </a:r>
            <a:r>
              <a:rPr lang="en-US" sz="1600" dirty="0" smtClean="0">
                <a:solidFill>
                  <a:srgbClr val="1F497D"/>
                </a:solidFill>
              </a:rPr>
              <a:t>Cooling</a:t>
            </a:r>
            <a:r>
              <a:rPr lang="en-US" sz="1600" dirty="0" smtClean="0"/>
              <a:t> in DT consists of two main activities: plant construction and operation, and R&amp;D for future detectors and cooling concepts. The first team joined the SERVICES section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tx2"/>
                </a:solidFill>
              </a:rPr>
              <a:t>PH-DT DD</a:t>
            </a:r>
            <a:r>
              <a:rPr lang="en-US" sz="2000" b="1" baseline="0" dirty="0" smtClean="0">
                <a:solidFill>
                  <a:schemeClr val="tx2"/>
                </a:solidFill>
              </a:rPr>
              <a:t> &gt; </a:t>
            </a:r>
            <a:r>
              <a:rPr lang="en-US" sz="1600" dirty="0" smtClean="0"/>
              <a:t>To boost </a:t>
            </a:r>
            <a:r>
              <a:rPr lang="en-US" sz="1600" b="1" dirty="0" smtClean="0">
                <a:solidFill>
                  <a:srgbClr val="1F497D"/>
                </a:solidFill>
              </a:rPr>
              <a:t>detector R&amp;D</a:t>
            </a:r>
            <a:r>
              <a:rPr lang="en-US" sz="1600" dirty="0" smtClean="0"/>
              <a:t> and upgrading infrastructures for future detector projects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376092"/>
                </a:solidFill>
              </a:rPr>
              <a:t>PH-DT TP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376092"/>
                </a:solidFill>
              </a:rPr>
              <a:t>PH-DT Technical Sector: PO,</a:t>
            </a:r>
            <a:r>
              <a:rPr lang="en-US" sz="2000" b="1" baseline="0" dirty="0" smtClean="0">
                <a:solidFill>
                  <a:srgbClr val="376092"/>
                </a:solidFill>
              </a:rPr>
              <a:t> </a:t>
            </a:r>
            <a:r>
              <a:rPr lang="en-US" sz="2000" b="1" dirty="0" smtClean="0">
                <a:solidFill>
                  <a:srgbClr val="376092"/>
                </a:solidFill>
              </a:rPr>
              <a:t>EM1 &amp; 2</a:t>
            </a:r>
            <a:r>
              <a:rPr lang="en-US" sz="2000" b="1" baseline="0" dirty="0" smtClean="0">
                <a:solidFill>
                  <a:srgbClr val="376092"/>
                </a:solidFill>
              </a:rPr>
              <a:t> </a:t>
            </a:r>
            <a:r>
              <a:rPr lang="en-US" sz="2000" b="0" baseline="0" dirty="0" smtClean="0">
                <a:solidFill>
                  <a:srgbClr val="376092"/>
                </a:solidFill>
              </a:rPr>
              <a:t>Need </a:t>
            </a:r>
            <a:r>
              <a:rPr lang="en-US" sz="1600" b="0" dirty="0" smtClean="0"/>
              <a:t>l</a:t>
            </a:r>
            <a:r>
              <a:rPr lang="en-US" sz="1600" dirty="0" smtClean="0"/>
              <a:t>arger flexibility and increased follow up to cope with new demands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667-DDFC-0546-9CCA-992774CAF2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68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8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8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4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2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68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72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4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4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0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0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7778" y="26614"/>
            <a:ext cx="7854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8482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DT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808CA-B9D4-C243-A36C-A942D4F130F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DT 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76"/>
            <a:ext cx="1396903" cy="89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70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-news.web.cern.ch" TargetMode="External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476" y="1213554"/>
            <a:ext cx="6498158" cy="4275667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PH-DT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Seasonal meeting 7/5/13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54666" y="3666779"/>
            <a:ext cx="7210778" cy="19508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Group, projects update and general news </a:t>
            </a:r>
            <a:r>
              <a:rPr lang="en-US" sz="1800" i="1" dirty="0" smtClean="0">
                <a:solidFill>
                  <a:schemeClr val="tx1"/>
                </a:solidFill>
              </a:rPr>
              <a:t>&gt; </a:t>
            </a:r>
            <a:r>
              <a:rPr lang="en-US" sz="1800" i="1" dirty="0" err="1" smtClean="0">
                <a:solidFill>
                  <a:schemeClr val="tx1"/>
                </a:solidFill>
              </a:rPr>
              <a:t>M.Capeans</a:t>
            </a:r>
            <a:endParaRPr lang="en-US" sz="1800" i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Recruitment in PH </a:t>
            </a:r>
            <a:r>
              <a:rPr lang="en-US" sz="1800" i="1" dirty="0" smtClean="0">
                <a:solidFill>
                  <a:schemeClr val="tx1"/>
                </a:solidFill>
              </a:rPr>
              <a:t>&gt; </a:t>
            </a:r>
            <a:r>
              <a:rPr lang="en-US" sz="1800" i="1" dirty="0" err="1" smtClean="0">
                <a:solidFill>
                  <a:schemeClr val="tx1"/>
                </a:solidFill>
              </a:rPr>
              <a:t>L.Mapelli</a:t>
            </a:r>
            <a:endParaRPr lang="en-US" sz="1800" i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Safety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</a:rPr>
              <a:t>&gt; </a:t>
            </a:r>
            <a:r>
              <a:rPr lang="en-US" sz="1800" i="1" dirty="0" err="1" smtClean="0">
                <a:solidFill>
                  <a:schemeClr val="tx1"/>
                </a:solidFill>
              </a:rPr>
              <a:t>A.Catinaccio</a:t>
            </a:r>
            <a:r>
              <a:rPr lang="en-US" sz="1800" i="1" dirty="0" smtClean="0">
                <a:solidFill>
                  <a:schemeClr val="tx1"/>
                </a:solidFill>
              </a:rPr>
              <a:t>, </a:t>
            </a:r>
            <a:r>
              <a:rPr lang="en-US" sz="1800" i="1" dirty="0" err="1" smtClean="0">
                <a:solidFill>
                  <a:schemeClr val="tx1"/>
                </a:solidFill>
              </a:rPr>
              <a:t>M.Hatch</a:t>
            </a:r>
            <a:endParaRPr lang="en-US" sz="18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7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478" y="179014"/>
            <a:ext cx="7854244" cy="12052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PH-DT Services</a:t>
            </a:r>
            <a:br>
              <a:rPr lang="en-US" dirty="0" smtClean="0"/>
            </a:br>
            <a:r>
              <a:rPr lang="en-US" sz="2700" b="1" dirty="0">
                <a:solidFill>
                  <a:srgbClr val="800000"/>
                </a:solidFill>
              </a:rPr>
              <a:t>Clusters of </a:t>
            </a:r>
            <a:r>
              <a:rPr lang="en-US" sz="2700" b="1" dirty="0" smtClean="0">
                <a:solidFill>
                  <a:srgbClr val="800000"/>
                </a:solidFill>
              </a:rPr>
              <a:t>expertise</a:t>
            </a:r>
            <a:r>
              <a:rPr lang="en-US" sz="2700" b="1" dirty="0">
                <a:solidFill>
                  <a:srgbClr val="800000"/>
                </a:solidFill>
              </a:rPr>
              <a:t> </a:t>
            </a:r>
            <a:r>
              <a:rPr lang="en-US" sz="2700" b="1" dirty="0" smtClean="0">
                <a:solidFill>
                  <a:srgbClr val="800000"/>
                </a:solidFill>
              </a:rPr>
              <a:t>for the </a:t>
            </a:r>
            <a:r>
              <a:rPr lang="en-US" sz="2700" b="1" u="sng" dirty="0" smtClean="0">
                <a:solidFill>
                  <a:srgbClr val="800000"/>
                </a:solidFill>
              </a:rPr>
              <a:t>experiments</a:t>
            </a:r>
            <a:r>
              <a:rPr lang="en-US" sz="2700" b="1" dirty="0">
                <a:solidFill>
                  <a:srgbClr val="800000"/>
                </a:solidFill>
              </a:rPr>
              <a:t/>
            </a:r>
            <a:br>
              <a:rPr lang="en-US" sz="2700" b="1" dirty="0">
                <a:solidFill>
                  <a:srgbClr val="800000"/>
                </a:solidFill>
              </a:rPr>
            </a:br>
            <a:endParaRPr lang="en-US" sz="27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756372"/>
              </p:ext>
            </p:extLst>
          </p:nvPr>
        </p:nvGraphicFramePr>
        <p:xfrm>
          <a:off x="241300" y="1524000"/>
          <a:ext cx="8737599" cy="458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117600"/>
                <a:gridCol w="1104900"/>
                <a:gridCol w="2870200"/>
                <a:gridCol w="2285999"/>
              </a:tblGrid>
              <a:tr h="24629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DT Service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Entry Point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FTE 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Operations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LS1 Deliverables</a:t>
                      </a:r>
                      <a:endParaRPr lang="en-US" sz="1600" dirty="0"/>
                    </a:p>
                  </a:txBody>
                  <a:tcPr/>
                </a:tc>
              </a:tr>
              <a:tr h="4264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Gas systems project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R.Guida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5.6</a:t>
                      </a:r>
                    </a:p>
                    <a:p>
                      <a:pPr algn="ctr"/>
                      <a:r>
                        <a:rPr lang="en-US" sz="1600" dirty="0" smtClean="0"/>
                        <a:t>(4 FSU)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dirty="0" smtClean="0"/>
                        <a:t>Construction</a:t>
                      </a:r>
                      <a:r>
                        <a:rPr lang="en-US" sz="1600" baseline="0" dirty="0" smtClean="0"/>
                        <a:t> of gas systems CERN wide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LHC: M&amp;O gas systems, 24h On-call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dirty="0" smtClean="0"/>
                        <a:t>Consolidation LHC</a:t>
                      </a:r>
                    </a:p>
                    <a:p>
                      <a:pPr marL="177800" lvl="0" indent="-177800">
                        <a:buFont typeface="Arial"/>
                        <a:buChar char="•"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New systems</a:t>
                      </a:r>
                      <a:r>
                        <a:rPr lang="en-US" sz="16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1400" baseline="0" dirty="0" smtClean="0"/>
                        <a:t>(e.g. </a:t>
                      </a:r>
                      <a:r>
                        <a:rPr lang="en-US" sz="1400" dirty="0" smtClean="0"/>
                        <a:t>ALICE MTR close-loop,</a:t>
                      </a:r>
                      <a:r>
                        <a:rPr lang="en-US" sz="1400" baseline="0" dirty="0" smtClean="0"/>
                        <a:t> ATLAS </a:t>
                      </a:r>
                      <a:r>
                        <a:rPr lang="en-US" sz="1400" dirty="0" smtClean="0"/>
                        <a:t>IBL,</a:t>
                      </a:r>
                      <a:r>
                        <a:rPr lang="en-US" sz="1400" baseline="0" dirty="0" smtClean="0"/>
                        <a:t> CMS </a:t>
                      </a:r>
                      <a:r>
                        <a:rPr lang="en-US" sz="1400" dirty="0" smtClean="0"/>
                        <a:t>GEM,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LHCb</a:t>
                      </a:r>
                      <a:r>
                        <a:rPr lang="en-US" sz="1400" dirty="0" smtClean="0"/>
                        <a:t> RICH2 CF4-recup)</a:t>
                      </a:r>
                    </a:p>
                  </a:txBody>
                  <a:tcPr/>
                </a:tc>
              </a:tr>
              <a:tr h="591113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Magnet Control Project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X.Pons</a:t>
                      </a:r>
                      <a:r>
                        <a:rPr lang="en-US" sz="1400" dirty="0" smtClean="0"/>
                        <a:t> (HW)</a:t>
                      </a:r>
                    </a:p>
                    <a:p>
                      <a:r>
                        <a:rPr lang="en-US" sz="1400" dirty="0" err="1" smtClean="0"/>
                        <a:t>S.Ravat</a:t>
                      </a:r>
                      <a:r>
                        <a:rPr lang="en-US" sz="1400" baseline="0" dirty="0" smtClean="0"/>
                        <a:t> (SW)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</a:p>
                    <a:p>
                      <a:pPr algn="ctr"/>
                      <a:r>
                        <a:rPr lang="en-US" sz="1600" dirty="0" smtClean="0"/>
                        <a:t>(4 FSU)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dirty="0" smtClean="0"/>
                        <a:t>LHC experimental</a:t>
                      </a:r>
                      <a:r>
                        <a:rPr lang="en-US" sz="1600" baseline="0" dirty="0" smtClean="0"/>
                        <a:t> magnets </a:t>
                      </a:r>
                      <a:r>
                        <a:rPr lang="en-US" sz="1600" dirty="0" smtClean="0"/>
                        <a:t>M&amp;O,</a:t>
                      </a:r>
                      <a:r>
                        <a:rPr lang="en-US" sz="1600" baseline="0" dirty="0" smtClean="0"/>
                        <a:t> 24h On-call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indent="-1778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Consolidation LHC</a:t>
                      </a:r>
                    </a:p>
                    <a:p>
                      <a:pPr marL="177800" marR="0" indent="-1778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Development new MSS2</a:t>
                      </a:r>
                      <a:r>
                        <a:rPr lang="en-US" sz="16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(Safety systems for M1, Compass)</a:t>
                      </a:r>
                      <a:endParaRPr lang="en-US" sz="1600" dirty="0" smtClean="0"/>
                    </a:p>
                  </a:txBody>
                  <a:tcPr/>
                </a:tc>
              </a:tr>
              <a:tr h="591113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Cooling Project (CO2 plants)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P.Petagna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</a:p>
                    <a:p>
                      <a:pPr algn="ctr"/>
                      <a:r>
                        <a:rPr lang="en-US" sz="1600" dirty="0" smtClean="0"/>
                        <a:t>(0.5 FSU)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Prototypes, Lab and Test-beam setup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CO2 Plants for CMS Pix and ATLAS IBL</a:t>
                      </a:r>
                    </a:p>
                  </a:txBody>
                  <a:tcPr/>
                </a:tc>
              </a:tr>
              <a:tr h="305507">
                <a:tc>
                  <a:txBody>
                    <a:bodyPr/>
                    <a:lstStyle/>
                    <a:p>
                      <a:endParaRPr lang="en-US" sz="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300" dirty="0" smtClean="0"/>
                    </a:p>
                  </a:txBody>
                  <a:tcPr/>
                </a:tc>
              </a:tr>
              <a:tr h="63090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Magnet</a:t>
                      </a:r>
                      <a:r>
                        <a:rPr lang="en-US" sz="1400" b="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support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B-field meas.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F.Bergsma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On-request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East-hall renovation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B-field MICE, NA62, </a:t>
                      </a:r>
                      <a:r>
                        <a:rPr lang="en-US" sz="1600" baseline="0" dirty="0" err="1" smtClean="0"/>
                        <a:t>LHCb</a:t>
                      </a:r>
                      <a:endParaRPr lang="en-US" sz="160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50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778" y="26614"/>
            <a:ext cx="7854244" cy="12052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PH-DT Services</a:t>
            </a:r>
            <a:br>
              <a:rPr lang="en-US" dirty="0" smtClean="0"/>
            </a:br>
            <a:r>
              <a:rPr lang="en-US" sz="2700" b="1" dirty="0">
                <a:solidFill>
                  <a:srgbClr val="800000"/>
                </a:solidFill>
              </a:rPr>
              <a:t>Clusters of </a:t>
            </a:r>
            <a:r>
              <a:rPr lang="en-US" sz="2700" b="1" dirty="0" smtClean="0">
                <a:solidFill>
                  <a:srgbClr val="800000"/>
                </a:solidFill>
              </a:rPr>
              <a:t>expertise</a:t>
            </a:r>
            <a:r>
              <a:rPr lang="en-US" sz="2700" b="1" dirty="0">
                <a:solidFill>
                  <a:srgbClr val="800000"/>
                </a:solidFill>
              </a:rPr>
              <a:t> </a:t>
            </a:r>
            <a:r>
              <a:rPr lang="en-US" sz="2700" b="1" dirty="0" smtClean="0">
                <a:solidFill>
                  <a:srgbClr val="800000"/>
                </a:solidFill>
              </a:rPr>
              <a:t>for </a:t>
            </a:r>
            <a:r>
              <a:rPr lang="en-US" sz="2700" b="1" u="sng" dirty="0" smtClean="0">
                <a:solidFill>
                  <a:srgbClr val="800000"/>
                </a:solidFill>
              </a:rPr>
              <a:t>Detector R&amp;D</a:t>
            </a:r>
            <a:r>
              <a:rPr lang="en-US" sz="2700" b="1" u="sng" dirty="0">
                <a:solidFill>
                  <a:srgbClr val="800000"/>
                </a:solidFill>
              </a:rPr>
              <a:t/>
            </a:r>
            <a:br>
              <a:rPr lang="en-US" sz="2700" b="1" u="sng" dirty="0">
                <a:solidFill>
                  <a:srgbClr val="800000"/>
                </a:solidFill>
              </a:rPr>
            </a:br>
            <a:endParaRPr lang="en-US" sz="27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901130"/>
              </p:ext>
            </p:extLst>
          </p:nvPr>
        </p:nvGraphicFramePr>
        <p:xfrm>
          <a:off x="409222" y="1758245"/>
          <a:ext cx="8452555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0778"/>
                <a:gridCol w="1382889"/>
                <a:gridCol w="1128889"/>
                <a:gridCol w="3809999"/>
              </a:tblGrid>
              <a:tr h="24629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DT Service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Entry Point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 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Commitments</a:t>
                      </a:r>
                      <a:endParaRPr lang="en-US" sz="1600" dirty="0"/>
                    </a:p>
                  </a:txBody>
                  <a:tcPr/>
                </a:tc>
              </a:tr>
              <a:tr h="24629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Thin film/Glass Lab</a:t>
                      </a:r>
                      <a:endParaRPr lang="en-US" sz="16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T.Schneider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E.g. NA62 RICH and CEDAR</a:t>
                      </a:r>
                    </a:p>
                  </a:txBody>
                  <a:tcPr/>
                </a:tc>
              </a:tr>
              <a:tr h="24629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Bond Lab, DSF and QART Lab</a:t>
                      </a:r>
                      <a:endParaRPr lang="en-US" sz="16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A.Honma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E.g. ATLAS IBL, CMS Pix</a:t>
                      </a:r>
                    </a:p>
                    <a:p>
                      <a:r>
                        <a:rPr lang="en-US" sz="1600" baseline="0" dirty="0" smtClean="0"/>
                        <a:t>R&amp;D projects (~40/y)</a:t>
                      </a:r>
                    </a:p>
                    <a:p>
                      <a:r>
                        <a:rPr lang="en-US" sz="1600" baseline="0" dirty="0" smtClean="0"/>
                        <a:t>…New Bonding machine being purchased</a:t>
                      </a:r>
                      <a:endParaRPr lang="en-US" sz="1600" dirty="0"/>
                    </a:p>
                  </a:txBody>
                  <a:tcPr/>
                </a:tc>
              </a:tr>
              <a:tr h="24629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Irradiation Facilities</a:t>
                      </a:r>
                      <a:endParaRPr lang="en-US" sz="16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M.Glaser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F.Ravotti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Construction GIF++ in</a:t>
                      </a:r>
                      <a:r>
                        <a:rPr lang="en-US" sz="1600" baseline="0" dirty="0" smtClean="0"/>
                        <a:t> the North Area </a:t>
                      </a:r>
                      <a:r>
                        <a:rPr lang="en-US" sz="1600" dirty="0" smtClean="0"/>
                        <a:t>and new PS Irradiation facilities in the East Hall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00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778" y="26614"/>
            <a:ext cx="7854244" cy="848275"/>
          </a:xfrm>
        </p:spPr>
        <p:txBody>
          <a:bodyPr/>
          <a:lstStyle/>
          <a:p>
            <a:r>
              <a:rPr lang="en-US" dirty="0" smtClean="0"/>
              <a:t>PH-DT R&amp;D WPs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773373"/>
              </p:ext>
            </p:extLst>
          </p:nvPr>
        </p:nvGraphicFramePr>
        <p:xfrm>
          <a:off x="239890" y="1891455"/>
          <a:ext cx="8231010" cy="415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099"/>
                <a:gridCol w="1406611"/>
                <a:gridCol w="1319996"/>
                <a:gridCol w="4128304"/>
              </a:tblGrid>
              <a:tr h="56898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R&amp;D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Entry Point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FTE 2013*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2013</a:t>
                      </a:r>
                      <a:r>
                        <a:rPr lang="en-US" sz="1600" baseline="0" dirty="0" smtClean="0"/>
                        <a:t> Commitments</a:t>
                      </a:r>
                      <a:endParaRPr lang="en-US" sz="1600" dirty="0"/>
                    </a:p>
                  </a:txBody>
                  <a:tcPr/>
                </a:tc>
              </a:tr>
              <a:tr h="1048135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953735"/>
                          </a:solidFill>
                        </a:rPr>
                        <a:t>RadHard</a:t>
                      </a:r>
                      <a:r>
                        <a:rPr lang="en-US" sz="1600" b="1" dirty="0" smtClean="0">
                          <a:solidFill>
                            <a:srgbClr val="953735"/>
                          </a:solidFill>
                        </a:rPr>
                        <a:t> Silicon Det.</a:t>
                      </a:r>
                    </a:p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(WP4)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M.Moll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 staff</a:t>
                      </a:r>
                    </a:p>
                    <a:p>
                      <a:pPr algn="ctr"/>
                      <a:r>
                        <a:rPr lang="en-US" sz="1600" dirty="0" smtClean="0"/>
                        <a:t>1 Fell</a:t>
                      </a:r>
                    </a:p>
                    <a:p>
                      <a:pPr algn="ctr"/>
                      <a:r>
                        <a:rPr lang="en-US" sz="1600" dirty="0" smtClean="0"/>
                        <a:t>1 </a:t>
                      </a:r>
                      <a:r>
                        <a:rPr lang="en-US" sz="1600" dirty="0" err="1" smtClean="0"/>
                        <a:t>Doct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dirty="0" smtClean="0"/>
                        <a:t>Infrastructure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800000"/>
                          </a:solidFill>
                        </a:rPr>
                        <a:t>CMS</a:t>
                      </a:r>
                      <a:r>
                        <a:rPr lang="en-US" sz="1400" dirty="0" smtClean="0"/>
                        <a:t> Tracker sensor</a:t>
                      </a:r>
                      <a:r>
                        <a:rPr lang="en-US" sz="1400" baseline="0" dirty="0" smtClean="0"/>
                        <a:t> characterization</a:t>
                      </a:r>
                      <a:endParaRPr lang="en-US" sz="1400" dirty="0" smtClean="0"/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RD50 (rad hard aspects) + Spokesperson</a:t>
                      </a:r>
                    </a:p>
                  </a:txBody>
                  <a:tcPr anchor="ctr"/>
                </a:tc>
              </a:tr>
              <a:tr h="109562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953735"/>
                          </a:solidFill>
                        </a:rPr>
                        <a:t>Micro-Pattern Gas Detectors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(WP5)</a:t>
                      </a:r>
                    </a:p>
                    <a:p>
                      <a:endParaRPr lang="en-US" sz="1600" b="1" dirty="0">
                        <a:solidFill>
                          <a:srgbClr val="9537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L.Ropelewski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staff</a:t>
                      </a:r>
                    </a:p>
                    <a:p>
                      <a:pPr algn="ctr"/>
                      <a:r>
                        <a:rPr lang="en-US" sz="1600" dirty="0" smtClean="0"/>
                        <a:t>1 Fell</a:t>
                      </a:r>
                    </a:p>
                    <a:p>
                      <a:pPr algn="ctr"/>
                      <a:r>
                        <a:rPr lang="en-US" sz="1600" dirty="0" smtClean="0"/>
                        <a:t>1 </a:t>
                      </a:r>
                      <a:r>
                        <a:rPr lang="en-US" sz="1600" dirty="0" err="1" smtClean="0"/>
                        <a:t>Doct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Infrastructure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Support</a:t>
                      </a:r>
                      <a:r>
                        <a:rPr lang="en-US" sz="1400" baseline="0" dirty="0" smtClean="0"/>
                        <a:t> to upgrade projects (e.g. large area MPGD for LHC: </a:t>
                      </a:r>
                      <a:r>
                        <a:rPr lang="en-US" sz="1400" baseline="0" dirty="0" smtClean="0">
                          <a:solidFill>
                            <a:srgbClr val="800000"/>
                          </a:solidFill>
                        </a:rPr>
                        <a:t>ATLAS, CMS, ALICE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RD51 activities</a:t>
                      </a:r>
                      <a:r>
                        <a:rPr lang="en-US" sz="1400" baseline="0" dirty="0" smtClean="0"/>
                        <a:t> + Spokesperson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143933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953735"/>
                          </a:solidFill>
                        </a:rPr>
                        <a:t>Detector</a:t>
                      </a:r>
                      <a:r>
                        <a:rPr lang="en-US" sz="1600" b="1" baseline="0" dirty="0" smtClean="0">
                          <a:solidFill>
                            <a:srgbClr val="953735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953735"/>
                          </a:solidFill>
                        </a:rPr>
                        <a:t>Cooling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(WP11)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P.Petagna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staff</a:t>
                      </a:r>
                    </a:p>
                    <a:p>
                      <a:pPr algn="ctr"/>
                      <a:r>
                        <a:rPr lang="en-US" sz="1600" dirty="0" smtClean="0"/>
                        <a:t>1 Fell</a:t>
                      </a:r>
                    </a:p>
                    <a:p>
                      <a:pPr algn="ctr"/>
                      <a:r>
                        <a:rPr lang="en-US" sz="1600" dirty="0" smtClean="0"/>
                        <a:t>2 </a:t>
                      </a:r>
                      <a:r>
                        <a:rPr lang="en-US" sz="1600" dirty="0" err="1" smtClean="0"/>
                        <a:t>Doct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Third generation of CO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baseline="0" dirty="0" smtClean="0"/>
                        <a:t> plants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On-detector cooling: </a:t>
                      </a:r>
                      <a:r>
                        <a:rPr lang="en-US" sz="1400" b="0" dirty="0" smtClean="0"/>
                        <a:t>Silicon </a:t>
                      </a:r>
                      <a:r>
                        <a:rPr lang="en-US" sz="1400" b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400" b="0" dirty="0" smtClean="0"/>
                        <a:t>-channel (</a:t>
                      </a:r>
                      <a:r>
                        <a:rPr lang="en-US" sz="1400" b="0" dirty="0" smtClean="0">
                          <a:solidFill>
                            <a:srgbClr val="800000"/>
                          </a:solidFill>
                        </a:rPr>
                        <a:t>ALICE ITS, </a:t>
                      </a:r>
                      <a:r>
                        <a:rPr lang="en-US" sz="1400" b="0" dirty="0" err="1" smtClean="0">
                          <a:solidFill>
                            <a:srgbClr val="800000"/>
                          </a:solidFill>
                        </a:rPr>
                        <a:t>LHCb</a:t>
                      </a:r>
                      <a:r>
                        <a:rPr lang="en-US" sz="1400" b="0" dirty="0" smtClean="0">
                          <a:solidFill>
                            <a:srgbClr val="800000"/>
                          </a:solidFill>
                        </a:rPr>
                        <a:t> VELO,</a:t>
                      </a:r>
                      <a:r>
                        <a:rPr lang="en-US" sz="1400" b="0" baseline="0" dirty="0" smtClean="0">
                          <a:solidFill>
                            <a:srgbClr val="800000"/>
                          </a:solidFill>
                        </a:rPr>
                        <a:t> ATLAS IBL-II</a:t>
                      </a:r>
                      <a:r>
                        <a:rPr lang="en-US" sz="1400" b="0" baseline="0" dirty="0" smtClean="0"/>
                        <a:t>)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b="0" baseline="0" dirty="0" smtClean="0"/>
                        <a:t>New detector concepts via </a:t>
                      </a:r>
                      <a:r>
                        <a:rPr lang="en-US" sz="1400" b="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="0" baseline="0" dirty="0" smtClean="0"/>
                        <a:t>-fabrication techniques</a:t>
                      </a:r>
                      <a:endParaRPr lang="en-US" sz="1400" baseline="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111" y="1058334"/>
            <a:ext cx="8256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Clusters of expertise, equipment and infrastructure for all experiments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Launch pads for Upgrade projects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98891" y="6198779"/>
            <a:ext cx="1552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* Resources externally funded not accounted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97209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Reinforcement Areas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35494"/>
              </p:ext>
            </p:extLst>
          </p:nvPr>
        </p:nvGraphicFramePr>
        <p:xfrm>
          <a:off x="139700" y="1155699"/>
          <a:ext cx="8851900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2247900"/>
                <a:gridCol w="1955800"/>
              </a:tblGrid>
              <a:tr h="50124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Posts</a:t>
                      </a:r>
                      <a:r>
                        <a:rPr lang="en-US" sz="1400" baseline="0" dirty="0" smtClean="0"/>
                        <a:t> open or in the pipeline 2013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Status</a:t>
                      </a:r>
                      <a:endParaRPr lang="en-US" sz="1400" dirty="0"/>
                    </a:p>
                  </a:txBody>
                  <a:tcPr/>
                </a:tc>
              </a:tr>
              <a:tr h="7076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Micro-system engineering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will be potentiated, and supported in the design, calculation and integration phases. It will exploit synergies with existing DT silicon facilities/services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Staff Engineer on micro-systems (E)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8000"/>
                          </a:solidFill>
                        </a:rPr>
                        <a:t>✔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Recruited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3713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Engineering: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calculations &amp; competency and facilities for rapid prototyping, bonding, composite materials design and prototyping… for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all projects!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Staff Applied physicist/Engineer (E)</a:t>
                      </a:r>
                    </a:p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8000"/>
                          </a:solidFill>
                        </a:rPr>
                        <a:t>✔</a:t>
                      </a:r>
                    </a:p>
                    <a:p>
                      <a:pPr algn="ctr"/>
                      <a:r>
                        <a:rPr lang="en-US" sz="1200" dirty="0" smtClean="0"/>
                        <a:t>Board</a:t>
                      </a:r>
                      <a:r>
                        <a:rPr lang="en-US" sz="1200" baseline="0" dirty="0" smtClean="0"/>
                        <a:t> takes place end of May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3713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Gas Project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team at the limit of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TTS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8000"/>
                          </a:solidFill>
                        </a:rPr>
                        <a:t>✔</a:t>
                      </a:r>
                    </a:p>
                    <a:p>
                      <a:pPr algn="ctr"/>
                      <a:r>
                        <a:rPr lang="en-US" sz="1200" dirty="0" smtClean="0"/>
                        <a:t>Candidate</a:t>
                      </a:r>
                      <a:r>
                        <a:rPr lang="en-US" sz="1200" baseline="0" dirty="0" smtClean="0"/>
                        <a:t> selected, post shared with Cooling project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508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MCP team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suddenly lost 1 FTE at the end of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Internal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reorganization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076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PH Irradiation Facilities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: construction/commissioning projects for the next 2 y and later operational responsibility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Staff Tech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(C)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for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irrad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. facilities and generic electro-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mech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support 50-50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8000"/>
                          </a:solidFill>
                        </a:rPr>
                        <a:t>✔</a:t>
                      </a:r>
                    </a:p>
                    <a:p>
                      <a:pPr algn="ctr"/>
                      <a:r>
                        <a:rPr lang="en-US" sz="1200" dirty="0" smtClean="0"/>
                        <a:t>Vacancy under preparation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602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Mech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Tech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(CP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retirement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Staff Tech (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 ~Autumn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8000"/>
                          </a:solidFill>
                        </a:rPr>
                        <a:t>✔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To be prepared</a:t>
                      </a:r>
                    </a:p>
                  </a:txBody>
                  <a:tcPr/>
                </a:tc>
              </a:tr>
              <a:tr h="5602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 tech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leaves  end’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13 due to internal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post for Mech. Tech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8000"/>
                          </a:solidFill>
                        </a:rPr>
                        <a:t>✔</a:t>
                      </a:r>
                    </a:p>
                    <a:p>
                      <a:pPr algn="ctr"/>
                      <a:r>
                        <a:rPr lang="en-US" sz="1200" dirty="0" smtClean="0"/>
                        <a:t>To be prepared</a:t>
                      </a:r>
                    </a:p>
                  </a:txBody>
                  <a:tcPr/>
                </a:tc>
              </a:tr>
              <a:tr h="37248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 tech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detached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&amp; 1 engineer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moving to new responsibilities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t.b.d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130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3600" dirty="0" smtClean="0">
                <a:latin typeface="+mj-lt"/>
              </a:rPr>
              <a:t>DT News: Buildings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4111"/>
            <a:ext cx="8263467" cy="5094111"/>
          </a:xfrm>
        </p:spPr>
        <p:txBody>
          <a:bodyPr>
            <a:noAutofit/>
          </a:bodyPr>
          <a:lstStyle/>
          <a:p>
            <a:r>
              <a:rPr lang="en-US" sz="2300" dirty="0" smtClean="0"/>
              <a:t>New DT Headquarters project </a:t>
            </a:r>
            <a:r>
              <a:rPr lang="en-US" sz="2300" u="sng" dirty="0" smtClean="0"/>
              <a:t>not moving</a:t>
            </a:r>
          </a:p>
          <a:p>
            <a:r>
              <a:rPr lang="en-US" sz="2300" dirty="0" smtClean="0"/>
              <a:t>Ongoing improvements:</a:t>
            </a:r>
            <a:endParaRPr lang="en-US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903"/>
          <a:stretch/>
        </p:blipFill>
        <p:spPr>
          <a:xfrm>
            <a:off x="6005918" y="850899"/>
            <a:ext cx="2972981" cy="1209323"/>
          </a:xfrm>
          <a:prstGeom prst="rect">
            <a:avLst/>
          </a:prstGeom>
          <a:noFill/>
          <a:ln/>
        </p:spPr>
      </p:pic>
      <p:pic>
        <p:nvPicPr>
          <p:cNvPr id="6" name="Picture 5" descr="Screen Shot 2013-05-03 at 15.24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2" y="2400299"/>
            <a:ext cx="5513756" cy="3454401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3898900" y="2838450"/>
            <a:ext cx="1339850" cy="1308100"/>
          </a:xfrm>
          <a:custGeom>
            <a:avLst/>
            <a:gdLst>
              <a:gd name="connsiteX0" fmla="*/ 317500 w 1339850"/>
              <a:gd name="connsiteY0" fmla="*/ 0 h 1308100"/>
              <a:gd name="connsiteX1" fmla="*/ 0 w 1339850"/>
              <a:gd name="connsiteY1" fmla="*/ 361950 h 1308100"/>
              <a:gd name="connsiteX2" fmla="*/ 996950 w 1339850"/>
              <a:gd name="connsiteY2" fmla="*/ 1308100 h 1308100"/>
              <a:gd name="connsiteX3" fmla="*/ 1066800 w 1339850"/>
              <a:gd name="connsiteY3" fmla="*/ 1244600 h 1308100"/>
              <a:gd name="connsiteX4" fmla="*/ 1136650 w 1339850"/>
              <a:gd name="connsiteY4" fmla="*/ 1301750 h 1308100"/>
              <a:gd name="connsiteX5" fmla="*/ 1339850 w 1339850"/>
              <a:gd name="connsiteY5" fmla="*/ 1085850 h 1308100"/>
              <a:gd name="connsiteX6" fmla="*/ 1270000 w 1339850"/>
              <a:gd name="connsiteY6" fmla="*/ 1016000 h 1308100"/>
              <a:gd name="connsiteX7" fmla="*/ 1333500 w 1339850"/>
              <a:gd name="connsiteY7" fmla="*/ 927100 h 1308100"/>
              <a:gd name="connsiteX8" fmla="*/ 317500 w 1339850"/>
              <a:gd name="connsiteY8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9850" h="1308100">
                <a:moveTo>
                  <a:pt x="317500" y="0"/>
                </a:moveTo>
                <a:lnTo>
                  <a:pt x="0" y="361950"/>
                </a:lnTo>
                <a:lnTo>
                  <a:pt x="996950" y="1308100"/>
                </a:lnTo>
                <a:lnTo>
                  <a:pt x="1066800" y="1244600"/>
                </a:lnTo>
                <a:lnTo>
                  <a:pt x="1136650" y="1301750"/>
                </a:lnTo>
                <a:lnTo>
                  <a:pt x="1339850" y="1085850"/>
                </a:lnTo>
                <a:lnTo>
                  <a:pt x="1270000" y="1016000"/>
                </a:lnTo>
                <a:lnTo>
                  <a:pt x="1333500" y="927100"/>
                </a:lnTo>
                <a:lnTo>
                  <a:pt x="317500" y="0"/>
                </a:lnTo>
                <a:close/>
              </a:path>
            </a:pathLst>
          </a:cu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063750" y="4578350"/>
            <a:ext cx="793750" cy="571500"/>
          </a:xfrm>
          <a:custGeom>
            <a:avLst/>
            <a:gdLst>
              <a:gd name="connsiteX0" fmla="*/ 793750 w 793750"/>
              <a:gd name="connsiteY0" fmla="*/ 292100 h 571500"/>
              <a:gd name="connsiteX1" fmla="*/ 107950 w 793750"/>
              <a:gd name="connsiteY1" fmla="*/ 0 h 571500"/>
              <a:gd name="connsiteX2" fmla="*/ 0 w 793750"/>
              <a:gd name="connsiteY2" fmla="*/ 273050 h 571500"/>
              <a:gd name="connsiteX3" fmla="*/ 692150 w 793750"/>
              <a:gd name="connsiteY3" fmla="*/ 571500 h 571500"/>
              <a:gd name="connsiteX4" fmla="*/ 793750 w 793750"/>
              <a:gd name="connsiteY4" fmla="*/ 2921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3750" h="571500">
                <a:moveTo>
                  <a:pt x="793750" y="292100"/>
                </a:moveTo>
                <a:lnTo>
                  <a:pt x="107950" y="0"/>
                </a:lnTo>
                <a:lnTo>
                  <a:pt x="0" y="273050"/>
                </a:lnTo>
                <a:lnTo>
                  <a:pt x="692150" y="571500"/>
                </a:lnTo>
                <a:lnTo>
                  <a:pt x="793750" y="292100"/>
                </a:lnTo>
                <a:close/>
              </a:path>
            </a:pathLst>
          </a:cu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559050" y="3225800"/>
            <a:ext cx="1295400" cy="1060450"/>
          </a:xfrm>
          <a:custGeom>
            <a:avLst/>
            <a:gdLst>
              <a:gd name="connsiteX0" fmla="*/ 203200 w 1295400"/>
              <a:gd name="connsiteY0" fmla="*/ 44450 h 1060450"/>
              <a:gd name="connsiteX1" fmla="*/ 425450 w 1295400"/>
              <a:gd name="connsiteY1" fmla="*/ 127000 h 1060450"/>
              <a:gd name="connsiteX2" fmla="*/ 469900 w 1295400"/>
              <a:gd name="connsiteY2" fmla="*/ 0 h 1060450"/>
              <a:gd name="connsiteX3" fmla="*/ 1295400 w 1295400"/>
              <a:gd name="connsiteY3" fmla="*/ 368300 h 1060450"/>
              <a:gd name="connsiteX4" fmla="*/ 996950 w 1295400"/>
              <a:gd name="connsiteY4" fmla="*/ 1060450 h 1060450"/>
              <a:gd name="connsiteX5" fmla="*/ 0 w 1295400"/>
              <a:gd name="connsiteY5" fmla="*/ 660400 h 1060450"/>
              <a:gd name="connsiteX6" fmla="*/ 38100 w 1295400"/>
              <a:gd name="connsiteY6" fmla="*/ 501650 h 1060450"/>
              <a:gd name="connsiteX7" fmla="*/ 38100 w 1295400"/>
              <a:gd name="connsiteY7" fmla="*/ 501650 h 1060450"/>
              <a:gd name="connsiteX8" fmla="*/ 203200 w 1295400"/>
              <a:gd name="connsiteY8" fmla="*/ 44450 h 106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95400" h="1060450">
                <a:moveTo>
                  <a:pt x="203200" y="44450"/>
                </a:moveTo>
                <a:lnTo>
                  <a:pt x="425450" y="127000"/>
                </a:lnTo>
                <a:lnTo>
                  <a:pt x="469900" y="0"/>
                </a:lnTo>
                <a:lnTo>
                  <a:pt x="1295400" y="368300"/>
                </a:lnTo>
                <a:lnTo>
                  <a:pt x="996950" y="1060450"/>
                </a:lnTo>
                <a:lnTo>
                  <a:pt x="0" y="660400"/>
                </a:lnTo>
                <a:lnTo>
                  <a:pt x="38100" y="501650"/>
                </a:lnTo>
                <a:lnTo>
                  <a:pt x="38100" y="501650"/>
                </a:lnTo>
                <a:lnTo>
                  <a:pt x="203200" y="44450"/>
                </a:lnTo>
                <a:close/>
              </a:path>
            </a:pathLst>
          </a:cu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22300" y="3816350"/>
            <a:ext cx="1289050" cy="2038350"/>
          </a:xfrm>
          <a:custGeom>
            <a:avLst/>
            <a:gdLst>
              <a:gd name="connsiteX0" fmla="*/ 1022350 w 1289050"/>
              <a:gd name="connsiteY0" fmla="*/ 95250 h 2038350"/>
              <a:gd name="connsiteX1" fmla="*/ 1098550 w 1289050"/>
              <a:gd name="connsiteY1" fmla="*/ 0 h 2038350"/>
              <a:gd name="connsiteX2" fmla="*/ 1270000 w 1289050"/>
              <a:gd name="connsiteY2" fmla="*/ 114300 h 2038350"/>
              <a:gd name="connsiteX3" fmla="*/ 1193800 w 1289050"/>
              <a:gd name="connsiteY3" fmla="*/ 215900 h 2038350"/>
              <a:gd name="connsiteX4" fmla="*/ 1289050 w 1289050"/>
              <a:gd name="connsiteY4" fmla="*/ 260350 h 2038350"/>
              <a:gd name="connsiteX5" fmla="*/ 82550 w 1289050"/>
              <a:gd name="connsiteY5" fmla="*/ 2038350 h 2038350"/>
              <a:gd name="connsiteX6" fmla="*/ 82550 w 1289050"/>
              <a:gd name="connsiteY6" fmla="*/ 2038350 h 2038350"/>
              <a:gd name="connsiteX7" fmla="*/ 0 w 1289050"/>
              <a:gd name="connsiteY7" fmla="*/ 201295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9050" h="2038350">
                <a:moveTo>
                  <a:pt x="1022350" y="95250"/>
                </a:moveTo>
                <a:lnTo>
                  <a:pt x="1098550" y="0"/>
                </a:lnTo>
                <a:lnTo>
                  <a:pt x="1270000" y="114300"/>
                </a:lnTo>
                <a:lnTo>
                  <a:pt x="1193800" y="215900"/>
                </a:lnTo>
                <a:lnTo>
                  <a:pt x="1289050" y="260350"/>
                </a:lnTo>
                <a:lnTo>
                  <a:pt x="82550" y="2038350"/>
                </a:lnTo>
                <a:lnTo>
                  <a:pt x="82550" y="2038350"/>
                </a:lnTo>
                <a:lnTo>
                  <a:pt x="0" y="201295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28650" y="3822700"/>
            <a:ext cx="984250" cy="1397000"/>
          </a:xfrm>
          <a:custGeom>
            <a:avLst/>
            <a:gdLst>
              <a:gd name="connsiteX0" fmla="*/ 984250 w 984250"/>
              <a:gd name="connsiteY0" fmla="*/ 88900 h 1397000"/>
              <a:gd name="connsiteX1" fmla="*/ 901700 w 984250"/>
              <a:gd name="connsiteY1" fmla="*/ 0 h 1397000"/>
              <a:gd name="connsiteX2" fmla="*/ 628650 w 984250"/>
              <a:gd name="connsiteY2" fmla="*/ 381000 h 1397000"/>
              <a:gd name="connsiteX3" fmla="*/ 685800 w 984250"/>
              <a:gd name="connsiteY3" fmla="*/ 425450 h 1397000"/>
              <a:gd name="connsiteX4" fmla="*/ 577850 w 984250"/>
              <a:gd name="connsiteY4" fmla="*/ 577850 h 1397000"/>
              <a:gd name="connsiteX5" fmla="*/ 508000 w 984250"/>
              <a:gd name="connsiteY5" fmla="*/ 514350 h 1397000"/>
              <a:gd name="connsiteX6" fmla="*/ 304800 w 984250"/>
              <a:gd name="connsiteY6" fmla="*/ 819150 h 1397000"/>
              <a:gd name="connsiteX7" fmla="*/ 368300 w 984250"/>
              <a:gd name="connsiteY7" fmla="*/ 857250 h 1397000"/>
              <a:gd name="connsiteX8" fmla="*/ 0 w 984250"/>
              <a:gd name="connsiteY8" fmla="*/ 13970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4250" h="1397000">
                <a:moveTo>
                  <a:pt x="984250" y="88900"/>
                </a:moveTo>
                <a:lnTo>
                  <a:pt x="901700" y="0"/>
                </a:lnTo>
                <a:lnTo>
                  <a:pt x="628650" y="381000"/>
                </a:lnTo>
                <a:lnTo>
                  <a:pt x="685800" y="425450"/>
                </a:lnTo>
                <a:lnTo>
                  <a:pt x="577850" y="577850"/>
                </a:lnTo>
                <a:lnTo>
                  <a:pt x="508000" y="514350"/>
                </a:lnTo>
                <a:lnTo>
                  <a:pt x="304800" y="819150"/>
                </a:lnTo>
                <a:lnTo>
                  <a:pt x="368300" y="857250"/>
                </a:lnTo>
                <a:lnTo>
                  <a:pt x="0" y="13970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809525" y="2197100"/>
            <a:ext cx="324557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</a:pPr>
            <a:r>
              <a:rPr lang="en-US" sz="1400" dirty="0" smtClean="0"/>
              <a:t>Renovation facade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smtClean="0"/>
              <a:t>168/R Recuperated fully the crystal palace for </a:t>
            </a:r>
            <a:r>
              <a:rPr lang="en-US" sz="1400" b="1" dirty="0" smtClean="0"/>
              <a:t>Cooling</a:t>
            </a:r>
            <a:r>
              <a:rPr lang="en-US" sz="1400" dirty="0" smtClean="0"/>
              <a:t> Activities (</a:t>
            </a:r>
            <a:r>
              <a:rPr lang="en-US" sz="1400" dirty="0" err="1" smtClean="0"/>
              <a:t>J.Daguin</a:t>
            </a:r>
            <a:r>
              <a:rPr lang="en-US" sz="1400" dirty="0" smtClean="0"/>
              <a:t>)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smtClean="0"/>
              <a:t>21/1-67 Recuperated old UK </a:t>
            </a:r>
            <a:r>
              <a:rPr lang="en-US" sz="1400" dirty="0" err="1" smtClean="0"/>
              <a:t>Liason</a:t>
            </a:r>
            <a:r>
              <a:rPr lang="en-US" sz="1400" dirty="0" smtClean="0"/>
              <a:t> Office for </a:t>
            </a:r>
            <a:r>
              <a:rPr lang="en-US" sz="1400" b="1" dirty="0" smtClean="0"/>
              <a:t>Detector (</a:t>
            </a:r>
            <a:r>
              <a:rPr lang="en-US" sz="1400" b="1" dirty="0" err="1" smtClean="0"/>
              <a:t>Scint</a:t>
            </a:r>
            <a:r>
              <a:rPr lang="en-US" sz="1400" b="1" dirty="0" smtClean="0"/>
              <a:t>) R&amp;D</a:t>
            </a:r>
            <a:r>
              <a:rPr lang="en-US" sz="1400" dirty="0" smtClean="0"/>
              <a:t> Lab (</a:t>
            </a:r>
            <a:r>
              <a:rPr lang="en-US" sz="1400" dirty="0" err="1" smtClean="0"/>
              <a:t>C.Joram</a:t>
            </a:r>
            <a:r>
              <a:rPr lang="en-US" sz="1400" dirty="0" smtClean="0"/>
              <a:t>)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smtClean="0"/>
              <a:t>21/R-65 Setting up an </a:t>
            </a:r>
            <a:r>
              <a:rPr lang="en-US" sz="1400" b="1" dirty="0" smtClean="0"/>
              <a:t>Instrumentation &amp; Controls Lab </a:t>
            </a:r>
            <a:r>
              <a:rPr lang="en-US" sz="1400" dirty="0" smtClean="0"/>
              <a:t>(</a:t>
            </a:r>
            <a:r>
              <a:rPr lang="en-US" sz="1400" dirty="0" err="1" smtClean="0"/>
              <a:t>S.Ravat</a:t>
            </a:r>
            <a:r>
              <a:rPr lang="en-US" sz="1400" dirty="0" smtClean="0"/>
              <a:t>)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err="1" smtClean="0"/>
              <a:t>Saleve</a:t>
            </a:r>
            <a:r>
              <a:rPr lang="en-US" sz="1400" dirty="0" smtClean="0"/>
              <a:t> </a:t>
            </a:r>
            <a:r>
              <a:rPr lang="en-US" sz="1400" dirty="0" smtClean="0"/>
              <a:t>Side: arranged </a:t>
            </a:r>
            <a:r>
              <a:rPr lang="en-US" sz="1400" b="1" dirty="0" smtClean="0"/>
              <a:t>storage</a:t>
            </a:r>
            <a:r>
              <a:rPr lang="en-US" sz="1400" dirty="0" smtClean="0"/>
              <a:t> place (</a:t>
            </a:r>
            <a:r>
              <a:rPr lang="en-US" sz="1400" dirty="0" err="1" smtClean="0"/>
              <a:t>R.Kristic</a:t>
            </a:r>
            <a:r>
              <a:rPr lang="en-US" sz="1400" dirty="0" smtClean="0"/>
              <a:t>/</a:t>
            </a:r>
            <a:r>
              <a:rPr lang="en-US" sz="1400" dirty="0" err="1" smtClean="0"/>
              <a:t>X.Pons</a:t>
            </a:r>
            <a:r>
              <a:rPr lang="en-US" sz="1400" dirty="0" smtClean="0"/>
              <a:t>)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smtClean="0"/>
              <a:t>New shower room!</a:t>
            </a:r>
            <a:endParaRPr lang="en-US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549400" y="6005036"/>
            <a:ext cx="3873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</a:pPr>
            <a:r>
              <a:rPr lang="en-US" sz="1400" dirty="0" smtClean="0"/>
              <a:t>154/R: Renovation of air conditioning system and extension of GDD Lab (Gas Detectors)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59300" y="2933700"/>
            <a:ext cx="1333500" cy="1905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3"/>
          </p:cNvCxnSpPr>
          <p:nvPr/>
        </p:nvCxnSpPr>
        <p:spPr>
          <a:xfrm>
            <a:off x="2755900" y="5149850"/>
            <a:ext cx="520700" cy="86995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667" y="4762499"/>
            <a:ext cx="2899833" cy="211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 Budgets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67300"/>
          </a:xfrm>
        </p:spPr>
        <p:txBody>
          <a:bodyPr>
            <a:noAutofit/>
          </a:bodyPr>
          <a:lstStyle/>
          <a:p>
            <a:pPr marL="177800" indent="-177800"/>
            <a:r>
              <a:rPr lang="en-US" sz="1600" b="1" dirty="0" smtClean="0"/>
              <a:t>Group Budget 2013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177800" indent="-177800"/>
            <a:endParaRPr lang="en-US" sz="1600" b="1" dirty="0" smtClean="0"/>
          </a:p>
          <a:p>
            <a:pPr marL="177800" indent="-177800"/>
            <a:r>
              <a:rPr lang="en-US" sz="1800" b="1" dirty="0" smtClean="0"/>
              <a:t>Cars</a:t>
            </a:r>
          </a:p>
          <a:p>
            <a:pPr lvl="1"/>
            <a:r>
              <a:rPr lang="en-US" sz="1600" dirty="0" err="1" smtClean="0"/>
              <a:t>A.Onnela</a:t>
            </a:r>
            <a:r>
              <a:rPr lang="en-US" sz="1600" dirty="0" smtClean="0"/>
              <a:t> </a:t>
            </a:r>
            <a:r>
              <a:rPr lang="en-US" sz="1600" dirty="0"/>
              <a:t>has agreed to chair a working group to evaluate the use of </a:t>
            </a:r>
            <a:r>
              <a:rPr lang="en-US" sz="1600" b="1" dirty="0"/>
              <a:t>DT </a:t>
            </a:r>
            <a:r>
              <a:rPr lang="en-US" sz="1600" b="1" dirty="0" smtClean="0"/>
              <a:t>cars</a:t>
            </a:r>
            <a:endParaRPr lang="en-US" sz="1600" dirty="0" smtClean="0"/>
          </a:p>
          <a:p>
            <a:pPr lvl="1"/>
            <a:endParaRPr lang="en-US" sz="1800" dirty="0" smtClean="0"/>
          </a:p>
          <a:p>
            <a:pPr marL="177800" indent="-177800"/>
            <a:r>
              <a:rPr lang="en-US" sz="1800" b="1" dirty="0" smtClean="0"/>
              <a:t>2013 Investments </a:t>
            </a:r>
            <a:r>
              <a:rPr lang="en-US" sz="1800" b="1" dirty="0" smtClean="0"/>
              <a:t>(PH funds) </a:t>
            </a:r>
            <a:r>
              <a:rPr lang="en-US" sz="1800" dirty="0" smtClean="0"/>
              <a:t>for ~ 220 k</a:t>
            </a:r>
          </a:p>
          <a:p>
            <a:pPr lvl="1"/>
            <a:r>
              <a:rPr lang="en-US" sz="1600" dirty="0" smtClean="0"/>
              <a:t>1 new wire bonding machine (150k) &amp; several equipment for Gas Project, Engineering SW for EO, and 3D printer for rapid prototyping (40K)</a:t>
            </a:r>
          </a:p>
          <a:p>
            <a:endParaRPr lang="en-US" sz="1600" dirty="0" smtClean="0"/>
          </a:p>
          <a:p>
            <a:pPr lvl="1"/>
            <a:endParaRPr lang="en-US" sz="1400" dirty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102714"/>
              </p:ext>
            </p:extLst>
          </p:nvPr>
        </p:nvGraphicFramePr>
        <p:xfrm>
          <a:off x="749300" y="1574801"/>
          <a:ext cx="7658099" cy="2227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100"/>
                <a:gridCol w="5143500"/>
                <a:gridCol w="1206499"/>
              </a:tblGrid>
              <a:tr h="36187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 Budget (</a:t>
                      </a:r>
                      <a:r>
                        <a:rPr lang="en-US" sz="1600" dirty="0" err="1" smtClean="0"/>
                        <a:t>kCHF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  <a:tr h="61602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DT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Cars, WS, training, trainees, PCs,</a:t>
                      </a:r>
                      <a:r>
                        <a:rPr lang="en-US" sz="1600" baseline="0" dirty="0" smtClean="0"/>
                        <a:t> consumables…</a:t>
                      </a:r>
                      <a:endParaRPr lang="en-US" sz="16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WS conformity </a:t>
                      </a:r>
                      <a:r>
                        <a:rPr lang="en-US" sz="1600" i="1" dirty="0" smtClean="0"/>
                        <a:t>(Special</a:t>
                      </a:r>
                      <a:r>
                        <a:rPr lang="en-US" sz="1600" i="1" baseline="0" dirty="0" smtClean="0"/>
                        <a:t> budget line</a:t>
                      </a:r>
                      <a:r>
                        <a:rPr lang="en-US" sz="1600" i="1" dirty="0" smtClean="0"/>
                        <a:t> in 2013)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424</a:t>
                      </a:r>
                    </a:p>
                    <a:p>
                      <a:pPr algn="ctr"/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a:txBody>
                  <a:tcPr/>
                </a:tc>
              </a:tr>
              <a:tr h="36187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SERVICES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MCP,</a:t>
                      </a:r>
                      <a:r>
                        <a:rPr lang="en-US" sz="1600" baseline="0" dirty="0" smtClean="0"/>
                        <a:t> GAS, </a:t>
                      </a:r>
                      <a:r>
                        <a:rPr lang="en-US" sz="1600" baseline="0" dirty="0" err="1" smtClean="0"/>
                        <a:t>Irrad</a:t>
                      </a:r>
                      <a:r>
                        <a:rPr lang="en-US" sz="1600" baseline="0" dirty="0" smtClean="0"/>
                        <a:t>. Facilities, TFG, QART, Scintillator, Si-facility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323</a:t>
                      </a:r>
                      <a:endParaRPr lang="en-US" sz="1600" dirty="0"/>
                    </a:p>
                  </a:txBody>
                  <a:tcPr/>
                </a:tc>
              </a:tr>
              <a:tr h="25898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DT R&amp;D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Gas detectors, Silicon lab, Hybrid</a:t>
                      </a:r>
                      <a:r>
                        <a:rPr lang="en-US" sz="1600" baseline="0" dirty="0" smtClean="0"/>
                        <a:t> photon det.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67</a:t>
                      </a:r>
                      <a:endParaRPr lang="en-US" sz="1600" dirty="0"/>
                    </a:p>
                  </a:txBody>
                  <a:tcPr/>
                </a:tc>
              </a:tr>
              <a:tr h="25898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R&amp;D WPs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Silicon</a:t>
                      </a:r>
                      <a:r>
                        <a:rPr lang="en-US" sz="1600" baseline="0" dirty="0" smtClean="0"/>
                        <a:t> (RD50), MPDG (RD51) &amp; Cooling R&amp;D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2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6614"/>
            <a:ext cx="76835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European Particle Physics Strategy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>
                <a:solidFill>
                  <a:srgbClr val="0000FF"/>
                </a:solidFill>
              </a:rPr>
              <a:t>https://</a:t>
            </a:r>
            <a:r>
              <a:rPr lang="en-US" sz="1600" dirty="0" err="1">
                <a:solidFill>
                  <a:srgbClr val="0000FF"/>
                </a:solidFill>
              </a:rPr>
              <a:t>indico.cern.ch</a:t>
            </a:r>
            <a:r>
              <a:rPr lang="en-US" sz="1600" dirty="0">
                <a:solidFill>
                  <a:srgbClr val="0000FF"/>
                </a:solidFill>
              </a:rPr>
              <a:t>/</a:t>
            </a:r>
            <a:r>
              <a:rPr lang="en-US" sz="1600" dirty="0" err="1">
                <a:solidFill>
                  <a:srgbClr val="0000FF"/>
                </a:solidFill>
              </a:rPr>
              <a:t>getFile.py</a:t>
            </a:r>
            <a:r>
              <a:rPr lang="en-US" sz="1600" dirty="0">
                <a:solidFill>
                  <a:srgbClr val="0000FF"/>
                </a:solidFill>
              </a:rPr>
              <a:t>/</a:t>
            </a:r>
            <a:r>
              <a:rPr lang="en-US" sz="1600" dirty="0" err="1">
                <a:solidFill>
                  <a:srgbClr val="0000FF"/>
                </a:solidFill>
              </a:rPr>
              <a:t>access?resId</a:t>
            </a:r>
            <a:r>
              <a:rPr lang="en-US" sz="1600" dirty="0">
                <a:solidFill>
                  <a:srgbClr val="0000FF"/>
                </a:solidFill>
              </a:rPr>
              <a:t>=0&amp;materialId=0&amp;confId=217656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1333500"/>
            <a:ext cx="62484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u="sng" dirty="0" smtClean="0"/>
              <a:t>Priority projects: </a:t>
            </a:r>
          </a:p>
          <a:p>
            <a:r>
              <a:rPr lang="en-US" sz="1300" dirty="0" smtClean="0"/>
              <a:t>Europe’s </a:t>
            </a:r>
            <a:r>
              <a:rPr lang="en-US" sz="1300" dirty="0"/>
              <a:t>top priority should be the </a:t>
            </a:r>
            <a:r>
              <a:rPr lang="en-US" sz="1300" b="1" dirty="0"/>
              <a:t>exploitation of the full potential of the LHC</a:t>
            </a:r>
            <a:r>
              <a:rPr lang="en-US" sz="1300" b="1" dirty="0" smtClean="0"/>
              <a:t>, including </a:t>
            </a:r>
            <a:r>
              <a:rPr lang="en-US" sz="1300" b="1" dirty="0"/>
              <a:t>the high-luminosity upgrade of the machine and detectors </a:t>
            </a:r>
            <a:r>
              <a:rPr lang="en-US" sz="1300" dirty="0"/>
              <a:t>with a view to collecting ten </a:t>
            </a:r>
            <a:r>
              <a:rPr lang="en-US" sz="1300" dirty="0" smtClean="0"/>
              <a:t>times more </a:t>
            </a:r>
            <a:r>
              <a:rPr lang="en-US" sz="1300" dirty="0"/>
              <a:t>data than in the initial design, by around </a:t>
            </a:r>
            <a:r>
              <a:rPr lang="en-US" sz="1300" dirty="0" smtClean="0"/>
              <a:t>2030.</a:t>
            </a:r>
          </a:p>
          <a:p>
            <a:r>
              <a:rPr lang="en-US" sz="1300" dirty="0"/>
              <a:t>To stay at the forefront of particle physics, Europe needs to be in a position to propose </a:t>
            </a:r>
            <a:r>
              <a:rPr lang="en-US" sz="1300" dirty="0" smtClean="0"/>
              <a:t>an ambitious </a:t>
            </a:r>
            <a:r>
              <a:rPr lang="en-US" sz="1300" dirty="0"/>
              <a:t>post-LHC accelerator project at </a:t>
            </a:r>
            <a:r>
              <a:rPr lang="en-US" sz="1300" dirty="0" smtClean="0"/>
              <a:t>CERN. </a:t>
            </a:r>
            <a:r>
              <a:rPr lang="en-US" sz="1300" dirty="0"/>
              <a:t>CERN should undertake </a:t>
            </a:r>
            <a:r>
              <a:rPr lang="en-US" sz="1300" b="1" dirty="0" smtClean="0"/>
              <a:t>design studies </a:t>
            </a:r>
            <a:r>
              <a:rPr lang="en-US" sz="1300" b="1" dirty="0"/>
              <a:t>for accelerator projects </a:t>
            </a:r>
            <a:r>
              <a:rPr lang="en-US" sz="1300" dirty="0"/>
              <a:t>in a global context, with emphasis on proton-proton and </a:t>
            </a:r>
            <a:r>
              <a:rPr lang="en-US" sz="1300" dirty="0" smtClean="0"/>
              <a:t>electron-positron high</a:t>
            </a:r>
            <a:r>
              <a:rPr lang="en-US" sz="1300" dirty="0"/>
              <a:t>-energy frontier </a:t>
            </a:r>
            <a:r>
              <a:rPr lang="en-US" sz="1300" dirty="0" smtClean="0"/>
              <a:t>machines</a:t>
            </a:r>
            <a:r>
              <a:rPr lang="en-US" sz="1300" dirty="0"/>
              <a:t> </a:t>
            </a:r>
            <a:r>
              <a:rPr lang="en-US" sz="1300" i="1" dirty="0" smtClean="0"/>
              <a:t>(refers High Energy LHC and CLIC) </a:t>
            </a:r>
          </a:p>
          <a:p>
            <a:r>
              <a:rPr lang="en-US" sz="1300" dirty="0"/>
              <a:t>There is a strong scientific case for an electron-positron collider, complementary to the </a:t>
            </a:r>
            <a:r>
              <a:rPr lang="en-US" sz="1300" dirty="0" smtClean="0"/>
              <a:t>LHC </a:t>
            </a:r>
            <a:r>
              <a:rPr lang="en-US" sz="1300" dirty="0"/>
              <a:t>that </a:t>
            </a:r>
            <a:r>
              <a:rPr lang="en-US" sz="1300" dirty="0" smtClean="0"/>
              <a:t>can </a:t>
            </a:r>
            <a:r>
              <a:rPr lang="en-US" sz="1300" dirty="0"/>
              <a:t>study the properties of the Higgs boson and other particles with unprecedented precision and </a:t>
            </a:r>
            <a:r>
              <a:rPr lang="en-US" sz="1300" dirty="0" smtClean="0"/>
              <a:t>whose </a:t>
            </a:r>
            <a:r>
              <a:rPr lang="en-US" sz="1300" dirty="0"/>
              <a:t>energy </a:t>
            </a:r>
            <a:r>
              <a:rPr lang="en-US" sz="1300" dirty="0" smtClean="0"/>
              <a:t>can be upgraded </a:t>
            </a:r>
            <a:r>
              <a:rPr lang="en-US" sz="1300" i="1" dirty="0" smtClean="0"/>
              <a:t>(refers to ILC in Japan)</a:t>
            </a:r>
          </a:p>
          <a:p>
            <a:r>
              <a:rPr lang="en-US" sz="1300" dirty="0"/>
              <a:t>CERN should develop a </a:t>
            </a:r>
            <a:r>
              <a:rPr lang="en-US" sz="1300" b="1" dirty="0"/>
              <a:t>neutrino </a:t>
            </a:r>
            <a:r>
              <a:rPr lang="en-US" sz="1300" b="1" dirty="0" err="1"/>
              <a:t>programme</a:t>
            </a:r>
            <a:r>
              <a:rPr lang="en-US" sz="1300" b="1" dirty="0"/>
              <a:t> </a:t>
            </a:r>
            <a:r>
              <a:rPr lang="en-US" sz="1300" dirty="0"/>
              <a:t>to pave </a:t>
            </a:r>
            <a:r>
              <a:rPr lang="en-US" sz="1300" dirty="0" smtClean="0"/>
              <a:t>the way </a:t>
            </a:r>
            <a:r>
              <a:rPr lang="en-US" sz="1300" dirty="0"/>
              <a:t>for a substantial European role in future long-baseline </a:t>
            </a:r>
            <a:r>
              <a:rPr lang="en-US" sz="1300" dirty="0" smtClean="0"/>
              <a:t>experiments. </a:t>
            </a:r>
            <a:r>
              <a:rPr lang="en-US" sz="1300" dirty="0"/>
              <a:t>Europe should explore the </a:t>
            </a:r>
            <a:r>
              <a:rPr lang="en-US" sz="1300" dirty="0" smtClean="0"/>
              <a:t>possibility </a:t>
            </a:r>
            <a:r>
              <a:rPr lang="en-US" sz="1300" dirty="0"/>
              <a:t>of major participation in leading neutrino projects in the US and </a:t>
            </a:r>
            <a:r>
              <a:rPr lang="en-US" sz="1300" dirty="0" smtClean="0"/>
              <a:t>Japan</a:t>
            </a:r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sz="1300" u="sng" dirty="0" smtClean="0"/>
              <a:t>General statement about detector R&amp;D</a:t>
            </a:r>
          </a:p>
          <a:p>
            <a:r>
              <a:rPr lang="en-US" sz="1300" dirty="0" smtClean="0"/>
              <a:t>The </a:t>
            </a:r>
            <a:r>
              <a:rPr lang="en-US" sz="1300" dirty="0"/>
              <a:t>success of particle physics experiments, such as those required for the high-luminosity LHC</a:t>
            </a:r>
            <a:r>
              <a:rPr lang="en-US" sz="1300" dirty="0" smtClean="0"/>
              <a:t>, relies </a:t>
            </a:r>
            <a:r>
              <a:rPr lang="en-US" sz="1300" dirty="0"/>
              <a:t>on innovative instrumentation, state-of-the-art infrastructures and large-scale data-</a:t>
            </a:r>
            <a:r>
              <a:rPr lang="en-US" sz="1300" dirty="0" smtClean="0"/>
              <a:t>intensive computing</a:t>
            </a:r>
            <a:r>
              <a:rPr lang="en-US" sz="1300" dirty="0"/>
              <a:t>. </a:t>
            </a:r>
            <a:r>
              <a:rPr lang="en-US" sz="1300" b="1" dirty="0"/>
              <a:t>Detector R&amp;D </a:t>
            </a:r>
            <a:r>
              <a:rPr lang="en-US" sz="1300" b="1" dirty="0" err="1"/>
              <a:t>programmes</a:t>
            </a:r>
            <a:r>
              <a:rPr lang="en-US" sz="1300" b="1" dirty="0"/>
              <a:t> </a:t>
            </a:r>
            <a:r>
              <a:rPr lang="en-US" sz="1300" dirty="0"/>
              <a:t>should be supported strongly at CERN, national institutes</a:t>
            </a:r>
            <a:r>
              <a:rPr lang="en-US" sz="1300" dirty="0" smtClean="0"/>
              <a:t>, laboratories </a:t>
            </a:r>
            <a:r>
              <a:rPr lang="en-US" sz="1300" dirty="0"/>
              <a:t>and universities. </a:t>
            </a:r>
            <a:r>
              <a:rPr lang="en-US" sz="1300" b="1" dirty="0"/>
              <a:t>Infrastructure and engineering capabilities </a:t>
            </a:r>
            <a:r>
              <a:rPr lang="en-US" sz="1300" dirty="0"/>
              <a:t>for the R&amp;D </a:t>
            </a:r>
            <a:r>
              <a:rPr lang="en-US" sz="1300" dirty="0" err="1" smtClean="0"/>
              <a:t>programme</a:t>
            </a:r>
            <a:r>
              <a:rPr lang="en-US" sz="1300" dirty="0"/>
              <a:t> </a:t>
            </a:r>
            <a:r>
              <a:rPr lang="en-US" sz="1300" dirty="0" smtClean="0"/>
              <a:t>and </a:t>
            </a:r>
            <a:r>
              <a:rPr lang="en-US" sz="1300" dirty="0"/>
              <a:t>construction of large detectors, as well as infrastructures for data analysis, data preservation </a:t>
            </a:r>
            <a:r>
              <a:rPr lang="en-US" sz="1300" dirty="0" smtClean="0"/>
              <a:t>and distributed </a:t>
            </a:r>
            <a:r>
              <a:rPr lang="en-US" sz="1300" dirty="0"/>
              <a:t>data-intensive computing should be maintained and further developed.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709" y="1073222"/>
            <a:ext cx="1849092" cy="14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465" y="5384800"/>
            <a:ext cx="2351135" cy="1473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891" y="2473762"/>
            <a:ext cx="2123077" cy="145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8621" y="3915347"/>
            <a:ext cx="2101679" cy="149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47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pendays2013.web.cern.ch/sites/opendays2013.web.cern.ch/files/image-ok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30" y="-27384"/>
            <a:ext cx="9153330" cy="223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4948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CERN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Open days September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2013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33056"/>
            <a:ext cx="9144000" cy="21602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Friday 27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 smtClean="0">
                <a:solidFill>
                  <a:schemeClr val="tx2"/>
                </a:solidFill>
              </a:rPr>
              <a:t> industry and VIPs.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Saturday 28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 smtClean="0">
                <a:solidFill>
                  <a:schemeClr val="tx2"/>
                </a:solidFill>
              </a:rPr>
              <a:t>, Sunday 29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 smtClean="0">
                <a:solidFill>
                  <a:schemeClr val="tx2"/>
                </a:solidFill>
              </a:rPr>
              <a:t>, General Public.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from 09:00 to 20:00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Neil PH/DT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76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232248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Opportunity to showcase CERN and</a:t>
            </a:r>
            <a:br>
              <a:rPr lang="en-US" sz="2400" b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2400" b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PH/DT detector know-how.</a:t>
            </a:r>
            <a:br>
              <a:rPr lang="en-US" sz="2400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b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(DT= Detector technologies)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708920"/>
            <a:ext cx="9144000" cy="3816424"/>
          </a:xfrm>
        </p:spPr>
        <p:txBody>
          <a:bodyPr>
            <a:normAutofit/>
          </a:bodyPr>
          <a:lstStyle/>
          <a:p>
            <a:pPr marL="182880"/>
            <a:r>
              <a:rPr lang="en-US" b="1" u="sng" dirty="0">
                <a:solidFill>
                  <a:schemeClr val="tx2"/>
                </a:solidFill>
              </a:rPr>
              <a:t>Where: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Bat </a:t>
            </a:r>
            <a:r>
              <a:rPr lang="en-US" dirty="0" smtClean="0">
                <a:solidFill>
                  <a:schemeClr val="tx2"/>
                </a:solidFill>
              </a:rPr>
              <a:t>154</a:t>
            </a:r>
          </a:p>
          <a:p>
            <a:pPr marL="182880"/>
            <a:r>
              <a:rPr lang="en-US" b="1" u="sng" dirty="0" smtClean="0">
                <a:solidFill>
                  <a:schemeClr val="tx2"/>
                </a:solidFill>
              </a:rPr>
              <a:t>What</a:t>
            </a:r>
            <a:r>
              <a:rPr lang="en-US" b="1" u="sng" dirty="0">
                <a:solidFill>
                  <a:schemeClr val="tx2"/>
                </a:solidFill>
              </a:rPr>
              <a:t>: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Micropattern</a:t>
            </a:r>
            <a:r>
              <a:rPr lang="en-US" dirty="0" smtClean="0">
                <a:solidFill>
                  <a:schemeClr val="tx2"/>
                </a:solidFill>
              </a:rPr>
              <a:t> gas detectors, </a:t>
            </a:r>
          </a:p>
          <a:p>
            <a:pPr marL="182880"/>
            <a:r>
              <a:rPr lang="en-US" dirty="0" smtClean="0">
                <a:solidFill>
                  <a:schemeClr val="tx2"/>
                </a:solidFill>
              </a:rPr>
              <a:t>scintillating </a:t>
            </a:r>
            <a:r>
              <a:rPr lang="en-US" dirty="0" err="1" smtClean="0">
                <a:solidFill>
                  <a:schemeClr val="tx2"/>
                </a:solidFill>
              </a:rPr>
              <a:t>fibres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>
                <a:solidFill>
                  <a:schemeClr val="tx2"/>
                </a:solidFill>
              </a:rPr>
              <a:t>NA </a:t>
            </a:r>
            <a:r>
              <a:rPr lang="en-US" dirty="0" smtClean="0">
                <a:solidFill>
                  <a:schemeClr val="tx2"/>
                </a:solidFill>
              </a:rPr>
              <a:t>62 straws… </a:t>
            </a:r>
          </a:p>
          <a:p>
            <a:pPr marL="182880"/>
            <a:r>
              <a:rPr lang="en-US" b="1" u="sng" dirty="0" smtClean="0">
                <a:solidFill>
                  <a:schemeClr val="tx2"/>
                </a:solidFill>
              </a:rPr>
              <a:t>Who</a:t>
            </a:r>
            <a:r>
              <a:rPr lang="en-US" b="1" u="sng" dirty="0">
                <a:solidFill>
                  <a:schemeClr val="tx2"/>
                </a:solidFill>
              </a:rPr>
              <a:t>: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PH/DT Volunteers.</a:t>
            </a:r>
            <a:endParaRPr lang="en-US" dirty="0">
              <a:solidFill>
                <a:schemeClr val="tx2"/>
              </a:solidFill>
            </a:endParaRPr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Neil PH/DT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89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08719"/>
          </a:xfrm>
        </p:spPr>
        <p:txBody>
          <a:bodyPr/>
          <a:lstStyle/>
          <a:p>
            <a:r>
              <a:rPr lang="en-US" u="sng" dirty="0" smtClean="0">
                <a:solidFill>
                  <a:schemeClr val="tx2"/>
                </a:solidFill>
              </a:rPr>
              <a:t>Building  154</a:t>
            </a:r>
            <a:endParaRPr lang="fr-FR" u="sng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78" y="1052736"/>
            <a:ext cx="7128792" cy="568863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Neil PH/DT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766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 Diagonal Corner Rectangle 26"/>
          <p:cNvSpPr/>
          <p:nvPr/>
        </p:nvSpPr>
        <p:spPr>
          <a:xfrm>
            <a:off x="324556" y="2689579"/>
            <a:ext cx="2469445" cy="2827866"/>
          </a:xfrm>
          <a:prstGeom prst="round2DiagRect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6" name="Round Diagonal Corner Rectangle 25"/>
          <p:cNvSpPr/>
          <p:nvPr/>
        </p:nvSpPr>
        <p:spPr>
          <a:xfrm>
            <a:off x="5772574" y="5714999"/>
            <a:ext cx="2691272" cy="843845"/>
          </a:xfrm>
          <a:prstGeom prst="round2DiagRect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4" name="Round Diagonal Corner Rectangle 23"/>
          <p:cNvSpPr/>
          <p:nvPr/>
        </p:nvSpPr>
        <p:spPr>
          <a:xfrm>
            <a:off x="6085840" y="2819400"/>
            <a:ext cx="2691272" cy="1145822"/>
          </a:xfrm>
          <a:prstGeom prst="round2DiagRect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DT Group Mandate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444" y="1244245"/>
            <a:ext cx="8249356" cy="1328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The </a:t>
            </a:r>
            <a:r>
              <a:rPr lang="en-US" sz="1800" b="1" dirty="0"/>
              <a:t>mandate of the PH-DT </a:t>
            </a:r>
            <a:r>
              <a:rPr lang="en-US" sz="1800" dirty="0"/>
              <a:t>group comprises development, construction, operation and maintenance of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particle detectors for the experiments </a:t>
            </a:r>
            <a:r>
              <a:rPr lang="en-US" sz="1800" dirty="0"/>
              <a:t>at CERN. The group </a:t>
            </a:r>
            <a:r>
              <a:rPr lang="en-US" sz="1800" dirty="0" smtClean="0"/>
              <a:t>also offers a range of </a:t>
            </a:r>
            <a:r>
              <a:rPr lang="en-US" sz="1800" dirty="0" smtClean="0">
                <a:solidFill>
                  <a:srgbClr val="558ED5"/>
                </a:solidFill>
              </a:rPr>
              <a:t>services </a:t>
            </a:r>
            <a:r>
              <a:rPr lang="en-US" sz="1800" dirty="0">
                <a:solidFill>
                  <a:srgbClr val="558ED5"/>
                </a:solidFill>
              </a:rPr>
              <a:t>and </a:t>
            </a:r>
            <a:r>
              <a:rPr lang="en-US" sz="1800" dirty="0" smtClean="0">
                <a:solidFill>
                  <a:srgbClr val="558ED5"/>
                </a:solidFill>
              </a:rPr>
              <a:t>infrastructure </a:t>
            </a:r>
            <a:r>
              <a:rPr lang="en-US" sz="1800" dirty="0" smtClean="0"/>
              <a:t>for experiments and detector R&amp;D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522600091"/>
              </p:ext>
            </p:extLst>
          </p:nvPr>
        </p:nvGraphicFramePr>
        <p:xfrm>
          <a:off x="2187222" y="2554112"/>
          <a:ext cx="4769555" cy="430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Text Box 16395"/>
          <p:cNvSpPr txBox="1"/>
          <p:nvPr/>
        </p:nvSpPr>
        <p:spPr>
          <a:xfrm>
            <a:off x="6259970" y="2904064"/>
            <a:ext cx="2630029" cy="99060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Silicon detectors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Gaseous detectors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Scintillating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fibre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 detectors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Novel on-detector cooling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</p:txBody>
      </p:sp>
      <p:sp>
        <p:nvSpPr>
          <p:cNvPr id="22" name="Text Box 16399"/>
          <p:cNvSpPr txBox="1"/>
          <p:nvPr/>
        </p:nvSpPr>
        <p:spPr>
          <a:xfrm>
            <a:off x="409226" y="2779890"/>
            <a:ext cx="2370666" cy="3033889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Gas systems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Detector cooling systems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Magnet control and support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Instrumentation and controls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B-field mapping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Thin film &amp; glass Lab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Silicon facility, Bond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Wire-bonding &amp; QART Lab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PH irradiation facilities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Specialized labs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</p:txBody>
      </p:sp>
      <p:sp>
        <p:nvSpPr>
          <p:cNvPr id="23" name="Text Box 16401"/>
          <p:cNvSpPr txBox="1"/>
          <p:nvPr/>
        </p:nvSpPr>
        <p:spPr>
          <a:xfrm>
            <a:off x="6067566" y="5795432"/>
            <a:ext cx="2427323" cy="87912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LHC experiments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Aegis, CAST, CLOUD, NA62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  <a:p>
            <a:pPr marL="184150" marR="0" lvl="0" indent="-1841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明朝"/>
                <a:cs typeface="Times New Roman"/>
              </a:rPr>
              <a:t>Linear Collider Detectors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379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80727"/>
          </a:xfrm>
        </p:spPr>
        <p:txBody>
          <a:bodyPr/>
          <a:lstStyle/>
          <a:p>
            <a:r>
              <a:rPr lang="en-US" u="sng" dirty="0" smtClean="0">
                <a:solidFill>
                  <a:schemeClr val="tx2"/>
                </a:solidFill>
              </a:rPr>
              <a:t>Participation:</a:t>
            </a:r>
            <a:endParaRPr lang="fr-FR" u="sng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3960440"/>
          </a:xfrm>
        </p:spPr>
        <p:txBody>
          <a:bodyPr>
            <a:normAutofit lnSpcReduction="10000"/>
          </a:bodyPr>
          <a:lstStyle/>
          <a:p>
            <a:pPr marL="182880"/>
            <a:r>
              <a:rPr lang="en-US" sz="2800" b="1" u="sng" dirty="0">
                <a:solidFill>
                  <a:schemeClr val="tx2"/>
                </a:solidFill>
              </a:rPr>
              <a:t>Main theme: </a:t>
            </a:r>
            <a:r>
              <a:rPr lang="en-US" sz="2800" dirty="0">
                <a:solidFill>
                  <a:schemeClr val="tx2"/>
                </a:solidFill>
              </a:rPr>
              <a:t>Detector design and construction </a:t>
            </a:r>
            <a:r>
              <a:rPr lang="en-US" sz="2800" dirty="0" smtClean="0">
                <a:solidFill>
                  <a:schemeClr val="tx2"/>
                </a:solidFill>
              </a:rPr>
              <a:t>stages;</a:t>
            </a:r>
          </a:p>
          <a:p>
            <a:pPr marL="182880"/>
            <a:r>
              <a:rPr lang="en-US" sz="2800" dirty="0" smtClean="0">
                <a:solidFill>
                  <a:schemeClr val="tx2"/>
                </a:solidFill>
              </a:rPr>
              <a:t> and their applications.</a:t>
            </a:r>
          </a:p>
          <a:p>
            <a:pPr marL="182880"/>
            <a:endParaRPr lang="en-US" sz="2800" dirty="0" smtClean="0">
              <a:solidFill>
                <a:schemeClr val="tx2"/>
              </a:solidFill>
            </a:endParaRPr>
          </a:p>
          <a:p>
            <a:pPr marL="182880"/>
            <a:r>
              <a:rPr lang="en-US" sz="2800" dirty="0" smtClean="0">
                <a:solidFill>
                  <a:schemeClr val="tx2"/>
                </a:solidFill>
              </a:rPr>
              <a:t>To be as interactive as possible.</a:t>
            </a:r>
          </a:p>
          <a:p>
            <a:pPr marL="182880"/>
            <a:endParaRPr lang="en-US" sz="2800" dirty="0" smtClean="0">
              <a:solidFill>
                <a:schemeClr val="tx2"/>
              </a:solidFill>
            </a:endParaRPr>
          </a:p>
          <a:p>
            <a:pPr marL="182880"/>
            <a:r>
              <a:rPr lang="en-US" sz="2800" dirty="0" smtClean="0">
                <a:solidFill>
                  <a:schemeClr val="tx2"/>
                </a:solidFill>
              </a:rPr>
              <a:t>Expect public, from children to detector experts.</a:t>
            </a:r>
          </a:p>
          <a:p>
            <a:pPr marL="182880"/>
            <a:endParaRPr lang="en-US" sz="2800" dirty="0">
              <a:solidFill>
                <a:schemeClr val="tx2"/>
              </a:solidFill>
            </a:endParaRPr>
          </a:p>
          <a:p>
            <a:pPr marL="182880"/>
            <a:r>
              <a:rPr lang="en-US" sz="2800" dirty="0">
                <a:solidFill>
                  <a:schemeClr val="tx2"/>
                </a:solidFill>
              </a:rPr>
              <a:t>Call to section leaders, for participation with their teams.</a:t>
            </a:r>
          </a:p>
          <a:p>
            <a:pPr marL="182880"/>
            <a:endParaRPr lang="en-US" sz="2800" dirty="0">
              <a:solidFill>
                <a:schemeClr val="tx2"/>
              </a:solidFill>
            </a:endParaRPr>
          </a:p>
          <a:p>
            <a:pPr marL="182880"/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4" name="Subtitle 1"/>
          <p:cNvSpPr txBox="1">
            <a:spLocks/>
          </p:cNvSpPr>
          <p:nvPr/>
        </p:nvSpPr>
        <p:spPr>
          <a:xfrm>
            <a:off x="0" y="5517232"/>
            <a:ext cx="9144000" cy="608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 smtClean="0">
                <a:solidFill>
                  <a:srgbClr val="0000FF"/>
                </a:solidFill>
              </a:rPr>
              <a:t>http://opendays2013.web.cern.ch/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Neil PH/DT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0535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0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00" y="1219200"/>
            <a:ext cx="8585200" cy="4648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7375E"/>
                </a:solidFill>
              </a:rPr>
              <a:t>Cash position </a:t>
            </a:r>
            <a:r>
              <a:rPr lang="en-US" sz="2000" dirty="0"/>
              <a:t>or </a:t>
            </a:r>
            <a:r>
              <a:rPr lang="en-US" sz="2000" dirty="0" err="1"/>
              <a:t>Organisation</a:t>
            </a:r>
            <a:r>
              <a:rPr lang="en-US" sz="2000" dirty="0"/>
              <a:t> still acceptable. Most countries paid (or will soon have paid) ≥ 50% of 2013 </a:t>
            </a:r>
            <a:r>
              <a:rPr lang="en-US" sz="2000" dirty="0" smtClean="0"/>
              <a:t>Contribution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Candidates for Accession: Rumania, Associate Members: Israel and Serbia</a:t>
            </a:r>
            <a:endParaRPr lang="en-US" sz="2000" dirty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/>
              <a:t>Good performance of </a:t>
            </a:r>
            <a:r>
              <a:rPr lang="en-US" sz="2000" dirty="0">
                <a:solidFill>
                  <a:srgbClr val="17375E"/>
                </a:solidFill>
              </a:rPr>
              <a:t>Pension Fund </a:t>
            </a:r>
            <a:r>
              <a:rPr lang="en-US" sz="2000" dirty="0"/>
              <a:t>in 2012 (6.8%, well above 3%+inflation target)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17375E"/>
                </a:solidFill>
              </a:rPr>
              <a:t>LD2IC</a:t>
            </a:r>
            <a:endParaRPr lang="en-US" sz="2000" dirty="0">
              <a:solidFill>
                <a:srgbClr val="17375E"/>
              </a:solidFill>
            </a:endParaRPr>
          </a:p>
          <a:p>
            <a:pPr marL="857250" lvl="1" indent="-457200">
              <a:spcBef>
                <a:spcPts val="0"/>
              </a:spcBef>
            </a:pPr>
            <a:r>
              <a:rPr lang="en-US" sz="1600" dirty="0"/>
              <a:t>Last year statistics, 61 proposed, 58 granted, 57 went to job holder</a:t>
            </a:r>
          </a:p>
          <a:p>
            <a:pPr marL="857250" lvl="1" indent="-457200">
              <a:spcBef>
                <a:spcPts val="0"/>
              </a:spcBef>
            </a:pPr>
            <a:r>
              <a:rPr lang="en-US" sz="1600" dirty="0"/>
              <a:t>This year: Boards mid October – End November, </a:t>
            </a:r>
            <a:r>
              <a:rPr lang="en-US" sz="1600" dirty="0" smtClean="0"/>
              <a:t>Exercise finished </a:t>
            </a:r>
            <a:r>
              <a:rPr lang="en-US" sz="1600" dirty="0"/>
              <a:t>by </a:t>
            </a:r>
            <a:r>
              <a:rPr lang="en-US" sz="1600" dirty="0" smtClean="0"/>
              <a:t>Xmas</a:t>
            </a:r>
          </a:p>
          <a:p>
            <a:pPr marL="857250" lvl="1" indent="-457200">
              <a:spcBef>
                <a:spcPts val="0"/>
              </a:spcBef>
            </a:pPr>
            <a:endParaRPr lang="en-US" sz="1600" dirty="0" smtClean="0"/>
          </a:p>
          <a:p>
            <a:pPr marL="457200" indent="-457200">
              <a:spcBef>
                <a:spcPts val="0"/>
              </a:spcBef>
            </a:pPr>
            <a:r>
              <a:rPr lang="en-US" sz="2000" dirty="0" smtClean="0"/>
              <a:t>New PH E</a:t>
            </a:r>
            <a:r>
              <a:rPr lang="en-US" sz="2000" dirty="0"/>
              <a:t>-</a:t>
            </a:r>
            <a:r>
              <a:rPr lang="en-US" sz="2000" dirty="0" smtClean="0"/>
              <a:t>newsletter: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://ph-</a:t>
            </a:r>
            <a:r>
              <a:rPr lang="en-US" sz="2000" dirty="0" smtClean="0">
                <a:hlinkClick r:id="rId2"/>
              </a:rPr>
              <a:t>news.web.cern.ch</a:t>
            </a: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Screen Shot 2013-05-05 at 9.20.08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4523359"/>
            <a:ext cx="2590800" cy="233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54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78" y="0"/>
            <a:ext cx="7085106" cy="117512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Resources Breakdown</a:t>
            </a:r>
            <a:br>
              <a:rPr lang="en-US" sz="4000" dirty="0" smtClean="0"/>
            </a:br>
            <a:r>
              <a:rPr lang="en-US" sz="4000" b="1" dirty="0" smtClean="0"/>
              <a:t>Projects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52766" y="5914998"/>
            <a:ext cx="7263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Staff directly allocated (above 5% level) to projects in experiments: 35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FTE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1674" y="1665112"/>
            <a:ext cx="2666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FTE Designer detached to ATLAS, no DT supervision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729451" y="2116667"/>
            <a:ext cx="324203" cy="296334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251209" y="4162777"/>
            <a:ext cx="536223" cy="56445"/>
          </a:xfrm>
          <a:prstGeom prst="straightConnector1">
            <a:avLst/>
          </a:prstGeom>
          <a:ln>
            <a:solidFill>
              <a:srgbClr val="97BEC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770849" y="3722512"/>
            <a:ext cx="25142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4.2 FTE Techs + 1 FTE Engineer detached to ALICE, no DT supervision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1126070" y="6273224"/>
            <a:ext cx="687890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953735"/>
                </a:solidFill>
              </a:rPr>
              <a:t>LHC VS non-LHC experiments: 24 / 11 and LHC operation VS LHC upgrades: 18 / 6</a:t>
            </a:r>
            <a:endParaRPr lang="en-US" sz="1600" dirty="0">
              <a:solidFill>
                <a:srgbClr val="953735"/>
              </a:solidFill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564263"/>
              </p:ext>
            </p:extLst>
          </p:nvPr>
        </p:nvGraphicFramePr>
        <p:xfrm>
          <a:off x="1608667" y="1439333"/>
          <a:ext cx="5348110" cy="4670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154334" y="11430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2013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572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3-01-26 at 10.39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78" y="4642556"/>
            <a:ext cx="3416298" cy="2215444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342080"/>
              </p:ext>
            </p:extLst>
          </p:nvPr>
        </p:nvGraphicFramePr>
        <p:xfrm>
          <a:off x="211667" y="1346202"/>
          <a:ext cx="8720667" cy="3388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6965"/>
                <a:gridCol w="703521"/>
                <a:gridCol w="4049291"/>
                <a:gridCol w="6208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Operations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 cooling coordination and expert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Generic mechanical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ATLAS-ALFA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2.7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and commissioning of control SW/HW for cooling plants (thermo-siphon and CO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Generic mechanical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ATLAS-ALFA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Pixel extraction/installation (nSQP related)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IBL assembly/commissioning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 to TRT leak finding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support to Micro-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megas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project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HL-LHC TK upgrade engineering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7.2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Upgrade LS1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Pixel nSQP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IBL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cooling and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 thermo-siphon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LS2, LS3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support for Micro-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megas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HL-LHC TK upgrade engineering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3.9</a:t>
                      </a:r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5777" y="959557"/>
            <a:ext cx="1932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ECP: </a:t>
            </a:r>
            <a:r>
              <a:rPr lang="en-US" sz="2000" i="1" dirty="0" err="1" smtClean="0">
                <a:solidFill>
                  <a:schemeClr val="accent2"/>
                </a:solidFill>
              </a:rPr>
              <a:t>M.Capeans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3332" y="5080000"/>
            <a:ext cx="46002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accent1">
                    <a:lumMod val="75000"/>
                  </a:schemeClr>
                </a:solidFill>
              </a:rPr>
              <a:t>Example: Pixel nSQP project in 2012</a:t>
            </a: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0.5 FTE Project management</a:t>
            </a: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0.4 FTE Electrical QA</a:t>
            </a: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2 FTE Mechanical support (tools, infrastructure…)</a:t>
            </a:r>
          </a:p>
          <a:p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b="1" i="1" dirty="0">
                <a:solidFill>
                  <a:schemeClr val="accent1">
                    <a:lumMod val="75000"/>
                  </a:schemeClr>
                </a:solidFill>
              </a:rPr>
              <a:t>&lt; </a:t>
            </a: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Picture: </a:t>
            </a:r>
            <a:r>
              <a:rPr lang="en-US" sz="1200" i="1" dirty="0" smtClean="0">
                <a:solidFill>
                  <a:schemeClr val="accent1">
                    <a:lumMod val="75000"/>
                  </a:schemeClr>
                </a:solidFill>
              </a:rPr>
              <a:t>nSQP panel fully completed ready for installation</a:t>
            </a:r>
            <a:endParaRPr lang="en-US" sz="1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ATLAS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8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3600" dirty="0" smtClean="0">
                <a:solidFill>
                  <a:srgbClr val="376092"/>
                </a:solidFill>
              </a:rPr>
              <a:t>CMS</a:t>
            </a:r>
            <a:endParaRPr lang="en-US" sz="3600" dirty="0">
              <a:solidFill>
                <a:srgbClr val="37609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017281"/>
              </p:ext>
            </p:extLst>
          </p:nvPr>
        </p:nvGraphicFramePr>
        <p:xfrm>
          <a:off x="211667" y="1289758"/>
          <a:ext cx="8720667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4666"/>
                <a:gridCol w="635000"/>
                <a:gridCol w="3570111"/>
                <a:gridCol w="6208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Operations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coordination and expert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Ecal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cooling controls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Preshower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detector support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TK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Humidity lowering and cold 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Ecal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cooling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nstallation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cooling plants installation &amp; commissioning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HL-LHC TK upgrade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3.2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Upgrade LS1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Pixel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Lumi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Telescope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(PLT) prod.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cooling plants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LS3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HL-LHC TK upgrade</a:t>
                      </a:r>
                    </a:p>
                    <a:p>
                      <a:pPr marL="450850" lvl="1" indent="0">
                        <a:buFont typeface="Arial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design + mechanics</a:t>
                      </a:r>
                    </a:p>
                    <a:p>
                      <a:pPr marL="450850" lvl="1" indent="0">
                        <a:buFont typeface="Arial"/>
                        <a:buNone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Integration, support structures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1.9</a:t>
                      </a:r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9888" y="917225"/>
            <a:ext cx="1830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ECP: </a:t>
            </a:r>
            <a:r>
              <a:rPr lang="en-US" sz="2000" i="1" dirty="0" err="1" smtClean="0">
                <a:solidFill>
                  <a:schemeClr val="accent2"/>
                </a:solidFill>
              </a:rPr>
              <a:t>P.Petagna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60333" y="5023556"/>
            <a:ext cx="45578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376092"/>
                </a:solidFill>
              </a:rPr>
              <a:t>Example: CMS Tracker Upgrade </a:t>
            </a:r>
            <a:r>
              <a:rPr lang="en-US" sz="1400" dirty="0">
                <a:solidFill>
                  <a:srgbClr val="376092"/>
                </a:solidFill>
              </a:rPr>
              <a:t>~ 1.2 </a:t>
            </a:r>
            <a:r>
              <a:rPr lang="en-US" sz="1400" dirty="0" smtClean="0">
                <a:solidFill>
                  <a:srgbClr val="376092"/>
                </a:solidFill>
              </a:rPr>
              <a:t>FTE</a:t>
            </a:r>
            <a:endParaRPr lang="en-US" sz="1400" b="1" i="1" dirty="0" smtClean="0">
              <a:solidFill>
                <a:srgbClr val="376092"/>
              </a:solidFill>
            </a:endParaRPr>
          </a:p>
          <a:p>
            <a:r>
              <a:rPr lang="en-US" sz="1400" dirty="0">
                <a:solidFill>
                  <a:srgbClr val="376092"/>
                </a:solidFill>
              </a:rPr>
              <a:t>T</a:t>
            </a:r>
            <a:r>
              <a:rPr lang="en-US" sz="1400" dirty="0" smtClean="0">
                <a:solidFill>
                  <a:srgbClr val="376092"/>
                </a:solidFill>
              </a:rPr>
              <a:t>racker </a:t>
            </a:r>
            <a:r>
              <a:rPr lang="en-US" sz="1400" dirty="0">
                <a:solidFill>
                  <a:srgbClr val="376092"/>
                </a:solidFill>
              </a:rPr>
              <a:t>upgrade module design and front-end hybrid R&amp;</a:t>
            </a:r>
            <a:r>
              <a:rPr lang="en-US" sz="1400" dirty="0" smtClean="0">
                <a:solidFill>
                  <a:srgbClr val="376092"/>
                </a:solidFill>
              </a:rPr>
              <a:t>D, and integration studies</a:t>
            </a:r>
          </a:p>
          <a:p>
            <a:endParaRPr lang="en-US" sz="1200" b="1" i="1" dirty="0" smtClean="0">
              <a:solidFill>
                <a:srgbClr val="376092"/>
              </a:solidFill>
            </a:endParaRPr>
          </a:p>
          <a:p>
            <a:r>
              <a:rPr lang="en-US" sz="1200" b="1" i="1" dirty="0" smtClean="0">
                <a:solidFill>
                  <a:srgbClr val="376092"/>
                </a:solidFill>
              </a:rPr>
              <a:t>&lt; Picture (</a:t>
            </a:r>
            <a:r>
              <a:rPr lang="en-US" sz="1200" b="1" i="1" dirty="0" err="1" smtClean="0">
                <a:solidFill>
                  <a:srgbClr val="376092"/>
                </a:solidFill>
              </a:rPr>
              <a:t>A.Honma</a:t>
            </a:r>
            <a:r>
              <a:rPr lang="en-US" sz="1200" b="1" i="1" dirty="0" smtClean="0">
                <a:solidFill>
                  <a:srgbClr val="376092"/>
                </a:solidFill>
              </a:rPr>
              <a:t>): </a:t>
            </a:r>
            <a:r>
              <a:rPr lang="en-US" sz="1200" i="1" dirty="0">
                <a:solidFill>
                  <a:srgbClr val="376092"/>
                </a:solidFill>
              </a:rPr>
              <a:t>CMS tracker upgrade module mock-up made with 3D printed dummy hybrid </a:t>
            </a:r>
            <a:endParaRPr lang="en-US" sz="1200" b="1" i="1" dirty="0" smtClean="0">
              <a:solidFill>
                <a:srgbClr val="376092"/>
              </a:solidFill>
            </a:endParaRPr>
          </a:p>
        </p:txBody>
      </p:sp>
      <p:pic>
        <p:nvPicPr>
          <p:cNvPr id="16" name="Picture 15" descr="CMStrk_upgr_mockup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10" y="4586110"/>
            <a:ext cx="3287889" cy="227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7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3600" dirty="0" err="1" smtClean="0">
                <a:solidFill>
                  <a:srgbClr val="376092"/>
                </a:solidFill>
              </a:rPr>
              <a:t>LHCb</a:t>
            </a:r>
            <a:endParaRPr lang="en-US" sz="3600" dirty="0">
              <a:solidFill>
                <a:srgbClr val="37609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053932"/>
              </p:ext>
            </p:extLst>
          </p:nvPr>
        </p:nvGraphicFramePr>
        <p:xfrm>
          <a:off x="211667" y="1586091"/>
          <a:ext cx="8720667" cy="2412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6555"/>
                <a:gridCol w="705556"/>
                <a:gridCol w="3767666"/>
                <a:gridCol w="6208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Operations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Shifts, run-chief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Engineering support (design)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VELO support, test beams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RICH: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operation and HPD repairs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3.3</a:t>
                      </a:r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Shielding behind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system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Detector movements (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VELO (new cooling concepts)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RICH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upgrade studies, incl. TORCH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Assessment</a:t>
                      </a:r>
                      <a:r>
                        <a:rPr lang="en-US" sz="1600" b="0" baseline="0" dirty="0" smtClean="0"/>
                        <a:t> of </a:t>
                      </a:r>
                      <a:r>
                        <a:rPr lang="en-US" sz="1600" b="0" baseline="0" dirty="0" err="1" smtClean="0"/>
                        <a:t>Sci</a:t>
                      </a:r>
                      <a:r>
                        <a:rPr lang="en-US" sz="1600" b="0" baseline="0" dirty="0" smtClean="0"/>
                        <a:t>-Fibers for tracking</a:t>
                      </a:r>
                      <a:endParaRPr lang="en-US" sz="1600" b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5.1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Upgrade LS2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Assessment</a:t>
                      </a:r>
                      <a:r>
                        <a:rPr lang="en-US" sz="1600" b="0" baseline="0" dirty="0" smtClean="0"/>
                        <a:t> of </a:t>
                      </a:r>
                      <a:r>
                        <a:rPr lang="en-US" sz="1600" b="0" baseline="0" dirty="0" err="1" smtClean="0"/>
                        <a:t>Sci</a:t>
                      </a:r>
                      <a:r>
                        <a:rPr lang="en-US" sz="1600" b="0" baseline="0" dirty="0" smtClean="0"/>
                        <a:t>-Fibers for tracking</a:t>
                      </a:r>
                      <a:endParaRPr lang="en-US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</a:t>
                      </a:r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65808CA-B9D4-C243-A36C-A942D4F130F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14334" y="4543231"/>
            <a:ext cx="440266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376092"/>
                </a:solidFill>
              </a:rPr>
              <a:t>Example: </a:t>
            </a:r>
            <a:r>
              <a:rPr lang="en-US" sz="1400" b="1" i="1" dirty="0" err="1" smtClean="0">
                <a:solidFill>
                  <a:srgbClr val="376092"/>
                </a:solidFill>
              </a:rPr>
              <a:t>SciFi</a:t>
            </a:r>
            <a:r>
              <a:rPr lang="en-US" sz="1400" b="1" i="1" dirty="0" smtClean="0">
                <a:solidFill>
                  <a:srgbClr val="376092"/>
                </a:solidFill>
              </a:rPr>
              <a:t> for Tracker Upgrade option for LS2</a:t>
            </a:r>
          </a:p>
          <a:p>
            <a:r>
              <a:rPr lang="en-US" sz="1400" dirty="0" smtClean="0">
                <a:solidFill>
                  <a:srgbClr val="376092"/>
                </a:solidFill>
              </a:rPr>
              <a:t>~ 0.6 FTE</a:t>
            </a:r>
          </a:p>
          <a:p>
            <a:r>
              <a:rPr lang="en-US" sz="1400" dirty="0" smtClean="0">
                <a:solidFill>
                  <a:srgbClr val="376092"/>
                </a:solidFill>
              </a:rPr>
              <a:t>L</a:t>
            </a:r>
            <a:r>
              <a:rPr lang="en-GB" sz="1400" dirty="0" err="1" smtClean="0">
                <a:solidFill>
                  <a:srgbClr val="376092"/>
                </a:solidFill>
              </a:rPr>
              <a:t>arge</a:t>
            </a:r>
            <a:r>
              <a:rPr lang="en-GB" sz="1400" dirty="0" smtClean="0">
                <a:solidFill>
                  <a:srgbClr val="376092"/>
                </a:solidFill>
              </a:rPr>
              <a:t> </a:t>
            </a:r>
            <a:r>
              <a:rPr lang="en-GB" sz="1400" dirty="0">
                <a:solidFill>
                  <a:srgbClr val="376092"/>
                </a:solidFill>
              </a:rPr>
              <a:t>area scintillating fibre </a:t>
            </a:r>
            <a:r>
              <a:rPr lang="en-GB" sz="1400" dirty="0" smtClean="0">
                <a:solidFill>
                  <a:srgbClr val="376092"/>
                </a:solidFill>
              </a:rPr>
              <a:t>tracker</a:t>
            </a:r>
          </a:p>
          <a:p>
            <a:r>
              <a:rPr lang="en-GB" sz="1400" dirty="0" smtClean="0">
                <a:solidFill>
                  <a:srgbClr val="376092"/>
                </a:solidFill>
              </a:rPr>
              <a:t>(500k channels, 30 </a:t>
            </a:r>
            <a:r>
              <a:rPr lang="en-GB" sz="1400" dirty="0" err="1" smtClean="0">
                <a:solidFill>
                  <a:srgbClr val="376092"/>
                </a:solidFill>
              </a:rPr>
              <a:t>kGy</a:t>
            </a:r>
            <a:r>
              <a:rPr lang="en-GB" sz="1400" dirty="0" smtClean="0">
                <a:solidFill>
                  <a:srgbClr val="376092"/>
                </a:solidFill>
              </a:rPr>
              <a:t> </a:t>
            </a:r>
            <a:r>
              <a:rPr lang="en-GB" sz="1400" dirty="0" err="1" smtClean="0">
                <a:solidFill>
                  <a:srgbClr val="376092"/>
                </a:solidFill>
              </a:rPr>
              <a:t>radhard</a:t>
            </a:r>
            <a:r>
              <a:rPr lang="en-GB" sz="1400" dirty="0" smtClean="0">
                <a:solidFill>
                  <a:srgbClr val="376092"/>
                </a:solidFill>
              </a:rPr>
              <a:t>)</a:t>
            </a:r>
            <a:endParaRPr lang="en-GB" sz="1400" dirty="0">
              <a:solidFill>
                <a:srgbClr val="376092"/>
              </a:solidFill>
            </a:endParaRPr>
          </a:p>
          <a:p>
            <a:endParaRPr lang="en-GB" sz="1400" dirty="0" smtClean="0">
              <a:solidFill>
                <a:srgbClr val="376092"/>
              </a:solidFill>
            </a:endParaRPr>
          </a:p>
          <a:p>
            <a:endParaRPr lang="en-GB" sz="1400" dirty="0">
              <a:solidFill>
                <a:srgbClr val="376092"/>
              </a:solidFill>
            </a:endParaRPr>
          </a:p>
          <a:p>
            <a:endParaRPr lang="en-GB" sz="1400" dirty="0" smtClean="0">
              <a:solidFill>
                <a:srgbClr val="376092"/>
              </a:solidFill>
            </a:endParaRPr>
          </a:p>
          <a:p>
            <a:r>
              <a:rPr lang="en-US" sz="1200" b="1" i="1" dirty="0" smtClean="0">
                <a:solidFill>
                  <a:srgbClr val="376092"/>
                </a:solidFill>
              </a:rPr>
              <a:t>&lt; Picture  </a:t>
            </a:r>
            <a:r>
              <a:rPr lang="en-GB" sz="1200" i="1" dirty="0" smtClean="0">
                <a:solidFill>
                  <a:srgbClr val="376092"/>
                </a:solidFill>
              </a:rPr>
              <a:t>Baseline </a:t>
            </a:r>
            <a:r>
              <a:rPr lang="en-GB" sz="1200" i="1" dirty="0">
                <a:solidFill>
                  <a:srgbClr val="376092"/>
                </a:solidFill>
              </a:rPr>
              <a:t>technology: 0.25 mm </a:t>
            </a:r>
            <a:r>
              <a:rPr lang="en-GB" sz="1200" i="1" dirty="0" err="1">
                <a:solidFill>
                  <a:srgbClr val="376092"/>
                </a:solidFill>
              </a:rPr>
              <a:t>Ø</a:t>
            </a:r>
            <a:r>
              <a:rPr lang="en-GB" sz="1200" i="1" dirty="0">
                <a:solidFill>
                  <a:srgbClr val="376092"/>
                </a:solidFill>
              </a:rPr>
              <a:t> multi-cladded sci. </a:t>
            </a:r>
            <a:r>
              <a:rPr lang="en-GB" sz="1200" i="1" dirty="0" smtClean="0">
                <a:solidFill>
                  <a:srgbClr val="376092"/>
                </a:solidFill>
              </a:rPr>
              <a:t>fibres read out </a:t>
            </a:r>
            <a:r>
              <a:rPr lang="en-GB" sz="1200" i="1" dirty="0">
                <a:solidFill>
                  <a:srgbClr val="376092"/>
                </a:solidFill>
              </a:rPr>
              <a:t>by </a:t>
            </a:r>
            <a:r>
              <a:rPr lang="en-GB" sz="1200" i="1" dirty="0" err="1">
                <a:solidFill>
                  <a:srgbClr val="376092"/>
                </a:solidFill>
              </a:rPr>
              <a:t>SiPM</a:t>
            </a:r>
            <a:r>
              <a:rPr lang="en-GB" sz="1200" i="1" dirty="0">
                <a:solidFill>
                  <a:srgbClr val="376092"/>
                </a:solidFill>
              </a:rPr>
              <a:t> arrays (0.25 × 1.3 mm2</a:t>
            </a:r>
            <a:r>
              <a:rPr lang="en-GB" sz="1200" i="1" dirty="0" smtClean="0">
                <a:solidFill>
                  <a:srgbClr val="376092"/>
                </a:solidFill>
              </a:rPr>
              <a:t>)</a:t>
            </a:r>
            <a:endParaRPr lang="en-GB" sz="1200" i="1" dirty="0">
              <a:solidFill>
                <a:srgbClr val="376092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6104095"/>
            <a:ext cx="4496743" cy="65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1239" y="4492489"/>
            <a:ext cx="1893789" cy="14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3237463" y="4492489"/>
            <a:ext cx="0" cy="7289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237463" y="5374250"/>
            <a:ext cx="0" cy="7289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3011060" y="5019070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 x 2.5 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4000" y="1114782"/>
            <a:ext cx="1802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ECP: </a:t>
            </a:r>
            <a:r>
              <a:rPr lang="en-US" sz="2000" i="1" dirty="0" err="1" smtClean="0">
                <a:solidFill>
                  <a:schemeClr val="accent2"/>
                </a:solidFill>
              </a:rPr>
              <a:t>B.Schmidt</a:t>
            </a:r>
            <a:endParaRPr lang="en-US" sz="20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496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3600" dirty="0" smtClean="0">
                <a:solidFill>
                  <a:srgbClr val="376092"/>
                </a:solidFill>
              </a:rPr>
              <a:t>ALICE</a:t>
            </a:r>
            <a:endParaRPr lang="en-US" sz="3600" dirty="0">
              <a:solidFill>
                <a:srgbClr val="37609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2737450"/>
              </p:ext>
            </p:extLst>
          </p:nvPr>
        </p:nvGraphicFramePr>
        <p:xfrm>
          <a:off x="225778" y="1981198"/>
          <a:ext cx="8720667" cy="3144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444"/>
                <a:gridCol w="677334"/>
                <a:gridCol w="3428999"/>
                <a:gridCol w="6208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Operations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General mechanical support: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structures,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movements, assembly areas, system support (TPC, HMPID, …)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Engineering (Project engineer &amp; design support)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dirty="0" smtClean="0"/>
                        <a:t>Upgrade LS2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PE for the upgrade of</a:t>
                      </a:r>
                      <a:r>
                        <a:rPr lang="en-US" sz="1600" b="0" baseline="0" dirty="0" smtClean="0"/>
                        <a:t> the </a:t>
                      </a:r>
                      <a:r>
                        <a:rPr lang="en-US" sz="1600" b="0" dirty="0" smtClean="0"/>
                        <a:t>Inner Tracking System</a:t>
                      </a:r>
                      <a:r>
                        <a:rPr lang="en-US" sz="1600" b="0" baseline="0" dirty="0" smtClean="0"/>
                        <a:t> (ITS)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Intense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technical work in all fronts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7.8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65808CA-B9D4-C243-A36C-A942D4F130F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68112" y="1213559"/>
            <a:ext cx="8416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ECP: </a:t>
            </a:r>
            <a:r>
              <a:rPr lang="en-US" sz="2000" i="1" dirty="0" err="1" smtClean="0">
                <a:solidFill>
                  <a:schemeClr val="accent2"/>
                </a:solidFill>
              </a:rPr>
              <a:t>P.Martinengo</a:t>
            </a:r>
            <a:endParaRPr lang="en-US" sz="2000" i="1" dirty="0" smtClean="0">
              <a:solidFill>
                <a:schemeClr val="accent2"/>
              </a:solidFill>
            </a:endParaRPr>
          </a:p>
          <a:p>
            <a:r>
              <a:rPr lang="en-US" sz="2000" i="1" dirty="0" smtClean="0">
                <a:solidFill>
                  <a:schemeClr val="accent2"/>
                </a:solidFill>
              </a:rPr>
              <a:t>Most of the PH-DT team for ALICE is detached and supervised by ALICE TC &amp; PE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1210214_01-A5-at-72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9277" y="4332110"/>
            <a:ext cx="3407834" cy="22718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222" y="5466785"/>
            <a:ext cx="485422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>
                <a:solidFill>
                  <a:srgbClr val="376092"/>
                </a:solidFill>
              </a:rPr>
              <a:t>Example: ITS</a:t>
            </a:r>
            <a:endParaRPr lang="en-US" sz="1400" dirty="0" smtClean="0">
              <a:solidFill>
                <a:srgbClr val="376092"/>
              </a:solidFill>
            </a:endParaRPr>
          </a:p>
          <a:p>
            <a:pPr algn="r"/>
            <a:r>
              <a:rPr lang="en-US" sz="1400" i="1" dirty="0">
                <a:solidFill>
                  <a:srgbClr val="376092"/>
                </a:solidFill>
              </a:rPr>
              <a:t>ITS will consist of 7 layers of silicon sensors supported by an ultra-light carbon </a:t>
            </a:r>
            <a:r>
              <a:rPr lang="en-US" sz="1400" i="1" dirty="0" err="1">
                <a:solidFill>
                  <a:srgbClr val="376092"/>
                </a:solidFill>
              </a:rPr>
              <a:t>fibre</a:t>
            </a:r>
            <a:r>
              <a:rPr lang="en-US" sz="1400" i="1" dirty="0">
                <a:solidFill>
                  <a:srgbClr val="376092"/>
                </a:solidFill>
              </a:rPr>
              <a:t> structure</a:t>
            </a:r>
            <a:endParaRPr lang="en-GB" sz="1400" i="1" dirty="0" smtClean="0">
              <a:solidFill>
                <a:srgbClr val="376092"/>
              </a:solidFill>
            </a:endParaRPr>
          </a:p>
          <a:p>
            <a:pPr algn="r"/>
            <a:endParaRPr lang="en-GB" sz="1400" dirty="0" smtClean="0">
              <a:solidFill>
                <a:srgbClr val="376092"/>
              </a:solidFill>
            </a:endParaRPr>
          </a:p>
          <a:p>
            <a:pPr algn="r"/>
            <a:r>
              <a:rPr lang="en-US" sz="1200" b="1" i="1" dirty="0" smtClean="0">
                <a:solidFill>
                  <a:srgbClr val="376092"/>
                </a:solidFill>
              </a:rPr>
              <a:t>Picture (CERN)  </a:t>
            </a:r>
            <a:r>
              <a:rPr lang="en-GB" sz="1200" i="1" dirty="0" smtClean="0">
                <a:solidFill>
                  <a:srgbClr val="376092"/>
                </a:solidFill>
              </a:rPr>
              <a:t>Prototype of half ITS, with the 3 innermost Si-sensor layers</a:t>
            </a:r>
            <a:endParaRPr lang="en-GB" sz="1200" i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73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3600" dirty="0" smtClean="0">
                <a:solidFill>
                  <a:srgbClr val="376092"/>
                </a:solidFill>
              </a:rPr>
              <a:t>TOTEM</a:t>
            </a:r>
            <a:endParaRPr lang="en-US" sz="3600" dirty="0">
              <a:solidFill>
                <a:srgbClr val="37609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754596"/>
              </p:ext>
            </p:extLst>
          </p:nvPr>
        </p:nvGraphicFramePr>
        <p:xfrm>
          <a:off x="239889" y="1346203"/>
          <a:ext cx="8720667" cy="3144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7889"/>
                <a:gridCol w="564444"/>
                <a:gridCol w="4303889"/>
                <a:gridCol w="5644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FTE</a:t>
                      </a:r>
                      <a:endParaRPr lang="en-US" sz="1600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Operations:</a:t>
                      </a:r>
                    </a:p>
                    <a:p>
                      <a:endParaRPr lang="en-US" sz="1600" b="1" dirty="0" smtClean="0"/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Roman Pots (Si-detectors)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RP movement system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and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upport for </a:t>
                      </a:r>
                      <a:r>
                        <a:rPr lang="en-GB" sz="16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 secondary vacuum system</a:t>
                      </a:r>
                      <a:r>
                        <a:rPr lang="en-US" sz="1600" i="0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600" i="0" dirty="0" smtClean="0">
                        <a:effectLst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T2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stations (GEM detectors)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upport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6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300"/>
                        </a:spcAft>
                        <a:buFont typeface="Arial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Intense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technical work and update of control 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systems software </a:t>
                      </a:r>
                      <a:r>
                        <a:rPr lang="en-US" sz="1600" i="1" kern="1200" baseline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(need a new WP, currently under preparation, and to update committed FTE)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Secondary Vacuum System Upgrade</a:t>
                      </a:r>
                      <a:endParaRPr lang="en-US" sz="12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147 m station dismounting operation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Detector package protection cover for 220m RP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220m stations bake put operation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RP anti-collision range adjustment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Integration stepper motor resolver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FESA class and DIM communication SW upgrade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calibration and commissioning</a:t>
                      </a:r>
                    </a:p>
                    <a:p>
                      <a:pPr marL="285750" marR="0" indent="-2016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220 m RP extension from removed 147m</a:t>
                      </a:r>
                      <a:endParaRPr lang="en-US" sz="120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65808CA-B9D4-C243-A36C-A942D4F130F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54000" y="945449"/>
            <a:ext cx="1599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ECP: </a:t>
            </a:r>
            <a:r>
              <a:rPr lang="en-US" sz="2000" i="1" dirty="0" err="1" smtClean="0">
                <a:solidFill>
                  <a:schemeClr val="accent2"/>
                </a:solidFill>
              </a:rPr>
              <a:t>C.Joram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pic>
        <p:nvPicPr>
          <p:cNvPr id="6" name="Picture 5" descr="C:\Xavi\Totem\Pictures\Sector 5_6\Near Station 120\IMG_1399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89" y="4572000"/>
            <a:ext cx="3612444" cy="2286000"/>
          </a:xfrm>
          <a:prstGeom prst="rect">
            <a:avLst/>
          </a:prstGeom>
          <a:noFill/>
          <a:extLst/>
        </p:spPr>
      </p:pic>
      <p:sp>
        <p:nvSpPr>
          <p:cNvPr id="7" name="TextBox 6"/>
          <p:cNvSpPr txBox="1"/>
          <p:nvPr/>
        </p:nvSpPr>
        <p:spPr>
          <a:xfrm>
            <a:off x="4078111" y="5037119"/>
            <a:ext cx="488244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376092"/>
                </a:solidFill>
              </a:rPr>
              <a:t>Example: Dismantling of RP station at 147m</a:t>
            </a:r>
          </a:p>
          <a:p>
            <a:r>
              <a:rPr lang="en-GB" sz="1400" dirty="0">
                <a:solidFill>
                  <a:srgbClr val="376092"/>
                </a:solidFill>
              </a:rPr>
              <a:t>This task is complex and involves several aspects: mechanics, vacuum, control, detectors, services </a:t>
            </a:r>
            <a:r>
              <a:rPr lang="en-GB" sz="1400" dirty="0" smtClean="0">
                <a:solidFill>
                  <a:srgbClr val="376092"/>
                </a:solidFill>
              </a:rPr>
              <a:t>… &amp; radio-protection issues</a:t>
            </a:r>
            <a:endParaRPr lang="en-US" sz="1400" dirty="0">
              <a:solidFill>
                <a:srgbClr val="376092"/>
              </a:solidFill>
            </a:endParaRPr>
          </a:p>
          <a:p>
            <a:endParaRPr lang="en-US" sz="1400" b="1" i="1" dirty="0" smtClean="0">
              <a:solidFill>
                <a:srgbClr val="376092"/>
              </a:solidFill>
            </a:endParaRPr>
          </a:p>
          <a:p>
            <a:endParaRPr lang="en-GB" sz="1400" dirty="0" smtClean="0">
              <a:solidFill>
                <a:srgbClr val="376092"/>
              </a:solidFill>
            </a:endParaRPr>
          </a:p>
          <a:p>
            <a:r>
              <a:rPr lang="en-US" sz="1200" b="1" i="1" dirty="0" smtClean="0">
                <a:solidFill>
                  <a:srgbClr val="376092"/>
                </a:solidFill>
              </a:rPr>
              <a:t>&lt; Picture (</a:t>
            </a:r>
            <a:r>
              <a:rPr lang="en-US" sz="1200" b="1" i="1" dirty="0" err="1" smtClean="0">
                <a:solidFill>
                  <a:srgbClr val="376092"/>
                </a:solidFill>
              </a:rPr>
              <a:t>X.Pons</a:t>
            </a:r>
            <a:r>
              <a:rPr lang="en-US" sz="1200" b="1" i="1" dirty="0" smtClean="0">
                <a:solidFill>
                  <a:srgbClr val="376092"/>
                </a:solidFill>
              </a:rPr>
              <a:t>): </a:t>
            </a:r>
            <a:r>
              <a:rPr lang="en-GB" sz="1200" i="1" dirty="0" smtClean="0">
                <a:solidFill>
                  <a:srgbClr val="376092"/>
                </a:solidFill>
              </a:rPr>
              <a:t>Roma Pot at 147m</a:t>
            </a:r>
            <a:endParaRPr lang="en-GB" sz="1200" i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20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1376"/>
            <a:ext cx="6462889" cy="117512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Resources Breakdown</a:t>
            </a:r>
            <a:br>
              <a:rPr lang="en-US" sz="4000" dirty="0" smtClean="0"/>
            </a:br>
            <a:r>
              <a:rPr lang="en-US" sz="4000" b="1" dirty="0" smtClean="0"/>
              <a:t>Services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4372" y="6015165"/>
            <a:ext cx="7852618" cy="646331"/>
          </a:xfrm>
          <a:prstGeom prst="rect">
            <a:avLst/>
          </a:prstGeom>
          <a:solidFill>
            <a:srgbClr val="FFFFF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solidFill>
                  <a:srgbClr val="953735"/>
                </a:solidFill>
              </a:rPr>
              <a:t>Staff directly allocated (above 5% level) to SERVICES for experiments: 25 FTE</a:t>
            </a:r>
            <a:endParaRPr lang="en-US" dirty="0">
              <a:solidFill>
                <a:srgbClr val="953735"/>
              </a:solidFill>
            </a:endParaRPr>
          </a:p>
          <a:p>
            <a:pPr algn="ctr"/>
            <a:r>
              <a:rPr lang="en-US" i="1" dirty="0" smtClean="0">
                <a:solidFill>
                  <a:srgbClr val="953735"/>
                </a:solidFill>
              </a:rPr>
              <a:t>~75% </a:t>
            </a:r>
            <a:r>
              <a:rPr lang="en-US" i="1" dirty="0">
                <a:solidFill>
                  <a:srgbClr val="953735"/>
                </a:solidFill>
              </a:rPr>
              <a:t>of the allocated resources provide direct services to LHC projects (</a:t>
            </a:r>
            <a:r>
              <a:rPr lang="en-US" i="1" dirty="0" smtClean="0">
                <a:solidFill>
                  <a:srgbClr val="953735"/>
                </a:solidFill>
              </a:rPr>
              <a:t>~19 </a:t>
            </a:r>
            <a:r>
              <a:rPr lang="en-US" i="1" dirty="0">
                <a:solidFill>
                  <a:srgbClr val="953735"/>
                </a:solidFill>
              </a:rPr>
              <a:t>FTE)</a:t>
            </a:r>
            <a:endParaRPr lang="en-US" dirty="0">
              <a:solidFill>
                <a:srgbClr val="953735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8792201"/>
              </p:ext>
            </p:extLst>
          </p:nvPr>
        </p:nvGraphicFramePr>
        <p:xfrm>
          <a:off x="1368778" y="1199444"/>
          <a:ext cx="6434667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68445" y="156633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2013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5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14017"/>
            <a:ext cx="2133600" cy="365125"/>
          </a:xfrm>
        </p:spPr>
        <p:txBody>
          <a:bodyPr/>
          <a:lstStyle/>
          <a:p>
            <a:fld id="{065808CA-B9D4-C243-A36C-A942D4F130F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ound Diagonal Corner Rectangle 1"/>
          <p:cNvSpPr/>
          <p:nvPr/>
        </p:nvSpPr>
        <p:spPr>
          <a:xfrm>
            <a:off x="1806220" y="5813777"/>
            <a:ext cx="1919111" cy="719667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Calibri" pitchFamily="34" charset="0"/>
              </a:rPr>
              <a:t>DT FSU</a:t>
            </a:r>
          </a:p>
          <a:p>
            <a:pPr algn="ctr"/>
            <a:r>
              <a:rPr lang="en-US" sz="900" dirty="0" err="1">
                <a:latin typeface="Calibri" pitchFamily="34" charset="0"/>
              </a:rPr>
              <a:t>A.Kerhli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M.Carrichon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J.Dumollard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G.Lacroix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B.Marichy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A.Laassiri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G.Crepet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H.Sabba</a:t>
            </a:r>
            <a:r>
              <a:rPr lang="en-US" sz="900" dirty="0">
                <a:latin typeface="Calibri" pitchFamily="34" charset="0"/>
              </a:rPr>
              <a:t>, </a:t>
            </a:r>
            <a:r>
              <a:rPr lang="en-US" sz="900" dirty="0" err="1">
                <a:latin typeface="Calibri" pitchFamily="34" charset="0"/>
              </a:rPr>
              <a:t>H.Martinati</a:t>
            </a:r>
            <a:endParaRPr lang="en-US" sz="900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46777" y="3711223"/>
            <a:ext cx="1411111" cy="670277"/>
          </a:xfrm>
          <a:prstGeom prst="rect">
            <a:avLst/>
          </a:prstGeom>
          <a:solidFill>
            <a:srgbClr val="DDD9C3">
              <a:alpha val="3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38511" y="3682999"/>
            <a:ext cx="1258711" cy="684000"/>
          </a:xfrm>
          <a:prstGeom prst="rect">
            <a:avLst/>
          </a:prstGeom>
          <a:solidFill>
            <a:srgbClr val="DDD9C3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13132" y="4100691"/>
            <a:ext cx="1120423" cy="215999"/>
          </a:xfrm>
          <a:prstGeom prst="rect">
            <a:avLst/>
          </a:prstGeom>
          <a:solidFill>
            <a:srgbClr val="DDD9C3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6755" y="5829300"/>
            <a:ext cx="1433689" cy="791999"/>
          </a:xfrm>
          <a:prstGeom prst="rect">
            <a:avLst/>
          </a:prstGeom>
          <a:solidFill>
            <a:schemeClr val="bg2">
              <a:lumMod val="9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98977" y="4828822"/>
            <a:ext cx="1292579" cy="543277"/>
          </a:xfrm>
          <a:prstGeom prst="rect">
            <a:avLst/>
          </a:prstGeom>
          <a:solidFill>
            <a:srgbClr val="DDD9C3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 rot="20957069">
            <a:off x="4360453" y="4594980"/>
            <a:ext cx="4525700" cy="19305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4150" indent="-184150">
              <a:lnSpc>
                <a:spcPct val="70000"/>
              </a:lnSpc>
              <a:spcBef>
                <a:spcPts val="800"/>
              </a:spcBef>
            </a:pPr>
            <a:r>
              <a:rPr lang="en-US" sz="2000" b="1" dirty="0" smtClean="0">
                <a:solidFill>
                  <a:srgbClr val="953735"/>
                </a:solidFill>
              </a:rPr>
              <a:t>74 Staff members</a:t>
            </a:r>
          </a:p>
          <a:p>
            <a:pPr marL="184150" indent="-184150">
              <a:lnSpc>
                <a:spcPct val="70000"/>
              </a:lnSpc>
              <a:spcBef>
                <a:spcPts val="800"/>
              </a:spcBef>
            </a:pPr>
            <a:r>
              <a:rPr lang="en-US" sz="2000" b="1" dirty="0" smtClean="0">
                <a:solidFill>
                  <a:srgbClr val="953735"/>
                </a:solidFill>
              </a:rPr>
              <a:t>FSU of 14 people</a:t>
            </a:r>
          </a:p>
          <a:p>
            <a:pPr marL="184150" indent="-184150">
              <a:lnSpc>
                <a:spcPct val="70000"/>
              </a:lnSpc>
              <a:spcBef>
                <a:spcPts val="800"/>
              </a:spcBef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11 Fellows</a:t>
            </a:r>
          </a:p>
          <a:p>
            <a:pPr marL="184150" indent="-184150">
              <a:lnSpc>
                <a:spcPct val="70000"/>
              </a:lnSpc>
              <a:spcBef>
                <a:spcPts val="800"/>
              </a:spcBef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12 Tech/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Doct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Students</a:t>
            </a:r>
          </a:p>
          <a:p>
            <a:pPr marL="184150" indent="-184150">
              <a:lnSpc>
                <a:spcPct val="70000"/>
              </a:lnSpc>
              <a:spcBef>
                <a:spcPts val="800"/>
              </a:spcBef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6 Trainees</a:t>
            </a:r>
          </a:p>
          <a:p>
            <a:pPr marL="184150" indent="-184150">
              <a:lnSpc>
                <a:spcPct val="70000"/>
              </a:lnSpc>
              <a:spcBef>
                <a:spcPts val="8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Coming soon: 12 summer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std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&amp; +3 trainees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27232" y="4240391"/>
            <a:ext cx="1120423" cy="306209"/>
          </a:xfrm>
          <a:prstGeom prst="rect">
            <a:avLst/>
          </a:prstGeom>
          <a:solidFill>
            <a:srgbClr val="DDD9C3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OrganigramDT_March201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34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8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Arrivals since Jan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061129"/>
              </p:ext>
            </p:extLst>
          </p:nvPr>
        </p:nvGraphicFramePr>
        <p:xfrm>
          <a:off x="393700" y="1264187"/>
          <a:ext cx="8369300" cy="3307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117"/>
                <a:gridCol w="1431020"/>
                <a:gridCol w="3194499"/>
                <a:gridCol w="1026288"/>
                <a:gridCol w="838376"/>
              </a:tblGrid>
              <a:tr h="4347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Supervisor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Topic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Program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Arrival</a:t>
                      </a:r>
                      <a:endParaRPr lang="en-US" sz="1400" dirty="0"/>
                    </a:p>
                  </a:txBody>
                  <a:tcPr/>
                </a:tc>
              </a:tr>
              <a:tr h="61773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Pedro Miguel</a:t>
                      </a:r>
                      <a:r>
                        <a:rPr lang="en-US" sz="1400" b="1" baseline="0" dirty="0" smtClean="0"/>
                        <a:t> LIMA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A.Onnela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ATLAS IBL &amp; electro-mech.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support to irradiation</a:t>
                      </a:r>
                      <a:r>
                        <a:rPr lang="en-US" sz="1400" baseline="0" dirty="0" smtClean="0"/>
                        <a:t> facilities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1.1.13</a:t>
                      </a:r>
                      <a:endParaRPr lang="en-US" sz="1400" dirty="0"/>
                    </a:p>
                  </a:txBody>
                  <a:tcPr/>
                </a:tc>
              </a:tr>
              <a:tr h="52817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Giulia ROMAGNOLI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P.Petagna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Development of silicon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ymbol" charset="2"/>
                          <a:ea typeface="+mn-ea"/>
                          <a:cs typeface="Symbol" charset="2"/>
                        </a:rPr>
                        <a:t>m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-structured cooling plates for NA62 GTK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Doctoral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1.2.13</a:t>
                      </a:r>
                      <a:endParaRPr lang="en-US" sz="1400" dirty="0"/>
                    </a:p>
                  </a:txBody>
                  <a:tcPr/>
                </a:tc>
              </a:tr>
              <a:tr h="451443">
                <a:tc>
                  <a:txBody>
                    <a:bodyPr/>
                    <a:lstStyle/>
                    <a:p>
                      <a:r>
                        <a:rPr lang="en-US" sz="1400" b="1" dirty="0" err="1" smtClean="0"/>
                        <a:t>Patrik</a:t>
                      </a:r>
                      <a:r>
                        <a:rPr lang="en-US" sz="1400" b="1" baseline="0" dirty="0" smtClean="0"/>
                        <a:t> THUINER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L.Ropelewski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MPGD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Doctoral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1.2.13</a:t>
                      </a:r>
                    </a:p>
                  </a:txBody>
                  <a:tcPr/>
                </a:tc>
              </a:tr>
              <a:tr h="502723">
                <a:tc>
                  <a:txBody>
                    <a:bodyPr/>
                    <a:lstStyle/>
                    <a:p>
                      <a:r>
                        <a:rPr lang="en-US" sz="1400" b="1" dirty="0" err="1" smtClean="0"/>
                        <a:t>Piotr</a:t>
                      </a:r>
                      <a:r>
                        <a:rPr lang="en-US" sz="1400" b="1" dirty="0" smtClean="0"/>
                        <a:t> DZIURDZIA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R.Dumps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LHCb</a:t>
                      </a:r>
                      <a:r>
                        <a:rPr lang="en-US" sz="1400" dirty="0" smtClean="0"/>
                        <a:t> VELO</a:t>
                      </a:r>
                      <a:r>
                        <a:rPr lang="en-US" sz="1400" baseline="0" dirty="0" smtClean="0"/>
                        <a:t> &amp; </a:t>
                      </a:r>
                      <a:r>
                        <a:rPr lang="en-US" sz="1400" dirty="0" smtClean="0"/>
                        <a:t>cooling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Technical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1.3.13</a:t>
                      </a:r>
                    </a:p>
                  </a:txBody>
                  <a:tcPr/>
                </a:tc>
              </a:tr>
              <a:tr h="43470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Andreas KRUGER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M.Davenport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Technical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1.3.13</a:t>
                      </a:r>
                    </a:p>
                  </a:txBody>
                  <a:tcPr/>
                </a:tc>
              </a:tr>
              <a:tr h="338331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Christian GALLRAPP</a:t>
                      </a:r>
                      <a:endParaRPr lang="en-US" sz="14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M.Moll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Silicon</a:t>
                      </a:r>
                      <a:r>
                        <a:rPr lang="en-US" sz="1400" baseline="0" dirty="0" smtClean="0"/>
                        <a:t> detectors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Fellow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1.3.13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88" y="5067300"/>
            <a:ext cx="1174511" cy="1562100"/>
          </a:xfrm>
          <a:prstGeom prst="rect">
            <a:avLst/>
          </a:prstGeom>
        </p:spPr>
      </p:pic>
      <p:pic>
        <p:nvPicPr>
          <p:cNvPr id="9" name="Picture 8" descr="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100" y="5067300"/>
            <a:ext cx="1171151" cy="1562099"/>
          </a:xfrm>
          <a:prstGeom prst="rect">
            <a:avLst/>
          </a:prstGeom>
        </p:spPr>
      </p:pic>
      <p:pic>
        <p:nvPicPr>
          <p:cNvPr id="10" name="Picture 9" descr="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067300"/>
            <a:ext cx="1174511" cy="1562099"/>
          </a:xfrm>
          <a:prstGeom prst="rect">
            <a:avLst/>
          </a:prstGeom>
        </p:spPr>
      </p:pic>
      <p:pic>
        <p:nvPicPr>
          <p:cNvPr id="11" name="Picture 10" descr="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392" y="5067300"/>
            <a:ext cx="1212707" cy="1612900"/>
          </a:xfrm>
          <a:prstGeom prst="rect">
            <a:avLst/>
          </a:prstGeom>
        </p:spPr>
      </p:pic>
      <p:pic>
        <p:nvPicPr>
          <p:cNvPr id="12" name="Picture 11" descr="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241" y="5067300"/>
            <a:ext cx="1190977" cy="1584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4500" y="4699000"/>
            <a:ext cx="814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accent6">
                    <a:lumMod val="50000"/>
                  </a:schemeClr>
                </a:solidFill>
              </a:rPr>
              <a:t>Pedro Miguel                 Giulia                         </a:t>
            </a:r>
            <a:r>
              <a:rPr lang="en-US" sz="1400" b="1" i="1" dirty="0" err="1" smtClean="0">
                <a:solidFill>
                  <a:schemeClr val="accent6">
                    <a:lumMod val="50000"/>
                  </a:schemeClr>
                </a:solidFill>
              </a:rPr>
              <a:t>Patrik</a:t>
            </a:r>
            <a:r>
              <a:rPr lang="en-US" sz="14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</a:t>
            </a:r>
            <a:r>
              <a:rPr lang="en-US" sz="1400" b="1" i="1" dirty="0" err="1" smtClean="0">
                <a:solidFill>
                  <a:schemeClr val="accent6">
                    <a:lumMod val="50000"/>
                  </a:schemeClr>
                </a:solidFill>
              </a:rPr>
              <a:t>Piotr</a:t>
            </a:r>
            <a:r>
              <a:rPr lang="en-US" sz="14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Andreas                 Christian</a:t>
            </a:r>
            <a:endParaRPr lang="en-US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13" descr="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0277" y="5067300"/>
            <a:ext cx="1169451" cy="155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91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Support Unit PH-02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26000" cy="2082799"/>
          </a:xfrm>
        </p:spPr>
        <p:txBody>
          <a:bodyPr>
            <a:normAutofit/>
          </a:bodyPr>
          <a:lstStyle/>
          <a:p>
            <a:r>
              <a:rPr lang="en-US" sz="2000" b="1" dirty="0" err="1">
                <a:latin typeface="Calibri" pitchFamily="34" charset="0"/>
              </a:rPr>
              <a:t>A.Kerhli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</a:rPr>
              <a:t>M.Carrichon</a:t>
            </a:r>
            <a:r>
              <a:rPr lang="en-US" sz="2000" dirty="0" smtClean="0">
                <a:latin typeface="Calibri" pitchFamily="34" charset="0"/>
              </a:rPr>
              <a:t>,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G.Crepet</a:t>
            </a:r>
            <a:r>
              <a:rPr lang="en-US" sz="2000" dirty="0" smtClean="0">
                <a:latin typeface="Calibri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alibri" pitchFamily="34" charset="0"/>
              </a:rPr>
              <a:t>H.Sabba</a:t>
            </a:r>
            <a:endParaRPr lang="en-US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sz="2000" dirty="0" err="1" smtClean="0">
                <a:latin typeface="Calibri" pitchFamily="34" charset="0"/>
              </a:rPr>
              <a:t>J.Dumollard</a:t>
            </a:r>
            <a:r>
              <a:rPr lang="en-US" sz="2000" dirty="0" smtClean="0">
                <a:latin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</a:rPr>
              <a:t>B.Marichy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</a:rPr>
              <a:t>A.Laassiri</a:t>
            </a:r>
            <a:r>
              <a:rPr lang="en-US" sz="2000" dirty="0" smtClean="0">
                <a:latin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</a:rPr>
              <a:t>H.Martinati</a:t>
            </a:r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err="1" smtClean="0">
                <a:latin typeface="Calibri" pitchFamily="34" charset="0"/>
              </a:rPr>
              <a:t>C.Landraud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</a:rPr>
              <a:t>G.Lacroix</a:t>
            </a:r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err="1" smtClean="0">
                <a:latin typeface="Calibri" pitchFamily="34" charset="0"/>
              </a:rPr>
              <a:t>R.Camus</a:t>
            </a:r>
            <a:r>
              <a:rPr lang="en-US" sz="2000" dirty="0" smtClean="0">
                <a:latin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</a:rPr>
              <a:t>S.Florent</a:t>
            </a:r>
            <a:r>
              <a:rPr lang="en-US" sz="2000" dirty="0" smtClean="0">
                <a:latin typeface="Calibri" pitchFamily="34" charset="0"/>
              </a:rPr>
              <a:t>, S. </a:t>
            </a:r>
            <a:r>
              <a:rPr lang="en-US" sz="2000" dirty="0" err="1" smtClean="0">
                <a:latin typeface="Calibri" pitchFamily="34" charset="0"/>
              </a:rPr>
              <a:t>Rambaud</a:t>
            </a:r>
            <a:r>
              <a:rPr lang="en-US" sz="2000" dirty="0" smtClean="0">
                <a:latin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</a:rPr>
              <a:t>F.Raviel</a:t>
            </a:r>
            <a:endParaRPr lang="en-US" sz="2000" dirty="0">
              <a:latin typeface="Calibri" pitchFamily="34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296" y="1422400"/>
            <a:ext cx="3763704" cy="2387600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45369341"/>
              </p:ext>
            </p:extLst>
          </p:nvPr>
        </p:nvGraphicFramePr>
        <p:xfrm>
          <a:off x="342900" y="3098800"/>
          <a:ext cx="52705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5219700" y="1866900"/>
            <a:ext cx="431800" cy="12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24300" y="4191000"/>
            <a:ext cx="4709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FSU COORDINATION in DT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Please, always contact </a:t>
            </a:r>
            <a:r>
              <a:rPr lang="en-US" i="1" dirty="0" err="1" smtClean="0">
                <a:solidFill>
                  <a:srgbClr val="800000"/>
                </a:solidFill>
              </a:rPr>
              <a:t>F.Merlet</a:t>
            </a:r>
            <a:r>
              <a:rPr lang="en-US" i="1" dirty="0" smtClean="0">
                <a:solidFill>
                  <a:srgbClr val="800000"/>
                </a:solidFill>
              </a:rPr>
              <a:t> for job requests</a:t>
            </a:r>
            <a:endParaRPr lang="en-US" i="1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30132" y="3505200"/>
            <a:ext cx="112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CERN 3/5/13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3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800" y="69476"/>
            <a:ext cx="7085106" cy="117512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Current Use of Resources</a:t>
            </a:r>
            <a:br>
              <a:rPr lang="en-US" sz="4000" dirty="0" smtClean="0"/>
            </a:br>
            <a:r>
              <a:rPr lang="en-US" sz="3200" dirty="0" smtClean="0"/>
              <a:t>(only staff ~ 74 FTE)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1800576"/>
            <a:ext cx="7895166" cy="433775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45% Projects </a:t>
            </a:r>
            <a:r>
              <a:rPr lang="en-US" sz="1800" dirty="0" smtClean="0"/>
              <a:t>(contributions to experiments)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35% Services </a:t>
            </a:r>
            <a:r>
              <a:rPr lang="en-US" sz="1800" dirty="0" smtClean="0"/>
              <a:t>(common LHC M&amp;O included)</a:t>
            </a:r>
            <a:endParaRPr lang="en-US" sz="36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5% R&amp;D activities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15% is shared between administrative and technical management:</a:t>
            </a:r>
          </a:p>
          <a:p>
            <a:pPr marL="717550" lvl="1" indent="0">
              <a:buNone/>
            </a:pPr>
            <a:r>
              <a:rPr lang="en-US" sz="1800" dirty="0" smtClean="0"/>
              <a:t>Some examples (FTE): Group management (2.4), </a:t>
            </a:r>
            <a:r>
              <a:rPr lang="en-US" sz="1800" dirty="0"/>
              <a:t>EU </a:t>
            </a:r>
            <a:r>
              <a:rPr lang="en-US" sz="1800" dirty="0" smtClean="0"/>
              <a:t>projects management (1.5), Workshops and Labs supervision, Safety, </a:t>
            </a:r>
            <a:r>
              <a:rPr lang="en-US" sz="1800" dirty="0"/>
              <a:t>S</a:t>
            </a:r>
            <a:r>
              <a:rPr lang="en-US" sz="1800" dirty="0" smtClean="0"/>
              <a:t>upport to PH travelling exhibitions (0.6), Committees, Detachments…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6533444" y="2398889"/>
            <a:ext cx="423334" cy="52211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 rot="10800000">
            <a:off x="6544733" y="3087511"/>
            <a:ext cx="423334" cy="52211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>
            <a:off x="6378222" y="1848556"/>
            <a:ext cx="719667" cy="47977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7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 Annual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Screen Shot 2013-04-30 at 11.40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200" y="1275876"/>
            <a:ext cx="6197600" cy="439454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68300" y="5918787"/>
            <a:ext cx="853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http://</a:t>
            </a:r>
            <a:r>
              <a:rPr lang="en-US" sz="1600" dirty="0" err="1">
                <a:solidFill>
                  <a:schemeClr val="accent2">
                    <a:lumMod val="50000"/>
                  </a:schemeClr>
                </a:solidFill>
              </a:rPr>
              <a:t>ph-dep-dt.web.cern.ch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accent2">
                    <a:lumMod val="50000"/>
                  </a:schemeClr>
                </a:solidFill>
              </a:rPr>
              <a:t>ph-dep-dt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/Documents/</a:t>
            </a:r>
            <a:r>
              <a:rPr lang="en-US" sz="1600" dirty="0" err="1">
                <a:solidFill>
                  <a:schemeClr val="accent2">
                    <a:lumMod val="50000"/>
                  </a:schemeClr>
                </a:solidFill>
              </a:rPr>
              <a:t>AnnualReports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/DT_AnnualReport_2012v2.pdf</a:t>
            </a:r>
          </a:p>
        </p:txBody>
      </p:sp>
    </p:spTree>
    <p:extLst>
      <p:ext uri="{BB962C8B-B14F-4D97-AF65-F5344CB8AC3E}">
        <p14:creationId xmlns:p14="http://schemas.microsoft.com/office/powerpoint/2010/main" val="337844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778" y="26614"/>
            <a:ext cx="7854244" cy="849686"/>
          </a:xfrm>
        </p:spPr>
        <p:txBody>
          <a:bodyPr>
            <a:noAutofit/>
          </a:bodyPr>
          <a:lstStyle/>
          <a:p>
            <a:r>
              <a:rPr lang="en-US" sz="3200" dirty="0"/>
              <a:t>C</a:t>
            </a:r>
            <a:r>
              <a:rPr lang="en-US" sz="3200" dirty="0" smtClean="0"/>
              <a:t>ontributions to</a:t>
            </a:r>
            <a:r>
              <a:rPr lang="en-US" sz="3200" dirty="0"/>
              <a:t> </a:t>
            </a:r>
            <a:r>
              <a:rPr lang="en-US" sz="3200" dirty="0" smtClean="0"/>
              <a:t>LHC experiments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284217"/>
              </p:ext>
            </p:extLst>
          </p:nvPr>
        </p:nvGraphicFramePr>
        <p:xfrm>
          <a:off x="81843" y="1536699"/>
          <a:ext cx="9011357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463"/>
                <a:gridCol w="546694"/>
                <a:gridCol w="2401584"/>
                <a:gridCol w="1990088"/>
                <a:gridCol w="1805820"/>
                <a:gridCol w="1498708"/>
              </a:tblGrid>
              <a:tr h="5023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Experiment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FTE 2013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Operation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LS1 Deliverables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LS2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LS3</a:t>
                      </a:r>
                      <a:endParaRPr lang="en-US" sz="1800" dirty="0"/>
                    </a:p>
                  </a:txBody>
                  <a:tcPr/>
                </a:tc>
              </a:tr>
              <a:tr h="3216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7.75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General mechanical support: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structures,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movements, assembly areas, system support (TPC, HMPID, …)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Engineering (Project engineer &amp; design support)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84150" marR="0" indent="-1841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ITS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9253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ATLAS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 cooling coordination and expert support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support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ATLAS-ALFA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IBL and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Pixel nSQP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CO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 and thermo-siphon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cooling plants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ID opening</a:t>
                      </a: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, </a:t>
                      </a: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TRT leaks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NSW </a:t>
                      </a:r>
                      <a:r>
                        <a:rPr lang="en-US" sz="1400" dirty="0" smtClean="0">
                          <a:solidFill>
                            <a:srgbClr val="008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1400" dirty="0" err="1" smtClean="0">
                          <a:solidFill>
                            <a:srgbClr val="008000"/>
                          </a:solidFill>
                        </a:rPr>
                        <a:t>megas</a:t>
                      </a: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 for </a:t>
                      </a:r>
                      <a:r>
                        <a:rPr lang="en-US" sz="1400" dirty="0" err="1" smtClean="0">
                          <a:solidFill>
                            <a:srgbClr val="008000"/>
                          </a:solidFill>
                        </a:rPr>
                        <a:t>muon</a:t>
                      </a: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 system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/>
                        <a:t>TK Engineering</a:t>
                      </a:r>
                      <a:endParaRPr lang="en-US" sz="1400" dirty="0"/>
                    </a:p>
                  </a:txBody>
                  <a:tcPr/>
                </a:tc>
              </a:tr>
              <a:tr h="10058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coordination and expert support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Ecal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cooling controls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Preshower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det. support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/>
                        <a:t>Pixel Luminosity telescope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CO</a:t>
                      </a:r>
                      <a:r>
                        <a:rPr lang="en-US" sz="1400" baseline="-25000" dirty="0" smtClean="0">
                          <a:solidFill>
                            <a:srgbClr val="000000"/>
                          </a:solidFill>
                        </a:rPr>
                        <a:t>2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plants for TIF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, Pix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Tracker drier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&amp; colder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dirty="0" smtClean="0"/>
                        <a:t>CO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 cooling plants for new Pix det.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operational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TK:</a:t>
                      </a:r>
                      <a:r>
                        <a:rPr lang="en-US" sz="1400" kern="1200" baseline="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Module</a:t>
                      </a:r>
                      <a:r>
                        <a:rPr lang="en-US" sz="1200" kern="1200" baseline="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 design,</a:t>
                      </a:r>
                    </a:p>
                    <a:p>
                      <a:pPr marL="0" lvl="0" indent="-6350">
                        <a:buFont typeface="Arial"/>
                        <a:buNone/>
                      </a:pPr>
                      <a:r>
                        <a:rPr lang="en-US" sz="1200" kern="1200" baseline="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Integration, support structures</a:t>
                      </a:r>
                      <a:endParaRPr lang="en-US" sz="1200" kern="1200" dirty="0" smtClean="0">
                        <a:solidFill>
                          <a:srgbClr val="008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25387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LHCb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indent="-1778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Engineering,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design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VELO support, test beams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RICH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operation, HPD repairs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Shielding behind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system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Detector movements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marR="0" indent="-1841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Sci-Fi</a:t>
                      </a: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 studies (</a:t>
                      </a:r>
                      <a:r>
                        <a:rPr lang="en-US" sz="1400" baseline="0" dirty="0" err="1" smtClean="0">
                          <a:solidFill>
                            <a:srgbClr val="008000"/>
                          </a:solidFill>
                        </a:rPr>
                        <a:t>det</a:t>
                      </a: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 &amp; cooling)</a:t>
                      </a:r>
                    </a:p>
                    <a:p>
                      <a:pPr marL="184150" marR="0" indent="-1841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RICH, TORCH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endParaRPr lang="en-US" sz="1400" dirty="0"/>
                    </a:p>
                  </a:txBody>
                  <a:tcPr/>
                </a:tc>
              </a:tr>
              <a:tr h="5023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Mechanics of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RP (Si-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ontrols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RP movement &amp;</a:t>
                      </a:r>
                      <a:r>
                        <a:rPr lang="en-GB" sz="14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secondary vacuum</a:t>
                      </a:r>
                      <a:endParaRPr lang="en-US" sz="1400" i="0" dirty="0" smtClean="0">
                        <a:effectLst/>
                      </a:endParaRP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 for T2</a:t>
                      </a:r>
                      <a:r>
                        <a:rPr lang="en-US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stations </a:t>
                      </a:r>
                      <a:r>
                        <a:rPr lang="en-US" sz="105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(GEM)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Dismantling</a:t>
                      </a: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 RP at 147m and 220m RP extension</a:t>
                      </a:r>
                    </a:p>
                    <a:p>
                      <a:pPr marL="184150" indent="-184150">
                        <a:buFont typeface="Arial"/>
                        <a:buChar char="•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Controls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78944" y="807155"/>
            <a:ext cx="5475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Completed projects in red, </a:t>
            </a:r>
            <a:r>
              <a:rPr lang="en-US" sz="2000" b="1" i="1" dirty="0">
                <a:solidFill>
                  <a:srgbClr val="008000"/>
                </a:solidFill>
              </a:rPr>
              <a:t>New projects in </a:t>
            </a:r>
            <a:r>
              <a:rPr lang="en-US" sz="2000" b="1" i="1" dirty="0" smtClean="0">
                <a:solidFill>
                  <a:srgbClr val="008000"/>
                </a:solidFill>
              </a:rPr>
              <a:t>green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253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3600" dirty="0" smtClean="0">
                <a:solidFill>
                  <a:srgbClr val="376092"/>
                </a:solidFill>
              </a:rPr>
              <a:t>Non-LHC</a:t>
            </a:r>
            <a:endParaRPr lang="en-US" sz="3600" dirty="0">
              <a:solidFill>
                <a:srgbClr val="37609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5919022"/>
              </p:ext>
            </p:extLst>
          </p:nvPr>
        </p:nvGraphicFramePr>
        <p:xfrm>
          <a:off x="310444" y="1492955"/>
          <a:ext cx="8516056" cy="4842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230"/>
                <a:gridCol w="771152"/>
                <a:gridCol w="6491674"/>
              </a:tblGrid>
              <a:tr h="3229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FTE (2013)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Activities</a:t>
                      </a:r>
                      <a:endParaRPr lang="en-US" sz="1600" dirty="0"/>
                    </a:p>
                  </a:txBody>
                  <a:tcPr/>
                </a:tc>
              </a:tr>
              <a:tr h="126259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NA62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 (</a:t>
                      </a:r>
                      <a:r>
                        <a:rPr lang="en-US" sz="16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F.Hahn</a:t>
                      </a: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&amp; 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support (mechanics, infrastructure, beam pipe…)</a:t>
                      </a:r>
                      <a:endParaRPr lang="en-US" sz="16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Straw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tracker construction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RICH vessel design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GTK module cooling and integration</a:t>
                      </a:r>
                    </a:p>
                  </a:txBody>
                  <a:tcPr anchor="ctr"/>
                </a:tc>
              </a:tr>
              <a:tr h="58570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AEGIS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6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S.Haider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&amp; </a:t>
                      </a: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Control/safety</a:t>
                      </a:r>
                      <a:r>
                        <a:rPr lang="en-US" sz="1600" i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systems 1- 5 T magnets</a:t>
                      </a:r>
                      <a:endParaRPr lang="en-US" sz="1600" i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3733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 (</a:t>
                      </a:r>
                      <a:r>
                        <a:rPr lang="en-US" sz="16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A.Onnela</a:t>
                      </a: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support</a:t>
                      </a:r>
                    </a:p>
                  </a:txBody>
                  <a:tcPr anchor="ctr"/>
                </a:tc>
              </a:tr>
              <a:tr h="47518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6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M.Davenport</a:t>
                      </a: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&amp; </a:t>
                      </a: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support</a:t>
                      </a:r>
                    </a:p>
                  </a:txBody>
                  <a:tcPr anchor="ctr"/>
                </a:tc>
              </a:tr>
              <a:tr h="792793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Tungsten HCAL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beam support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i="0" kern="1200" baseline="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Tungsten/Scintillator ECAL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i="0" kern="1200" baseline="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Pixel detector </a:t>
                      </a:r>
                    </a:p>
                  </a:txBody>
                  <a:tcPr anchor="ctr"/>
                </a:tc>
              </a:tr>
              <a:tr h="322990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en-US" sz="16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11.1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en-US" sz="16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835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8643</TotalTime>
  <Words>3012</Words>
  <Application>Microsoft Macintosh PowerPoint</Application>
  <PresentationFormat>On-screen Show (4:3)</PresentationFormat>
  <Paragraphs>576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PH-DT Seasonal meeting 7/5/13   </vt:lpstr>
      <vt:lpstr>DT Group Mandate</vt:lpstr>
      <vt:lpstr>PowerPoint Presentation</vt:lpstr>
      <vt:lpstr>Arrivals since Jan 2013</vt:lpstr>
      <vt:lpstr>Field Support Unit PH-02</vt:lpstr>
      <vt:lpstr>Current Use of Resources (only staff ~ 74 FTE)</vt:lpstr>
      <vt:lpstr>DT Annual Report</vt:lpstr>
      <vt:lpstr>Contributions to LHC experiments</vt:lpstr>
      <vt:lpstr>Projects Non-LHC</vt:lpstr>
      <vt:lpstr>PH-DT Services Clusters of expertise for the experiments </vt:lpstr>
      <vt:lpstr>PH-DT Services Clusters of expertise for Detector R&amp;D </vt:lpstr>
      <vt:lpstr>PH-DT R&amp;D WPs</vt:lpstr>
      <vt:lpstr>Reinforcement Areas</vt:lpstr>
      <vt:lpstr>DT News: Buildings</vt:lpstr>
      <vt:lpstr>DT Budgets</vt:lpstr>
      <vt:lpstr>European Particle Physics Strategy https://indico.cern.ch/getFile.py/access?resId=0&amp;materialId=0&amp;confId=217656</vt:lpstr>
      <vt:lpstr>CERN  Open days September  2013</vt:lpstr>
      <vt:lpstr>Opportunity to showcase CERN and   PH/DT detector know-how. (DT= Detector technologies)</vt:lpstr>
      <vt:lpstr>Building  154</vt:lpstr>
      <vt:lpstr>Participation:</vt:lpstr>
      <vt:lpstr>BACKUP</vt:lpstr>
      <vt:lpstr>News</vt:lpstr>
      <vt:lpstr>Resources Breakdown Projects</vt:lpstr>
      <vt:lpstr>Projects ATLAS</vt:lpstr>
      <vt:lpstr>Projects CMS</vt:lpstr>
      <vt:lpstr>Projects LHCb</vt:lpstr>
      <vt:lpstr>Projects ALICE</vt:lpstr>
      <vt:lpstr>Projects TOTEM</vt:lpstr>
      <vt:lpstr>Resources Breakdown Services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mar capeans</dc:creator>
  <cp:keywords/>
  <dc:description/>
  <cp:lastModifiedBy>mar capeans</cp:lastModifiedBy>
  <cp:revision>545</cp:revision>
  <cp:lastPrinted>2013-05-06T12:08:48Z</cp:lastPrinted>
  <dcterms:created xsi:type="dcterms:W3CDTF">2012-04-25T12:42:55Z</dcterms:created>
  <dcterms:modified xsi:type="dcterms:W3CDTF">2013-05-07T12:30:14Z</dcterms:modified>
  <cp:category/>
</cp:coreProperties>
</file>