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80" r:id="rId2"/>
    <p:sldMasterId id="2147483782" r:id="rId3"/>
    <p:sldMasterId id="2147483792" r:id="rId4"/>
    <p:sldMasterId id="2147483794" r:id="rId5"/>
    <p:sldMasterId id="2147483812" r:id="rId6"/>
  </p:sldMasterIdLst>
  <p:notesMasterIdLst>
    <p:notesMasterId r:id="rId29"/>
  </p:notesMasterIdLst>
  <p:handoutMasterIdLst>
    <p:handoutMasterId r:id="rId30"/>
  </p:handoutMasterIdLst>
  <p:sldIdLst>
    <p:sldId id="256" r:id="rId7"/>
    <p:sldId id="270" r:id="rId8"/>
    <p:sldId id="271" r:id="rId9"/>
    <p:sldId id="272" r:id="rId10"/>
    <p:sldId id="273" r:id="rId11"/>
    <p:sldId id="298" r:id="rId12"/>
    <p:sldId id="274" r:id="rId13"/>
    <p:sldId id="277" r:id="rId14"/>
    <p:sldId id="301" r:id="rId15"/>
    <p:sldId id="302" r:id="rId16"/>
    <p:sldId id="303" r:id="rId17"/>
    <p:sldId id="295" r:id="rId18"/>
    <p:sldId id="310" r:id="rId19"/>
    <p:sldId id="300" r:id="rId20"/>
    <p:sldId id="299" r:id="rId21"/>
    <p:sldId id="311" r:id="rId22"/>
    <p:sldId id="312" r:id="rId23"/>
    <p:sldId id="306" r:id="rId24"/>
    <p:sldId id="307" r:id="rId25"/>
    <p:sldId id="304" r:id="rId26"/>
    <p:sldId id="305" r:id="rId27"/>
    <p:sldId id="278" r:id="rId28"/>
  </p:sldIdLst>
  <p:sldSz cx="9144000" cy="6858000" type="screen4x3"/>
  <p:notesSz cx="6669088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353" autoAdjust="0"/>
    <p:restoredTop sz="93196" autoAdjust="0"/>
  </p:normalViewPr>
  <p:slideViewPr>
    <p:cSldViewPr snapToGrid="0">
      <p:cViewPr varScale="1">
        <p:scale>
          <a:sx n="109" d="100"/>
          <a:sy n="109" d="100"/>
        </p:scale>
        <p:origin x="-166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-972" y="-102"/>
      </p:cViewPr>
      <p:guideLst>
        <p:guide orient="horz" pos="3126"/>
        <p:guide pos="210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D6862F0-53F4-4B9A-9631-721648B9BF94}" type="datetimeFigureOut">
              <a:rPr lang="fr-FR"/>
              <a:pPr>
                <a:defRPr/>
              </a:pPr>
              <a:t>22/05/2013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DFDEB3F-B6DD-46F3-B56A-4C2ACE6002B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719153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D022759F-BA61-4148-BF9B-2EF74A5A1324}" type="datetimeFigureOut">
              <a:rPr lang="fr-FR"/>
              <a:pPr>
                <a:defRPr/>
              </a:pPr>
              <a:t>22/05/2013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fr-FR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14875"/>
            <a:ext cx="5335588" cy="4467225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r-FR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889250" cy="49688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428163"/>
            <a:ext cx="2889250" cy="49688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15AF13BD-656B-4D89-B122-C5B8DCCF37CB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82618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8CF591-F8E9-45B3-B006-883893ED42FF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fr-FR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6030F8-A76F-4FF0-9FD7-A71C6C29F588}" type="slidenum">
              <a:rPr lang="fr-FR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fr-FR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9EB997-A7A7-46BC-B236-DB17EBFA9402}" type="slidenum">
              <a:rPr lang="fr-FR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fr-F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0BF458-9ABE-4428-87D8-BDABF13A9BBB}" type="slidenum">
              <a:rPr lang="fr-FR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fr-F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4862C5-9C39-4D35-AD44-E10555BC4F6E}" type="slidenum">
              <a:rPr lang="fr-FR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fr-FR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8CEF95-86C1-4388-947E-4039003EE36D}" type="slidenum">
              <a:rPr lang="fr-FR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fr-FR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06E50C-9773-42AD-A22B-451F17D0DE35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fr-FR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AE2781-8D7A-4A3F-A2AC-F87CEBFFDB8C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fr-FR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F4AF10-B77A-4C84-8A9C-E707F0D82614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fr-FR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82DB8C3-E018-4C96-B785-37615130CA92}" type="slidenum">
              <a:rPr lang="fr-FR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FR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8F8938-38E5-4B5B-880E-C33D817F10E6}" type="slidenum">
              <a:rPr lang="fr-FR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F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0A707E-EB76-4C6B-B567-C0C485D386AC}" type="slidenum">
              <a:rPr lang="fr-FR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599FAD-F733-4B3F-A8C0-69EF9E906E48}" type="slidenum">
              <a:rPr lang="fr-FR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fr-F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C571E41-389B-45D1-9288-24A162CD6937}" type="slidenum">
              <a:rPr lang="fr-FR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3B572D-BAC8-4C54-A57D-DAD3CF1F30CE}" type="slidenum">
              <a:rPr lang="fr-FR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fr-F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303463" y="6345238"/>
            <a:ext cx="4464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nom prenom – EN-MME/MM – Nom pièce – EDMS</a:t>
            </a:r>
          </a:p>
        </p:txBody>
      </p:sp>
    </p:spTree>
    <p:extLst>
      <p:ext uri="{BB962C8B-B14F-4D97-AF65-F5344CB8AC3E}">
        <p14:creationId xmlns:p14="http://schemas.microsoft.com/office/powerpoint/2010/main" val="1464491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18.10.2011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7313" y="6356350"/>
            <a:ext cx="3889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nom prénom – EN-MME/MM – Nom pièce - EDMS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Page </a:t>
            </a:r>
            <a:fld id="{6D95C649-AE10-4261-B7ED-90A60E8570E8}" type="slidenum">
              <a:rPr lang="fr-FR"/>
              <a:pPr>
                <a:defRPr/>
              </a:pPr>
              <a:t>‹#›</a:t>
            </a:fld>
            <a:r>
              <a:rPr lang="fr-FR"/>
              <a:t>/7</a:t>
            </a:r>
          </a:p>
        </p:txBody>
      </p:sp>
    </p:spTree>
    <p:extLst>
      <p:ext uri="{BB962C8B-B14F-4D97-AF65-F5344CB8AC3E}">
        <p14:creationId xmlns:p14="http://schemas.microsoft.com/office/powerpoint/2010/main" val="1900269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303463" y="6345238"/>
            <a:ext cx="4464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nom prenom – EN-MME/MM – Nom pièce – EDMS</a:t>
            </a:r>
          </a:p>
        </p:txBody>
      </p:sp>
    </p:spTree>
    <p:extLst>
      <p:ext uri="{BB962C8B-B14F-4D97-AF65-F5344CB8AC3E}">
        <p14:creationId xmlns:p14="http://schemas.microsoft.com/office/powerpoint/2010/main" val="556006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303463" y="6345238"/>
            <a:ext cx="4464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nom prenom – EN-MME/MM – Nom pièce – EDMS</a:t>
            </a:r>
          </a:p>
        </p:txBody>
      </p:sp>
    </p:spTree>
    <p:extLst>
      <p:ext uri="{BB962C8B-B14F-4D97-AF65-F5344CB8AC3E}">
        <p14:creationId xmlns:p14="http://schemas.microsoft.com/office/powerpoint/2010/main" val="376999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4813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4056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9690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"/>
          <p:cNvSpPr>
            <a:spLocks/>
          </p:cNvSpPr>
          <p:nvPr/>
        </p:nvSpPr>
        <p:spPr bwMode="hidden">
          <a:xfrm>
            <a:off x="885825" y="1079500"/>
            <a:ext cx="8255000" cy="5794375"/>
          </a:xfrm>
          <a:custGeom>
            <a:avLst/>
            <a:gdLst>
              <a:gd name="T0" fmla="*/ 0 w 5184"/>
              <a:gd name="T1" fmla="*/ 2147483647 h 3159"/>
              <a:gd name="T2" fmla="*/ 2147483647 w 5184"/>
              <a:gd name="T3" fmla="*/ 2147483647 h 3159"/>
              <a:gd name="T4" fmla="*/ 2147483647 w 5184"/>
              <a:gd name="T5" fmla="*/ 0 h 3159"/>
              <a:gd name="T6" fmla="*/ 0 w 5184"/>
              <a:gd name="T7" fmla="*/ 0 h 3159"/>
              <a:gd name="T8" fmla="*/ 0 w 5184"/>
              <a:gd name="T9" fmla="*/ 2147483647 h 3159"/>
              <a:gd name="T10" fmla="*/ 0 w 5184"/>
              <a:gd name="T11" fmla="*/ 2147483647 h 31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184" h="3159">
                <a:moveTo>
                  <a:pt x="0" y="3159"/>
                </a:moveTo>
                <a:lnTo>
                  <a:pt x="5184" y="3159"/>
                </a:lnTo>
                <a:lnTo>
                  <a:pt x="5184" y="0"/>
                </a:lnTo>
                <a:lnTo>
                  <a:pt x="0" y="0"/>
                </a:lnTo>
                <a:lnTo>
                  <a:pt x="0" y="3159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027" name="Freeform 6"/>
          <p:cNvSpPr>
            <a:spLocks/>
          </p:cNvSpPr>
          <p:nvPr/>
        </p:nvSpPr>
        <p:spPr bwMode="hidden">
          <a:xfrm>
            <a:off x="0" y="1079500"/>
            <a:ext cx="885825" cy="5794375"/>
          </a:xfrm>
          <a:custGeom>
            <a:avLst/>
            <a:gdLst>
              <a:gd name="T0" fmla="*/ 0 w 556"/>
              <a:gd name="T1" fmla="*/ 0 h 3159"/>
              <a:gd name="T2" fmla="*/ 0 w 556"/>
              <a:gd name="T3" fmla="*/ 2147483647 h 3159"/>
              <a:gd name="T4" fmla="*/ 1411305631 w 556"/>
              <a:gd name="T5" fmla="*/ 2147483647 h 3159"/>
              <a:gd name="T6" fmla="*/ 1411305631 w 556"/>
              <a:gd name="T7" fmla="*/ 0 h 3159"/>
              <a:gd name="T8" fmla="*/ 0 w 556"/>
              <a:gd name="T9" fmla="*/ 0 h 3159"/>
              <a:gd name="T10" fmla="*/ 0 w 556"/>
              <a:gd name="T11" fmla="*/ 0 h 31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56" h="3159">
                <a:moveTo>
                  <a:pt x="0" y="0"/>
                </a:moveTo>
                <a:lnTo>
                  <a:pt x="0" y="3159"/>
                </a:lnTo>
                <a:lnTo>
                  <a:pt x="556" y="3159"/>
                </a:lnTo>
                <a:lnTo>
                  <a:pt x="556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3079" name="Freeform 7"/>
          <p:cNvSpPr>
            <a:spLocks/>
          </p:cNvSpPr>
          <p:nvPr/>
        </p:nvSpPr>
        <p:spPr bwMode="ltGray">
          <a:xfrm>
            <a:off x="876300" y="750888"/>
            <a:ext cx="19050" cy="666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420"/>
              </a:cxn>
              <a:cxn ang="0">
                <a:pos x="12" y="420"/>
              </a:cxn>
              <a:cxn ang="0">
                <a:pos x="1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12" h="420">
                <a:moveTo>
                  <a:pt x="0" y="0"/>
                </a:moveTo>
                <a:lnTo>
                  <a:pt x="0" y="420"/>
                </a:lnTo>
                <a:lnTo>
                  <a:pt x="12" y="420"/>
                </a:lnTo>
                <a:lnTo>
                  <a:pt x="1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029" name="Freeform 8"/>
          <p:cNvSpPr>
            <a:spLocks/>
          </p:cNvSpPr>
          <p:nvPr/>
        </p:nvSpPr>
        <p:spPr bwMode="ltGray">
          <a:xfrm>
            <a:off x="1217613" y="1074738"/>
            <a:ext cx="400050" cy="19050"/>
          </a:xfrm>
          <a:custGeom>
            <a:avLst/>
            <a:gdLst>
              <a:gd name="T0" fmla="*/ 637609572 w 251"/>
              <a:gd name="T1" fmla="*/ 0 h 12"/>
              <a:gd name="T2" fmla="*/ 0 w 251"/>
              <a:gd name="T3" fmla="*/ 0 h 12"/>
              <a:gd name="T4" fmla="*/ 0 w 251"/>
              <a:gd name="T5" fmla="*/ 30241875 h 12"/>
              <a:gd name="T6" fmla="*/ 637609572 w 251"/>
              <a:gd name="T7" fmla="*/ 30241875 h 12"/>
              <a:gd name="T8" fmla="*/ 637609572 w 251"/>
              <a:gd name="T9" fmla="*/ 0 h 12"/>
              <a:gd name="T10" fmla="*/ 637609572 w 251"/>
              <a:gd name="T11" fmla="*/ 0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51" h="12">
                <a:moveTo>
                  <a:pt x="251" y="0"/>
                </a:moveTo>
                <a:lnTo>
                  <a:pt x="0" y="0"/>
                </a:lnTo>
                <a:lnTo>
                  <a:pt x="0" y="12"/>
                </a:lnTo>
                <a:lnTo>
                  <a:pt x="251" y="12"/>
                </a:lnTo>
                <a:lnTo>
                  <a:pt x="251" y="0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2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030" name="Freeform 9"/>
          <p:cNvSpPr>
            <a:spLocks/>
          </p:cNvSpPr>
          <p:nvPr/>
        </p:nvSpPr>
        <p:spPr bwMode="ltGray">
          <a:xfrm>
            <a:off x="0" y="1074738"/>
            <a:ext cx="557213" cy="19050"/>
          </a:xfrm>
          <a:custGeom>
            <a:avLst/>
            <a:gdLst>
              <a:gd name="T0" fmla="*/ 0 w 251"/>
              <a:gd name="T1" fmla="*/ 0 h 12"/>
              <a:gd name="T2" fmla="*/ 0 w 251"/>
              <a:gd name="T3" fmla="*/ 30241875 h 12"/>
              <a:gd name="T4" fmla="*/ 1236997320 w 251"/>
              <a:gd name="T5" fmla="*/ 30241875 h 12"/>
              <a:gd name="T6" fmla="*/ 1236997320 w 251"/>
              <a:gd name="T7" fmla="*/ 0 h 12"/>
              <a:gd name="T8" fmla="*/ 0 w 251"/>
              <a:gd name="T9" fmla="*/ 0 h 12"/>
              <a:gd name="T10" fmla="*/ 0 w 251"/>
              <a:gd name="T11" fmla="*/ 0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51" h="12">
                <a:moveTo>
                  <a:pt x="0" y="0"/>
                </a:moveTo>
                <a:lnTo>
                  <a:pt x="0" y="12"/>
                </a:lnTo>
                <a:lnTo>
                  <a:pt x="251" y="12"/>
                </a:lnTo>
                <a:lnTo>
                  <a:pt x="251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031" name="Freeform 10"/>
          <p:cNvSpPr>
            <a:spLocks/>
          </p:cNvSpPr>
          <p:nvPr/>
        </p:nvSpPr>
        <p:spPr bwMode="ltGray">
          <a:xfrm>
            <a:off x="876300" y="1820863"/>
            <a:ext cx="19050" cy="4281487"/>
          </a:xfrm>
          <a:custGeom>
            <a:avLst/>
            <a:gdLst>
              <a:gd name="T0" fmla="*/ 0 w 12"/>
              <a:gd name="T1" fmla="*/ 2147483647 h 2697"/>
              <a:gd name="T2" fmla="*/ 30241875 w 12"/>
              <a:gd name="T3" fmla="*/ 2147483647 h 2697"/>
              <a:gd name="T4" fmla="*/ 30241875 w 12"/>
              <a:gd name="T5" fmla="*/ 0 h 2697"/>
              <a:gd name="T6" fmla="*/ 0 w 12"/>
              <a:gd name="T7" fmla="*/ 0 h 2697"/>
              <a:gd name="T8" fmla="*/ 0 w 12"/>
              <a:gd name="T9" fmla="*/ 2147483647 h 2697"/>
              <a:gd name="T10" fmla="*/ 0 w 12"/>
              <a:gd name="T11" fmla="*/ 2147483647 h 269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2697">
                <a:moveTo>
                  <a:pt x="0" y="2697"/>
                </a:moveTo>
                <a:lnTo>
                  <a:pt x="12" y="2697"/>
                </a:lnTo>
                <a:lnTo>
                  <a:pt x="12" y="0"/>
                </a:lnTo>
                <a:lnTo>
                  <a:pt x="0" y="0"/>
                </a:lnTo>
                <a:lnTo>
                  <a:pt x="0" y="2697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032" name="Freeform 11"/>
          <p:cNvSpPr>
            <a:spLocks/>
          </p:cNvSpPr>
          <p:nvPr/>
        </p:nvSpPr>
        <p:spPr bwMode="ltGray">
          <a:xfrm>
            <a:off x="1617663" y="1074738"/>
            <a:ext cx="7523162" cy="19050"/>
          </a:xfrm>
          <a:custGeom>
            <a:avLst/>
            <a:gdLst>
              <a:gd name="T0" fmla="*/ 2147483647 w 4724"/>
              <a:gd name="T1" fmla="*/ 0 h 12"/>
              <a:gd name="T2" fmla="*/ 0 w 4724"/>
              <a:gd name="T3" fmla="*/ 0 h 12"/>
              <a:gd name="T4" fmla="*/ 0 w 4724"/>
              <a:gd name="T5" fmla="*/ 30241875 h 12"/>
              <a:gd name="T6" fmla="*/ 2147483647 w 4724"/>
              <a:gd name="T7" fmla="*/ 30241875 h 12"/>
              <a:gd name="T8" fmla="*/ 2147483647 w 4724"/>
              <a:gd name="T9" fmla="*/ 0 h 12"/>
              <a:gd name="T10" fmla="*/ 2147483647 w 4724"/>
              <a:gd name="T11" fmla="*/ 0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724" h="12">
                <a:moveTo>
                  <a:pt x="4724" y="0"/>
                </a:moveTo>
                <a:lnTo>
                  <a:pt x="0" y="0"/>
                </a:lnTo>
                <a:lnTo>
                  <a:pt x="0" y="12"/>
                </a:lnTo>
                <a:lnTo>
                  <a:pt x="4724" y="12"/>
                </a:lnTo>
                <a:lnTo>
                  <a:pt x="4724" y="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033" name="Freeform 12"/>
          <p:cNvSpPr>
            <a:spLocks/>
          </p:cNvSpPr>
          <p:nvPr/>
        </p:nvSpPr>
        <p:spPr bwMode="ltGray">
          <a:xfrm>
            <a:off x="876300" y="1420813"/>
            <a:ext cx="19050" cy="400050"/>
          </a:xfrm>
          <a:custGeom>
            <a:avLst/>
            <a:gdLst>
              <a:gd name="T0" fmla="*/ 0 w 12"/>
              <a:gd name="T1" fmla="*/ 635079375 h 252"/>
              <a:gd name="T2" fmla="*/ 30241875 w 12"/>
              <a:gd name="T3" fmla="*/ 635079375 h 252"/>
              <a:gd name="T4" fmla="*/ 30241875 w 12"/>
              <a:gd name="T5" fmla="*/ 0 h 252"/>
              <a:gd name="T6" fmla="*/ 0 w 12"/>
              <a:gd name="T7" fmla="*/ 0 h 252"/>
              <a:gd name="T8" fmla="*/ 0 w 12"/>
              <a:gd name="T9" fmla="*/ 635079375 h 252"/>
              <a:gd name="T10" fmla="*/ 0 w 12"/>
              <a:gd name="T11" fmla="*/ 635079375 h 25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252">
                <a:moveTo>
                  <a:pt x="0" y="252"/>
                </a:moveTo>
                <a:lnTo>
                  <a:pt x="12" y="252"/>
                </a:lnTo>
                <a:lnTo>
                  <a:pt x="12" y="0"/>
                </a:lnTo>
                <a:lnTo>
                  <a:pt x="0" y="0"/>
                </a:lnTo>
                <a:lnTo>
                  <a:pt x="0" y="25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034" name="Freeform 13"/>
          <p:cNvSpPr>
            <a:spLocks/>
          </p:cNvSpPr>
          <p:nvPr/>
        </p:nvSpPr>
        <p:spPr bwMode="ltGray">
          <a:xfrm>
            <a:off x="876300" y="100013"/>
            <a:ext cx="19050" cy="650875"/>
          </a:xfrm>
          <a:custGeom>
            <a:avLst/>
            <a:gdLst>
              <a:gd name="T0" fmla="*/ 30241875 w 12"/>
              <a:gd name="T1" fmla="*/ 0 h 252"/>
              <a:gd name="T2" fmla="*/ 0 w 12"/>
              <a:gd name="T3" fmla="*/ 0 h 252"/>
              <a:gd name="T4" fmla="*/ 0 w 12"/>
              <a:gd name="T5" fmla="*/ 1681104229 h 252"/>
              <a:gd name="T6" fmla="*/ 30241875 w 12"/>
              <a:gd name="T7" fmla="*/ 1681104229 h 252"/>
              <a:gd name="T8" fmla="*/ 30241875 w 12"/>
              <a:gd name="T9" fmla="*/ 0 h 252"/>
              <a:gd name="T10" fmla="*/ 30241875 w 12"/>
              <a:gd name="T11" fmla="*/ 0 h 25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252">
                <a:moveTo>
                  <a:pt x="12" y="0"/>
                </a:moveTo>
                <a:lnTo>
                  <a:pt x="0" y="0"/>
                </a:lnTo>
                <a:lnTo>
                  <a:pt x="0" y="252"/>
                </a:lnTo>
                <a:lnTo>
                  <a:pt x="12" y="252"/>
                </a:lnTo>
                <a:lnTo>
                  <a:pt x="12" y="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3086" name="Freeform 14"/>
          <p:cNvSpPr>
            <a:spLocks/>
          </p:cNvSpPr>
          <p:nvPr/>
        </p:nvSpPr>
        <p:spPr bwMode="ltGray">
          <a:xfrm>
            <a:off x="552450" y="1074738"/>
            <a:ext cx="665163" cy="190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2"/>
              </a:cxn>
              <a:cxn ang="0">
                <a:pos x="418" y="12"/>
              </a:cxn>
              <a:cxn ang="0">
                <a:pos x="418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18" h="12">
                <a:moveTo>
                  <a:pt x="0" y="0"/>
                </a:moveTo>
                <a:lnTo>
                  <a:pt x="0" y="12"/>
                </a:lnTo>
                <a:lnTo>
                  <a:pt x="418" y="12"/>
                </a:lnTo>
                <a:lnTo>
                  <a:pt x="418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pic>
        <p:nvPicPr>
          <p:cNvPr id="6156" name="Picture 18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675" y="346075"/>
            <a:ext cx="2501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7" name="Picture 20" descr="EN_60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346075"/>
            <a:ext cx="29511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016750" y="6248400"/>
            <a:ext cx="1905000" cy="45720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FFFFFF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A3E788B-1155-4302-B388-0F580E2E81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9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"/>
          <p:cNvSpPr>
            <a:spLocks/>
          </p:cNvSpPr>
          <p:nvPr/>
        </p:nvSpPr>
        <p:spPr bwMode="hidden">
          <a:xfrm>
            <a:off x="885825" y="1079500"/>
            <a:ext cx="8255000" cy="5794375"/>
          </a:xfrm>
          <a:custGeom>
            <a:avLst/>
            <a:gdLst>
              <a:gd name="T0" fmla="*/ 0 w 5184"/>
              <a:gd name="T1" fmla="*/ 2147483647 h 3159"/>
              <a:gd name="T2" fmla="*/ 2147483647 w 5184"/>
              <a:gd name="T3" fmla="*/ 2147483647 h 3159"/>
              <a:gd name="T4" fmla="*/ 2147483647 w 5184"/>
              <a:gd name="T5" fmla="*/ 0 h 3159"/>
              <a:gd name="T6" fmla="*/ 0 w 5184"/>
              <a:gd name="T7" fmla="*/ 0 h 3159"/>
              <a:gd name="T8" fmla="*/ 0 w 5184"/>
              <a:gd name="T9" fmla="*/ 2147483647 h 3159"/>
              <a:gd name="T10" fmla="*/ 0 w 5184"/>
              <a:gd name="T11" fmla="*/ 2147483647 h 31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184" h="3159">
                <a:moveTo>
                  <a:pt x="0" y="3159"/>
                </a:moveTo>
                <a:lnTo>
                  <a:pt x="5184" y="3159"/>
                </a:lnTo>
                <a:lnTo>
                  <a:pt x="5184" y="0"/>
                </a:lnTo>
                <a:lnTo>
                  <a:pt x="0" y="0"/>
                </a:lnTo>
                <a:lnTo>
                  <a:pt x="0" y="3159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027" name="Freeform 6"/>
          <p:cNvSpPr>
            <a:spLocks/>
          </p:cNvSpPr>
          <p:nvPr/>
        </p:nvSpPr>
        <p:spPr bwMode="hidden">
          <a:xfrm>
            <a:off x="0" y="1079500"/>
            <a:ext cx="885825" cy="5794375"/>
          </a:xfrm>
          <a:custGeom>
            <a:avLst/>
            <a:gdLst>
              <a:gd name="T0" fmla="*/ 0 w 556"/>
              <a:gd name="T1" fmla="*/ 0 h 3159"/>
              <a:gd name="T2" fmla="*/ 0 w 556"/>
              <a:gd name="T3" fmla="*/ 2147483647 h 3159"/>
              <a:gd name="T4" fmla="*/ 1411305631 w 556"/>
              <a:gd name="T5" fmla="*/ 2147483647 h 3159"/>
              <a:gd name="T6" fmla="*/ 1411305631 w 556"/>
              <a:gd name="T7" fmla="*/ 0 h 3159"/>
              <a:gd name="T8" fmla="*/ 0 w 556"/>
              <a:gd name="T9" fmla="*/ 0 h 3159"/>
              <a:gd name="T10" fmla="*/ 0 w 556"/>
              <a:gd name="T11" fmla="*/ 0 h 31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56" h="3159">
                <a:moveTo>
                  <a:pt x="0" y="0"/>
                </a:moveTo>
                <a:lnTo>
                  <a:pt x="0" y="3159"/>
                </a:lnTo>
                <a:lnTo>
                  <a:pt x="556" y="3159"/>
                </a:lnTo>
                <a:lnTo>
                  <a:pt x="556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3079" name="Freeform 7"/>
          <p:cNvSpPr>
            <a:spLocks/>
          </p:cNvSpPr>
          <p:nvPr/>
        </p:nvSpPr>
        <p:spPr bwMode="ltGray">
          <a:xfrm>
            <a:off x="876300" y="750888"/>
            <a:ext cx="19050" cy="666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420"/>
              </a:cxn>
              <a:cxn ang="0">
                <a:pos x="12" y="420"/>
              </a:cxn>
              <a:cxn ang="0">
                <a:pos x="1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12" h="420">
                <a:moveTo>
                  <a:pt x="0" y="0"/>
                </a:moveTo>
                <a:lnTo>
                  <a:pt x="0" y="420"/>
                </a:lnTo>
                <a:lnTo>
                  <a:pt x="12" y="420"/>
                </a:lnTo>
                <a:lnTo>
                  <a:pt x="1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029" name="Freeform 8"/>
          <p:cNvSpPr>
            <a:spLocks/>
          </p:cNvSpPr>
          <p:nvPr/>
        </p:nvSpPr>
        <p:spPr bwMode="ltGray">
          <a:xfrm>
            <a:off x="1217613" y="1074738"/>
            <a:ext cx="400050" cy="19050"/>
          </a:xfrm>
          <a:custGeom>
            <a:avLst/>
            <a:gdLst>
              <a:gd name="T0" fmla="*/ 637609572 w 251"/>
              <a:gd name="T1" fmla="*/ 0 h 12"/>
              <a:gd name="T2" fmla="*/ 0 w 251"/>
              <a:gd name="T3" fmla="*/ 0 h 12"/>
              <a:gd name="T4" fmla="*/ 0 w 251"/>
              <a:gd name="T5" fmla="*/ 30241875 h 12"/>
              <a:gd name="T6" fmla="*/ 637609572 w 251"/>
              <a:gd name="T7" fmla="*/ 30241875 h 12"/>
              <a:gd name="T8" fmla="*/ 637609572 w 251"/>
              <a:gd name="T9" fmla="*/ 0 h 12"/>
              <a:gd name="T10" fmla="*/ 637609572 w 251"/>
              <a:gd name="T11" fmla="*/ 0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51" h="12">
                <a:moveTo>
                  <a:pt x="251" y="0"/>
                </a:moveTo>
                <a:lnTo>
                  <a:pt x="0" y="0"/>
                </a:lnTo>
                <a:lnTo>
                  <a:pt x="0" y="12"/>
                </a:lnTo>
                <a:lnTo>
                  <a:pt x="251" y="12"/>
                </a:lnTo>
                <a:lnTo>
                  <a:pt x="251" y="0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2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030" name="Freeform 9"/>
          <p:cNvSpPr>
            <a:spLocks/>
          </p:cNvSpPr>
          <p:nvPr/>
        </p:nvSpPr>
        <p:spPr bwMode="ltGray">
          <a:xfrm>
            <a:off x="0" y="1074738"/>
            <a:ext cx="557213" cy="19050"/>
          </a:xfrm>
          <a:custGeom>
            <a:avLst/>
            <a:gdLst>
              <a:gd name="T0" fmla="*/ 0 w 251"/>
              <a:gd name="T1" fmla="*/ 0 h 12"/>
              <a:gd name="T2" fmla="*/ 0 w 251"/>
              <a:gd name="T3" fmla="*/ 30241875 h 12"/>
              <a:gd name="T4" fmla="*/ 1236997320 w 251"/>
              <a:gd name="T5" fmla="*/ 30241875 h 12"/>
              <a:gd name="T6" fmla="*/ 1236997320 w 251"/>
              <a:gd name="T7" fmla="*/ 0 h 12"/>
              <a:gd name="T8" fmla="*/ 0 w 251"/>
              <a:gd name="T9" fmla="*/ 0 h 12"/>
              <a:gd name="T10" fmla="*/ 0 w 251"/>
              <a:gd name="T11" fmla="*/ 0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51" h="12">
                <a:moveTo>
                  <a:pt x="0" y="0"/>
                </a:moveTo>
                <a:lnTo>
                  <a:pt x="0" y="12"/>
                </a:lnTo>
                <a:lnTo>
                  <a:pt x="251" y="12"/>
                </a:lnTo>
                <a:lnTo>
                  <a:pt x="251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031" name="Freeform 10"/>
          <p:cNvSpPr>
            <a:spLocks/>
          </p:cNvSpPr>
          <p:nvPr/>
        </p:nvSpPr>
        <p:spPr bwMode="ltGray">
          <a:xfrm>
            <a:off x="876300" y="1820863"/>
            <a:ext cx="19050" cy="4281487"/>
          </a:xfrm>
          <a:custGeom>
            <a:avLst/>
            <a:gdLst>
              <a:gd name="T0" fmla="*/ 0 w 12"/>
              <a:gd name="T1" fmla="*/ 2147483647 h 2697"/>
              <a:gd name="T2" fmla="*/ 30241875 w 12"/>
              <a:gd name="T3" fmla="*/ 2147483647 h 2697"/>
              <a:gd name="T4" fmla="*/ 30241875 w 12"/>
              <a:gd name="T5" fmla="*/ 0 h 2697"/>
              <a:gd name="T6" fmla="*/ 0 w 12"/>
              <a:gd name="T7" fmla="*/ 0 h 2697"/>
              <a:gd name="T8" fmla="*/ 0 w 12"/>
              <a:gd name="T9" fmla="*/ 2147483647 h 2697"/>
              <a:gd name="T10" fmla="*/ 0 w 12"/>
              <a:gd name="T11" fmla="*/ 2147483647 h 269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2697">
                <a:moveTo>
                  <a:pt x="0" y="2697"/>
                </a:moveTo>
                <a:lnTo>
                  <a:pt x="12" y="2697"/>
                </a:lnTo>
                <a:lnTo>
                  <a:pt x="12" y="0"/>
                </a:lnTo>
                <a:lnTo>
                  <a:pt x="0" y="0"/>
                </a:lnTo>
                <a:lnTo>
                  <a:pt x="0" y="2697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032" name="Freeform 11"/>
          <p:cNvSpPr>
            <a:spLocks/>
          </p:cNvSpPr>
          <p:nvPr/>
        </p:nvSpPr>
        <p:spPr bwMode="ltGray">
          <a:xfrm>
            <a:off x="1617663" y="1074738"/>
            <a:ext cx="7523162" cy="19050"/>
          </a:xfrm>
          <a:custGeom>
            <a:avLst/>
            <a:gdLst>
              <a:gd name="T0" fmla="*/ 2147483647 w 4724"/>
              <a:gd name="T1" fmla="*/ 0 h 12"/>
              <a:gd name="T2" fmla="*/ 0 w 4724"/>
              <a:gd name="T3" fmla="*/ 0 h 12"/>
              <a:gd name="T4" fmla="*/ 0 w 4724"/>
              <a:gd name="T5" fmla="*/ 30241875 h 12"/>
              <a:gd name="T6" fmla="*/ 2147483647 w 4724"/>
              <a:gd name="T7" fmla="*/ 30241875 h 12"/>
              <a:gd name="T8" fmla="*/ 2147483647 w 4724"/>
              <a:gd name="T9" fmla="*/ 0 h 12"/>
              <a:gd name="T10" fmla="*/ 2147483647 w 4724"/>
              <a:gd name="T11" fmla="*/ 0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724" h="12">
                <a:moveTo>
                  <a:pt x="4724" y="0"/>
                </a:moveTo>
                <a:lnTo>
                  <a:pt x="0" y="0"/>
                </a:lnTo>
                <a:lnTo>
                  <a:pt x="0" y="12"/>
                </a:lnTo>
                <a:lnTo>
                  <a:pt x="4724" y="12"/>
                </a:lnTo>
                <a:lnTo>
                  <a:pt x="4724" y="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033" name="Freeform 12"/>
          <p:cNvSpPr>
            <a:spLocks/>
          </p:cNvSpPr>
          <p:nvPr/>
        </p:nvSpPr>
        <p:spPr bwMode="ltGray">
          <a:xfrm>
            <a:off x="876300" y="1420813"/>
            <a:ext cx="19050" cy="400050"/>
          </a:xfrm>
          <a:custGeom>
            <a:avLst/>
            <a:gdLst>
              <a:gd name="T0" fmla="*/ 0 w 12"/>
              <a:gd name="T1" fmla="*/ 635079375 h 252"/>
              <a:gd name="T2" fmla="*/ 30241875 w 12"/>
              <a:gd name="T3" fmla="*/ 635079375 h 252"/>
              <a:gd name="T4" fmla="*/ 30241875 w 12"/>
              <a:gd name="T5" fmla="*/ 0 h 252"/>
              <a:gd name="T6" fmla="*/ 0 w 12"/>
              <a:gd name="T7" fmla="*/ 0 h 252"/>
              <a:gd name="T8" fmla="*/ 0 w 12"/>
              <a:gd name="T9" fmla="*/ 635079375 h 252"/>
              <a:gd name="T10" fmla="*/ 0 w 12"/>
              <a:gd name="T11" fmla="*/ 635079375 h 25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252">
                <a:moveTo>
                  <a:pt x="0" y="252"/>
                </a:moveTo>
                <a:lnTo>
                  <a:pt x="12" y="252"/>
                </a:lnTo>
                <a:lnTo>
                  <a:pt x="12" y="0"/>
                </a:lnTo>
                <a:lnTo>
                  <a:pt x="0" y="0"/>
                </a:lnTo>
                <a:lnTo>
                  <a:pt x="0" y="25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034" name="Freeform 13"/>
          <p:cNvSpPr>
            <a:spLocks/>
          </p:cNvSpPr>
          <p:nvPr/>
        </p:nvSpPr>
        <p:spPr bwMode="ltGray">
          <a:xfrm>
            <a:off x="876300" y="100013"/>
            <a:ext cx="19050" cy="650875"/>
          </a:xfrm>
          <a:custGeom>
            <a:avLst/>
            <a:gdLst>
              <a:gd name="T0" fmla="*/ 30241875 w 12"/>
              <a:gd name="T1" fmla="*/ 0 h 252"/>
              <a:gd name="T2" fmla="*/ 0 w 12"/>
              <a:gd name="T3" fmla="*/ 0 h 252"/>
              <a:gd name="T4" fmla="*/ 0 w 12"/>
              <a:gd name="T5" fmla="*/ 1681104229 h 252"/>
              <a:gd name="T6" fmla="*/ 30241875 w 12"/>
              <a:gd name="T7" fmla="*/ 1681104229 h 252"/>
              <a:gd name="T8" fmla="*/ 30241875 w 12"/>
              <a:gd name="T9" fmla="*/ 0 h 252"/>
              <a:gd name="T10" fmla="*/ 30241875 w 12"/>
              <a:gd name="T11" fmla="*/ 0 h 25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252">
                <a:moveTo>
                  <a:pt x="12" y="0"/>
                </a:moveTo>
                <a:lnTo>
                  <a:pt x="0" y="0"/>
                </a:lnTo>
                <a:lnTo>
                  <a:pt x="0" y="252"/>
                </a:lnTo>
                <a:lnTo>
                  <a:pt x="12" y="252"/>
                </a:lnTo>
                <a:lnTo>
                  <a:pt x="12" y="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3086" name="Freeform 14"/>
          <p:cNvSpPr>
            <a:spLocks/>
          </p:cNvSpPr>
          <p:nvPr/>
        </p:nvSpPr>
        <p:spPr bwMode="ltGray">
          <a:xfrm>
            <a:off x="552450" y="1074738"/>
            <a:ext cx="665163" cy="190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2"/>
              </a:cxn>
              <a:cxn ang="0">
                <a:pos x="418" y="12"/>
              </a:cxn>
              <a:cxn ang="0">
                <a:pos x="418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18" h="12">
                <a:moveTo>
                  <a:pt x="0" y="0"/>
                </a:moveTo>
                <a:lnTo>
                  <a:pt x="0" y="12"/>
                </a:lnTo>
                <a:lnTo>
                  <a:pt x="418" y="12"/>
                </a:lnTo>
                <a:lnTo>
                  <a:pt x="418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pic>
        <p:nvPicPr>
          <p:cNvPr id="7180" name="Picture 18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675" y="346075"/>
            <a:ext cx="2501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1" name="Picture 20" descr="EN_60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346075"/>
            <a:ext cx="29511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016750" y="6248400"/>
            <a:ext cx="1905000" cy="45720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FFFFFF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09BBD17-191E-4DEB-915D-C5034C5990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4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2"/>
          <p:cNvSpPr>
            <a:spLocks/>
          </p:cNvSpPr>
          <p:nvPr/>
        </p:nvSpPr>
        <p:spPr bwMode="hidden">
          <a:xfrm>
            <a:off x="885825" y="1079500"/>
            <a:ext cx="8255000" cy="5794375"/>
          </a:xfrm>
          <a:custGeom>
            <a:avLst/>
            <a:gdLst>
              <a:gd name="T0" fmla="*/ 0 w 5184"/>
              <a:gd name="T1" fmla="*/ 2147483647 h 3159"/>
              <a:gd name="T2" fmla="*/ 2147483647 w 5184"/>
              <a:gd name="T3" fmla="*/ 2147483647 h 3159"/>
              <a:gd name="T4" fmla="*/ 2147483647 w 5184"/>
              <a:gd name="T5" fmla="*/ 0 h 3159"/>
              <a:gd name="T6" fmla="*/ 0 w 5184"/>
              <a:gd name="T7" fmla="*/ 0 h 3159"/>
              <a:gd name="T8" fmla="*/ 0 w 5184"/>
              <a:gd name="T9" fmla="*/ 2147483647 h 3159"/>
              <a:gd name="T10" fmla="*/ 0 w 5184"/>
              <a:gd name="T11" fmla="*/ 2147483647 h 31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184" h="3159">
                <a:moveTo>
                  <a:pt x="0" y="3159"/>
                </a:moveTo>
                <a:lnTo>
                  <a:pt x="5184" y="3159"/>
                </a:lnTo>
                <a:lnTo>
                  <a:pt x="5184" y="0"/>
                </a:lnTo>
                <a:lnTo>
                  <a:pt x="0" y="0"/>
                </a:lnTo>
                <a:lnTo>
                  <a:pt x="0" y="3159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147" name="Freeform 6"/>
          <p:cNvSpPr>
            <a:spLocks/>
          </p:cNvSpPr>
          <p:nvPr/>
        </p:nvSpPr>
        <p:spPr bwMode="hidden">
          <a:xfrm>
            <a:off x="0" y="1079500"/>
            <a:ext cx="885825" cy="5794375"/>
          </a:xfrm>
          <a:custGeom>
            <a:avLst/>
            <a:gdLst>
              <a:gd name="T0" fmla="*/ 0 w 556"/>
              <a:gd name="T1" fmla="*/ 0 h 3159"/>
              <a:gd name="T2" fmla="*/ 0 w 556"/>
              <a:gd name="T3" fmla="*/ 2147483647 h 3159"/>
              <a:gd name="T4" fmla="*/ 2147483647 w 556"/>
              <a:gd name="T5" fmla="*/ 2147483647 h 3159"/>
              <a:gd name="T6" fmla="*/ 2147483647 w 556"/>
              <a:gd name="T7" fmla="*/ 0 h 3159"/>
              <a:gd name="T8" fmla="*/ 0 w 556"/>
              <a:gd name="T9" fmla="*/ 0 h 3159"/>
              <a:gd name="T10" fmla="*/ 0 w 556"/>
              <a:gd name="T11" fmla="*/ 0 h 31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56" h="3159">
                <a:moveTo>
                  <a:pt x="0" y="0"/>
                </a:moveTo>
                <a:lnTo>
                  <a:pt x="0" y="3159"/>
                </a:lnTo>
                <a:lnTo>
                  <a:pt x="556" y="3159"/>
                </a:lnTo>
                <a:lnTo>
                  <a:pt x="556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79" name="Freeform 7"/>
          <p:cNvSpPr>
            <a:spLocks/>
          </p:cNvSpPr>
          <p:nvPr/>
        </p:nvSpPr>
        <p:spPr bwMode="ltGray">
          <a:xfrm>
            <a:off x="876300" y="750888"/>
            <a:ext cx="19050" cy="666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420"/>
              </a:cxn>
              <a:cxn ang="0">
                <a:pos x="12" y="420"/>
              </a:cxn>
              <a:cxn ang="0">
                <a:pos x="1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12" h="420">
                <a:moveTo>
                  <a:pt x="0" y="0"/>
                </a:moveTo>
                <a:lnTo>
                  <a:pt x="0" y="420"/>
                </a:lnTo>
                <a:lnTo>
                  <a:pt x="12" y="420"/>
                </a:lnTo>
                <a:lnTo>
                  <a:pt x="1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149" name="Freeform 8"/>
          <p:cNvSpPr>
            <a:spLocks/>
          </p:cNvSpPr>
          <p:nvPr/>
        </p:nvSpPr>
        <p:spPr bwMode="ltGray">
          <a:xfrm>
            <a:off x="1217613" y="1074738"/>
            <a:ext cx="400050" cy="19050"/>
          </a:xfrm>
          <a:custGeom>
            <a:avLst/>
            <a:gdLst>
              <a:gd name="T0" fmla="*/ 2147483647 w 251"/>
              <a:gd name="T1" fmla="*/ 0 h 12"/>
              <a:gd name="T2" fmla="*/ 0 w 251"/>
              <a:gd name="T3" fmla="*/ 0 h 12"/>
              <a:gd name="T4" fmla="*/ 0 w 251"/>
              <a:gd name="T5" fmla="*/ 2147483647 h 12"/>
              <a:gd name="T6" fmla="*/ 2147483647 w 251"/>
              <a:gd name="T7" fmla="*/ 2147483647 h 12"/>
              <a:gd name="T8" fmla="*/ 2147483647 w 251"/>
              <a:gd name="T9" fmla="*/ 0 h 12"/>
              <a:gd name="T10" fmla="*/ 2147483647 w 251"/>
              <a:gd name="T11" fmla="*/ 0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51" h="12">
                <a:moveTo>
                  <a:pt x="251" y="0"/>
                </a:moveTo>
                <a:lnTo>
                  <a:pt x="0" y="0"/>
                </a:lnTo>
                <a:lnTo>
                  <a:pt x="0" y="12"/>
                </a:lnTo>
                <a:lnTo>
                  <a:pt x="251" y="12"/>
                </a:lnTo>
                <a:lnTo>
                  <a:pt x="251" y="0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2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150" name="Freeform 9"/>
          <p:cNvSpPr>
            <a:spLocks/>
          </p:cNvSpPr>
          <p:nvPr/>
        </p:nvSpPr>
        <p:spPr bwMode="ltGray">
          <a:xfrm>
            <a:off x="0" y="1074738"/>
            <a:ext cx="557213" cy="19050"/>
          </a:xfrm>
          <a:custGeom>
            <a:avLst/>
            <a:gdLst>
              <a:gd name="T0" fmla="*/ 0 w 251"/>
              <a:gd name="T1" fmla="*/ 0 h 12"/>
              <a:gd name="T2" fmla="*/ 0 w 251"/>
              <a:gd name="T3" fmla="*/ 2147483647 h 12"/>
              <a:gd name="T4" fmla="*/ 2147483647 w 251"/>
              <a:gd name="T5" fmla="*/ 2147483647 h 12"/>
              <a:gd name="T6" fmla="*/ 2147483647 w 251"/>
              <a:gd name="T7" fmla="*/ 0 h 12"/>
              <a:gd name="T8" fmla="*/ 0 w 251"/>
              <a:gd name="T9" fmla="*/ 0 h 12"/>
              <a:gd name="T10" fmla="*/ 0 w 251"/>
              <a:gd name="T11" fmla="*/ 0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51" h="12">
                <a:moveTo>
                  <a:pt x="0" y="0"/>
                </a:moveTo>
                <a:lnTo>
                  <a:pt x="0" y="12"/>
                </a:lnTo>
                <a:lnTo>
                  <a:pt x="251" y="12"/>
                </a:lnTo>
                <a:lnTo>
                  <a:pt x="251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151" name="Freeform 10"/>
          <p:cNvSpPr>
            <a:spLocks/>
          </p:cNvSpPr>
          <p:nvPr/>
        </p:nvSpPr>
        <p:spPr bwMode="ltGray">
          <a:xfrm>
            <a:off x="876300" y="1820863"/>
            <a:ext cx="19050" cy="4281487"/>
          </a:xfrm>
          <a:custGeom>
            <a:avLst/>
            <a:gdLst>
              <a:gd name="T0" fmla="*/ 0 w 12"/>
              <a:gd name="T1" fmla="*/ 2147483647 h 2697"/>
              <a:gd name="T2" fmla="*/ 2147483647 w 12"/>
              <a:gd name="T3" fmla="*/ 2147483647 h 2697"/>
              <a:gd name="T4" fmla="*/ 2147483647 w 12"/>
              <a:gd name="T5" fmla="*/ 0 h 2697"/>
              <a:gd name="T6" fmla="*/ 0 w 12"/>
              <a:gd name="T7" fmla="*/ 0 h 2697"/>
              <a:gd name="T8" fmla="*/ 0 w 12"/>
              <a:gd name="T9" fmla="*/ 2147483647 h 2697"/>
              <a:gd name="T10" fmla="*/ 0 w 12"/>
              <a:gd name="T11" fmla="*/ 2147483647 h 269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2697">
                <a:moveTo>
                  <a:pt x="0" y="2697"/>
                </a:moveTo>
                <a:lnTo>
                  <a:pt x="12" y="2697"/>
                </a:lnTo>
                <a:lnTo>
                  <a:pt x="12" y="0"/>
                </a:lnTo>
                <a:lnTo>
                  <a:pt x="0" y="0"/>
                </a:lnTo>
                <a:lnTo>
                  <a:pt x="0" y="2697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152" name="Freeform 11"/>
          <p:cNvSpPr>
            <a:spLocks/>
          </p:cNvSpPr>
          <p:nvPr/>
        </p:nvSpPr>
        <p:spPr bwMode="ltGray">
          <a:xfrm>
            <a:off x="1617663" y="1074738"/>
            <a:ext cx="7523162" cy="19050"/>
          </a:xfrm>
          <a:custGeom>
            <a:avLst/>
            <a:gdLst>
              <a:gd name="T0" fmla="*/ 2147483647 w 4724"/>
              <a:gd name="T1" fmla="*/ 0 h 12"/>
              <a:gd name="T2" fmla="*/ 0 w 4724"/>
              <a:gd name="T3" fmla="*/ 0 h 12"/>
              <a:gd name="T4" fmla="*/ 0 w 4724"/>
              <a:gd name="T5" fmla="*/ 2147483647 h 12"/>
              <a:gd name="T6" fmla="*/ 2147483647 w 4724"/>
              <a:gd name="T7" fmla="*/ 2147483647 h 12"/>
              <a:gd name="T8" fmla="*/ 2147483647 w 4724"/>
              <a:gd name="T9" fmla="*/ 0 h 12"/>
              <a:gd name="T10" fmla="*/ 2147483647 w 4724"/>
              <a:gd name="T11" fmla="*/ 0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724" h="12">
                <a:moveTo>
                  <a:pt x="4724" y="0"/>
                </a:moveTo>
                <a:lnTo>
                  <a:pt x="0" y="0"/>
                </a:lnTo>
                <a:lnTo>
                  <a:pt x="0" y="12"/>
                </a:lnTo>
                <a:lnTo>
                  <a:pt x="4724" y="12"/>
                </a:lnTo>
                <a:lnTo>
                  <a:pt x="4724" y="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153" name="Freeform 12"/>
          <p:cNvSpPr>
            <a:spLocks/>
          </p:cNvSpPr>
          <p:nvPr/>
        </p:nvSpPr>
        <p:spPr bwMode="ltGray">
          <a:xfrm>
            <a:off x="876300" y="1420813"/>
            <a:ext cx="19050" cy="400050"/>
          </a:xfrm>
          <a:custGeom>
            <a:avLst/>
            <a:gdLst>
              <a:gd name="T0" fmla="*/ 0 w 12"/>
              <a:gd name="T1" fmla="*/ 2147483647 h 252"/>
              <a:gd name="T2" fmla="*/ 2147483647 w 12"/>
              <a:gd name="T3" fmla="*/ 2147483647 h 252"/>
              <a:gd name="T4" fmla="*/ 2147483647 w 12"/>
              <a:gd name="T5" fmla="*/ 0 h 252"/>
              <a:gd name="T6" fmla="*/ 0 w 12"/>
              <a:gd name="T7" fmla="*/ 0 h 252"/>
              <a:gd name="T8" fmla="*/ 0 w 12"/>
              <a:gd name="T9" fmla="*/ 2147483647 h 252"/>
              <a:gd name="T10" fmla="*/ 0 w 12"/>
              <a:gd name="T11" fmla="*/ 2147483647 h 25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252">
                <a:moveTo>
                  <a:pt x="0" y="252"/>
                </a:moveTo>
                <a:lnTo>
                  <a:pt x="12" y="252"/>
                </a:lnTo>
                <a:lnTo>
                  <a:pt x="12" y="0"/>
                </a:lnTo>
                <a:lnTo>
                  <a:pt x="0" y="0"/>
                </a:lnTo>
                <a:lnTo>
                  <a:pt x="0" y="25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154" name="Freeform 13"/>
          <p:cNvSpPr>
            <a:spLocks/>
          </p:cNvSpPr>
          <p:nvPr/>
        </p:nvSpPr>
        <p:spPr bwMode="ltGray">
          <a:xfrm>
            <a:off x="876300" y="100013"/>
            <a:ext cx="19050" cy="650875"/>
          </a:xfrm>
          <a:custGeom>
            <a:avLst/>
            <a:gdLst>
              <a:gd name="T0" fmla="*/ 2147483647 w 12"/>
              <a:gd name="T1" fmla="*/ 0 h 252"/>
              <a:gd name="T2" fmla="*/ 0 w 12"/>
              <a:gd name="T3" fmla="*/ 0 h 252"/>
              <a:gd name="T4" fmla="*/ 0 w 12"/>
              <a:gd name="T5" fmla="*/ 2147483647 h 252"/>
              <a:gd name="T6" fmla="*/ 2147483647 w 12"/>
              <a:gd name="T7" fmla="*/ 2147483647 h 252"/>
              <a:gd name="T8" fmla="*/ 2147483647 w 12"/>
              <a:gd name="T9" fmla="*/ 0 h 252"/>
              <a:gd name="T10" fmla="*/ 2147483647 w 12"/>
              <a:gd name="T11" fmla="*/ 0 h 25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252">
                <a:moveTo>
                  <a:pt x="12" y="0"/>
                </a:moveTo>
                <a:lnTo>
                  <a:pt x="0" y="0"/>
                </a:lnTo>
                <a:lnTo>
                  <a:pt x="0" y="252"/>
                </a:lnTo>
                <a:lnTo>
                  <a:pt x="12" y="252"/>
                </a:lnTo>
                <a:lnTo>
                  <a:pt x="12" y="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86" name="Freeform 14"/>
          <p:cNvSpPr>
            <a:spLocks/>
          </p:cNvSpPr>
          <p:nvPr/>
        </p:nvSpPr>
        <p:spPr bwMode="ltGray">
          <a:xfrm>
            <a:off x="552450" y="1074738"/>
            <a:ext cx="665163" cy="190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2"/>
              </a:cxn>
              <a:cxn ang="0">
                <a:pos x="418" y="12"/>
              </a:cxn>
              <a:cxn ang="0">
                <a:pos x="418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18" h="12">
                <a:moveTo>
                  <a:pt x="0" y="0"/>
                </a:moveTo>
                <a:lnTo>
                  <a:pt x="0" y="12"/>
                </a:lnTo>
                <a:lnTo>
                  <a:pt x="418" y="12"/>
                </a:lnTo>
                <a:lnTo>
                  <a:pt x="418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8204" name="Picture 18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675" y="346075"/>
            <a:ext cx="2501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5" name="Picture 20" descr="EN_60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346075"/>
            <a:ext cx="29511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016750" y="6248400"/>
            <a:ext cx="1905000" cy="45720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FFFFFF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4005B81-E9C5-4A16-9A37-3D81626D4F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4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3.gif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5" Type="http://schemas.openxmlformats.org/officeDocument/2006/relationships/image" Target="../media/image55.jpeg"/><Relationship Id="rId4" Type="http://schemas.openxmlformats.org/officeDocument/2006/relationships/image" Target="../media/image4.jpeg"/><Relationship Id="rId9" Type="http://schemas.openxmlformats.org/officeDocument/2006/relationships/image" Target="../media/image5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file:///F:\sgobba%20backup\Articles%20et%20notes\PRES\SSAC\Support_material\IMG_0286.MOV" TargetMode="External"/><Relationship Id="rId3" Type="http://schemas.openxmlformats.org/officeDocument/2006/relationships/image" Target="../media/image60.png"/><Relationship Id="rId7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64.jpeg"/><Relationship Id="rId5" Type="http://schemas.openxmlformats.org/officeDocument/2006/relationships/image" Target="../media/image3.gif"/><Relationship Id="rId10" Type="http://schemas.openxmlformats.org/officeDocument/2006/relationships/image" Target="../media/image63.jpeg"/><Relationship Id="rId4" Type="http://schemas.openxmlformats.org/officeDocument/2006/relationships/image" Target="../media/image61.jpeg"/><Relationship Id="rId9" Type="http://schemas.openxmlformats.org/officeDocument/2006/relationships/image" Target="../media/image6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image" Target="../media/image65.jpeg"/><Relationship Id="rId7" Type="http://schemas.openxmlformats.org/officeDocument/2006/relationships/image" Target="../media/image6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emf"/><Relationship Id="rId5" Type="http://schemas.openxmlformats.org/officeDocument/2006/relationships/image" Target="../media/image4.jpeg"/><Relationship Id="rId10" Type="http://schemas.openxmlformats.org/officeDocument/2006/relationships/image" Target="../media/image70.jpeg"/><Relationship Id="rId4" Type="http://schemas.openxmlformats.org/officeDocument/2006/relationships/image" Target="../media/image3.gif"/><Relationship Id="rId9" Type="http://schemas.openxmlformats.org/officeDocument/2006/relationships/image" Target="../media/image6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13" Type="http://schemas.openxmlformats.org/officeDocument/2006/relationships/image" Target="../media/image79.jpeg"/><Relationship Id="rId3" Type="http://schemas.openxmlformats.org/officeDocument/2006/relationships/image" Target="../media/image3.gif"/><Relationship Id="rId7" Type="http://schemas.openxmlformats.org/officeDocument/2006/relationships/image" Target="../media/image73.jpeg"/><Relationship Id="rId12" Type="http://schemas.openxmlformats.org/officeDocument/2006/relationships/image" Target="../media/image78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2.jpeg"/><Relationship Id="rId11" Type="http://schemas.openxmlformats.org/officeDocument/2006/relationships/image" Target="../media/image77.jpeg"/><Relationship Id="rId5" Type="http://schemas.openxmlformats.org/officeDocument/2006/relationships/image" Target="../media/image71.jpeg"/><Relationship Id="rId10" Type="http://schemas.openxmlformats.org/officeDocument/2006/relationships/image" Target="../media/image76.jpeg"/><Relationship Id="rId4" Type="http://schemas.openxmlformats.org/officeDocument/2006/relationships/image" Target="../media/image4.jpeg"/><Relationship Id="rId9" Type="http://schemas.openxmlformats.org/officeDocument/2006/relationships/image" Target="../media/image7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Relationship Id="rId5" Type="http://schemas.openxmlformats.org/officeDocument/2006/relationships/hyperlink" Target="Sample_WB-S.avi" TargetMode="External"/><Relationship Id="rId4" Type="http://schemas.openxmlformats.org/officeDocument/2006/relationships/image" Target="../media/image8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\\cern.ch\dfs\Workspaces\s\sgobba%20backup\Articles%20et%20notes\PRES\AMAT\Sample_WB-S.avi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jpeg"/><Relationship Id="rId13" Type="http://schemas.openxmlformats.org/officeDocument/2006/relationships/image" Target="../media/image98.jpeg"/><Relationship Id="rId3" Type="http://schemas.openxmlformats.org/officeDocument/2006/relationships/image" Target="../media/image3.gif"/><Relationship Id="rId7" Type="http://schemas.openxmlformats.org/officeDocument/2006/relationships/image" Target="../media/image92.jpeg"/><Relationship Id="rId12" Type="http://schemas.openxmlformats.org/officeDocument/2006/relationships/image" Target="../media/image97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10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1.png"/><Relationship Id="rId11" Type="http://schemas.openxmlformats.org/officeDocument/2006/relationships/image" Target="../media/image96.png"/><Relationship Id="rId5" Type="http://schemas.openxmlformats.org/officeDocument/2006/relationships/image" Target="../media/image90.png"/><Relationship Id="rId15" Type="http://schemas.openxmlformats.org/officeDocument/2006/relationships/image" Target="../media/image100.jpeg"/><Relationship Id="rId10" Type="http://schemas.openxmlformats.org/officeDocument/2006/relationships/image" Target="../media/image95.emf"/><Relationship Id="rId4" Type="http://schemas.openxmlformats.org/officeDocument/2006/relationships/image" Target="../media/image4.jpeg"/><Relationship Id="rId9" Type="http://schemas.openxmlformats.org/officeDocument/2006/relationships/image" Target="../media/image94.png"/><Relationship Id="rId14" Type="http://schemas.openxmlformats.org/officeDocument/2006/relationships/image" Target="../media/image99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emf"/><Relationship Id="rId3" Type="http://schemas.openxmlformats.org/officeDocument/2006/relationships/image" Target="../media/image3.gif"/><Relationship Id="rId7" Type="http://schemas.openxmlformats.org/officeDocument/2006/relationships/image" Target="../media/image10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3.emf"/><Relationship Id="rId11" Type="http://schemas.openxmlformats.org/officeDocument/2006/relationships/image" Target="../media/image108.png"/><Relationship Id="rId5" Type="http://schemas.openxmlformats.org/officeDocument/2006/relationships/image" Target="../media/image102.png"/><Relationship Id="rId10" Type="http://schemas.openxmlformats.org/officeDocument/2006/relationships/image" Target="../media/image107.emf"/><Relationship Id="rId4" Type="http://schemas.openxmlformats.org/officeDocument/2006/relationships/image" Target="../media/image4.jpeg"/><Relationship Id="rId9" Type="http://schemas.openxmlformats.org/officeDocument/2006/relationships/image" Target="../media/image10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gif"/><Relationship Id="rId7" Type="http://schemas.openxmlformats.org/officeDocument/2006/relationships/image" Target="../media/image8.jpeg"/><Relationship Id="rId12" Type="http://schemas.openxmlformats.org/officeDocument/2006/relationships/image" Target="../media/image1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4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3.gif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8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24.png"/><Relationship Id="rId5" Type="http://schemas.openxmlformats.org/officeDocument/2006/relationships/image" Target="../media/image3.gif"/><Relationship Id="rId10" Type="http://schemas.openxmlformats.org/officeDocument/2006/relationships/image" Target="../media/image23.png"/><Relationship Id="rId4" Type="http://schemas.openxmlformats.org/officeDocument/2006/relationships/image" Target="../media/image19.jpeg"/><Relationship Id="rId9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3.gif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10" Type="http://schemas.openxmlformats.org/officeDocument/2006/relationships/image" Target="../media/image30.jpeg"/><Relationship Id="rId4" Type="http://schemas.openxmlformats.org/officeDocument/2006/relationships/image" Target="../media/image4.jpe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.gif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image" Target="../media/image4.jpeg"/><Relationship Id="rId9" Type="http://schemas.openxmlformats.org/officeDocument/2006/relationships/image" Target="../media/image4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4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4.emf"/><Relationship Id="rId5" Type="http://schemas.openxmlformats.org/officeDocument/2006/relationships/image" Target="../media/image4.jpeg"/><Relationship Id="rId4" Type="http://schemas.openxmlformats.org/officeDocument/2006/relationships/image" Target="../media/image3.gif"/><Relationship Id="rId9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4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7.emf"/><Relationship Id="rId5" Type="http://schemas.openxmlformats.org/officeDocument/2006/relationships/image" Target="../media/image46.jpeg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15"/>
          <p:cNvGrpSpPr>
            <a:grpSpLocks/>
          </p:cNvGrpSpPr>
          <p:nvPr/>
        </p:nvGrpSpPr>
        <p:grpSpPr bwMode="auto">
          <a:xfrm>
            <a:off x="228600" y="304800"/>
            <a:ext cx="8686800" cy="747713"/>
            <a:chOff x="228600" y="304801"/>
            <a:chExt cx="8686800" cy="747688"/>
          </a:xfrm>
        </p:grpSpPr>
        <p:sp>
          <p:nvSpPr>
            <p:cNvPr id="15" name="Rectangle 14"/>
            <p:cNvSpPr/>
            <p:nvPr/>
          </p:nvSpPr>
          <p:spPr>
            <a:xfrm>
              <a:off x="228600" y="685788"/>
              <a:ext cx="8686800" cy="1142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pic>
          <p:nvPicPr>
            <p:cNvPr id="9" name="Picture 8" descr="MME-1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69435" y="411945"/>
              <a:ext cx="817364" cy="640544"/>
            </a:xfrm>
            <a:prstGeom prst="roundRect">
              <a:avLst>
                <a:gd name="adj" fmla="val 8594"/>
              </a:avLst>
            </a:prstGeom>
            <a:noFill/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2" name="Picture 11" descr="CERN LOGO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8432" y="304801"/>
              <a:ext cx="724732" cy="7476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1638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47738" y="2474913"/>
            <a:ext cx="7989887" cy="995362"/>
          </a:xfrm>
        </p:spPr>
        <p:txBody>
          <a:bodyPr/>
          <a:lstStyle/>
          <a:p>
            <a:pPr algn="l"/>
            <a:r>
              <a:rPr lang="en-US" sz="3200" b="1" smtClean="0"/>
              <a:t>Materials studies and tests at CERN </a:t>
            </a:r>
            <a:endParaRPr lang="en-US" sz="2000" b="1" smtClean="0">
              <a:solidFill>
                <a:srgbClr val="FFFFCC"/>
              </a:solidFill>
            </a:endParaRP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47738" y="6054725"/>
            <a:ext cx="7851775" cy="469900"/>
          </a:xfrm>
        </p:spPr>
        <p:txBody>
          <a:bodyPr/>
          <a:lstStyle/>
          <a:p>
            <a:pPr algn="l">
              <a:lnSpc>
                <a:spcPct val="80000"/>
              </a:lnSpc>
              <a:defRPr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Stefano Sgobba</a:t>
            </a:r>
          </a:p>
          <a:p>
            <a:pPr algn="l">
              <a:lnSpc>
                <a:spcPct val="80000"/>
              </a:lnSpc>
              <a:defRPr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EN-MME-MM</a:t>
            </a:r>
            <a:endParaRPr lang="en-US" sz="1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947738" y="1446213"/>
            <a:ext cx="7345362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fr-FR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/>
            </a:r>
            <a:br>
              <a:rPr lang="fr-FR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</a:b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CSEM-CERN meeting , </a:t>
            </a:r>
            <a:r>
              <a:rPr lang="en-GB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23 May </a:t>
            </a:r>
            <a:r>
              <a:rPr lang="en-GB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2013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947738" y="3946525"/>
            <a:ext cx="79597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Arial" charset="0"/>
                <a:cs typeface="+mn-cs"/>
              </a:rPr>
              <a:t>- Mandate and expertise</a:t>
            </a:r>
            <a:br>
              <a:rPr lang="en-US" dirty="0">
                <a:latin typeface="Arial" charset="0"/>
                <a:cs typeface="+mn-cs"/>
              </a:rPr>
            </a:br>
            <a:r>
              <a:rPr lang="en-US" dirty="0">
                <a:latin typeface="Arial" charset="0"/>
                <a:cs typeface="+mn-cs"/>
              </a:rPr>
              <a:t>- Equipment</a:t>
            </a:r>
          </a:p>
          <a:p>
            <a:pPr>
              <a:buFontTx/>
              <a:buChar char="-"/>
              <a:defRPr/>
            </a:pPr>
            <a:r>
              <a:rPr lang="en-US" dirty="0">
                <a:latin typeface="Arial" charset="0"/>
                <a:cs typeface="+mn-cs"/>
              </a:rPr>
              <a:t> Examples of material studies and tests</a:t>
            </a:r>
          </a:p>
          <a:p>
            <a:pPr>
              <a:buFontTx/>
              <a:buChar char="-"/>
              <a:defRPr/>
            </a:pPr>
            <a:r>
              <a:rPr lang="en-US" dirty="0">
                <a:latin typeface="Arial" charset="0"/>
                <a:cs typeface="+mn-cs"/>
              </a:rPr>
              <a:t> Perspectives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4"/>
          <p:cNvGrpSpPr>
            <a:grpSpLocks/>
          </p:cNvGrpSpPr>
          <p:nvPr/>
        </p:nvGrpSpPr>
        <p:grpSpPr bwMode="auto">
          <a:xfrm>
            <a:off x="161925" y="774700"/>
            <a:ext cx="6437313" cy="5194300"/>
            <a:chOff x="882127" y="1054249"/>
            <a:chExt cx="6438570" cy="5194713"/>
          </a:xfrm>
        </p:grpSpPr>
        <p:grpSp>
          <p:nvGrpSpPr>
            <p:cNvPr id="23565" name="Group 18"/>
            <p:cNvGrpSpPr>
              <a:grpSpLocks/>
            </p:cNvGrpSpPr>
            <p:nvPr/>
          </p:nvGrpSpPr>
          <p:grpSpPr bwMode="auto">
            <a:xfrm>
              <a:off x="882127" y="1054249"/>
              <a:ext cx="5841402" cy="5192919"/>
              <a:chOff x="882127" y="1054249"/>
              <a:chExt cx="5841402" cy="5192919"/>
            </a:xfrm>
          </p:grpSpPr>
          <p:pic>
            <p:nvPicPr>
              <p:cNvPr id="23568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626" r="19833"/>
              <a:stretch>
                <a:fillRect/>
              </a:stretch>
            </p:blipFill>
            <p:spPr bwMode="auto">
              <a:xfrm>
                <a:off x="882127" y="1054249"/>
                <a:ext cx="5841402" cy="51929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569" name="Rectangle 16"/>
              <p:cNvSpPr>
                <a:spLocks noChangeArrowheads="1"/>
              </p:cNvSpPr>
              <p:nvPr/>
            </p:nvSpPr>
            <p:spPr bwMode="auto">
              <a:xfrm>
                <a:off x="5497891" y="2387855"/>
                <a:ext cx="473167" cy="13336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609600" indent="-609600">
                  <a:buClr>
                    <a:srgbClr val="FFFFCC"/>
                  </a:buClr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3570" name="Rectangle 17"/>
              <p:cNvSpPr>
                <a:spLocks noChangeArrowheads="1"/>
              </p:cNvSpPr>
              <p:nvPr/>
            </p:nvSpPr>
            <p:spPr bwMode="auto">
              <a:xfrm>
                <a:off x="5123168" y="3669070"/>
                <a:ext cx="589077" cy="18178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609600" indent="-609600">
                  <a:buClr>
                    <a:srgbClr val="FFFFCC"/>
                  </a:buClr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pic>
          <p:nvPicPr>
            <p:cNvPr id="23566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656" t="-244"/>
            <a:stretch>
              <a:fillRect/>
            </a:stretch>
          </p:blipFill>
          <p:spPr bwMode="auto">
            <a:xfrm>
              <a:off x="6712771" y="1075765"/>
              <a:ext cx="607926" cy="5173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7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9868" y="3324843"/>
              <a:ext cx="1273661" cy="688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" name="Slide Number Placeholder 7"/>
          <p:cNvSpPr txBox="1">
            <a:spLocks/>
          </p:cNvSpPr>
          <p:nvPr/>
        </p:nvSpPr>
        <p:spPr>
          <a:xfrm>
            <a:off x="6386513" y="6321425"/>
            <a:ext cx="19050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DBA91CFE-B631-4607-A29A-4843D08CF04F}" type="slidenum">
              <a:rPr lang="en-US"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pPr algn="r">
                <a:defRPr/>
              </a:pPr>
              <a:t>10</a:t>
            </a:fld>
            <a:r>
              <a:rPr lang="en-US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/22</a:t>
            </a:r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1905000" cy="457200"/>
          </a:xfrm>
        </p:spPr>
        <p:txBody>
          <a:bodyPr/>
          <a:lstStyle/>
          <a:p>
            <a:pPr>
              <a:defRPr/>
            </a:pPr>
            <a:fld id="{B8BD84EB-3E2A-4A58-B51C-AE68C5D88A6C}" type="slidenum">
              <a:rPr lang="en-US">
                <a:solidFill>
                  <a:schemeClr val="tx1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914400" y="244475"/>
            <a:ext cx="3100388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en-US" sz="2000" b="1">
                <a:solidFill>
                  <a:srgbClr val="000000"/>
                </a:solidFill>
              </a:rPr>
              <a:t>Evolution of the equipment</a:t>
            </a:r>
          </a:p>
        </p:txBody>
      </p: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3335338" y="1603375"/>
            <a:ext cx="5754687" cy="5092700"/>
            <a:chOff x="3334872" y="1721224"/>
            <a:chExt cx="5755338" cy="5093744"/>
          </a:xfrm>
        </p:grpSpPr>
        <p:pic>
          <p:nvPicPr>
            <p:cNvPr id="81931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77906" y="3243949"/>
              <a:ext cx="5012304" cy="3571019"/>
            </a:xfrm>
            <a:prstGeom prst="rect">
              <a:avLst/>
            </a:prstGeom>
            <a:noFill/>
            <a:ln w="34925" algn="ctr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</p:pic>
        <p:sp>
          <p:nvSpPr>
            <p:cNvPr id="81932" name="Rectangle 9"/>
            <p:cNvSpPr>
              <a:spLocks noChangeArrowheads="1"/>
            </p:cNvSpPr>
            <p:nvPr/>
          </p:nvSpPr>
          <p:spPr bwMode="auto">
            <a:xfrm>
              <a:off x="3334872" y="1721224"/>
              <a:ext cx="365166" cy="3840950"/>
            </a:xfrm>
            <a:prstGeom prst="rect">
              <a:avLst/>
            </a:prstGeom>
            <a:noFill/>
            <a:ln w="349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  <a:latin typeface="Arial" pitchFamily="34" charset="0"/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 bwMode="auto">
            <a:xfrm rot="10800000" flipV="1">
              <a:off x="3688924" y="3240773"/>
              <a:ext cx="409621" cy="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6562725" y="1266825"/>
            <a:ext cx="2581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FFFFCC"/>
              </a:buClr>
            </a:pPr>
            <a:r>
              <a:rPr lang="en-US" sz="1200"/>
              <a:t>D. J. Marcinek, </a:t>
            </a:r>
            <a:r>
              <a:rPr lang="en-US" sz="1200" i="1"/>
              <a:t>Experimental Study of Discontinuous Plastic Flow, Phase Transformation and Micro-damage Evolution in Ductile Materials at Cryogenic Temperatures, </a:t>
            </a:r>
            <a:r>
              <a:rPr lang="en-US" sz="1200"/>
              <a:t>Master of Science Thesis, CERN and CUT, 2009</a:t>
            </a:r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144463" y="5799138"/>
            <a:ext cx="3394075" cy="830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FFFFCC"/>
              </a:buClr>
            </a:pPr>
            <a:r>
              <a:rPr lang="pl-PL" sz="1200"/>
              <a:t>B. Skoczen</a:t>
            </a:r>
            <a:r>
              <a:rPr lang="fr-CH" sz="1200"/>
              <a:t>, J. </a:t>
            </a:r>
            <a:r>
              <a:rPr lang="pl-PL" sz="1200"/>
              <a:t>Bielski </a:t>
            </a:r>
            <a:r>
              <a:rPr lang="fr-CH" sz="1200"/>
              <a:t>, S. </a:t>
            </a:r>
            <a:r>
              <a:rPr lang="pl-PL" sz="1200"/>
              <a:t>Sgobba </a:t>
            </a:r>
            <a:r>
              <a:rPr lang="fr-CH" sz="1200"/>
              <a:t>, D. </a:t>
            </a:r>
            <a:r>
              <a:rPr lang="pl-PL" sz="1200"/>
              <a:t>Marcinek </a:t>
            </a:r>
            <a:r>
              <a:rPr lang="fr-CH" sz="1200"/>
              <a:t>,</a:t>
            </a:r>
            <a:r>
              <a:rPr lang="en-US" sz="1200"/>
              <a:t> </a:t>
            </a:r>
            <a:r>
              <a:rPr lang="en-US" sz="1200" i="1"/>
              <a:t>Constitutive model of discontinuous plastic flow at cryogenic temperatures</a:t>
            </a:r>
            <a:r>
              <a:rPr lang="fr-CH" sz="1200" i="1"/>
              <a:t>, </a:t>
            </a:r>
            <a:r>
              <a:rPr lang="en-US" sz="1200"/>
              <a:t>International journal of plasticity, 26 (2010) 1659-1679</a:t>
            </a:r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6616700" y="2797175"/>
            <a:ext cx="2493963" cy="646113"/>
          </a:xfrm>
          <a:prstGeom prst="rect">
            <a:avLst/>
          </a:prstGeom>
          <a:solidFill>
            <a:srgbClr val="FFFFCC">
              <a:alpha val="7686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FFFFCC"/>
              </a:buClr>
            </a:pPr>
            <a:r>
              <a:rPr lang="en-US" sz="2000">
                <a:solidFill>
                  <a:srgbClr val="000066"/>
                </a:solidFill>
              </a:rPr>
              <a:t>Sampling frequency up to 20 kHz!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 animBg="1"/>
      <p:bldP spid="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161925"/>
            <a:ext cx="4691062" cy="327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3495675"/>
            <a:ext cx="4689475" cy="328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2420938" y="1995488"/>
            <a:ext cx="6626225" cy="4437062"/>
            <a:chOff x="2420470" y="1996152"/>
            <a:chExt cx="6626710" cy="4436923"/>
          </a:xfrm>
        </p:grpSpPr>
        <p:pic>
          <p:nvPicPr>
            <p:cNvPr id="82957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41584" y="1996152"/>
              <a:ext cx="4205596" cy="2943133"/>
            </a:xfrm>
            <a:prstGeom prst="rect">
              <a:avLst/>
            </a:prstGeom>
            <a:noFill/>
            <a:ln w="9525" algn="ctr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</p:pic>
        <p:sp>
          <p:nvSpPr>
            <p:cNvPr id="82958" name="Rectangle 9"/>
            <p:cNvSpPr>
              <a:spLocks noChangeArrowheads="1"/>
            </p:cNvSpPr>
            <p:nvPr/>
          </p:nvSpPr>
          <p:spPr bwMode="auto">
            <a:xfrm>
              <a:off x="2420470" y="3818545"/>
              <a:ext cx="376265" cy="2614530"/>
            </a:xfrm>
            <a:prstGeom prst="rect">
              <a:avLst/>
            </a:prstGeom>
            <a:noFill/>
            <a:ln w="349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  <a:latin typeface="Arial" pitchFamily="34" charset="0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 rot="10800000" flipV="1">
              <a:off x="2796735" y="3821720"/>
              <a:ext cx="2194086" cy="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6465888" y="5056188"/>
            <a:ext cx="2581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FFFFCC"/>
              </a:buClr>
            </a:pPr>
            <a:r>
              <a:rPr lang="en-US" sz="1200"/>
              <a:t>D. J. Marcinek, </a:t>
            </a:r>
            <a:r>
              <a:rPr lang="en-US" sz="1200" i="1"/>
              <a:t>Experimental Study of Discontinuous Plastic Flow, Phase Transformation and Micro-damage Evolution in Ductile Materials at Cryogenic Temperatures, </a:t>
            </a:r>
            <a:r>
              <a:rPr lang="en-US" sz="1200"/>
              <a:t>Master of Science Thesis, CERN and CUT, 2009</a:t>
            </a:r>
          </a:p>
        </p:txBody>
      </p:sp>
      <p:sp>
        <p:nvSpPr>
          <p:cNvPr id="24582" name="Rectangle 26"/>
          <p:cNvSpPr>
            <a:spLocks noChangeArrowheads="1"/>
          </p:cNvSpPr>
          <p:nvPr/>
        </p:nvSpPr>
        <p:spPr bwMode="auto">
          <a:xfrm>
            <a:off x="4843463" y="998538"/>
            <a:ext cx="41608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FFFFCC"/>
              </a:buClr>
            </a:pPr>
            <a:r>
              <a:rPr lang="en-US"/>
              <a:t>OFE Cu, serrated yielding recorded during necking (engineering stress-engineering strain plot) </a:t>
            </a:r>
          </a:p>
        </p:txBody>
      </p:sp>
      <p:cxnSp>
        <p:nvCxnSpPr>
          <p:cNvPr id="15" name="Straight Connector 14"/>
          <p:cNvCxnSpPr>
            <a:cxnSpLocks noChangeShapeType="1"/>
          </p:cNvCxnSpPr>
          <p:nvPr/>
        </p:nvCxnSpPr>
        <p:spPr bwMode="auto">
          <a:xfrm rot="5400000">
            <a:off x="4749006" y="3494882"/>
            <a:ext cx="2528887" cy="0"/>
          </a:xfrm>
          <a:prstGeom prst="line">
            <a:avLst/>
          </a:prstGeom>
          <a:noFill/>
          <a:ln w="15875" algn="ctr">
            <a:solidFill>
              <a:schemeClr val="tx1">
                <a:lumMod val="95000"/>
                <a:lumOff val="5000"/>
              </a:schemeClr>
            </a:solidFill>
            <a:prstDash val="dash"/>
            <a:round/>
            <a:headEnd/>
            <a:tailEnd/>
          </a:ln>
        </p:spPr>
      </p:cxnSp>
      <p:cxnSp>
        <p:nvCxnSpPr>
          <p:cNvPr id="17" name="Straight Connector 16"/>
          <p:cNvCxnSpPr>
            <a:cxnSpLocks noChangeShapeType="1"/>
          </p:cNvCxnSpPr>
          <p:nvPr/>
        </p:nvCxnSpPr>
        <p:spPr bwMode="auto">
          <a:xfrm rot="5400000">
            <a:off x="2089150" y="1776413"/>
            <a:ext cx="2801937" cy="1588"/>
          </a:xfrm>
          <a:prstGeom prst="line">
            <a:avLst/>
          </a:prstGeom>
          <a:noFill/>
          <a:ln w="15875" algn="ctr">
            <a:solidFill>
              <a:schemeClr val="tx1">
                <a:lumMod val="95000"/>
                <a:lumOff val="5000"/>
              </a:schemeClr>
            </a:solidFill>
            <a:prstDash val="dash"/>
            <a:round/>
            <a:headEnd/>
            <a:tailEnd/>
          </a:ln>
        </p:spPr>
      </p:cxnSp>
      <p:sp>
        <p:nvSpPr>
          <p:cNvPr id="18" name="Slide Number Placeholder 7"/>
          <p:cNvSpPr txBox="1">
            <a:spLocks/>
          </p:cNvSpPr>
          <p:nvPr/>
        </p:nvSpPr>
        <p:spPr>
          <a:xfrm>
            <a:off x="6386513" y="6321425"/>
            <a:ext cx="19050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ACBB7F61-284A-426A-BC99-23087EBA1563}" type="slidenum">
              <a:rPr lang="en-US"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pPr algn="r">
                <a:defRPr/>
              </a:pPr>
              <a:t>11</a:t>
            </a:fld>
            <a:r>
              <a:rPr lang="en-US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/22</a:t>
            </a:r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15"/>
          <p:cNvGrpSpPr>
            <a:grpSpLocks/>
          </p:cNvGrpSpPr>
          <p:nvPr/>
        </p:nvGrpSpPr>
        <p:grpSpPr bwMode="auto">
          <a:xfrm>
            <a:off x="228600" y="304800"/>
            <a:ext cx="8686800" cy="747713"/>
            <a:chOff x="228600" y="304801"/>
            <a:chExt cx="8686800" cy="747688"/>
          </a:xfrm>
        </p:grpSpPr>
        <p:sp>
          <p:nvSpPr>
            <p:cNvPr id="15" name="Rectangle 14"/>
            <p:cNvSpPr/>
            <p:nvPr/>
          </p:nvSpPr>
          <p:spPr>
            <a:xfrm>
              <a:off x="228600" y="685788"/>
              <a:ext cx="8686800" cy="1142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9" name="Picture 8" descr="MME-1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69435" y="411945"/>
              <a:ext cx="817364" cy="640544"/>
            </a:xfrm>
            <a:prstGeom prst="roundRect">
              <a:avLst>
                <a:gd name="adj" fmla="val 8594"/>
              </a:avLst>
            </a:prstGeom>
            <a:noFill/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2" name="Picture 11" descr="CERN LOGO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8432" y="304801"/>
              <a:ext cx="724732" cy="7476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2205038" y="-47625"/>
            <a:ext cx="4249737" cy="2522538"/>
            <a:chOff x="2204523" y="-47314"/>
            <a:chExt cx="4250598" cy="2521834"/>
          </a:xfrm>
        </p:grpSpPr>
        <p:grpSp>
          <p:nvGrpSpPr>
            <p:cNvPr id="25611" name="Group 27"/>
            <p:cNvGrpSpPr>
              <a:grpSpLocks/>
            </p:cNvGrpSpPr>
            <p:nvPr/>
          </p:nvGrpSpPr>
          <p:grpSpPr bwMode="auto">
            <a:xfrm>
              <a:off x="2245259" y="0"/>
              <a:ext cx="4209862" cy="2474520"/>
              <a:chOff x="2245259" y="0"/>
              <a:chExt cx="4209862" cy="2474520"/>
            </a:xfrm>
          </p:grpSpPr>
          <p:pic>
            <p:nvPicPr>
              <p:cNvPr id="25613" name="Picture 5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066" t="44370" r="19806"/>
              <a:stretch>
                <a:fillRect/>
              </a:stretch>
            </p:blipFill>
            <p:spPr bwMode="auto">
              <a:xfrm>
                <a:off x="2245259" y="0"/>
                <a:ext cx="4128380" cy="24745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5614" name="Group 26"/>
              <p:cNvGrpSpPr>
                <a:grpSpLocks/>
              </p:cNvGrpSpPr>
              <p:nvPr/>
            </p:nvGrpSpPr>
            <p:grpSpPr bwMode="auto">
              <a:xfrm>
                <a:off x="3965417" y="1122348"/>
                <a:ext cx="2489704" cy="516264"/>
                <a:chOff x="3965417" y="1122348"/>
                <a:chExt cx="2489704" cy="516264"/>
              </a:xfrm>
            </p:grpSpPr>
            <p:sp>
              <p:nvSpPr>
                <p:cNvPr id="24" name="Rectangle 23"/>
                <p:cNvSpPr/>
                <p:nvPr/>
              </p:nvSpPr>
              <p:spPr>
                <a:xfrm>
                  <a:off x="3965417" y="1122348"/>
                  <a:ext cx="325504" cy="498336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26" name="Straight Arrow Connector 25"/>
                <p:cNvCxnSpPr/>
                <p:nvPr/>
              </p:nvCxnSpPr>
              <p:spPr>
                <a:xfrm>
                  <a:off x="4290921" y="1620684"/>
                  <a:ext cx="2164200" cy="17457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5612" name="Rectangle 30"/>
            <p:cNvSpPr>
              <a:spLocks noChangeArrowheads="1"/>
            </p:cNvSpPr>
            <p:nvPr/>
          </p:nvSpPr>
          <p:spPr bwMode="auto">
            <a:xfrm>
              <a:off x="2204523" y="-47314"/>
              <a:ext cx="4087640" cy="923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Major Tool and Machines, 11/04/2012, Indianapolis, IN (USA). ITER CS magnets,, precompression structure</a:t>
              </a:r>
            </a:p>
          </p:txBody>
        </p:sp>
      </p:grpSp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838" y="0"/>
            <a:ext cx="2697162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6"/>
          <a:stretch>
            <a:fillRect/>
          </a:stretch>
        </p:blipFill>
        <p:spPr bwMode="auto">
          <a:xfrm>
            <a:off x="0" y="0"/>
            <a:ext cx="4879975" cy="367506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6" name="TextBox 17"/>
          <p:cNvSpPr txBox="1">
            <a:spLocks noChangeArrowheads="1"/>
          </p:cNvSpPr>
          <p:nvPr/>
        </p:nvSpPr>
        <p:spPr bwMode="auto">
          <a:xfrm>
            <a:off x="6424613" y="0"/>
            <a:ext cx="19812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2000" b="1">
                <a:solidFill>
                  <a:schemeClr val="bg1"/>
                </a:solidFill>
              </a:rPr>
              <a:t>Mechanical testing at 4.2 K, the present and future</a:t>
            </a:r>
            <a:endParaRPr lang="en-GB" sz="2000" b="1">
              <a:solidFill>
                <a:schemeClr val="bg1"/>
              </a:solidFill>
            </a:endParaRPr>
          </a:p>
        </p:txBody>
      </p:sp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3676650"/>
            <a:ext cx="4875213" cy="3181350"/>
          </a:xfrm>
          <a:prstGeom prst="rect">
            <a:avLst/>
          </a:prstGeom>
          <a:noFill/>
          <a:ln w="25400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20" name="TextBox 17"/>
          <p:cNvSpPr txBox="1">
            <a:spLocks noChangeArrowheads="1"/>
          </p:cNvSpPr>
          <p:nvPr/>
        </p:nvSpPr>
        <p:spPr bwMode="auto">
          <a:xfrm>
            <a:off x="4892675" y="0"/>
            <a:ext cx="8366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2000" b="1">
                <a:solidFill>
                  <a:srgbClr val="000000"/>
                </a:solidFill>
              </a:rPr>
              <a:t>CERN</a:t>
            </a:r>
            <a:endParaRPr lang="en-GB" sz="2000" b="1">
              <a:solidFill>
                <a:srgbClr val="000000"/>
              </a:solidFill>
            </a:endParaRPr>
          </a:p>
        </p:txBody>
      </p:sp>
      <p:sp>
        <p:nvSpPr>
          <p:cNvPr id="21" name="TextBox 17"/>
          <p:cNvSpPr txBox="1">
            <a:spLocks noChangeArrowheads="1"/>
          </p:cNvSpPr>
          <p:nvPr/>
        </p:nvSpPr>
        <p:spPr bwMode="auto">
          <a:xfrm>
            <a:off x="4892675" y="3257550"/>
            <a:ext cx="1689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2000" b="1">
                <a:solidFill>
                  <a:srgbClr val="000000"/>
                </a:solidFill>
              </a:rPr>
              <a:t>CERN + CEME</a:t>
            </a:r>
            <a:endParaRPr lang="en-GB" sz="2000" b="1">
              <a:solidFill>
                <a:srgbClr val="000000"/>
              </a:solidFill>
            </a:endParaRPr>
          </a:p>
        </p:txBody>
      </p:sp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829050" y="3670300"/>
            <a:ext cx="4359275" cy="3187700"/>
          </a:xfrm>
          <a:prstGeom prst="rect">
            <a:avLst/>
          </a:prstGeom>
          <a:noFill/>
          <a:ln w="25400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02038"/>
            <a:ext cx="5168900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627" name="Group 73"/>
          <p:cNvGrpSpPr>
            <a:grpSpLocks/>
          </p:cNvGrpSpPr>
          <p:nvPr/>
        </p:nvGrpSpPr>
        <p:grpSpPr bwMode="auto">
          <a:xfrm>
            <a:off x="2651125" y="3762375"/>
            <a:ext cx="6492875" cy="2684463"/>
            <a:chOff x="2651161" y="3762034"/>
            <a:chExt cx="6492839" cy="2684838"/>
          </a:xfrm>
        </p:grpSpPr>
        <p:pic>
          <p:nvPicPr>
            <p:cNvPr id="26640" name="Picture 27" descr="F:\sgobba backup\Projets\Projets hors groupe\ITER\IO_&amp;_F4E\IO\CS\CS_precompression_structure\Nitronic_50\2nd_visit_US\US_Jan_2013\Photos\DSC_0481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3315" y="3762034"/>
              <a:ext cx="4010685" cy="2684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2" name="Straight Arrow Connector 71"/>
            <p:cNvCxnSpPr/>
            <p:nvPr/>
          </p:nvCxnSpPr>
          <p:spPr bwMode="auto">
            <a:xfrm>
              <a:off x="2651161" y="4868677"/>
              <a:ext cx="2482836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628" name="Group 15"/>
          <p:cNvGrpSpPr>
            <a:grpSpLocks/>
          </p:cNvGrpSpPr>
          <p:nvPr/>
        </p:nvGrpSpPr>
        <p:grpSpPr bwMode="auto">
          <a:xfrm>
            <a:off x="228600" y="304800"/>
            <a:ext cx="8686800" cy="747713"/>
            <a:chOff x="228600" y="304801"/>
            <a:chExt cx="8686800" cy="747688"/>
          </a:xfrm>
        </p:grpSpPr>
        <p:sp>
          <p:nvSpPr>
            <p:cNvPr id="15" name="Rectangle 14"/>
            <p:cNvSpPr/>
            <p:nvPr/>
          </p:nvSpPr>
          <p:spPr>
            <a:xfrm>
              <a:off x="228600" y="685788"/>
              <a:ext cx="8686800" cy="1142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9" name="Picture 8" descr="MME-1.bmp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869435" y="411945"/>
              <a:ext cx="817364" cy="640544"/>
            </a:xfrm>
            <a:prstGeom prst="roundRect">
              <a:avLst>
                <a:gd name="adj" fmla="val 8594"/>
              </a:avLst>
            </a:prstGeom>
            <a:noFill/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2" name="Picture 11" descr="CERN LOGO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8432" y="304801"/>
              <a:ext cx="724732" cy="7476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pic>
        <p:nvPicPr>
          <p:cNvPr id="26629" name="Picture 1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1050" y="544513"/>
            <a:ext cx="2501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Slide Number Placeholder 7"/>
          <p:cNvSpPr txBox="1">
            <a:spLocks/>
          </p:cNvSpPr>
          <p:nvPr/>
        </p:nvSpPr>
        <p:spPr>
          <a:xfrm>
            <a:off x="400050" y="6481763"/>
            <a:ext cx="351155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Present involvements</a:t>
            </a:r>
          </a:p>
        </p:txBody>
      </p:sp>
      <p:sp>
        <p:nvSpPr>
          <p:cNvPr id="26" name="Slide Number Placeholder 7"/>
          <p:cNvSpPr txBox="1">
            <a:spLocks/>
          </p:cNvSpPr>
          <p:nvPr/>
        </p:nvSpPr>
        <p:spPr>
          <a:xfrm>
            <a:off x="6386513" y="6481763"/>
            <a:ext cx="19050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D1CE9A79-2687-4775-8271-E24B5B5EA16A}" type="slidenum">
              <a:rPr lang="en-US" sz="1400" smtClean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pPr algn="r">
                <a:defRPr/>
              </a:pPr>
              <a:t>13</a:t>
            </a:fld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/22</a:t>
            </a:r>
            <a:endParaRPr lang="en-US" sz="1400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26632" name="Rectangle 97"/>
          <p:cNvSpPr>
            <a:spLocks noChangeArrowheads="1"/>
          </p:cNvSpPr>
          <p:nvPr/>
        </p:nvSpPr>
        <p:spPr bwMode="auto">
          <a:xfrm>
            <a:off x="5122863" y="5981700"/>
            <a:ext cx="4021137" cy="461963"/>
          </a:xfrm>
          <a:prstGeom prst="rect">
            <a:avLst/>
          </a:prstGeom>
          <a:solidFill>
            <a:schemeClr val="bg1">
              <a:alpha val="4196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>
                <a:solidFill>
                  <a:srgbClr val="FFFFFF"/>
                </a:solidFill>
                <a:latin typeface="Cambria" pitchFamily="18" charset="0"/>
              </a:rPr>
              <a:t>CS Nitronic 50 </a:t>
            </a:r>
            <a:r>
              <a:rPr lang="en-US" sz="1200">
                <a:solidFill>
                  <a:srgbClr val="FFFFFF"/>
                </a:solidFill>
                <a:latin typeface="Cambria" pitchFamily="18" charset="0"/>
                <a:hlinkClick r:id="rId8" action="ppaction://hlinkfile"/>
              </a:rPr>
              <a:t>single piece</a:t>
            </a:r>
            <a:r>
              <a:rPr lang="en-US" sz="1200">
                <a:solidFill>
                  <a:srgbClr val="FFFFFF"/>
                </a:solidFill>
                <a:latin typeface="Cambria" pitchFamily="18" charset="0"/>
              </a:rPr>
              <a:t>, 15 m forged precompression tie plate,  G &amp; G Steel Inc., Russellville, AL /US</a:t>
            </a:r>
          </a:p>
        </p:txBody>
      </p:sp>
      <p:pic>
        <p:nvPicPr>
          <p:cNvPr id="26633" name="Picture 42" descr="P1030069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800" y="0"/>
            <a:ext cx="4394200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4" name="Picture 43" descr="P1030057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5" name="Picture 44" descr="P1030075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675" y="1541463"/>
            <a:ext cx="2838450" cy="212883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Slide Number Placeholder 7"/>
          <p:cNvSpPr txBox="1">
            <a:spLocks/>
          </p:cNvSpPr>
          <p:nvPr/>
        </p:nvSpPr>
        <p:spPr>
          <a:xfrm>
            <a:off x="117475" y="2443163"/>
            <a:ext cx="351155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Courtesy of Kind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7"/>
          <p:cNvSpPr txBox="1">
            <a:spLocks/>
          </p:cNvSpPr>
          <p:nvPr/>
        </p:nvSpPr>
        <p:spPr>
          <a:xfrm>
            <a:off x="6386513" y="6321425"/>
            <a:ext cx="19050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6DFEDD52-6ACC-4F12-A82A-4C93561A9BB9}" type="slidenum">
              <a:rPr lang="en-US"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pPr algn="r">
                <a:defRPr/>
              </a:pPr>
              <a:t>14</a:t>
            </a:fld>
            <a:r>
              <a:rPr lang="en-US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/22</a:t>
            </a:r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27651" name="TextBox 16"/>
          <p:cNvSpPr txBox="1">
            <a:spLocks noChangeArrowheads="1"/>
          </p:cNvSpPr>
          <p:nvPr/>
        </p:nvSpPr>
        <p:spPr bwMode="auto">
          <a:xfrm>
            <a:off x="3159125" y="4545013"/>
            <a:ext cx="554513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GB" sz="1200" b="1">
                <a:solidFill>
                  <a:srgbClr val="000000"/>
                </a:solidFill>
              </a:rPr>
              <a:t>Radiographic testing, RT</a:t>
            </a:r>
          </a:p>
          <a:p>
            <a:r>
              <a:rPr lang="en-GB" sz="1200"/>
              <a:t>Mobile X-ray computed tomography system. </a:t>
            </a:r>
            <a:r>
              <a:rPr lang="en-GB" sz="1200" i="1"/>
              <a:t>RayScan Mobile</a:t>
            </a:r>
          </a:p>
          <a:p>
            <a:r>
              <a:rPr lang="en-GB" sz="1200"/>
              <a:t>	Mini-focus x-ray source focal spot size 0.4/1.0 mm, 225 kV, 3.6 – 8 mA, </a:t>
            </a:r>
          </a:p>
          <a:p>
            <a:r>
              <a:rPr lang="en-GB" sz="1200" i="1"/>
              <a:t>	</a:t>
            </a:r>
            <a:r>
              <a:rPr lang="en-GB" sz="1200"/>
              <a:t>Flat panel detector, active area 410x410 mm, 4 MPixel</a:t>
            </a:r>
          </a:p>
          <a:p>
            <a:r>
              <a:rPr lang="en-GB" sz="1200"/>
              <a:t>	Software for 3D reconstruction and visualization</a:t>
            </a:r>
          </a:p>
          <a:p>
            <a:r>
              <a:rPr lang="en-GB" sz="1200"/>
              <a:t>X-ray sources. </a:t>
            </a:r>
            <a:r>
              <a:rPr lang="en-GB" sz="1200" i="1"/>
              <a:t>Philips 160 kV</a:t>
            </a:r>
            <a:r>
              <a:rPr lang="en-GB" sz="1200"/>
              <a:t>, 0. 10 – 160 kV, 4 and 10 mA </a:t>
            </a:r>
          </a:p>
          <a:p>
            <a:r>
              <a:rPr lang="en-GB" sz="1200"/>
              <a:t>                          Sieffert isovolt 160 kV, 1 to 10 mA (mobile device)</a:t>
            </a:r>
          </a:p>
          <a:p>
            <a:r>
              <a:rPr lang="en-GB" sz="1200"/>
              <a:t>Computer radiography system</a:t>
            </a:r>
          </a:p>
          <a:p>
            <a:r>
              <a:rPr lang="en-GB" sz="1200"/>
              <a:t>	High definition scanner D</a:t>
            </a:r>
            <a:r>
              <a:rPr lang="en-US" sz="1200" i="1"/>
              <a:t>uerr HD-CR35NDT, spatial resolution 40 µm</a:t>
            </a:r>
          </a:p>
          <a:p>
            <a:r>
              <a:rPr lang="en-US" sz="1200" i="1"/>
              <a:t>	</a:t>
            </a:r>
            <a:r>
              <a:rPr lang="en-US" sz="1200"/>
              <a:t>High resolution monitor 3 MP</a:t>
            </a:r>
          </a:p>
          <a:p>
            <a:r>
              <a:rPr lang="en-GB" sz="1200"/>
              <a:t>Controlled area (bunker) of 30 m</a:t>
            </a:r>
            <a:r>
              <a:rPr lang="en-GB" sz="1200" baseline="30000"/>
              <a:t>2</a:t>
            </a:r>
            <a:r>
              <a:rPr lang="en-GB" sz="1200"/>
              <a:t>	</a:t>
            </a:r>
          </a:p>
          <a:p>
            <a:r>
              <a:rPr lang="en-GB" sz="1200"/>
              <a:t>Level 2 certified operators</a:t>
            </a:r>
            <a:endParaRPr lang="en-GB" sz="1200">
              <a:solidFill>
                <a:srgbClr val="000000"/>
              </a:solidFill>
            </a:endParaRPr>
          </a:p>
        </p:txBody>
      </p:sp>
      <p:pic>
        <p:nvPicPr>
          <p:cNvPr id="4096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6050" y="3752850"/>
            <a:ext cx="3846513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653" name="Group 15"/>
          <p:cNvGrpSpPr>
            <a:grpSpLocks/>
          </p:cNvGrpSpPr>
          <p:nvPr/>
        </p:nvGrpSpPr>
        <p:grpSpPr bwMode="auto">
          <a:xfrm>
            <a:off x="228600" y="304800"/>
            <a:ext cx="8686800" cy="747713"/>
            <a:chOff x="228600" y="304801"/>
            <a:chExt cx="8686800" cy="747688"/>
          </a:xfrm>
        </p:grpSpPr>
        <p:sp>
          <p:nvSpPr>
            <p:cNvPr id="15" name="Rectangle 14"/>
            <p:cNvSpPr/>
            <p:nvPr/>
          </p:nvSpPr>
          <p:spPr>
            <a:xfrm>
              <a:off x="228600" y="685788"/>
              <a:ext cx="8686800" cy="1142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9" name="Picture 8" descr="MME-1.bmp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869435" y="411945"/>
              <a:ext cx="817364" cy="640544"/>
            </a:xfrm>
            <a:prstGeom prst="roundRect">
              <a:avLst>
                <a:gd name="adj" fmla="val 8594"/>
              </a:avLst>
            </a:prstGeom>
            <a:noFill/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2" name="Picture 11" descr="CERN LOGO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18432" y="304801"/>
              <a:ext cx="724732" cy="7476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27654" name="TextBox 17"/>
          <p:cNvSpPr txBox="1">
            <a:spLocks noChangeArrowheads="1"/>
          </p:cNvSpPr>
          <p:nvPr/>
        </p:nvSpPr>
        <p:spPr bwMode="auto">
          <a:xfrm>
            <a:off x="1395413" y="273050"/>
            <a:ext cx="647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2000" b="1">
                <a:solidFill>
                  <a:srgbClr val="000000"/>
                </a:solidFill>
              </a:rPr>
              <a:t>Non destructive testing</a:t>
            </a:r>
            <a:endParaRPr lang="en-GB" sz="2000" b="1">
              <a:solidFill>
                <a:srgbClr val="000000"/>
              </a:solidFill>
            </a:endParaRPr>
          </a:p>
        </p:txBody>
      </p:sp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50" y="2324100"/>
            <a:ext cx="2003425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4864100"/>
            <a:ext cx="2474913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7" name="TextBox 16"/>
          <p:cNvSpPr txBox="1">
            <a:spLocks noChangeArrowheads="1"/>
          </p:cNvSpPr>
          <p:nvPr/>
        </p:nvSpPr>
        <p:spPr bwMode="auto">
          <a:xfrm>
            <a:off x="323850" y="1089025"/>
            <a:ext cx="651668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GB" sz="1200" b="1">
                <a:solidFill>
                  <a:srgbClr val="000000"/>
                </a:solidFill>
              </a:rPr>
              <a:t>Ultrasonic testing, UT</a:t>
            </a:r>
          </a:p>
          <a:p>
            <a:r>
              <a:rPr lang="en-GB" sz="1200">
                <a:solidFill>
                  <a:srgbClr val="000000"/>
                </a:solidFill>
              </a:rPr>
              <a:t>Portable flaw detectors. </a:t>
            </a:r>
            <a:r>
              <a:rPr lang="en-GB" sz="1200" i="1">
                <a:solidFill>
                  <a:srgbClr val="000000"/>
                </a:solidFill>
              </a:rPr>
              <a:t>Krautkramer USN 60</a:t>
            </a:r>
          </a:p>
          <a:p>
            <a:pPr lvl="2"/>
            <a:r>
              <a:rPr lang="en-US" sz="1200"/>
              <a:t>Gain 0 dB to 110 dB, probe from 0.25 MHz to 25 MHz,</a:t>
            </a:r>
          </a:p>
          <a:p>
            <a:r>
              <a:rPr lang="en-US" sz="1200"/>
              <a:t>Portable flaw detector with Phased Array mode. GE Phasor XS</a:t>
            </a:r>
          </a:p>
          <a:p>
            <a:pPr lvl="2"/>
            <a:r>
              <a:rPr lang="en-US" sz="1200"/>
              <a:t>Gain 0 dB to 40 dB, probe from 0.5 MHz to 10 MHz, </a:t>
            </a:r>
          </a:p>
          <a:p>
            <a:pPr lvl="2"/>
            <a:r>
              <a:rPr lang="en-US" sz="1200"/>
              <a:t>Various sectorial or linear transducers</a:t>
            </a:r>
          </a:p>
          <a:p>
            <a:r>
              <a:rPr lang="en-US" sz="1200"/>
              <a:t>Immersion tank scanner</a:t>
            </a:r>
          </a:p>
          <a:p>
            <a:pPr lvl="2"/>
            <a:r>
              <a:rPr lang="en-US" sz="1200"/>
              <a:t>Scan-surface: 500 mm x 500 mm, 0.1 MHz to 150 MHz</a:t>
            </a:r>
          </a:p>
          <a:p>
            <a:r>
              <a:rPr lang="en-US" sz="1200"/>
              <a:t>Level 3 and 2 certified operators</a:t>
            </a:r>
          </a:p>
        </p:txBody>
      </p:sp>
      <p:pic>
        <p:nvPicPr>
          <p:cNvPr id="27658" name="Picture 2" descr="D:\RayScan Technologies\Vorträge\Cern Abnahme\Scanposition\AmPlatz_09_6147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77" t="12260"/>
          <a:stretch>
            <a:fillRect/>
          </a:stretch>
        </p:blipFill>
        <p:spPr bwMode="auto">
          <a:xfrm>
            <a:off x="441325" y="2905125"/>
            <a:ext cx="2474913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9" name="Picture 11" descr="G:\Departments\EN\Groups\MME\MM\Metallurgy\Autres\Photos equipement\US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2450" y="1246188"/>
            <a:ext cx="1825625" cy="243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0" name="Picture 3" descr="D:\RayScan Technologies\K72\K72021\CERN\CERN results\Meersburg\PIM-defect-3D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905125"/>
            <a:ext cx="164465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5219700" y="6326188"/>
            <a:ext cx="3024188" cy="523875"/>
          </a:xfrm>
          <a:prstGeom prst="rect">
            <a:avLst/>
          </a:prstGeom>
          <a:solidFill>
            <a:schemeClr val="bg1">
              <a:lumMod val="75000"/>
              <a:alpha val="61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GB" sz="1400" b="1" dirty="0">
                <a:cs typeface="Arial" pitchFamily="34" charset="0"/>
              </a:rPr>
              <a:t>LHC warm modules, spring of the module VMTSA-4L2-3259-left side</a:t>
            </a:r>
            <a:endParaRPr lang="en-US" sz="1400" b="1" dirty="0">
              <a:cs typeface="Arial" pitchFamily="34" charset="0"/>
            </a:endParaRPr>
          </a:p>
        </p:txBody>
      </p:sp>
      <p:sp>
        <p:nvSpPr>
          <p:cNvPr id="19471" name="Rectangle 17"/>
          <p:cNvSpPr>
            <a:spLocks noChangeArrowheads="1"/>
          </p:cNvSpPr>
          <p:nvPr/>
        </p:nvSpPr>
        <p:spPr bwMode="auto">
          <a:xfrm>
            <a:off x="4467225" y="646113"/>
            <a:ext cx="2654300" cy="276225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GB" sz="1200" b="1">
                <a:solidFill>
                  <a:srgbClr val="000000"/>
                </a:solidFill>
              </a:rPr>
              <a:t>Visual testing, VT, two level 2 certified </a:t>
            </a:r>
          </a:p>
        </p:txBody>
      </p: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4467225" y="915988"/>
            <a:ext cx="2886075" cy="277812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GB" sz="1200" b="1">
                <a:solidFill>
                  <a:srgbClr val="000000"/>
                </a:solidFill>
              </a:rPr>
              <a:t>Penetrant testing, PT, two level 2 certified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471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5"/>
          <p:cNvGrpSpPr>
            <a:grpSpLocks/>
          </p:cNvGrpSpPr>
          <p:nvPr/>
        </p:nvGrpSpPr>
        <p:grpSpPr bwMode="auto">
          <a:xfrm>
            <a:off x="228600" y="304800"/>
            <a:ext cx="8686800" cy="747713"/>
            <a:chOff x="228600" y="304801"/>
            <a:chExt cx="8686800" cy="747688"/>
          </a:xfrm>
        </p:grpSpPr>
        <p:sp>
          <p:nvSpPr>
            <p:cNvPr id="15" name="Rectangle 14"/>
            <p:cNvSpPr/>
            <p:nvPr/>
          </p:nvSpPr>
          <p:spPr>
            <a:xfrm>
              <a:off x="228600" y="685788"/>
              <a:ext cx="8686800" cy="1142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9" name="Picture 8" descr="MME-1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69435" y="411945"/>
              <a:ext cx="817364" cy="640544"/>
            </a:xfrm>
            <a:prstGeom prst="roundRect">
              <a:avLst>
                <a:gd name="adj" fmla="val 8594"/>
              </a:avLst>
            </a:prstGeom>
            <a:noFill/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2" name="Picture 11" descr="CERN LOGO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8432" y="304801"/>
              <a:ext cx="724732" cy="7476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28675" name="TextBox 17"/>
          <p:cNvSpPr txBox="1">
            <a:spLocks noChangeArrowheads="1"/>
          </p:cNvSpPr>
          <p:nvPr/>
        </p:nvSpPr>
        <p:spPr bwMode="auto">
          <a:xfrm>
            <a:off x="1395413" y="273050"/>
            <a:ext cx="647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2000" b="1">
                <a:solidFill>
                  <a:srgbClr val="000000"/>
                </a:solidFill>
              </a:rPr>
              <a:t>Non destructive testing</a:t>
            </a:r>
            <a:endParaRPr lang="en-GB" sz="2000" b="1">
              <a:solidFill>
                <a:srgbClr val="000000"/>
              </a:solidFill>
            </a:endParaRPr>
          </a:p>
        </p:txBody>
      </p:sp>
      <p:sp>
        <p:nvSpPr>
          <p:cNvPr id="28676" name="TextBox 50"/>
          <p:cNvSpPr txBox="1">
            <a:spLocks noChangeArrowheads="1"/>
          </p:cNvSpPr>
          <p:nvPr/>
        </p:nvSpPr>
        <p:spPr bwMode="auto">
          <a:xfrm>
            <a:off x="2771775" y="1042988"/>
            <a:ext cx="6254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>
                <a:latin typeface="Cambria" pitchFamily="18" charset="0"/>
                <a:sym typeface="Symbol" pitchFamily="18" charset="2"/>
              </a:rPr>
              <a:t> Computed Radiography Testing (RT) of </a:t>
            </a:r>
            <a:r>
              <a:rPr lang="en-US" sz="1200">
                <a:latin typeface="Cambria" pitchFamily="18" charset="0"/>
              </a:rPr>
              <a:t>LSS warm modules. Completion of the radiography campaigns during LHC technical stops. 1767 modules examined, 107 non-conformities identified to be repaired during LS_1, 46 nights.</a:t>
            </a:r>
          </a:p>
        </p:txBody>
      </p:sp>
      <p:sp>
        <p:nvSpPr>
          <p:cNvPr id="28677" name="TextBox 54"/>
          <p:cNvSpPr txBox="1">
            <a:spLocks noChangeArrowheads="1"/>
          </p:cNvSpPr>
          <p:nvPr/>
        </p:nvSpPr>
        <p:spPr bwMode="auto">
          <a:xfrm>
            <a:off x="5278438" y="1739900"/>
            <a:ext cx="249713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CH" sz="1200">
                <a:latin typeface="Cambria" pitchFamily="18" charset="0"/>
                <a:sym typeface="Symbol" pitchFamily="18" charset="2"/>
              </a:rPr>
              <a:t> </a:t>
            </a:r>
            <a:r>
              <a:rPr lang="fr-CH" sz="1200">
                <a:latin typeface="Cambria" pitchFamily="18" charset="0"/>
              </a:rPr>
              <a:t>Computed RT of CMS RF modules</a:t>
            </a:r>
            <a:endParaRPr lang="en-US" sz="1200">
              <a:latin typeface="Cambria" pitchFamily="18" charset="0"/>
            </a:endParaRPr>
          </a:p>
        </p:txBody>
      </p:sp>
      <p:pic>
        <p:nvPicPr>
          <p:cNvPr id="28678" name="Picture 6" descr="DSCN615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3663950"/>
            <a:ext cx="2597150" cy="259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9" name="TextBox 60"/>
          <p:cNvSpPr txBox="1">
            <a:spLocks noChangeArrowheads="1"/>
          </p:cNvSpPr>
          <p:nvPr/>
        </p:nvSpPr>
        <p:spPr bwMode="auto">
          <a:xfrm>
            <a:off x="3538538" y="5973763"/>
            <a:ext cx="28321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CH" sz="1200">
                <a:latin typeface="Cambria" pitchFamily="18" charset="0"/>
              </a:rPr>
              <a:t> </a:t>
            </a:r>
            <a:r>
              <a:rPr lang="en-US" sz="1200">
                <a:latin typeface="Cambria" pitchFamily="18" charset="0"/>
                <a:sym typeface="Symbol" pitchFamily="18" charset="2"/>
              </a:rPr>
              <a:t> </a:t>
            </a:r>
            <a:r>
              <a:rPr lang="fr-CH" sz="1200">
                <a:latin typeface="Cambria" pitchFamily="18" charset="0"/>
              </a:rPr>
              <a:t>Computed RT of ATLAS RF modules</a:t>
            </a:r>
            <a:endParaRPr lang="en-US" sz="1200">
              <a:latin typeface="Cambria" pitchFamily="18" charset="0"/>
            </a:endParaRPr>
          </a:p>
        </p:txBody>
      </p:sp>
      <p:grpSp>
        <p:nvGrpSpPr>
          <p:cNvPr id="28680" name="Group 71"/>
          <p:cNvGrpSpPr>
            <a:grpSpLocks/>
          </p:cNvGrpSpPr>
          <p:nvPr/>
        </p:nvGrpSpPr>
        <p:grpSpPr bwMode="auto">
          <a:xfrm>
            <a:off x="2711450" y="1885950"/>
            <a:ext cx="2181225" cy="1636713"/>
            <a:chOff x="2711261" y="1841653"/>
            <a:chExt cx="2181528" cy="1636146"/>
          </a:xfrm>
        </p:grpSpPr>
        <p:pic>
          <p:nvPicPr>
            <p:cNvPr id="28702" name="Picture 1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1261" y="1841653"/>
              <a:ext cx="2181528" cy="1636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703" name="TextBox 69"/>
            <p:cNvSpPr txBox="1">
              <a:spLocks noChangeArrowheads="1"/>
            </p:cNvSpPr>
            <p:nvPr/>
          </p:nvSpPr>
          <p:spPr bwMode="auto">
            <a:xfrm>
              <a:off x="3403286" y="1841653"/>
              <a:ext cx="147829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fr-CH" sz="1200">
                  <a:solidFill>
                    <a:schemeClr val="bg1"/>
                  </a:solidFill>
                  <a:latin typeface="Cambria" pitchFamily="18" charset="0"/>
                </a:rPr>
                <a:t>set-up in the tunnel</a:t>
              </a:r>
              <a:endParaRPr lang="en-US" sz="1200">
                <a:solidFill>
                  <a:schemeClr val="bg1"/>
                </a:solidFill>
                <a:latin typeface="Cambria" pitchFamily="18" charset="0"/>
              </a:endParaRPr>
            </a:p>
          </p:txBody>
        </p:sp>
      </p:grpSp>
      <p:pic>
        <p:nvPicPr>
          <p:cNvPr id="28681" name="Obraz 10" descr="C:\Users\PC\Dysk Google\CERN\1244255 He Inlet weld -4-\Presentation\sample 5\2\slicejpg0019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20" b="-2"/>
          <a:stretch>
            <a:fillRect/>
          </a:stretch>
        </p:blipFill>
        <p:spPr bwMode="auto">
          <a:xfrm>
            <a:off x="3692525" y="3865563"/>
            <a:ext cx="2547938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2" name="Picture 10" descr="5topb_measured_040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31"/>
          <a:stretch>
            <a:fillRect/>
          </a:stretch>
        </p:blipFill>
        <p:spPr bwMode="auto">
          <a:xfrm>
            <a:off x="3692525" y="4883150"/>
            <a:ext cx="2551113" cy="96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3" name="Picture 21" descr="02_5topb_050x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150" y="4883150"/>
            <a:ext cx="18351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4" name="Picture 20" descr="04_5topb_050x_v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738" y="3865563"/>
            <a:ext cx="1306512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685" name="Group 86"/>
          <p:cNvGrpSpPr>
            <a:grpSpLocks/>
          </p:cNvGrpSpPr>
          <p:nvPr/>
        </p:nvGrpSpPr>
        <p:grpSpPr bwMode="auto">
          <a:xfrm rot="16200000" flipH="1">
            <a:off x="5566569" y="4742657"/>
            <a:ext cx="1044575" cy="1690687"/>
            <a:chOff x="-156445" y="3449638"/>
            <a:chExt cx="1043640" cy="1395282"/>
          </a:xfrm>
        </p:grpSpPr>
        <p:sp>
          <p:nvSpPr>
            <p:cNvPr id="28700" name="Oval 16"/>
            <p:cNvSpPr>
              <a:spLocks noChangeArrowheads="1"/>
            </p:cNvSpPr>
            <p:nvPr/>
          </p:nvSpPr>
          <p:spPr bwMode="auto">
            <a:xfrm>
              <a:off x="293523" y="3449638"/>
              <a:ext cx="262974" cy="247056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8701" name="Arc 18"/>
            <p:cNvSpPr>
              <a:spLocks/>
            </p:cNvSpPr>
            <p:nvPr/>
          </p:nvSpPr>
          <p:spPr bwMode="auto">
            <a:xfrm rot="8177598" flipV="1">
              <a:off x="-156445" y="3802078"/>
              <a:ext cx="1043640" cy="104284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28686" name="Group 87"/>
          <p:cNvGrpSpPr>
            <a:grpSpLocks/>
          </p:cNvGrpSpPr>
          <p:nvPr/>
        </p:nvGrpSpPr>
        <p:grpSpPr bwMode="auto">
          <a:xfrm>
            <a:off x="5330825" y="4319588"/>
            <a:ext cx="1978025" cy="792162"/>
            <a:chOff x="3723625" y="3696694"/>
            <a:chExt cx="1978398" cy="791922"/>
          </a:xfrm>
        </p:grpSpPr>
        <p:sp>
          <p:nvSpPr>
            <p:cNvPr id="28698" name="Oval 17"/>
            <p:cNvSpPr>
              <a:spLocks noChangeArrowheads="1"/>
            </p:cNvSpPr>
            <p:nvPr/>
          </p:nvSpPr>
          <p:spPr bwMode="auto">
            <a:xfrm>
              <a:off x="3723625" y="3696694"/>
              <a:ext cx="351903" cy="342956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8699" name="Arc 19"/>
            <p:cNvSpPr>
              <a:spLocks/>
            </p:cNvSpPr>
            <p:nvPr/>
          </p:nvSpPr>
          <p:spPr bwMode="auto">
            <a:xfrm rot="-8731234" flipH="1" flipV="1">
              <a:off x="3890512" y="4442897"/>
              <a:ext cx="1811511" cy="45719"/>
            </a:xfrm>
            <a:custGeom>
              <a:avLst/>
              <a:gdLst>
                <a:gd name="T0" fmla="*/ 0 w 19895"/>
                <a:gd name="T1" fmla="*/ 0 h 21600"/>
                <a:gd name="T2" fmla="*/ 0 w 19895"/>
                <a:gd name="T3" fmla="*/ 0 h 21600"/>
                <a:gd name="T4" fmla="*/ 0 w 19895"/>
                <a:gd name="T5" fmla="*/ 0 h 21600"/>
                <a:gd name="T6" fmla="*/ 0 60000 65536"/>
                <a:gd name="T7" fmla="*/ 0 60000 65536"/>
                <a:gd name="T8" fmla="*/ 0 60000 65536"/>
                <a:gd name="T9" fmla="*/ 0 w 19895"/>
                <a:gd name="T10" fmla="*/ 0 h 21600"/>
                <a:gd name="T11" fmla="*/ 19895 w 19895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895" h="21600" fill="none" extrusionOk="0">
                  <a:moveTo>
                    <a:pt x="0" y="33"/>
                  </a:moveTo>
                  <a:cubicBezTo>
                    <a:pt x="398" y="11"/>
                    <a:pt x="798" y="-1"/>
                    <a:pt x="1198" y="0"/>
                  </a:cubicBezTo>
                  <a:cubicBezTo>
                    <a:pt x="8908" y="0"/>
                    <a:pt x="16034" y="4110"/>
                    <a:pt x="19895" y="10784"/>
                  </a:cubicBezTo>
                </a:path>
                <a:path w="19895" h="21600" stroke="0" extrusionOk="0">
                  <a:moveTo>
                    <a:pt x="0" y="33"/>
                  </a:moveTo>
                  <a:cubicBezTo>
                    <a:pt x="398" y="11"/>
                    <a:pt x="798" y="-1"/>
                    <a:pt x="1198" y="0"/>
                  </a:cubicBezTo>
                  <a:cubicBezTo>
                    <a:pt x="8908" y="0"/>
                    <a:pt x="16034" y="4110"/>
                    <a:pt x="19895" y="10784"/>
                  </a:cubicBezTo>
                  <a:lnTo>
                    <a:pt x="1198" y="21600"/>
                  </a:lnTo>
                  <a:lnTo>
                    <a:pt x="0" y="33"/>
                  </a:lnTo>
                  <a:close/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8687" name="Oval 17"/>
          <p:cNvSpPr>
            <a:spLocks noChangeArrowheads="1"/>
          </p:cNvSpPr>
          <p:nvPr/>
        </p:nvSpPr>
        <p:spPr bwMode="auto">
          <a:xfrm>
            <a:off x="3841750" y="4237038"/>
            <a:ext cx="350838" cy="3429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latin typeface="Cambria" pitchFamily="18" charset="0"/>
            </a:endParaRPr>
          </a:p>
        </p:txBody>
      </p:sp>
      <p:sp>
        <p:nvSpPr>
          <p:cNvPr id="28688" name="Arc 19"/>
          <p:cNvSpPr>
            <a:spLocks/>
          </p:cNvSpPr>
          <p:nvPr/>
        </p:nvSpPr>
        <p:spPr bwMode="auto">
          <a:xfrm rot="3331234" flipV="1">
            <a:off x="5827713" y="1228725"/>
            <a:ext cx="1624012" cy="4859338"/>
          </a:xfrm>
          <a:custGeom>
            <a:avLst/>
            <a:gdLst>
              <a:gd name="T0" fmla="*/ 0 w 19895"/>
              <a:gd name="T1" fmla="*/ 0 h 21600"/>
              <a:gd name="T2" fmla="*/ 0 w 19895"/>
              <a:gd name="T3" fmla="*/ 0 h 21600"/>
              <a:gd name="T4" fmla="*/ 0 w 19895"/>
              <a:gd name="T5" fmla="*/ 0 h 21600"/>
              <a:gd name="T6" fmla="*/ 0 60000 65536"/>
              <a:gd name="T7" fmla="*/ 0 60000 65536"/>
              <a:gd name="T8" fmla="*/ 0 60000 65536"/>
              <a:gd name="T9" fmla="*/ 0 w 19895"/>
              <a:gd name="T10" fmla="*/ 0 h 21600"/>
              <a:gd name="T11" fmla="*/ 19895 w 1989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895" h="21600" fill="none" extrusionOk="0">
                <a:moveTo>
                  <a:pt x="0" y="33"/>
                </a:moveTo>
                <a:cubicBezTo>
                  <a:pt x="398" y="11"/>
                  <a:pt x="798" y="-1"/>
                  <a:pt x="1198" y="0"/>
                </a:cubicBezTo>
                <a:cubicBezTo>
                  <a:pt x="8908" y="0"/>
                  <a:pt x="16034" y="4110"/>
                  <a:pt x="19895" y="10784"/>
                </a:cubicBezTo>
              </a:path>
              <a:path w="19895" h="21600" stroke="0" extrusionOk="0">
                <a:moveTo>
                  <a:pt x="0" y="33"/>
                </a:moveTo>
                <a:cubicBezTo>
                  <a:pt x="398" y="11"/>
                  <a:pt x="798" y="-1"/>
                  <a:pt x="1198" y="0"/>
                </a:cubicBezTo>
                <a:cubicBezTo>
                  <a:pt x="8908" y="0"/>
                  <a:pt x="16034" y="4110"/>
                  <a:pt x="19895" y="10784"/>
                </a:cubicBezTo>
                <a:lnTo>
                  <a:pt x="1198" y="21600"/>
                </a:lnTo>
                <a:lnTo>
                  <a:pt x="0" y="33"/>
                </a:lnTo>
                <a:close/>
              </a:path>
            </a:pathLst>
          </a:cu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8689" name="Oval 17"/>
          <p:cNvSpPr>
            <a:spLocks noChangeArrowheads="1"/>
          </p:cNvSpPr>
          <p:nvPr/>
        </p:nvSpPr>
        <p:spPr bwMode="auto">
          <a:xfrm>
            <a:off x="3757613" y="5394325"/>
            <a:ext cx="352425" cy="3429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latin typeface="Cambria" pitchFamily="18" charset="0"/>
            </a:endParaRPr>
          </a:p>
        </p:txBody>
      </p:sp>
      <p:sp>
        <p:nvSpPr>
          <p:cNvPr id="28690" name="TextBox 93"/>
          <p:cNvSpPr txBox="1">
            <a:spLocks noChangeArrowheads="1"/>
          </p:cNvSpPr>
          <p:nvPr/>
        </p:nvSpPr>
        <p:spPr bwMode="auto">
          <a:xfrm>
            <a:off x="7599363" y="3790950"/>
            <a:ext cx="140335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CH" sz="1100">
                <a:latin typeface="Cambria" pitchFamily="18" charset="0"/>
              </a:rPr>
              <a:t>X-Ray tomography of ITER CC He-inlets: thin defects precisely identified and confirmed by metallography</a:t>
            </a:r>
            <a:endParaRPr lang="en-US" sz="1100">
              <a:latin typeface="Cambria" pitchFamily="18" charset="0"/>
            </a:endParaRPr>
          </a:p>
        </p:txBody>
      </p:sp>
      <p:grpSp>
        <p:nvGrpSpPr>
          <p:cNvPr id="28691" name="Group 96"/>
          <p:cNvGrpSpPr>
            <a:grpSpLocks noChangeAspect="1"/>
          </p:cNvGrpSpPr>
          <p:nvPr/>
        </p:nvGrpSpPr>
        <p:grpSpPr bwMode="auto">
          <a:xfrm>
            <a:off x="8139113" y="4911725"/>
            <a:ext cx="877887" cy="1446213"/>
            <a:chOff x="152400" y="4315691"/>
            <a:chExt cx="1316182" cy="2168236"/>
          </a:xfrm>
        </p:grpSpPr>
        <p:pic>
          <p:nvPicPr>
            <p:cNvPr id="44" name="Picture 3" descr="G:\Departments\EN\Groups\MME\MM\Metallurgy\Doctorants\Marcinek\ITER\Correction Coils\1244246 Terminal Joint -2-\Photos\As deliverd\Photo as delivered.JPG"/>
            <p:cNvPicPr>
              <a:picLocks noChangeAspect="1" noChangeArrowheads="1"/>
            </p:cNvPicPr>
            <p:nvPr/>
          </p:nvPicPr>
          <p:blipFill>
            <a:blip r:embed="rId11" cstate="print">
              <a:extLst/>
            </a:blip>
            <a:srcRect l="1909" t="53686" r="54580" b="3293"/>
            <a:stretch>
              <a:fillRect/>
            </a:stretch>
          </p:blipFill>
          <p:spPr bwMode="auto">
            <a:xfrm>
              <a:off x="152400" y="4315691"/>
              <a:ext cx="1316182" cy="216823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/>
          </p:spPr>
        </p:pic>
        <p:sp>
          <p:nvSpPr>
            <p:cNvPr id="45" name="Content Placeholder 9"/>
            <p:cNvSpPr txBox="1">
              <a:spLocks/>
            </p:cNvSpPr>
            <p:nvPr/>
          </p:nvSpPr>
          <p:spPr>
            <a:xfrm>
              <a:off x="197621" y="4658420"/>
              <a:ext cx="1135298" cy="176124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>
              <a:normAutofit fontScale="62500" lnSpcReduction="20000"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pl-PL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pl-PL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pl-PL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pl-PL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pl-PL" sz="16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7           5</a:t>
              </a:r>
            </a:p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pl-PL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0" indent="0" algn="ctr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pl-PL" sz="16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He</a:t>
              </a:r>
              <a:r>
                <a:rPr lang="fr-CH" sz="16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-i</a:t>
              </a:r>
              <a:r>
                <a:rPr lang="pl-PL" sz="16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nlet</a:t>
              </a:r>
              <a:r>
                <a:rPr lang="fr-CH" sz="16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</a:t>
              </a:r>
              <a:endParaRPr lang="en-US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8692" name="Rectangle 97"/>
          <p:cNvSpPr>
            <a:spLocks noChangeArrowheads="1"/>
          </p:cNvSpPr>
          <p:nvPr/>
        </p:nvSpPr>
        <p:spPr bwMode="auto">
          <a:xfrm>
            <a:off x="3692525" y="3848100"/>
            <a:ext cx="2139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Cambria" pitchFamily="18" charset="0"/>
              </a:rPr>
              <a:t>courtesy of RX-Solutions</a:t>
            </a:r>
          </a:p>
        </p:txBody>
      </p:sp>
      <p:pic>
        <p:nvPicPr>
          <p:cNvPr id="28693" name="Picture 38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1171575"/>
            <a:ext cx="2197100" cy="236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4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34" r="665"/>
          <a:stretch>
            <a:fillRect/>
          </a:stretch>
        </p:blipFill>
        <p:spPr bwMode="auto">
          <a:xfrm>
            <a:off x="5183188" y="2000250"/>
            <a:ext cx="3798887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Slide Number Placeholder 7"/>
          <p:cNvSpPr txBox="1">
            <a:spLocks/>
          </p:cNvSpPr>
          <p:nvPr/>
        </p:nvSpPr>
        <p:spPr>
          <a:xfrm>
            <a:off x="6386513" y="6321425"/>
            <a:ext cx="19050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BFBD960A-5368-4AAB-887A-BB14A7361775}" type="slidenum">
              <a:rPr lang="en-US"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pPr algn="r">
                <a:defRPr/>
              </a:pPr>
              <a:t>15</a:t>
            </a:fld>
            <a:r>
              <a:rPr lang="en-US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/22</a:t>
            </a:r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Box 10"/>
          <p:cNvSpPr txBox="1">
            <a:spLocks noChangeArrowheads="1"/>
          </p:cNvSpPr>
          <p:nvPr/>
        </p:nvSpPr>
        <p:spPr bwMode="auto">
          <a:xfrm>
            <a:off x="0" y="0"/>
            <a:ext cx="9144000" cy="10160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pl-PL" sz="2000" b="1" dirty="0" smtClean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</a:endParaRPr>
          </a:p>
          <a:p>
            <a:pPr algn="ctr" eaLnBrk="1" hangingPunct="1">
              <a:defRPr/>
            </a:pPr>
            <a:r>
              <a:rPr lang="pl-PL" sz="20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Delivery and</a:t>
            </a:r>
          </a:p>
          <a:p>
            <a:pPr algn="ctr" eaLnBrk="1" hangingPunct="1">
              <a:defRPr/>
            </a:pPr>
            <a:r>
              <a:rPr lang="en-US" sz="20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test description</a:t>
            </a:r>
            <a:endParaRPr lang="en-US" sz="2000" b="1" dirty="0" smtClean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5188" y="1117600"/>
            <a:ext cx="8278812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algn="just">
              <a:buFont typeface="Arial" pitchFamily="34" charset="0"/>
              <a:buChar char="•"/>
              <a:defRPr/>
            </a:pPr>
            <a:r>
              <a:rPr lang="pl-PL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ITER CC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He Inlet</a:t>
            </a:r>
            <a:r>
              <a:rPr lang="pl-PL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s samples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delivered to CERN by ASIPP in </a:t>
            </a:r>
            <a:r>
              <a:rPr lang="pl-PL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March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201</a:t>
            </a:r>
            <a:r>
              <a:rPr lang="pl-PL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3</a:t>
            </a:r>
            <a:endParaRPr lang="pl-PL" sz="16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</a:endParaRPr>
          </a:p>
          <a:p>
            <a:pPr marL="285750" indent="-285750" algn="just">
              <a:buFont typeface="Arial" pitchFamily="34" charset="0"/>
              <a:buChar char="•"/>
              <a:defRPr/>
            </a:pPr>
            <a:r>
              <a:rPr lang="pl-PL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T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wo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 welded with buttering (</a:t>
            </a:r>
            <a:r>
              <a:rPr lang="en-GB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B</a:t>
            </a:r>
            <a:r>
              <a:rPr lang="pl-PL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-L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 and </a:t>
            </a:r>
            <a:r>
              <a:rPr lang="en-GB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B</a:t>
            </a:r>
            <a:r>
              <a:rPr lang="pl-PL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-S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) and two without buttering (</a:t>
            </a:r>
            <a:r>
              <a:rPr lang="en-GB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WB</a:t>
            </a:r>
            <a:r>
              <a:rPr lang="pl-PL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-L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 and </a:t>
            </a:r>
            <a:r>
              <a:rPr lang="en-GB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WB</a:t>
            </a:r>
            <a:r>
              <a:rPr lang="pl-PL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-S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)</a:t>
            </a:r>
            <a:endParaRPr lang="pl-PL" sz="16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</a:endParaRPr>
          </a:p>
          <a:p>
            <a:pPr marL="285750" indent="-285750" algn="just">
              <a:buFont typeface="Arial" pitchFamily="34" charset="0"/>
              <a:buChar char="•"/>
              <a:defRPr/>
            </a:pPr>
            <a:r>
              <a:rPr lang="pl-PL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Laminography (planar tomography) of all four samples performed by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 RX Solutions /FR</a:t>
            </a:r>
            <a:r>
              <a:rPr lang="pl-PL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,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allowing to access defects in the whole weld volume with higher resolution than through computed RT</a:t>
            </a:r>
            <a:endParaRPr lang="pl-PL" sz="16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</a:endParaRPr>
          </a:p>
          <a:p>
            <a:pPr marL="285750" indent="-285750" algn="just">
              <a:buFont typeface="Arial" pitchFamily="34" charset="0"/>
              <a:buChar char="•"/>
              <a:defRPr/>
            </a:pPr>
            <a:r>
              <a:rPr lang="pl-PL" sz="16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C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lassifi</a:t>
            </a:r>
            <a:r>
              <a:rPr lang="pl-PL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cation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 following ISO 6520-1 and judged with respect to EN ISO 5817 - level B</a:t>
            </a:r>
          </a:p>
        </p:txBody>
      </p:sp>
      <p:grpSp>
        <p:nvGrpSpPr>
          <p:cNvPr id="2" name="Group 3"/>
          <p:cNvGrpSpPr>
            <a:grpSpLocks noChangeAspect="1"/>
          </p:cNvGrpSpPr>
          <p:nvPr/>
        </p:nvGrpSpPr>
        <p:grpSpPr bwMode="auto">
          <a:xfrm>
            <a:off x="4173538" y="3230563"/>
            <a:ext cx="4911725" cy="3082925"/>
            <a:chOff x="5889304" y="1590533"/>
            <a:chExt cx="5721140" cy="3591844"/>
          </a:xfrm>
        </p:grpSpPr>
        <p:grpSp>
          <p:nvGrpSpPr>
            <p:cNvPr id="29704" name="Group 4"/>
            <p:cNvGrpSpPr>
              <a:grpSpLocks noChangeAspect="1"/>
            </p:cNvGrpSpPr>
            <p:nvPr/>
          </p:nvGrpSpPr>
          <p:grpSpPr bwMode="auto">
            <a:xfrm>
              <a:off x="5889304" y="1590533"/>
              <a:ext cx="5721140" cy="3591844"/>
              <a:chOff x="5084391" y="1231106"/>
              <a:chExt cx="3929433" cy="2466975"/>
            </a:xfrm>
          </p:grpSpPr>
          <p:pic>
            <p:nvPicPr>
              <p:cNvPr id="13" name="Picture 2" descr="http://upload.wikimedia.org/wikipedia/commons/1/17/Tomografia_planarna-schemat.jpg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084391" y="1231106"/>
                <a:ext cx="3929433" cy="246697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/>
            </p:spPr>
          </p:pic>
          <p:sp>
            <p:nvSpPr>
              <p:cNvPr id="14" name="Rectangle 13"/>
              <p:cNvSpPr/>
              <p:nvPr/>
            </p:nvSpPr>
            <p:spPr>
              <a:xfrm>
                <a:off x="7792068" y="1781157"/>
                <a:ext cx="1221756" cy="37093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5210122" y="1347976"/>
                <a:ext cx="1223027" cy="37093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5210122" y="3305550"/>
                <a:ext cx="906792" cy="18546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</p:grpSp>
        <p:pic>
          <p:nvPicPr>
            <p:cNvPr id="2970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8292022" y="2100403"/>
              <a:ext cx="915704" cy="1930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Freeform 6"/>
            <p:cNvSpPr/>
            <p:nvPr/>
          </p:nvSpPr>
          <p:spPr>
            <a:xfrm>
              <a:off x="7758752" y="2483870"/>
              <a:ext cx="81361" cy="1037603"/>
            </a:xfrm>
            <a:custGeom>
              <a:avLst/>
              <a:gdLst>
                <a:gd name="connsiteX0" fmla="*/ 123325 w 164490"/>
                <a:gd name="connsiteY0" fmla="*/ 0 h 1037229"/>
                <a:gd name="connsiteX1" fmla="*/ 495 w 164490"/>
                <a:gd name="connsiteY1" fmla="*/ 307074 h 1037229"/>
                <a:gd name="connsiteX2" fmla="*/ 164268 w 164490"/>
                <a:gd name="connsiteY2" fmla="*/ 730155 h 1037229"/>
                <a:gd name="connsiteX3" fmla="*/ 27790 w 164490"/>
                <a:gd name="connsiteY3" fmla="*/ 1037229 h 103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4490" h="1037229">
                  <a:moveTo>
                    <a:pt x="123325" y="0"/>
                  </a:moveTo>
                  <a:cubicBezTo>
                    <a:pt x="58498" y="92691"/>
                    <a:pt x="-6329" y="185382"/>
                    <a:pt x="495" y="307074"/>
                  </a:cubicBezTo>
                  <a:cubicBezTo>
                    <a:pt x="7319" y="428767"/>
                    <a:pt x="159719" y="608463"/>
                    <a:pt x="164268" y="730155"/>
                  </a:cubicBezTo>
                  <a:cubicBezTo>
                    <a:pt x="168817" y="851847"/>
                    <a:pt x="102853" y="953068"/>
                    <a:pt x="27790" y="1037229"/>
                  </a:cubicBezTo>
                </a:path>
              </a:pathLst>
            </a:custGeom>
            <a:no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ln>
                  <a:solidFill>
                    <a:srgbClr val="000066"/>
                  </a:solidFill>
                </a:ln>
                <a:solidFill>
                  <a:srgbClr val="FFFFFF"/>
                </a:solidFill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9674427" y="2485720"/>
              <a:ext cx="81361" cy="1037602"/>
            </a:xfrm>
            <a:custGeom>
              <a:avLst/>
              <a:gdLst>
                <a:gd name="connsiteX0" fmla="*/ 123325 w 164490"/>
                <a:gd name="connsiteY0" fmla="*/ 0 h 1037229"/>
                <a:gd name="connsiteX1" fmla="*/ 495 w 164490"/>
                <a:gd name="connsiteY1" fmla="*/ 307074 h 1037229"/>
                <a:gd name="connsiteX2" fmla="*/ 164268 w 164490"/>
                <a:gd name="connsiteY2" fmla="*/ 730155 h 1037229"/>
                <a:gd name="connsiteX3" fmla="*/ 27790 w 164490"/>
                <a:gd name="connsiteY3" fmla="*/ 1037229 h 103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4490" h="1037229">
                  <a:moveTo>
                    <a:pt x="123325" y="0"/>
                  </a:moveTo>
                  <a:cubicBezTo>
                    <a:pt x="58498" y="92691"/>
                    <a:pt x="-6329" y="185382"/>
                    <a:pt x="495" y="307074"/>
                  </a:cubicBezTo>
                  <a:cubicBezTo>
                    <a:pt x="7319" y="428767"/>
                    <a:pt x="159719" y="608463"/>
                    <a:pt x="164268" y="730155"/>
                  </a:cubicBezTo>
                  <a:cubicBezTo>
                    <a:pt x="168817" y="851847"/>
                    <a:pt x="102853" y="953068"/>
                    <a:pt x="27790" y="1037229"/>
                  </a:cubicBezTo>
                </a:path>
              </a:pathLst>
            </a:custGeom>
            <a:no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ln>
                  <a:solidFill>
                    <a:srgbClr val="000066"/>
                  </a:solidFill>
                </a:ln>
                <a:solidFill>
                  <a:srgbClr val="FFFFFF"/>
                </a:solidFill>
              </a:endParaRPr>
            </a:p>
          </p:txBody>
        </p:sp>
        <p:sp>
          <p:nvSpPr>
            <p:cNvPr id="29708" name="TextBox 8"/>
            <p:cNvSpPr txBox="1">
              <a:spLocks noChangeArrowheads="1"/>
            </p:cNvSpPr>
            <p:nvPr/>
          </p:nvSpPr>
          <p:spPr bwMode="auto">
            <a:xfrm>
              <a:off x="10672946" y="3643544"/>
              <a:ext cx="739643" cy="27743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pl-PL" sz="1200">
                  <a:solidFill>
                    <a:srgbClr val="000000"/>
                  </a:solidFill>
                  <a:latin typeface="Arial" charset="0"/>
                </a:rPr>
                <a:t>detector</a:t>
              </a:r>
              <a:endParaRPr lang="en-GB" sz="12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709" name="TextBox 10"/>
            <p:cNvSpPr txBox="1">
              <a:spLocks noChangeArrowheads="1"/>
            </p:cNvSpPr>
            <p:nvPr/>
          </p:nvSpPr>
          <p:spPr bwMode="auto">
            <a:xfrm>
              <a:off x="9604161" y="1867967"/>
              <a:ext cx="1053992" cy="27743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pl-PL" sz="1200">
                  <a:solidFill>
                    <a:srgbClr val="000000"/>
                  </a:solidFill>
                  <a:latin typeface="Arial" charset="0"/>
                </a:rPr>
                <a:t>X-ray source</a:t>
              </a:r>
              <a:endParaRPr lang="en-GB" sz="12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710" name="TextBox 11"/>
            <p:cNvSpPr txBox="1">
              <a:spLocks noChangeArrowheads="1"/>
            </p:cNvSpPr>
            <p:nvPr/>
          </p:nvSpPr>
          <p:spPr bwMode="auto">
            <a:xfrm>
              <a:off x="9831602" y="2655879"/>
              <a:ext cx="1240751" cy="27558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pl-PL" sz="1200">
                  <a:solidFill>
                    <a:srgbClr val="000000"/>
                  </a:solidFill>
                  <a:latin typeface="Arial" charset="0"/>
                </a:rPr>
                <a:t>He inlet sample</a:t>
              </a:r>
              <a:endParaRPr lang="en-GB" sz="1200">
                <a:solidFill>
                  <a:srgbClr val="000000"/>
                </a:solidFill>
                <a:latin typeface="Arial" charset="0"/>
              </a:endParaRPr>
            </a:p>
          </p:txBody>
        </p:sp>
      </p:grpSp>
      <p:pic>
        <p:nvPicPr>
          <p:cNvPr id="29701" name="Picture 2" descr="G:\Departments\EN\Groups\MME\MM\Metallurgy\Doctorants\Marcinek\ITER\Correction Coils\XXXXXX He Inlet weld -7-\As delivered\IMG_299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1" t="4416" r="8359" b="4416"/>
          <a:stretch>
            <a:fillRect/>
          </a:stretch>
        </p:blipFill>
        <p:spPr bwMode="auto">
          <a:xfrm>
            <a:off x="58738" y="3230563"/>
            <a:ext cx="4048125" cy="308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TextBox 1"/>
          <p:cNvSpPr txBox="1">
            <a:spLocks noChangeArrowheads="1"/>
          </p:cNvSpPr>
          <p:nvPr/>
        </p:nvSpPr>
        <p:spPr bwMode="auto">
          <a:xfrm>
            <a:off x="261938" y="3535363"/>
            <a:ext cx="2608262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pl-PL" sz="1600">
                <a:solidFill>
                  <a:srgbClr val="FF0000"/>
                </a:solidFill>
                <a:latin typeface="Arial" charset="0"/>
              </a:rPr>
              <a:t>B-S		B-L</a:t>
            </a:r>
          </a:p>
          <a:p>
            <a:pPr eaLnBrk="1" hangingPunct="1"/>
            <a:endParaRPr lang="pl-PL" sz="1600">
              <a:solidFill>
                <a:srgbClr val="FF0000"/>
              </a:solidFill>
              <a:latin typeface="Arial" charset="0"/>
            </a:endParaRPr>
          </a:p>
          <a:p>
            <a:pPr eaLnBrk="1" hangingPunct="1"/>
            <a:endParaRPr lang="pl-PL" sz="1600">
              <a:solidFill>
                <a:srgbClr val="FF0000"/>
              </a:solidFill>
              <a:latin typeface="Arial" charset="0"/>
            </a:endParaRPr>
          </a:p>
          <a:p>
            <a:pPr eaLnBrk="1" hangingPunct="1"/>
            <a:endParaRPr lang="pl-PL" sz="1600">
              <a:solidFill>
                <a:srgbClr val="FF0000"/>
              </a:solidFill>
              <a:latin typeface="Arial" charset="0"/>
            </a:endParaRPr>
          </a:p>
          <a:p>
            <a:pPr eaLnBrk="1" hangingPunct="1"/>
            <a:r>
              <a:rPr lang="pl-PL" sz="1600">
                <a:solidFill>
                  <a:srgbClr val="FF0000"/>
                </a:solidFill>
                <a:latin typeface="Arial" charset="0"/>
              </a:rPr>
              <a:t>WB-S		WB-L</a:t>
            </a:r>
            <a:endParaRPr lang="en-US" sz="160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9703" name="TextBox 3">
            <a:hlinkClick r:id="rId5" action="ppaction://hlinkfile"/>
          </p:cNvPr>
          <p:cNvSpPr txBox="1">
            <a:spLocks noChangeArrowheads="1"/>
          </p:cNvSpPr>
          <p:nvPr/>
        </p:nvSpPr>
        <p:spPr bwMode="auto">
          <a:xfrm>
            <a:off x="1062038" y="6430963"/>
            <a:ext cx="30448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pl-PL" u="sng">
                <a:solidFill>
                  <a:srgbClr val="0066FF"/>
                </a:solidFill>
              </a:rPr>
              <a:t>Laminography of WB-S sample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ample_WB-S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1756278"/>
            <a:ext cx="9144000" cy="393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931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2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0" y="0"/>
            <a:ext cx="9144000" cy="10160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pl-PL" sz="20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+mn-cs"/>
              </a:rPr>
              <a:t>3D tomography</a:t>
            </a:r>
          </a:p>
          <a:p>
            <a:pPr algn="ctr" eaLnBrk="1" hangingPunct="1">
              <a:defRPr/>
            </a:pPr>
            <a:r>
              <a:rPr lang="pl-PL" sz="20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+mn-cs"/>
              </a:rPr>
              <a:t>Technique description</a:t>
            </a:r>
            <a:endParaRPr lang="pl-PL" sz="2000" b="1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  <a:cs typeface="+mn-cs"/>
            </a:endParaRPr>
          </a:p>
          <a:p>
            <a:pPr algn="ctr" eaLnBrk="1" hangingPunct="1">
              <a:defRPr/>
            </a:pPr>
            <a:endParaRPr lang="pl-PL" sz="2000" b="1" dirty="0" smtClean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  <a:cs typeface="+mn-cs"/>
            </a:endParaRPr>
          </a:p>
        </p:txBody>
      </p:sp>
      <p:pic>
        <p:nvPicPr>
          <p:cNvPr id="30723" name="Picture 5" descr="http://www.rxsolutions.fr/images/tomo/scht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4152900"/>
            <a:ext cx="3600450" cy="265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 descr="G:\Departments\EN\Groups\MME\MM\Metallurgy\Doctorants\Marcinek\ITER\Correction Coils\1258209 VPI mock-up -2-\Photos\IMG_23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950" y="3155950"/>
            <a:ext cx="3386138" cy="366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954088"/>
            <a:ext cx="3149600" cy="309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825" y="954088"/>
            <a:ext cx="1025525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563938" y="1235075"/>
            <a:ext cx="5275262" cy="20621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rgbClr val="FFFFFF"/>
                </a:solidFill>
                <a:latin typeface="Arial" charset="0"/>
                <a:cs typeface="+mn-cs"/>
              </a:rPr>
              <a:t>Specimens placed on a mobile and rotatable stage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rgbClr val="FFFFFF"/>
                </a:solidFill>
                <a:latin typeface="Arial" charset="0"/>
                <a:cs typeface="+mn-cs"/>
              </a:rPr>
              <a:t>Motorized zoom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rgbClr val="FFFFFF"/>
                </a:solidFill>
                <a:latin typeface="Arial" charset="0"/>
                <a:cs typeface="+mn-cs"/>
              </a:rPr>
              <a:t>Full inspection of samples up to 240 mm length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rgbClr val="FFFFFF"/>
                </a:solidFill>
                <a:latin typeface="Arial" charset="0"/>
                <a:cs typeface="+mn-cs"/>
              </a:rPr>
              <a:t>Sealed </a:t>
            </a:r>
            <a:r>
              <a:rPr lang="en-GB" sz="1600" dirty="0" err="1">
                <a:solidFill>
                  <a:srgbClr val="FFFFFF"/>
                </a:solidFill>
                <a:latin typeface="Arial" charset="0"/>
                <a:cs typeface="+mn-cs"/>
              </a:rPr>
              <a:t>microfocus</a:t>
            </a:r>
            <a:r>
              <a:rPr lang="en-GB" sz="1600" dirty="0">
                <a:solidFill>
                  <a:srgbClr val="FFFFFF"/>
                </a:solidFill>
                <a:latin typeface="Arial" charset="0"/>
                <a:cs typeface="+mn-cs"/>
              </a:rPr>
              <a:t> source, max. </a:t>
            </a:r>
            <a:r>
              <a:rPr lang="pl-PL" sz="1600" dirty="0">
                <a:solidFill>
                  <a:srgbClr val="FFFFFF"/>
                </a:solidFill>
                <a:latin typeface="Arial" charset="0"/>
                <a:cs typeface="+mn-cs"/>
              </a:rPr>
              <a:t>t</a:t>
            </a:r>
            <a:r>
              <a:rPr lang="en-GB" sz="1600" dirty="0" err="1">
                <a:solidFill>
                  <a:srgbClr val="FFFFFF"/>
                </a:solidFill>
                <a:latin typeface="Arial" charset="0"/>
                <a:cs typeface="+mn-cs"/>
              </a:rPr>
              <a:t>ension</a:t>
            </a:r>
            <a:r>
              <a:rPr lang="pl-PL" sz="160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lang="en-GB" sz="1600" dirty="0">
                <a:solidFill>
                  <a:srgbClr val="FFFFFF"/>
                </a:solidFill>
                <a:latin typeface="Arial" charset="0"/>
                <a:cs typeface="+mn-cs"/>
              </a:rPr>
              <a:t>150 kV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rgbClr val="FFFFFF"/>
                </a:solidFill>
                <a:latin typeface="Arial" charset="0"/>
                <a:cs typeface="+mn-cs"/>
              </a:rPr>
              <a:t>HR area image sensor, 1920 pixels x 1536 pixels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rgbClr val="FFFFFF"/>
                </a:solidFill>
                <a:latin typeface="Arial" charset="0"/>
                <a:cs typeface="+mn-cs"/>
              </a:rPr>
              <a:t>Detection surface: 200 mm x 250 mm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rgbClr val="FFFFFF"/>
                </a:solidFill>
                <a:latin typeface="Arial" charset="0"/>
                <a:cs typeface="+mn-cs"/>
              </a:rPr>
              <a:t>14 bits – 16000 </a:t>
            </a:r>
            <a:r>
              <a:rPr lang="en-GB" sz="1600" dirty="0" err="1">
                <a:solidFill>
                  <a:srgbClr val="FFFFFF"/>
                </a:solidFill>
                <a:latin typeface="Arial" charset="0"/>
                <a:cs typeface="+mn-cs"/>
              </a:rPr>
              <a:t>gray</a:t>
            </a:r>
            <a:r>
              <a:rPr lang="en-GB" sz="1600" dirty="0">
                <a:solidFill>
                  <a:srgbClr val="FFFFFF"/>
                </a:solidFill>
                <a:latin typeface="Arial" charset="0"/>
                <a:cs typeface="+mn-cs"/>
              </a:rPr>
              <a:t> levels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rgbClr val="FFFFFF"/>
                </a:solidFill>
                <a:latin typeface="Arial" charset="0"/>
                <a:cs typeface="+mn-cs"/>
              </a:rPr>
              <a:t>1-30 images /s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835400" y="5008563"/>
            <a:ext cx="2422525" cy="1816100"/>
          </a:xfrm>
          <a:prstGeom prst="rect">
            <a:avLst/>
          </a:prstGeom>
          <a:solidFill>
            <a:schemeClr val="tx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pl-PL" sz="1400" dirty="0">
                <a:solidFill>
                  <a:srgbClr val="FF0000"/>
                </a:solidFill>
                <a:latin typeface="Arial" charset="0"/>
                <a:cs typeface="+mn-cs"/>
              </a:rPr>
              <a:t>2nd</a:t>
            </a:r>
            <a:r>
              <a:rPr lang="en-US" sz="1400" dirty="0">
                <a:solidFill>
                  <a:srgbClr val="FF0000"/>
                </a:solidFill>
                <a:latin typeface="Arial" charset="0"/>
                <a:cs typeface="+mn-cs"/>
              </a:rPr>
              <a:t> sample of </a:t>
            </a:r>
            <a:r>
              <a:rPr lang="pl-PL" sz="1400" dirty="0">
                <a:solidFill>
                  <a:srgbClr val="FF0000"/>
                </a:solidFill>
                <a:latin typeface="Arial" charset="0"/>
                <a:cs typeface="+mn-cs"/>
              </a:rPr>
              <a:t>the </a:t>
            </a:r>
            <a:r>
              <a:rPr lang="en-US" sz="1400" dirty="0">
                <a:solidFill>
                  <a:srgbClr val="FF0000"/>
                </a:solidFill>
                <a:latin typeface="Arial" charset="0"/>
                <a:cs typeface="+mn-cs"/>
              </a:rPr>
              <a:t>VPI</a:t>
            </a:r>
            <a:endParaRPr lang="pl-PL" sz="1400" dirty="0">
              <a:solidFill>
                <a:srgbClr val="FF0000"/>
              </a:solidFill>
              <a:latin typeface="Arial" charset="0"/>
              <a:cs typeface="+mn-cs"/>
            </a:endParaRPr>
          </a:p>
          <a:p>
            <a:pPr>
              <a:defRPr/>
            </a:pPr>
            <a:endParaRPr lang="pl-PL" sz="1400" dirty="0">
              <a:solidFill>
                <a:srgbClr val="FF00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lang="pl-PL" sz="1400" dirty="0">
                <a:solidFill>
                  <a:srgbClr val="FF0000"/>
                </a:solidFill>
                <a:latin typeface="Arial" charset="0"/>
                <a:cs typeface="+mn-cs"/>
              </a:rPr>
              <a:t>11 separate </a:t>
            </a:r>
            <a:r>
              <a:rPr lang="fr-CH" sz="1400" dirty="0">
                <a:solidFill>
                  <a:srgbClr val="FF0000"/>
                </a:solidFill>
                <a:latin typeface="Arial" charset="0"/>
                <a:cs typeface="+mn-cs"/>
              </a:rPr>
              <a:t>360°</a:t>
            </a:r>
            <a:r>
              <a:rPr lang="pl-PL" sz="1400" dirty="0">
                <a:solidFill>
                  <a:srgbClr val="FF0000"/>
                </a:solidFill>
                <a:latin typeface="Arial" charset="0"/>
                <a:cs typeface="+mn-cs"/>
              </a:rPr>
              <a:t> scans</a:t>
            </a:r>
          </a:p>
          <a:p>
            <a:pPr>
              <a:defRPr/>
            </a:pPr>
            <a:r>
              <a:rPr lang="pl-PL" sz="1400" dirty="0">
                <a:solidFill>
                  <a:srgbClr val="FF0000"/>
                </a:solidFill>
                <a:latin typeface="Arial" charset="0"/>
                <a:cs typeface="+mn-cs"/>
              </a:rPr>
              <a:t>were </a:t>
            </a:r>
            <a:r>
              <a:rPr lang="fr-CH" sz="1400" dirty="0" err="1">
                <a:solidFill>
                  <a:srgbClr val="FF0000"/>
                </a:solidFill>
                <a:latin typeface="Arial" charset="0"/>
                <a:cs typeface="+mn-cs"/>
              </a:rPr>
              <a:t>combined</a:t>
            </a:r>
            <a:r>
              <a:rPr lang="pl-PL" sz="1400" dirty="0">
                <a:solidFill>
                  <a:srgbClr val="FF0000"/>
                </a:solidFill>
                <a:latin typeface="Arial" charset="0"/>
                <a:cs typeface="+mn-cs"/>
              </a:rPr>
              <a:t> to compile</a:t>
            </a:r>
            <a:r>
              <a:rPr lang="fr-CH" sz="1400" dirty="0">
                <a:solidFill>
                  <a:srgbClr val="FF0000"/>
                </a:solidFill>
                <a:latin typeface="Arial" charset="0"/>
                <a:cs typeface="+mn-cs"/>
              </a:rPr>
              <a:t> a final</a:t>
            </a:r>
            <a:r>
              <a:rPr lang="pl-PL" sz="1400" dirty="0">
                <a:solidFill>
                  <a:srgbClr val="FF0000"/>
                </a:solidFill>
                <a:latin typeface="Arial" charset="0"/>
                <a:cs typeface="+mn-cs"/>
              </a:rPr>
              <a:t> single</a:t>
            </a:r>
            <a:r>
              <a:rPr lang="fr-CH" sz="1400" dirty="0">
                <a:solidFill>
                  <a:srgbClr val="FF0000"/>
                </a:solidFill>
                <a:latin typeface="Arial" charset="0"/>
                <a:cs typeface="+mn-cs"/>
              </a:rPr>
              <a:t> </a:t>
            </a:r>
            <a:r>
              <a:rPr lang="pl-PL" sz="1400" dirty="0">
                <a:solidFill>
                  <a:srgbClr val="FF0000"/>
                </a:solidFill>
                <a:latin typeface="Arial" charset="0"/>
                <a:cs typeface="+mn-cs"/>
              </a:rPr>
              <a:t>3D object</a:t>
            </a:r>
            <a:r>
              <a:rPr lang="fr-CH" sz="1400" dirty="0">
                <a:solidFill>
                  <a:srgbClr val="FF0000"/>
                </a:solidFill>
                <a:latin typeface="Arial" charset="0"/>
                <a:cs typeface="+mn-cs"/>
              </a:rPr>
              <a:t> reconstruction</a:t>
            </a:r>
            <a:r>
              <a:rPr lang="pl-PL" sz="1400" dirty="0">
                <a:solidFill>
                  <a:srgbClr val="FF0000"/>
                </a:solidFill>
                <a:latin typeface="Arial" charset="0"/>
                <a:cs typeface="+mn-cs"/>
              </a:rPr>
              <a:t> </a:t>
            </a:r>
            <a:r>
              <a:rPr lang="fr-CH" sz="1400" dirty="0" err="1">
                <a:solidFill>
                  <a:srgbClr val="FF0000"/>
                </a:solidFill>
                <a:latin typeface="Arial" charset="0"/>
                <a:cs typeface="+mn-cs"/>
              </a:rPr>
              <a:t>while</a:t>
            </a:r>
            <a:r>
              <a:rPr lang="fr-CH" sz="1400" dirty="0">
                <a:solidFill>
                  <a:srgbClr val="FF0000"/>
                </a:solidFill>
                <a:latin typeface="Arial" charset="0"/>
                <a:cs typeface="+mn-cs"/>
              </a:rPr>
              <a:t> </a:t>
            </a:r>
            <a:r>
              <a:rPr lang="pl-PL" sz="1400" dirty="0">
                <a:solidFill>
                  <a:srgbClr val="FF0000"/>
                </a:solidFill>
                <a:latin typeface="Arial" charset="0"/>
                <a:cs typeface="+mn-cs"/>
              </a:rPr>
              <a:t>avoiding shadows</a:t>
            </a:r>
            <a:r>
              <a:rPr lang="fr-CH" sz="1400" dirty="0">
                <a:solidFill>
                  <a:srgbClr val="FF0000"/>
                </a:solidFill>
                <a:latin typeface="Arial" charset="0"/>
                <a:cs typeface="+mn-cs"/>
              </a:rPr>
              <a:t> due to</a:t>
            </a:r>
            <a:r>
              <a:rPr lang="pl-PL" sz="1400" dirty="0">
                <a:solidFill>
                  <a:srgbClr val="FF0000"/>
                </a:solidFill>
                <a:latin typeface="Arial" charset="0"/>
                <a:cs typeface="+mn-cs"/>
              </a:rPr>
              <a:t> steel conduits</a:t>
            </a:r>
            <a:endParaRPr lang="en-US" sz="1400" dirty="0">
              <a:solidFill>
                <a:srgbClr val="FF0000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357188" y="0"/>
            <a:ext cx="8786812" cy="7080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pl-PL" sz="20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+mn-cs"/>
              </a:rPr>
              <a:t>3D tomography</a:t>
            </a:r>
          </a:p>
          <a:p>
            <a:pPr algn="ctr" eaLnBrk="1" hangingPunct="1">
              <a:defRPr/>
            </a:pPr>
            <a:r>
              <a:rPr lang="pl-PL" sz="20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+mn-cs"/>
              </a:rPr>
              <a:t>View in myVGL software</a:t>
            </a:r>
            <a:endParaRPr lang="en-US" sz="2000" b="1" dirty="0" smtClean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  <a:cs typeface="+mn-cs"/>
            </a:endParaRPr>
          </a:p>
        </p:txBody>
      </p:sp>
      <p:pic>
        <p:nvPicPr>
          <p:cNvPr id="31747" name="Picture 6" descr="G:\Departments\EN\Groups\MME\MM\Metallurgy\Doctorants\Marcinek\ITER\Correction Coils\1258209 VPI mock-up -2-\RX Solutions\VPI - defect 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0" r="18111"/>
          <a:stretch>
            <a:fillRect/>
          </a:stretch>
        </p:blipFill>
        <p:spPr bwMode="auto">
          <a:xfrm>
            <a:off x="0" y="827088"/>
            <a:ext cx="9167813" cy="604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G:\Departments\EN\Groups\MME\MM\Metallurgy\Doctorants\Marcinek\ITER\Correction Coils\1258209 VPI mock-up -2-\RX Solutions\VPI - defect view with tripo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9" r="18111"/>
          <a:stretch>
            <a:fillRect/>
          </a:stretch>
        </p:blipFill>
        <p:spPr bwMode="auto">
          <a:xfrm>
            <a:off x="0" y="827088"/>
            <a:ext cx="9159875" cy="604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" t="923" r="1601" b="1743"/>
          <a:stretch>
            <a:fillRect/>
          </a:stretch>
        </p:blipFill>
        <p:spPr bwMode="auto">
          <a:xfrm>
            <a:off x="107950" y="188913"/>
            <a:ext cx="8964613" cy="662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5327650" y="404813"/>
            <a:ext cx="3816350" cy="6453187"/>
            <a:chOff x="5328083" y="404664"/>
            <a:chExt cx="3815917" cy="6453336"/>
          </a:xfrm>
        </p:grpSpPr>
        <p:sp>
          <p:nvSpPr>
            <p:cNvPr id="14" name="Rectangle 13"/>
            <p:cNvSpPr/>
            <p:nvPr/>
          </p:nvSpPr>
          <p:spPr bwMode="auto">
            <a:xfrm>
              <a:off x="6618575" y="4943431"/>
              <a:ext cx="1203188" cy="1914569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5328083" y="4976770"/>
              <a:ext cx="1217475" cy="1800267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5328083" y="404664"/>
              <a:ext cx="1223824" cy="1908219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6624924" y="476103"/>
              <a:ext cx="1223823" cy="1908219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7921764" y="728521"/>
              <a:ext cx="1222236" cy="1836779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2736850" y="450850"/>
            <a:ext cx="2541588" cy="2309813"/>
            <a:chOff x="2737242" y="450772"/>
            <a:chExt cx="2540927" cy="2310535"/>
          </a:xfrm>
        </p:grpSpPr>
        <p:sp>
          <p:nvSpPr>
            <p:cNvPr id="25" name="Rectangle 24"/>
            <p:cNvSpPr/>
            <p:nvPr/>
          </p:nvSpPr>
          <p:spPr bwMode="auto">
            <a:xfrm>
              <a:off x="2737242" y="892235"/>
              <a:ext cx="1218883" cy="1869072"/>
            </a:xfrm>
            <a:prstGeom prst="rect">
              <a:avLst/>
            </a:prstGeom>
            <a:noFill/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4016434" y="450772"/>
              <a:ext cx="1261735" cy="1803964"/>
            </a:xfrm>
            <a:prstGeom prst="rect">
              <a:avLst/>
            </a:prstGeom>
            <a:noFill/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161925" y="881063"/>
            <a:ext cx="3821113" cy="4016375"/>
            <a:chOff x="162268" y="881492"/>
            <a:chExt cx="3821257" cy="4016433"/>
          </a:xfrm>
        </p:grpSpPr>
        <p:sp>
          <p:nvSpPr>
            <p:cNvPr id="28" name="Rectangle 27"/>
            <p:cNvSpPr/>
            <p:nvPr/>
          </p:nvSpPr>
          <p:spPr bwMode="auto">
            <a:xfrm>
              <a:off x="2746815" y="2827795"/>
              <a:ext cx="1236710" cy="2070130"/>
            </a:xfrm>
            <a:prstGeom prst="rect">
              <a:avLst/>
            </a:prstGeom>
            <a:noFill/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1440254" y="2881771"/>
              <a:ext cx="1249409" cy="1808188"/>
            </a:xfrm>
            <a:prstGeom prst="rect">
              <a:avLst/>
            </a:prstGeom>
            <a:noFill/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162268" y="881492"/>
              <a:ext cx="1185908" cy="1898677"/>
            </a:xfrm>
            <a:prstGeom prst="rect">
              <a:avLst/>
            </a:prstGeom>
            <a:noFill/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5" name="Group 41"/>
          <p:cNvGrpSpPr>
            <a:grpSpLocks/>
          </p:cNvGrpSpPr>
          <p:nvPr/>
        </p:nvGrpSpPr>
        <p:grpSpPr bwMode="auto">
          <a:xfrm>
            <a:off x="107950" y="968375"/>
            <a:ext cx="2544763" cy="5776913"/>
            <a:chOff x="107949" y="968721"/>
            <a:chExt cx="2544716" cy="5776111"/>
          </a:xfrm>
        </p:grpSpPr>
        <p:sp>
          <p:nvSpPr>
            <p:cNvPr id="32" name="Rectangle 31"/>
            <p:cNvSpPr/>
            <p:nvPr/>
          </p:nvSpPr>
          <p:spPr>
            <a:xfrm>
              <a:off x="1412850" y="4735336"/>
              <a:ext cx="1239815" cy="1872990"/>
            </a:xfrm>
            <a:prstGeom prst="rect">
              <a:avLst/>
            </a:prstGeom>
            <a:noFill/>
            <a:ln w="38100">
              <a:solidFill>
                <a:schemeClr val="accent3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17424" name="Group 35"/>
            <p:cNvGrpSpPr>
              <a:grpSpLocks/>
            </p:cNvGrpSpPr>
            <p:nvPr/>
          </p:nvGrpSpPr>
          <p:grpSpPr bwMode="auto">
            <a:xfrm>
              <a:off x="107949" y="968721"/>
              <a:ext cx="2526608" cy="5776111"/>
              <a:chOff x="107503" y="968374"/>
              <a:chExt cx="2527504" cy="5776161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107503" y="4796926"/>
                <a:ext cx="1232314" cy="1947609"/>
              </a:xfrm>
              <a:prstGeom prst="rect">
                <a:avLst/>
              </a:prstGeom>
              <a:noFill/>
              <a:ln w="38100">
                <a:solidFill>
                  <a:schemeClr val="accent3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144028" y="2852492"/>
                <a:ext cx="1187849" cy="1944434"/>
              </a:xfrm>
              <a:prstGeom prst="rect">
                <a:avLst/>
              </a:prstGeom>
              <a:noFill/>
              <a:ln w="38100">
                <a:solidFill>
                  <a:schemeClr val="accent3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1412866" y="968374"/>
                <a:ext cx="1222786" cy="1874594"/>
              </a:xfrm>
              <a:prstGeom prst="rect">
                <a:avLst/>
              </a:prstGeom>
              <a:noFill/>
              <a:ln w="38100">
                <a:solidFill>
                  <a:schemeClr val="accent3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</p:grpSp>
      </p:grpSp>
      <p:sp>
        <p:nvSpPr>
          <p:cNvPr id="37" name="Rectangle 36"/>
          <p:cNvSpPr/>
          <p:nvPr/>
        </p:nvSpPr>
        <p:spPr bwMode="auto">
          <a:xfrm>
            <a:off x="7931150" y="4756150"/>
            <a:ext cx="1109663" cy="1952625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174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74" t="37778" r="7257" b="33864"/>
          <a:stretch>
            <a:fillRect/>
          </a:stretch>
        </p:blipFill>
        <p:spPr bwMode="auto">
          <a:xfrm>
            <a:off x="7510463" y="2516188"/>
            <a:ext cx="1212850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37"/>
          <p:cNvGrpSpPr>
            <a:grpSpLocks/>
          </p:cNvGrpSpPr>
          <p:nvPr/>
        </p:nvGrpSpPr>
        <p:grpSpPr bwMode="auto">
          <a:xfrm>
            <a:off x="2735263" y="2349500"/>
            <a:ext cx="5983287" cy="4462463"/>
            <a:chOff x="2735795" y="2348880"/>
            <a:chExt cx="5982297" cy="4462504"/>
          </a:xfrm>
        </p:grpSpPr>
        <p:sp>
          <p:nvSpPr>
            <p:cNvPr id="10" name="Rectangle 9"/>
            <p:cNvSpPr/>
            <p:nvPr/>
          </p:nvSpPr>
          <p:spPr bwMode="auto">
            <a:xfrm>
              <a:off x="4067487" y="2348880"/>
              <a:ext cx="1765008" cy="252097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5869001" y="2434606"/>
              <a:ext cx="1572952" cy="243524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4067487" y="4941292"/>
              <a:ext cx="1188841" cy="1870092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2735795" y="4941292"/>
              <a:ext cx="1296772" cy="1836754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7478460" y="2552082"/>
              <a:ext cx="1239632" cy="2192358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15"/>
          <p:cNvGrpSpPr>
            <a:grpSpLocks/>
          </p:cNvGrpSpPr>
          <p:nvPr/>
        </p:nvGrpSpPr>
        <p:grpSpPr bwMode="auto">
          <a:xfrm>
            <a:off x="228600" y="304800"/>
            <a:ext cx="8686800" cy="747713"/>
            <a:chOff x="228600" y="304801"/>
            <a:chExt cx="8686800" cy="747688"/>
          </a:xfrm>
        </p:grpSpPr>
        <p:sp>
          <p:nvSpPr>
            <p:cNvPr id="15" name="Rectangle 14"/>
            <p:cNvSpPr/>
            <p:nvPr/>
          </p:nvSpPr>
          <p:spPr>
            <a:xfrm>
              <a:off x="228600" y="685788"/>
              <a:ext cx="8686800" cy="1142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9" name="Picture 8" descr="MME-1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69435" y="411945"/>
              <a:ext cx="817364" cy="640544"/>
            </a:xfrm>
            <a:prstGeom prst="roundRect">
              <a:avLst>
                <a:gd name="adj" fmla="val 8594"/>
              </a:avLst>
            </a:prstGeom>
            <a:noFill/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2" name="Picture 11" descr="CERN LOGO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8432" y="304801"/>
              <a:ext cx="724732" cy="7476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pic>
        <p:nvPicPr>
          <p:cNvPr id="48" name="Picture 4" descr="brin-2500x-tilt 2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838" y="17463"/>
            <a:ext cx="2679700" cy="2008187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50" descr="Wear_and_debris_2.bmp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6" t="142" r="3035" b="53549"/>
          <a:stretch>
            <a:fillRect/>
          </a:stretch>
        </p:blipFill>
        <p:spPr bwMode="auto">
          <a:xfrm>
            <a:off x="46038" y="3440113"/>
            <a:ext cx="5332412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Slide Number Placeholder 7"/>
          <p:cNvSpPr txBox="1">
            <a:spLocks/>
          </p:cNvSpPr>
          <p:nvPr/>
        </p:nvSpPr>
        <p:spPr>
          <a:xfrm>
            <a:off x="6386513" y="6481763"/>
            <a:ext cx="19050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EE831C77-9BE8-485B-B914-F29970E0BEF5}" type="slidenum">
              <a:rPr lang="en-US" sz="1400" smtClean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pPr algn="r">
                <a:defRPr/>
              </a:pPr>
              <a:t>20</a:t>
            </a:fld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/22</a:t>
            </a:r>
            <a:endParaRPr lang="en-US" sz="1400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grpSp>
        <p:nvGrpSpPr>
          <p:cNvPr id="32774" name="Group 25"/>
          <p:cNvGrpSpPr>
            <a:grpSpLocks/>
          </p:cNvGrpSpPr>
          <p:nvPr/>
        </p:nvGrpSpPr>
        <p:grpSpPr bwMode="auto">
          <a:xfrm>
            <a:off x="63500" y="73025"/>
            <a:ext cx="2933700" cy="1935163"/>
            <a:chOff x="1320800" y="3886200"/>
            <a:chExt cx="3970867" cy="2971800"/>
          </a:xfrm>
        </p:grpSpPr>
        <p:pic>
          <p:nvPicPr>
            <p:cNvPr id="32801" name="Picture 22" descr="Sample_removal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9267" y="3886200"/>
              <a:ext cx="3962400" cy="297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Rectangle 21"/>
            <p:cNvSpPr/>
            <p:nvPr/>
          </p:nvSpPr>
          <p:spPr>
            <a:xfrm>
              <a:off x="1320800" y="3888639"/>
              <a:ext cx="1422464" cy="441259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rgbClr val="0000FF"/>
                </a:buClr>
                <a:buSzPct val="70000"/>
                <a:buFont typeface="Wingdings" pitchFamily="2" charset="2"/>
                <a:buNone/>
                <a:defRPr/>
              </a:pPr>
              <a:r>
                <a:rPr lang="en-US" sz="14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DFBAA-1L</a:t>
              </a:r>
            </a:p>
          </p:txBody>
        </p:sp>
      </p:grpSp>
      <p:pic>
        <p:nvPicPr>
          <p:cNvPr id="32775" name="Picture 2" descr="surface-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1863725"/>
            <a:ext cx="2260600" cy="1677988"/>
          </a:xfrm>
          <a:prstGeom prst="rect">
            <a:avLst/>
          </a:prstGeom>
          <a:noFill/>
          <a:ln w="222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6" name="Picture 17" descr="defaut-tresse-20x-2-tilt40.t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14" t="43889" r="10864" b="28148"/>
          <a:stretch>
            <a:fillRect/>
          </a:stretch>
        </p:blipFill>
        <p:spPr bwMode="auto">
          <a:xfrm>
            <a:off x="2349500" y="1614488"/>
            <a:ext cx="1660525" cy="1920875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550" y="73025"/>
            <a:ext cx="3079750" cy="2308225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4857750" y="615950"/>
            <a:ext cx="2259013" cy="509588"/>
            <a:chOff x="1608667" y="653725"/>
            <a:chExt cx="1915115" cy="416252"/>
          </a:xfrm>
        </p:grpSpPr>
        <p:sp>
          <p:nvSpPr>
            <p:cNvPr id="40" name="Rectangle 39"/>
            <p:cNvSpPr/>
            <p:nvPr/>
          </p:nvSpPr>
          <p:spPr bwMode="auto">
            <a:xfrm>
              <a:off x="1608667" y="821004"/>
              <a:ext cx="398365" cy="246379"/>
            </a:xfrm>
            <a:prstGeom prst="rect">
              <a:avLst/>
            </a:prstGeom>
            <a:noFill/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609600" indent="-609600">
                <a:lnSpc>
                  <a:spcPct val="90000"/>
                </a:lnSpc>
                <a:spcBef>
                  <a:spcPct val="20000"/>
                </a:spcBef>
                <a:buClr>
                  <a:srgbClr val="0000FF"/>
                </a:buClr>
                <a:buSzPct val="70000"/>
                <a:buFont typeface="Wingdings" pitchFamily="2" charset="2"/>
                <a:buNone/>
                <a:defRPr/>
              </a:pPr>
              <a:endParaRPr lang="en-US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cxnSp>
          <p:nvCxnSpPr>
            <p:cNvPr id="32800" name="AutoShape 4"/>
            <p:cNvCxnSpPr>
              <a:cxnSpLocks noChangeShapeType="1"/>
            </p:cNvCxnSpPr>
            <p:nvPr/>
          </p:nvCxnSpPr>
          <p:spPr bwMode="auto">
            <a:xfrm flipV="1">
              <a:off x="2000255" y="653725"/>
              <a:ext cx="1523527" cy="416252"/>
            </a:xfrm>
            <a:prstGeom prst="straightConnector1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32779" name="Picture 20" descr="defaut-tresse-20x-2-tilt40.ti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0" t="93166" r="86348" b="513"/>
          <a:stretch>
            <a:fillRect/>
          </a:stretch>
        </p:blipFill>
        <p:spPr bwMode="auto">
          <a:xfrm>
            <a:off x="3449638" y="3232150"/>
            <a:ext cx="542925" cy="325438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80" name="Rectangle 4"/>
          <p:cNvSpPr>
            <a:spLocks noChangeArrowheads="1"/>
          </p:cNvSpPr>
          <p:nvPr/>
        </p:nvSpPr>
        <p:spPr bwMode="auto">
          <a:xfrm>
            <a:off x="4073525" y="2462213"/>
            <a:ext cx="2173288" cy="9540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Symbol" pitchFamily="18" charset="2"/>
              </a:rPr>
              <a:t> Complex </a:t>
            </a:r>
            <a:r>
              <a:rPr lang="en-US" sz="1400" b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failure analysis of DFBA flexible metal hoses, </a:t>
            </a:r>
          </a:p>
          <a:p>
            <a:r>
              <a:rPr lang="en-US" sz="1400" b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TE-TM, 01/09/2009  </a:t>
            </a:r>
            <a:endParaRPr lang="en-US" sz="1400" b="1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1" name="Picture 72" descr="dfbai2009-fil2-x2500.tif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8" r="1454"/>
          <a:stretch>
            <a:fillRect/>
          </a:stretch>
        </p:blipFill>
        <p:spPr bwMode="auto">
          <a:xfrm>
            <a:off x="73025" y="4618038"/>
            <a:ext cx="3068638" cy="224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Rectangle 62"/>
          <p:cNvSpPr/>
          <p:nvPr/>
        </p:nvSpPr>
        <p:spPr bwMode="auto">
          <a:xfrm>
            <a:off x="2381250" y="4652963"/>
            <a:ext cx="3138488" cy="508000"/>
          </a:xfrm>
          <a:prstGeom prst="rect">
            <a:avLst/>
          </a:prstGeom>
          <a:solidFill>
            <a:schemeClr val="bg1">
              <a:alpha val="63000"/>
            </a:schemeClr>
          </a:solidFill>
        </p:spPr>
        <p:txBody>
          <a:bodyPr>
            <a:spAutoFit/>
          </a:bodyPr>
          <a:lstStyle/>
          <a:p>
            <a:pPr algn="r">
              <a:lnSpc>
                <a:spcPct val="90000"/>
              </a:lnSpc>
              <a:spcBef>
                <a:spcPct val="20000"/>
              </a:spcBef>
              <a:buClr>
                <a:srgbClr val="0000FF"/>
              </a:buClr>
              <a:buSzPct val="70000"/>
              <a:buFont typeface="Wingdings" pitchFamily="2" charset="2"/>
              <a:buNone/>
              <a:defRPr/>
            </a:pPr>
            <a:r>
              <a:rPr lang="en-US" sz="1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G. </a:t>
            </a:r>
            <a:r>
              <a:rPr lang="en-US" sz="10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Stachowiak</a:t>
            </a:r>
            <a:r>
              <a:rPr lang="en-US" sz="1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, A.W. </a:t>
            </a:r>
            <a:r>
              <a:rPr lang="en-US" sz="10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Batchelor</a:t>
            </a:r>
            <a:r>
              <a:rPr lang="en-US" sz="1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, Engineering </a:t>
            </a:r>
            <a:r>
              <a:rPr lang="en-US" sz="10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Tribology</a:t>
            </a:r>
            <a:r>
              <a:rPr lang="en-US" sz="1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, 3rd ed., Elsevier Butterworth-Heinemann, Amsterdam (2005)</a:t>
            </a:r>
          </a:p>
        </p:txBody>
      </p:sp>
      <p:pic>
        <p:nvPicPr>
          <p:cNvPr id="65" name="Picture 17" descr="coloration-corrugation-7.1x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763" y="5186363"/>
            <a:ext cx="2216150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6"/>
          <p:cNvGrpSpPr>
            <a:grpSpLocks/>
          </p:cNvGrpSpPr>
          <p:nvPr/>
        </p:nvGrpSpPr>
        <p:grpSpPr bwMode="auto">
          <a:xfrm>
            <a:off x="2217738" y="5807075"/>
            <a:ext cx="2266950" cy="457200"/>
            <a:chOff x="84556" y="821267"/>
            <a:chExt cx="1922403" cy="373554"/>
          </a:xfrm>
        </p:grpSpPr>
        <p:sp>
          <p:nvSpPr>
            <p:cNvPr id="67" name="Rectangle 66"/>
            <p:cNvSpPr/>
            <p:nvPr/>
          </p:nvSpPr>
          <p:spPr bwMode="auto">
            <a:xfrm>
              <a:off x="1608478" y="821267"/>
              <a:ext cx="398481" cy="246442"/>
            </a:xfrm>
            <a:prstGeom prst="rect">
              <a:avLst/>
            </a:prstGeom>
            <a:noFill/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609600" indent="-609600">
                <a:lnSpc>
                  <a:spcPct val="90000"/>
                </a:lnSpc>
                <a:spcBef>
                  <a:spcPct val="20000"/>
                </a:spcBef>
                <a:buClr>
                  <a:srgbClr val="0000FF"/>
                </a:buClr>
                <a:buSzPct val="70000"/>
                <a:buFont typeface="Wingdings" pitchFamily="2" charset="2"/>
                <a:buNone/>
                <a:defRPr/>
              </a:pPr>
              <a:endParaRPr lang="en-US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cxnSp>
          <p:nvCxnSpPr>
            <p:cNvPr id="32798" name="AutoShape 4"/>
            <p:cNvCxnSpPr>
              <a:cxnSpLocks noChangeShapeType="1"/>
            </p:cNvCxnSpPr>
            <p:nvPr/>
          </p:nvCxnSpPr>
          <p:spPr bwMode="auto">
            <a:xfrm flipH="1">
              <a:off x="84556" y="1069977"/>
              <a:ext cx="1524047" cy="124844"/>
            </a:xfrm>
            <a:prstGeom prst="straightConnector1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" name="Group 90"/>
          <p:cNvGrpSpPr>
            <a:grpSpLocks/>
          </p:cNvGrpSpPr>
          <p:nvPr/>
        </p:nvGrpSpPr>
        <p:grpSpPr bwMode="auto">
          <a:xfrm>
            <a:off x="4506913" y="36513"/>
            <a:ext cx="4637087" cy="6784975"/>
            <a:chOff x="4506454" y="36212"/>
            <a:chExt cx="4637546" cy="6785576"/>
          </a:xfrm>
        </p:grpSpPr>
        <p:pic>
          <p:nvPicPr>
            <p:cNvPr id="32786" name="Picture 14" descr="defaut-1-200x-top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1738" y="117418"/>
              <a:ext cx="2987345" cy="2236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7" name="Picture 5" descr="defaut-1-200x-middle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1738" y="2345417"/>
              <a:ext cx="2992262" cy="2240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8" name="Picture 6" descr="defaut-1-200x-bottom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20" r="35097"/>
            <a:stretch>
              <a:fillRect/>
            </a:stretch>
          </p:blipFill>
          <p:spPr bwMode="auto">
            <a:xfrm>
              <a:off x="6685865" y="4581055"/>
              <a:ext cx="1942060" cy="2240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89" name="AutoShape 11"/>
            <p:cNvSpPr>
              <a:spLocks/>
            </p:cNvSpPr>
            <p:nvPr/>
          </p:nvSpPr>
          <p:spPr bwMode="auto">
            <a:xfrm flipH="1">
              <a:off x="7405734" y="5432079"/>
              <a:ext cx="416458" cy="977774"/>
            </a:xfrm>
            <a:prstGeom prst="rightBrace">
              <a:avLst>
                <a:gd name="adj1" fmla="val 10880"/>
                <a:gd name="adj2" fmla="val 50000"/>
              </a:avLst>
            </a:prstGeom>
            <a:noFill/>
            <a:ln w="38100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2790" name="AutoShape 11"/>
            <p:cNvSpPr>
              <a:spLocks/>
            </p:cNvSpPr>
            <p:nvPr/>
          </p:nvSpPr>
          <p:spPr bwMode="auto">
            <a:xfrm>
              <a:off x="8037968" y="2388604"/>
              <a:ext cx="416458" cy="3034421"/>
            </a:xfrm>
            <a:prstGeom prst="rightBrace">
              <a:avLst>
                <a:gd name="adj1" fmla="val 10862"/>
                <a:gd name="adj2" fmla="val 50000"/>
              </a:avLst>
            </a:prstGeom>
            <a:noFill/>
            <a:ln w="38100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2791" name="Text Box 9"/>
            <p:cNvSpPr txBox="1">
              <a:spLocks noChangeArrowheads="1"/>
            </p:cNvSpPr>
            <p:nvPr/>
          </p:nvSpPr>
          <p:spPr bwMode="auto">
            <a:xfrm>
              <a:off x="8030425" y="3413636"/>
              <a:ext cx="1095469" cy="954107"/>
            </a:xfrm>
            <a:prstGeom prst="rect">
              <a:avLst/>
            </a:prstGeom>
            <a:solidFill>
              <a:schemeClr val="bg1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r" eaLnBrk="1" hangingPunct="1"/>
              <a:r>
                <a:rPr lang="en-GB" sz="1400" b="1">
                  <a:solidFill>
                    <a:srgbClr val="292929"/>
                  </a:solidFill>
                </a:rPr>
                <a:t>Progression of stress corrosion cracking</a:t>
              </a:r>
            </a:p>
          </p:txBody>
        </p:sp>
        <p:sp>
          <p:nvSpPr>
            <p:cNvPr id="32792" name="Text Box 31"/>
            <p:cNvSpPr txBox="1">
              <a:spLocks noChangeArrowheads="1"/>
            </p:cNvSpPr>
            <p:nvPr/>
          </p:nvSpPr>
          <p:spPr bwMode="auto">
            <a:xfrm>
              <a:off x="8290209" y="1241990"/>
              <a:ext cx="690830" cy="307777"/>
            </a:xfrm>
            <a:prstGeom prst="rect">
              <a:avLst/>
            </a:prstGeom>
            <a:solidFill>
              <a:schemeClr val="bg1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GB" sz="1400" b="1">
                  <a:solidFill>
                    <a:srgbClr val="292929"/>
                  </a:solidFill>
                </a:rPr>
                <a:t>Pitting</a:t>
              </a:r>
            </a:p>
          </p:txBody>
        </p:sp>
        <p:sp>
          <p:nvSpPr>
            <p:cNvPr id="32793" name="AutoShape 11"/>
            <p:cNvSpPr>
              <a:spLocks/>
            </p:cNvSpPr>
            <p:nvPr/>
          </p:nvSpPr>
          <p:spPr bwMode="auto">
            <a:xfrm>
              <a:off x="7876516" y="449653"/>
              <a:ext cx="386278" cy="1913301"/>
            </a:xfrm>
            <a:prstGeom prst="rightBrace">
              <a:avLst>
                <a:gd name="adj1" fmla="val 10869"/>
                <a:gd name="adj2" fmla="val 50000"/>
              </a:avLst>
            </a:prstGeom>
            <a:noFill/>
            <a:ln w="38100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2794" name="Text Box 12"/>
            <p:cNvSpPr txBox="1">
              <a:spLocks noChangeArrowheads="1"/>
            </p:cNvSpPr>
            <p:nvPr/>
          </p:nvSpPr>
          <p:spPr bwMode="auto">
            <a:xfrm>
              <a:off x="5658416" y="5506087"/>
              <a:ext cx="1779803" cy="738664"/>
            </a:xfrm>
            <a:prstGeom prst="rect">
              <a:avLst/>
            </a:prstGeom>
            <a:solidFill>
              <a:schemeClr val="bg1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r" eaLnBrk="1" hangingPunct="1"/>
              <a:r>
                <a:rPr lang="en-GB" sz="1400" b="1">
                  <a:solidFill>
                    <a:srgbClr val="292929"/>
                  </a:solidFill>
                </a:rPr>
                <a:t>Final separation by overload (microvoid coalescence)</a:t>
              </a:r>
            </a:p>
          </p:txBody>
        </p:sp>
        <p:sp>
          <p:nvSpPr>
            <p:cNvPr id="32795" name="Rectangle 88"/>
            <p:cNvSpPr>
              <a:spLocks noChangeArrowheads="1"/>
            </p:cNvSpPr>
            <p:nvPr/>
          </p:nvSpPr>
          <p:spPr bwMode="auto">
            <a:xfrm>
              <a:off x="6210677" y="36212"/>
              <a:ext cx="293332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en-US" sz="1400" b="1">
                  <a:solidFill>
                    <a:srgbClr val="FFFFFF"/>
                  </a:solidFill>
                </a:rPr>
                <a:t>Divisional seminar, 01/02/2006 </a:t>
              </a:r>
            </a:p>
          </p:txBody>
        </p:sp>
        <p:sp>
          <p:nvSpPr>
            <p:cNvPr id="32796" name="Rectangle 4"/>
            <p:cNvSpPr>
              <a:spLocks noChangeArrowheads="1"/>
            </p:cNvSpPr>
            <p:nvPr/>
          </p:nvSpPr>
          <p:spPr bwMode="auto">
            <a:xfrm>
              <a:off x="4506454" y="3846549"/>
              <a:ext cx="2173502" cy="7387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>
                <a:spcAft>
                  <a:spcPts val="600"/>
                </a:spcAf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  <a:cs typeface="Times New Roman" pitchFamily="18" charset="0"/>
                </a:rPr>
                <a:t>QRL: corrosion leaks on the tube F close to the fix point </a:t>
              </a:r>
              <a:r>
                <a:rPr lang="en-US" sz="1400" b="1">
                  <a:solidFill>
                    <a:srgbClr val="000000"/>
                  </a:solidFill>
                  <a:latin typeface="Arial" charset="0"/>
                  <a:cs typeface="Times New Roman" pitchFamily="18" charset="0"/>
                  <a:sym typeface="Symbol" pitchFamily="18" charset="2"/>
                </a:rPr>
                <a:t>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3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7"/>
          <p:cNvSpPr txBox="1">
            <a:spLocks/>
          </p:cNvSpPr>
          <p:nvPr/>
        </p:nvSpPr>
        <p:spPr>
          <a:xfrm>
            <a:off x="6386513" y="6324600"/>
            <a:ext cx="19050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582FA498-7803-4BF5-B553-223DF6224010}" type="slidenum">
              <a:rPr lang="en-US" sz="1400" smtClean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pPr algn="r">
                <a:defRPr/>
              </a:pPr>
              <a:t>21</a:t>
            </a:fld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/22</a:t>
            </a:r>
            <a:endParaRPr lang="en-US" sz="1400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grpSp>
        <p:nvGrpSpPr>
          <p:cNvPr id="33795" name="Group 15"/>
          <p:cNvGrpSpPr>
            <a:grpSpLocks/>
          </p:cNvGrpSpPr>
          <p:nvPr/>
        </p:nvGrpSpPr>
        <p:grpSpPr bwMode="auto">
          <a:xfrm>
            <a:off x="228600" y="304800"/>
            <a:ext cx="8686800" cy="747713"/>
            <a:chOff x="228600" y="304801"/>
            <a:chExt cx="8686800" cy="747688"/>
          </a:xfrm>
        </p:grpSpPr>
        <p:sp>
          <p:nvSpPr>
            <p:cNvPr id="15" name="Rectangle 14"/>
            <p:cNvSpPr/>
            <p:nvPr/>
          </p:nvSpPr>
          <p:spPr>
            <a:xfrm>
              <a:off x="228600" y="685788"/>
              <a:ext cx="8686800" cy="1142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9" name="Picture 8" descr="MME-1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69435" y="411945"/>
              <a:ext cx="817364" cy="640544"/>
            </a:xfrm>
            <a:prstGeom prst="roundRect">
              <a:avLst>
                <a:gd name="adj" fmla="val 8594"/>
              </a:avLst>
            </a:prstGeom>
            <a:noFill/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2" name="Picture 11" descr="CERN LOGO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8432" y="304801"/>
              <a:ext cx="724732" cy="7476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3379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6" name="Slide Number Placeholder 7"/>
          <p:cNvSpPr txBox="1">
            <a:spLocks/>
          </p:cNvSpPr>
          <p:nvPr/>
        </p:nvSpPr>
        <p:spPr>
          <a:xfrm>
            <a:off x="6386513" y="6481763"/>
            <a:ext cx="19050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F36EC15B-6192-4AE0-8D59-4EDAE132A411}" type="slidenum">
              <a:rPr lang="en-US" sz="1400" smtClean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pPr algn="r">
                <a:defRPr/>
              </a:pPr>
              <a:t>21</a:t>
            </a:fld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/22</a:t>
            </a:r>
            <a:endParaRPr lang="en-US" sz="1400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pic>
        <p:nvPicPr>
          <p:cNvPr id="33" name="Picture 3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0" t="-78" r="285" b="3056"/>
          <a:stretch>
            <a:fillRect/>
          </a:stretch>
        </p:blipFill>
        <p:spPr bwMode="auto">
          <a:xfrm>
            <a:off x="4424363" y="377825"/>
            <a:ext cx="4643437" cy="214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8"/>
          <p:cNvSpPr>
            <a:spLocks noChangeArrowheads="1"/>
          </p:cNvSpPr>
          <p:nvPr/>
        </p:nvSpPr>
        <p:spPr bwMode="auto">
          <a:xfrm>
            <a:off x="5921375" y="769938"/>
            <a:ext cx="914400" cy="1339850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400">
              <a:solidFill>
                <a:srgbClr val="FF0000"/>
              </a:solidFill>
            </a:endParaRPr>
          </a:p>
        </p:txBody>
      </p:sp>
      <p:grpSp>
        <p:nvGrpSpPr>
          <p:cNvPr id="3" name="Group 91"/>
          <p:cNvGrpSpPr>
            <a:grpSpLocks/>
          </p:cNvGrpSpPr>
          <p:nvPr/>
        </p:nvGrpSpPr>
        <p:grpSpPr bwMode="auto">
          <a:xfrm>
            <a:off x="4137025" y="2371725"/>
            <a:ext cx="5006975" cy="2462213"/>
            <a:chOff x="4137434" y="2372041"/>
            <a:chExt cx="5006566" cy="2462533"/>
          </a:xfrm>
        </p:grpSpPr>
        <p:pic>
          <p:nvPicPr>
            <p:cNvPr id="33818" name="Picture 2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4" t="9634" b="10962"/>
            <a:stretch>
              <a:fillRect/>
            </a:stretch>
          </p:blipFill>
          <p:spPr bwMode="auto">
            <a:xfrm>
              <a:off x="4137434" y="2372041"/>
              <a:ext cx="5006566" cy="2462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819" name="Rectangle 46"/>
            <p:cNvSpPr>
              <a:spLocks noChangeArrowheads="1"/>
            </p:cNvSpPr>
            <p:nvPr/>
          </p:nvSpPr>
          <p:spPr bwMode="auto">
            <a:xfrm>
              <a:off x="5694585" y="3199621"/>
              <a:ext cx="1007007" cy="392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  <a:spcBef>
                  <a:spcPct val="30000"/>
                </a:spcBef>
              </a:pPr>
              <a:r>
                <a:rPr lang="en-GB" sz="2400" b="1">
                  <a:solidFill>
                    <a:srgbClr val="FF0000"/>
                  </a:solidFill>
                </a:rPr>
                <a:t>100 °C</a:t>
              </a:r>
            </a:p>
          </p:txBody>
        </p:sp>
        <p:sp>
          <p:nvSpPr>
            <p:cNvPr id="33820" name="Rectangle 47"/>
            <p:cNvSpPr>
              <a:spLocks noChangeArrowheads="1"/>
            </p:cNvSpPr>
            <p:nvPr/>
          </p:nvSpPr>
          <p:spPr bwMode="auto">
            <a:xfrm>
              <a:off x="7358913" y="4257368"/>
              <a:ext cx="507062" cy="395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  <a:spcBef>
                  <a:spcPct val="30000"/>
                </a:spcBef>
              </a:pPr>
              <a:r>
                <a:rPr lang="en-GB" sz="2400" b="1">
                  <a:solidFill>
                    <a:srgbClr val="002060"/>
                  </a:solidFill>
                </a:rPr>
                <a:t>RT</a:t>
              </a:r>
              <a:endParaRPr lang="en-GB" sz="2000" b="1">
                <a:solidFill>
                  <a:srgbClr val="002060"/>
                </a:solidFill>
              </a:endParaRPr>
            </a:p>
          </p:txBody>
        </p:sp>
      </p:grpSp>
      <p:pic>
        <p:nvPicPr>
          <p:cNvPr id="82" name="Picture 30" descr="IMGP273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313" y="4937125"/>
            <a:ext cx="2487612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" name="Rectangle 44"/>
          <p:cNvSpPr>
            <a:spLocks noChangeArrowheads="1"/>
          </p:cNvSpPr>
          <p:nvPr/>
        </p:nvSpPr>
        <p:spPr bwMode="auto">
          <a:xfrm>
            <a:off x="6430963" y="4935538"/>
            <a:ext cx="2427287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000000"/>
                </a:solidFill>
              </a:rPr>
              <a:t>92 days, Pb 99.99%+, erosion-corrosion, impingement</a:t>
            </a:r>
          </a:p>
          <a:p>
            <a:r>
              <a:rPr lang="en-US" sz="2000" b="1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90" name="Rectangle 89"/>
          <p:cNvSpPr>
            <a:spLocks noChangeArrowheads="1"/>
          </p:cNvSpPr>
          <p:nvPr/>
        </p:nvSpPr>
        <p:spPr bwMode="auto">
          <a:xfrm>
            <a:off x="1343025" y="4087813"/>
            <a:ext cx="35004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/>
              <a:t>erosion and impingement quantified by </a:t>
            </a:r>
            <a:r>
              <a:rPr lang="en-US" b="1">
                <a:solidFill>
                  <a:srgbClr val="000000"/>
                </a:solidFill>
              </a:rPr>
              <a:t>3D metrology </a:t>
            </a: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4368800" y="96838"/>
            <a:ext cx="4572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2008-2009, material selection and corrosion studies for n_TOF</a:t>
            </a:r>
          </a:p>
        </p:txBody>
      </p:sp>
      <p:sp>
        <p:nvSpPr>
          <p:cNvPr id="38" name="Down Arrow 37"/>
          <p:cNvSpPr/>
          <p:nvPr/>
        </p:nvSpPr>
        <p:spPr bwMode="auto">
          <a:xfrm>
            <a:off x="6450013" y="2103438"/>
            <a:ext cx="314325" cy="539750"/>
          </a:xfrm>
          <a:prstGeom prst="down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609600" indent="-609600">
              <a:lnSpc>
                <a:spcPct val="90000"/>
              </a:lnSpc>
              <a:spcBef>
                <a:spcPct val="20000"/>
              </a:spcBef>
              <a:buClr>
                <a:srgbClr val="0000FF"/>
              </a:buClr>
              <a:buSzPct val="70000"/>
              <a:buFont typeface="Wingdings" pitchFamily="2" charset="2"/>
              <a:buNone/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41" name="Rectangle 29"/>
          <p:cNvSpPr>
            <a:spLocks noChangeArrowheads="1"/>
          </p:cNvSpPr>
          <p:nvPr/>
        </p:nvSpPr>
        <p:spPr bwMode="auto">
          <a:xfrm>
            <a:off x="4545013" y="2454275"/>
            <a:ext cx="4371975" cy="708025"/>
          </a:xfrm>
          <a:prstGeom prst="rect">
            <a:avLst/>
          </a:prstGeom>
          <a:solidFill>
            <a:srgbClr val="FFFFFF">
              <a:alpha val="9294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</a:tabLst>
            </a:pPr>
            <a:r>
              <a:rPr lang="en-GB" sz="1000" i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S. Sgobba, L. Marques Antunes Ferreira, Material Selection and Corrosion Studies for a High Energy Physics Experiment: the Neutron Time-of-Flight Facility at CERN, NACE Conference Papers, March 01, 2011, pages: 1 – 15 </a:t>
            </a: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320800" y="4808538"/>
            <a:ext cx="4470400" cy="2049462"/>
            <a:chOff x="2111" y="3933"/>
            <a:chExt cx="7635" cy="3576"/>
          </a:xfrm>
        </p:grpSpPr>
        <p:grpSp>
          <p:nvGrpSpPr>
            <p:cNvPr id="33813" name="Group 3"/>
            <p:cNvGrpSpPr>
              <a:grpSpLocks/>
            </p:cNvGrpSpPr>
            <p:nvPr/>
          </p:nvGrpSpPr>
          <p:grpSpPr bwMode="auto">
            <a:xfrm>
              <a:off x="2111" y="3933"/>
              <a:ext cx="7635" cy="3576"/>
              <a:chOff x="2618" y="12761"/>
              <a:chExt cx="7635" cy="3576"/>
            </a:xfrm>
          </p:grpSpPr>
          <p:pic>
            <p:nvPicPr>
              <p:cNvPr id="33816" name="Picture 4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5" y="12761"/>
                <a:ext cx="3738" cy="3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17" name="Picture 5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18" y="12761"/>
                <a:ext cx="3657" cy="3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4" name="Text Box 6"/>
            <p:cNvSpPr txBox="1">
              <a:spLocks noChangeArrowheads="1"/>
            </p:cNvSpPr>
            <p:nvPr/>
          </p:nvSpPr>
          <p:spPr bwMode="auto">
            <a:xfrm>
              <a:off x="6086" y="6847"/>
              <a:ext cx="358" cy="51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fr-CH" sz="1600" b="1">
                  <a:solidFill>
                    <a:srgbClr val="FFFFFF"/>
                  </a:solidFill>
                  <a:latin typeface="Arial" pitchFamily="34" charset="0"/>
                  <a:cs typeface="+mn-cs"/>
                </a:rPr>
                <a:t>b</a:t>
              </a:r>
              <a:endParaRPr lang="en-US" sz="3200">
                <a:solidFill>
                  <a:srgbClr val="FFFFFF"/>
                </a:solidFill>
                <a:latin typeface="Tahoma" pitchFamily="34" charset="0"/>
                <a:cs typeface="+mn-cs"/>
              </a:endParaRPr>
            </a:p>
          </p:txBody>
        </p:sp>
        <p:sp>
          <p:nvSpPr>
            <p:cNvPr id="35" name="Text Box 7"/>
            <p:cNvSpPr txBox="1">
              <a:spLocks noChangeArrowheads="1"/>
            </p:cNvSpPr>
            <p:nvPr/>
          </p:nvSpPr>
          <p:spPr bwMode="auto">
            <a:xfrm>
              <a:off x="2233" y="6847"/>
              <a:ext cx="355" cy="51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fr-CH" sz="1600" b="1">
                  <a:solidFill>
                    <a:srgbClr val="FFFFFF"/>
                  </a:solidFill>
                  <a:latin typeface="Arial" pitchFamily="34" charset="0"/>
                  <a:cs typeface="+mn-cs"/>
                </a:rPr>
                <a:t>a</a:t>
              </a:r>
              <a:endParaRPr lang="en-US" sz="3200">
                <a:solidFill>
                  <a:srgbClr val="FFFFFF"/>
                </a:solidFill>
                <a:latin typeface="Tahoma" pitchFamily="34" charset="0"/>
                <a:cs typeface="+mn-cs"/>
              </a:endParaRPr>
            </a:p>
          </p:txBody>
        </p:sp>
      </p:grpSp>
      <p:sp>
        <p:nvSpPr>
          <p:cNvPr id="40" name="Rectangle 45"/>
          <p:cNvSpPr>
            <a:spLocks noChangeArrowheads="1"/>
          </p:cNvSpPr>
          <p:nvPr/>
        </p:nvSpPr>
        <p:spPr bwMode="auto">
          <a:xfrm>
            <a:off x="2720975" y="4662488"/>
            <a:ext cx="18145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rgbClr val="FFFFFF"/>
                </a:solidFill>
                <a:latin typeface="Tahoma" pitchFamily="34" charset="0"/>
                <a:cs typeface="+mn-cs"/>
              </a:rPr>
              <a:t>117 days</a:t>
            </a:r>
          </a:p>
        </p:txBody>
      </p: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" t="5292" r="1643"/>
          <a:stretch>
            <a:fillRect/>
          </a:stretch>
        </p:blipFill>
        <p:spPr bwMode="auto">
          <a:xfrm>
            <a:off x="0" y="388938"/>
            <a:ext cx="4198938" cy="312261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8" y="231775"/>
            <a:ext cx="41211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Rectangle 45"/>
          <p:cNvSpPr>
            <a:spLocks noChangeArrowheads="1"/>
          </p:cNvSpPr>
          <p:nvPr/>
        </p:nvSpPr>
        <p:spPr bwMode="auto">
          <a:xfrm>
            <a:off x="1428750" y="1042988"/>
            <a:ext cx="14128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rgbClr val="FFFFFF"/>
                </a:solidFill>
                <a:latin typeface="Tahoma" pitchFamily="34" charset="0"/>
                <a:cs typeface="+mn-cs"/>
              </a:rPr>
              <a:t>23 days</a:t>
            </a:r>
          </a:p>
        </p:txBody>
      </p:sp>
      <p:sp>
        <p:nvSpPr>
          <p:cNvPr id="44" name="Rectangle 45"/>
          <p:cNvSpPr>
            <a:spLocks noChangeArrowheads="1"/>
          </p:cNvSpPr>
          <p:nvPr/>
        </p:nvSpPr>
        <p:spPr bwMode="auto">
          <a:xfrm>
            <a:off x="1428750" y="2655888"/>
            <a:ext cx="14128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>
                <a:solidFill>
                  <a:srgbClr val="FFFFFF"/>
                </a:solidFill>
                <a:latin typeface="Tahoma" pitchFamily="34" charset="0"/>
                <a:cs typeface="+mn-cs"/>
              </a:rPr>
              <a:t>28 days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5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mph" presetSubtype="0" repeatCount="4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7" grpId="0" animBg="1"/>
      <p:bldP spid="83" grpId="0"/>
      <p:bldP spid="90" grpId="0"/>
      <p:bldP spid="30" grpId="0"/>
      <p:bldP spid="38" grpId="0" animBg="1"/>
      <p:bldP spid="13341" grpId="0" animBg="1"/>
      <p:bldP spid="40" grpId="0"/>
      <p:bldP spid="43" grpId="0"/>
      <p:bldP spid="43" grpId="1"/>
      <p:bldP spid="44" grpId="0"/>
      <p:bldP spid="44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15"/>
          <p:cNvGrpSpPr>
            <a:grpSpLocks/>
          </p:cNvGrpSpPr>
          <p:nvPr/>
        </p:nvGrpSpPr>
        <p:grpSpPr bwMode="auto">
          <a:xfrm>
            <a:off x="246063" y="304800"/>
            <a:ext cx="8686800" cy="747713"/>
            <a:chOff x="228600" y="304801"/>
            <a:chExt cx="8686800" cy="747688"/>
          </a:xfrm>
        </p:grpSpPr>
        <p:sp>
          <p:nvSpPr>
            <p:cNvPr id="15" name="Rectangle 14"/>
            <p:cNvSpPr/>
            <p:nvPr/>
          </p:nvSpPr>
          <p:spPr>
            <a:xfrm>
              <a:off x="228600" y="685788"/>
              <a:ext cx="8686800" cy="1142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pic>
          <p:nvPicPr>
            <p:cNvPr id="9" name="Picture 8" descr="MME-1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69435" y="411945"/>
              <a:ext cx="817364" cy="640544"/>
            </a:xfrm>
            <a:prstGeom prst="roundRect">
              <a:avLst>
                <a:gd name="adj" fmla="val 8594"/>
              </a:avLst>
            </a:prstGeom>
            <a:noFill/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2" name="Picture 11" descr="CERN LOGO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8432" y="304801"/>
              <a:ext cx="724732" cy="7476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209675" y="625475"/>
            <a:ext cx="7989888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fr-FR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/>
            </a:r>
            <a:br>
              <a:rPr lang="fr-FR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</a:b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Conclusions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1228725" y="1217613"/>
            <a:ext cx="7751763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  <a:buFontTx/>
              <a:buChar char="-"/>
              <a:defRPr/>
            </a:pPr>
            <a:r>
              <a:rPr lang="en-US" sz="1600" dirty="0">
                <a:latin typeface="Arial" charset="0"/>
                <a:cs typeface="+mn-cs"/>
              </a:rPr>
              <a:t> CERN-wide (and beyond) activity </a:t>
            </a:r>
          </a:p>
          <a:p>
            <a:pPr>
              <a:spcAft>
                <a:spcPts val="600"/>
              </a:spcAft>
              <a:buFontTx/>
              <a:buChar char="-"/>
              <a:defRPr/>
            </a:pPr>
            <a:r>
              <a:rPr lang="en-US" sz="1600" dirty="0">
                <a:latin typeface="Arial" charset="0"/>
                <a:cs typeface="+mn-cs"/>
              </a:rPr>
              <a:t> Limited but selected and highly specialized equipment</a:t>
            </a:r>
          </a:p>
          <a:p>
            <a:pPr>
              <a:spcAft>
                <a:spcPts val="600"/>
              </a:spcAft>
              <a:buFontTx/>
              <a:buChar char="-"/>
              <a:defRPr/>
            </a:pPr>
            <a:r>
              <a:rPr lang="en-US" sz="1600" dirty="0">
                <a:latin typeface="Arial" charset="0"/>
                <a:cs typeface="+mn-cs"/>
              </a:rPr>
              <a:t> Covers a wide range of materials, welds and components</a:t>
            </a:r>
          </a:p>
          <a:p>
            <a:pPr>
              <a:spcAft>
                <a:spcPts val="600"/>
              </a:spcAft>
              <a:buFontTx/>
              <a:buChar char="-"/>
              <a:defRPr/>
            </a:pPr>
            <a:r>
              <a:rPr lang="en-US" sz="1600" dirty="0">
                <a:latin typeface="Arial" charset="0"/>
                <a:cs typeface="+mn-cs"/>
              </a:rPr>
              <a:t> Provides support to CERN stores (specifications, identification of suppliers, audit…) </a:t>
            </a:r>
          </a:p>
          <a:p>
            <a:pPr>
              <a:spcAft>
                <a:spcPts val="600"/>
              </a:spcAft>
              <a:buFontTx/>
              <a:buChar char="-"/>
              <a:defRPr/>
            </a:pPr>
            <a:r>
              <a:rPr lang="en-US" sz="1600" dirty="0">
                <a:latin typeface="Arial" charset="0"/>
                <a:cs typeface="+mn-cs"/>
              </a:rPr>
              <a:t> Several decades of experience, including audit and follow-up of industrial production</a:t>
            </a:r>
          </a:p>
          <a:p>
            <a:pPr>
              <a:spcAft>
                <a:spcPts val="600"/>
              </a:spcAft>
              <a:buFontTx/>
              <a:buChar char="-"/>
              <a:defRPr/>
            </a:pPr>
            <a:r>
              <a:rPr lang="en-US" sz="1600" dirty="0">
                <a:latin typeface="Arial" charset="0"/>
                <a:cs typeface="+mn-cs"/>
              </a:rPr>
              <a:t> In house expertise completed by an extensive network</a:t>
            </a:r>
          </a:p>
          <a:p>
            <a:pPr>
              <a:spcAft>
                <a:spcPts val="600"/>
              </a:spcAft>
              <a:buFontTx/>
              <a:buChar char="-"/>
              <a:defRPr/>
            </a:pPr>
            <a:r>
              <a:rPr lang="en-US" sz="1600" dirty="0">
                <a:latin typeface="Arial" charset="0"/>
                <a:cs typeface="+mn-cs"/>
              </a:rPr>
              <a:t> Prone to intervene in or pilot activities with a strong emphasis on materials or controls (quality control for LS_1 weld activities; RIAC; ITER…) </a:t>
            </a:r>
          </a:p>
          <a:p>
            <a:pPr>
              <a:spcAft>
                <a:spcPts val="600"/>
              </a:spcAft>
              <a:buFontTx/>
              <a:buChar char="-"/>
              <a:defRPr/>
            </a:pPr>
            <a:r>
              <a:rPr lang="en-US" sz="1600" dirty="0">
                <a:latin typeface="Arial" charset="0"/>
                <a:cs typeface="+mn-cs"/>
              </a:rPr>
              <a:t> Section very exposed to international exchanges and contacts:</a:t>
            </a:r>
          </a:p>
          <a:p>
            <a:pPr lvl="1">
              <a:spcAft>
                <a:spcPts val="0"/>
              </a:spcAft>
              <a:buFontTx/>
              <a:buChar char="-"/>
              <a:defRPr/>
            </a:pPr>
            <a:r>
              <a:rPr lang="en-US" sz="1600" dirty="0">
                <a:latin typeface="Arial" charset="0"/>
                <a:cs typeface="+mn-cs"/>
              </a:rPr>
              <a:t> Industrial partners </a:t>
            </a:r>
            <a:br>
              <a:rPr lang="en-US" sz="1600" dirty="0">
                <a:latin typeface="Arial" charset="0"/>
                <a:cs typeface="+mn-cs"/>
              </a:rPr>
            </a:br>
            <a:r>
              <a:rPr lang="en-US" sz="1600" dirty="0">
                <a:latin typeface="Arial" charset="0"/>
                <a:cs typeface="+mn-cs"/>
              </a:rPr>
              <a:t>- National labs, academy</a:t>
            </a:r>
          </a:p>
          <a:p>
            <a:pPr lvl="1">
              <a:spcAft>
                <a:spcPts val="600"/>
              </a:spcAft>
              <a:buFontTx/>
              <a:buChar char="-"/>
              <a:defRPr/>
            </a:pPr>
            <a:r>
              <a:rPr lang="en-US" sz="1600" dirty="0">
                <a:latin typeface="Arial" charset="0"/>
                <a:cs typeface="+mn-cs"/>
              </a:rPr>
              <a:t> CERN-ITER cooperation agreement (IO, DAs via IO)</a:t>
            </a:r>
          </a:p>
          <a:p>
            <a:pPr>
              <a:spcAft>
                <a:spcPts val="600"/>
              </a:spcAft>
              <a:defRPr/>
            </a:pPr>
            <a:r>
              <a:rPr lang="en-US" sz="1600" dirty="0">
                <a:latin typeface="Arial" charset="0"/>
                <a:cs typeface="+mn-cs"/>
              </a:rPr>
              <a:t>- Training of students and fellows</a:t>
            </a:r>
            <a:r>
              <a:rPr lang="en-US" sz="1600">
                <a:latin typeface="Arial" charset="0"/>
                <a:cs typeface="+mn-cs"/>
              </a:rPr>
              <a:t>, hosted </a:t>
            </a:r>
            <a:r>
              <a:rPr lang="en-US" sz="1600" dirty="0">
                <a:latin typeface="Arial" charset="0"/>
                <a:cs typeface="+mn-cs"/>
              </a:rPr>
              <a:t>a large (3 digit) number of trainees since the creation of the section in the early 90ies</a:t>
            </a:r>
          </a:p>
        </p:txBody>
      </p:sp>
      <p:sp>
        <p:nvSpPr>
          <p:cNvPr id="8" name="Slide Number Placeholder 7"/>
          <p:cNvSpPr txBox="1">
            <a:spLocks/>
          </p:cNvSpPr>
          <p:nvPr/>
        </p:nvSpPr>
        <p:spPr>
          <a:xfrm>
            <a:off x="6386513" y="6321425"/>
            <a:ext cx="19050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09A37FCF-FB98-4EA4-A2B9-920537825FCE}" type="slidenum">
              <a:rPr lang="en-US"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pPr algn="r">
                <a:defRPr/>
              </a:pPr>
              <a:t>22</a:t>
            </a:fld>
            <a:r>
              <a:rPr lang="en-US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/22</a:t>
            </a:r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7"/>
          <p:cNvSpPr txBox="1">
            <a:spLocks/>
          </p:cNvSpPr>
          <p:nvPr/>
        </p:nvSpPr>
        <p:spPr>
          <a:xfrm>
            <a:off x="6386513" y="6321425"/>
            <a:ext cx="19050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BFF4BCF9-DF32-44A7-82E0-6C3A95F1719C}" type="slidenum">
              <a:rPr lang="en-US"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pPr algn="r">
                <a:defRPr/>
              </a:pPr>
              <a:t>3</a:t>
            </a:fld>
            <a:r>
              <a:rPr lang="en-US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/22</a:t>
            </a:r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grpSp>
        <p:nvGrpSpPr>
          <p:cNvPr id="18435" name="Group 15"/>
          <p:cNvGrpSpPr>
            <a:grpSpLocks/>
          </p:cNvGrpSpPr>
          <p:nvPr/>
        </p:nvGrpSpPr>
        <p:grpSpPr bwMode="auto">
          <a:xfrm>
            <a:off x="228600" y="304800"/>
            <a:ext cx="8686800" cy="747713"/>
            <a:chOff x="228600" y="304801"/>
            <a:chExt cx="8686800" cy="747688"/>
          </a:xfrm>
        </p:grpSpPr>
        <p:sp>
          <p:nvSpPr>
            <p:cNvPr id="15" name="Rectangle 14"/>
            <p:cNvSpPr/>
            <p:nvPr/>
          </p:nvSpPr>
          <p:spPr>
            <a:xfrm>
              <a:off x="228600" y="685788"/>
              <a:ext cx="8686800" cy="1142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pic>
          <p:nvPicPr>
            <p:cNvPr id="9" name="Picture 8" descr="MME-1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69435" y="411945"/>
              <a:ext cx="817364" cy="640544"/>
            </a:xfrm>
            <a:prstGeom prst="roundRect">
              <a:avLst>
                <a:gd name="adj" fmla="val 8594"/>
              </a:avLst>
            </a:prstGeom>
            <a:noFill/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2" name="Picture 11" descr="CERN LOGO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8432" y="304801"/>
              <a:ext cx="724732" cy="7476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6" t="16884" r="6094" b="21167"/>
          <a:stretch>
            <a:fillRect/>
          </a:stretch>
        </p:blipFill>
        <p:spPr bwMode="auto">
          <a:xfrm>
            <a:off x="71438" y="1196975"/>
            <a:ext cx="9012237" cy="353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6"/>
          <a:srcRect l="20538" t="47873" r="17120" b="42334"/>
          <a:stretch>
            <a:fillRect/>
          </a:stretch>
        </p:blipFill>
        <p:spPr bwMode="auto">
          <a:xfrm>
            <a:off x="0" y="2944813"/>
            <a:ext cx="9144000" cy="808037"/>
          </a:xfrm>
          <a:prstGeom prst="rect">
            <a:avLst/>
          </a:prstGeom>
          <a:noFill/>
          <a:ln w="22225">
            <a:solidFill>
              <a:schemeClr val="bg2">
                <a:lumMod val="25000"/>
              </a:schemeClr>
            </a:solidFill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755650" y="3321050"/>
            <a:ext cx="3636963" cy="1444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727200" y="3465513"/>
            <a:ext cx="2665413" cy="1428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300788" y="3429000"/>
            <a:ext cx="1727200" cy="1444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727200" y="3573463"/>
            <a:ext cx="684213" cy="1428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149" name="Picture 20" descr="9705015_04-A4-at-144-dpi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3824288"/>
            <a:ext cx="2016125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195513" y="2312988"/>
            <a:ext cx="3949700" cy="4502150"/>
            <a:chOff x="2195736" y="2312876"/>
            <a:chExt cx="3950208" cy="4502256"/>
          </a:xfrm>
        </p:grpSpPr>
        <p:pic>
          <p:nvPicPr>
            <p:cNvPr id="18448" name="Picture 21" descr="magnet-2001-022.jp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5736" y="3825044"/>
              <a:ext cx="3950208" cy="2990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2" descr="20.jpg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704309" y="2492267"/>
              <a:ext cx="1416232" cy="2124125"/>
            </a:xfrm>
            <a:prstGeom prst="rect">
              <a:avLst/>
            </a:prstGeom>
            <a:ln w="38100">
              <a:solidFill>
                <a:schemeClr val="bg2">
                  <a:lumMod val="25000"/>
                </a:schemeClr>
              </a:solidFill>
            </a:ln>
          </p:spPr>
        </p:pic>
        <p:pic>
          <p:nvPicPr>
            <p:cNvPr id="24" name="Picture 23" descr="03b.jp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232253" y="2312876"/>
              <a:ext cx="2456179" cy="1600238"/>
            </a:xfrm>
            <a:prstGeom prst="rect">
              <a:avLst/>
            </a:prstGeom>
            <a:ln w="38100">
              <a:solidFill>
                <a:schemeClr val="bg2">
                  <a:lumMod val="25000"/>
                </a:schemeClr>
              </a:solidFill>
            </a:ln>
          </p:spPr>
        </p:pic>
      </p:grpSp>
      <p:sp>
        <p:nvSpPr>
          <p:cNvPr id="1844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6227763" y="765175"/>
            <a:ext cx="2882900" cy="6048375"/>
            <a:chOff x="6227763" y="765175"/>
            <a:chExt cx="2882900" cy="6048375"/>
          </a:xfrm>
        </p:grpSpPr>
        <p:pic>
          <p:nvPicPr>
            <p:cNvPr id="18446" name="Picture 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7763" y="4645025"/>
              <a:ext cx="2882900" cy="2168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47" name="Picture 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824" t="17879" r="61134" b="1064"/>
            <a:stretch>
              <a:fillRect/>
            </a:stretch>
          </p:blipFill>
          <p:spPr bwMode="auto">
            <a:xfrm>
              <a:off x="6227763" y="765175"/>
              <a:ext cx="1152525" cy="3851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15"/>
          <p:cNvGrpSpPr>
            <a:grpSpLocks/>
          </p:cNvGrpSpPr>
          <p:nvPr/>
        </p:nvGrpSpPr>
        <p:grpSpPr bwMode="auto">
          <a:xfrm>
            <a:off x="228600" y="304800"/>
            <a:ext cx="8686800" cy="747713"/>
            <a:chOff x="228600" y="304801"/>
            <a:chExt cx="8686800" cy="747688"/>
          </a:xfrm>
        </p:grpSpPr>
        <p:sp>
          <p:nvSpPr>
            <p:cNvPr id="15" name="Rectangle 14"/>
            <p:cNvSpPr/>
            <p:nvPr/>
          </p:nvSpPr>
          <p:spPr>
            <a:xfrm>
              <a:off x="228600" y="685788"/>
              <a:ext cx="8686800" cy="1142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9" name="Picture 8" descr="MME-1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69435" y="411945"/>
              <a:ext cx="817364" cy="640544"/>
            </a:xfrm>
            <a:prstGeom prst="roundRect">
              <a:avLst>
                <a:gd name="adj" fmla="val 8594"/>
              </a:avLst>
            </a:prstGeom>
            <a:noFill/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2" name="Picture 11" descr="CERN LOGO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8432" y="304801"/>
              <a:ext cx="724732" cy="7476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19459" name="TextBox 16"/>
          <p:cNvSpPr txBox="1">
            <a:spLocks noChangeArrowheads="1"/>
          </p:cNvSpPr>
          <p:nvPr/>
        </p:nvSpPr>
        <p:spPr bwMode="auto">
          <a:xfrm>
            <a:off x="4794250" y="1233488"/>
            <a:ext cx="39163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GB" sz="1200" b="1">
                <a:solidFill>
                  <a:srgbClr val="000000"/>
                </a:solidFill>
              </a:rPr>
              <a:t>Sectioning</a:t>
            </a:r>
          </a:p>
          <a:p>
            <a:r>
              <a:rPr lang="en-GB" sz="1200">
                <a:solidFill>
                  <a:srgbClr val="000000"/>
                </a:solidFill>
              </a:rPr>
              <a:t>Linear precision Saw. </a:t>
            </a:r>
            <a:r>
              <a:rPr lang="en-GB" sz="1200" i="1">
                <a:solidFill>
                  <a:srgbClr val="000000"/>
                </a:solidFill>
              </a:rPr>
              <a:t>Buehler </a:t>
            </a:r>
            <a:r>
              <a:rPr lang="en-US" sz="1200" i="1">
                <a:solidFill>
                  <a:srgbClr val="000000"/>
                </a:solidFill>
              </a:rPr>
              <a:t>IsoMet</a:t>
            </a:r>
            <a:r>
              <a:rPr lang="en-GB" sz="1200" i="1">
                <a:solidFill>
                  <a:srgbClr val="000000"/>
                </a:solidFill>
              </a:rPr>
              <a:t> 4000</a:t>
            </a:r>
          </a:p>
          <a:p>
            <a:r>
              <a:rPr lang="en-GB" sz="1200">
                <a:solidFill>
                  <a:srgbClr val="000000"/>
                </a:solidFill>
              </a:rPr>
              <a:t>Precision diamond wire saws. </a:t>
            </a:r>
            <a:r>
              <a:rPr lang="en-GB" sz="1200" i="1">
                <a:solidFill>
                  <a:srgbClr val="000000"/>
                </a:solidFill>
              </a:rPr>
              <a:t>Well 3242 and 3241 </a:t>
            </a:r>
          </a:p>
        </p:txBody>
      </p:sp>
      <p:sp>
        <p:nvSpPr>
          <p:cNvPr id="19460" name="TextBox 17"/>
          <p:cNvSpPr txBox="1">
            <a:spLocks noChangeArrowheads="1"/>
          </p:cNvSpPr>
          <p:nvPr/>
        </p:nvSpPr>
        <p:spPr bwMode="auto">
          <a:xfrm>
            <a:off x="1395413" y="273050"/>
            <a:ext cx="647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2000" b="1">
                <a:solidFill>
                  <a:srgbClr val="000000"/>
                </a:solidFill>
              </a:rPr>
              <a:t>Microstructural </a:t>
            </a:r>
            <a:r>
              <a:rPr lang="en-GB" sz="2000" b="1">
                <a:solidFill>
                  <a:srgbClr val="000000"/>
                </a:solidFill>
              </a:rPr>
              <a:t>characterization. Specimen preparation</a:t>
            </a:r>
          </a:p>
        </p:txBody>
      </p:sp>
      <p:sp>
        <p:nvSpPr>
          <p:cNvPr id="19461" name="TextBox 16"/>
          <p:cNvSpPr txBox="1">
            <a:spLocks noChangeArrowheads="1"/>
          </p:cNvSpPr>
          <p:nvPr/>
        </p:nvSpPr>
        <p:spPr bwMode="auto">
          <a:xfrm>
            <a:off x="4794250" y="3400425"/>
            <a:ext cx="39179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GB" sz="1200" b="1">
                <a:solidFill>
                  <a:srgbClr val="000000"/>
                </a:solidFill>
              </a:rPr>
              <a:t>Grinding &amp; polishing</a:t>
            </a:r>
          </a:p>
          <a:p>
            <a:r>
              <a:rPr lang="en-GB" sz="1200">
                <a:solidFill>
                  <a:srgbClr val="000000"/>
                </a:solidFill>
              </a:rPr>
              <a:t>Manual polishing machines. </a:t>
            </a:r>
            <a:r>
              <a:rPr lang="en-GB" sz="1200" i="1">
                <a:solidFill>
                  <a:srgbClr val="000000"/>
                </a:solidFill>
              </a:rPr>
              <a:t>LamPlan M.M. 8027 S. and Plamopol 2</a:t>
            </a:r>
          </a:p>
          <a:p>
            <a:r>
              <a:rPr lang="en-GB" sz="1200">
                <a:solidFill>
                  <a:srgbClr val="000000"/>
                </a:solidFill>
              </a:rPr>
              <a:t>Automatic polishing machines. </a:t>
            </a:r>
            <a:r>
              <a:rPr lang="en-GB" sz="1200" i="1">
                <a:solidFill>
                  <a:srgbClr val="000000"/>
                </a:solidFill>
              </a:rPr>
              <a:t>Buehler Phoenix 4000 and LamPlan M.M. 8055</a:t>
            </a:r>
          </a:p>
          <a:p>
            <a:r>
              <a:rPr lang="en-GB" sz="1200">
                <a:solidFill>
                  <a:srgbClr val="000000"/>
                </a:solidFill>
              </a:rPr>
              <a:t>Vibratory polishing machine. </a:t>
            </a:r>
            <a:r>
              <a:rPr lang="en-GB" sz="1200" i="1">
                <a:solidFill>
                  <a:srgbClr val="000000"/>
                </a:solidFill>
              </a:rPr>
              <a:t>Buehler vibromet 2</a:t>
            </a:r>
          </a:p>
          <a:p>
            <a:r>
              <a:rPr lang="en-GB" sz="1200">
                <a:solidFill>
                  <a:srgbClr val="000000"/>
                </a:solidFill>
              </a:rPr>
              <a:t>Automatic electrolytic polishing-etching. </a:t>
            </a:r>
            <a:r>
              <a:rPr lang="en-GB" sz="1200" i="1">
                <a:solidFill>
                  <a:srgbClr val="000000"/>
                </a:solidFill>
              </a:rPr>
              <a:t>ATM Kristall 620 with electrolytic cell</a:t>
            </a:r>
          </a:p>
        </p:txBody>
      </p:sp>
      <p:pic>
        <p:nvPicPr>
          <p:cNvPr id="1946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93" b="19765"/>
          <a:stretch>
            <a:fillRect/>
          </a:stretch>
        </p:blipFill>
        <p:spPr bwMode="auto">
          <a:xfrm>
            <a:off x="309563" y="1233488"/>
            <a:ext cx="3938587" cy="190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8" b="18134"/>
          <a:stretch>
            <a:fillRect/>
          </a:stretch>
        </p:blipFill>
        <p:spPr bwMode="auto">
          <a:xfrm>
            <a:off x="309563" y="3176588"/>
            <a:ext cx="3325812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92" b="15038"/>
          <a:stretch>
            <a:fillRect/>
          </a:stretch>
        </p:blipFill>
        <p:spPr bwMode="auto">
          <a:xfrm>
            <a:off x="309563" y="5157788"/>
            <a:ext cx="414655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55"/>
          <a:stretch>
            <a:fillRect/>
          </a:stretch>
        </p:blipFill>
        <p:spPr bwMode="auto">
          <a:xfrm>
            <a:off x="4756150" y="5157788"/>
            <a:ext cx="1692275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6" name="TextBox 16"/>
          <p:cNvSpPr txBox="1">
            <a:spLocks noChangeArrowheads="1"/>
          </p:cNvSpPr>
          <p:nvPr/>
        </p:nvSpPr>
        <p:spPr bwMode="auto">
          <a:xfrm>
            <a:off x="4794250" y="2316163"/>
            <a:ext cx="3917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GB" sz="1200" b="1">
                <a:solidFill>
                  <a:srgbClr val="000000"/>
                </a:solidFill>
              </a:rPr>
              <a:t>Mounting</a:t>
            </a:r>
          </a:p>
          <a:p>
            <a:r>
              <a:rPr lang="en-GB" sz="1200">
                <a:solidFill>
                  <a:srgbClr val="000000"/>
                </a:solidFill>
              </a:rPr>
              <a:t>Hot mounting presses. </a:t>
            </a:r>
            <a:r>
              <a:rPr lang="en-GB" sz="1200" i="1">
                <a:solidFill>
                  <a:srgbClr val="000000"/>
                </a:solidFill>
              </a:rPr>
              <a:t>Buehler Simplimet 1000 and 2000</a:t>
            </a:r>
          </a:p>
          <a:p>
            <a:r>
              <a:rPr lang="en-GB" sz="1200">
                <a:solidFill>
                  <a:srgbClr val="000000"/>
                </a:solidFill>
              </a:rPr>
              <a:t>Cold mounting pressure chamber. </a:t>
            </a:r>
            <a:r>
              <a:rPr lang="en-GB" sz="1200" i="1">
                <a:solidFill>
                  <a:srgbClr val="000000"/>
                </a:solidFill>
              </a:rPr>
              <a:t>LamPlan M.M. 806</a:t>
            </a:r>
          </a:p>
        </p:txBody>
      </p:sp>
      <p:sp>
        <p:nvSpPr>
          <p:cNvPr id="14" name="Slide Number Placeholder 7"/>
          <p:cNvSpPr txBox="1">
            <a:spLocks/>
          </p:cNvSpPr>
          <p:nvPr/>
        </p:nvSpPr>
        <p:spPr>
          <a:xfrm>
            <a:off x="6386513" y="6321425"/>
            <a:ext cx="19050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C02CA9F3-CE75-4CC3-88D7-A374A6A4DCEB}" type="slidenum">
              <a:rPr lang="en-US"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pPr algn="r">
                <a:defRPr/>
              </a:pPr>
              <a:t>4</a:t>
            </a:fld>
            <a:r>
              <a:rPr lang="en-US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/22</a:t>
            </a:r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2" descr="G:\Departments\EN\Groups\MME\MM\Metallurgy\Autres\Photos equipement\Photos\IMG_28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463" y="2540000"/>
            <a:ext cx="305752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21" descr="G:\Departments\EN\Groups\MME\MM\Metallurgy\Autres\Photos equipement\Photos\IMG_280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4243388"/>
            <a:ext cx="1892300" cy="1260475"/>
          </a:xfrm>
          <a:prstGeom prst="rect">
            <a:avLst/>
          </a:prstGeom>
          <a:noFill/>
          <a:ln w="158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484" name="Group 15"/>
          <p:cNvGrpSpPr>
            <a:grpSpLocks/>
          </p:cNvGrpSpPr>
          <p:nvPr/>
        </p:nvGrpSpPr>
        <p:grpSpPr bwMode="auto">
          <a:xfrm>
            <a:off x="228600" y="304800"/>
            <a:ext cx="8686800" cy="747713"/>
            <a:chOff x="228600" y="304801"/>
            <a:chExt cx="8686800" cy="747688"/>
          </a:xfrm>
        </p:grpSpPr>
        <p:sp>
          <p:nvSpPr>
            <p:cNvPr id="15" name="Rectangle 14"/>
            <p:cNvSpPr/>
            <p:nvPr/>
          </p:nvSpPr>
          <p:spPr>
            <a:xfrm>
              <a:off x="228600" y="685788"/>
              <a:ext cx="8686800" cy="1142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9" name="Picture 8" descr="MME-1.bmp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869435" y="411945"/>
              <a:ext cx="817364" cy="640544"/>
            </a:xfrm>
            <a:prstGeom prst="roundRect">
              <a:avLst>
                <a:gd name="adj" fmla="val 8594"/>
              </a:avLst>
            </a:prstGeom>
            <a:noFill/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2" name="Picture 11" descr="CERN LOGO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8432" y="304801"/>
              <a:ext cx="724732" cy="7476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20485" name="TextBox 16"/>
          <p:cNvSpPr txBox="1">
            <a:spLocks noChangeArrowheads="1"/>
          </p:cNvSpPr>
          <p:nvPr/>
        </p:nvSpPr>
        <p:spPr bwMode="auto">
          <a:xfrm>
            <a:off x="4843463" y="1003300"/>
            <a:ext cx="4121150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GB" sz="1200" b="1">
                <a:solidFill>
                  <a:srgbClr val="000000"/>
                </a:solidFill>
              </a:rPr>
              <a:t>Optical microscopy</a:t>
            </a:r>
          </a:p>
          <a:p>
            <a:r>
              <a:rPr lang="en-GB" sz="1200">
                <a:solidFill>
                  <a:srgbClr val="000000"/>
                </a:solidFill>
              </a:rPr>
              <a:t>Various stereo microscopes.</a:t>
            </a:r>
          </a:p>
          <a:p>
            <a:r>
              <a:rPr lang="en-GB" sz="1200">
                <a:solidFill>
                  <a:srgbClr val="000000"/>
                </a:solidFill>
              </a:rPr>
              <a:t>Metallographic microscope. </a:t>
            </a:r>
            <a:r>
              <a:rPr lang="en-GB" sz="1200" i="1">
                <a:solidFill>
                  <a:srgbClr val="000000"/>
                </a:solidFill>
              </a:rPr>
              <a:t>Leica DMRM</a:t>
            </a:r>
          </a:p>
          <a:p>
            <a:r>
              <a:rPr lang="en-GB" sz="1200" i="1">
                <a:solidFill>
                  <a:srgbClr val="000000"/>
                </a:solidFill>
              </a:rPr>
              <a:t>	</a:t>
            </a:r>
            <a:r>
              <a:rPr lang="en-GB" sz="1200">
                <a:solidFill>
                  <a:srgbClr val="000000"/>
                </a:solidFill>
              </a:rPr>
              <a:t>Objectives for magnifications from x16 to x1500</a:t>
            </a:r>
          </a:p>
          <a:p>
            <a:r>
              <a:rPr lang="en-GB" sz="1200">
                <a:solidFill>
                  <a:srgbClr val="000000"/>
                </a:solidFill>
              </a:rPr>
              <a:t>	Image analysis system</a:t>
            </a:r>
          </a:p>
          <a:p>
            <a:r>
              <a:rPr lang="en-GB" sz="1200">
                <a:solidFill>
                  <a:srgbClr val="000000"/>
                </a:solidFill>
              </a:rPr>
              <a:t>Digital portable microscope. </a:t>
            </a:r>
            <a:r>
              <a:rPr lang="en-GB" sz="1200" i="1">
                <a:solidFill>
                  <a:srgbClr val="000000"/>
                </a:solidFill>
              </a:rPr>
              <a:t>Keyence VHX-1000</a:t>
            </a:r>
          </a:p>
          <a:p>
            <a:r>
              <a:rPr lang="en-GB" sz="1200">
                <a:solidFill>
                  <a:srgbClr val="000000"/>
                </a:solidFill>
              </a:rPr>
              <a:t>	Resolution max 54 MPixel</a:t>
            </a:r>
          </a:p>
          <a:p>
            <a:r>
              <a:rPr lang="en-GB" sz="1200">
                <a:solidFill>
                  <a:srgbClr val="000000"/>
                </a:solidFill>
              </a:rPr>
              <a:t>	Objectives  0 - x50, x20 - x200 and x100 - x1000</a:t>
            </a:r>
          </a:p>
          <a:p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20486" name="TextBox 17"/>
          <p:cNvSpPr txBox="1">
            <a:spLocks noChangeArrowheads="1"/>
          </p:cNvSpPr>
          <p:nvPr/>
        </p:nvSpPr>
        <p:spPr bwMode="auto">
          <a:xfrm>
            <a:off x="1395413" y="273050"/>
            <a:ext cx="647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2000" b="1">
                <a:solidFill>
                  <a:srgbClr val="000000"/>
                </a:solidFill>
              </a:rPr>
              <a:t>Microstructural </a:t>
            </a:r>
            <a:r>
              <a:rPr lang="en-GB" sz="2000" b="1">
                <a:solidFill>
                  <a:srgbClr val="000000"/>
                </a:solidFill>
              </a:rPr>
              <a:t>characterization. Observation and analysis</a:t>
            </a:r>
          </a:p>
        </p:txBody>
      </p:sp>
      <p:sp>
        <p:nvSpPr>
          <p:cNvPr id="20487" name="TextBox 16"/>
          <p:cNvSpPr txBox="1">
            <a:spLocks noChangeArrowheads="1"/>
          </p:cNvSpPr>
          <p:nvPr/>
        </p:nvSpPr>
        <p:spPr bwMode="auto">
          <a:xfrm>
            <a:off x="223838" y="3074988"/>
            <a:ext cx="51085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GB" sz="1200" b="1">
                <a:solidFill>
                  <a:srgbClr val="000000"/>
                </a:solidFill>
              </a:rPr>
              <a:t>Electron microscopy</a:t>
            </a:r>
          </a:p>
          <a:p>
            <a:r>
              <a:rPr lang="en-GB" sz="1200">
                <a:solidFill>
                  <a:srgbClr val="000000"/>
                </a:solidFill>
              </a:rPr>
              <a:t>SEM. </a:t>
            </a:r>
            <a:r>
              <a:rPr lang="en-GB" sz="1200" i="1">
                <a:solidFill>
                  <a:srgbClr val="000000"/>
                </a:solidFill>
              </a:rPr>
              <a:t>Leo 430i</a:t>
            </a:r>
          </a:p>
          <a:p>
            <a:r>
              <a:rPr lang="en-GB" sz="1200" i="1">
                <a:solidFill>
                  <a:srgbClr val="000000"/>
                </a:solidFill>
              </a:rPr>
              <a:t>	</a:t>
            </a:r>
            <a:r>
              <a:rPr lang="en-GB" sz="1200">
                <a:solidFill>
                  <a:srgbClr val="000000"/>
                </a:solidFill>
              </a:rPr>
              <a:t>Chamber</a:t>
            </a:r>
            <a:r>
              <a:rPr lang="en-GB" sz="1200" i="1">
                <a:solidFill>
                  <a:srgbClr val="000000"/>
                </a:solidFill>
              </a:rPr>
              <a:t> </a:t>
            </a:r>
            <a:r>
              <a:rPr lang="en-GB" sz="1200">
                <a:solidFill>
                  <a:srgbClr val="000000"/>
                </a:solidFill>
              </a:rPr>
              <a:t>190 mm x 300 mm x 265 mm</a:t>
            </a:r>
          </a:p>
          <a:p>
            <a:r>
              <a:rPr lang="en-GB" sz="1200">
                <a:solidFill>
                  <a:srgbClr val="000000"/>
                </a:solidFill>
              </a:rPr>
              <a:t>	SE and BSE imaging detectors. Max resolution 4 nm</a:t>
            </a:r>
          </a:p>
          <a:p>
            <a:r>
              <a:rPr lang="en-GB" sz="1200">
                <a:solidFill>
                  <a:srgbClr val="000000"/>
                </a:solidFill>
              </a:rPr>
              <a:t>	Beam 0.5 to 30 kV,  1pA to 500 nA</a:t>
            </a:r>
          </a:p>
          <a:p>
            <a:r>
              <a:rPr lang="en-GB" sz="1200">
                <a:solidFill>
                  <a:srgbClr val="000000"/>
                </a:solidFill>
              </a:rPr>
              <a:t>	EDS analyser </a:t>
            </a:r>
            <a:r>
              <a:rPr lang="en-GB" sz="1200" i="1">
                <a:solidFill>
                  <a:srgbClr val="000000"/>
                </a:solidFill>
              </a:rPr>
              <a:t>Oxford Isis</a:t>
            </a:r>
            <a:r>
              <a:rPr lang="en-GB" sz="1200">
                <a:solidFill>
                  <a:srgbClr val="000000"/>
                </a:solidFill>
              </a:rPr>
              <a:t>.</a:t>
            </a:r>
            <a:endParaRPr lang="en-GB" sz="1200" i="1">
              <a:solidFill>
                <a:srgbClr val="000000"/>
              </a:solidFill>
            </a:endParaRPr>
          </a:p>
          <a:p>
            <a:r>
              <a:rPr lang="en-GB" sz="1200">
                <a:solidFill>
                  <a:srgbClr val="000000"/>
                </a:solidFill>
              </a:rPr>
              <a:t>FE-SEM. Zeiss Σigma</a:t>
            </a:r>
            <a:endParaRPr lang="en-GB" sz="1200" i="1">
              <a:solidFill>
                <a:srgbClr val="000000"/>
              </a:solidFill>
            </a:endParaRPr>
          </a:p>
          <a:p>
            <a:r>
              <a:rPr lang="en-GB" sz="1200">
                <a:solidFill>
                  <a:srgbClr val="000000"/>
                </a:solidFill>
              </a:rPr>
              <a:t>	Chamber ø365 mm x 275 mm</a:t>
            </a:r>
          </a:p>
          <a:p>
            <a:r>
              <a:rPr lang="en-GB" sz="1200">
                <a:solidFill>
                  <a:srgbClr val="000000"/>
                </a:solidFill>
              </a:rPr>
              <a:t>	SE, BSE, in-lens SE imaging detectors. Max resolution 1.5 nm</a:t>
            </a:r>
          </a:p>
          <a:p>
            <a:r>
              <a:rPr lang="en-GB" sz="1200">
                <a:solidFill>
                  <a:srgbClr val="000000"/>
                </a:solidFill>
              </a:rPr>
              <a:t>	Beam 0.1 to 30 kV,  4 pA to 20 nA</a:t>
            </a:r>
          </a:p>
          <a:p>
            <a:r>
              <a:rPr lang="en-GB" sz="1200">
                <a:solidFill>
                  <a:srgbClr val="000000"/>
                </a:solidFill>
              </a:rPr>
              <a:t>	EDS analysis </a:t>
            </a:r>
            <a:r>
              <a:rPr lang="en-GB" sz="1200" i="1">
                <a:solidFill>
                  <a:srgbClr val="000000"/>
                </a:solidFill>
              </a:rPr>
              <a:t>Oxford Inca </a:t>
            </a:r>
            <a:r>
              <a:rPr lang="en-GB" sz="1200">
                <a:solidFill>
                  <a:srgbClr val="000000"/>
                </a:solidFill>
              </a:rPr>
              <a:t>with 30 mm</a:t>
            </a:r>
            <a:r>
              <a:rPr lang="en-GB" sz="1200" baseline="30000">
                <a:solidFill>
                  <a:srgbClr val="000000"/>
                </a:solidFill>
              </a:rPr>
              <a:t>2</a:t>
            </a:r>
            <a:r>
              <a:rPr lang="en-GB" sz="1200">
                <a:solidFill>
                  <a:srgbClr val="000000"/>
                </a:solidFill>
              </a:rPr>
              <a:t> SDD detector</a:t>
            </a:r>
            <a:endParaRPr lang="en-GB" sz="1200" i="1">
              <a:solidFill>
                <a:srgbClr val="000000"/>
              </a:solidFill>
            </a:endParaRPr>
          </a:p>
          <a:p>
            <a:r>
              <a:rPr lang="en-GB" sz="1200">
                <a:solidFill>
                  <a:srgbClr val="000000"/>
                </a:solidFill>
              </a:rPr>
              <a:t>	EBSD analysis  </a:t>
            </a:r>
            <a:r>
              <a:rPr lang="en-GB" sz="1200" i="1">
                <a:solidFill>
                  <a:srgbClr val="000000"/>
                </a:solidFill>
              </a:rPr>
              <a:t>HKL Chanel 5</a:t>
            </a:r>
          </a:p>
        </p:txBody>
      </p:sp>
      <p:sp>
        <p:nvSpPr>
          <p:cNvPr id="20488" name="TextBox 16"/>
          <p:cNvSpPr txBox="1">
            <a:spLocks noChangeArrowheads="1"/>
          </p:cNvSpPr>
          <p:nvPr/>
        </p:nvSpPr>
        <p:spPr bwMode="auto">
          <a:xfrm>
            <a:off x="3600450" y="5373688"/>
            <a:ext cx="43561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GB" sz="1200" b="1">
                <a:solidFill>
                  <a:srgbClr val="000000"/>
                </a:solidFill>
              </a:rPr>
              <a:t>Spectroscopy and X ray diffraction</a:t>
            </a:r>
          </a:p>
          <a:p>
            <a:r>
              <a:rPr lang="en-GB" sz="1200">
                <a:solidFill>
                  <a:srgbClr val="000000"/>
                </a:solidFill>
              </a:rPr>
              <a:t>Powder XR diffraction. </a:t>
            </a:r>
            <a:r>
              <a:rPr lang="en-GB" sz="1200" i="1">
                <a:solidFill>
                  <a:srgbClr val="000000"/>
                </a:solidFill>
              </a:rPr>
              <a:t>Siemens D5000</a:t>
            </a:r>
          </a:p>
          <a:p>
            <a:r>
              <a:rPr lang="en-GB" sz="1200" i="1">
                <a:solidFill>
                  <a:srgbClr val="000000"/>
                </a:solidFill>
              </a:rPr>
              <a:t>	</a:t>
            </a:r>
            <a:r>
              <a:rPr lang="en-GB" sz="1200">
                <a:solidFill>
                  <a:srgbClr val="000000"/>
                </a:solidFill>
              </a:rPr>
              <a:t>Cu and Cr X-ray sources</a:t>
            </a:r>
          </a:p>
          <a:p>
            <a:r>
              <a:rPr lang="en-GB" sz="1200">
                <a:solidFill>
                  <a:srgbClr val="000000"/>
                </a:solidFill>
              </a:rPr>
              <a:t>	Vertical and horizontal goniometers</a:t>
            </a:r>
          </a:p>
          <a:p>
            <a:r>
              <a:rPr lang="en-GB" sz="1200">
                <a:solidFill>
                  <a:srgbClr val="000000"/>
                </a:solidFill>
              </a:rPr>
              <a:t>Portable OES analyser</a:t>
            </a:r>
            <a:r>
              <a:rPr lang="en-GB" sz="1200" i="1">
                <a:solidFill>
                  <a:srgbClr val="000000"/>
                </a:solidFill>
              </a:rPr>
              <a:t>. Oxford Instruments PMI MasterPro</a:t>
            </a:r>
          </a:p>
          <a:p>
            <a:r>
              <a:rPr lang="en-GB" sz="1200" i="1">
                <a:solidFill>
                  <a:srgbClr val="000000"/>
                </a:solidFill>
              </a:rPr>
              <a:t>	</a:t>
            </a:r>
            <a:r>
              <a:rPr lang="en-GB" sz="1200">
                <a:solidFill>
                  <a:srgbClr val="000000"/>
                </a:solidFill>
              </a:rPr>
              <a:t>Calibrations for steels,  Al, Ni, Cu and Ti alloys </a:t>
            </a:r>
          </a:p>
          <a:p>
            <a:r>
              <a:rPr lang="en-GB" sz="1200" i="1">
                <a:solidFill>
                  <a:srgbClr val="000000"/>
                </a:solidFill>
              </a:rPr>
              <a:t>	</a:t>
            </a:r>
            <a:r>
              <a:rPr lang="en-GB" sz="1200">
                <a:solidFill>
                  <a:srgbClr val="000000"/>
                </a:solidFill>
              </a:rPr>
              <a:t>UV probe for S and P</a:t>
            </a:r>
          </a:p>
        </p:txBody>
      </p:sp>
      <p:pic>
        <p:nvPicPr>
          <p:cNvPr id="20489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2" t="12582" r="9030" b="22612"/>
          <a:stretch>
            <a:fillRect/>
          </a:stretch>
        </p:blipFill>
        <p:spPr bwMode="auto">
          <a:xfrm>
            <a:off x="336550" y="1233488"/>
            <a:ext cx="3157538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0" name="Picture 9" descr="G:\Departments\EN\Groups\MME\MM\Metallurgy\Autres\Photos equipement\Diffraction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" y="5480050"/>
            <a:ext cx="933450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1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25" y="1666875"/>
            <a:ext cx="1290638" cy="172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2" name="Picture 1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64"/>
          <a:stretch>
            <a:fillRect/>
          </a:stretch>
        </p:blipFill>
        <p:spPr bwMode="auto">
          <a:xfrm>
            <a:off x="1863725" y="5480050"/>
            <a:ext cx="16986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0" name="Picture 9" descr="T43_Be3_pt4_50kx.tif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39688"/>
            <a:ext cx="4714875" cy="353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34925" y="2689225"/>
            <a:ext cx="4716463" cy="523875"/>
          </a:xfrm>
          <a:prstGeom prst="rect">
            <a:avLst/>
          </a:prstGeom>
          <a:solidFill>
            <a:schemeClr val="bg1">
              <a:lumMod val="75000"/>
              <a:alpha val="77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rgbClr val="FFFFCC"/>
                </a:solidFill>
                <a:cs typeface="Arial" pitchFamily="34" charset="0"/>
              </a:rPr>
              <a:t>Morphology of a </a:t>
            </a:r>
            <a:r>
              <a:rPr lang="en-US" sz="1400" b="1" dirty="0" err="1">
                <a:solidFill>
                  <a:srgbClr val="FFFFCC"/>
                </a:solidFill>
                <a:cs typeface="Arial" pitchFamily="34" charset="0"/>
              </a:rPr>
              <a:t>Nb</a:t>
            </a:r>
            <a:r>
              <a:rPr lang="en-US" sz="1400" b="1" dirty="0">
                <a:solidFill>
                  <a:srgbClr val="FFFFCC"/>
                </a:solidFill>
                <a:cs typeface="Arial" pitchFamily="34" charset="0"/>
              </a:rPr>
              <a:t> coating on Cu structure, original magnification 50000 x</a:t>
            </a:r>
          </a:p>
        </p:txBody>
      </p:sp>
      <p:sp>
        <p:nvSpPr>
          <p:cNvPr id="18" name="Slide Number Placeholder 7"/>
          <p:cNvSpPr txBox="1">
            <a:spLocks/>
          </p:cNvSpPr>
          <p:nvPr/>
        </p:nvSpPr>
        <p:spPr>
          <a:xfrm>
            <a:off x="6386513" y="6321425"/>
            <a:ext cx="19050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5ABCF6D6-424A-474B-B39F-32DE93F5F7EA}" type="slidenum">
              <a:rPr lang="en-US"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pPr algn="r">
                <a:defRPr/>
              </a:pPr>
              <a:t>5</a:t>
            </a:fld>
            <a:r>
              <a:rPr lang="en-US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/22</a:t>
            </a:r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19" name="TextBox 17"/>
          <p:cNvSpPr txBox="1">
            <a:spLocks noChangeArrowheads="1"/>
          </p:cNvSpPr>
          <p:nvPr/>
        </p:nvSpPr>
        <p:spPr bwMode="auto">
          <a:xfrm>
            <a:off x="6283325" y="5368925"/>
            <a:ext cx="2860675" cy="708025"/>
          </a:xfrm>
          <a:prstGeom prst="rect">
            <a:avLst/>
          </a:prstGeom>
          <a:solidFill>
            <a:schemeClr val="accent5">
              <a:lumMod val="20000"/>
              <a:lumOff val="80000"/>
              <a:alpha val="74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defRPr/>
            </a:pPr>
            <a:r>
              <a:rPr lang="fr-CH" sz="2000" b="1" dirty="0">
                <a:solidFill>
                  <a:srgbClr val="FF0000"/>
                </a:solidFill>
              </a:rPr>
              <a:t>New </a:t>
            </a:r>
            <a:r>
              <a:rPr lang="fr-CH" sz="2000" b="1" dirty="0" err="1">
                <a:solidFill>
                  <a:srgbClr val="FF0000"/>
                </a:solidFill>
              </a:rPr>
              <a:t>optical</a:t>
            </a:r>
            <a:r>
              <a:rPr lang="fr-CH" sz="2000" b="1" dirty="0">
                <a:solidFill>
                  <a:srgbClr val="FF0000"/>
                </a:solidFill>
              </a:rPr>
              <a:t> microscope </a:t>
            </a:r>
            <a:r>
              <a:rPr lang="fr-CH" sz="2000" b="1" dirty="0" err="1">
                <a:solidFill>
                  <a:srgbClr val="FF0000"/>
                </a:solidFill>
              </a:rPr>
              <a:t>being</a:t>
            </a:r>
            <a:r>
              <a:rPr lang="fr-CH" sz="2000" b="1" dirty="0">
                <a:solidFill>
                  <a:srgbClr val="FF0000"/>
                </a:solidFill>
              </a:rPr>
              <a:t> </a:t>
            </a:r>
            <a:r>
              <a:rPr lang="fr-CH" sz="2000" b="1" dirty="0" err="1">
                <a:solidFill>
                  <a:srgbClr val="FF0000"/>
                </a:solidFill>
              </a:rPr>
              <a:t>purchased</a:t>
            </a:r>
            <a:r>
              <a:rPr lang="fr-CH" sz="2000" b="1" dirty="0">
                <a:solidFill>
                  <a:srgbClr val="FF0000"/>
                </a:solidFill>
              </a:rPr>
              <a:t> in 2013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20" name="TextBox 17"/>
          <p:cNvSpPr txBox="1">
            <a:spLocks noChangeArrowheads="1"/>
          </p:cNvSpPr>
          <p:nvPr/>
        </p:nvSpPr>
        <p:spPr bwMode="auto">
          <a:xfrm>
            <a:off x="5122863" y="6149975"/>
            <a:ext cx="4021137" cy="400050"/>
          </a:xfrm>
          <a:prstGeom prst="rect">
            <a:avLst/>
          </a:prstGeom>
          <a:solidFill>
            <a:schemeClr val="accent5">
              <a:lumMod val="20000"/>
              <a:lumOff val="80000"/>
              <a:alpha val="74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fr-CH" sz="2000" b="1" dirty="0">
                <a:solidFill>
                  <a:srgbClr val="FF0000"/>
                </a:solidFill>
              </a:rPr>
              <a:t>New SEM (replacement LEO) in 2015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5"/>
          <p:cNvGrpSpPr>
            <a:grpSpLocks/>
          </p:cNvGrpSpPr>
          <p:nvPr/>
        </p:nvGrpSpPr>
        <p:grpSpPr bwMode="auto">
          <a:xfrm>
            <a:off x="228600" y="304800"/>
            <a:ext cx="8686800" cy="747713"/>
            <a:chOff x="228600" y="304801"/>
            <a:chExt cx="8686800" cy="747688"/>
          </a:xfrm>
        </p:grpSpPr>
        <p:sp>
          <p:nvSpPr>
            <p:cNvPr id="15" name="Rectangle 14"/>
            <p:cNvSpPr/>
            <p:nvPr/>
          </p:nvSpPr>
          <p:spPr>
            <a:xfrm>
              <a:off x="228600" y="685788"/>
              <a:ext cx="8686800" cy="1142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9" name="Picture 8" descr="MME-1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69435" y="411945"/>
              <a:ext cx="817364" cy="640544"/>
            </a:xfrm>
            <a:prstGeom prst="roundRect">
              <a:avLst>
                <a:gd name="adj" fmla="val 8594"/>
              </a:avLst>
            </a:prstGeom>
            <a:noFill/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2" name="Picture 11" descr="CERN LOGO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8432" y="304801"/>
              <a:ext cx="724732" cy="7476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21507" name="TextBox 17"/>
          <p:cNvSpPr txBox="1">
            <a:spLocks noChangeArrowheads="1"/>
          </p:cNvSpPr>
          <p:nvPr/>
        </p:nvSpPr>
        <p:spPr bwMode="auto">
          <a:xfrm>
            <a:off x="1395413" y="273050"/>
            <a:ext cx="647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Scanning Electron Microscopy and microanalysis support</a:t>
            </a:r>
            <a:endParaRPr lang="en-GB" sz="2000" b="1">
              <a:solidFill>
                <a:srgbClr val="000000"/>
              </a:solidFill>
            </a:endParaRPr>
          </a:p>
        </p:txBody>
      </p:sp>
      <p:grpSp>
        <p:nvGrpSpPr>
          <p:cNvPr id="21508" name="Group 7"/>
          <p:cNvGrpSpPr>
            <a:grpSpLocks/>
          </p:cNvGrpSpPr>
          <p:nvPr/>
        </p:nvGrpSpPr>
        <p:grpSpPr bwMode="auto">
          <a:xfrm>
            <a:off x="595313" y="1316038"/>
            <a:ext cx="3910012" cy="1978025"/>
            <a:chOff x="839190" y="3648357"/>
            <a:chExt cx="3909772" cy="1978136"/>
          </a:xfrm>
        </p:grpSpPr>
        <p:grpSp>
          <p:nvGrpSpPr>
            <p:cNvPr id="21541" name="Group 11"/>
            <p:cNvGrpSpPr>
              <a:grpSpLocks noChangeAspect="1"/>
            </p:cNvGrpSpPr>
            <p:nvPr/>
          </p:nvGrpSpPr>
          <p:grpSpPr bwMode="auto">
            <a:xfrm>
              <a:off x="1102416" y="4104692"/>
              <a:ext cx="3274941" cy="1521801"/>
              <a:chOff x="4263253" y="4178872"/>
              <a:chExt cx="4366588" cy="2029068"/>
            </a:xfrm>
          </p:grpSpPr>
          <p:pic>
            <p:nvPicPr>
              <p:cNvPr id="21543" name="Picture 21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63253" y="4178872"/>
                <a:ext cx="2705424" cy="20290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44" name="Picture 8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394" b="18777"/>
              <a:stretch>
                <a:fillRect/>
              </a:stretch>
            </p:blipFill>
            <p:spPr bwMode="auto">
              <a:xfrm rot="-5400000">
                <a:off x="6790209" y="4368309"/>
                <a:ext cx="2026251" cy="16530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1542" name="TextBox 24"/>
            <p:cNvSpPr txBox="1">
              <a:spLocks noChangeArrowheads="1"/>
            </p:cNvSpPr>
            <p:nvPr/>
          </p:nvSpPr>
          <p:spPr bwMode="auto">
            <a:xfrm>
              <a:off x="839190" y="3648357"/>
              <a:ext cx="39097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GB" sz="1200">
                  <a:latin typeface="Cambria" pitchFamily="18" charset="0"/>
                </a:rPr>
                <a:t>Carbon wires from SPS  beam scan: region degraded by the beam (left) and unused reference (right, same scale)</a:t>
              </a:r>
              <a:endParaRPr lang="en-US" sz="1200">
                <a:latin typeface="Cambria" pitchFamily="18" charset="0"/>
              </a:endParaRPr>
            </a:p>
          </p:txBody>
        </p:sp>
      </p:grpSp>
      <p:grpSp>
        <p:nvGrpSpPr>
          <p:cNvPr id="21509" name="Group 2048"/>
          <p:cNvGrpSpPr>
            <a:grpSpLocks/>
          </p:cNvGrpSpPr>
          <p:nvPr/>
        </p:nvGrpSpPr>
        <p:grpSpPr bwMode="auto">
          <a:xfrm>
            <a:off x="5133975" y="1333500"/>
            <a:ext cx="3306763" cy="2957513"/>
            <a:chOff x="4796867" y="3337882"/>
            <a:chExt cx="3305856" cy="2957878"/>
          </a:xfrm>
        </p:grpSpPr>
        <p:grpSp>
          <p:nvGrpSpPr>
            <p:cNvPr id="21531" name="Group 28"/>
            <p:cNvGrpSpPr>
              <a:grpSpLocks/>
            </p:cNvGrpSpPr>
            <p:nvPr/>
          </p:nvGrpSpPr>
          <p:grpSpPr bwMode="auto">
            <a:xfrm>
              <a:off x="4796867" y="3337882"/>
              <a:ext cx="1920000" cy="1440001"/>
              <a:chOff x="4796867" y="3337882"/>
              <a:chExt cx="1920000" cy="1440001"/>
            </a:xfrm>
          </p:grpSpPr>
          <p:pic>
            <p:nvPicPr>
              <p:cNvPr id="21539" name="Picture 10" descr="G:\Departments\EN\Groups\MME\MM\Metallurgy\MEB-Sigma\Barbora\Zr,V-#2012034\034D-B\#2012034-D-B-Thic-003.tif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96867" y="3337883"/>
                <a:ext cx="1920000" cy="144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540" name="TextBox 42"/>
              <p:cNvSpPr txBox="1">
                <a:spLocks noChangeArrowheads="1"/>
              </p:cNvSpPr>
              <p:nvPr/>
            </p:nvSpPr>
            <p:spPr bwMode="auto">
              <a:xfrm>
                <a:off x="4796867" y="3337882"/>
                <a:ext cx="119912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GB" sz="1200">
                    <a:solidFill>
                      <a:schemeClr val="bg1"/>
                    </a:solidFill>
                    <a:latin typeface="Cambria" pitchFamily="18" charset="0"/>
                  </a:rPr>
                  <a:t>NEG coatings</a:t>
                </a:r>
                <a:endParaRPr lang="en-US" sz="1200">
                  <a:solidFill>
                    <a:schemeClr val="bg1"/>
                  </a:solidFill>
                  <a:latin typeface="Cambria" pitchFamily="18" charset="0"/>
                </a:endParaRPr>
              </a:p>
            </p:txBody>
          </p:sp>
        </p:grpSp>
        <p:sp>
          <p:nvSpPr>
            <p:cNvPr id="21532" name="TextBox 39"/>
            <p:cNvSpPr txBox="1">
              <a:spLocks noChangeArrowheads="1"/>
            </p:cNvSpPr>
            <p:nvPr/>
          </p:nvSpPr>
          <p:spPr bwMode="auto">
            <a:xfrm>
              <a:off x="6864829" y="3355722"/>
              <a:ext cx="113488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GB" sz="1200">
                  <a:latin typeface="Cambria" pitchFamily="18" charset="0"/>
                </a:rPr>
                <a:t>Thin films</a:t>
              </a:r>
            </a:p>
          </p:txBody>
        </p:sp>
        <p:grpSp>
          <p:nvGrpSpPr>
            <p:cNvPr id="21533" name="Group 29"/>
            <p:cNvGrpSpPr>
              <a:grpSpLocks/>
            </p:cNvGrpSpPr>
            <p:nvPr/>
          </p:nvGrpSpPr>
          <p:grpSpPr bwMode="auto">
            <a:xfrm>
              <a:off x="5556217" y="4241569"/>
              <a:ext cx="1920000" cy="1440220"/>
              <a:chOff x="5556217" y="4241569"/>
              <a:chExt cx="1920000" cy="1440220"/>
            </a:xfrm>
          </p:grpSpPr>
          <p:pic>
            <p:nvPicPr>
              <p:cNvPr id="21537" name="Picture 11" descr="G:\Departments\EN\Groups\MME\MM\Metallurgy\MEB-Sigma\Ignacio\HIE ISOLDE HiPIMS\run 6\20kX_31.tif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56217" y="4241789"/>
                <a:ext cx="1920000" cy="144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538" name="TextBox 41"/>
              <p:cNvSpPr txBox="1">
                <a:spLocks noChangeArrowheads="1"/>
              </p:cNvSpPr>
              <p:nvPr/>
            </p:nvSpPr>
            <p:spPr bwMode="auto">
              <a:xfrm>
                <a:off x="5556217" y="4241569"/>
                <a:ext cx="1509941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GB" sz="1200">
                    <a:solidFill>
                      <a:schemeClr val="bg1"/>
                    </a:solidFill>
                    <a:latin typeface="Cambria" pitchFamily="18" charset="0"/>
                  </a:rPr>
                  <a:t>Nb-coatings,</a:t>
                </a:r>
              </a:p>
              <a:p>
                <a:pPr eaLnBrk="1" hangingPunct="1"/>
                <a:r>
                  <a:rPr lang="en-GB" sz="1200">
                    <a:solidFill>
                      <a:schemeClr val="bg1"/>
                    </a:solidFill>
                    <a:latin typeface="Cambria" pitchFamily="18" charset="0"/>
                  </a:rPr>
                  <a:t>HIE-Isolde cavities</a:t>
                </a:r>
                <a:endParaRPr lang="en-US" sz="1200">
                  <a:solidFill>
                    <a:schemeClr val="bg1"/>
                  </a:solidFill>
                  <a:latin typeface="Cambria" pitchFamily="18" charset="0"/>
                </a:endParaRPr>
              </a:p>
            </p:txBody>
          </p:sp>
        </p:grpSp>
        <p:grpSp>
          <p:nvGrpSpPr>
            <p:cNvPr id="21534" name="Group 30"/>
            <p:cNvGrpSpPr>
              <a:grpSpLocks/>
            </p:cNvGrpSpPr>
            <p:nvPr/>
          </p:nvGrpSpPr>
          <p:grpSpPr bwMode="auto">
            <a:xfrm>
              <a:off x="6182723" y="4847719"/>
              <a:ext cx="1920000" cy="1448041"/>
              <a:chOff x="6182723" y="4847719"/>
              <a:chExt cx="1920000" cy="1448041"/>
            </a:xfrm>
          </p:grpSpPr>
          <p:pic>
            <p:nvPicPr>
              <p:cNvPr id="21535" name="Picture 9" descr="G:\Departments\EN\Groups\MME\MM\Metallurgy\MEB-Sigma\Barbora\C-coatings\PC#16-TOP\PC#16-T-50Kx-005.tif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82723" y="4855760"/>
                <a:ext cx="1920000" cy="144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536" name="TextBox 40"/>
              <p:cNvSpPr txBox="1">
                <a:spLocks noChangeArrowheads="1"/>
              </p:cNvSpPr>
              <p:nvPr/>
            </p:nvSpPr>
            <p:spPr bwMode="auto">
              <a:xfrm>
                <a:off x="6182723" y="4847719"/>
                <a:ext cx="118645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GB" sz="1200">
                    <a:solidFill>
                      <a:schemeClr val="bg1"/>
                    </a:solidFill>
                    <a:latin typeface="Cambria" pitchFamily="18" charset="0"/>
                  </a:rPr>
                  <a:t>C-coatings for SPS upgrade</a:t>
                </a:r>
                <a:endParaRPr lang="en-US" sz="1200">
                  <a:solidFill>
                    <a:schemeClr val="bg1"/>
                  </a:solidFill>
                  <a:latin typeface="Cambria" pitchFamily="18" charset="0"/>
                </a:endParaRPr>
              </a:p>
            </p:txBody>
          </p:sp>
        </p:grpSp>
      </p:grpSp>
      <p:grpSp>
        <p:nvGrpSpPr>
          <p:cNvPr id="21510" name="Group 16"/>
          <p:cNvGrpSpPr>
            <a:grpSpLocks/>
          </p:cNvGrpSpPr>
          <p:nvPr/>
        </p:nvGrpSpPr>
        <p:grpSpPr bwMode="auto">
          <a:xfrm>
            <a:off x="1025525" y="3679825"/>
            <a:ext cx="7602538" cy="2728913"/>
            <a:chOff x="1278754" y="3507900"/>
            <a:chExt cx="7603752" cy="2730016"/>
          </a:xfrm>
        </p:grpSpPr>
        <p:grpSp>
          <p:nvGrpSpPr>
            <p:cNvPr id="21511" name="Group 2059"/>
            <p:cNvGrpSpPr>
              <a:grpSpLocks/>
            </p:cNvGrpSpPr>
            <p:nvPr/>
          </p:nvGrpSpPr>
          <p:grpSpPr bwMode="auto">
            <a:xfrm>
              <a:off x="1278754" y="4233551"/>
              <a:ext cx="7603752" cy="2004365"/>
              <a:chOff x="1112500" y="1126584"/>
              <a:chExt cx="7603752" cy="2004365"/>
            </a:xfrm>
          </p:grpSpPr>
          <p:pic>
            <p:nvPicPr>
              <p:cNvPr id="21516" name="Picture 2" descr="SEM 1000x Detail2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2501" y="1873668"/>
                <a:ext cx="1625184" cy="1247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17" name="Picture 3" descr="2500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44981" y="1438820"/>
                <a:ext cx="2243557" cy="16820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1518" name="Group 18"/>
              <p:cNvGrpSpPr>
                <a:grpSpLocks/>
              </p:cNvGrpSpPr>
              <p:nvPr/>
            </p:nvGrpSpPr>
            <p:grpSpPr bwMode="auto">
              <a:xfrm>
                <a:off x="5556217" y="1449749"/>
                <a:ext cx="1716376" cy="1681200"/>
                <a:chOff x="5161612" y="1439634"/>
                <a:chExt cx="1716376" cy="1681200"/>
              </a:xfrm>
            </p:grpSpPr>
            <p:grpSp>
              <p:nvGrpSpPr>
                <p:cNvPr id="21527" name="Group 5"/>
                <p:cNvGrpSpPr>
                  <a:grpSpLocks noChangeAspect="1"/>
                </p:cNvGrpSpPr>
                <p:nvPr/>
              </p:nvGrpSpPr>
              <p:grpSpPr bwMode="auto">
                <a:xfrm>
                  <a:off x="5161612" y="1439634"/>
                  <a:ext cx="1716376" cy="1681200"/>
                  <a:chOff x="3553246" y="3269894"/>
                  <a:chExt cx="1765816" cy="1729627"/>
                </a:xfrm>
              </p:grpSpPr>
              <p:pic>
                <p:nvPicPr>
                  <p:cNvPr id="21529" name="Picture 4" descr="stitch 2 - Copy-IPFMap2"/>
                  <p:cNvPicPr>
                    <a:picLocks noChangeAspect="1" noChangeArrowheads="1"/>
                  </p:cNvPicPr>
                  <p:nvPr/>
                </p:nvPicPr>
                <p:blipFill>
                  <a:blip r:embed="rId1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553246" y="3269894"/>
                    <a:ext cx="1765816" cy="17296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1530" name="Picture 5" descr="stitch 2 - Copy-IPFLegend"/>
                  <p:cNvPicPr>
                    <a:picLocks noChangeAspect="1" noChangeArrowheads="1"/>
                  </p:cNvPicPr>
                  <p:nvPr/>
                </p:nvPicPr>
                <p:blipFill>
                  <a:blip r:embed="rId1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b="6062"/>
                  <a:stretch>
                    <a:fillRect/>
                  </a:stretch>
                </p:blipFill>
                <p:spPr bwMode="auto">
                  <a:xfrm>
                    <a:off x="4696024" y="3269895"/>
                    <a:ext cx="623038" cy="5779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sp>
              <p:nvSpPr>
                <p:cNvPr id="21528" name="TextBox 12"/>
                <p:cNvSpPr txBox="1">
                  <a:spLocks noChangeArrowheads="1"/>
                </p:cNvSpPr>
                <p:nvPr/>
              </p:nvSpPr>
              <p:spPr bwMode="auto">
                <a:xfrm>
                  <a:off x="5562912" y="2801160"/>
                  <a:ext cx="1315076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GB" sz="1200">
                      <a:solidFill>
                        <a:schemeClr val="bg1"/>
                      </a:solidFill>
                      <a:latin typeface="Cambria" pitchFamily="18" charset="0"/>
                    </a:rPr>
                    <a:t>orientation map </a:t>
                  </a:r>
                  <a:endParaRPr lang="en-US" sz="1200">
                    <a:solidFill>
                      <a:schemeClr val="bg1"/>
                    </a:solidFill>
                    <a:latin typeface="Cambria" pitchFamily="18" charset="0"/>
                  </a:endParaRPr>
                </a:p>
              </p:txBody>
            </p:sp>
          </p:grpSp>
          <p:grpSp>
            <p:nvGrpSpPr>
              <p:cNvPr id="21519" name="Group 19"/>
              <p:cNvGrpSpPr>
                <a:grpSpLocks/>
              </p:cNvGrpSpPr>
              <p:nvPr/>
            </p:nvGrpSpPr>
            <p:grpSpPr bwMode="auto">
              <a:xfrm>
                <a:off x="7285571" y="1422314"/>
                <a:ext cx="1430681" cy="1665960"/>
                <a:chOff x="7051491" y="1363794"/>
                <a:chExt cx="1430681" cy="1665960"/>
              </a:xfrm>
            </p:grpSpPr>
            <p:pic>
              <p:nvPicPr>
                <p:cNvPr id="21525" name="Picture 6" descr="stitch 2 - Copy-IPFsheet2"/>
                <p:cNvPicPr>
                  <a:picLocks noChangeAspect="1" noChangeArrowheads="1"/>
                </p:cNvPicPr>
                <p:nvPr/>
              </p:nvPicPr>
              <p:blipFill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30098"/>
                <a:stretch>
                  <a:fillRect/>
                </a:stretch>
              </p:blipFill>
              <p:spPr bwMode="auto">
                <a:xfrm>
                  <a:off x="7051491" y="1363794"/>
                  <a:ext cx="1430681" cy="14484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1526" name="TextBox 13"/>
                <p:cNvSpPr txBox="1">
                  <a:spLocks noChangeArrowheads="1"/>
                </p:cNvSpPr>
                <p:nvPr/>
              </p:nvSpPr>
              <p:spPr bwMode="auto">
                <a:xfrm>
                  <a:off x="7051491" y="2752755"/>
                  <a:ext cx="1430681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GB" sz="1200">
                      <a:latin typeface="Cambria" pitchFamily="18" charset="0"/>
                    </a:rPr>
                    <a:t>inverse pole figure</a:t>
                  </a:r>
                  <a:endParaRPr lang="en-US" sz="1200">
                    <a:latin typeface="Cambria" pitchFamily="18" charset="0"/>
                  </a:endParaRPr>
                </a:p>
              </p:txBody>
            </p:sp>
          </p:grpSp>
          <p:sp>
            <p:nvSpPr>
              <p:cNvPr id="21520" name="TextBox 6"/>
              <p:cNvSpPr txBox="1">
                <a:spLocks noChangeArrowheads="1"/>
              </p:cNvSpPr>
              <p:nvPr/>
            </p:nvSpPr>
            <p:spPr bwMode="auto">
              <a:xfrm>
                <a:off x="1112500" y="1126584"/>
                <a:ext cx="2011700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GB" sz="1200">
                    <a:latin typeface="Cambria" pitchFamily="18" charset="0"/>
                  </a:rPr>
                  <a:t>Microstructural characterisation by EBSD of Bi2212 wire </a:t>
                </a:r>
              </a:p>
            </p:txBody>
          </p:sp>
          <p:cxnSp>
            <p:nvCxnSpPr>
              <p:cNvPr id="43" name="Straight Connector 42"/>
              <p:cNvCxnSpPr/>
              <p:nvPr/>
            </p:nvCxnSpPr>
            <p:spPr>
              <a:xfrm flipV="1">
                <a:off x="2187410" y="1449106"/>
                <a:ext cx="936775" cy="122763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2187410" y="2729149"/>
                <a:ext cx="936775" cy="39227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Right Arrow 44"/>
              <p:cNvSpPr/>
              <p:nvPr/>
            </p:nvSpPr>
            <p:spPr>
              <a:xfrm>
                <a:off x="5404198" y="2168535"/>
                <a:ext cx="125432" cy="223927"/>
              </a:xfrm>
              <a:prstGeom prst="rightArrow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46" name="Right Arrow 45"/>
              <p:cNvSpPr/>
              <p:nvPr/>
            </p:nvSpPr>
            <p:spPr>
              <a:xfrm>
                <a:off x="7307914" y="2178064"/>
                <a:ext cx="125433" cy="223927"/>
              </a:xfrm>
              <a:prstGeom prst="rightArrow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</p:grpSp>
        <p:pic>
          <p:nvPicPr>
            <p:cNvPr id="21512" name="Picture 2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1235" y="3507900"/>
              <a:ext cx="1807658" cy="7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3" name="Picture 3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4512" y="3752065"/>
              <a:ext cx="1788638" cy="7359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6" name="Straight Arrow Connector 9"/>
            <p:cNvCxnSpPr/>
            <p:nvPr/>
          </p:nvCxnSpPr>
          <p:spPr>
            <a:xfrm flipH="1">
              <a:off x="4046209" y="4487784"/>
              <a:ext cx="468387" cy="682901"/>
            </a:xfrm>
            <a:prstGeom prst="straightConnector1">
              <a:avLst/>
            </a:prstGeom>
            <a:ln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3311078" y="4233681"/>
              <a:ext cx="623988" cy="746427"/>
            </a:xfrm>
            <a:prstGeom prst="straightConnector1">
              <a:avLst/>
            </a:prstGeom>
            <a:ln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15"/>
          <p:cNvGrpSpPr>
            <a:grpSpLocks/>
          </p:cNvGrpSpPr>
          <p:nvPr/>
        </p:nvGrpSpPr>
        <p:grpSpPr bwMode="auto">
          <a:xfrm>
            <a:off x="228600" y="304800"/>
            <a:ext cx="8686800" cy="747713"/>
            <a:chOff x="228600" y="304801"/>
            <a:chExt cx="8686800" cy="747688"/>
          </a:xfrm>
        </p:grpSpPr>
        <p:sp>
          <p:nvSpPr>
            <p:cNvPr id="15" name="Rectangle 14"/>
            <p:cNvSpPr/>
            <p:nvPr/>
          </p:nvSpPr>
          <p:spPr>
            <a:xfrm>
              <a:off x="228600" y="685788"/>
              <a:ext cx="8686800" cy="1142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9" name="Picture 8" descr="MME-1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69435" y="411945"/>
              <a:ext cx="817364" cy="640544"/>
            </a:xfrm>
            <a:prstGeom prst="roundRect">
              <a:avLst>
                <a:gd name="adj" fmla="val 8594"/>
              </a:avLst>
            </a:prstGeom>
            <a:noFill/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2" name="Picture 11" descr="CERN LOGO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8432" y="304801"/>
              <a:ext cx="724732" cy="7476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22531" name="TextBox 17"/>
          <p:cNvSpPr txBox="1">
            <a:spLocks noChangeArrowheads="1"/>
          </p:cNvSpPr>
          <p:nvPr/>
        </p:nvSpPr>
        <p:spPr bwMode="auto">
          <a:xfrm>
            <a:off x="1395413" y="273050"/>
            <a:ext cx="647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2000" b="1">
                <a:solidFill>
                  <a:srgbClr val="000000"/>
                </a:solidFill>
              </a:rPr>
              <a:t>Mechanical testing</a:t>
            </a:r>
            <a:endParaRPr lang="en-GB" sz="2000" b="1">
              <a:solidFill>
                <a:srgbClr val="000000"/>
              </a:solidFill>
            </a:endParaRPr>
          </a:p>
        </p:txBody>
      </p:sp>
      <p:sp>
        <p:nvSpPr>
          <p:cNvPr id="22532" name="TextBox 16"/>
          <p:cNvSpPr txBox="1">
            <a:spLocks noChangeArrowheads="1"/>
          </p:cNvSpPr>
          <p:nvPr/>
        </p:nvSpPr>
        <p:spPr bwMode="auto">
          <a:xfrm>
            <a:off x="419100" y="1163638"/>
            <a:ext cx="457200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GB" sz="1200" b="1">
                <a:solidFill>
                  <a:srgbClr val="000000"/>
                </a:solidFill>
              </a:rPr>
              <a:t>Tensile testing machines</a:t>
            </a:r>
          </a:p>
          <a:p>
            <a:r>
              <a:rPr lang="en-GB" sz="1200">
                <a:solidFill>
                  <a:srgbClr val="000000"/>
                </a:solidFill>
              </a:rPr>
              <a:t>Two column electromechanical universal testing machine </a:t>
            </a:r>
            <a:r>
              <a:rPr lang="en-GB" sz="1200" i="1">
                <a:solidFill>
                  <a:srgbClr val="000000"/>
                </a:solidFill>
              </a:rPr>
              <a:t>UTS 200</a:t>
            </a:r>
          </a:p>
          <a:p>
            <a:r>
              <a:rPr lang="en-GB" sz="1200">
                <a:solidFill>
                  <a:srgbClr val="000000"/>
                </a:solidFill>
              </a:rPr>
              <a:t>	Load cells  1 kN, 20 kN and 200 kN, stroke 800 mm</a:t>
            </a:r>
          </a:p>
          <a:p>
            <a:r>
              <a:rPr lang="en-GB" sz="1200">
                <a:solidFill>
                  <a:srgbClr val="000000"/>
                </a:solidFill>
              </a:rPr>
              <a:t>	Knives and clip-on extensometers</a:t>
            </a:r>
          </a:p>
          <a:p>
            <a:r>
              <a:rPr lang="en-GB" sz="1200">
                <a:solidFill>
                  <a:srgbClr val="000000"/>
                </a:solidFill>
              </a:rPr>
              <a:t>	Tensile grips,  compression plates, bending tools</a:t>
            </a:r>
          </a:p>
          <a:p>
            <a:r>
              <a:rPr lang="en-GB" sz="1200">
                <a:solidFill>
                  <a:srgbClr val="000000"/>
                </a:solidFill>
              </a:rPr>
              <a:t>	System for tests at 77 K and 4.2 K, 25 kN load cell</a:t>
            </a:r>
          </a:p>
          <a:p>
            <a:r>
              <a:rPr lang="en-GB" sz="1200">
                <a:solidFill>
                  <a:srgbClr val="000000"/>
                </a:solidFill>
              </a:rPr>
              <a:t>Single column press </a:t>
            </a:r>
            <a:r>
              <a:rPr lang="en-GB" sz="1200" i="1">
                <a:solidFill>
                  <a:srgbClr val="000000"/>
                </a:solidFill>
              </a:rPr>
              <a:t>ZPM 1000-500.</a:t>
            </a:r>
            <a:r>
              <a:rPr lang="en-GB" sz="1200">
                <a:solidFill>
                  <a:srgbClr val="000000"/>
                </a:solidFill>
              </a:rPr>
              <a:t> Load cell 1 kN, stroke 500 mm</a:t>
            </a:r>
          </a:p>
          <a:p>
            <a:endParaRPr lang="en-GB" sz="1200">
              <a:solidFill>
                <a:srgbClr val="000000"/>
              </a:solidFill>
            </a:endParaRPr>
          </a:p>
        </p:txBody>
      </p:sp>
      <p:pic>
        <p:nvPicPr>
          <p:cNvPr id="22533" name="Picture 7" descr="G:\Departments\EN\Groups\MME\MM\Metallurgy\Autres\Photos equipement\Dureté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4676775"/>
            <a:ext cx="1541463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8" descr="G:\Departments\EN\Groups\MME\MM\Metallurgy\Autres\Photos equipement\P924042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113" y="4676775"/>
            <a:ext cx="1539875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9" descr="G:\Departments\EN\Groups\MME\MM\Metallurgy\Autres\Photos equipement\Traction_ZPM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605088"/>
            <a:ext cx="1325562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10" descr="G:\Departments\EN\Groups\MME\MM\Metallurgy\Autres\Photos equipement\Traction_UT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1633538"/>
            <a:ext cx="3646488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Picture 11" descr="G:\Departments\EN\Groups\MME\MM\Metallurgy\Autres\Photos equipement\P3040100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48" t="16849"/>
          <a:stretch>
            <a:fillRect/>
          </a:stretch>
        </p:blipFill>
        <p:spPr bwMode="auto">
          <a:xfrm>
            <a:off x="2994025" y="2605088"/>
            <a:ext cx="2179638" cy="176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8" name="TextBox 16"/>
          <p:cNvSpPr txBox="1">
            <a:spLocks noChangeArrowheads="1"/>
          </p:cNvSpPr>
          <p:nvPr/>
        </p:nvSpPr>
        <p:spPr bwMode="auto">
          <a:xfrm>
            <a:off x="3979863" y="4902200"/>
            <a:ext cx="44592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GB" sz="1200" b="1">
                <a:solidFill>
                  <a:srgbClr val="000000"/>
                </a:solidFill>
              </a:rPr>
              <a:t>Hardness</a:t>
            </a:r>
          </a:p>
          <a:p>
            <a:r>
              <a:rPr lang="en-GB" sz="1200">
                <a:solidFill>
                  <a:srgbClr val="000000"/>
                </a:solidFill>
              </a:rPr>
              <a:t>Hardness. </a:t>
            </a:r>
            <a:r>
              <a:rPr lang="en-GB" sz="1200" i="1">
                <a:solidFill>
                  <a:srgbClr val="000000"/>
                </a:solidFill>
              </a:rPr>
              <a:t>Wolpert 2RC testor</a:t>
            </a:r>
          </a:p>
          <a:p>
            <a:r>
              <a:rPr lang="en-GB" sz="1200">
                <a:solidFill>
                  <a:srgbClr val="000000"/>
                </a:solidFill>
              </a:rPr>
              <a:t>	Load 1 to 250 kg</a:t>
            </a:r>
          </a:p>
          <a:p>
            <a:r>
              <a:rPr lang="en-GB" sz="1200">
                <a:solidFill>
                  <a:srgbClr val="000000"/>
                </a:solidFill>
              </a:rPr>
              <a:t>	Brinell, Vickers and Rockwell indenters</a:t>
            </a:r>
          </a:p>
          <a:p>
            <a:r>
              <a:rPr lang="en-GB" sz="1200">
                <a:solidFill>
                  <a:srgbClr val="000000"/>
                </a:solidFill>
              </a:rPr>
              <a:t>Micro hardness  automatic tester </a:t>
            </a:r>
            <a:r>
              <a:rPr lang="en-GB" sz="1200" i="1">
                <a:solidFill>
                  <a:srgbClr val="000000"/>
                </a:solidFill>
              </a:rPr>
              <a:t>Wilson Hardness 402MVD</a:t>
            </a:r>
          </a:p>
          <a:p>
            <a:r>
              <a:rPr lang="en-GB" sz="1200" i="1">
                <a:solidFill>
                  <a:srgbClr val="000000"/>
                </a:solidFill>
              </a:rPr>
              <a:t>	</a:t>
            </a:r>
            <a:r>
              <a:rPr lang="en-GB" sz="1200">
                <a:solidFill>
                  <a:srgbClr val="000000"/>
                </a:solidFill>
              </a:rPr>
              <a:t>Load 10 g to 2 kg, Vickers indenter</a:t>
            </a:r>
          </a:p>
        </p:txBody>
      </p:sp>
      <p:sp>
        <p:nvSpPr>
          <p:cNvPr id="14" name="Slide Number Placeholder 7"/>
          <p:cNvSpPr txBox="1">
            <a:spLocks/>
          </p:cNvSpPr>
          <p:nvPr/>
        </p:nvSpPr>
        <p:spPr>
          <a:xfrm>
            <a:off x="6386513" y="6321425"/>
            <a:ext cx="19050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484DBF6E-1C9F-4650-9CC1-A956C77E9CB9}" type="slidenum">
              <a:rPr lang="en-US"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pPr algn="r">
                <a:defRPr/>
              </a:pPr>
              <a:t>7</a:t>
            </a:fld>
            <a:r>
              <a:rPr lang="en-US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/22</a:t>
            </a:r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16" name="TextBox 17"/>
          <p:cNvSpPr txBox="1">
            <a:spLocks noChangeArrowheads="1"/>
          </p:cNvSpPr>
          <p:nvPr/>
        </p:nvSpPr>
        <p:spPr bwMode="auto">
          <a:xfrm>
            <a:off x="4670425" y="1222375"/>
            <a:ext cx="4254500" cy="708025"/>
          </a:xfrm>
          <a:prstGeom prst="rect">
            <a:avLst/>
          </a:prstGeom>
          <a:solidFill>
            <a:schemeClr val="accent5">
              <a:lumMod val="20000"/>
              <a:lumOff val="80000"/>
              <a:alpha val="74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fr-CH" sz="2000" b="1" dirty="0">
                <a:solidFill>
                  <a:srgbClr val="FF0000"/>
                </a:solidFill>
              </a:rPr>
              <a:t>New </a:t>
            </a:r>
            <a:r>
              <a:rPr lang="fr-CH" sz="2000" b="1" dirty="0" err="1">
                <a:solidFill>
                  <a:srgbClr val="FF0000"/>
                </a:solidFill>
              </a:rPr>
              <a:t>dynamic</a:t>
            </a:r>
            <a:r>
              <a:rPr lang="fr-CH" sz="2000" b="1" dirty="0">
                <a:solidFill>
                  <a:srgbClr val="FF0000"/>
                </a:solidFill>
              </a:rPr>
              <a:t> </a:t>
            </a:r>
            <a:r>
              <a:rPr lang="fr-CH" sz="2000" b="1" dirty="0" err="1">
                <a:solidFill>
                  <a:srgbClr val="FF0000"/>
                </a:solidFill>
              </a:rPr>
              <a:t>mechanical</a:t>
            </a:r>
            <a:r>
              <a:rPr lang="fr-CH" sz="2000" b="1" dirty="0">
                <a:solidFill>
                  <a:srgbClr val="FF0000"/>
                </a:solidFill>
              </a:rPr>
              <a:t> </a:t>
            </a:r>
            <a:r>
              <a:rPr lang="fr-CH" sz="2000" b="1" dirty="0" err="1">
                <a:solidFill>
                  <a:srgbClr val="FF0000"/>
                </a:solidFill>
              </a:rPr>
              <a:t>testing</a:t>
            </a:r>
            <a:r>
              <a:rPr lang="fr-CH" sz="2000" b="1" dirty="0">
                <a:solidFill>
                  <a:srgbClr val="FF0000"/>
                </a:solidFill>
              </a:rPr>
              <a:t>  unit in 2014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7" name="TextBox 17"/>
          <p:cNvSpPr txBox="1">
            <a:spLocks noChangeArrowheads="1"/>
          </p:cNvSpPr>
          <p:nvPr/>
        </p:nvSpPr>
        <p:spPr bwMode="auto">
          <a:xfrm>
            <a:off x="4670425" y="152400"/>
            <a:ext cx="4265613" cy="1016000"/>
          </a:xfrm>
          <a:prstGeom prst="rect">
            <a:avLst/>
          </a:prstGeom>
          <a:solidFill>
            <a:schemeClr val="accent5">
              <a:lumMod val="20000"/>
              <a:lumOff val="80000"/>
              <a:alpha val="74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fr-CH" sz="2000" b="1" dirty="0">
                <a:solidFill>
                  <a:srgbClr val="FF0000"/>
                </a:solidFill>
              </a:rPr>
              <a:t>100 </a:t>
            </a:r>
            <a:r>
              <a:rPr lang="fr-CH" sz="2000" b="1" dirty="0" err="1">
                <a:solidFill>
                  <a:srgbClr val="FF0000"/>
                </a:solidFill>
              </a:rPr>
              <a:t>kN</a:t>
            </a:r>
            <a:r>
              <a:rPr lang="fr-CH" sz="2000" b="1" dirty="0">
                <a:solidFill>
                  <a:srgbClr val="FF0000"/>
                </a:solidFill>
              </a:rPr>
              <a:t> cryostat for </a:t>
            </a:r>
            <a:r>
              <a:rPr lang="fr-CH" sz="2000" b="1" dirty="0" err="1">
                <a:solidFill>
                  <a:srgbClr val="FF0000"/>
                </a:solidFill>
              </a:rPr>
              <a:t>tensile</a:t>
            </a:r>
            <a:r>
              <a:rPr lang="fr-CH" sz="2000" b="1" dirty="0">
                <a:solidFill>
                  <a:srgbClr val="FF0000"/>
                </a:solidFill>
              </a:rPr>
              <a:t> </a:t>
            </a:r>
            <a:r>
              <a:rPr lang="fr-CH" sz="2000" b="1" dirty="0" err="1">
                <a:solidFill>
                  <a:srgbClr val="FF0000"/>
                </a:solidFill>
              </a:rPr>
              <a:t>testing</a:t>
            </a:r>
            <a:r>
              <a:rPr lang="fr-CH" sz="2000" b="1" dirty="0">
                <a:solidFill>
                  <a:srgbClr val="FF0000"/>
                </a:solidFill>
              </a:rPr>
              <a:t> and </a:t>
            </a:r>
            <a:r>
              <a:rPr lang="fr-CH" sz="2000" b="1" dirty="0" err="1">
                <a:solidFill>
                  <a:srgbClr val="FF0000"/>
                </a:solidFill>
              </a:rPr>
              <a:t>eventually</a:t>
            </a:r>
            <a:r>
              <a:rPr lang="fr-CH" sz="2000" b="1" dirty="0">
                <a:solidFill>
                  <a:srgbClr val="FF0000"/>
                </a:solidFill>
              </a:rPr>
              <a:t> fracture </a:t>
            </a:r>
            <a:r>
              <a:rPr lang="fr-CH" sz="2000" b="1" dirty="0" err="1">
                <a:solidFill>
                  <a:srgbClr val="FF0000"/>
                </a:solidFill>
              </a:rPr>
              <a:t>mechanics</a:t>
            </a:r>
            <a:r>
              <a:rPr lang="fr-CH" sz="2000" b="1" dirty="0">
                <a:solidFill>
                  <a:srgbClr val="FF0000"/>
                </a:solidFill>
              </a:rPr>
              <a:t> </a:t>
            </a:r>
            <a:r>
              <a:rPr lang="fr-CH" sz="2000" b="1" dirty="0" err="1">
                <a:solidFill>
                  <a:srgbClr val="FF0000"/>
                </a:solidFill>
              </a:rPr>
              <a:t>at</a:t>
            </a:r>
            <a:r>
              <a:rPr lang="fr-CH" sz="2000" b="1" dirty="0">
                <a:solidFill>
                  <a:srgbClr val="FF0000"/>
                </a:solidFill>
              </a:rPr>
              <a:t> 4.2 K in construction (2013)</a:t>
            </a:r>
            <a:endParaRPr lang="en-GB" sz="2000" b="1" dirty="0">
              <a:solidFill>
                <a:srgbClr val="FF0000"/>
              </a:solidFill>
            </a:endParaRPr>
          </a:p>
        </p:txBody>
      </p:sp>
      <p:pic>
        <p:nvPicPr>
          <p:cNvPr id="16401" name="Picture 17" descr="G:\Departments\EN\Groups\MME\MM\Metallurgy\Autres\Photos equipement\Photos\IMG_2808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075" y="4381500"/>
            <a:ext cx="3503613" cy="23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7"/>
          <p:cNvSpPr txBox="1">
            <a:spLocks/>
          </p:cNvSpPr>
          <p:nvPr/>
        </p:nvSpPr>
        <p:spPr>
          <a:xfrm>
            <a:off x="6386513" y="6321425"/>
            <a:ext cx="19050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0DA5244-AEBC-4A9D-B455-BBF40D44FAD8}" type="slidenum">
              <a:rPr lang="en-US"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pPr algn="r">
                <a:defRPr/>
              </a:pPr>
              <a:t>8</a:t>
            </a:fld>
            <a:r>
              <a:rPr lang="en-US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/22</a:t>
            </a:r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87338" y="2192338"/>
            <a:ext cx="8461375" cy="39973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029" name="Group 15"/>
          <p:cNvGrpSpPr>
            <a:grpSpLocks/>
          </p:cNvGrpSpPr>
          <p:nvPr/>
        </p:nvGrpSpPr>
        <p:grpSpPr bwMode="auto">
          <a:xfrm>
            <a:off x="228600" y="304800"/>
            <a:ext cx="8686800" cy="747713"/>
            <a:chOff x="228600" y="304801"/>
            <a:chExt cx="8686800" cy="747688"/>
          </a:xfrm>
        </p:grpSpPr>
        <p:sp>
          <p:nvSpPr>
            <p:cNvPr id="15" name="Rectangle 14"/>
            <p:cNvSpPr/>
            <p:nvPr/>
          </p:nvSpPr>
          <p:spPr>
            <a:xfrm>
              <a:off x="228600" y="685788"/>
              <a:ext cx="8686800" cy="1142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9" name="Picture 8" descr="MME-1.bmp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869435" y="411945"/>
              <a:ext cx="817364" cy="640544"/>
            </a:xfrm>
            <a:prstGeom prst="roundRect">
              <a:avLst>
                <a:gd name="adj" fmla="val 8594"/>
              </a:avLst>
            </a:prstGeom>
            <a:noFill/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2" name="Picture 11" descr="CERN LOGO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18432" y="304801"/>
              <a:ext cx="724732" cy="7476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1030" name="TextBox 17"/>
          <p:cNvSpPr txBox="1">
            <a:spLocks noChangeArrowheads="1"/>
          </p:cNvSpPr>
          <p:nvPr/>
        </p:nvSpPr>
        <p:spPr bwMode="auto">
          <a:xfrm>
            <a:off x="395288" y="1160463"/>
            <a:ext cx="1981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2000" b="1">
                <a:solidFill>
                  <a:srgbClr val="000000"/>
                </a:solidFill>
              </a:rPr>
              <a:t>Mechanical testing at 4.2 K, the past…</a:t>
            </a:r>
            <a:endParaRPr lang="en-GB" sz="2000" b="1">
              <a:solidFill>
                <a:srgbClr val="000000"/>
              </a:solidFill>
            </a:endParaRPr>
          </a:p>
        </p:txBody>
      </p:sp>
      <p:pic>
        <p:nvPicPr>
          <p:cNvPr id="1031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490788"/>
            <a:ext cx="8050212" cy="3563937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546"/>
          <a:stretch>
            <a:fillRect/>
          </a:stretch>
        </p:blipFill>
        <p:spPr bwMode="auto">
          <a:xfrm>
            <a:off x="5248275" y="144463"/>
            <a:ext cx="3497263" cy="306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2303463" y="144463"/>
          <a:ext cx="2844800" cy="170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Photo Editor Photo" r:id="rId8" imgW="10161905" imgH="6980952" progId="">
                  <p:embed/>
                </p:oleObj>
              </mc:Choice>
              <mc:Fallback>
                <p:oleObj name="Photo Editor Photo" r:id="rId8" imgW="10161905" imgH="6980952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lum bright="18000" contrast="24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3463" y="144463"/>
                        <a:ext cx="2844800" cy="170021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833438" y="2544763"/>
            <a:ext cx="406400" cy="298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384800" y="3357563"/>
            <a:ext cx="373063" cy="2730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824163" y="2635250"/>
            <a:ext cx="914400" cy="1619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66800" y="635635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June 9-10, 2011</a:t>
            </a:r>
            <a:endParaRPr lang="en-US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400550" y="254000"/>
            <a:ext cx="3100388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en-US" sz="2000" b="1">
                <a:solidFill>
                  <a:srgbClr val="000000"/>
                </a:solidFill>
              </a:rPr>
              <a:t>Evolution of the equipment</a:t>
            </a:r>
          </a:p>
        </p:txBody>
      </p:sp>
      <p:graphicFrame>
        <p:nvGraphicFramePr>
          <p:cNvPr id="55" name="Object 4"/>
          <p:cNvGraphicFramePr>
            <a:graphicFrameLocks noChangeAspect="1"/>
          </p:cNvGraphicFramePr>
          <p:nvPr/>
        </p:nvGraphicFramePr>
        <p:xfrm>
          <a:off x="203200" y="4060825"/>
          <a:ext cx="4540250" cy="2716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Photo Editor Photo" r:id="rId3" imgW="10161905" imgH="6980952" progId="">
                  <p:embed/>
                </p:oleObj>
              </mc:Choice>
              <mc:Fallback>
                <p:oleObj name="Photo Editor Photo" r:id="rId3" imgW="10161905" imgH="6980952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18000" contrast="24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200" y="4060825"/>
                        <a:ext cx="4540250" cy="271621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Text Box 132"/>
          <p:cNvSpPr txBox="1">
            <a:spLocks noChangeAspect="1" noChangeArrowheads="1"/>
          </p:cNvSpPr>
          <p:nvPr/>
        </p:nvSpPr>
        <p:spPr bwMode="auto">
          <a:xfrm>
            <a:off x="3584575" y="6142038"/>
            <a:ext cx="2901950" cy="63023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775" tIns="46388" rIns="92775" bIns="46388"/>
          <a:lstStyle/>
          <a:p>
            <a:pPr defTabSz="927100" eaLnBrk="0" hangingPunct="0">
              <a:defRPr/>
            </a:pPr>
            <a:r>
              <a:rPr lang="en-US" sz="1600" b="1" dirty="0"/>
              <a:t>Carbon potentiometer:</a:t>
            </a:r>
            <a:r>
              <a:rPr lang="en-US" sz="1600" dirty="0"/>
              <a:t> </a:t>
            </a:r>
            <a:r>
              <a:rPr lang="en-US" sz="1600" i="1" dirty="0"/>
              <a:t>range:</a:t>
            </a:r>
            <a:r>
              <a:rPr lang="en-US" sz="1600" dirty="0"/>
              <a:t> up to 50 mm </a:t>
            </a:r>
            <a:r>
              <a:rPr lang="en-US" sz="1600" i="1" dirty="0"/>
              <a:t>resolution:</a:t>
            </a:r>
            <a:r>
              <a:rPr lang="en-US" sz="1600" dirty="0"/>
              <a:t> 0.1 mm</a:t>
            </a:r>
          </a:p>
        </p:txBody>
      </p:sp>
      <p:pic>
        <p:nvPicPr>
          <p:cNvPr id="57" name="Picture 109" descr="P1010108"/>
          <p:cNvPicPr>
            <a:picLocks noChangeAspect="1" noChangeArrowheads="1"/>
          </p:cNvPicPr>
          <p:nvPr/>
        </p:nvPicPr>
        <p:blipFill>
          <a:blip r:embed="rId5">
            <a:lum bright="18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7" t="25105" r="2040" b="24686"/>
          <a:stretch>
            <a:fillRect/>
          </a:stretch>
        </p:blipFill>
        <p:spPr bwMode="auto">
          <a:xfrm>
            <a:off x="203200" y="2678113"/>
            <a:ext cx="23812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Text Box 112"/>
          <p:cNvSpPr txBox="1">
            <a:spLocks noChangeArrowheads="1"/>
          </p:cNvSpPr>
          <p:nvPr/>
        </p:nvSpPr>
        <p:spPr bwMode="auto">
          <a:xfrm>
            <a:off x="1431925" y="3455988"/>
            <a:ext cx="7620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775" tIns="46388" rIns="92775" bIns="46388">
            <a:spAutoFit/>
          </a:bodyPr>
          <a:lstStyle>
            <a:lvl1pPr defTabSz="9271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9271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9271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9271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9271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>
                <a:solidFill>
                  <a:schemeClr val="bg1"/>
                </a:solidFill>
              </a:rPr>
              <a:t>core</a:t>
            </a:r>
          </a:p>
        </p:txBody>
      </p:sp>
      <p:sp>
        <p:nvSpPr>
          <p:cNvPr id="59" name="Line 113"/>
          <p:cNvSpPr>
            <a:spLocks noChangeShapeType="1"/>
          </p:cNvSpPr>
          <p:nvPr/>
        </p:nvSpPr>
        <p:spPr bwMode="auto">
          <a:xfrm flipH="1">
            <a:off x="1997075" y="3141663"/>
            <a:ext cx="433388" cy="476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0" name="Line 278"/>
          <p:cNvSpPr>
            <a:spLocks noChangeShapeType="1"/>
          </p:cNvSpPr>
          <p:nvPr/>
        </p:nvSpPr>
        <p:spPr bwMode="auto">
          <a:xfrm flipH="1" flipV="1">
            <a:off x="1233488" y="3435350"/>
            <a:ext cx="233362" cy="22225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" name="Text Box 445"/>
          <p:cNvSpPr txBox="1">
            <a:spLocks noChangeArrowheads="1"/>
          </p:cNvSpPr>
          <p:nvPr/>
        </p:nvSpPr>
        <p:spPr bwMode="auto">
          <a:xfrm>
            <a:off x="1987550" y="2767013"/>
            <a:ext cx="6699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775" tIns="46388" rIns="92775" bIns="46388">
            <a:spAutoFit/>
          </a:bodyPr>
          <a:lstStyle>
            <a:lvl1pPr defTabSz="9271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9271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9271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9271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9271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>
                <a:solidFill>
                  <a:schemeClr val="bg1"/>
                </a:solidFill>
              </a:rPr>
              <a:t>coil</a:t>
            </a:r>
          </a:p>
        </p:txBody>
      </p:sp>
      <p:sp>
        <p:nvSpPr>
          <p:cNvPr id="63" name="Text Box 167"/>
          <p:cNvSpPr txBox="1">
            <a:spLocks noChangeArrowheads="1"/>
          </p:cNvSpPr>
          <p:nvPr/>
        </p:nvSpPr>
        <p:spPr bwMode="auto">
          <a:xfrm>
            <a:off x="2662238" y="2678113"/>
            <a:ext cx="2243137" cy="84137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2775" tIns="46388" rIns="92775" bIns="46388">
            <a:spAutoFit/>
          </a:bodyPr>
          <a:lstStyle/>
          <a:p>
            <a:pPr defTabSz="927100">
              <a:spcBef>
                <a:spcPts val="0"/>
              </a:spcBef>
              <a:defRPr/>
            </a:pPr>
            <a:r>
              <a:rPr lang="en-US" sz="1600" b="1" dirty="0"/>
              <a:t>LVDT:</a:t>
            </a:r>
          </a:p>
          <a:p>
            <a:pPr defTabSz="927100">
              <a:spcBef>
                <a:spcPts val="0"/>
              </a:spcBef>
              <a:defRPr/>
            </a:pPr>
            <a:r>
              <a:rPr lang="en-US" sz="1600" i="1" dirty="0"/>
              <a:t>range: </a:t>
            </a:r>
            <a:r>
              <a:rPr lang="en-US" sz="1600" dirty="0"/>
              <a:t>up to </a:t>
            </a:r>
            <a:r>
              <a:rPr lang="it-IT" sz="1600" dirty="0"/>
              <a:t>3 mm</a:t>
            </a:r>
          </a:p>
          <a:p>
            <a:pPr defTabSz="927100">
              <a:spcBef>
                <a:spcPts val="0"/>
              </a:spcBef>
              <a:defRPr/>
            </a:pPr>
            <a:r>
              <a:rPr lang="en-US" sz="1600" i="1" dirty="0"/>
              <a:t>resolution: </a:t>
            </a:r>
            <a:r>
              <a:rPr lang="it-IT" sz="1600" dirty="0"/>
              <a:t>0.5 </a:t>
            </a:r>
            <a:r>
              <a:rPr lang="en-US" sz="1600" dirty="0"/>
              <a:t>µm</a:t>
            </a:r>
          </a:p>
        </p:txBody>
      </p:sp>
      <p:pic>
        <p:nvPicPr>
          <p:cNvPr id="131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463" y="2668588"/>
            <a:ext cx="4173537" cy="229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" name="Text Box 167"/>
          <p:cNvSpPr txBox="1">
            <a:spLocks noChangeArrowheads="1"/>
          </p:cNvSpPr>
          <p:nvPr/>
        </p:nvSpPr>
        <p:spPr bwMode="auto">
          <a:xfrm>
            <a:off x="4970463" y="4713288"/>
            <a:ext cx="4044950" cy="109061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2775" tIns="46388" rIns="92775" bIns="46388">
            <a:spAutoFit/>
          </a:bodyPr>
          <a:lstStyle/>
          <a:p>
            <a:pPr defTabSz="927100">
              <a:spcBef>
                <a:spcPts val="0"/>
              </a:spcBef>
              <a:defRPr/>
            </a:pPr>
            <a:r>
              <a:rPr lang="en-US" sz="1600" b="1" dirty="0"/>
              <a:t>Temperature probe, </a:t>
            </a:r>
            <a:r>
              <a:rPr lang="en-US" sz="1600" dirty="0"/>
              <a:t>CERNOX CX-1050-SD-30 (Lakeshore </a:t>
            </a:r>
            <a:r>
              <a:rPr lang="en-US" sz="1600" dirty="0" err="1"/>
              <a:t>Cryotronics</a:t>
            </a:r>
            <a:r>
              <a:rPr lang="en-US" sz="1600" dirty="0"/>
              <a:t>)</a:t>
            </a:r>
            <a:r>
              <a:rPr lang="en-US" sz="1600" b="1" dirty="0"/>
              <a:t>:</a:t>
            </a:r>
          </a:p>
          <a:p>
            <a:pPr defTabSz="927100">
              <a:spcBef>
                <a:spcPts val="0"/>
              </a:spcBef>
              <a:defRPr/>
            </a:pPr>
            <a:r>
              <a:rPr lang="en-US" sz="1600" i="1" dirty="0"/>
              <a:t>thermal response time:</a:t>
            </a:r>
            <a:r>
              <a:rPr lang="en-US" sz="1600" dirty="0"/>
              <a:t> 15 ms at 4 K</a:t>
            </a:r>
          </a:p>
          <a:p>
            <a:pPr defTabSz="927100">
              <a:spcBef>
                <a:spcPts val="0"/>
              </a:spcBef>
              <a:defRPr/>
            </a:pPr>
            <a:r>
              <a:rPr lang="en-US" sz="1600" i="1" dirty="0"/>
              <a:t>resolution: </a:t>
            </a:r>
            <a:r>
              <a:rPr lang="it-IT" sz="1600" dirty="0"/>
              <a:t>± 15 mK</a:t>
            </a:r>
            <a:endParaRPr lang="en-US" sz="1600" dirty="0"/>
          </a:p>
        </p:txBody>
      </p:sp>
      <p:sp>
        <p:nvSpPr>
          <p:cNvPr id="100" name="Text Box 167"/>
          <p:cNvSpPr txBox="1">
            <a:spLocks noChangeArrowheads="1"/>
          </p:cNvSpPr>
          <p:nvPr/>
        </p:nvSpPr>
        <p:spPr bwMode="auto">
          <a:xfrm>
            <a:off x="4014788" y="1273175"/>
            <a:ext cx="4044950" cy="107791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2775" tIns="46388" rIns="92775" bIns="46388">
            <a:spAutoFit/>
          </a:bodyPr>
          <a:lstStyle/>
          <a:p>
            <a:pPr defTabSz="927100">
              <a:spcBef>
                <a:spcPts val="0"/>
              </a:spcBef>
              <a:defRPr/>
            </a:pPr>
            <a:r>
              <a:rPr lang="en-US" sz="1600" b="1" dirty="0"/>
              <a:t>Internal load cell:</a:t>
            </a:r>
          </a:p>
          <a:p>
            <a:pPr defTabSz="927100">
              <a:spcBef>
                <a:spcPts val="0"/>
              </a:spcBef>
              <a:defRPr/>
            </a:pPr>
            <a:r>
              <a:rPr lang="en-US" sz="1600" dirty="0"/>
              <a:t>immersed in liquid He, based on a deformable 316LN ring equipped by strain gauges</a:t>
            </a:r>
          </a:p>
          <a:p>
            <a:pPr defTabSz="927100">
              <a:spcBef>
                <a:spcPts val="0"/>
              </a:spcBef>
              <a:defRPr/>
            </a:pPr>
            <a:r>
              <a:rPr lang="en-US" sz="1600" i="1" dirty="0"/>
              <a:t>conditioner: </a:t>
            </a:r>
            <a:r>
              <a:rPr lang="it-IT" sz="1600" dirty="0"/>
              <a:t>MVD2555 of HMB</a:t>
            </a:r>
            <a:endParaRPr lang="en-US" sz="1600" dirty="0"/>
          </a:p>
        </p:txBody>
      </p:sp>
      <p:pic>
        <p:nvPicPr>
          <p:cNvPr id="131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" t="5603"/>
          <a:stretch>
            <a:fillRect/>
          </a:stretch>
        </p:blipFill>
        <p:spPr bwMode="auto">
          <a:xfrm>
            <a:off x="203200" y="65088"/>
            <a:ext cx="3763963" cy="25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Slide Number Placeholder 7"/>
          <p:cNvSpPr txBox="1">
            <a:spLocks/>
          </p:cNvSpPr>
          <p:nvPr/>
        </p:nvSpPr>
        <p:spPr>
          <a:xfrm>
            <a:off x="6386513" y="6321425"/>
            <a:ext cx="19050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D129ACCB-2C75-4711-A12A-6480524B8C29}" type="slidenum">
              <a:rPr lang="en-US"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pPr algn="r">
                <a:defRPr/>
              </a:pPr>
              <a:t>9</a:t>
            </a:fld>
            <a:r>
              <a:rPr lang="en-US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/22</a:t>
            </a:r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1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31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8" grpId="0"/>
      <p:bldP spid="59" grpId="0" animBg="1"/>
      <p:bldP spid="60" grpId="0" animBg="1"/>
      <p:bldP spid="61" grpId="0"/>
      <p:bldP spid="63" grpId="0" animBg="1"/>
      <p:bldP spid="94" grpId="0" animBg="1"/>
      <p:bldP spid="10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9_ShimmerAB">
  <a:themeElements>
    <a:clrScheme name="ShimmerAB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ShimmerAB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himmerAB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AB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AB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AB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AB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AB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AB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AB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AB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0_ShimmerAB">
  <a:themeElements>
    <a:clrScheme name="ShimmerAB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ShimmerAB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himmerAB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AB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AB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AB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AB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AB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AB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AB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AB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ShimmerAB">
  <a:themeElements>
    <a:clrScheme name="ShimmerAB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ShimmerAB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himmerAB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AB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AB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AB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AB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AB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AB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AB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AB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27225</TotalTime>
  <Words>1199</Words>
  <Application>Microsoft Office PowerPoint</Application>
  <PresentationFormat>On-screen Show (4:3)</PresentationFormat>
  <Paragraphs>239</Paragraphs>
  <Slides>22</Slides>
  <Notes>15</Notes>
  <HiddenSlides>0</HiddenSlides>
  <MMClips>1</MMClips>
  <ScaleCrop>false</ScaleCrop>
  <HeadingPairs>
    <vt:vector size="6" baseType="variant"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Office Theme</vt:lpstr>
      <vt:lpstr>1_Office Theme</vt:lpstr>
      <vt:lpstr>2_Office Theme</vt:lpstr>
      <vt:lpstr>9_ShimmerAB</vt:lpstr>
      <vt:lpstr>10_ShimmerAB</vt:lpstr>
      <vt:lpstr>1_ShimmerAB</vt:lpstr>
      <vt:lpstr>Photo Editor Photo</vt:lpstr>
      <vt:lpstr>Materials studies and tests at CERN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Annexe</dc:title>
  <dc:creator>dpugnat</dc:creator>
  <cp:lastModifiedBy>Stefano Sgobba</cp:lastModifiedBy>
  <cp:revision>1502</cp:revision>
  <cp:lastPrinted>2011-10-17T09:40:53Z</cp:lastPrinted>
  <dcterms:created xsi:type="dcterms:W3CDTF">2009-06-16T09:16:28Z</dcterms:created>
  <dcterms:modified xsi:type="dcterms:W3CDTF">2013-05-22T18:26:27Z</dcterms:modified>
</cp:coreProperties>
</file>