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tmp" ContentType="image/p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8" r:id="rId3"/>
    <p:sldId id="281" r:id="rId4"/>
    <p:sldId id="282" r:id="rId5"/>
    <p:sldId id="289" r:id="rId6"/>
    <p:sldId id="290" r:id="rId7"/>
    <p:sldId id="298" r:id="rId8"/>
    <p:sldId id="291" r:id="rId9"/>
    <p:sldId id="292" r:id="rId10"/>
    <p:sldId id="310" r:id="rId11"/>
    <p:sldId id="293" r:id="rId12"/>
    <p:sldId id="315" r:id="rId13"/>
    <p:sldId id="316" r:id="rId14"/>
    <p:sldId id="294" r:id="rId15"/>
    <p:sldId id="323" r:id="rId16"/>
    <p:sldId id="317" r:id="rId17"/>
    <p:sldId id="295" r:id="rId18"/>
    <p:sldId id="325" r:id="rId19"/>
    <p:sldId id="336" r:id="rId20"/>
    <p:sldId id="337" r:id="rId21"/>
    <p:sldId id="338" r:id="rId22"/>
    <p:sldId id="339" r:id="rId23"/>
    <p:sldId id="340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606" autoAdjust="0"/>
  </p:normalViewPr>
  <p:slideViewPr>
    <p:cSldViewPr snapToGrid="0" snapToObjects="1" showGuides="1">
      <p:cViewPr varScale="1">
        <p:scale>
          <a:sx n="111" d="100"/>
          <a:sy n="111" d="100"/>
        </p:scale>
        <p:origin x="-1472" y="-104"/>
      </p:cViewPr>
      <p:guideLst>
        <p:guide orient="horz" pos="2160"/>
        <p:guide pos="2818"/>
      </p:guideLst>
    </p:cSldViewPr>
  </p:slideViewPr>
  <p:outlineViewPr>
    <p:cViewPr>
      <p:scale>
        <a:sx n="33" d="100"/>
        <a:sy n="33" d="100"/>
      </p:scale>
      <p:origin x="0" y="91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kostas:Dropbox:Work:Conferences:TWEPP2012:MPW%20activiti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CMO8RF (130nm) Prototyping activity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Number of designs</c:v>
                </c:pt>
              </c:strCache>
            </c:strRef>
          </c:tx>
          <c:invertIfNegative val="0"/>
          <c:cat>
            <c:numRef>
              <c:f>Sheet1!$A$3:$A$7</c:f>
              <c:numCache>
                <c:formatCode>General</c:formatCode>
                <c:ptCount val="5"/>
                <c:pt idx="0">
                  <c:v>2008.0</c:v>
                </c:pt>
                <c:pt idx="1">
                  <c:v>2009.0</c:v>
                </c:pt>
                <c:pt idx="2">
                  <c:v>2010.0</c:v>
                </c:pt>
                <c:pt idx="3">
                  <c:v>2011.0</c:v>
                </c:pt>
                <c:pt idx="4">
                  <c:v>2012.0</c:v>
                </c:pt>
              </c:numCache>
            </c:numRef>
          </c:cat>
          <c:val>
            <c:numRef>
              <c:f>Sheet1!$B$3:$B$7</c:f>
              <c:numCache>
                <c:formatCode>General</c:formatCode>
                <c:ptCount val="5"/>
                <c:pt idx="0">
                  <c:v>8.0</c:v>
                </c:pt>
                <c:pt idx="1">
                  <c:v>20.0</c:v>
                </c:pt>
                <c:pt idx="2">
                  <c:v>32.0</c:v>
                </c:pt>
                <c:pt idx="3">
                  <c:v>28.0</c:v>
                </c:pt>
                <c:pt idx="4">
                  <c:v>21.0</c:v>
                </c:pt>
              </c:numCache>
            </c:numRef>
          </c:val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Total Silicon Area (mm2)</c:v>
                </c:pt>
              </c:strCache>
            </c:strRef>
          </c:tx>
          <c:invertIfNegative val="0"/>
          <c:cat>
            <c:numRef>
              <c:f>Sheet1!$A$3:$A$7</c:f>
              <c:numCache>
                <c:formatCode>General</c:formatCode>
                <c:ptCount val="5"/>
                <c:pt idx="0">
                  <c:v>2008.0</c:v>
                </c:pt>
                <c:pt idx="1">
                  <c:v>2009.0</c:v>
                </c:pt>
                <c:pt idx="2">
                  <c:v>2010.0</c:v>
                </c:pt>
                <c:pt idx="3">
                  <c:v>2011.0</c:v>
                </c:pt>
                <c:pt idx="4">
                  <c:v>2012.0</c:v>
                </c:pt>
              </c:numCache>
            </c:numRef>
          </c:cat>
          <c:val>
            <c:numRef>
              <c:f>Sheet1!$C$3:$C$7</c:f>
              <c:numCache>
                <c:formatCode>General</c:formatCode>
                <c:ptCount val="5"/>
                <c:pt idx="0">
                  <c:v>28.0</c:v>
                </c:pt>
                <c:pt idx="1">
                  <c:v>100.0</c:v>
                </c:pt>
                <c:pt idx="2">
                  <c:v>277.0</c:v>
                </c:pt>
                <c:pt idx="3">
                  <c:v>125.0</c:v>
                </c:pt>
                <c:pt idx="4">
                  <c:v>295.0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-2079098376"/>
        <c:axId val="-2078570808"/>
        <c:axId val="0"/>
      </c:bar3DChart>
      <c:catAx>
        <c:axId val="-2079098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078570808"/>
        <c:crosses val="autoZero"/>
        <c:auto val="1"/>
        <c:lblAlgn val="ctr"/>
        <c:lblOffset val="100"/>
        <c:noMultiLvlLbl val="0"/>
      </c:catAx>
      <c:valAx>
        <c:axId val="-2078570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7909837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842DEA-9DB1-CA49-B07E-41523EC5B344}" type="datetimeFigureOut">
              <a:rPr lang="en-US" smtClean="0"/>
              <a:pPr/>
              <a:t>22.05.13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ACE9D4-320D-6641-B1DC-CDB3FF5CF9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619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CEAAEF-4856-4446-BF70-2780DD4298EC}" type="datetimeFigureOut">
              <a:rPr lang="en-US" smtClean="0"/>
              <a:pPr/>
              <a:t>22.05.13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733BF-52FB-E848-B3F0-AC2F6F14D0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2358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41159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444" y="4454931"/>
            <a:ext cx="6725004" cy="566738"/>
          </a:xfrm>
        </p:spPr>
        <p:txBody>
          <a:bodyPr anchor="b"/>
          <a:lstStyle>
            <a:lvl1pPr algn="l">
              <a:defRPr sz="2800" b="0" baseline="0"/>
            </a:lvl1pPr>
          </a:lstStyle>
          <a:p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0443" y="5028672"/>
            <a:ext cx="6723355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endParaRPr lang="fr-CH" dirty="0" smtClean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347174" y="248833"/>
            <a:ext cx="6746625" cy="4135427"/>
            <a:chOff x="269874" y="248834"/>
            <a:chExt cx="6732292" cy="4202440"/>
          </a:xfrm>
        </p:grpSpPr>
        <p:pic>
          <p:nvPicPr>
            <p:cNvPr id="17" name="Picture 16" descr="gene-2008-004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874" y="2244859"/>
              <a:ext cx="3463859" cy="2206415"/>
            </a:xfrm>
            <a:prstGeom prst="rect">
              <a:avLst/>
            </a:prstGeom>
          </p:spPr>
        </p:pic>
        <p:pic>
          <p:nvPicPr>
            <p:cNvPr id="10" name="Picture 9" descr="run204769 evt71902630.gif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875" y="254028"/>
              <a:ext cx="3289531" cy="2001875"/>
            </a:xfrm>
            <a:prstGeom prst="rect">
              <a:avLst/>
            </a:prstGeom>
          </p:spPr>
        </p:pic>
        <p:pic>
          <p:nvPicPr>
            <p:cNvPr id="13" name="Picture 12" descr="1011251_03-A4-at-144-dpi.jpg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4861" y="248834"/>
              <a:ext cx="3447305" cy="2007069"/>
            </a:xfrm>
            <a:prstGeom prst="rect">
              <a:avLst/>
            </a:prstGeom>
          </p:spPr>
        </p:pic>
        <p:pic>
          <p:nvPicPr>
            <p:cNvPr id="16" name="Picture 15" descr="eemm_run195099_evt137440354_ispy_3d.png"/>
            <p:cNvPicPr>
              <a:picLocks noChangeAspect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4861" y="2245139"/>
              <a:ext cx="3447305" cy="2206135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625938" y="268288"/>
            <a:ext cx="1232087" cy="12320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65576" y="6490036"/>
            <a:ext cx="1999130" cy="365125"/>
          </a:xfrm>
        </p:spPr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97959"/>
            <a:ext cx="7391401" cy="1143000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Electronic systems for Experiments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357375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fr-CH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77031" y="6490036"/>
            <a:ext cx="20742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fr-CH" smtClean="0"/>
              <a:t>philippe.farthouat@cern.ch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490036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7ECCDA68-1180-F34A-A342-D9FEC95730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62" r:id="rId2"/>
    <p:sldLayoutId id="2147483667" r:id="rId3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png"/><Relationship Id="rId5" Type="http://schemas.openxmlformats.org/officeDocument/2006/relationships/image" Target="../media/image20.tm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 Systems for Experiments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Visit of </a:t>
            </a:r>
            <a:r>
              <a:rPr lang="en-US" dirty="0" smtClean="0"/>
              <a:t>CSEM</a:t>
            </a:r>
            <a:endParaRPr lang="en-US" dirty="0" smtClean="0"/>
          </a:p>
          <a:p>
            <a:r>
              <a:rPr lang="en-US" dirty="0" smtClean="0"/>
              <a:t>23</a:t>
            </a:r>
            <a:r>
              <a:rPr lang="en-US" dirty="0" smtClean="0"/>
              <a:t> May 2013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Philippe.Farthouat@cern.ch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236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examples of front-end systems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84322" y="1725822"/>
            <a:ext cx="5218668" cy="1940647"/>
            <a:chOff x="1565713" y="1828800"/>
            <a:chExt cx="6762108" cy="2514600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54538" y="1828800"/>
              <a:ext cx="3773283" cy="251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65713" y="1828800"/>
              <a:ext cx="2691366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1" name="Group 20"/>
          <p:cNvGrpSpPr/>
          <p:nvPr/>
        </p:nvGrpSpPr>
        <p:grpSpPr>
          <a:xfrm>
            <a:off x="280353" y="4790591"/>
            <a:ext cx="3638051" cy="1524000"/>
            <a:chOff x="4168396" y="3429000"/>
            <a:chExt cx="3638051" cy="1524000"/>
          </a:xfrm>
        </p:grpSpPr>
        <p:pic>
          <p:nvPicPr>
            <p:cNvPr id="17" name="Picture 16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68396" y="3429000"/>
              <a:ext cx="2173351" cy="1524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accent1"/>
                    </a:outerShdw>
                  </a:effectLst>
                </a14:hiddenEffects>
              </a:ext>
            </a:extLst>
          </p:spPr>
        </p:pic>
        <p:pic>
          <p:nvPicPr>
            <p:cNvPr id="18" name="Picture 1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7317" y="3429000"/>
              <a:ext cx="1489130" cy="13977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folHlink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accent1"/>
                    </a:outerShdw>
                  </a:effectLst>
                </a14:hiddenEffects>
              </a:ext>
            </a:extLst>
          </p:spPr>
        </p:pic>
      </p:grpSp>
      <p:pic>
        <p:nvPicPr>
          <p:cNvPr id="19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902" y="4674498"/>
            <a:ext cx="4012834" cy="71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pic>
        <p:nvPicPr>
          <p:cNvPr id="20" name="Picture 1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862" y="5505599"/>
            <a:ext cx="3504629" cy="945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22" name="Content Placeholder 21"/>
          <p:cNvSpPr>
            <a:spLocks noGrp="1"/>
          </p:cNvSpPr>
          <p:nvPr>
            <p:ph idx="1"/>
          </p:nvPr>
        </p:nvSpPr>
        <p:spPr>
          <a:xfrm>
            <a:off x="5560195" y="2312778"/>
            <a:ext cx="3260010" cy="765099"/>
          </a:xfrm>
        </p:spPr>
        <p:txBody>
          <a:bodyPr/>
          <a:lstStyle/>
          <a:p>
            <a:r>
              <a:rPr lang="en-US" dirty="0" smtClean="0"/>
              <a:t>NA62 straw detector</a:t>
            </a:r>
            <a:endParaRPr lang="en-US" dirty="0"/>
          </a:p>
        </p:txBody>
      </p:sp>
      <p:sp>
        <p:nvSpPr>
          <p:cNvPr id="23" name="Content Placeholder 21"/>
          <p:cNvSpPr txBox="1">
            <a:spLocks/>
          </p:cNvSpPr>
          <p:nvPr/>
        </p:nvSpPr>
        <p:spPr>
          <a:xfrm>
            <a:off x="1948576" y="4273005"/>
            <a:ext cx="5221045" cy="765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SzPct val="100000"/>
              <a:buFont typeface="Wingdings 2" pitchFamily="18" charset="2"/>
              <a:buChar char="¡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377950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603375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830388" indent="-228600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"/>
              <a:defRPr lang="en-US" sz="180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057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"/>
              <a:defRPr lang="en-US" sz="180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CMS tracker upgrade readout hybrids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090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8" y="357375"/>
            <a:ext cx="7082239" cy="1143000"/>
          </a:xfrm>
        </p:spPr>
        <p:txBody>
          <a:bodyPr/>
          <a:lstStyle/>
          <a:p>
            <a:r>
              <a:rPr lang="en-US" dirty="0" smtClean="0"/>
              <a:t>Microelectronics: Technologies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178050" y="3972016"/>
            <a:ext cx="1571625" cy="150018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200" b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CMOS 65nm</a:t>
            </a:r>
            <a:endParaRPr lang="en-GB" sz="160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endParaRPr lang="en-GB" sz="1200" i="1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r>
              <a:rPr lang="en-GB" sz="1200" i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High performance technology for </a:t>
            </a:r>
            <a:r>
              <a:rPr lang="en-US" sz="1200" i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dense Low Power designs.</a:t>
            </a:r>
            <a:endParaRPr lang="en-US" sz="1400" i="1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endParaRPr lang="en-GB" sz="1400" i="1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178050" y="5615078"/>
            <a:ext cx="1571625" cy="35718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65nm CMOS</a:t>
            </a:r>
            <a:endParaRPr lang="en-US" sz="160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149475" y="1657441"/>
            <a:ext cx="1571625" cy="150018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200" b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CMOS 8RF-LM</a:t>
            </a:r>
            <a:endParaRPr lang="en-GB" sz="160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endParaRPr lang="en-GB" sz="1200" i="1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r>
              <a:rPr lang="en-GB" sz="1200" i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Low cost technology for</a:t>
            </a:r>
          </a:p>
          <a:p>
            <a:pPr>
              <a:defRPr/>
            </a:pPr>
            <a:r>
              <a:rPr lang="en-GB" sz="1200" i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Large Digital designs</a:t>
            </a:r>
            <a:endParaRPr lang="en-US" sz="1200" i="1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792538" y="1657441"/>
            <a:ext cx="1571625" cy="150018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200" b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CMOS 8RF-DM</a:t>
            </a:r>
            <a:endParaRPr lang="en-GB" sz="160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endParaRPr lang="en-GB" sz="1200" i="1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r>
              <a:rPr lang="en-GB" sz="1200" i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Low cost technology for </a:t>
            </a:r>
          </a:p>
          <a:p>
            <a:pPr>
              <a:defRPr/>
            </a:pPr>
            <a:r>
              <a:rPr lang="en-GB" sz="1200" i="1" dirty="0" err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Analog</a:t>
            </a:r>
            <a:r>
              <a:rPr lang="en-GB" sz="1200" i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 &amp; RF designs</a:t>
            </a:r>
            <a:endParaRPr lang="en-US" sz="1200" i="1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435600" y="1657441"/>
            <a:ext cx="1571625" cy="150018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200" b="1" dirty="0" err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BiCMOS</a:t>
            </a:r>
            <a:r>
              <a:rPr lang="en-GB" sz="1200" b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 8WL</a:t>
            </a:r>
            <a:r>
              <a:rPr lang="en-GB" sz="16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/>
            </a:r>
            <a:br>
              <a:rPr lang="en-GB" sz="16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</a:br>
            <a:r>
              <a:rPr lang="en-GB" sz="1200" i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/>
            </a:r>
            <a:br>
              <a:rPr lang="en-GB" sz="1200" i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</a:br>
            <a:r>
              <a:rPr lang="en-GB" sz="1200" i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Cost effective technology for Low Power RF designs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7078663" y="1657441"/>
            <a:ext cx="1571625" cy="150018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200" b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BiCMOS 8HP</a:t>
            </a:r>
            <a:endParaRPr lang="en-GB" sz="160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endParaRPr lang="en-GB" sz="1200" i="1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r>
              <a:rPr lang="en-GB" sz="1200" i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High Performance technology for demanding </a:t>
            </a:r>
            <a:br>
              <a:rPr lang="en-GB" sz="1200" i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</a:br>
            <a:r>
              <a:rPr lang="en-GB" sz="1200" i="1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RF designs</a:t>
            </a:r>
            <a:endParaRPr lang="en-US" sz="1200" i="1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42913" y="3986303"/>
            <a:ext cx="1571625" cy="150018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200" b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CMOS 9SF </a:t>
            </a:r>
            <a:r>
              <a:rPr lang="en-GB" sz="1100" b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LP/RF</a:t>
            </a:r>
            <a:endParaRPr lang="en-GB" sz="160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endParaRPr lang="en-GB" sz="1200" i="1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r>
              <a:rPr lang="en-GB" sz="1200" i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High performance technology for dense designs</a:t>
            </a:r>
            <a:endParaRPr lang="en-US" sz="1400" i="1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endParaRPr lang="en-GB" sz="1400" i="1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149475" y="3300503"/>
            <a:ext cx="6500813" cy="35718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130nm CMOS</a:t>
            </a:r>
            <a:endParaRPr lang="en-US" sz="180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42913" y="5629366"/>
            <a:ext cx="1571625" cy="357187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90nm CMOS</a:t>
            </a:r>
            <a:endParaRPr lang="en-US" sz="160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124075" y="3889466"/>
            <a:ext cx="1727200" cy="2209800"/>
          </a:xfrm>
          <a:prstGeom prst="roundRect">
            <a:avLst/>
          </a:prstGeom>
          <a:solidFill>
            <a:schemeClr val="bg1">
              <a:lumMod val="95000"/>
              <a:alpha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779838" y="3818028"/>
            <a:ext cx="5245100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/>
            </a:pPr>
            <a:r>
              <a:rPr lang="en-US" sz="1400" kern="0" dirty="0">
                <a:solidFill>
                  <a:srgbClr val="003366"/>
                </a:solidFill>
                <a:latin typeface="+mn-lt"/>
              </a:rPr>
              <a:t>Legacy technology IBM CMOS6SF (250nm)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/>
            </a:pPr>
            <a:r>
              <a:rPr lang="en-US" sz="1200" kern="0" dirty="0">
                <a:solidFill>
                  <a:srgbClr val="003366"/>
                </a:solidFill>
                <a:latin typeface="+mn-lt"/>
              </a:rPr>
              <a:t>Re-fabrication of old designs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/>
            </a:pPr>
            <a:r>
              <a:rPr lang="en-US" sz="1200" kern="0" dirty="0">
                <a:solidFill>
                  <a:srgbClr val="003366"/>
                </a:solidFill>
                <a:latin typeface="+mn-lt"/>
              </a:rPr>
              <a:t>Small number of new designs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/>
            </a:pPr>
            <a:r>
              <a:rPr lang="en-US" sz="1400" kern="0" dirty="0" smtClean="0">
                <a:solidFill>
                  <a:srgbClr val="003366"/>
                </a:solidFill>
                <a:latin typeface="+mn-lt"/>
              </a:rPr>
              <a:t>Mainstream </a:t>
            </a:r>
            <a:r>
              <a:rPr lang="en-US" sz="1400" kern="0" dirty="0">
                <a:solidFill>
                  <a:srgbClr val="003366"/>
                </a:solidFill>
                <a:latin typeface="+mn-lt"/>
              </a:rPr>
              <a:t>technology IBM CMOS8RF-DM (130nm)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/>
            </a:pPr>
            <a:r>
              <a:rPr lang="en-US" sz="1200" kern="0" dirty="0">
                <a:solidFill>
                  <a:srgbClr val="003366"/>
                </a:solidFill>
                <a:latin typeface="+mn-lt"/>
              </a:rPr>
              <a:t>Technical support: CERN compiled Mixed-Signal design kit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/>
            </a:pPr>
            <a:r>
              <a:rPr lang="en-US" sz="1200" kern="0" dirty="0">
                <a:solidFill>
                  <a:srgbClr val="003366"/>
                </a:solidFill>
                <a:latin typeface="+mn-lt"/>
              </a:rPr>
              <a:t>Frequent MPW and </a:t>
            </a:r>
            <a:r>
              <a:rPr lang="en-US" sz="1200" kern="0">
                <a:solidFill>
                  <a:srgbClr val="003366"/>
                </a:solidFill>
                <a:latin typeface="+mn-lt"/>
              </a:rPr>
              <a:t>Engineering </a:t>
            </a:r>
            <a:r>
              <a:rPr lang="en-US" sz="1200" kern="0" smtClean="0">
                <a:solidFill>
                  <a:srgbClr val="003366"/>
                </a:solidFill>
                <a:latin typeface="+mn-lt"/>
              </a:rPr>
              <a:t>runs</a:t>
            </a:r>
            <a:endParaRPr lang="en-US" sz="1200" kern="0" dirty="0">
              <a:solidFill>
                <a:srgbClr val="003366"/>
              </a:solidFill>
              <a:latin typeface="+mn-lt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/>
            </a:pPr>
            <a:r>
              <a:rPr lang="en-US" sz="1400" kern="0" dirty="0">
                <a:solidFill>
                  <a:srgbClr val="003366"/>
                </a:solidFill>
                <a:latin typeface="+mn-lt"/>
                <a:ea typeface="ＭＳ Ｐゴシック" charset="-128"/>
                <a:cs typeface="ＭＳ Ｐゴシック" charset="-128"/>
              </a:rPr>
              <a:t>Advance technology IBM CMOS9LP/RF (90nm)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/>
            </a:pPr>
            <a:r>
              <a:rPr lang="en-US" sz="1200" kern="0" dirty="0">
                <a:solidFill>
                  <a:srgbClr val="003366"/>
                </a:solidFill>
                <a:latin typeface="+mn-lt"/>
              </a:rPr>
              <a:t>Limited support: Project specific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/>
            </a:pPr>
            <a:r>
              <a:rPr lang="en-US" sz="1400" kern="0" dirty="0">
                <a:solidFill>
                  <a:srgbClr val="003366"/>
                </a:solidFill>
                <a:latin typeface="+mn-lt"/>
                <a:ea typeface="ＭＳ Ｐゴシック" charset="-128"/>
                <a:cs typeface="ＭＳ Ｐゴシック" charset="-128"/>
              </a:rPr>
              <a:t>Future technology (65nm)</a:t>
            </a:r>
            <a:endParaRPr lang="en-US" sz="1200" kern="0" dirty="0">
              <a:solidFill>
                <a:srgbClr val="003366"/>
              </a:solidFill>
              <a:latin typeface="+mn-lt"/>
            </a:endParaRPr>
          </a:p>
          <a:p>
            <a:pPr marL="800100" lvl="1" indent="-3429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2"/>
              <a:buChar char="n"/>
              <a:defRPr/>
            </a:pPr>
            <a:r>
              <a:rPr lang="en-US" sz="1200" kern="0" dirty="0">
                <a:solidFill>
                  <a:srgbClr val="003366"/>
                </a:solidFill>
                <a:latin typeface="+mn-lt"/>
              </a:rPr>
              <a:t>For LHC upgrade </a:t>
            </a:r>
            <a:r>
              <a:rPr lang="en-US" sz="1200" kern="0" dirty="0" smtClean="0">
                <a:solidFill>
                  <a:srgbClr val="003366"/>
                </a:solidFill>
                <a:latin typeface="+mn-lt"/>
              </a:rPr>
              <a:t>applications</a:t>
            </a:r>
            <a:endParaRPr lang="en-US" sz="1200" kern="0" dirty="0">
              <a:solidFill>
                <a:srgbClr val="003366"/>
              </a:solidFill>
              <a:latin typeface="+mn-lt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42913" y="1681253"/>
            <a:ext cx="1571625" cy="1500188"/>
          </a:xfrm>
          <a:prstGeom prst="roundRect">
            <a:avLst/>
          </a:prstGeom>
          <a:solidFill>
            <a:srgbClr val="A5006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sz="1200" b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CMOS 6SF</a:t>
            </a:r>
            <a:endParaRPr lang="en-GB" sz="160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endParaRPr lang="en-GB" sz="1200" i="1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r>
              <a:rPr lang="en-US" sz="1200" i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Legacy designs</a:t>
            </a:r>
            <a:endParaRPr lang="en-US" sz="1400" i="1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endParaRPr lang="en-GB" sz="1400" i="1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>
              <a:defRPr/>
            </a:pPr>
            <a:endParaRPr lang="en-GB" sz="1400" i="1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42913" y="3324316"/>
            <a:ext cx="1571625" cy="357187"/>
          </a:xfrm>
          <a:prstGeom prst="roundRect">
            <a:avLst/>
          </a:prstGeom>
          <a:solidFill>
            <a:srgbClr val="A5006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16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250nm CMOS</a:t>
            </a:r>
            <a:endParaRPr lang="en-US" sz="160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7682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130 nm MPW Activity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23851" y="1819216"/>
            <a:ext cx="7272338" cy="1582738"/>
          </a:xfrm>
        </p:spPr>
        <p:txBody>
          <a:bodyPr>
            <a:normAutofit fontScale="85000" lnSpcReduction="10000"/>
          </a:bodyPr>
          <a:lstStyle/>
          <a:p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CERN participates on all MOSIS MPW runs (4 runs/year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and </a:t>
            </a: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organizes ad-hoc MPWs with the foundry 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for </a:t>
            </a: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high volume and/or area demanding prototyping.</a:t>
            </a:r>
          </a:p>
          <a:p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CMOS8RF-DM (3-2-3) is the dominant metal stack option.</a:t>
            </a:r>
          </a:p>
          <a:p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Prototyping and Engineering run costs are kept the same for the last 2 years.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0285775"/>
              </p:ext>
            </p:extLst>
          </p:nvPr>
        </p:nvGraphicFramePr>
        <p:xfrm>
          <a:off x="3558066" y="3413594"/>
          <a:ext cx="5190398" cy="3222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23850" y="4584642"/>
            <a:ext cx="346303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charset="0"/>
              <a:buChar char="n"/>
            </a:pPr>
            <a:r>
              <a:rPr lang="en-US" sz="1600" dirty="0">
                <a:solidFill>
                  <a:srgbClr val="003366"/>
                </a:solidFill>
              </a:rPr>
              <a:t>Evolution of the Prototyping activity on CMOS8RF for the last 5 years</a:t>
            </a:r>
          </a:p>
        </p:txBody>
      </p:sp>
      <p:pic>
        <p:nvPicPr>
          <p:cNvPr id="10" name="Picture 9" descr="CERN_MPW8"/>
          <p:cNvPicPr>
            <a:picLocks noGrp="1"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2039" y="1873551"/>
            <a:ext cx="1179512" cy="1398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1910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Working Model </a:t>
            </a:r>
            <a:br>
              <a:rPr lang="en-US" dirty="0" smtClean="0"/>
            </a:br>
            <a:r>
              <a:rPr lang="en-US" dirty="0" smtClean="0"/>
              <a:t>for 65 nm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648200" y="2313258"/>
            <a:ext cx="4316288" cy="359127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Transfer of most support activities to IMEC</a:t>
            </a:r>
          </a:p>
          <a:p>
            <a:pPr lvl="1"/>
            <a:r>
              <a:rPr lang="en-GB" sz="2000" dirty="0" smtClean="0"/>
              <a:t>PDK co-development</a:t>
            </a:r>
          </a:p>
          <a:p>
            <a:pPr lvl="1"/>
            <a:r>
              <a:rPr lang="en-GB" sz="2000" dirty="0" smtClean="0"/>
              <a:t>PDK distribution and maintenance</a:t>
            </a:r>
          </a:p>
          <a:p>
            <a:pPr lvl="1"/>
            <a:r>
              <a:rPr lang="en-GB" sz="2000" dirty="0" smtClean="0"/>
              <a:t>User support MPW organization</a:t>
            </a:r>
          </a:p>
          <a:p>
            <a:pPr lvl="1"/>
            <a:r>
              <a:rPr lang="en-GB" sz="2000" dirty="0" smtClean="0"/>
              <a:t>Training 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395536" y="1634904"/>
            <a:ext cx="3672408" cy="4977844"/>
            <a:chOff x="395536" y="1543368"/>
            <a:chExt cx="3672408" cy="4977844"/>
          </a:xfrm>
        </p:grpSpPr>
        <p:sp>
          <p:nvSpPr>
            <p:cNvPr id="8" name="Rounded Rectangle 7"/>
            <p:cNvSpPr/>
            <p:nvPr/>
          </p:nvSpPr>
          <p:spPr>
            <a:xfrm>
              <a:off x="395537" y="1543368"/>
              <a:ext cx="1656184" cy="76200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effectLst>
              <a:outerShdw blurRad="111125" dist="177800" dir="2700000" algn="tl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TSMC</a:t>
              </a:r>
              <a:endParaRPr lang="en-US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95537" y="3271560"/>
              <a:ext cx="1656184" cy="93610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effectLst>
              <a:outerShdw blurRad="111125" dist="177800" dir="2700000" algn="tl" rotWithShape="0">
                <a:srgbClr val="000000">
                  <a:alpha val="43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800" dirty="0" smtClean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IMEC</a:t>
              </a:r>
              <a:endParaRPr lang="en-US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395536" y="5237480"/>
              <a:ext cx="914400" cy="914400"/>
              <a:chOff x="-527991" y="5085184"/>
              <a:chExt cx="914400" cy="914400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-527991" y="5085184"/>
                <a:ext cx="914400" cy="914400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11125" dist="1778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/>
                <a:endParaRPr lang="en-US" sz="180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2" name="Smiley Face 11"/>
              <p:cNvSpPr/>
              <p:nvPr/>
            </p:nvSpPr>
            <p:spPr>
              <a:xfrm>
                <a:off x="-451791" y="5161384"/>
                <a:ext cx="304800" cy="304800"/>
              </a:xfrm>
              <a:prstGeom prst="smileyFac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11125" dist="1778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3" name="Smiley Face 12"/>
              <p:cNvSpPr/>
              <p:nvPr/>
            </p:nvSpPr>
            <p:spPr>
              <a:xfrm>
                <a:off x="-299391" y="5313784"/>
                <a:ext cx="304800" cy="304800"/>
              </a:xfrm>
              <a:prstGeom prst="smileyFac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11125" dist="1778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4" name="Smiley Face 13"/>
              <p:cNvSpPr/>
              <p:nvPr/>
            </p:nvSpPr>
            <p:spPr>
              <a:xfrm>
                <a:off x="-146991" y="5466184"/>
                <a:ext cx="304800" cy="304800"/>
              </a:xfrm>
              <a:prstGeom prst="smileyFac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11125" dist="1778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5" name="Smiley Face 14"/>
              <p:cNvSpPr/>
              <p:nvPr/>
            </p:nvSpPr>
            <p:spPr>
              <a:xfrm>
                <a:off x="5409" y="5618584"/>
                <a:ext cx="304800" cy="304800"/>
              </a:xfrm>
              <a:prstGeom prst="smileyFac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11125" dist="1778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763689" y="6151880"/>
              <a:ext cx="1804634" cy="369332"/>
            </a:xfrm>
            <a:prstGeom prst="rect">
              <a:avLst/>
            </a:prstGeom>
            <a:noFill/>
            <a:effectLst>
              <a:outerShdw blurRad="111125" dist="1778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 smtClean="0">
                  <a:solidFill>
                    <a:schemeClr val="accent1"/>
                  </a:solidFill>
                </a:rPr>
                <a:t>Physics institutes</a:t>
              </a:r>
              <a:endParaRPr lang="en-US" sz="1800" dirty="0">
                <a:solidFill>
                  <a:schemeClr val="accent1"/>
                </a:solidFill>
              </a:endParaRPr>
            </a:p>
          </p:txBody>
        </p:sp>
        <p:cxnSp>
          <p:nvCxnSpPr>
            <p:cNvPr id="17" name="Straight Arrow Connector 16"/>
            <p:cNvCxnSpPr>
              <a:stCxn id="8" idx="2"/>
              <a:endCxn id="9" idx="0"/>
            </p:cNvCxnSpPr>
            <p:nvPr/>
          </p:nvCxnSpPr>
          <p:spPr>
            <a:xfrm>
              <a:off x="1223628" y="2305368"/>
              <a:ext cx="0" cy="966192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tailEnd type="arrow"/>
            </a:ln>
            <a:effectLst>
              <a:outerShdw blurRad="111125" dist="1778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9" idx="2"/>
              <a:endCxn id="11" idx="0"/>
            </p:cNvCxnSpPr>
            <p:nvPr/>
          </p:nvCxnSpPr>
          <p:spPr>
            <a:xfrm flipH="1">
              <a:off x="852736" y="4207664"/>
              <a:ext cx="370892" cy="1029816"/>
            </a:xfrm>
            <a:prstGeom prst="straightConnector1">
              <a:avLst/>
            </a:prstGeom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>
              <a:outerShdw blurRad="111125" dist="1778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9" idx="2"/>
              <a:endCxn id="24" idx="0"/>
            </p:cNvCxnSpPr>
            <p:nvPr/>
          </p:nvCxnSpPr>
          <p:spPr>
            <a:xfrm>
              <a:off x="1223628" y="4207664"/>
              <a:ext cx="1026177" cy="1029816"/>
            </a:xfrm>
            <a:prstGeom prst="straightConnector1">
              <a:avLst/>
            </a:prstGeom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>
              <a:outerShdw blurRad="111125" dist="1778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9" idx="2"/>
              <a:endCxn id="30" idx="0"/>
            </p:cNvCxnSpPr>
            <p:nvPr/>
          </p:nvCxnSpPr>
          <p:spPr>
            <a:xfrm>
              <a:off x="1223629" y="4207664"/>
              <a:ext cx="2012585" cy="1029816"/>
            </a:xfrm>
            <a:prstGeom prst="straightConnector1">
              <a:avLst/>
            </a:prstGeom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  <a:effectLst>
              <a:outerShdw blurRad="111125" dist="1778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ounded Rectangle 20"/>
            <p:cNvSpPr/>
            <p:nvPr/>
          </p:nvSpPr>
          <p:spPr>
            <a:xfrm>
              <a:off x="2411760" y="3271560"/>
              <a:ext cx="1656184" cy="936104"/>
            </a:xfrm>
            <a:prstGeom prst="roundRect">
              <a:avLst/>
            </a:prstGeom>
            <a:effectLst>
              <a:outerShdw blurRad="111125" dist="1778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600" b="1" dirty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Cadence VCAD </a:t>
              </a:r>
              <a:br>
                <a:rPr lang="en-US" sz="1600" b="1" dirty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</a:br>
              <a:r>
                <a:rPr lang="en-US" sz="1400" b="1" dirty="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design services</a:t>
              </a:r>
              <a:endParaRPr lang="en-US" sz="1600" b="1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cxnSp>
          <p:nvCxnSpPr>
            <p:cNvPr id="22" name="Straight Arrow Connector 21"/>
            <p:cNvCxnSpPr>
              <a:stCxn id="21" idx="1"/>
              <a:endCxn id="9" idx="3"/>
            </p:cNvCxnSpPr>
            <p:nvPr/>
          </p:nvCxnSpPr>
          <p:spPr>
            <a:xfrm flipH="1">
              <a:off x="2051721" y="3739612"/>
              <a:ext cx="360040" cy="0"/>
            </a:xfrm>
            <a:prstGeom prst="straightConnector1">
              <a:avLst/>
            </a:prstGeom>
            <a:ln>
              <a:solidFill>
                <a:schemeClr val="accent1">
                  <a:lumMod val="75000"/>
                </a:schemeClr>
              </a:solidFill>
              <a:headEnd type="arrow"/>
              <a:tailEnd type="arrow"/>
            </a:ln>
            <a:effectLst>
              <a:outerShdw blurRad="111125" dist="177800" dir="2700000" algn="tl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>
              <a:off x="1792605" y="5237480"/>
              <a:ext cx="914400" cy="914400"/>
              <a:chOff x="-527991" y="5085184"/>
              <a:chExt cx="914400" cy="914400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-527991" y="5085184"/>
                <a:ext cx="914400" cy="914400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11125" dist="1778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/>
                <a:endParaRPr lang="en-US" sz="180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5" name="Smiley Face 24"/>
              <p:cNvSpPr/>
              <p:nvPr/>
            </p:nvSpPr>
            <p:spPr>
              <a:xfrm>
                <a:off x="-451791" y="5161384"/>
                <a:ext cx="304800" cy="304800"/>
              </a:xfrm>
              <a:prstGeom prst="smileyFac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11125" dist="1778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6" name="Smiley Face 25"/>
              <p:cNvSpPr/>
              <p:nvPr/>
            </p:nvSpPr>
            <p:spPr>
              <a:xfrm>
                <a:off x="-299391" y="5313784"/>
                <a:ext cx="304800" cy="304800"/>
              </a:xfrm>
              <a:prstGeom prst="smileyFac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11125" dist="1778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7" name="Smiley Face 26"/>
              <p:cNvSpPr/>
              <p:nvPr/>
            </p:nvSpPr>
            <p:spPr>
              <a:xfrm>
                <a:off x="-146991" y="5466184"/>
                <a:ext cx="304800" cy="304800"/>
              </a:xfrm>
              <a:prstGeom prst="smileyFac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11125" dist="1778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28" name="Smiley Face 27"/>
              <p:cNvSpPr/>
              <p:nvPr/>
            </p:nvSpPr>
            <p:spPr>
              <a:xfrm>
                <a:off x="5409" y="5618584"/>
                <a:ext cx="304800" cy="304800"/>
              </a:xfrm>
              <a:prstGeom prst="smileyFac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11125" dist="1778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2779013" y="5237480"/>
              <a:ext cx="914400" cy="914400"/>
              <a:chOff x="-527991" y="5085184"/>
              <a:chExt cx="914400" cy="914400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-527991" y="5085184"/>
                <a:ext cx="914400" cy="914400"/>
              </a:xfrm>
              <a:prstGeom prst="round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11125" dist="1778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/>
                <a:endParaRPr lang="en-US" sz="1800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1" name="Smiley Face 30"/>
              <p:cNvSpPr/>
              <p:nvPr/>
            </p:nvSpPr>
            <p:spPr>
              <a:xfrm>
                <a:off x="-451791" y="5161384"/>
                <a:ext cx="304800" cy="304800"/>
              </a:xfrm>
              <a:prstGeom prst="smileyFac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11125" dist="1778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2" name="Smiley Face 31"/>
              <p:cNvSpPr/>
              <p:nvPr/>
            </p:nvSpPr>
            <p:spPr>
              <a:xfrm>
                <a:off x="-299391" y="5313784"/>
                <a:ext cx="304800" cy="304800"/>
              </a:xfrm>
              <a:prstGeom prst="smileyFac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11125" dist="1778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3" name="Smiley Face 32"/>
              <p:cNvSpPr/>
              <p:nvPr/>
            </p:nvSpPr>
            <p:spPr>
              <a:xfrm>
                <a:off x="-146991" y="5466184"/>
                <a:ext cx="304800" cy="304800"/>
              </a:xfrm>
              <a:prstGeom prst="smileyFac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11125" dist="1778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4" name="Smiley Face 33"/>
              <p:cNvSpPr/>
              <p:nvPr/>
            </p:nvSpPr>
            <p:spPr>
              <a:xfrm>
                <a:off x="5409" y="5618584"/>
                <a:ext cx="304800" cy="304800"/>
              </a:xfrm>
              <a:prstGeom prst="smileyFac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111125" dist="1778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420942" y="6151880"/>
              <a:ext cx="694797" cy="369332"/>
            </a:xfrm>
            <a:prstGeom prst="rect">
              <a:avLst/>
            </a:prstGeom>
            <a:noFill/>
            <a:effectLst>
              <a:outerShdw blurRad="111125" dist="177800" dir="2700000" algn="tl" rotWithShape="0">
                <a:srgbClr val="000000">
                  <a:alpha val="43000"/>
                </a:srgbClr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dirty="0" smtClean="0">
                  <a:solidFill>
                    <a:schemeClr val="accent1"/>
                  </a:solidFill>
                </a:rPr>
                <a:t>CERN</a:t>
              </a:r>
              <a:endParaRPr lang="en-US" sz="1800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854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Microelectronics: common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6807662" cy="3916363"/>
          </a:xfrm>
        </p:spPr>
        <p:txBody>
          <a:bodyPr/>
          <a:lstStyle/>
          <a:p>
            <a:r>
              <a:rPr lang="en-US" dirty="0" smtClean="0"/>
              <a:t>Evaluation of new technologies</a:t>
            </a:r>
          </a:p>
          <a:p>
            <a:r>
              <a:rPr lang="en-US" dirty="0" smtClean="0"/>
              <a:t>Radiation-hard and magnetic tolerant (up to 4 T) POL DC-DC converters</a:t>
            </a:r>
          </a:p>
          <a:p>
            <a:r>
              <a:rPr lang="en-US" dirty="0" err="1" smtClean="0"/>
              <a:t>GigaBit</a:t>
            </a:r>
            <a:r>
              <a:rPr lang="en-US" dirty="0" smtClean="0"/>
              <a:t> Transceiver (GBT) and the Versatile Link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74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DC-DC Converter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1253506" y="1959233"/>
            <a:ext cx="5881315" cy="2089547"/>
            <a:chOff x="0" y="0"/>
            <a:chExt cx="5269" cy="1871"/>
          </a:xfrm>
        </p:grpSpPr>
        <p:grpSp>
          <p:nvGrpSpPr>
            <p:cNvPr id="8" name="Group 7"/>
            <p:cNvGrpSpPr>
              <a:grpSpLocks/>
            </p:cNvGrpSpPr>
            <p:nvPr/>
          </p:nvGrpSpPr>
          <p:grpSpPr bwMode="auto">
            <a:xfrm>
              <a:off x="384" y="385"/>
              <a:ext cx="2025" cy="873"/>
              <a:chOff x="0" y="0"/>
              <a:chExt cx="2025" cy="872"/>
            </a:xfrm>
          </p:grpSpPr>
          <p:pic>
            <p:nvPicPr>
              <p:cNvPr id="35" name="Picture 1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" y="0"/>
                <a:ext cx="2008" cy="8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6" name="Line 2"/>
              <p:cNvSpPr>
                <a:spLocks noChangeShapeType="1"/>
              </p:cNvSpPr>
              <p:nvPr/>
            </p:nvSpPr>
            <p:spPr bwMode="auto">
              <a:xfrm rot="10800000" flipH="1">
                <a:off x="0" y="781"/>
                <a:ext cx="2025" cy="60"/>
              </a:xfrm>
              <a:prstGeom prst="line">
                <a:avLst/>
              </a:prstGeom>
              <a:noFill/>
              <a:ln w="76200" cap="flat">
                <a:solidFill>
                  <a:srgbClr val="191919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7" name="Line 3"/>
              <p:cNvSpPr>
                <a:spLocks noChangeShapeType="1"/>
              </p:cNvSpPr>
              <p:nvPr/>
            </p:nvSpPr>
            <p:spPr bwMode="auto">
              <a:xfrm rot="10800000" flipH="1">
                <a:off x="114" y="85"/>
                <a:ext cx="780" cy="19"/>
              </a:xfrm>
              <a:prstGeom prst="line">
                <a:avLst/>
              </a:prstGeom>
              <a:noFill/>
              <a:ln w="76200" cap="flat">
                <a:solidFill>
                  <a:srgbClr val="191919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8" name="Line 4"/>
              <p:cNvSpPr>
                <a:spLocks noChangeShapeType="1"/>
              </p:cNvSpPr>
              <p:nvPr/>
            </p:nvSpPr>
            <p:spPr bwMode="auto">
              <a:xfrm rot="10800000" flipH="1">
                <a:off x="1499" y="55"/>
                <a:ext cx="351" cy="0"/>
              </a:xfrm>
              <a:prstGeom prst="line">
                <a:avLst/>
              </a:prstGeom>
              <a:noFill/>
              <a:ln w="76200" cap="flat">
                <a:solidFill>
                  <a:srgbClr val="191919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9" name="Line 5"/>
              <p:cNvSpPr>
                <a:spLocks noChangeShapeType="1"/>
              </p:cNvSpPr>
              <p:nvPr/>
            </p:nvSpPr>
            <p:spPr bwMode="auto">
              <a:xfrm rot="10800000" flipH="1">
                <a:off x="18" y="85"/>
                <a:ext cx="108" cy="756"/>
              </a:xfrm>
              <a:prstGeom prst="line">
                <a:avLst/>
              </a:prstGeom>
              <a:noFill/>
              <a:ln w="76200" cap="flat">
                <a:solidFill>
                  <a:srgbClr val="191919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40" name="Line 6"/>
              <p:cNvSpPr>
                <a:spLocks noChangeShapeType="1"/>
              </p:cNvSpPr>
              <p:nvPr/>
            </p:nvSpPr>
            <p:spPr bwMode="auto">
              <a:xfrm rot="10800000">
                <a:off x="1850" y="49"/>
                <a:ext cx="163" cy="726"/>
              </a:xfrm>
              <a:prstGeom prst="line">
                <a:avLst/>
              </a:prstGeom>
              <a:noFill/>
              <a:ln w="76200" cap="flat">
                <a:solidFill>
                  <a:srgbClr val="191919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" name="Group 21"/>
            <p:cNvGrpSpPr>
              <a:grpSpLocks/>
            </p:cNvGrpSpPr>
            <p:nvPr/>
          </p:nvGrpSpPr>
          <p:grpSpPr bwMode="auto">
            <a:xfrm>
              <a:off x="3449" y="166"/>
              <a:ext cx="1820" cy="1070"/>
              <a:chOff x="0" y="0"/>
              <a:chExt cx="1819" cy="1070"/>
            </a:xfrm>
          </p:grpSpPr>
          <p:pic>
            <p:nvPicPr>
              <p:cNvPr id="22" name="Picture 8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808" cy="10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" name="Line 9"/>
              <p:cNvSpPr>
                <a:spLocks noChangeShapeType="1"/>
              </p:cNvSpPr>
              <p:nvPr/>
            </p:nvSpPr>
            <p:spPr bwMode="auto">
              <a:xfrm rot="10800000" flipH="1">
                <a:off x="6" y="1000"/>
                <a:ext cx="1813" cy="31"/>
              </a:xfrm>
              <a:prstGeom prst="line">
                <a:avLst/>
              </a:prstGeom>
              <a:noFill/>
              <a:ln w="76200" cap="flat">
                <a:solidFill>
                  <a:srgbClr val="191919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4" name="Line 10"/>
              <p:cNvSpPr>
                <a:spLocks noChangeShapeType="1"/>
              </p:cNvSpPr>
              <p:nvPr/>
            </p:nvSpPr>
            <p:spPr bwMode="auto">
              <a:xfrm rot="10800000" flipH="1">
                <a:off x="0" y="305"/>
                <a:ext cx="24" cy="744"/>
              </a:xfrm>
              <a:prstGeom prst="line">
                <a:avLst/>
              </a:prstGeom>
              <a:noFill/>
              <a:ln w="76200" cap="flat">
                <a:solidFill>
                  <a:srgbClr val="191919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5" name="Line 11"/>
              <p:cNvSpPr>
                <a:spLocks noChangeShapeType="1"/>
              </p:cNvSpPr>
              <p:nvPr/>
            </p:nvSpPr>
            <p:spPr bwMode="auto">
              <a:xfrm rot="10800000">
                <a:off x="1644" y="299"/>
                <a:ext cx="163" cy="713"/>
              </a:xfrm>
              <a:prstGeom prst="line">
                <a:avLst/>
              </a:prstGeom>
              <a:noFill/>
              <a:ln w="76200" cap="flat">
                <a:solidFill>
                  <a:srgbClr val="191919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6" name="Line 12"/>
              <p:cNvSpPr>
                <a:spLocks noChangeShapeType="1"/>
              </p:cNvSpPr>
              <p:nvPr/>
            </p:nvSpPr>
            <p:spPr bwMode="auto">
              <a:xfrm>
                <a:off x="6" y="305"/>
                <a:ext cx="586" cy="0"/>
              </a:xfrm>
              <a:prstGeom prst="line">
                <a:avLst/>
              </a:prstGeom>
              <a:noFill/>
              <a:ln w="76200" cap="flat">
                <a:solidFill>
                  <a:srgbClr val="191919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7" name="Line 13"/>
              <p:cNvSpPr>
                <a:spLocks noChangeShapeType="1"/>
              </p:cNvSpPr>
              <p:nvPr/>
            </p:nvSpPr>
            <p:spPr bwMode="auto">
              <a:xfrm rot="10800000" flipH="1">
                <a:off x="598" y="39"/>
                <a:ext cx="36" cy="284"/>
              </a:xfrm>
              <a:prstGeom prst="line">
                <a:avLst/>
              </a:prstGeom>
              <a:noFill/>
              <a:ln w="38100" cap="flat">
                <a:solidFill>
                  <a:srgbClr val="280E04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8" name="Line 14"/>
              <p:cNvSpPr>
                <a:spLocks noChangeShapeType="1"/>
              </p:cNvSpPr>
              <p:nvPr/>
            </p:nvSpPr>
            <p:spPr bwMode="auto">
              <a:xfrm flipH="1">
                <a:off x="628" y="3"/>
                <a:ext cx="925" cy="24"/>
              </a:xfrm>
              <a:prstGeom prst="line">
                <a:avLst/>
              </a:prstGeom>
              <a:noFill/>
              <a:ln w="38100" cap="flat">
                <a:solidFill>
                  <a:srgbClr val="280E04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9" name="Line 15"/>
              <p:cNvSpPr>
                <a:spLocks noChangeShapeType="1"/>
              </p:cNvSpPr>
              <p:nvPr/>
            </p:nvSpPr>
            <p:spPr bwMode="auto">
              <a:xfrm>
                <a:off x="1614" y="305"/>
                <a:ext cx="49" cy="0"/>
              </a:xfrm>
              <a:prstGeom prst="line">
                <a:avLst/>
              </a:prstGeom>
              <a:noFill/>
              <a:ln w="76200" cap="flat">
                <a:solidFill>
                  <a:srgbClr val="191919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0" name="Line 16"/>
              <p:cNvSpPr>
                <a:spLocks noChangeShapeType="1"/>
              </p:cNvSpPr>
              <p:nvPr/>
            </p:nvSpPr>
            <p:spPr bwMode="auto">
              <a:xfrm>
                <a:off x="1547" y="3"/>
                <a:ext cx="133" cy="671"/>
              </a:xfrm>
              <a:prstGeom prst="line">
                <a:avLst/>
              </a:prstGeom>
              <a:noFill/>
              <a:ln w="38100" cap="flat">
                <a:solidFill>
                  <a:srgbClr val="280E04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1" name="Line 17"/>
              <p:cNvSpPr>
                <a:spLocks noChangeShapeType="1"/>
              </p:cNvSpPr>
              <p:nvPr/>
            </p:nvSpPr>
            <p:spPr bwMode="auto">
              <a:xfrm>
                <a:off x="648" y="42"/>
                <a:ext cx="53" cy="681"/>
              </a:xfrm>
              <a:prstGeom prst="line">
                <a:avLst/>
              </a:prstGeom>
              <a:noFill/>
              <a:ln w="38100" cap="flat">
                <a:solidFill>
                  <a:srgbClr val="280E04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2" name="Line 18"/>
              <p:cNvSpPr>
                <a:spLocks noChangeShapeType="1"/>
              </p:cNvSpPr>
              <p:nvPr/>
            </p:nvSpPr>
            <p:spPr bwMode="auto">
              <a:xfrm flipH="1">
                <a:off x="646" y="704"/>
                <a:ext cx="55" cy="290"/>
              </a:xfrm>
              <a:prstGeom prst="line">
                <a:avLst/>
              </a:prstGeom>
              <a:noFill/>
              <a:ln w="38100" cap="flat">
                <a:solidFill>
                  <a:srgbClr val="280E04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3" name="Line 19"/>
              <p:cNvSpPr>
                <a:spLocks noChangeShapeType="1"/>
              </p:cNvSpPr>
              <p:nvPr/>
            </p:nvSpPr>
            <p:spPr bwMode="auto">
              <a:xfrm flipH="1">
                <a:off x="1565" y="674"/>
                <a:ext cx="115" cy="248"/>
              </a:xfrm>
              <a:prstGeom prst="line">
                <a:avLst/>
              </a:prstGeom>
              <a:noFill/>
              <a:ln w="38100" cap="flat">
                <a:solidFill>
                  <a:srgbClr val="280E04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4" name="Line 20"/>
              <p:cNvSpPr>
                <a:spLocks noChangeShapeType="1"/>
              </p:cNvSpPr>
              <p:nvPr/>
            </p:nvSpPr>
            <p:spPr bwMode="auto">
              <a:xfrm flipH="1">
                <a:off x="689" y="686"/>
                <a:ext cx="997" cy="42"/>
              </a:xfrm>
              <a:prstGeom prst="line">
                <a:avLst/>
              </a:prstGeom>
              <a:noFill/>
              <a:ln w="38100" cap="flat">
                <a:solidFill>
                  <a:srgbClr val="280E04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10" name="Line 22"/>
            <p:cNvSpPr>
              <a:spLocks noChangeShapeType="1"/>
            </p:cNvSpPr>
            <p:nvPr/>
          </p:nvSpPr>
          <p:spPr bwMode="auto">
            <a:xfrm rot="10800000" flipH="1">
              <a:off x="517" y="235"/>
              <a:ext cx="1723" cy="24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ysDot"/>
              <a:miter lim="800000"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" name="Line 23"/>
            <p:cNvSpPr>
              <a:spLocks noChangeShapeType="1"/>
            </p:cNvSpPr>
            <p:nvPr/>
          </p:nvSpPr>
          <p:spPr bwMode="auto">
            <a:xfrm>
              <a:off x="2361" y="386"/>
              <a:ext cx="199" cy="805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ysDot"/>
              <a:miter lim="800000"/>
              <a:headEnd type="stealth" w="med" len="med"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" name="Rectangle 24"/>
            <p:cNvSpPr>
              <a:spLocks/>
            </p:cNvSpPr>
            <p:nvPr/>
          </p:nvSpPr>
          <p:spPr bwMode="auto">
            <a:xfrm>
              <a:off x="1096" y="0"/>
              <a:ext cx="563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sz="1000"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28.5mm</a:t>
              </a:r>
            </a:p>
          </p:txBody>
        </p:sp>
        <p:sp>
          <p:nvSpPr>
            <p:cNvPr id="13" name="Rectangle 25"/>
            <p:cNvSpPr>
              <a:spLocks/>
            </p:cNvSpPr>
            <p:nvPr/>
          </p:nvSpPr>
          <p:spPr bwMode="auto">
            <a:xfrm>
              <a:off x="2454" y="580"/>
              <a:ext cx="529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sz="1000"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13.5mm</a:t>
              </a:r>
            </a:p>
          </p:txBody>
        </p:sp>
        <p:sp>
          <p:nvSpPr>
            <p:cNvPr id="14" name="Rectangle 26"/>
            <p:cNvSpPr>
              <a:spLocks/>
            </p:cNvSpPr>
            <p:nvPr/>
          </p:nvSpPr>
          <p:spPr bwMode="auto">
            <a:xfrm>
              <a:off x="0" y="1571"/>
              <a:ext cx="1087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ja-JP" altLang="en-US" sz="1000">
                  <a:latin typeface="Arial"/>
                  <a:ea typeface="ＭＳ Ｐゴシック" charset="0"/>
                  <a:cs typeface="Chalkboard" charset="0"/>
                  <a:sym typeface="Chalkboard" charset="0"/>
                </a:rPr>
                <a:t>“</a:t>
              </a:r>
              <a:r>
                <a:rPr lang="en-US" sz="1000"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optimized</a:t>
              </a:r>
              <a:r>
                <a:rPr lang="ja-JP" altLang="en-US" sz="1000">
                  <a:latin typeface="Arial"/>
                  <a:ea typeface="ＭＳ Ｐゴシック" charset="0"/>
                  <a:cs typeface="Chalkboard" charset="0"/>
                  <a:sym typeface="Chalkboard" charset="0"/>
                </a:rPr>
                <a:t>”</a:t>
              </a:r>
              <a:r>
                <a:rPr lang="en-US" sz="1000"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 PCB</a:t>
              </a:r>
            </a:p>
          </p:txBody>
        </p:sp>
        <p:sp>
          <p:nvSpPr>
            <p:cNvPr id="15" name="Rectangle 27"/>
            <p:cNvSpPr>
              <a:spLocks/>
            </p:cNvSpPr>
            <p:nvPr/>
          </p:nvSpPr>
          <p:spPr bwMode="auto">
            <a:xfrm>
              <a:off x="981" y="1627"/>
              <a:ext cx="1105" cy="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sz="1000">
                  <a:solidFill>
                    <a:srgbClr val="DD2067"/>
                  </a:solidFill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Custom inductor</a:t>
              </a:r>
            </a:p>
          </p:txBody>
        </p:sp>
        <p:sp>
          <p:nvSpPr>
            <p:cNvPr id="16" name="Rectangle 28"/>
            <p:cNvSpPr>
              <a:spLocks/>
            </p:cNvSpPr>
            <p:nvPr/>
          </p:nvSpPr>
          <p:spPr bwMode="auto">
            <a:xfrm>
              <a:off x="3992" y="1450"/>
              <a:ext cx="1047" cy="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sz="1000">
                  <a:solidFill>
                    <a:srgbClr val="3F691E"/>
                  </a:solidFill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Covering shield</a:t>
              </a:r>
            </a:p>
          </p:txBody>
        </p:sp>
        <p:sp>
          <p:nvSpPr>
            <p:cNvPr id="17" name="Rectangle 29"/>
            <p:cNvSpPr>
              <a:spLocks/>
            </p:cNvSpPr>
            <p:nvPr/>
          </p:nvSpPr>
          <p:spPr bwMode="auto">
            <a:xfrm>
              <a:off x="1869" y="1261"/>
              <a:ext cx="1506" cy="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spcBef>
                  <a:spcPct val="0"/>
                </a:spcBef>
              </a:pPr>
              <a:r>
                <a:rPr lang="en-US" sz="1000">
                  <a:solidFill>
                    <a:srgbClr val="0044FE"/>
                  </a:solidFill>
                  <a:latin typeface="Chalkboard" charset="0"/>
                  <a:ea typeface="ＭＳ Ｐゴシック" charset="0"/>
                  <a:cs typeface="Chalkboard" charset="0"/>
                  <a:sym typeface="Chalkboard" charset="0"/>
                </a:rPr>
                <a:t>Converter ASIC under the inductor</a:t>
              </a:r>
            </a:p>
          </p:txBody>
        </p:sp>
        <p:sp>
          <p:nvSpPr>
            <p:cNvPr id="18" name="Line 30"/>
            <p:cNvSpPr>
              <a:spLocks noChangeShapeType="1"/>
            </p:cNvSpPr>
            <p:nvPr/>
          </p:nvSpPr>
          <p:spPr bwMode="auto">
            <a:xfrm flipH="1">
              <a:off x="299" y="1240"/>
              <a:ext cx="185" cy="36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" name="Line 31"/>
            <p:cNvSpPr>
              <a:spLocks noChangeShapeType="1"/>
            </p:cNvSpPr>
            <p:nvPr/>
          </p:nvSpPr>
          <p:spPr bwMode="auto">
            <a:xfrm flipH="1">
              <a:off x="1404" y="737"/>
              <a:ext cx="237" cy="879"/>
            </a:xfrm>
            <a:prstGeom prst="line">
              <a:avLst/>
            </a:prstGeom>
            <a:noFill/>
            <a:ln w="25400" cap="flat">
              <a:solidFill>
                <a:srgbClr val="DD2067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" name="Line 32"/>
            <p:cNvSpPr>
              <a:spLocks noChangeShapeType="1"/>
            </p:cNvSpPr>
            <p:nvPr/>
          </p:nvSpPr>
          <p:spPr bwMode="auto">
            <a:xfrm>
              <a:off x="1865" y="918"/>
              <a:ext cx="411" cy="450"/>
            </a:xfrm>
            <a:prstGeom prst="line">
              <a:avLst/>
            </a:prstGeom>
            <a:noFill/>
            <a:ln w="25400" cap="flat">
              <a:solidFill>
                <a:srgbClr val="6293FE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" name="Line 33"/>
            <p:cNvSpPr>
              <a:spLocks noChangeShapeType="1"/>
            </p:cNvSpPr>
            <p:nvPr/>
          </p:nvSpPr>
          <p:spPr bwMode="auto">
            <a:xfrm>
              <a:off x="4513" y="707"/>
              <a:ext cx="11" cy="717"/>
            </a:xfrm>
            <a:prstGeom prst="line">
              <a:avLst/>
            </a:prstGeom>
            <a:noFill/>
            <a:ln w="25400" cap="flat">
              <a:solidFill>
                <a:srgbClr val="86CD4D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42" name="Rectangle 37"/>
          <p:cNvSpPr>
            <a:spLocks/>
          </p:cNvSpPr>
          <p:nvPr/>
        </p:nvSpPr>
        <p:spPr bwMode="auto">
          <a:xfrm>
            <a:off x="304726" y="4039004"/>
            <a:ext cx="2187773" cy="1053703"/>
          </a:xfrm>
          <a:prstGeom prst="rect">
            <a:avLst/>
          </a:prstGeom>
          <a:noFill/>
          <a:ln>
            <a:noFill/>
          </a:ln>
          <a:effectLst>
            <a:outerShdw blurRad="25400" dist="12700" algn="ctr" rotWithShape="0">
              <a:srgbClr val="FEFFFE">
                <a:alpha val="4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05000"/>
              </a:lnSpc>
            </a:pPr>
            <a:r>
              <a:rPr lang="en-US" sz="1300" dirty="0">
                <a:ea typeface="ＭＳ Ｐゴシック" charset="0"/>
                <a:cs typeface="Georgia" charset="0"/>
              </a:rPr>
              <a:t>To be optimized on final application (customization depends on assembly technology, inductor, overall needs in mass and size</a:t>
            </a:r>
          </a:p>
        </p:txBody>
      </p:sp>
      <p:sp>
        <p:nvSpPr>
          <p:cNvPr id="43" name="Rectangle 38"/>
          <p:cNvSpPr>
            <a:spLocks/>
          </p:cNvSpPr>
          <p:nvPr/>
        </p:nvSpPr>
        <p:spPr bwMode="auto">
          <a:xfrm>
            <a:off x="1540370" y="5390745"/>
            <a:ext cx="1794869" cy="579221"/>
          </a:xfrm>
          <a:prstGeom prst="rect">
            <a:avLst/>
          </a:prstGeom>
          <a:noFill/>
          <a:ln>
            <a:noFill/>
          </a:ln>
          <a:effectLst>
            <a:outerShdw blurRad="25400" dist="12700" algn="ctr" rotWithShape="0">
              <a:srgbClr val="FEFFFE">
                <a:alpha val="4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05000"/>
              </a:lnSpc>
            </a:pPr>
            <a:r>
              <a:rPr lang="en-US" sz="1300" dirty="0" smtClean="0">
                <a:solidFill>
                  <a:srgbClr val="DD2067"/>
                </a:solidFill>
                <a:ea typeface="ＭＳ Ｐゴシック" charset="0"/>
                <a:cs typeface="Georgia" charset="0"/>
              </a:rPr>
              <a:t>Air-core inductor</a:t>
            </a:r>
            <a:endParaRPr lang="en-US" sz="1300" dirty="0">
              <a:solidFill>
                <a:srgbClr val="DD2067"/>
              </a:solidFill>
              <a:ea typeface="ＭＳ Ｐゴシック" charset="0"/>
              <a:cs typeface="Georgia" charset="0"/>
            </a:endParaRPr>
          </a:p>
        </p:txBody>
      </p:sp>
      <p:sp>
        <p:nvSpPr>
          <p:cNvPr id="44" name="Rectangle 39"/>
          <p:cNvSpPr>
            <a:spLocks/>
          </p:cNvSpPr>
          <p:nvPr/>
        </p:nvSpPr>
        <p:spPr bwMode="auto">
          <a:xfrm>
            <a:off x="3000375" y="4223742"/>
            <a:ext cx="4089797" cy="464344"/>
          </a:xfrm>
          <a:prstGeom prst="rect">
            <a:avLst/>
          </a:prstGeom>
          <a:noFill/>
          <a:ln>
            <a:noFill/>
          </a:ln>
          <a:effectLst>
            <a:outerShdw blurRad="25400" dist="12700" algn="ctr" rotWithShape="0">
              <a:srgbClr val="FEFFFE">
                <a:alpha val="4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05000"/>
              </a:lnSpc>
            </a:pPr>
            <a:r>
              <a:rPr lang="en-US" sz="1300" dirty="0" smtClean="0">
                <a:solidFill>
                  <a:srgbClr val="2E6FFD"/>
                </a:solidFill>
                <a:ea typeface="ＭＳ Ｐゴシック" charset="0"/>
                <a:cs typeface="Georgia" charset="0"/>
              </a:rPr>
              <a:t>Radiation hard ASIC developed</a:t>
            </a:r>
            <a:endParaRPr lang="en-US" sz="1300" dirty="0">
              <a:solidFill>
                <a:srgbClr val="2E6FFD"/>
              </a:solidFill>
              <a:ea typeface="ＭＳ Ｐゴシック" charset="0"/>
              <a:cs typeface="Georgia" charset="0"/>
            </a:endParaRPr>
          </a:p>
        </p:txBody>
      </p:sp>
      <p:sp>
        <p:nvSpPr>
          <p:cNvPr id="45" name="Rectangle 40"/>
          <p:cNvSpPr>
            <a:spLocks/>
          </p:cNvSpPr>
          <p:nvPr/>
        </p:nvSpPr>
        <p:spPr bwMode="auto">
          <a:xfrm>
            <a:off x="6920508" y="3530859"/>
            <a:ext cx="1991320" cy="1053703"/>
          </a:xfrm>
          <a:prstGeom prst="rect">
            <a:avLst/>
          </a:prstGeom>
          <a:noFill/>
          <a:ln>
            <a:noFill/>
          </a:ln>
          <a:effectLst>
            <a:outerShdw blurRad="25400" dist="12700" algn="ctr" rotWithShape="0">
              <a:srgbClr val="FEFFFE">
                <a:alpha val="4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05000"/>
              </a:lnSpc>
            </a:pPr>
            <a:r>
              <a:rPr lang="en-US" sz="1300">
                <a:solidFill>
                  <a:srgbClr val="558E28"/>
                </a:solidFill>
                <a:ea typeface="ＭＳ Ｐゴシック" charset="0"/>
                <a:cs typeface="Georgia" charset="0"/>
              </a:rPr>
              <a:t>Plastic shields with Cu plating and clips: OK for Phase1 applications. Better options are explored for the future</a:t>
            </a:r>
          </a:p>
        </p:txBody>
      </p:sp>
      <p:sp>
        <p:nvSpPr>
          <p:cNvPr id="46" name="Line 41"/>
          <p:cNvSpPr>
            <a:spLocks noChangeShapeType="1"/>
          </p:cNvSpPr>
          <p:nvPr/>
        </p:nvSpPr>
        <p:spPr bwMode="auto">
          <a:xfrm rot="10800000" flipH="1">
            <a:off x="2661047" y="4030921"/>
            <a:ext cx="186408" cy="1348383"/>
          </a:xfrm>
          <a:prstGeom prst="line">
            <a:avLst/>
          </a:prstGeom>
          <a:noFill/>
          <a:ln w="25400" cap="flat">
            <a:solidFill>
              <a:srgbClr val="DD2067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7" name="Line 42"/>
          <p:cNvSpPr>
            <a:spLocks noChangeShapeType="1"/>
          </p:cNvSpPr>
          <p:nvPr/>
        </p:nvSpPr>
        <p:spPr bwMode="auto">
          <a:xfrm rot="10800000">
            <a:off x="4152304" y="3905905"/>
            <a:ext cx="98227" cy="294680"/>
          </a:xfrm>
          <a:prstGeom prst="line">
            <a:avLst/>
          </a:prstGeom>
          <a:noFill/>
          <a:ln w="25400" cap="flat">
            <a:solidFill>
              <a:srgbClr val="2E6FFD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8" name="Line 43"/>
          <p:cNvSpPr>
            <a:spLocks noChangeShapeType="1"/>
          </p:cNvSpPr>
          <p:nvPr/>
        </p:nvSpPr>
        <p:spPr bwMode="auto">
          <a:xfrm rot="10800000">
            <a:off x="6599039" y="3834468"/>
            <a:ext cx="250031" cy="98227"/>
          </a:xfrm>
          <a:prstGeom prst="line">
            <a:avLst/>
          </a:prstGeom>
          <a:noFill/>
          <a:ln w="25400" cap="flat">
            <a:solidFill>
              <a:srgbClr val="66B132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" name="Rectangle 44"/>
          <p:cNvSpPr>
            <a:spLocks/>
          </p:cNvSpPr>
          <p:nvPr/>
        </p:nvSpPr>
        <p:spPr bwMode="auto">
          <a:xfrm>
            <a:off x="3793441" y="4979993"/>
            <a:ext cx="5259586" cy="1553766"/>
          </a:xfrm>
          <a:prstGeom prst="rect">
            <a:avLst/>
          </a:prstGeom>
          <a:noFill/>
          <a:ln>
            <a:noFill/>
          </a:ln>
          <a:effectLst>
            <a:outerShdw blurRad="25400" dist="12700" algn="ctr" rotWithShape="0">
              <a:srgbClr val="FEFFFE">
                <a:alpha val="4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ct val="115000"/>
              </a:lnSpc>
              <a:spcBef>
                <a:spcPct val="0"/>
              </a:spcBef>
              <a:buClr>
                <a:srgbClr val="2E6FFD"/>
              </a:buClr>
              <a:buSzPct val="125000"/>
              <a:buFont typeface="Georgia" charset="0"/>
              <a:buChar char="•"/>
            </a:pPr>
            <a:r>
              <a:rPr lang="en-US" sz="1600" dirty="0" smtClean="0">
                <a:ea typeface="ＭＳ Ｐゴシック" charset="0"/>
                <a:cs typeface="Georgia" charset="0"/>
              </a:rPr>
              <a:t> Output </a:t>
            </a:r>
            <a:r>
              <a:rPr lang="en-US" sz="1600" dirty="0">
                <a:ea typeface="ＭＳ Ｐゴシック" charset="0"/>
                <a:cs typeface="Georgia" charset="0"/>
              </a:rPr>
              <a:t>voltage 1.2, 1.8, 2.5, 3.3V or </a:t>
            </a:r>
            <a:r>
              <a:rPr lang="en-US" sz="1600" dirty="0" smtClean="0">
                <a:ea typeface="ＭＳ Ｐゴシック" charset="0"/>
                <a:cs typeface="Georgia" charset="0"/>
              </a:rPr>
              <a:t>selectable</a:t>
            </a:r>
            <a:endParaRPr lang="en-US" sz="1600" dirty="0">
              <a:ea typeface="ＭＳ Ｐゴシック" charset="0"/>
              <a:cs typeface="Georgia" charset="0"/>
            </a:endParaRPr>
          </a:p>
          <a:p>
            <a:pPr algn="l">
              <a:lnSpc>
                <a:spcPct val="115000"/>
              </a:lnSpc>
              <a:spcBef>
                <a:spcPct val="0"/>
              </a:spcBef>
              <a:buClr>
                <a:srgbClr val="2E6FFD"/>
              </a:buClr>
              <a:buSzPct val="125000"/>
              <a:buFont typeface="Georgia" charset="0"/>
              <a:buChar char="•"/>
            </a:pPr>
            <a:r>
              <a:rPr lang="en-US" sz="1600" dirty="0" smtClean="0">
                <a:ea typeface="ＭＳ Ｐゴシック" charset="0"/>
                <a:cs typeface="Georgia" charset="0"/>
              </a:rPr>
              <a:t> Output </a:t>
            </a:r>
            <a:r>
              <a:rPr lang="en-US" sz="1600" dirty="0">
                <a:ea typeface="ＭＳ Ｐゴシック" charset="0"/>
                <a:cs typeface="Georgia" charset="0"/>
              </a:rPr>
              <a:t>current: up to 3A </a:t>
            </a:r>
          </a:p>
          <a:p>
            <a:pPr algn="l">
              <a:lnSpc>
                <a:spcPct val="115000"/>
              </a:lnSpc>
              <a:spcBef>
                <a:spcPct val="0"/>
              </a:spcBef>
              <a:buClr>
                <a:srgbClr val="2E6FFD"/>
              </a:buClr>
              <a:buSzPct val="125000"/>
              <a:buFont typeface="Georgia" charset="0"/>
              <a:buChar char="•"/>
            </a:pPr>
            <a:r>
              <a:rPr lang="en-US" sz="1600" dirty="0" smtClean="0">
                <a:ea typeface="ＭＳ Ｐゴシック" charset="0"/>
                <a:cs typeface="Georgia" charset="0"/>
              </a:rPr>
              <a:t> Input </a:t>
            </a:r>
            <a:r>
              <a:rPr lang="en-US" sz="1600" dirty="0">
                <a:ea typeface="ＭＳ Ｐゴシック" charset="0"/>
                <a:cs typeface="Georgia" charset="0"/>
              </a:rPr>
              <a:t>Voltage: nominal 5-10V </a:t>
            </a:r>
          </a:p>
        </p:txBody>
      </p:sp>
    </p:spTree>
    <p:extLst>
      <p:ext uri="{BB962C8B-B14F-4D97-AF65-F5344CB8AC3E}">
        <p14:creationId xmlns:p14="http://schemas.microsoft.com/office/powerpoint/2010/main" val="1388740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GBT and Versatile Link </a:t>
            </a:r>
            <a:br>
              <a:rPr lang="en-US" dirty="0" smtClean="0"/>
            </a:br>
            <a:r>
              <a:rPr lang="en-US" dirty="0" smtClean="0"/>
              <a:t>4.8 </a:t>
            </a:r>
            <a:r>
              <a:rPr lang="en-US" dirty="0" err="1" smtClean="0"/>
              <a:t>Gbps</a:t>
            </a:r>
            <a:r>
              <a:rPr lang="en-US" dirty="0"/>
              <a:t> </a:t>
            </a:r>
            <a:r>
              <a:rPr lang="en-US" dirty="0" smtClean="0"/>
              <a:t>bidirectional link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81000" y="1786206"/>
            <a:ext cx="8399895" cy="2328193"/>
            <a:chOff x="381000" y="3276600"/>
            <a:chExt cx="8399895" cy="2328193"/>
          </a:xfrm>
        </p:grpSpPr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1828800" y="5181600"/>
              <a:ext cx="1960793" cy="42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100" b="1" dirty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On-Detector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05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Radiation Hard Electronics</a:t>
              </a:r>
              <a:endParaRPr lang="en-GB" sz="105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5181600" y="5181600"/>
              <a:ext cx="2492990" cy="423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100" b="1" dirty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Off-Detector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FontTx/>
                <a:buNone/>
              </a:pPr>
              <a:r>
                <a:rPr lang="en-GB" sz="1050" dirty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Commercial Off-The-Shelf (</a:t>
              </a:r>
              <a:r>
                <a:rPr lang="en-GB" sz="105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COTS)</a:t>
              </a:r>
              <a:endParaRPr lang="en-GB" sz="105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1981200" y="3810000"/>
              <a:ext cx="990600" cy="1066800"/>
            </a:xfrm>
            <a:prstGeom prst="roundRect">
              <a:avLst/>
            </a:prstGeom>
            <a:solidFill>
              <a:schemeClr val="bg1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GBTX</a:t>
              </a:r>
              <a:endParaRPr lang="en-GB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1" name="Isosceles Triangle 10"/>
            <p:cNvSpPr/>
            <p:nvPr/>
          </p:nvSpPr>
          <p:spPr>
            <a:xfrm rot="16200000">
              <a:off x="3238501" y="3771900"/>
              <a:ext cx="457200" cy="53340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53929" y="3923985"/>
              <a:ext cx="55015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GBTIA</a:t>
              </a:r>
              <a:endParaRPr lang="en-GB" sz="9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3" name="Isosceles Triangle 12"/>
            <p:cNvSpPr/>
            <p:nvPr/>
          </p:nvSpPr>
          <p:spPr>
            <a:xfrm rot="5400000" flipH="1">
              <a:off x="3238500" y="4305300"/>
              <a:ext cx="457200" cy="53340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74088" y="4457385"/>
              <a:ext cx="505267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GBLD</a:t>
              </a:r>
              <a:endParaRPr lang="en-GB" sz="9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0800000">
              <a:off x="2971800" y="4038600"/>
              <a:ext cx="2286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2971800" y="4572000"/>
              <a:ext cx="2286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ounded Rectangle 16"/>
            <p:cNvSpPr/>
            <p:nvPr/>
          </p:nvSpPr>
          <p:spPr>
            <a:xfrm>
              <a:off x="3962400" y="3810000"/>
              <a:ext cx="457200" cy="457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PD</a:t>
              </a:r>
              <a:endParaRPr lang="en-GB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3962400" y="4343400"/>
              <a:ext cx="457200" cy="457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LD</a:t>
              </a:r>
              <a:endParaRPr lang="en-GB" sz="1200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10800000">
              <a:off x="3733800" y="4038600"/>
              <a:ext cx="2286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3733800" y="4572000"/>
              <a:ext cx="228600" cy="158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4419600" y="4343400"/>
              <a:ext cx="838200" cy="1588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 21"/>
            <p:cNvSpPr/>
            <p:nvPr/>
          </p:nvSpPr>
          <p:spPr>
            <a:xfrm>
              <a:off x="4572000" y="3886200"/>
              <a:ext cx="457200" cy="4572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828800" y="3581400"/>
              <a:ext cx="2057400" cy="1600200"/>
            </a:xfrm>
            <a:prstGeom prst="round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24" name="Straight Arrow Connector 23"/>
            <p:cNvCxnSpPr>
              <a:stCxn id="10" idx="1"/>
            </p:cNvCxnSpPr>
            <p:nvPr/>
          </p:nvCxnSpPr>
          <p:spPr>
            <a:xfrm rot="10800000">
              <a:off x="1371600" y="4343400"/>
              <a:ext cx="609600" cy="1588"/>
            </a:xfrm>
            <a:prstGeom prst="straightConnector1">
              <a:avLst/>
            </a:prstGeom>
            <a:ln w="19050"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Freeform 24"/>
            <p:cNvSpPr/>
            <p:nvPr/>
          </p:nvSpPr>
          <p:spPr>
            <a:xfrm>
              <a:off x="1417572" y="4572000"/>
              <a:ext cx="566777" cy="234268"/>
            </a:xfrm>
            <a:custGeom>
              <a:avLst/>
              <a:gdLst>
                <a:gd name="connsiteX0" fmla="*/ 0 w 566777"/>
                <a:gd name="connsiteY0" fmla="*/ 234268 h 234268"/>
                <a:gd name="connsiteX1" fmla="*/ 392965 w 566777"/>
                <a:gd name="connsiteY1" fmla="*/ 181369 h 234268"/>
                <a:gd name="connsiteX2" fmla="*/ 566777 w 566777"/>
                <a:gd name="connsiteY2" fmla="*/ 0 h 2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77" h="234268">
                  <a:moveTo>
                    <a:pt x="0" y="234268"/>
                  </a:moveTo>
                  <a:cubicBezTo>
                    <a:pt x="149251" y="227341"/>
                    <a:pt x="298502" y="220414"/>
                    <a:pt x="392965" y="181369"/>
                  </a:cubicBezTo>
                  <a:cubicBezTo>
                    <a:pt x="487428" y="142324"/>
                    <a:pt x="566777" y="0"/>
                    <a:pt x="566777" y="0"/>
                  </a:cubicBezTo>
                </a:path>
              </a:pathLst>
            </a:custGeom>
            <a:ln w="19050">
              <a:solidFill>
                <a:schemeClr val="accent3">
                  <a:lumMod val="50000"/>
                </a:schemeClr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6" name="Freeform 25"/>
            <p:cNvSpPr/>
            <p:nvPr/>
          </p:nvSpPr>
          <p:spPr>
            <a:xfrm flipV="1">
              <a:off x="1414423" y="3886200"/>
              <a:ext cx="566777" cy="234268"/>
            </a:xfrm>
            <a:custGeom>
              <a:avLst/>
              <a:gdLst>
                <a:gd name="connsiteX0" fmla="*/ 0 w 566777"/>
                <a:gd name="connsiteY0" fmla="*/ 234268 h 234268"/>
                <a:gd name="connsiteX1" fmla="*/ 392965 w 566777"/>
                <a:gd name="connsiteY1" fmla="*/ 181369 h 234268"/>
                <a:gd name="connsiteX2" fmla="*/ 566777 w 566777"/>
                <a:gd name="connsiteY2" fmla="*/ 0 h 2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77" h="234268">
                  <a:moveTo>
                    <a:pt x="0" y="234268"/>
                  </a:moveTo>
                  <a:cubicBezTo>
                    <a:pt x="149251" y="227341"/>
                    <a:pt x="298502" y="220414"/>
                    <a:pt x="392965" y="181369"/>
                  </a:cubicBezTo>
                  <a:cubicBezTo>
                    <a:pt x="487428" y="142324"/>
                    <a:pt x="566777" y="0"/>
                    <a:pt x="566777" y="0"/>
                  </a:cubicBezTo>
                </a:path>
              </a:pathLst>
            </a:custGeom>
            <a:ln w="19050">
              <a:solidFill>
                <a:srgbClr val="C000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257800" y="3962400"/>
              <a:ext cx="381000" cy="68580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8" name="Isosceles Triangle 27"/>
            <p:cNvSpPr/>
            <p:nvPr/>
          </p:nvSpPr>
          <p:spPr>
            <a:xfrm rot="5400000">
              <a:off x="5334000" y="4038600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29" name="Isosceles Triangle 28"/>
            <p:cNvSpPr/>
            <p:nvPr/>
          </p:nvSpPr>
          <p:spPr>
            <a:xfrm rot="16200000" flipH="1">
              <a:off x="5334000" y="4343400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5867400" y="3581400"/>
              <a:ext cx="1219200" cy="160020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1" name="Isosceles Triangle 30"/>
            <p:cNvSpPr/>
            <p:nvPr/>
          </p:nvSpPr>
          <p:spPr>
            <a:xfrm rot="5400000">
              <a:off x="5943600" y="4648199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2" name="Isosceles Triangle 31"/>
            <p:cNvSpPr/>
            <p:nvPr/>
          </p:nvSpPr>
          <p:spPr>
            <a:xfrm rot="16200000" flipH="1">
              <a:off x="5943600" y="4876800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3" name="Isosceles Triangle 32"/>
            <p:cNvSpPr/>
            <p:nvPr/>
          </p:nvSpPr>
          <p:spPr>
            <a:xfrm rot="5400000">
              <a:off x="5943600" y="3733799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4" name="Isosceles Triangle 33"/>
            <p:cNvSpPr/>
            <p:nvPr/>
          </p:nvSpPr>
          <p:spPr>
            <a:xfrm rot="16200000" flipH="1">
              <a:off x="5943600" y="3962400"/>
              <a:ext cx="228600" cy="228600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391537" y="4904601"/>
              <a:ext cx="12899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Custom ASICs</a:t>
              </a:r>
              <a:endParaRPr lang="en-GB" sz="1200" dirty="0">
                <a:solidFill>
                  <a:schemeClr val="bg1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6019800" y="41910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6019800" y="43434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6019800" y="4495800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rot="10800000" flipH="1">
              <a:off x="7083451" y="4343400"/>
              <a:ext cx="609600" cy="1588"/>
            </a:xfrm>
            <a:prstGeom prst="straightConnector1">
              <a:avLst/>
            </a:prstGeom>
            <a:ln w="19050"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Freeform 39"/>
            <p:cNvSpPr/>
            <p:nvPr/>
          </p:nvSpPr>
          <p:spPr>
            <a:xfrm flipH="1">
              <a:off x="7129423" y="4572000"/>
              <a:ext cx="566777" cy="234268"/>
            </a:xfrm>
            <a:custGeom>
              <a:avLst/>
              <a:gdLst>
                <a:gd name="connsiteX0" fmla="*/ 0 w 566777"/>
                <a:gd name="connsiteY0" fmla="*/ 234268 h 234268"/>
                <a:gd name="connsiteX1" fmla="*/ 392965 w 566777"/>
                <a:gd name="connsiteY1" fmla="*/ 181369 h 234268"/>
                <a:gd name="connsiteX2" fmla="*/ 566777 w 566777"/>
                <a:gd name="connsiteY2" fmla="*/ 0 h 2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77" h="234268">
                  <a:moveTo>
                    <a:pt x="0" y="234268"/>
                  </a:moveTo>
                  <a:cubicBezTo>
                    <a:pt x="149251" y="227341"/>
                    <a:pt x="298502" y="220414"/>
                    <a:pt x="392965" y="181369"/>
                  </a:cubicBezTo>
                  <a:cubicBezTo>
                    <a:pt x="487428" y="142324"/>
                    <a:pt x="566777" y="0"/>
                    <a:pt x="566777" y="0"/>
                  </a:cubicBezTo>
                </a:path>
              </a:pathLst>
            </a:custGeom>
            <a:ln w="19050">
              <a:solidFill>
                <a:schemeClr val="accent3">
                  <a:lumMod val="50000"/>
                </a:schemeClr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 flipH="1" flipV="1">
              <a:off x="7126274" y="3886200"/>
              <a:ext cx="566777" cy="234268"/>
            </a:xfrm>
            <a:custGeom>
              <a:avLst/>
              <a:gdLst>
                <a:gd name="connsiteX0" fmla="*/ 0 w 566777"/>
                <a:gd name="connsiteY0" fmla="*/ 234268 h 234268"/>
                <a:gd name="connsiteX1" fmla="*/ 392965 w 566777"/>
                <a:gd name="connsiteY1" fmla="*/ 181369 h 234268"/>
                <a:gd name="connsiteX2" fmla="*/ 566777 w 566777"/>
                <a:gd name="connsiteY2" fmla="*/ 0 h 234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66777" h="234268">
                  <a:moveTo>
                    <a:pt x="0" y="234268"/>
                  </a:moveTo>
                  <a:cubicBezTo>
                    <a:pt x="149251" y="227341"/>
                    <a:pt x="298502" y="220414"/>
                    <a:pt x="392965" y="181369"/>
                  </a:cubicBezTo>
                  <a:cubicBezTo>
                    <a:pt x="487428" y="142324"/>
                    <a:pt x="566777" y="0"/>
                    <a:pt x="566777" y="0"/>
                  </a:cubicBezTo>
                </a:path>
              </a:pathLst>
            </a:custGeom>
            <a:ln w="19050">
              <a:solidFill>
                <a:srgbClr val="C000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20000" y="3733800"/>
              <a:ext cx="11608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C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Timing &amp; Trigger</a:t>
              </a:r>
              <a:endParaRPr lang="en-GB" sz="8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620000" y="4191000"/>
              <a:ext cx="4363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DAQ</a:t>
              </a:r>
              <a:endParaRPr lang="en-GB" sz="8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620000" y="4648200"/>
              <a:ext cx="92044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Slow Control</a:t>
              </a:r>
              <a:endParaRPr lang="en-GB" sz="8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81000" y="3733800"/>
              <a:ext cx="11608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C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Timing &amp; Trigger</a:t>
              </a:r>
              <a:endParaRPr lang="en-GB" sz="8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11462" y="4191000"/>
              <a:ext cx="43633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DAQ</a:t>
              </a:r>
              <a:endParaRPr lang="en-GB" sz="8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03555" y="4648200"/>
              <a:ext cx="92044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Slow Control</a:t>
              </a:r>
              <a:endParaRPr lang="en-GB" sz="8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1905000" y="3505200"/>
              <a:ext cx="2514600" cy="0"/>
            </a:xfrm>
            <a:prstGeom prst="line">
              <a:avLst/>
            </a:prstGeom>
            <a:ln w="19050">
              <a:solidFill>
                <a:srgbClr val="C0000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5867400" y="3505200"/>
              <a:ext cx="533400" cy="0"/>
            </a:xfrm>
            <a:prstGeom prst="line">
              <a:avLst/>
            </a:prstGeom>
            <a:ln w="19050">
              <a:solidFill>
                <a:srgbClr val="C00000"/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6558891" y="3581400"/>
              <a:ext cx="52770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tx2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FPGA</a:t>
              </a:r>
              <a:endParaRPr lang="en-GB" sz="900" b="1" dirty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971800" y="3276600"/>
              <a:ext cx="444352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rgbClr val="C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GBT</a:t>
              </a:r>
              <a:endParaRPr lang="en-GB" sz="9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943600" y="3276600"/>
              <a:ext cx="444352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rgbClr val="C00000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GBT</a:t>
              </a:r>
              <a:endParaRPr lang="en-GB" sz="900" b="1" dirty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3962400" y="3733800"/>
              <a:ext cx="1828800" cy="0"/>
            </a:xfrm>
            <a:prstGeom prst="line">
              <a:avLst/>
            </a:prstGeom>
            <a:ln w="19050">
              <a:solidFill>
                <a:schemeClr val="accent3">
                  <a:lumMod val="75000"/>
                </a:schemeClr>
              </a:solidFill>
              <a:headEnd type="diamond"/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4419600" y="3505200"/>
              <a:ext cx="1075936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900" b="1" dirty="0" smtClean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rPr>
                <a:t>Versatile Link</a:t>
              </a:r>
              <a:endParaRPr lang="en-GB" sz="9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 rot="5400000">
              <a:off x="3695700" y="4457700"/>
              <a:ext cx="2209800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/>
          <p:cNvGrpSpPr/>
          <p:nvPr/>
        </p:nvGrpSpPr>
        <p:grpSpPr>
          <a:xfrm>
            <a:off x="479869" y="4691815"/>
            <a:ext cx="3444955" cy="1783690"/>
            <a:chOff x="45111" y="4577395"/>
            <a:chExt cx="3444955" cy="1783690"/>
          </a:xfrm>
        </p:grpSpPr>
        <p:pic>
          <p:nvPicPr>
            <p:cNvPr id="56" name="Picture 2" descr="C:\Users\pmoreira\AppData\Local\Microsoft\Windows\Temporary Internet Files\Content.Outlook\N70RZKAC\gbtxPicture003 (3)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49" t="3158" r="24035" b="6666"/>
            <a:stretch/>
          </p:blipFill>
          <p:spPr bwMode="auto">
            <a:xfrm>
              <a:off x="1860333" y="4638202"/>
              <a:ext cx="1629733" cy="1662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Content Placeholder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111" y="4577395"/>
              <a:ext cx="1783689" cy="1783690"/>
            </a:xfrm>
            <a:prstGeom prst="rect">
              <a:avLst/>
            </a:prstGeom>
          </p:spPr>
        </p:pic>
      </p:grpSp>
      <p:pic>
        <p:nvPicPr>
          <p:cNvPr id="63" name="Picture 6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7786" y="4313604"/>
            <a:ext cx="4081306" cy="226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346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Microelectronics: specific designs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7799295" cy="3916363"/>
          </a:xfrm>
        </p:spPr>
        <p:txBody>
          <a:bodyPr/>
          <a:lstStyle/>
          <a:p>
            <a:r>
              <a:rPr lang="en-US" dirty="0" smtClean="0"/>
              <a:t>Several chips for </a:t>
            </a:r>
            <a:r>
              <a:rPr lang="en-US" dirty="0" err="1" smtClean="0"/>
              <a:t>Medipix</a:t>
            </a:r>
            <a:r>
              <a:rPr lang="en-US" dirty="0" smtClean="0"/>
              <a:t> applications (medical imaging)</a:t>
            </a:r>
          </a:p>
          <a:p>
            <a:r>
              <a:rPr lang="en-US" dirty="0" smtClean="0"/>
              <a:t>Readout chip for the ATLAS upgrade silicon strip (ABC130)</a:t>
            </a:r>
          </a:p>
          <a:p>
            <a:r>
              <a:rPr lang="en-US" dirty="0" smtClean="0"/>
              <a:t>NA62 </a:t>
            </a:r>
            <a:r>
              <a:rPr lang="en-US" dirty="0" err="1" smtClean="0"/>
              <a:t>GigaTracker</a:t>
            </a:r>
            <a:r>
              <a:rPr lang="en-US" dirty="0" smtClean="0"/>
              <a:t> TDCPIX</a:t>
            </a:r>
          </a:p>
          <a:p>
            <a:r>
              <a:rPr lang="en-US" dirty="0" smtClean="0"/>
              <a:t>ALICE monolithic pixel</a:t>
            </a:r>
          </a:p>
          <a:p>
            <a:r>
              <a:rPr lang="en-US" dirty="0" smtClean="0"/>
              <a:t>And several others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237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Medipix</a:t>
            </a:r>
            <a:r>
              <a:rPr lang="en-US" dirty="0" smtClean="0"/>
              <a:t> Chips development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75318"/>
              </p:ext>
            </p:extLst>
          </p:nvPr>
        </p:nvGraphicFramePr>
        <p:xfrm>
          <a:off x="641675" y="1772294"/>
          <a:ext cx="7732942" cy="4578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0523"/>
                <a:gridCol w="1903283"/>
                <a:gridCol w="2025787"/>
                <a:gridCol w="2383349"/>
              </a:tblGrid>
              <a:tr h="281083">
                <a:tc>
                  <a:txBody>
                    <a:bodyPr/>
                    <a:lstStyle/>
                    <a:p>
                      <a:pPr algn="ctr"/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Timepix3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err="1" smtClean="0"/>
                        <a:t>Smallpix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err="1" smtClean="0"/>
                        <a:t>CLICpix</a:t>
                      </a:r>
                      <a:r>
                        <a:rPr lang="en-GB" sz="1300" dirty="0" smtClean="0"/>
                        <a:t> prototype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</a:tr>
              <a:tr h="281083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Technology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130nm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130nm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65nm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</a:tr>
              <a:tr h="281083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Pixel size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55x55</a:t>
                      </a:r>
                      <a:r>
                        <a:rPr lang="it-IT" sz="1300" dirty="0" smtClean="0">
                          <a:latin typeface="Symbol" pitchFamily="18" charset="2"/>
                        </a:rPr>
                        <a:t>m</a:t>
                      </a:r>
                      <a:r>
                        <a:rPr lang="en-GB" sz="1300" dirty="0" smtClean="0"/>
                        <a:t>m</a:t>
                      </a:r>
                      <a:r>
                        <a:rPr lang="en-GB" sz="1300" baseline="30000" dirty="0" smtClean="0"/>
                        <a:t>2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~40x40</a:t>
                      </a:r>
                      <a:r>
                        <a:rPr lang="it-IT" sz="1300" dirty="0" smtClean="0">
                          <a:latin typeface="Symbol" pitchFamily="18" charset="2"/>
                        </a:rPr>
                        <a:t>m</a:t>
                      </a:r>
                      <a:r>
                        <a:rPr lang="en-GB" sz="1300" dirty="0" smtClean="0"/>
                        <a:t>m</a:t>
                      </a:r>
                      <a:r>
                        <a:rPr lang="en-GB" sz="1300" baseline="30000" dirty="0" smtClean="0"/>
                        <a:t>2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25x25</a:t>
                      </a:r>
                      <a:r>
                        <a:rPr lang="it-IT" sz="1300" dirty="0" smtClean="0">
                          <a:latin typeface="Symbol" pitchFamily="18" charset="2"/>
                        </a:rPr>
                        <a:t>m</a:t>
                      </a:r>
                      <a:r>
                        <a:rPr lang="en-GB" sz="1300" dirty="0" smtClean="0"/>
                        <a:t>m</a:t>
                      </a:r>
                      <a:r>
                        <a:rPr lang="en-GB" sz="1300" baseline="30000" dirty="0" smtClean="0"/>
                        <a:t>2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</a:tr>
              <a:tr h="281083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err="1" smtClean="0"/>
                        <a:t>Analog</a:t>
                      </a:r>
                      <a:r>
                        <a:rPr lang="en-GB" sz="1300" dirty="0" smtClean="0"/>
                        <a:t>/digital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baseline="0" dirty="0" smtClean="0"/>
                        <a:t>730/2300</a:t>
                      </a:r>
                      <a:r>
                        <a:rPr lang="it-IT" sz="1300" dirty="0" smtClean="0">
                          <a:latin typeface="Symbol" pitchFamily="18" charset="2"/>
                        </a:rPr>
                        <a:t>m</a:t>
                      </a:r>
                      <a:r>
                        <a:rPr lang="en-GB" sz="1300" baseline="0" dirty="0" smtClean="0"/>
                        <a:t>m</a:t>
                      </a:r>
                      <a:r>
                        <a:rPr lang="en-GB" sz="1300" baseline="30000" dirty="0" smtClean="0"/>
                        <a:t>2</a:t>
                      </a:r>
                      <a:endParaRPr lang="en-GB" sz="1300" baseline="300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endParaRPr lang="en-GB" sz="1300" baseline="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/>
                        <a:t>350/275</a:t>
                      </a:r>
                      <a:r>
                        <a:rPr lang="it-IT" sz="1300" dirty="0" smtClean="0">
                          <a:latin typeface="Symbol" pitchFamily="18" charset="2"/>
                        </a:rPr>
                        <a:t>m</a:t>
                      </a:r>
                      <a:r>
                        <a:rPr lang="en-GB" sz="1300" baseline="0" dirty="0" smtClean="0"/>
                        <a:t>m</a:t>
                      </a:r>
                      <a:r>
                        <a:rPr lang="en-GB" sz="1300" baseline="30000" dirty="0" smtClean="0"/>
                        <a:t>2</a:t>
                      </a:r>
                      <a:endParaRPr lang="en-GB" sz="1300" dirty="0" smtClean="0"/>
                    </a:p>
                  </a:txBody>
                  <a:tcPr marL="84325" marR="84325" marT="42162" marB="42162"/>
                </a:tc>
              </a:tr>
              <a:tr h="477841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Chip area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210mm</a:t>
                      </a:r>
                      <a:r>
                        <a:rPr lang="en-GB" sz="1300" baseline="30000" dirty="0" smtClean="0"/>
                        <a:t>2</a:t>
                      </a:r>
                      <a:endParaRPr lang="en-GB" sz="1300" baseline="300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~400mm</a:t>
                      </a:r>
                      <a:r>
                        <a:rPr lang="en-GB" sz="1300" baseline="30000" dirty="0" smtClean="0"/>
                        <a:t>2</a:t>
                      </a:r>
                      <a:endParaRPr lang="en-GB" sz="1300" baseline="300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5.4mm</a:t>
                      </a:r>
                      <a:r>
                        <a:rPr lang="en-GB" sz="1300" baseline="30000" dirty="0" smtClean="0"/>
                        <a:t>2</a:t>
                      </a:r>
                      <a:r>
                        <a:rPr lang="en-GB" sz="1300" dirty="0" smtClean="0"/>
                        <a:t> (pixel array 2.56mm</a:t>
                      </a:r>
                      <a:r>
                        <a:rPr lang="en-GB" sz="1300" baseline="30000" dirty="0" smtClean="0"/>
                        <a:t>2</a:t>
                      </a:r>
                      <a:r>
                        <a:rPr lang="en-GB" sz="1300" baseline="0" dirty="0" smtClean="0"/>
                        <a:t>)</a:t>
                      </a:r>
                      <a:endParaRPr lang="en-GB" sz="1300" baseline="0" dirty="0"/>
                    </a:p>
                  </a:txBody>
                  <a:tcPr marL="84325" marR="84325" marT="42162" marB="42162"/>
                </a:tc>
              </a:tr>
              <a:tr h="281083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#pixels/chip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256x256 (65k)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~250k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64x64 (4k)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</a:tr>
              <a:tr h="674599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Functionality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TOT</a:t>
                      </a:r>
                      <a:r>
                        <a:rPr lang="en-GB" sz="1300" baseline="0" dirty="0" smtClean="0"/>
                        <a:t> 10bit, </a:t>
                      </a:r>
                      <a:r>
                        <a:rPr lang="en-GB" sz="1300" baseline="0" dirty="0" err="1" smtClean="0"/>
                        <a:t>ToA</a:t>
                      </a:r>
                      <a:r>
                        <a:rPr lang="en-GB" sz="1300" baseline="0" dirty="0" smtClean="0"/>
                        <a:t> 14+4bit or</a:t>
                      </a:r>
                    </a:p>
                    <a:p>
                      <a:pPr algn="ctr"/>
                      <a:r>
                        <a:rPr lang="en-GB" sz="1300" baseline="0" dirty="0" smtClean="0"/>
                        <a:t>ITOT 14bit, PC 10bit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err="1" smtClean="0"/>
                        <a:t>ToA+TOT</a:t>
                      </a:r>
                      <a:r>
                        <a:rPr lang="en-GB" sz="1300" baseline="0" dirty="0" smtClean="0"/>
                        <a:t> or</a:t>
                      </a:r>
                    </a:p>
                    <a:p>
                      <a:pPr algn="ctr"/>
                      <a:r>
                        <a:rPr lang="en-GB" sz="1300" baseline="0" dirty="0" smtClean="0"/>
                        <a:t>PC+ITOT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err="1" smtClean="0"/>
                        <a:t>ToA</a:t>
                      </a:r>
                      <a:r>
                        <a:rPr lang="en-GB" sz="1300" dirty="0" smtClean="0"/>
                        <a:t> 4bit, TOT 4bit</a:t>
                      </a:r>
                      <a:r>
                        <a:rPr lang="en-GB" sz="1300" baseline="0" dirty="0"/>
                        <a:t> </a:t>
                      </a:r>
                      <a:r>
                        <a:rPr lang="en-GB" sz="1300" baseline="0" dirty="0" smtClean="0"/>
                        <a:t>or</a:t>
                      </a:r>
                    </a:p>
                    <a:p>
                      <a:pPr algn="ctr"/>
                      <a:r>
                        <a:rPr lang="en-GB" sz="1300" baseline="0" dirty="0" smtClean="0"/>
                        <a:t>PC 4bit (only for calibration)</a:t>
                      </a:r>
                      <a:endParaRPr lang="en-GB" sz="1300" dirty="0" smtClean="0"/>
                    </a:p>
                  </a:txBody>
                  <a:tcPr marL="84325" marR="84325" marT="42162" marB="42162"/>
                </a:tc>
              </a:tr>
              <a:tr h="4778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/>
                        <a:t>Clock frequency</a:t>
                      </a:r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40MHz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100MHz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</a:tr>
              <a:tr h="2810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/>
                        <a:t>Readout</a:t>
                      </a:r>
                      <a:r>
                        <a:rPr lang="en-GB" sz="1300" baseline="0" dirty="0" smtClean="0"/>
                        <a:t> clock</a:t>
                      </a:r>
                      <a:endParaRPr lang="en-GB" sz="1300" dirty="0" smtClean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160MHz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320MHz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</a:tr>
              <a:tr h="4778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/>
                        <a:t>Readout mode</a:t>
                      </a:r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Data Driven or</a:t>
                      </a:r>
                    </a:p>
                    <a:p>
                      <a:pPr algn="ctr"/>
                      <a:r>
                        <a:rPr lang="en-GB" sz="1300" dirty="0" smtClean="0"/>
                        <a:t>Sequential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Sequential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Sequential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</a:tr>
              <a:tr h="281083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Power</a:t>
                      </a:r>
                      <a:r>
                        <a:rPr lang="en-GB" sz="1300" baseline="0" dirty="0" smtClean="0"/>
                        <a:t> pulsing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YES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YES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YES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</a:tr>
              <a:tr h="477841"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Data Compression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Per pixel (sparse readout)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Per pixel, per column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300" dirty="0" smtClean="0"/>
                        <a:t>Per pixel, per cluster, per column</a:t>
                      </a:r>
                      <a:endParaRPr lang="en-GB" sz="1300" dirty="0"/>
                    </a:p>
                  </a:txBody>
                  <a:tcPr marL="84325" marR="84325" marT="42162" marB="4216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4733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ABC130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3512733" cy="3916363"/>
          </a:xfrm>
        </p:spPr>
        <p:txBody>
          <a:bodyPr/>
          <a:lstStyle/>
          <a:p>
            <a:r>
              <a:rPr lang="en-US" dirty="0" smtClean="0"/>
              <a:t>CMOS 130 nm</a:t>
            </a:r>
          </a:p>
          <a:p>
            <a:r>
              <a:rPr lang="en-US" dirty="0" smtClean="0"/>
              <a:t>256 channels</a:t>
            </a:r>
          </a:p>
          <a:p>
            <a:r>
              <a:rPr lang="en-US" dirty="0" smtClean="0"/>
              <a:t>Preamplifier, shaper, discriminator</a:t>
            </a:r>
          </a:p>
          <a:p>
            <a:r>
              <a:rPr lang="en-US" dirty="0" smtClean="0"/>
              <a:t>Complex buffering schemes</a:t>
            </a:r>
          </a:p>
          <a:p>
            <a:r>
              <a:rPr lang="en-US" dirty="0" smtClean="0"/>
              <a:t>Readout at 160 Mbps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 descr="abcn_top_lay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06471" y="1931801"/>
            <a:ext cx="4874747" cy="4241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295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LHC Experiments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80279" y="1508167"/>
            <a:ext cx="7791554" cy="5074094"/>
            <a:chOff x="228600" y="838200"/>
            <a:chExt cx="8775700" cy="57150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838200"/>
              <a:ext cx="4601068" cy="266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838200"/>
              <a:ext cx="4127500" cy="2662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3581400"/>
              <a:ext cx="4572000" cy="2967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800" y="3581400"/>
              <a:ext cx="4084598" cy="297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59624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NA62 GTK TDCPIX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610271"/>
            <a:ext cx="5343249" cy="2286874"/>
          </a:xfrm>
        </p:spPr>
        <p:txBody>
          <a:bodyPr>
            <a:normAutofit/>
          </a:bodyPr>
          <a:lstStyle/>
          <a:p>
            <a:r>
              <a:rPr lang="en-US" dirty="0" smtClean="0"/>
              <a:t>CMOS 130nm</a:t>
            </a:r>
            <a:endParaRPr lang="en-US" dirty="0"/>
          </a:p>
          <a:p>
            <a:r>
              <a:rPr lang="en-US" dirty="0"/>
              <a:t>Pixel matrix (300x300um); 1800 pixel </a:t>
            </a:r>
            <a:r>
              <a:rPr lang="en-US" dirty="0" smtClean="0"/>
              <a:t>cells</a:t>
            </a:r>
          </a:p>
          <a:p>
            <a:r>
              <a:rPr lang="en-US" dirty="0" smtClean="0"/>
              <a:t>Hit time measurement </a:t>
            </a:r>
          </a:p>
          <a:p>
            <a:pPr lvl="1"/>
            <a:r>
              <a:rPr lang="en-US" dirty="0" smtClean="0"/>
              <a:t>~100 </a:t>
            </a:r>
            <a:r>
              <a:rPr lang="en-US" dirty="0" err="1" smtClean="0"/>
              <a:t>ps</a:t>
            </a:r>
            <a:r>
              <a:rPr lang="en-US" dirty="0" smtClean="0"/>
              <a:t> resolution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5925311" y="1648218"/>
            <a:ext cx="2929649" cy="4841818"/>
            <a:chOff x="5421913" y="953344"/>
            <a:chExt cx="3572742" cy="5904656"/>
          </a:xfrm>
        </p:grpSpPr>
        <p:pic>
          <p:nvPicPr>
            <p:cNvPr id="7" name="Picture 3" descr="C:\bonacini\top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76" t="4224" r="3207" b="4997"/>
            <a:stretch/>
          </p:blipFill>
          <p:spPr bwMode="auto">
            <a:xfrm>
              <a:off x="5421913" y="953344"/>
              <a:ext cx="3542793" cy="59046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5474193" y="953344"/>
              <a:ext cx="3520462" cy="4446654"/>
            </a:xfrm>
            <a:prstGeom prst="rect">
              <a:avLst/>
            </a:prstGeom>
            <a:noFill/>
            <a:ln w="3492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accent5">
                      <a:lumMod val="50000"/>
                    </a:schemeClr>
                  </a:solidFill>
                </a:rPr>
                <a:t>Pixel matrix</a:t>
              </a:r>
              <a:endParaRPr lang="en-GB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444244" y="5489848"/>
              <a:ext cx="3520462" cy="1354936"/>
            </a:xfrm>
            <a:prstGeom prst="rect">
              <a:avLst/>
            </a:prstGeom>
            <a:noFill/>
            <a:ln w="3492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accent5">
                      <a:lumMod val="50000"/>
                    </a:schemeClr>
                  </a:solidFill>
                </a:rPr>
                <a:t>“South bank”</a:t>
              </a:r>
              <a:endParaRPr lang="en-GB" dirty="0">
                <a:solidFill>
                  <a:schemeClr val="accent5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1550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Monolithic Pixels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4839928"/>
            <a:ext cx="8146227" cy="165010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Technology offers high resistivity epitaxial layer of up to 18 micron thick and a deep </a:t>
            </a:r>
            <a:r>
              <a:rPr lang="en-US" dirty="0" err="1" smtClean="0"/>
              <a:t>Pwell</a:t>
            </a:r>
            <a:r>
              <a:rPr lang="en-US" dirty="0" smtClean="0"/>
              <a:t>, allowing </a:t>
            </a:r>
            <a:r>
              <a:rPr lang="en-US" dirty="0"/>
              <a:t>integration of PMOS and NMOS in the pixel</a:t>
            </a:r>
          </a:p>
          <a:p>
            <a:r>
              <a:rPr lang="en-US" dirty="0"/>
              <a:t>Can be used to implement a monolithic detector integrating a detector matrix and its readout in one piece of silicon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1045457" y="1591002"/>
            <a:ext cx="6345853" cy="3049280"/>
            <a:chOff x="1045454" y="1591000"/>
            <a:chExt cx="7130171" cy="3426157"/>
          </a:xfrm>
        </p:grpSpPr>
        <p:sp>
          <p:nvSpPr>
            <p:cNvPr id="8" name="Rectangle 7"/>
            <p:cNvSpPr/>
            <p:nvPr/>
          </p:nvSpPr>
          <p:spPr bwMode="auto">
            <a:xfrm>
              <a:off x="1273032" y="2451990"/>
              <a:ext cx="6465200" cy="1946042"/>
            </a:xfrm>
            <a:prstGeom prst="rect">
              <a:avLst/>
            </a:prstGeom>
            <a:solidFill>
              <a:schemeClr val="accent2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>
              <a:off x="1273032" y="2460297"/>
              <a:ext cx="2900680" cy="1045104"/>
            </a:xfrm>
            <a:prstGeom prst="rect">
              <a:avLst/>
            </a:prstGeom>
            <a:gradFill rotWithShape="1">
              <a:gsLst>
                <a:gs pos="0">
                  <a:srgbClr val="660066"/>
                </a:gs>
                <a:gs pos="100000">
                  <a:srgbClr val="666699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272120" y="2454097"/>
              <a:ext cx="6466111" cy="256306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1273032" y="2463303"/>
              <a:ext cx="2567814" cy="739061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2" name="Rectangle 23"/>
            <p:cNvSpPr>
              <a:spLocks noChangeArrowheads="1"/>
            </p:cNvSpPr>
            <p:nvPr/>
          </p:nvSpPr>
          <p:spPr bwMode="auto">
            <a:xfrm>
              <a:off x="1045454" y="3182031"/>
              <a:ext cx="3164212" cy="290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800" dirty="0" err="1" smtClean="0">
                  <a:solidFill>
                    <a:schemeClr val="accent1"/>
                  </a:solidFill>
                </a:rPr>
                <a:t>Deep</a:t>
              </a:r>
              <a:r>
                <a:rPr lang="fr-FR" sz="1800" dirty="0" smtClean="0">
                  <a:solidFill>
                    <a:schemeClr val="accent1"/>
                  </a:solidFill>
                </a:rPr>
                <a:t> </a:t>
              </a:r>
              <a:r>
                <a:rPr lang="fr-FR" sz="1800" dirty="0" err="1" smtClean="0">
                  <a:solidFill>
                    <a:schemeClr val="accent1"/>
                  </a:solidFill>
                </a:rPr>
                <a:t>Pwell</a:t>
              </a:r>
              <a:endParaRPr lang="fr-FR" sz="1800" dirty="0">
                <a:solidFill>
                  <a:schemeClr val="accent1"/>
                </a:solidFill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1273032" y="2466311"/>
              <a:ext cx="1269950" cy="734272"/>
            </a:xfrm>
            <a:prstGeom prst="rect">
              <a:avLst/>
            </a:prstGeom>
            <a:gradFill rotWithShape="1">
              <a:gsLst>
                <a:gs pos="0">
                  <a:srgbClr val="62618D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4" name="Rectangle 23"/>
            <p:cNvSpPr>
              <a:spLocks noChangeArrowheads="1"/>
            </p:cNvSpPr>
            <p:nvPr/>
          </p:nvSpPr>
          <p:spPr bwMode="auto">
            <a:xfrm>
              <a:off x="1356776" y="2713208"/>
              <a:ext cx="1024759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800" dirty="0" err="1" smtClean="0">
                  <a:solidFill>
                    <a:srgbClr val="000000"/>
                  </a:solidFill>
                </a:rPr>
                <a:t>Pwell</a:t>
              </a:r>
              <a:endParaRPr lang="fr-FR" sz="1800" dirty="0">
                <a:solidFill>
                  <a:srgbClr val="000000"/>
                </a:solidFill>
              </a:endParaRPr>
            </a:p>
          </p:txBody>
        </p:sp>
        <p:sp>
          <p:nvSpPr>
            <p:cNvPr id="15" name="Rectangle 23"/>
            <p:cNvSpPr>
              <a:spLocks noChangeArrowheads="1"/>
            </p:cNvSpPr>
            <p:nvPr/>
          </p:nvSpPr>
          <p:spPr bwMode="auto">
            <a:xfrm>
              <a:off x="1352310" y="4621514"/>
              <a:ext cx="1998856" cy="3397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800" dirty="0" smtClean="0">
                  <a:solidFill>
                    <a:srgbClr val="000000"/>
                  </a:solidFill>
                </a:rPr>
                <a:t>P-</a:t>
              </a:r>
              <a:r>
                <a:rPr lang="fr-FR" sz="1800" dirty="0" err="1" smtClean="0">
                  <a:solidFill>
                    <a:srgbClr val="000000"/>
                  </a:solidFill>
                </a:rPr>
                <a:t>substrate</a:t>
              </a:r>
              <a:endParaRPr lang="fr-FR" sz="1800" dirty="0">
                <a:solidFill>
                  <a:srgbClr val="000000"/>
                </a:solidFill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2790455" y="2468511"/>
              <a:ext cx="273947" cy="198597"/>
            </a:xfrm>
            <a:prstGeom prst="rect">
              <a:avLst/>
            </a:prstGeom>
            <a:solidFill>
              <a:srgbClr val="3366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3325195" y="2470706"/>
              <a:ext cx="273947" cy="198597"/>
            </a:xfrm>
            <a:prstGeom prst="rect">
              <a:avLst/>
            </a:prstGeom>
            <a:solidFill>
              <a:srgbClr val="3366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8" name="Rectangle 11"/>
            <p:cNvSpPr>
              <a:spLocks noChangeArrowheads="1"/>
            </p:cNvSpPr>
            <p:nvPr/>
          </p:nvSpPr>
          <p:spPr bwMode="auto">
            <a:xfrm>
              <a:off x="3065753" y="2320055"/>
              <a:ext cx="285413" cy="5985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9" name="Rectangle 11"/>
            <p:cNvSpPr>
              <a:spLocks noChangeArrowheads="1"/>
            </p:cNvSpPr>
            <p:nvPr/>
          </p:nvSpPr>
          <p:spPr bwMode="auto">
            <a:xfrm>
              <a:off x="1457354" y="2471486"/>
              <a:ext cx="273947" cy="198597"/>
            </a:xfrm>
            <a:prstGeom prst="rect">
              <a:avLst/>
            </a:prstGeom>
            <a:solidFill>
              <a:srgbClr val="FF66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0" name="Rectangle 11"/>
            <p:cNvSpPr>
              <a:spLocks noChangeArrowheads="1"/>
            </p:cNvSpPr>
            <p:nvPr/>
          </p:nvSpPr>
          <p:spPr bwMode="auto">
            <a:xfrm>
              <a:off x="1992094" y="2473681"/>
              <a:ext cx="273947" cy="198597"/>
            </a:xfrm>
            <a:prstGeom prst="rect">
              <a:avLst/>
            </a:prstGeom>
            <a:solidFill>
              <a:srgbClr val="FF66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1" name="Rectangle 11"/>
            <p:cNvSpPr>
              <a:spLocks noChangeArrowheads="1"/>
            </p:cNvSpPr>
            <p:nvPr/>
          </p:nvSpPr>
          <p:spPr bwMode="auto">
            <a:xfrm>
              <a:off x="1732652" y="2308600"/>
              <a:ext cx="285413" cy="5985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2" name="Rectangle 23"/>
            <p:cNvSpPr>
              <a:spLocks noChangeArrowheads="1"/>
            </p:cNvSpPr>
            <p:nvPr/>
          </p:nvSpPr>
          <p:spPr bwMode="auto">
            <a:xfrm>
              <a:off x="2568821" y="2742472"/>
              <a:ext cx="1200817" cy="307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800" dirty="0" err="1" smtClean="0">
                  <a:solidFill>
                    <a:srgbClr val="000000"/>
                  </a:solidFill>
                </a:rPr>
                <a:t>Nwell</a:t>
              </a:r>
              <a:endParaRPr lang="fr-FR" sz="1800" dirty="0">
                <a:solidFill>
                  <a:srgbClr val="000000"/>
                </a:solidFill>
              </a:endParaRPr>
            </a:p>
          </p:txBody>
        </p:sp>
        <p:sp>
          <p:nvSpPr>
            <p:cNvPr id="23" name="Rectangle 11"/>
            <p:cNvSpPr>
              <a:spLocks noChangeArrowheads="1"/>
            </p:cNvSpPr>
            <p:nvPr/>
          </p:nvSpPr>
          <p:spPr bwMode="auto">
            <a:xfrm>
              <a:off x="4181810" y="2457289"/>
              <a:ext cx="699033" cy="711143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3196024" y="1591000"/>
              <a:ext cx="2583195" cy="356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800" dirty="0" err="1" smtClean="0">
                  <a:solidFill>
                    <a:srgbClr val="000000"/>
                  </a:solidFill>
                </a:rPr>
                <a:t>Nwell</a:t>
              </a:r>
              <a:r>
                <a:rPr lang="fr-FR" sz="1800" dirty="0" smtClean="0">
                  <a:solidFill>
                    <a:srgbClr val="000000"/>
                  </a:solidFill>
                </a:rPr>
                <a:t/>
              </a:r>
              <a:br>
                <a:rPr lang="fr-FR" sz="1800" dirty="0" smtClean="0">
                  <a:solidFill>
                    <a:srgbClr val="000000"/>
                  </a:solidFill>
                </a:rPr>
              </a:br>
              <a:r>
                <a:rPr lang="fr-FR" sz="1800" dirty="0" smtClean="0">
                  <a:solidFill>
                    <a:srgbClr val="000000"/>
                  </a:solidFill>
                </a:rPr>
                <a:t>Collection </a:t>
              </a:r>
              <a:br>
                <a:rPr lang="fr-FR" sz="1800" dirty="0" smtClean="0">
                  <a:solidFill>
                    <a:srgbClr val="000000"/>
                  </a:solidFill>
                </a:rPr>
              </a:br>
              <a:r>
                <a:rPr lang="fr-FR" sz="1800" dirty="0" smtClean="0">
                  <a:solidFill>
                    <a:srgbClr val="000000"/>
                  </a:solidFill>
                </a:rPr>
                <a:t>Electrode</a:t>
              </a:r>
              <a:endParaRPr lang="fr-FR" sz="1800" dirty="0">
                <a:solidFill>
                  <a:srgbClr val="000000"/>
                </a:solidFill>
              </a:endParaRPr>
            </a:p>
          </p:txBody>
        </p:sp>
        <p:sp>
          <p:nvSpPr>
            <p:cNvPr id="25" name="Rectangle 11"/>
            <p:cNvSpPr>
              <a:spLocks noChangeArrowheads="1"/>
            </p:cNvSpPr>
            <p:nvPr/>
          </p:nvSpPr>
          <p:spPr bwMode="auto">
            <a:xfrm>
              <a:off x="4853726" y="2468394"/>
              <a:ext cx="2884506" cy="1037007"/>
            </a:xfrm>
            <a:prstGeom prst="rect">
              <a:avLst/>
            </a:prstGeom>
            <a:gradFill rotWithShape="1">
              <a:gsLst>
                <a:gs pos="0">
                  <a:srgbClr val="660066"/>
                </a:gs>
                <a:gs pos="100000">
                  <a:srgbClr val="666699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6" name="Rectangle 11"/>
            <p:cNvSpPr>
              <a:spLocks noChangeArrowheads="1"/>
            </p:cNvSpPr>
            <p:nvPr/>
          </p:nvSpPr>
          <p:spPr bwMode="auto">
            <a:xfrm>
              <a:off x="5146375" y="2457289"/>
              <a:ext cx="2584565" cy="730645"/>
            </a:xfrm>
            <a:prstGeom prst="rect">
              <a:avLst/>
            </a:prstGeom>
            <a:gradFill rotWithShape="1">
              <a:gsLst>
                <a:gs pos="0">
                  <a:srgbClr val="FFCC00">
                    <a:gamma/>
                    <a:shade val="46275"/>
                    <a:invGamma/>
                  </a:srgbClr>
                </a:gs>
                <a:gs pos="100000">
                  <a:srgbClr val="FFCC00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7" name="Rectangle 11"/>
            <p:cNvSpPr>
              <a:spLocks noChangeArrowheads="1"/>
            </p:cNvSpPr>
            <p:nvPr/>
          </p:nvSpPr>
          <p:spPr bwMode="auto">
            <a:xfrm>
              <a:off x="5130298" y="2460297"/>
              <a:ext cx="1302777" cy="724211"/>
            </a:xfrm>
            <a:prstGeom prst="rect">
              <a:avLst/>
            </a:prstGeom>
            <a:gradFill rotWithShape="1">
              <a:gsLst>
                <a:gs pos="0">
                  <a:srgbClr val="62618D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5246870" y="2721305"/>
              <a:ext cx="1024759" cy="392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800" dirty="0" err="1" smtClean="0">
                  <a:solidFill>
                    <a:srgbClr val="000000"/>
                  </a:solidFill>
                </a:rPr>
                <a:t>Pwell</a:t>
              </a:r>
              <a:endParaRPr lang="fr-FR" sz="1800" dirty="0">
                <a:solidFill>
                  <a:srgbClr val="000000"/>
                </a:solidFill>
              </a:endParaRPr>
            </a:p>
          </p:txBody>
        </p:sp>
        <p:sp>
          <p:nvSpPr>
            <p:cNvPr id="29" name="Rectangle 11"/>
            <p:cNvSpPr>
              <a:spLocks noChangeArrowheads="1"/>
            </p:cNvSpPr>
            <p:nvPr/>
          </p:nvSpPr>
          <p:spPr bwMode="auto">
            <a:xfrm>
              <a:off x="6680549" y="2462497"/>
              <a:ext cx="273947" cy="198597"/>
            </a:xfrm>
            <a:prstGeom prst="rect">
              <a:avLst/>
            </a:prstGeom>
            <a:solidFill>
              <a:srgbClr val="3366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7215289" y="2464692"/>
              <a:ext cx="273947" cy="198597"/>
            </a:xfrm>
            <a:prstGeom prst="rect">
              <a:avLst/>
            </a:prstGeom>
            <a:solidFill>
              <a:srgbClr val="3366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1" name="Rectangle 11"/>
            <p:cNvSpPr>
              <a:spLocks noChangeArrowheads="1"/>
            </p:cNvSpPr>
            <p:nvPr/>
          </p:nvSpPr>
          <p:spPr bwMode="auto">
            <a:xfrm>
              <a:off x="6955847" y="2328152"/>
              <a:ext cx="285413" cy="5985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2" name="Rectangle 11"/>
            <p:cNvSpPr>
              <a:spLocks noChangeArrowheads="1"/>
            </p:cNvSpPr>
            <p:nvPr/>
          </p:nvSpPr>
          <p:spPr bwMode="auto">
            <a:xfrm>
              <a:off x="5347448" y="2451042"/>
              <a:ext cx="273947" cy="198597"/>
            </a:xfrm>
            <a:prstGeom prst="rect">
              <a:avLst/>
            </a:prstGeom>
            <a:solidFill>
              <a:srgbClr val="FF66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3" name="Rectangle 11"/>
            <p:cNvSpPr>
              <a:spLocks noChangeArrowheads="1"/>
            </p:cNvSpPr>
            <p:nvPr/>
          </p:nvSpPr>
          <p:spPr bwMode="auto">
            <a:xfrm>
              <a:off x="5882188" y="2453237"/>
              <a:ext cx="273947" cy="198597"/>
            </a:xfrm>
            <a:prstGeom prst="rect">
              <a:avLst/>
            </a:prstGeom>
            <a:solidFill>
              <a:srgbClr val="FF66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4" name="Rectangle 11"/>
            <p:cNvSpPr>
              <a:spLocks noChangeArrowheads="1"/>
            </p:cNvSpPr>
            <p:nvPr/>
          </p:nvSpPr>
          <p:spPr bwMode="auto">
            <a:xfrm>
              <a:off x="5622746" y="2316697"/>
              <a:ext cx="285413" cy="59852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35" name="Rectangle 23"/>
            <p:cNvSpPr>
              <a:spLocks noChangeArrowheads="1"/>
            </p:cNvSpPr>
            <p:nvPr/>
          </p:nvSpPr>
          <p:spPr bwMode="auto">
            <a:xfrm>
              <a:off x="6458915" y="2736458"/>
              <a:ext cx="1200817" cy="307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800" dirty="0" err="1" smtClean="0">
                  <a:solidFill>
                    <a:srgbClr val="000000"/>
                  </a:solidFill>
                </a:rPr>
                <a:t>Nwell</a:t>
              </a:r>
              <a:endParaRPr lang="fr-FR" sz="1800" dirty="0">
                <a:solidFill>
                  <a:srgbClr val="000000"/>
                </a:solidFill>
              </a:endParaRPr>
            </a:p>
          </p:txBody>
        </p:sp>
        <p:sp>
          <p:nvSpPr>
            <p:cNvPr id="36" name="Rectangle 23"/>
            <p:cNvSpPr>
              <a:spLocks noChangeArrowheads="1"/>
            </p:cNvSpPr>
            <p:nvPr/>
          </p:nvSpPr>
          <p:spPr bwMode="auto">
            <a:xfrm>
              <a:off x="1331960" y="3942836"/>
              <a:ext cx="2375622" cy="370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800" dirty="0" smtClean="0">
                  <a:solidFill>
                    <a:srgbClr val="000000"/>
                  </a:solidFill>
                </a:rPr>
                <a:t>P-</a:t>
              </a:r>
              <a:r>
                <a:rPr lang="fr-FR" sz="1800" dirty="0" err="1" smtClean="0">
                  <a:solidFill>
                    <a:srgbClr val="000000"/>
                  </a:solidFill>
                </a:rPr>
                <a:t>epitaxial</a:t>
              </a:r>
              <a:r>
                <a:rPr lang="fr-FR" sz="1800" dirty="0" smtClean="0">
                  <a:solidFill>
                    <a:srgbClr val="000000"/>
                  </a:solidFill>
                </a:rPr>
                <a:t> layer</a:t>
              </a:r>
              <a:endParaRPr lang="fr-FR" sz="1800" dirty="0">
                <a:solidFill>
                  <a:srgbClr val="000000"/>
                </a:solidFill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>
              <a:off x="8159750" y="2508907"/>
              <a:ext cx="15875" cy="188912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38" name="Rectangle 23"/>
            <p:cNvSpPr>
              <a:spLocks noChangeArrowheads="1"/>
            </p:cNvSpPr>
            <p:nvPr/>
          </p:nvSpPr>
          <p:spPr bwMode="auto">
            <a:xfrm rot="16200000">
              <a:off x="7219710" y="3297539"/>
              <a:ext cx="1408097" cy="3397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algn="ctr">
                <a:lnSpc>
                  <a:spcPct val="90000"/>
                </a:lnSpc>
              </a:pPr>
              <a:r>
                <a:rPr lang="fr-FR" sz="1800" dirty="0" smtClean="0">
                  <a:solidFill>
                    <a:srgbClr val="000000"/>
                  </a:solidFill>
                </a:rPr>
                <a:t>18 micron</a:t>
              </a:r>
              <a:endParaRPr lang="fr-FR" sz="18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29589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Developments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7799295" cy="3916363"/>
          </a:xfrm>
        </p:spPr>
        <p:txBody>
          <a:bodyPr/>
          <a:lstStyle/>
          <a:p>
            <a:r>
              <a:rPr lang="en-US" dirty="0" smtClean="0"/>
              <a:t>Readout chips for GEM detectors</a:t>
            </a:r>
          </a:p>
          <a:p>
            <a:r>
              <a:rPr lang="en-US" dirty="0" smtClean="0"/>
              <a:t>Amplifier for diamond beam condition monitor detector</a:t>
            </a:r>
          </a:p>
          <a:p>
            <a:r>
              <a:rPr lang="en-US" dirty="0" smtClean="0"/>
              <a:t>Pixel prototype for a linear collider pixel detector (65 nm)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8166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0168" y="3102277"/>
            <a:ext cx="7799295" cy="8680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3200" b="1" i="1" dirty="0" smtClean="0"/>
              <a:t>THANK YOU FOR YOUR ATTENTION</a:t>
            </a:r>
            <a:endParaRPr lang="en-US" sz="3200" b="1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90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ESE Group: mandate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782" y="1808352"/>
            <a:ext cx="7981211" cy="3916363"/>
          </a:xfrm>
        </p:spPr>
        <p:txBody>
          <a:bodyPr>
            <a:noAutofit/>
          </a:bodyPr>
          <a:lstStyle/>
          <a:p>
            <a:r>
              <a:rPr lang="en-US" sz="1400" dirty="0" smtClean="0"/>
              <a:t>Development/qualification of </a:t>
            </a:r>
            <a:r>
              <a:rPr lang="en-US" sz="1400" dirty="0"/>
              <a:t>specific technologies required for </a:t>
            </a:r>
            <a:r>
              <a:rPr lang="en-US" sz="1400" dirty="0" smtClean="0"/>
              <a:t>experiments</a:t>
            </a:r>
            <a:endParaRPr lang="en-US" sz="1400" dirty="0"/>
          </a:p>
          <a:p>
            <a:pPr lvl="1"/>
            <a:r>
              <a:rPr lang="en-US" sz="1200" dirty="0" smtClean="0"/>
              <a:t>Radiation </a:t>
            </a:r>
            <a:r>
              <a:rPr lang="en-US" sz="1200" dirty="0"/>
              <a:t>hard IC Technologies: 250nm, 130nm, </a:t>
            </a:r>
            <a:r>
              <a:rPr lang="en-US" sz="1200" dirty="0" smtClean="0"/>
              <a:t>65nm </a:t>
            </a:r>
            <a:r>
              <a:rPr lang="en-US" sz="1200" dirty="0"/>
              <a:t>CMOS</a:t>
            </a:r>
          </a:p>
          <a:p>
            <a:pPr lvl="1"/>
            <a:r>
              <a:rPr lang="en-US" sz="1200" dirty="0"/>
              <a:t>Common building blocks: Optical links, </a:t>
            </a:r>
            <a:r>
              <a:rPr lang="en-US" sz="1200" dirty="0" smtClean="0"/>
              <a:t>Power </a:t>
            </a:r>
            <a:r>
              <a:rPr lang="en-US" sz="1200" dirty="0"/>
              <a:t>conversion, Control/</a:t>
            </a:r>
            <a:r>
              <a:rPr lang="en-US" sz="1200" dirty="0" smtClean="0"/>
              <a:t>monitoring</a:t>
            </a:r>
            <a:endParaRPr lang="en-US" sz="1200" dirty="0"/>
          </a:p>
          <a:p>
            <a:pPr lvl="1"/>
            <a:r>
              <a:rPr lang="en-US" sz="1200" dirty="0" smtClean="0"/>
              <a:t>Readout electronics of detectors: from sensors to data storage</a:t>
            </a:r>
            <a:endParaRPr lang="en-US" sz="1200" dirty="0"/>
          </a:p>
          <a:p>
            <a:pPr lvl="1"/>
            <a:r>
              <a:rPr lang="en-US" sz="1200" dirty="0" smtClean="0"/>
              <a:t>Infrastructure: Crates</a:t>
            </a:r>
            <a:r>
              <a:rPr lang="en-US" sz="1200" dirty="0"/>
              <a:t>, Racks, Power supplies</a:t>
            </a:r>
          </a:p>
          <a:p>
            <a:r>
              <a:rPr lang="en-US" sz="1400" dirty="0"/>
              <a:t>Contribute to specific </a:t>
            </a:r>
            <a:r>
              <a:rPr lang="en-US" sz="1400" dirty="0" smtClean="0"/>
              <a:t>experiment systems </a:t>
            </a:r>
          </a:p>
          <a:p>
            <a:pPr lvl="1"/>
            <a:r>
              <a:rPr lang="en-US" sz="1200" dirty="0" smtClean="0"/>
              <a:t>E.g. CMS tracker </a:t>
            </a:r>
            <a:r>
              <a:rPr lang="en-US" sz="1200" dirty="0" smtClean="0"/>
              <a:t>upgrade, ATLAS Central Trigger, ALICE Inner Tracker, </a:t>
            </a:r>
            <a:r>
              <a:rPr lang="en-US" sz="1200" dirty="0" err="1" smtClean="0"/>
              <a:t>LHCb</a:t>
            </a:r>
            <a:r>
              <a:rPr lang="en-US" sz="1200" dirty="0" smtClean="0"/>
              <a:t> </a:t>
            </a:r>
            <a:r>
              <a:rPr lang="en-US" sz="1200" dirty="0" err="1" smtClean="0"/>
              <a:t>Velo</a:t>
            </a:r>
            <a:r>
              <a:rPr lang="en-US" sz="1200" dirty="0" smtClean="0"/>
              <a:t>, NA62 </a:t>
            </a:r>
            <a:r>
              <a:rPr lang="en-US" sz="1200" dirty="0" err="1" smtClean="0"/>
              <a:t>Gigatracker</a:t>
            </a:r>
            <a:r>
              <a:rPr lang="en-US" sz="1200" dirty="0" smtClean="0"/>
              <a:t>, ...</a:t>
            </a:r>
            <a:endParaRPr lang="en-US" sz="1200" dirty="0"/>
          </a:p>
          <a:p>
            <a:r>
              <a:rPr lang="en-US" sz="1400" dirty="0" smtClean="0"/>
              <a:t>Make </a:t>
            </a:r>
            <a:r>
              <a:rPr lang="en-US" sz="1400" dirty="0"/>
              <a:t>general instrumentation available to CERN </a:t>
            </a:r>
            <a:r>
              <a:rPr lang="en-US" sz="1400" dirty="0" smtClean="0"/>
              <a:t>users and experiments</a:t>
            </a:r>
            <a:endParaRPr lang="en-US" sz="1400" dirty="0"/>
          </a:p>
          <a:p>
            <a:pPr lvl="1"/>
            <a:r>
              <a:rPr lang="en-US" sz="1200" dirty="0"/>
              <a:t>Electronics </a:t>
            </a:r>
            <a:r>
              <a:rPr lang="en-US" sz="1200" dirty="0" smtClean="0"/>
              <a:t>pool</a:t>
            </a:r>
          </a:p>
          <a:p>
            <a:pPr lvl="1"/>
            <a:r>
              <a:rPr lang="en-US" sz="1200" dirty="0" smtClean="0"/>
              <a:t>Procurement and maintenance contracts for crates and power supplies</a:t>
            </a:r>
            <a:endParaRPr lang="en-US" sz="1200" dirty="0"/>
          </a:p>
          <a:p>
            <a:r>
              <a:rPr lang="en-US" sz="1400" dirty="0"/>
              <a:t>Electronics </a:t>
            </a:r>
            <a:r>
              <a:rPr lang="en-US" sz="1400" dirty="0" smtClean="0"/>
              <a:t>coordination</a:t>
            </a:r>
            <a:endParaRPr lang="en-US" sz="1400" dirty="0"/>
          </a:p>
          <a:p>
            <a:pPr lvl="1"/>
            <a:r>
              <a:rPr lang="en-US" sz="1200" dirty="0" smtClean="0"/>
              <a:t>“Management” in experiments </a:t>
            </a:r>
            <a:endParaRPr lang="en-US" sz="1200" dirty="0"/>
          </a:p>
          <a:p>
            <a:pPr marL="0" indent="0">
              <a:buNone/>
            </a:pPr>
            <a:r>
              <a:rPr lang="en-US" sz="1400" i="1" dirty="0">
                <a:solidFill>
                  <a:srgbClr val="0000FF"/>
                </a:solidFill>
              </a:rPr>
              <a:t>CERN contributes ~20% to the electronics of the </a:t>
            </a:r>
            <a:r>
              <a:rPr lang="en-US" sz="1400" i="1" dirty="0" smtClean="0">
                <a:solidFill>
                  <a:srgbClr val="0000FF"/>
                </a:solidFill>
              </a:rPr>
              <a:t>experiments. However more orders can go through CERN</a:t>
            </a:r>
            <a:endParaRPr lang="en-US" sz="1400" i="1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321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ESE Group</a:t>
            </a:r>
            <a:r>
              <a:rPr lang="en-US" smtClean="0"/>
              <a:t>: 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587387"/>
            <a:ext cx="6508377" cy="2630132"/>
          </a:xfrm>
        </p:spPr>
        <p:txBody>
          <a:bodyPr/>
          <a:lstStyle/>
          <a:p>
            <a:r>
              <a:rPr lang="en-US" dirty="0" smtClean="0"/>
              <a:t>55 </a:t>
            </a:r>
            <a:r>
              <a:rPr lang="en-US" dirty="0" smtClean="0"/>
              <a:t>CERN staffs</a:t>
            </a:r>
          </a:p>
          <a:p>
            <a:pPr lvl="1"/>
            <a:r>
              <a:rPr lang="en-US" dirty="0" smtClean="0"/>
              <a:t>36 </a:t>
            </a:r>
            <a:r>
              <a:rPr lang="en-US" dirty="0" smtClean="0"/>
              <a:t>engineers or applied physicists</a:t>
            </a:r>
          </a:p>
          <a:p>
            <a:r>
              <a:rPr lang="en-US" dirty="0" smtClean="0"/>
              <a:t>15 Post Docs</a:t>
            </a:r>
          </a:p>
          <a:p>
            <a:r>
              <a:rPr lang="en-US" dirty="0"/>
              <a:t>7</a:t>
            </a:r>
            <a:r>
              <a:rPr lang="en-US" dirty="0" smtClean="0"/>
              <a:t> </a:t>
            </a:r>
            <a:r>
              <a:rPr lang="en-US" dirty="0" smtClean="0"/>
              <a:t>Doctoral Students</a:t>
            </a:r>
          </a:p>
          <a:p>
            <a:r>
              <a:rPr lang="en-US" dirty="0"/>
              <a:t>3</a:t>
            </a:r>
            <a:r>
              <a:rPr lang="en-US" dirty="0" smtClean="0"/>
              <a:t> </a:t>
            </a:r>
            <a:r>
              <a:rPr lang="en-US" dirty="0" smtClean="0"/>
              <a:t>Technical Students (undergraduate)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5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Electronics Pool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5619972" cy="4100884"/>
          </a:xfrm>
        </p:spPr>
        <p:txBody>
          <a:bodyPr>
            <a:normAutofit/>
          </a:bodyPr>
          <a:lstStyle/>
          <a:p>
            <a:r>
              <a:rPr lang="en-US" dirty="0"/>
              <a:t>Rental of instrumentation, modular electronics, LV and HV power supplies, crates</a:t>
            </a:r>
          </a:p>
          <a:p>
            <a:pPr lvl="1"/>
            <a:r>
              <a:rPr lang="en-US" dirty="0"/>
              <a:t>Technical Support</a:t>
            </a:r>
          </a:p>
          <a:p>
            <a:pPr lvl="2"/>
            <a:r>
              <a:rPr lang="en-US" dirty="0"/>
              <a:t>Systematic verification</a:t>
            </a:r>
          </a:p>
          <a:p>
            <a:pPr lvl="2"/>
            <a:r>
              <a:rPr lang="en-US" dirty="0"/>
              <a:t>Test benches for each equipment type</a:t>
            </a:r>
          </a:p>
          <a:p>
            <a:pPr lvl="1"/>
            <a:r>
              <a:rPr lang="en-US" dirty="0"/>
              <a:t>Database (18000 items)</a:t>
            </a:r>
          </a:p>
          <a:p>
            <a:pPr lvl="1"/>
            <a:r>
              <a:rPr lang="en-US" dirty="0"/>
              <a:t>Logistics (4400 movements in 2011)</a:t>
            </a:r>
          </a:p>
          <a:p>
            <a:pPr lvl="1"/>
            <a:r>
              <a:rPr lang="en-US" dirty="0"/>
              <a:t>Procurement</a:t>
            </a:r>
          </a:p>
          <a:p>
            <a:pPr lvl="2"/>
            <a:r>
              <a:rPr lang="en-US" dirty="0"/>
              <a:t>6 Frame contracts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7" descr="benchT3 HV juin 201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523" y="3754512"/>
            <a:ext cx="2055167" cy="2740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6356523" y="3446735"/>
            <a:ext cx="2209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CAEN HV test bench</a:t>
            </a:r>
          </a:p>
        </p:txBody>
      </p:sp>
      <p:pic>
        <p:nvPicPr>
          <p:cNvPr id="9" name="Picture 8" descr="service-Electronics-Pool Site - Windows Internet Explorer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34" t="59604" r="30250" b="7471"/>
          <a:stretch/>
        </p:blipFill>
        <p:spPr>
          <a:xfrm>
            <a:off x="5858648" y="1474593"/>
            <a:ext cx="328422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062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and Crates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97" y="1894711"/>
            <a:ext cx="5425121" cy="4408181"/>
          </a:xfrm>
        </p:spPr>
        <p:txBody>
          <a:bodyPr>
            <a:normAutofit/>
          </a:bodyPr>
          <a:lstStyle/>
          <a:p>
            <a:r>
              <a:rPr lang="en-GB" dirty="0"/>
              <a:t>LHC Power supplies and crates, procurement and maintenance</a:t>
            </a:r>
          </a:p>
          <a:p>
            <a:pPr lvl="1"/>
            <a:r>
              <a:rPr lang="en-GB" dirty="0"/>
              <a:t>Frame Contracts (7)</a:t>
            </a:r>
          </a:p>
          <a:p>
            <a:pPr lvl="1"/>
            <a:r>
              <a:rPr lang="en-GB" dirty="0"/>
              <a:t>Database (13k items)</a:t>
            </a:r>
          </a:p>
          <a:p>
            <a:pPr lvl="1"/>
            <a:r>
              <a:rPr lang="en-GB" dirty="0"/>
              <a:t>Logistics (20-30 repairs/month) </a:t>
            </a:r>
          </a:p>
          <a:p>
            <a:pPr lvl="1"/>
            <a:r>
              <a:rPr lang="en-GB" dirty="0"/>
              <a:t>Technical Support</a:t>
            </a:r>
          </a:p>
          <a:p>
            <a:pPr lvl="2"/>
            <a:r>
              <a:rPr lang="en-GB" dirty="0"/>
              <a:t>Verification</a:t>
            </a:r>
          </a:p>
          <a:p>
            <a:pPr lvl="2"/>
            <a:r>
              <a:rPr lang="en-GB" dirty="0"/>
              <a:t>Preventive maintenance</a:t>
            </a:r>
          </a:p>
          <a:p>
            <a:pPr lvl="2"/>
            <a:r>
              <a:rPr lang="en-GB" dirty="0"/>
              <a:t>Test benches</a:t>
            </a:r>
          </a:p>
          <a:p>
            <a:r>
              <a:rPr lang="en-GB" dirty="0"/>
              <a:t>Power </a:t>
            </a:r>
            <a:r>
              <a:rPr lang="en-GB" dirty="0" smtClean="0"/>
              <a:t>distribution </a:t>
            </a:r>
            <a:br>
              <a:rPr lang="en-GB" dirty="0" smtClean="0"/>
            </a:br>
            <a:r>
              <a:rPr lang="en-GB" dirty="0" smtClean="0"/>
              <a:t>to </a:t>
            </a:r>
            <a:r>
              <a:rPr lang="en-GB" dirty="0"/>
              <a:t>Experiments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303787" y="1601366"/>
            <a:ext cx="3511026" cy="2182105"/>
            <a:chOff x="-183482" y="1228158"/>
            <a:chExt cx="3511026" cy="2182105"/>
          </a:xfrm>
        </p:grpSpPr>
        <p:sp>
          <p:nvSpPr>
            <p:cNvPr id="8" name="Rectangle 7"/>
            <p:cNvSpPr/>
            <p:nvPr/>
          </p:nvSpPr>
          <p:spPr>
            <a:xfrm>
              <a:off x="-183482" y="1228158"/>
              <a:ext cx="35110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CAEN &amp; Wiener equipment under contract</a:t>
              </a:r>
            </a:p>
          </p:txBody>
        </p:sp>
        <p:pic>
          <p:nvPicPr>
            <p:cNvPr id="9" name="Picture 8" descr="\\cern.ch\dfs\Users\v\vbobilli\Documents\meeting\Maraton distri front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3649" y="1914794"/>
              <a:ext cx="1822507" cy="1084375"/>
            </a:xfrm>
            <a:prstGeom prst="rect">
              <a:avLst/>
            </a:prstGeom>
            <a:noFill/>
          </p:spPr>
        </p:pic>
        <p:pic>
          <p:nvPicPr>
            <p:cNvPr id="10" name="Picture 9" descr="\\cern.ch\dfs\Users\v\vbobilli\Documents\meeting\A3006_p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3653" y="1568879"/>
              <a:ext cx="1046566" cy="1810100"/>
            </a:xfrm>
            <a:prstGeom prst="rect">
              <a:avLst/>
            </a:prstGeom>
            <a:noFill/>
          </p:spPr>
        </p:pic>
        <p:sp>
          <p:nvSpPr>
            <p:cNvPr id="11" name="Rectangle 10"/>
            <p:cNvSpPr/>
            <p:nvPr/>
          </p:nvSpPr>
          <p:spPr>
            <a:xfrm>
              <a:off x="202369" y="1521503"/>
              <a:ext cx="2908090" cy="1888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858759" y="3812046"/>
            <a:ext cx="3226017" cy="34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 dirty="0" smtClean="0"/>
              <a:t>LVPS Test system</a:t>
            </a:r>
          </a:p>
        </p:txBody>
      </p:sp>
      <p:pic>
        <p:nvPicPr>
          <p:cNvPr id="13" name="Picture 5" descr="F:\DCIM\100_PANA\P10003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6570742" y="4485374"/>
            <a:ext cx="2331072" cy="15570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532" y="4572000"/>
            <a:ext cx="2846127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7918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and Crates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xTCA</a:t>
            </a:r>
            <a:r>
              <a:rPr lang="en-GB" dirty="0"/>
              <a:t> evaluation project</a:t>
            </a:r>
          </a:p>
          <a:p>
            <a:pPr lvl="1"/>
            <a:r>
              <a:rPr lang="en-GB" dirty="0"/>
              <a:t>Crates and power supplies</a:t>
            </a:r>
          </a:p>
          <a:p>
            <a:pPr lvl="2"/>
            <a:r>
              <a:rPr lang="en-GB" dirty="0"/>
              <a:t>Test system</a:t>
            </a:r>
          </a:p>
          <a:p>
            <a:pPr lvl="2"/>
            <a:r>
              <a:rPr lang="en-GB" dirty="0"/>
              <a:t>MMC controller </a:t>
            </a:r>
          </a:p>
          <a:p>
            <a:pPr lvl="2"/>
            <a:r>
              <a:rPr lang="en-GB" dirty="0"/>
              <a:t>Load boards</a:t>
            </a:r>
          </a:p>
          <a:p>
            <a:pPr lvl="1"/>
            <a:endParaRPr lang="en-GB" dirty="0"/>
          </a:p>
          <a:p>
            <a:r>
              <a:rPr lang="en-GB" dirty="0"/>
              <a:t>Future bulk power </a:t>
            </a:r>
            <a:r>
              <a:rPr lang="en-GB" dirty="0" smtClean="0"/>
              <a:t>supplies developments</a:t>
            </a:r>
            <a:endParaRPr lang="en-US" dirty="0" smtClean="0"/>
          </a:p>
          <a:p>
            <a:pPr lvl="1"/>
            <a:r>
              <a:rPr lang="en-US" dirty="0" smtClean="0"/>
              <a:t>More radiation tolerance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2" descr="http://www.asis-pro.com/drupal-7.14/sites/default/files/styles/large/public/13U-photo_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7263" y="1746070"/>
            <a:ext cx="3386039" cy="2257360"/>
          </a:xfrm>
          <a:prstGeom prst="rect">
            <a:avLst/>
          </a:prstGeom>
          <a:noFill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012" y="3422713"/>
            <a:ext cx="1904694" cy="1646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2718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Designs (back-end)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7128002" cy="3916363"/>
          </a:xfrm>
        </p:spPr>
        <p:txBody>
          <a:bodyPr/>
          <a:lstStyle/>
          <a:p>
            <a:r>
              <a:rPr lang="en-US" dirty="0" smtClean="0"/>
              <a:t>Heavily involved in readout system </a:t>
            </a:r>
            <a:endParaRPr lang="en-US" dirty="0"/>
          </a:p>
          <a:p>
            <a:pPr lvl="1"/>
            <a:r>
              <a:rPr lang="en-US" dirty="0" smtClean="0"/>
              <a:t>VME or </a:t>
            </a:r>
            <a:r>
              <a:rPr lang="en-US" dirty="0" err="1" smtClean="0"/>
              <a:t>xTCA</a:t>
            </a:r>
            <a:r>
              <a:rPr lang="en-US" dirty="0" smtClean="0"/>
              <a:t> or </a:t>
            </a:r>
            <a:r>
              <a:rPr lang="en-US" dirty="0" err="1" smtClean="0"/>
              <a:t>PCIxx</a:t>
            </a:r>
            <a:r>
              <a:rPr lang="en-US" dirty="0" smtClean="0"/>
              <a:t> based designs</a:t>
            </a:r>
          </a:p>
          <a:p>
            <a:pPr lvl="1"/>
            <a:r>
              <a:rPr lang="en-US" dirty="0" smtClean="0"/>
              <a:t>Large use of FPGAs</a:t>
            </a:r>
          </a:p>
          <a:p>
            <a:pPr lvl="1"/>
            <a:r>
              <a:rPr lang="en-US" dirty="0" smtClean="0"/>
              <a:t>Commercial digital optical links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834" y="4331313"/>
            <a:ext cx="2459832" cy="2158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790244" y="4023536"/>
            <a:ext cx="2209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CMS-</a:t>
            </a:r>
            <a:r>
              <a:rPr lang="en-US" sz="1400" dirty="0" err="1" smtClean="0"/>
              <a:t>Preshower</a:t>
            </a:r>
            <a:r>
              <a:rPr lang="en-US" sz="1400" dirty="0" smtClean="0"/>
              <a:t> DCC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57199" y="4271273"/>
            <a:ext cx="2209800" cy="1979414"/>
            <a:chOff x="6754906" y="1706330"/>
            <a:chExt cx="2209800" cy="1979414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4906" y="2028394"/>
              <a:ext cx="2209800" cy="1657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Rectangle 10"/>
            <p:cNvSpPr/>
            <p:nvPr/>
          </p:nvSpPr>
          <p:spPr>
            <a:xfrm>
              <a:off x="7258310" y="1706330"/>
              <a:ext cx="12192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TTC FMC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257557" y="4271273"/>
            <a:ext cx="3206453" cy="2218763"/>
            <a:chOff x="1678729" y="3771552"/>
            <a:chExt cx="3838575" cy="2758263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8729" y="4102321"/>
              <a:ext cx="3838575" cy="24274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3257413" y="3771552"/>
              <a:ext cx="8382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GLIB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460734" y="1971091"/>
            <a:ext cx="3405828" cy="1942045"/>
            <a:chOff x="3810000" y="2103872"/>
            <a:chExt cx="5210175" cy="2734828"/>
          </a:xfrm>
        </p:grpSpPr>
        <p:pic>
          <p:nvPicPr>
            <p:cNvPr id="15" name="Picture 14" descr="Inbox - Francois.Vasey@cern.ch - Microsoft Outlook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542" t="29937" r="9479" b="22734"/>
            <a:stretch/>
          </p:blipFill>
          <p:spPr>
            <a:xfrm>
              <a:off x="3810000" y="2209800"/>
              <a:ext cx="5210175" cy="2628900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4272140" y="2103872"/>
              <a:ext cx="3475965" cy="5052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ALICE C-RORC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25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Designs (front-end)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209800"/>
            <a:ext cx="7665716" cy="3916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Front-end systems for several detectors and experiments</a:t>
            </a:r>
          </a:p>
          <a:p>
            <a:pPr lvl="1"/>
            <a:r>
              <a:rPr lang="en-US" dirty="0" smtClean="0"/>
              <a:t>NA62: </a:t>
            </a:r>
            <a:r>
              <a:rPr lang="en-US" dirty="0" err="1" smtClean="0"/>
              <a:t>Gigatracker</a:t>
            </a:r>
            <a:r>
              <a:rPr lang="en-US" dirty="0" smtClean="0"/>
              <a:t>, Straws, </a:t>
            </a:r>
            <a:r>
              <a:rPr lang="en-US" dirty="0" err="1" smtClean="0"/>
              <a:t>LKr</a:t>
            </a:r>
            <a:r>
              <a:rPr lang="en-US" dirty="0" smtClean="0"/>
              <a:t> Calorimeter</a:t>
            </a:r>
          </a:p>
          <a:p>
            <a:pPr lvl="1"/>
            <a:r>
              <a:rPr lang="en-US" dirty="0" smtClean="0"/>
              <a:t>ATLAS luminosity detector (ALFA)</a:t>
            </a:r>
          </a:p>
          <a:p>
            <a:pPr lvl="1"/>
            <a:r>
              <a:rPr lang="en-US" dirty="0" smtClean="0"/>
              <a:t>ALICE TPC and Pixel</a:t>
            </a:r>
          </a:p>
          <a:p>
            <a:pPr lvl="1"/>
            <a:r>
              <a:rPr lang="en-US" dirty="0" smtClean="0"/>
              <a:t>...</a:t>
            </a:r>
          </a:p>
          <a:p>
            <a:r>
              <a:rPr lang="en-US" dirty="0" smtClean="0"/>
              <a:t>Front-end development for LHC upgrades</a:t>
            </a:r>
          </a:p>
          <a:p>
            <a:pPr lvl="1"/>
            <a:r>
              <a:rPr lang="en-US" dirty="0" smtClean="0"/>
              <a:t>CMS tracker readout hybrid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 </a:t>
            </a:r>
            <a:r>
              <a:rPr lang="en-US" dirty="0" err="1" smtClean="0"/>
              <a:t>Velo</a:t>
            </a:r>
            <a:r>
              <a:rPr lang="en-US" dirty="0" smtClean="0"/>
              <a:t> upgrade</a:t>
            </a:r>
          </a:p>
          <a:p>
            <a:pPr lvl="1"/>
            <a:r>
              <a:rPr lang="en-US" dirty="0" smtClean="0"/>
              <a:t>...</a:t>
            </a:r>
          </a:p>
          <a:p>
            <a:r>
              <a:rPr lang="en-US" dirty="0" smtClean="0"/>
              <a:t>Developments for future experiments</a:t>
            </a:r>
          </a:p>
          <a:p>
            <a:pPr lvl="1"/>
            <a:r>
              <a:rPr lang="en-US" dirty="0" smtClean="0"/>
              <a:t>E.g. power pulsing for a linear collider experiment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philippe.farthouat@cern.ch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Electronic systems for Experiments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CDA68-1180-F34A-A342-D9FEC957302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194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Edge">
    <a:majorFont>
      <a:latin typeface="Garamond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3863</TotalTime>
  <Words>1320</Words>
  <Application>Microsoft Macintosh PowerPoint</Application>
  <PresentationFormat>On-screen Show (4:3)</PresentationFormat>
  <Paragraphs>324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Plaza</vt:lpstr>
      <vt:lpstr>Electronic Systems for Experiments</vt:lpstr>
      <vt:lpstr>The LHC Experiments</vt:lpstr>
      <vt:lpstr>The ESE Group: mandate</vt:lpstr>
      <vt:lpstr>The ESE Group: composition</vt:lpstr>
      <vt:lpstr>CERN Electronics Pool</vt:lpstr>
      <vt:lpstr>Power and Crates (1)</vt:lpstr>
      <vt:lpstr>Power and Crates (2)</vt:lpstr>
      <vt:lpstr>System Designs (back-end)</vt:lpstr>
      <vt:lpstr>System Designs (front-end)</vt:lpstr>
      <vt:lpstr>Two examples of front-end systems</vt:lpstr>
      <vt:lpstr>Microelectronics: Technologies</vt:lpstr>
      <vt:lpstr>130 nm MPW Activity</vt:lpstr>
      <vt:lpstr>Future Working Model  for 65 nm </vt:lpstr>
      <vt:lpstr>Microelectronics: common projects</vt:lpstr>
      <vt:lpstr>DC-DC Converter</vt:lpstr>
      <vt:lpstr>GBT and Versatile Link  4.8 Gbps bidirectional link</vt:lpstr>
      <vt:lpstr>Microelectronics: specific designs</vt:lpstr>
      <vt:lpstr>Medipix Chips development</vt:lpstr>
      <vt:lpstr>ATLAS ABC130</vt:lpstr>
      <vt:lpstr>NA62 GTK TDCPIX</vt:lpstr>
      <vt:lpstr>ALICE Monolithic Pixels</vt:lpstr>
      <vt:lpstr>Other Developments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Philippe Farthouat</dc:creator>
  <cp:lastModifiedBy>Philippe Farthouat</cp:lastModifiedBy>
  <cp:revision>120</cp:revision>
  <dcterms:created xsi:type="dcterms:W3CDTF">2012-08-09T09:06:37Z</dcterms:created>
  <dcterms:modified xsi:type="dcterms:W3CDTF">2013-05-23T06:24:57Z</dcterms:modified>
</cp:coreProperties>
</file>