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5"/>
  </p:notesMasterIdLst>
  <p:sldIdLst>
    <p:sldId id="264" r:id="rId2"/>
    <p:sldId id="261" r:id="rId3"/>
    <p:sldId id="273" r:id="rId4"/>
    <p:sldId id="338" r:id="rId5"/>
    <p:sldId id="299" r:id="rId6"/>
    <p:sldId id="307" r:id="rId7"/>
    <p:sldId id="265" r:id="rId8"/>
    <p:sldId id="266" r:id="rId9"/>
    <p:sldId id="293" r:id="rId10"/>
    <p:sldId id="350" r:id="rId11"/>
    <p:sldId id="267" r:id="rId12"/>
    <p:sldId id="287" r:id="rId13"/>
    <p:sldId id="268" r:id="rId14"/>
    <p:sldId id="269" r:id="rId15"/>
    <p:sldId id="339" r:id="rId16"/>
    <p:sldId id="340" r:id="rId17"/>
    <p:sldId id="341" r:id="rId18"/>
    <p:sldId id="345" r:id="rId19"/>
    <p:sldId id="347" r:id="rId20"/>
    <p:sldId id="342" r:id="rId21"/>
    <p:sldId id="309" r:id="rId22"/>
    <p:sldId id="296" r:id="rId23"/>
    <p:sldId id="297" r:id="rId24"/>
  </p:sldIdLst>
  <p:sldSz cx="9144000" cy="6858000" type="screen4x3"/>
  <p:notesSz cx="6858000" cy="9144000"/>
  <p:defaultTextStyle>
    <a:defPPr>
      <a:defRPr lang="fr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7"/>
    <a:srgbClr val="88C1E9"/>
    <a:srgbClr val="DCDC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00" autoAdjust="0"/>
  </p:normalViewPr>
  <p:slideViewPr>
    <p:cSldViewPr>
      <p:cViewPr>
        <p:scale>
          <a:sx n="90" d="100"/>
          <a:sy n="90" d="100"/>
        </p:scale>
        <p:origin x="-2232" y="-552"/>
      </p:cViewPr>
      <p:guideLst>
        <p:guide orient="horz" pos="2160"/>
        <p:guide pos="2880"/>
        <p:guide pos="4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7D429-B730-4F6F-8E73-7FA11D7490BC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08725-A4B5-4904-BF72-0AA160C69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36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(previously discussed with CERN: Francois </a:t>
            </a:r>
            <a:r>
              <a:rPr lang="en-US" dirty="0" err="1" smtClean="0"/>
              <a:t>Vasey</a:t>
            </a:r>
            <a:r>
              <a:rPr lang="en-US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08725-A4B5-4904-BF72-0AA160C69D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7125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1"/>
          <p:cNvSpPr txBox="1">
            <a:spLocks noChangeArrowheads="1"/>
          </p:cNvSpPr>
          <p:nvPr/>
        </p:nvSpPr>
        <p:spPr bwMode="auto">
          <a:xfrm>
            <a:off x="3890963" y="8723313"/>
            <a:ext cx="2928937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945" tIns="0" rIns="17945" bIns="0" anchor="b"/>
          <a:lstStyle>
            <a:lvl1pPr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8AA2B150-1363-4930-ABC0-3B7B4B7D4D56}" type="slidenum">
              <a:rPr lang="de-DE" sz="800" i="1">
                <a:solidFill>
                  <a:srgbClr val="3C3C3C"/>
                </a:solidFill>
              </a:rPr>
              <a:pPr algn="r"/>
              <a:t>16</a:t>
            </a:fld>
            <a:endParaRPr lang="de-DE" sz="800" i="1">
              <a:solidFill>
                <a:srgbClr val="3C3C3C"/>
              </a:solidFill>
            </a:endParaRPr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7925" y="439738"/>
            <a:ext cx="4891088" cy="36671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1176338" y="4343400"/>
            <a:ext cx="52197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smtClean="0"/>
              <a:t>Long duration structural monitoring</a:t>
            </a: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1"/>
          <p:cNvSpPr txBox="1">
            <a:spLocks noChangeArrowheads="1"/>
          </p:cNvSpPr>
          <p:nvPr/>
        </p:nvSpPr>
        <p:spPr bwMode="auto">
          <a:xfrm>
            <a:off x="3890963" y="8723313"/>
            <a:ext cx="2928937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945" tIns="0" rIns="17945" bIns="0" anchor="b"/>
          <a:lstStyle>
            <a:lvl1pPr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6BB642B-3E73-4BEF-93A9-B33744A30C13}" type="slidenum">
              <a:rPr lang="de-DE" sz="800" i="1">
                <a:solidFill>
                  <a:srgbClr val="3C3C3C"/>
                </a:solidFill>
              </a:rPr>
              <a:pPr algn="r"/>
              <a:t>19</a:t>
            </a:fld>
            <a:endParaRPr lang="de-DE" sz="800" i="1">
              <a:solidFill>
                <a:srgbClr val="3C3C3C"/>
              </a:solidFill>
            </a:endParaRPr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7925" y="439738"/>
            <a:ext cx="4891088" cy="36671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1176338" y="4343400"/>
            <a:ext cx="52197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smtClean="0"/>
              <a:t>Industrial collaboration</a:t>
            </a: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7234B2-98F3-4F9B-BF4B-B55281F2272D}" type="slidenum">
              <a:rPr lang="de-DE" smtClean="0"/>
              <a:pPr>
                <a:defRPr/>
              </a:pPr>
              <a:t>21</a:t>
            </a:fld>
            <a:endParaRPr lang="de-DE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851422" y="627441"/>
            <a:ext cx="3196828" cy="2435678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8210" y="3541581"/>
            <a:ext cx="5741581" cy="51045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1536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2008 | V. Peiris</a:t>
            </a:r>
            <a:endParaRPr lang="de-DE" dirty="0" smtClean="0"/>
          </a:p>
        </p:txBody>
      </p:sp>
      <p:sp>
        <p:nvSpPr>
          <p:cNvPr id="15366" name="Header Placeholder 6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Radio activities at CSEM</a:t>
            </a:r>
          </a:p>
        </p:txBody>
      </p:sp>
      <p:sp>
        <p:nvSpPr>
          <p:cNvPr id="15367" name="Date Placeholder 7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Jan. 2008</a:t>
            </a:r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26" indent="-28039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578" indent="-22431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10" indent="-22431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841" indent="-22431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473" indent="-22431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104" indent="-22431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735" indent="-22431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367" indent="-22431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5681D797-86FE-4C9C-B78D-BE7CD2246476}" type="slidenum">
              <a:rPr lang="de-DE" smtClean="0"/>
              <a:pPr eaLnBrk="1" hangingPunct="1">
                <a:defRPr/>
              </a:pPr>
              <a:t>8</a:t>
            </a:fld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D5124C4-F789-4FBE-AF99-D1624DD5E470}" type="slidenum">
              <a:rPr lang="de-DE" smtClean="0"/>
              <a:pPr eaLnBrk="1" hangingPunct="1"/>
              <a:t>9</a:t>
            </a:fld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FC0D17-E55E-4FD0-8F09-D77CC7D1C551}" type="slidenum">
              <a:rPr lang="de-DE" smtClean="0"/>
              <a:pPr/>
              <a:t>10</a:t>
            </a:fld>
            <a:endParaRPr lang="de-DE" smtClean="0"/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979489" y="439738"/>
            <a:ext cx="5286375" cy="36671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fr-FR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76338" y="4343400"/>
            <a:ext cx="5218112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CH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4A2F78-536E-481B-876E-B3DA52498598}" type="slidenum">
              <a:rPr lang="de-DE" smtClean="0"/>
              <a:pPr/>
              <a:t>12</a:t>
            </a:fld>
            <a:endParaRPr lang="de-DE" smtClean="0"/>
          </a:p>
        </p:txBody>
      </p:sp>
      <p:sp>
        <p:nvSpPr>
          <p:cNvPr id="563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4343400"/>
            <a:ext cx="5219700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439738"/>
            <a:ext cx="4889500" cy="36671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75743" y="4342192"/>
            <a:ext cx="5220890" cy="411691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"/>
          <p:cNvSpPr txBox="1">
            <a:spLocks noChangeArrowheads="1"/>
          </p:cNvSpPr>
          <p:nvPr/>
        </p:nvSpPr>
        <p:spPr bwMode="auto">
          <a:xfrm>
            <a:off x="3890963" y="8723313"/>
            <a:ext cx="2928937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945" tIns="0" rIns="17945" bIns="0" anchor="b"/>
          <a:lstStyle>
            <a:lvl1pPr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39997D45-3E72-4A60-9322-FEBF4C54BF5A}" type="slidenum">
              <a:rPr lang="de-DE" sz="800" i="1">
                <a:solidFill>
                  <a:srgbClr val="3C3C3C"/>
                </a:solidFill>
              </a:rPr>
              <a:pPr algn="r"/>
              <a:t>14</a:t>
            </a:fld>
            <a:endParaRPr lang="de-DE" sz="800" i="1">
              <a:solidFill>
                <a:srgbClr val="3C3C3C"/>
              </a:solidFill>
            </a:endParaRPr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7925" y="439738"/>
            <a:ext cx="4891088" cy="36671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1176338" y="4343400"/>
            <a:ext cx="52197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smtClean="0"/>
              <a:t>Large WSNs as part of a larger IT infrastructure for natural hazards early warning systems</a:t>
            </a: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"/>
          <p:cNvSpPr txBox="1">
            <a:spLocks noChangeArrowheads="1"/>
          </p:cNvSpPr>
          <p:nvPr/>
        </p:nvSpPr>
        <p:spPr bwMode="auto">
          <a:xfrm>
            <a:off x="3890963" y="8723313"/>
            <a:ext cx="2928937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945" tIns="0" rIns="17945" bIns="0" anchor="b"/>
          <a:lstStyle>
            <a:lvl1pPr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42963" algn="l"/>
                <a:tab pos="1687513" algn="l"/>
                <a:tab pos="2532063" algn="l"/>
                <a:tab pos="3375025" algn="l"/>
                <a:tab pos="4219575" algn="l"/>
                <a:tab pos="5064125" algn="l"/>
                <a:tab pos="5907088" algn="l"/>
                <a:tab pos="6751638" algn="l"/>
                <a:tab pos="7596188" algn="l"/>
                <a:tab pos="8440738" algn="l"/>
                <a:tab pos="92837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124A6579-C9B9-4157-803F-6FA7590A2291}" type="slidenum">
              <a:rPr lang="de-DE" sz="800" i="1">
                <a:solidFill>
                  <a:srgbClr val="3C3C3C"/>
                </a:solidFill>
              </a:rPr>
              <a:pPr algn="r"/>
              <a:t>15</a:t>
            </a:fld>
            <a:endParaRPr lang="de-DE" sz="800" i="1">
              <a:solidFill>
                <a:srgbClr val="3C3C3C"/>
              </a:solidFill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7925" y="439738"/>
            <a:ext cx="4891088" cy="36671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1176338" y="4343400"/>
            <a:ext cx="52197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smtClean="0"/>
              <a:t>Small network in a difficult to reach area for local operation</a:t>
            </a: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0" y="6372225"/>
            <a:ext cx="9144000" cy="485775"/>
          </a:xfrm>
          <a:prstGeom prst="rect">
            <a:avLst/>
          </a:prstGeom>
          <a:solidFill>
            <a:srgbClr val="DCDCDC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 flipH="1">
            <a:off x="0" y="6381750"/>
            <a:ext cx="9144000" cy="0"/>
          </a:xfrm>
          <a:prstGeom prst="line">
            <a:avLst/>
          </a:prstGeom>
          <a:noFill/>
          <a:ln w="9525">
            <a:solidFill>
              <a:schemeClr val="tx2">
                <a:alpha val="78999"/>
              </a:schemeClr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4000" y="1628775"/>
            <a:ext cx="8137525" cy="5588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684000" y="2276475"/>
            <a:ext cx="8137525" cy="1727200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04" y="6498050"/>
            <a:ext cx="1286872" cy="25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6000" y="1620000"/>
            <a:ext cx="8136000" cy="4572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166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0568359"/>
      </p:ext>
    </p:extLst>
  </p:cSld>
  <p:clrMapOvr>
    <a:masterClrMapping/>
  </p:clrMapOvr>
  <p:transition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770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6000" y="1620000"/>
            <a:ext cx="8136000" cy="4572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7205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6000" y="1620000"/>
            <a:ext cx="8136000" cy="4572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7205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6000" y="1620000"/>
            <a:ext cx="8136000" cy="4572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7205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1628775"/>
            <a:ext cx="3983038" cy="4572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1088" y="1628775"/>
            <a:ext cx="3984625" cy="4572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10"/>
          <p:cNvSpPr>
            <a:spLocks noGrp="1"/>
          </p:cNvSpPr>
          <p:nvPr>
            <p:ph type="ftr" sz="quarter" idx="10"/>
          </p:nvPr>
        </p:nvSpPr>
        <p:spPr>
          <a:xfrm>
            <a:off x="4752975" y="6596063"/>
            <a:ext cx="3619500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2012 | Overview of sector 161 "RF &amp; Analog IC" activities  | V. Peiris | </a:t>
            </a:r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8372475" y="6596063"/>
            <a:ext cx="50482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35407D-C55A-4056-A138-E4566976C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388457"/>
      </p:ext>
    </p:extLst>
  </p:cSld>
  <p:clrMapOvr>
    <a:masterClrMapping/>
  </p:clrMapOvr>
  <p:transition>
    <p:pull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6000" y="1620000"/>
            <a:ext cx="8136000" cy="4572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06588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6000" y="1620000"/>
            <a:ext cx="8136000" cy="4572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5217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00" y="547688"/>
            <a:ext cx="8136000" cy="71913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4000" y="1620000"/>
            <a:ext cx="8136000" cy="4572000"/>
          </a:xfrm>
        </p:spPr>
        <p:txBody>
          <a:bodyPr/>
          <a:lstStyle>
            <a:lvl1pPr>
              <a:spcBef>
                <a:spcPts val="900"/>
              </a:spcBef>
              <a:defRPr baseline="0"/>
            </a:lvl1pPr>
            <a:lvl2pPr>
              <a:spcBef>
                <a:spcPts val="900"/>
              </a:spcBef>
              <a:defRPr baseline="0"/>
            </a:lvl2pPr>
            <a:lvl3pPr>
              <a:spcBef>
                <a:spcPts val="900"/>
              </a:spcBef>
              <a:defRPr baseline="0"/>
            </a:lvl3pPr>
            <a:lvl4pPr>
              <a:spcBef>
                <a:spcPts val="900"/>
              </a:spcBef>
              <a:defRPr baseline="0"/>
            </a:lvl4pPr>
            <a:lvl5pPr>
              <a:spcBef>
                <a:spcPts val="900"/>
              </a:spcBef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84000" y="180000"/>
            <a:ext cx="8136000" cy="285730"/>
          </a:xfrm>
        </p:spPr>
        <p:txBody>
          <a:bodyPr/>
          <a:lstStyle>
            <a:lvl1pPr>
              <a:buNone/>
              <a:defRPr sz="1600" b="0">
                <a:solidFill>
                  <a:srgbClr val="0070C0"/>
                </a:solidFill>
                <a:latin typeface="+mj-lt"/>
              </a:defRPr>
            </a:lvl1pPr>
          </a:lstStyle>
          <a:p>
            <a:pPr lvl="0"/>
            <a:r>
              <a:rPr lang="en-US" sz="1600" smtClean="0">
                <a:solidFill>
                  <a:schemeClr val="accent1"/>
                </a:solidFill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no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00" y="547688"/>
            <a:ext cx="8136000" cy="71913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fr-FR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4000" y="1620000"/>
            <a:ext cx="8136000" cy="4572000"/>
          </a:xfrm>
        </p:spPr>
        <p:txBody>
          <a:bodyPr/>
          <a:lstStyle>
            <a:lvl1pPr>
              <a:spcBef>
                <a:spcPts val="900"/>
              </a:spcBef>
              <a:defRPr baseline="0"/>
            </a:lvl1pPr>
            <a:lvl2pPr>
              <a:spcBef>
                <a:spcPts val="900"/>
              </a:spcBef>
              <a:defRPr baseline="0"/>
            </a:lvl2pPr>
            <a:lvl3pPr>
              <a:spcBef>
                <a:spcPts val="900"/>
              </a:spcBef>
              <a:defRPr baseline="0"/>
            </a:lvl3pPr>
            <a:lvl4pPr>
              <a:spcBef>
                <a:spcPts val="900"/>
              </a:spcBef>
              <a:defRPr baseline="0"/>
            </a:lvl4pPr>
            <a:lvl5pPr>
              <a:spcBef>
                <a:spcPts val="900"/>
              </a:spcBef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820545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00" y="547688"/>
            <a:ext cx="8120063" cy="71913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84000" y="1620000"/>
            <a:ext cx="3960000" cy="4572000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896000" y="1620000"/>
            <a:ext cx="3960000" cy="4572000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84000" y="180000"/>
            <a:ext cx="8286781" cy="285730"/>
          </a:xfrm>
        </p:spPr>
        <p:txBody>
          <a:bodyPr/>
          <a:lstStyle>
            <a:lvl1pPr>
              <a:buNone/>
              <a:defRPr sz="1600">
                <a:solidFill>
                  <a:srgbClr val="0070C0"/>
                </a:solidFill>
                <a:latin typeface="+mj-lt"/>
              </a:defRPr>
            </a:lvl1pPr>
          </a:lstStyle>
          <a:p>
            <a:pPr lvl="0"/>
            <a:r>
              <a:rPr lang="en-US" sz="1600" smtClean="0">
                <a:solidFill>
                  <a:schemeClr val="accent1"/>
                </a:solidFill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- no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00" y="547688"/>
            <a:ext cx="8120063" cy="71913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fr-FR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84000" y="1620000"/>
            <a:ext cx="3960000" cy="4572000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896000" y="1620000"/>
            <a:ext cx="3960000" cy="4572000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44999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00" y="547688"/>
            <a:ext cx="8100000" cy="71913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84001" y="180000"/>
            <a:ext cx="8100000" cy="285730"/>
          </a:xfrm>
        </p:spPr>
        <p:txBody>
          <a:bodyPr/>
          <a:lstStyle>
            <a:lvl1pPr>
              <a:buNone/>
              <a:defRPr sz="1600">
                <a:solidFill>
                  <a:srgbClr val="0070C0"/>
                </a:solidFill>
                <a:latin typeface="+mj-lt"/>
              </a:defRPr>
            </a:lvl1pPr>
          </a:lstStyle>
          <a:p>
            <a:pPr lvl="0"/>
            <a:r>
              <a:rPr lang="en-US" sz="1600" smtClean="0">
                <a:solidFill>
                  <a:schemeClr val="accent1"/>
                </a:solidFill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no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00" y="547688"/>
            <a:ext cx="8100000" cy="71913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49795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6000" y="1620000"/>
            <a:ext cx="8136000" cy="4572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493473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6000" y="1620000"/>
            <a:ext cx="8136000" cy="4572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9044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6372225"/>
            <a:ext cx="9144000" cy="485775"/>
          </a:xfrm>
          <a:prstGeom prst="rect">
            <a:avLst/>
          </a:prstGeom>
          <a:solidFill>
            <a:srgbClr val="DCDCDC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noProof="0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1620000"/>
            <a:ext cx="81359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 flipH="1">
            <a:off x="0" y="1268413"/>
            <a:ext cx="9144000" cy="0"/>
          </a:xfrm>
          <a:prstGeom prst="line">
            <a:avLst/>
          </a:prstGeom>
          <a:noFill/>
          <a:ln w="9525">
            <a:solidFill>
              <a:schemeClr val="tx2">
                <a:alpha val="78999"/>
              </a:schemeClr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noProof="0"/>
          </a:p>
        </p:txBody>
      </p:sp>
      <p:sp>
        <p:nvSpPr>
          <p:cNvPr id="1029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547688"/>
            <a:ext cx="8136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 flipH="1">
            <a:off x="0" y="6381750"/>
            <a:ext cx="9144000" cy="0"/>
          </a:xfrm>
          <a:prstGeom prst="line">
            <a:avLst/>
          </a:prstGeom>
          <a:noFill/>
          <a:ln w="9525">
            <a:solidFill>
              <a:schemeClr val="tx2">
                <a:alpha val="78999"/>
              </a:schemeClr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noProof="0"/>
          </a:p>
        </p:txBody>
      </p:sp>
      <p:sp>
        <p:nvSpPr>
          <p:cNvPr id="9" name="Rectangle 15"/>
          <p:cNvSpPr txBox="1">
            <a:spLocks noChangeArrowheads="1"/>
          </p:cNvSpPr>
          <p:nvPr/>
        </p:nvSpPr>
        <p:spPr bwMode="auto">
          <a:xfrm>
            <a:off x="3708400" y="6604000"/>
            <a:ext cx="5167313" cy="254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/>
          <a:lstStyle>
            <a:lvl1pPr algn="r" eaLnBrk="0" hangingPunct="0">
              <a:defRPr sz="9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noProof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noProof="0" smtClean="0">
                <a:latin typeface="+mn-lt"/>
              </a:rPr>
              <a:t>Copyright 2013 CSEM   |  Title  |  Author  |</a:t>
            </a:r>
            <a:r>
              <a:rPr lang="en-US" baseline="0" noProof="0" smtClean="0">
                <a:latin typeface="+mn-lt"/>
              </a:rPr>
              <a:t>  </a:t>
            </a:r>
            <a:r>
              <a:rPr lang="en-US" noProof="0" smtClean="0">
                <a:latin typeface="+mn-lt"/>
              </a:rPr>
              <a:t>Page </a:t>
            </a:r>
            <a:fld id="{96ED8DAC-75AB-403C-9AC5-084EF819351F}" type="slidenum">
              <a:rPr lang="en-US" noProof="0" smtClean="0">
                <a:latin typeface="+mn-lt"/>
              </a:rPr>
              <a:pPr>
                <a:defRPr/>
              </a:pPr>
              <a:t>‹#›</a:t>
            </a:fld>
            <a:endParaRPr lang="en-US" noProof="0" smtClean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04" y="6498050"/>
            <a:ext cx="1286872" cy="25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2" r:id="rId2"/>
    <p:sldLayoutId id="2147483676" r:id="rId3"/>
    <p:sldLayoutId id="2147483673" r:id="rId4"/>
    <p:sldLayoutId id="2147483677" r:id="rId5"/>
    <p:sldLayoutId id="2147483674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4" r:id="rId12"/>
    <p:sldLayoutId id="2147483686" r:id="rId13"/>
    <p:sldLayoutId id="2147483689" r:id="rId14"/>
    <p:sldLayoutId id="2147483692" r:id="rId15"/>
    <p:sldLayoutId id="2147483706" r:id="rId16"/>
    <p:sldLayoutId id="2147483707" r:id="rId17"/>
    <p:sldLayoutId id="2147483709" r:id="rId18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9pPr>
    </p:titleStyle>
    <p:bodyStyle>
      <a:lvl1pPr marL="271463" indent="-271463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Verdana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9138" indent="-268288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Verdana" pitchFamily="34" charset="0"/>
        <a:buChar char="•"/>
        <a:defRPr>
          <a:solidFill>
            <a:schemeClr val="tx1"/>
          </a:solidFill>
          <a:latin typeface="+mn-lt"/>
        </a:defRPr>
      </a:lvl2pPr>
      <a:lvl3pPr marL="1165225" indent="-266700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Verdana" pitchFamily="34" charset="0"/>
        <a:buChar char="•"/>
        <a:defRPr>
          <a:solidFill>
            <a:schemeClr val="tx1"/>
          </a:solidFill>
          <a:latin typeface="+mn-lt"/>
        </a:defRPr>
      </a:lvl3pPr>
      <a:lvl4pPr marL="1611313" indent="-266700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4pPr>
      <a:lvl5pPr marL="1882775" indent="-53975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defRPr>
          <a:solidFill>
            <a:schemeClr val="tx1"/>
          </a:solidFill>
          <a:latin typeface="+mn-lt"/>
        </a:defRPr>
      </a:lvl5pPr>
      <a:lvl6pPr marL="2339975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defRPr>
          <a:solidFill>
            <a:schemeClr val="tx1"/>
          </a:solidFill>
          <a:latin typeface="+mn-lt"/>
        </a:defRPr>
      </a:lvl6pPr>
      <a:lvl7pPr marL="2797175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defRPr>
          <a:solidFill>
            <a:schemeClr val="tx1"/>
          </a:solidFill>
          <a:latin typeface="+mn-lt"/>
        </a:defRPr>
      </a:lvl7pPr>
      <a:lvl8pPr marL="3254375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defRPr>
          <a:solidFill>
            <a:schemeClr val="tx1"/>
          </a:solidFill>
          <a:latin typeface="+mn-lt"/>
        </a:defRPr>
      </a:lvl8pPr>
      <a:lvl9pPr marL="3711575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5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9.jpeg"/><Relationship Id="rId4" Type="http://schemas.openxmlformats.org/officeDocument/2006/relationships/image" Target="../media/image36.wmf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4.jpeg"/><Relationship Id="rId3" Type="http://schemas.openxmlformats.org/officeDocument/2006/relationships/image" Target="../media/image45.jpe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wmf"/><Relationship Id="rId4" Type="http://schemas.openxmlformats.org/officeDocument/2006/relationships/image" Target="../media/image20.jpeg"/><Relationship Id="rId9" Type="http://schemas.openxmlformats.org/officeDocument/2006/relationships/image" Target="../media/image50.png"/><Relationship Id="rId1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jpeg"/><Relationship Id="rId7" Type="http://schemas.openxmlformats.org/officeDocument/2006/relationships/image" Target="../media/image6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10" Type="http://schemas.openxmlformats.org/officeDocument/2006/relationships/image" Target="../media/image66.png"/><Relationship Id="rId4" Type="http://schemas.openxmlformats.org/officeDocument/2006/relationships/image" Target="../media/image60.jpeg"/><Relationship Id="rId9" Type="http://schemas.openxmlformats.org/officeDocument/2006/relationships/image" Target="../media/image6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9.png"/><Relationship Id="rId4" Type="http://schemas.openxmlformats.org/officeDocument/2006/relationships/image" Target="../media/image6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51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0.png"/><Relationship Id="rId5" Type="http://schemas.openxmlformats.org/officeDocument/2006/relationships/image" Target="../media/image77.jpeg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CD8B7E.224DDA00" TargetMode="External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jpe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92"/>
          <a:stretch/>
        </p:blipFill>
        <p:spPr bwMode="auto">
          <a:xfrm>
            <a:off x="1588" y="2238375"/>
            <a:ext cx="9140825" cy="41275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000" y="836712"/>
            <a:ext cx="8137525" cy="558800"/>
          </a:xfrm>
        </p:spPr>
        <p:txBody>
          <a:bodyPr/>
          <a:lstStyle/>
          <a:p>
            <a:r>
              <a:rPr lang="en-GB" dirty="0" smtClean="0"/>
              <a:t>Low Power </a:t>
            </a:r>
            <a:r>
              <a:rPr lang="en-GB" dirty="0" smtClean="0"/>
              <a:t>Wireless Systems</a:t>
            </a:r>
            <a:endParaRPr lang="en-GB" dirty="0"/>
          </a:p>
        </p:txBody>
      </p:sp>
      <p:sp>
        <p:nvSpPr>
          <p:cNvPr id="3075" name="Subtitle 5"/>
          <p:cNvSpPr>
            <a:spLocks noGrp="1"/>
          </p:cNvSpPr>
          <p:nvPr>
            <p:ph type="subTitle" idx="1"/>
          </p:nvPr>
        </p:nvSpPr>
        <p:spPr>
          <a:xfrm>
            <a:off x="684000" y="1484412"/>
            <a:ext cx="8137525" cy="1727200"/>
          </a:xfrm>
        </p:spPr>
        <p:txBody>
          <a:bodyPr/>
          <a:lstStyle/>
          <a:p>
            <a:r>
              <a:rPr lang="en-GB" dirty="0" smtClean="0"/>
              <a:t>CSEM/CERN workshop</a:t>
            </a:r>
            <a:br>
              <a:rPr lang="en-GB" dirty="0" smtClean="0"/>
            </a:br>
            <a:r>
              <a:rPr lang="en-GB" dirty="0" smtClean="0"/>
              <a:t>23</a:t>
            </a:r>
            <a:r>
              <a:rPr lang="en-GB" baseline="30000" dirty="0" smtClean="0"/>
              <a:t>rd</a:t>
            </a:r>
            <a:r>
              <a:rPr lang="en-GB" dirty="0" smtClean="0"/>
              <a:t> May 2013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1530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Wireless sensor networks (WSN)</a:t>
            </a:r>
          </a:p>
        </p:txBody>
      </p:sp>
      <p:sp>
        <p:nvSpPr>
          <p:cNvPr id="8195" name="Rectangle 36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we understand by a wireless sensor network:</a:t>
            </a:r>
          </a:p>
          <a:p>
            <a:pPr lvl="2" eaLnBrk="1" hangingPunct="1"/>
            <a:r>
              <a:rPr lang="en-US" smtClean="0"/>
              <a:t>Very low power consumption</a:t>
            </a:r>
          </a:p>
          <a:p>
            <a:pPr lvl="2" eaLnBrk="1" hangingPunct="1"/>
            <a:r>
              <a:rPr lang="en-US" smtClean="0"/>
              <a:t>Short-range</a:t>
            </a:r>
          </a:p>
          <a:p>
            <a:pPr lvl="2" eaLnBrk="1" hangingPunct="1"/>
            <a:r>
              <a:rPr lang="en-US" smtClean="0"/>
              <a:t>Large coverage with multihop</a:t>
            </a:r>
          </a:p>
          <a:p>
            <a:pPr lvl="2" eaLnBrk="1" hangingPunct="1"/>
            <a:r>
              <a:rPr lang="en-US" smtClean="0"/>
              <a:t>Self-organized (no configuration)</a:t>
            </a:r>
          </a:p>
          <a:p>
            <a:pPr lvl="2" eaLnBrk="1" hangingPunct="1"/>
            <a:r>
              <a:rPr lang="en-US" smtClean="0"/>
              <a:t>Self-healing</a:t>
            </a:r>
          </a:p>
          <a:p>
            <a:pPr eaLnBrk="1" hangingPunct="1"/>
            <a:r>
              <a:rPr lang="en-US" smtClean="0"/>
              <a:t>The resulting driving forces for our WSN developments</a:t>
            </a:r>
          </a:p>
          <a:p>
            <a:pPr lvl="2" eaLnBrk="1" hangingPunct="1"/>
            <a:r>
              <a:rPr lang="en-US" smtClean="0"/>
              <a:t>ultra low-power operation through HW and SW co-design</a:t>
            </a:r>
          </a:p>
          <a:p>
            <a:pPr lvl="2" eaLnBrk="1" hangingPunct="1"/>
            <a:r>
              <a:rPr lang="en-US" smtClean="0"/>
              <a:t>simplicity for network deployment and maintenance</a:t>
            </a:r>
          </a:p>
          <a:p>
            <a:pPr eaLnBrk="1" hangingPunct="1"/>
            <a:r>
              <a:rPr lang="en-US" smtClean="0"/>
              <a:t>In the field for a few years now</a:t>
            </a:r>
          </a:p>
        </p:txBody>
      </p:sp>
      <p:grpSp>
        <p:nvGrpSpPr>
          <p:cNvPr id="8196" name="Group 39"/>
          <p:cNvGrpSpPr>
            <a:grpSpLocks/>
          </p:cNvGrpSpPr>
          <p:nvPr/>
        </p:nvGrpSpPr>
        <p:grpSpPr bwMode="auto">
          <a:xfrm>
            <a:off x="5564188" y="2135188"/>
            <a:ext cx="3081337" cy="1857375"/>
            <a:chOff x="3989610" y="2335658"/>
            <a:chExt cx="3081271" cy="1857388"/>
          </a:xfrm>
        </p:grpSpPr>
        <p:grpSp>
          <p:nvGrpSpPr>
            <p:cNvPr id="8200" name="Group 5"/>
            <p:cNvGrpSpPr>
              <a:grpSpLocks/>
            </p:cNvGrpSpPr>
            <p:nvPr/>
          </p:nvGrpSpPr>
          <p:grpSpPr bwMode="auto">
            <a:xfrm>
              <a:off x="4643438" y="3907294"/>
              <a:ext cx="143075" cy="285752"/>
              <a:chOff x="3143240" y="5072868"/>
              <a:chExt cx="285752" cy="57071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3143655" y="5358223"/>
                <a:ext cx="285347" cy="28535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8" name="Straight Connector 7"/>
              <p:cNvCxnSpPr>
                <a:endCxn id="7" idx="0"/>
              </p:cNvCxnSpPr>
              <p:nvPr/>
            </p:nvCxnSpPr>
            <p:spPr>
              <a:xfrm rot="5400000">
                <a:off x="3143649" y="5215546"/>
                <a:ext cx="2853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8"/>
            <p:cNvGrpSpPr/>
            <p:nvPr/>
          </p:nvGrpSpPr>
          <p:grpSpPr>
            <a:xfrm>
              <a:off x="5500694" y="3764418"/>
              <a:ext cx="143075" cy="285752"/>
              <a:chOff x="3143240" y="5072868"/>
              <a:chExt cx="285752" cy="570710"/>
            </a:xfrm>
            <a:solidFill>
              <a:srgbClr val="FF0000"/>
            </a:solidFill>
          </p:grpSpPr>
          <p:sp>
            <p:nvSpPr>
              <p:cNvPr id="10" name="Oval 9"/>
              <p:cNvSpPr/>
              <p:nvPr/>
            </p:nvSpPr>
            <p:spPr>
              <a:xfrm>
                <a:off x="3143240" y="5357826"/>
                <a:ext cx="285752" cy="28575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Connector 10"/>
              <p:cNvCxnSpPr>
                <a:endCxn id="10" idx="0"/>
              </p:cNvCxnSpPr>
              <p:nvPr/>
            </p:nvCxnSpPr>
            <p:spPr>
              <a:xfrm rot="5400000">
                <a:off x="3143240" y="5214950"/>
                <a:ext cx="285752" cy="15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02" name="Group 11"/>
            <p:cNvGrpSpPr>
              <a:grpSpLocks/>
            </p:cNvGrpSpPr>
            <p:nvPr/>
          </p:nvGrpSpPr>
          <p:grpSpPr bwMode="auto">
            <a:xfrm>
              <a:off x="4500562" y="2335658"/>
              <a:ext cx="143075" cy="285752"/>
              <a:chOff x="3143240" y="5072868"/>
              <a:chExt cx="285752" cy="57071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143663" y="5358223"/>
                <a:ext cx="285347" cy="28535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4" name="Straight Connector 13"/>
              <p:cNvCxnSpPr>
                <a:endCxn id="13" idx="0"/>
              </p:cNvCxnSpPr>
              <p:nvPr/>
            </p:nvCxnSpPr>
            <p:spPr>
              <a:xfrm rot="5400000">
                <a:off x="3143657" y="5215546"/>
                <a:ext cx="2853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14"/>
            <p:cNvGrpSpPr/>
            <p:nvPr/>
          </p:nvGrpSpPr>
          <p:grpSpPr>
            <a:xfrm>
              <a:off x="5429256" y="2621410"/>
              <a:ext cx="143075" cy="285752"/>
              <a:chOff x="3143240" y="5072868"/>
              <a:chExt cx="285752" cy="570710"/>
            </a:xfrm>
            <a:solidFill>
              <a:srgbClr val="FF0000"/>
            </a:solidFill>
          </p:grpSpPr>
          <p:sp>
            <p:nvSpPr>
              <p:cNvPr id="16" name="Oval 15"/>
              <p:cNvSpPr/>
              <p:nvPr/>
            </p:nvSpPr>
            <p:spPr>
              <a:xfrm>
                <a:off x="3143240" y="5357826"/>
                <a:ext cx="285752" cy="28575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7" name="Straight Connector 16"/>
              <p:cNvCxnSpPr>
                <a:endCxn id="16" idx="0"/>
              </p:cNvCxnSpPr>
              <p:nvPr/>
            </p:nvCxnSpPr>
            <p:spPr>
              <a:xfrm rot="5400000">
                <a:off x="3143240" y="5214950"/>
                <a:ext cx="285752" cy="15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04" name="Group 17"/>
            <p:cNvGrpSpPr>
              <a:grpSpLocks/>
            </p:cNvGrpSpPr>
            <p:nvPr/>
          </p:nvGrpSpPr>
          <p:grpSpPr bwMode="auto">
            <a:xfrm>
              <a:off x="4572000" y="2978600"/>
              <a:ext cx="143075" cy="285752"/>
              <a:chOff x="3143240" y="5072868"/>
              <a:chExt cx="285752" cy="570710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3143659" y="5358221"/>
                <a:ext cx="285347" cy="28535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0" name="Straight Connector 19"/>
              <p:cNvCxnSpPr>
                <a:endCxn id="19" idx="0"/>
              </p:cNvCxnSpPr>
              <p:nvPr/>
            </p:nvCxnSpPr>
            <p:spPr>
              <a:xfrm rot="5400000">
                <a:off x="3143655" y="5215545"/>
                <a:ext cx="2853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20"/>
            <p:cNvGrpSpPr/>
            <p:nvPr/>
          </p:nvGrpSpPr>
          <p:grpSpPr>
            <a:xfrm>
              <a:off x="6500826" y="3692980"/>
              <a:ext cx="143075" cy="285752"/>
              <a:chOff x="3143240" y="5072868"/>
              <a:chExt cx="285752" cy="570710"/>
            </a:xfrm>
            <a:solidFill>
              <a:srgbClr val="FF0000"/>
            </a:solidFill>
          </p:grpSpPr>
          <p:sp>
            <p:nvSpPr>
              <p:cNvPr id="22" name="Oval 21"/>
              <p:cNvSpPr/>
              <p:nvPr/>
            </p:nvSpPr>
            <p:spPr>
              <a:xfrm>
                <a:off x="3143240" y="5357826"/>
                <a:ext cx="285752" cy="28575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3" name="Straight Connector 22"/>
              <p:cNvCxnSpPr>
                <a:endCxn id="22" idx="0"/>
              </p:cNvCxnSpPr>
              <p:nvPr/>
            </p:nvCxnSpPr>
            <p:spPr>
              <a:xfrm rot="5400000">
                <a:off x="3143240" y="5214950"/>
                <a:ext cx="285752" cy="15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206" name="Picture 2" descr="C:\Users\aht\AppData\Local\Microsoft\Windows\Temporary Internet Files\Content.IE5\73KLLBI0\MCj04241920000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572264" y="3621542"/>
              <a:ext cx="498617" cy="409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Straight Arrow Connector 24"/>
            <p:cNvCxnSpPr/>
            <p:nvPr/>
          </p:nvCxnSpPr>
          <p:spPr>
            <a:xfrm>
              <a:off x="4857953" y="2621410"/>
              <a:ext cx="285744" cy="7143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4929390" y="2980188"/>
              <a:ext cx="285744" cy="14128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5858057" y="3908881"/>
              <a:ext cx="357180" cy="6985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6200000" flipH="1">
              <a:off x="6322387" y="3371509"/>
              <a:ext cx="285752" cy="7143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4215030" y="3978731"/>
              <a:ext cx="285744" cy="7143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12" name="Group 30"/>
            <p:cNvGrpSpPr>
              <a:grpSpLocks/>
            </p:cNvGrpSpPr>
            <p:nvPr/>
          </p:nvGrpSpPr>
          <p:grpSpPr bwMode="auto">
            <a:xfrm>
              <a:off x="6215074" y="2835724"/>
              <a:ext cx="143075" cy="285752"/>
              <a:chOff x="3143240" y="5072868"/>
              <a:chExt cx="285752" cy="570710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3143566" y="5358221"/>
                <a:ext cx="285347" cy="28535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3" name="Straight Connector 32"/>
              <p:cNvCxnSpPr>
                <a:endCxn id="32" idx="0"/>
              </p:cNvCxnSpPr>
              <p:nvPr/>
            </p:nvCxnSpPr>
            <p:spPr>
              <a:xfrm rot="5400000">
                <a:off x="3143559" y="5215545"/>
                <a:ext cx="2853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13" name="Group 33"/>
            <p:cNvGrpSpPr>
              <a:grpSpLocks/>
            </p:cNvGrpSpPr>
            <p:nvPr/>
          </p:nvGrpSpPr>
          <p:grpSpPr bwMode="auto">
            <a:xfrm>
              <a:off x="3989610" y="3692980"/>
              <a:ext cx="143075" cy="285752"/>
              <a:chOff x="3143240" y="5072868"/>
              <a:chExt cx="285752" cy="570710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3143240" y="5358221"/>
                <a:ext cx="285347" cy="28535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6" name="Straight Connector 35"/>
              <p:cNvCxnSpPr>
                <a:endCxn id="35" idx="0"/>
              </p:cNvCxnSpPr>
              <p:nvPr/>
            </p:nvCxnSpPr>
            <p:spPr>
              <a:xfrm rot="5400000">
                <a:off x="3143234" y="5215545"/>
                <a:ext cx="2853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Arrow Connector 38"/>
            <p:cNvCxnSpPr/>
            <p:nvPr/>
          </p:nvCxnSpPr>
          <p:spPr>
            <a:xfrm>
              <a:off x="5715185" y="2907162"/>
              <a:ext cx="285744" cy="7143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4946851" y="4016832"/>
              <a:ext cx="377817" cy="6667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9"/>
          <p:cNvSpPr txBox="1">
            <a:spLocks noChangeArrowheads="1"/>
          </p:cNvSpPr>
          <p:nvPr/>
        </p:nvSpPr>
        <p:spPr bwMode="auto">
          <a:xfrm>
            <a:off x="6321282" y="1844824"/>
            <a:ext cx="2643206" cy="3680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1938" lvl="1" indent="-268288" algn="ctr">
              <a:buClr>
                <a:schemeClr val="bg1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wireless data harvesting</a:t>
            </a:r>
          </a:p>
        </p:txBody>
      </p:sp>
    </p:spTree>
    <p:extLst>
      <p:ext uri="{BB962C8B-B14F-4D97-AF65-F5344CB8AC3E}">
        <p14:creationId xmlns:p14="http://schemas.microsoft.com/office/powerpoint/2010/main" val="41995666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mtClean="0"/>
              <a:t>WiseNET® </a:t>
            </a:r>
            <a:r>
              <a:rPr lang="fr-CH" smtClean="0"/>
              <a:t>: </a:t>
            </a:r>
            <a:r>
              <a:rPr lang="en-US" smtClean="0"/>
              <a:t>Low-Power Wireless Sensor</a:t>
            </a:r>
            <a:r>
              <a:rPr lang="fr-CH" smtClean="0"/>
              <a:t> </a:t>
            </a:r>
            <a:r>
              <a:rPr lang="en-US" smtClean="0"/>
              <a:t>Network</a:t>
            </a:r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00063" y="1628775"/>
            <a:ext cx="8391525" cy="4572000"/>
          </a:xfrm>
        </p:spPr>
        <p:txBody>
          <a:bodyPr/>
          <a:lstStyle/>
          <a:p>
            <a:pPr marL="358775" indent="-336550" eaLnBrk="1" hangingPunct="1">
              <a:buFont typeface="Verdana" pitchFamily="34" charset="0"/>
              <a:buNone/>
              <a:tabLst>
                <a:tab pos="806450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</a:pPr>
            <a:r>
              <a:rPr lang="en-US" smtClean="0"/>
              <a:t>	WiseNET® </a:t>
            </a:r>
            <a:r>
              <a:rPr lang="en-GB" smtClean="0"/>
              <a:t>is a wireless network of distributed sensors that combine sensing, signal processing, control and short-range wireless communication capabilities  </a:t>
            </a:r>
            <a:r>
              <a:rPr lang="en-US" smtClean="0"/>
              <a:t>in a compact low-power system</a:t>
            </a:r>
            <a:r>
              <a:rPr lang="fr-CH" smtClean="0"/>
              <a:t>.</a:t>
            </a:r>
          </a:p>
        </p:txBody>
      </p:sp>
      <p:pic>
        <p:nvPicPr>
          <p:cNvPr id="410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4025" y="3124200"/>
            <a:ext cx="579438" cy="730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4103" name="Group 4"/>
          <p:cNvGrpSpPr>
            <a:grpSpLocks/>
          </p:cNvGrpSpPr>
          <p:nvPr/>
        </p:nvGrpSpPr>
        <p:grpSpPr bwMode="auto">
          <a:xfrm>
            <a:off x="1524000" y="3206750"/>
            <a:ext cx="6626225" cy="3040063"/>
            <a:chOff x="960" y="2020"/>
            <a:chExt cx="4174" cy="1915"/>
          </a:xfrm>
        </p:grpSpPr>
        <p:pic>
          <p:nvPicPr>
            <p:cNvPr id="4104" name="Picture 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2" y="3175"/>
              <a:ext cx="366" cy="46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105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8" y="2371"/>
              <a:ext cx="366" cy="46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106" name="Picture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4" y="2290"/>
              <a:ext cx="365" cy="46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107" name="Picture 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3" y="3163"/>
              <a:ext cx="366" cy="46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8" name="Line 9"/>
            <p:cNvSpPr>
              <a:spLocks noChangeShapeType="1"/>
            </p:cNvSpPr>
            <p:nvPr/>
          </p:nvSpPr>
          <p:spPr bwMode="auto">
            <a:xfrm flipV="1">
              <a:off x="2132" y="2822"/>
              <a:ext cx="130" cy="364"/>
            </a:xfrm>
            <a:prstGeom prst="line">
              <a:avLst/>
            </a:prstGeom>
            <a:noFill/>
            <a:ln w="28440">
              <a:solidFill>
                <a:srgbClr val="C00000"/>
              </a:solidFill>
              <a:prstDash val="sysDot"/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4109" name="Line 10"/>
            <p:cNvSpPr>
              <a:spLocks noChangeShapeType="1"/>
            </p:cNvSpPr>
            <p:nvPr/>
          </p:nvSpPr>
          <p:spPr bwMode="auto">
            <a:xfrm flipV="1">
              <a:off x="2387" y="2074"/>
              <a:ext cx="310" cy="258"/>
            </a:xfrm>
            <a:prstGeom prst="line">
              <a:avLst/>
            </a:prstGeom>
            <a:noFill/>
            <a:ln w="28440">
              <a:solidFill>
                <a:srgbClr val="C00000"/>
              </a:solidFill>
              <a:prstDash val="sysDot"/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4110" name="Line 11"/>
            <p:cNvSpPr>
              <a:spLocks noChangeShapeType="1"/>
            </p:cNvSpPr>
            <p:nvPr/>
          </p:nvSpPr>
          <p:spPr bwMode="auto">
            <a:xfrm flipH="1" flipV="1">
              <a:off x="3064" y="2081"/>
              <a:ext cx="353" cy="194"/>
            </a:xfrm>
            <a:prstGeom prst="line">
              <a:avLst/>
            </a:prstGeom>
            <a:noFill/>
            <a:ln w="28440">
              <a:solidFill>
                <a:srgbClr val="C00000"/>
              </a:solidFill>
              <a:prstDash val="sysDot"/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4111" name="Line 12"/>
            <p:cNvSpPr>
              <a:spLocks noChangeShapeType="1"/>
            </p:cNvSpPr>
            <p:nvPr/>
          </p:nvSpPr>
          <p:spPr bwMode="auto">
            <a:xfrm flipH="1" flipV="1">
              <a:off x="3624" y="2764"/>
              <a:ext cx="73" cy="357"/>
            </a:xfrm>
            <a:prstGeom prst="line">
              <a:avLst/>
            </a:prstGeom>
            <a:noFill/>
            <a:ln w="28440">
              <a:solidFill>
                <a:srgbClr val="C00000"/>
              </a:solidFill>
              <a:prstDash val="sysDot"/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4112" name="Text Box 13"/>
            <p:cNvSpPr txBox="1">
              <a:spLocks noChangeArrowheads="1"/>
            </p:cNvSpPr>
            <p:nvPr/>
          </p:nvSpPr>
          <p:spPr bwMode="auto">
            <a:xfrm>
              <a:off x="2508" y="3685"/>
              <a:ext cx="1035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2000">
                  <a:solidFill>
                    <a:srgbClr val="C1BF00"/>
                  </a:solidFill>
                  <a:latin typeface="Arial Narrow" pitchFamily="32" charset="0"/>
                </a:rPr>
                <a:t>PDA access</a:t>
              </a:r>
            </a:p>
          </p:txBody>
        </p:sp>
        <p:sp>
          <p:nvSpPr>
            <p:cNvPr id="4113" name="Line 14"/>
            <p:cNvSpPr>
              <a:spLocks noChangeShapeType="1"/>
            </p:cNvSpPr>
            <p:nvPr/>
          </p:nvSpPr>
          <p:spPr bwMode="auto">
            <a:xfrm flipH="1">
              <a:off x="3156" y="2439"/>
              <a:ext cx="213" cy="344"/>
            </a:xfrm>
            <a:prstGeom prst="line">
              <a:avLst/>
            </a:prstGeom>
            <a:noFill/>
            <a:ln w="28440">
              <a:solidFill>
                <a:srgbClr val="FF9900"/>
              </a:solidFill>
              <a:prstDash val="sysDot"/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4114" name="Text Box 15"/>
            <p:cNvSpPr txBox="1">
              <a:spLocks noChangeArrowheads="1"/>
            </p:cNvSpPr>
            <p:nvPr/>
          </p:nvSpPr>
          <p:spPr bwMode="auto">
            <a:xfrm>
              <a:off x="3774" y="3685"/>
              <a:ext cx="1345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2000">
                  <a:solidFill>
                    <a:srgbClr val="C1BF00"/>
                  </a:solidFill>
                  <a:latin typeface="Arial Narrow" pitchFamily="32" charset="0"/>
                </a:rPr>
                <a:t>Internet access</a:t>
              </a:r>
            </a:p>
          </p:txBody>
        </p:sp>
        <p:sp>
          <p:nvSpPr>
            <p:cNvPr id="4115" name="Line 16"/>
            <p:cNvSpPr>
              <a:spLocks noChangeShapeType="1"/>
            </p:cNvSpPr>
            <p:nvPr/>
          </p:nvSpPr>
          <p:spPr bwMode="auto">
            <a:xfrm flipH="1">
              <a:off x="4375" y="2543"/>
              <a:ext cx="6" cy="290"/>
            </a:xfrm>
            <a:prstGeom prst="line">
              <a:avLst/>
            </a:prstGeom>
            <a:noFill/>
            <a:ln w="28440">
              <a:solidFill>
                <a:srgbClr val="FF9900"/>
              </a:solidFill>
              <a:prstDash val="sysDot"/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4116" name="Line 17"/>
            <p:cNvSpPr>
              <a:spLocks noChangeShapeType="1"/>
            </p:cNvSpPr>
            <p:nvPr/>
          </p:nvSpPr>
          <p:spPr bwMode="auto">
            <a:xfrm>
              <a:off x="3776" y="2349"/>
              <a:ext cx="317" cy="91"/>
            </a:xfrm>
            <a:prstGeom prst="line">
              <a:avLst/>
            </a:prstGeom>
            <a:noFill/>
            <a:ln w="28440">
              <a:solidFill>
                <a:srgbClr val="3366FF"/>
              </a:solidFill>
              <a:prstDash val="sysDot"/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graphicFrame>
          <p:nvGraphicFramePr>
            <p:cNvPr id="4098" name="Object 2"/>
            <p:cNvGraphicFramePr>
              <a:graphicFrameLocks noChangeAspect="1"/>
            </p:cNvGraphicFramePr>
            <p:nvPr/>
          </p:nvGraphicFramePr>
          <p:xfrm>
            <a:off x="4132" y="2120"/>
            <a:ext cx="429" cy="4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8" r:id="rId5" imgW="1457143" imgH="1286055" progId="">
                    <p:embed/>
                  </p:oleObj>
                </mc:Choice>
                <mc:Fallback>
                  <p:oleObj r:id="rId5" imgW="1457143" imgH="1286055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32" y="2120"/>
                          <a:ext cx="429" cy="4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17" name="Rectangle 19"/>
            <p:cNvSpPr>
              <a:spLocks noChangeArrowheads="1"/>
            </p:cNvSpPr>
            <p:nvPr/>
          </p:nvSpPr>
          <p:spPr bwMode="auto">
            <a:xfrm>
              <a:off x="4614" y="2020"/>
              <a:ext cx="521" cy="2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2000">
                  <a:solidFill>
                    <a:srgbClr val="C1BF00"/>
                  </a:solidFill>
                  <a:latin typeface="Arial Narrow" pitchFamily="32" charset="0"/>
                </a:rPr>
                <a:t>gateway</a:t>
              </a:r>
            </a:p>
          </p:txBody>
        </p:sp>
        <p:sp>
          <p:nvSpPr>
            <p:cNvPr id="4118" name="Line 20"/>
            <p:cNvSpPr>
              <a:spLocks noChangeShapeType="1"/>
            </p:cNvSpPr>
            <p:nvPr/>
          </p:nvSpPr>
          <p:spPr bwMode="auto">
            <a:xfrm>
              <a:off x="1793" y="2283"/>
              <a:ext cx="317" cy="92"/>
            </a:xfrm>
            <a:prstGeom prst="line">
              <a:avLst/>
            </a:prstGeom>
            <a:noFill/>
            <a:ln w="28440">
              <a:solidFill>
                <a:srgbClr val="3366FF"/>
              </a:solidFill>
              <a:prstDash val="sysDot"/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4119" name="Text Box 21"/>
            <p:cNvSpPr txBox="1">
              <a:spLocks noChangeArrowheads="1"/>
            </p:cNvSpPr>
            <p:nvPr/>
          </p:nvSpPr>
          <p:spPr bwMode="auto">
            <a:xfrm>
              <a:off x="981" y="3685"/>
              <a:ext cx="1069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2000">
                  <a:solidFill>
                    <a:srgbClr val="C1BF00"/>
                  </a:solidFill>
                  <a:latin typeface="Arial Narrow" pitchFamily="32" charset="0"/>
                </a:rPr>
                <a:t>GSM access</a:t>
              </a:r>
            </a:p>
          </p:txBody>
        </p:sp>
        <p:sp>
          <p:nvSpPr>
            <p:cNvPr id="4120" name="Line 22"/>
            <p:cNvSpPr>
              <a:spLocks noChangeShapeType="1"/>
            </p:cNvSpPr>
            <p:nvPr/>
          </p:nvSpPr>
          <p:spPr bwMode="auto">
            <a:xfrm flipH="1">
              <a:off x="1488" y="2484"/>
              <a:ext cx="6" cy="369"/>
            </a:xfrm>
            <a:prstGeom prst="line">
              <a:avLst/>
            </a:prstGeom>
            <a:noFill/>
            <a:ln w="28440">
              <a:solidFill>
                <a:srgbClr val="FF9900"/>
              </a:solidFill>
              <a:prstDash val="sysDot"/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graphicFrame>
          <p:nvGraphicFramePr>
            <p:cNvPr id="4099" name="Object 3"/>
            <p:cNvGraphicFramePr>
              <a:graphicFrameLocks noChangeAspect="1"/>
            </p:cNvGraphicFramePr>
            <p:nvPr/>
          </p:nvGraphicFramePr>
          <p:xfrm>
            <a:off x="1347" y="2064"/>
            <a:ext cx="429" cy="4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9" r:id="rId7" imgW="1457143" imgH="1286055" progId="">
                    <p:embed/>
                  </p:oleObj>
                </mc:Choice>
                <mc:Fallback>
                  <p:oleObj r:id="rId7" imgW="1457143" imgH="1286055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7" y="2064"/>
                          <a:ext cx="429" cy="4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21" name="Rectangle 24"/>
            <p:cNvSpPr>
              <a:spLocks noChangeArrowheads="1"/>
            </p:cNvSpPr>
            <p:nvPr/>
          </p:nvSpPr>
          <p:spPr bwMode="auto">
            <a:xfrm>
              <a:off x="960" y="2020"/>
              <a:ext cx="521" cy="2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2000">
                  <a:solidFill>
                    <a:srgbClr val="C1BF00"/>
                  </a:solidFill>
                  <a:latin typeface="Arial Narrow" pitchFamily="32" charset="0"/>
                </a:rPr>
                <a:t>gateway</a:t>
              </a:r>
            </a:p>
          </p:txBody>
        </p:sp>
        <p:pic>
          <p:nvPicPr>
            <p:cNvPr id="4122" name="Picture 2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4" y="2831"/>
              <a:ext cx="432" cy="7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123" name="Picture 26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2880"/>
              <a:ext cx="371" cy="8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124" name="Picture 27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3" y="2831"/>
              <a:ext cx="1080" cy="80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755650" y="188913"/>
            <a:ext cx="80645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762000" eaLnBrk="0" hangingPunct="0">
              <a:lnSpc>
                <a:spcPct val="110000"/>
              </a:lnSpc>
              <a:spcBef>
                <a:spcPct val="50000"/>
              </a:spcBef>
              <a:buSzPct val="100000"/>
            </a:pPr>
            <a:r>
              <a:rPr lang="en-US" sz="1600" dirty="0" smtClean="0">
                <a:solidFill>
                  <a:schemeClr val="tx2"/>
                </a:solidFill>
              </a:rPr>
              <a:t>Wireless Embedded Systems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963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WiseMAC</a:t>
            </a:r>
            <a:r>
              <a:rPr lang="fr-CH" dirty="0" smtClean="0"/>
              <a:t>: ad hoc networking for WSN</a:t>
            </a:r>
          </a:p>
        </p:txBody>
      </p:sp>
      <p:sp>
        <p:nvSpPr>
          <p:cNvPr id="29699" name="Content Placeholder 3"/>
          <p:cNvSpPr>
            <a:spLocks noGrp="1"/>
          </p:cNvSpPr>
          <p:nvPr>
            <p:ph idx="4294967295"/>
          </p:nvPr>
        </p:nvSpPr>
        <p:spPr>
          <a:xfrm>
            <a:off x="755650" y="1628775"/>
            <a:ext cx="8120063" cy="4572000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No planning, no configuration</a:t>
            </a:r>
          </a:p>
          <a:p>
            <a:r>
              <a:rPr lang="fr-CH" smtClean="0"/>
              <a:t>Ultra low power ( downto 500</a:t>
            </a:r>
            <a:r>
              <a:rPr lang="el-GR" smtClean="0"/>
              <a:t>μ</a:t>
            </a:r>
            <a:r>
              <a:rPr lang="fr-CH" smtClean="0"/>
              <a:t>W average with COTS) for all nodes including relays (routers/coordinators)</a:t>
            </a:r>
          </a:p>
          <a:p>
            <a:pPr lvl="1"/>
            <a:r>
              <a:rPr lang="fr-CH" smtClean="0"/>
              <a:t>With low latency (100 ms / hop)</a:t>
            </a:r>
          </a:p>
          <a:p>
            <a:pPr lvl="1"/>
            <a:r>
              <a:rPr lang="fr-CH" smtClean="0"/>
              <a:t>At least 10x less with CSEM ICs</a:t>
            </a:r>
          </a:p>
          <a:p>
            <a:endParaRPr lang="fr-CH" smtClean="0"/>
          </a:p>
          <a:p>
            <a:endParaRPr lang="fr-CH" smtClean="0"/>
          </a:p>
          <a:p>
            <a:endParaRPr lang="fr-CH" smtClean="0"/>
          </a:p>
          <a:p>
            <a:endParaRPr lang="fr-CH" smtClean="0"/>
          </a:p>
          <a:p>
            <a:r>
              <a:rPr lang="fr-CH" smtClean="0"/>
              <a:t>High reactivity (down to 50ms)</a:t>
            </a:r>
          </a:p>
          <a:p>
            <a:r>
              <a:rPr lang="fr-CH" smtClean="0"/>
              <a:t>Low delay (downto 25ms per hop)</a:t>
            </a:r>
          </a:p>
          <a:p>
            <a:endParaRPr lang="fr-CH" smtClean="0"/>
          </a:p>
        </p:txBody>
      </p:sp>
      <p:graphicFrame>
        <p:nvGraphicFramePr>
          <p:cNvPr id="5" name="Group 4"/>
          <p:cNvGraphicFramePr>
            <a:graphicFrameLocks noGrp="1"/>
          </p:cNvGraphicFramePr>
          <p:nvPr/>
        </p:nvGraphicFramePr>
        <p:xfrm>
          <a:off x="1116013" y="3667125"/>
          <a:ext cx="3921125" cy="1233488"/>
        </p:xfrm>
        <a:graphic>
          <a:graphicData uri="http://schemas.openxmlformats.org/drawingml/2006/table">
            <a:tbl>
              <a:tblPr/>
              <a:tblGrid>
                <a:gridCol w="1457325"/>
                <a:gridCol w="962025"/>
                <a:gridCol w="1501775"/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fr-CH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XE1203</a:t>
                      </a: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IcyCom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SoC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BC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C3C3C"/>
                          </a:solidFill>
                          <a:effectLst/>
                          <a:latin typeface="Arial" charset="0"/>
                          <a:cs typeface="Arial" charset="0"/>
                        </a:rPr>
                        <a:t>WiseMAC </a:t>
                      </a: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5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C3C3C"/>
                          </a:solidFill>
                          <a:effectLst/>
                          <a:latin typeface="Arial" charset="0"/>
                          <a:cs typeface="Arial" charset="0"/>
                        </a:rPr>
                        <a:t>10x</a:t>
                      </a: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5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C3C3C"/>
                          </a:solidFill>
                          <a:effectLst/>
                          <a:latin typeface="Arial" charset="0"/>
                          <a:cs typeface="Arial" charset="0"/>
                        </a:rPr>
                        <a:t>reference</a:t>
                      </a: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5E7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C3C3C"/>
                          </a:solidFill>
                          <a:effectLst/>
                          <a:latin typeface="Arial" charset="0"/>
                          <a:cs typeface="Arial" charset="0"/>
                        </a:rPr>
                        <a:t>S-MAC </a:t>
                      </a: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C"/>
                          </a:solidFill>
                          <a:effectLst/>
                          <a:latin typeface="Arial" charset="0"/>
                          <a:cs typeface="Arial" charset="0"/>
                        </a:rPr>
                        <a:t>70x</a:t>
                      </a: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fr-CH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C3C3C"/>
                          </a:solidFill>
                          <a:effectLst/>
                          <a:latin typeface="Arial" charset="0"/>
                          <a:cs typeface="Arial" charset="0"/>
                        </a:rPr>
                        <a:t>5x</a:t>
                      </a: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4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C3C3C"/>
                          </a:solidFill>
                          <a:effectLst/>
                          <a:latin typeface="Arial" charset="0"/>
                          <a:cs typeface="Arial" charset="0"/>
                        </a:rPr>
                        <a:t>ZigBee -MAC</a:t>
                      </a: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5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C"/>
                          </a:solidFill>
                          <a:effectLst/>
                          <a:latin typeface="Arial" charset="0"/>
                          <a:cs typeface="Arial" charset="0"/>
                        </a:rPr>
                        <a:t>250x</a:t>
                      </a: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5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C"/>
                          </a:solidFill>
                          <a:effectLst/>
                          <a:latin typeface="Arial" charset="0"/>
                          <a:cs typeface="Arial" charset="0"/>
                        </a:rPr>
                        <a:t>36x</a:t>
                      </a:r>
                    </a:p>
                  </a:txBody>
                  <a:tcPr marL="90000" marR="90000" marT="57384" marB="468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5E7"/>
                    </a:solidFill>
                  </a:tcPr>
                </a:tc>
              </a:tr>
            </a:tbl>
          </a:graphicData>
        </a:graphic>
      </p:graphicFrame>
      <p:grpSp>
        <p:nvGrpSpPr>
          <p:cNvPr id="29722" name="Group 48"/>
          <p:cNvGrpSpPr>
            <a:grpSpLocks/>
          </p:cNvGrpSpPr>
          <p:nvPr/>
        </p:nvGrpSpPr>
        <p:grpSpPr bwMode="auto">
          <a:xfrm>
            <a:off x="6019800" y="3656013"/>
            <a:ext cx="2400300" cy="852487"/>
            <a:chOff x="3832" y="1578"/>
            <a:chExt cx="1512" cy="537"/>
          </a:xfrm>
        </p:grpSpPr>
        <p:pic>
          <p:nvPicPr>
            <p:cNvPr id="29737" name="Picture 4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2" y="1578"/>
              <a:ext cx="1513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9738" name="Text Box 50"/>
            <p:cNvSpPr txBox="1">
              <a:spLocks noChangeArrowheads="1"/>
            </p:cNvSpPr>
            <p:nvPr/>
          </p:nvSpPr>
          <p:spPr bwMode="auto">
            <a:xfrm>
              <a:off x="3870" y="1620"/>
              <a:ext cx="1440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lnSpc>
                  <a:spcPct val="110000"/>
                </a:lnSpc>
                <a:buClr>
                  <a:srgbClr val="3C3C3C"/>
                </a:buClr>
                <a:buFont typeface="Calibri" pitchFamily="34" charset="0"/>
                <a:buChar char=" "/>
              </a:pPr>
              <a:r>
                <a:rPr lang="en-US" sz="1400">
                  <a:solidFill>
                    <a:srgbClr val="3C3C3C"/>
                  </a:solidFill>
                  <a:latin typeface="Calibri" pitchFamily="34" charset="0"/>
                  <a:ea typeface="DejaVu Sans"/>
                  <a:cs typeface="DejaVu Sans"/>
                </a:rPr>
                <a:t>- forwarding 32 bytes every</a:t>
              </a:r>
              <a:br>
                <a:rPr lang="en-US" sz="1400">
                  <a:solidFill>
                    <a:srgbClr val="3C3C3C"/>
                  </a:solidFill>
                  <a:latin typeface="Calibri" pitchFamily="34" charset="0"/>
                  <a:ea typeface="DejaVu Sans"/>
                  <a:cs typeface="DejaVu Sans"/>
                </a:rPr>
              </a:br>
              <a:r>
                <a:rPr lang="en-US" sz="1400">
                  <a:solidFill>
                    <a:srgbClr val="3C3C3C"/>
                  </a:solidFill>
                  <a:latin typeface="Calibri" pitchFamily="34" charset="0"/>
                  <a:ea typeface="DejaVu Sans"/>
                  <a:cs typeface="DejaVu Sans"/>
                </a:rPr>
                <a:t>  30 seconds</a:t>
              </a:r>
            </a:p>
            <a:p>
              <a:pPr>
                <a:lnSpc>
                  <a:spcPct val="110000"/>
                </a:lnSpc>
                <a:buClr>
                  <a:srgbClr val="3C3C3C"/>
                </a:buClr>
                <a:buFont typeface="Calibri" pitchFamily="34" charset="0"/>
                <a:buChar char=" "/>
              </a:pPr>
              <a:r>
                <a:rPr lang="en-US" sz="1400">
                  <a:solidFill>
                    <a:srgbClr val="3C3C3C"/>
                  </a:solidFill>
                  <a:latin typeface="Calibri" pitchFamily="34" charset="0"/>
                  <a:ea typeface="DejaVu Sans"/>
                  <a:cs typeface="DejaVu Sans"/>
                </a:rPr>
                <a:t>- wake-up period of 250 ms</a:t>
              </a:r>
            </a:p>
          </p:txBody>
        </p:sp>
      </p:grpSp>
      <p:sp>
        <p:nvSpPr>
          <p:cNvPr id="29723" name="TextBox 8"/>
          <p:cNvSpPr txBox="1">
            <a:spLocks noChangeArrowheads="1"/>
          </p:cNvSpPr>
          <p:nvPr/>
        </p:nvSpPr>
        <p:spPr bwMode="auto">
          <a:xfrm>
            <a:off x="5826125" y="4648200"/>
            <a:ext cx="33940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FF0000"/>
                </a:solidFill>
              </a:rPr>
              <a:t>“the WiseMAC protocol showed a remarkable consistent behavior across a wide range of operational conditions, always achieving the best, or second-best performance.”</a:t>
            </a:r>
          </a:p>
          <a:p>
            <a:pPr eaLnBrk="1" hangingPunct="1"/>
            <a:r>
              <a:rPr lang="fr-CH" sz="1600">
                <a:solidFill>
                  <a:srgbClr val="FF0000"/>
                </a:solidFill>
              </a:rPr>
              <a:t>Langendoen &amp; Meier. ACM Trans. Sensor Networks 7(1), 2010. </a:t>
            </a:r>
          </a:p>
        </p:txBody>
      </p:sp>
      <p:grpSp>
        <p:nvGrpSpPr>
          <p:cNvPr id="29724" name="Group 32"/>
          <p:cNvGrpSpPr>
            <a:grpSpLocks/>
          </p:cNvGrpSpPr>
          <p:nvPr/>
        </p:nvGrpSpPr>
        <p:grpSpPr bwMode="auto">
          <a:xfrm>
            <a:off x="5572125" y="3163888"/>
            <a:ext cx="3427413" cy="409575"/>
            <a:chOff x="5572132" y="1571612"/>
            <a:chExt cx="3427575" cy="409578"/>
          </a:xfrm>
        </p:grpSpPr>
        <p:grpSp>
          <p:nvGrpSpPr>
            <p:cNvPr id="29729" name="Group 11"/>
            <p:cNvGrpSpPr>
              <a:grpSpLocks/>
            </p:cNvGrpSpPr>
            <p:nvPr/>
          </p:nvGrpSpPr>
          <p:grpSpPr bwMode="auto">
            <a:xfrm>
              <a:off x="5572132" y="1643050"/>
              <a:ext cx="143075" cy="285752"/>
              <a:chOff x="3143240" y="5072868"/>
              <a:chExt cx="285752" cy="570710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3143240" y="5358223"/>
                <a:ext cx="285367" cy="28535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0" hangingPunct="0">
                  <a:lnSpc>
                    <a:spcPct val="110000"/>
                  </a:lnSpc>
                  <a:buFontTx/>
                  <a:buChar char=" "/>
                  <a:defRPr/>
                </a:pPr>
                <a:endParaRPr lang="en-US"/>
              </a:p>
            </p:txBody>
          </p:sp>
          <p:cxnSp>
            <p:nvCxnSpPr>
              <p:cNvPr id="42" name="Straight Connector 41"/>
              <p:cNvCxnSpPr>
                <a:endCxn id="41" idx="0"/>
              </p:cNvCxnSpPr>
              <p:nvPr/>
            </p:nvCxnSpPr>
            <p:spPr>
              <a:xfrm rot="5400000">
                <a:off x="3143246" y="5215546"/>
                <a:ext cx="2853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14"/>
            <p:cNvGrpSpPr/>
            <p:nvPr/>
          </p:nvGrpSpPr>
          <p:grpSpPr>
            <a:xfrm>
              <a:off x="6286313" y="1643050"/>
              <a:ext cx="143075" cy="285752"/>
              <a:chOff x="3143240" y="5072868"/>
              <a:chExt cx="285752" cy="570710"/>
            </a:xfrm>
            <a:solidFill>
              <a:srgbClr val="FF0000"/>
            </a:solidFill>
          </p:grpSpPr>
          <p:sp>
            <p:nvSpPr>
              <p:cNvPr id="39" name="Oval 38"/>
              <p:cNvSpPr/>
              <p:nvPr/>
            </p:nvSpPr>
            <p:spPr>
              <a:xfrm>
                <a:off x="3143240" y="5357826"/>
                <a:ext cx="285752" cy="28575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0" hangingPunct="0">
                  <a:lnSpc>
                    <a:spcPct val="110000"/>
                  </a:lnSpc>
                  <a:buFontTx/>
                  <a:buChar char=" "/>
                  <a:defRPr/>
                </a:pPr>
                <a:endParaRPr lang="en-US"/>
              </a:p>
            </p:txBody>
          </p:sp>
          <p:cxnSp>
            <p:nvCxnSpPr>
              <p:cNvPr id="40" name="Straight Connector 39"/>
              <p:cNvCxnSpPr>
                <a:endCxn id="39" idx="0"/>
              </p:cNvCxnSpPr>
              <p:nvPr/>
            </p:nvCxnSpPr>
            <p:spPr>
              <a:xfrm rot="5400000">
                <a:off x="3143240" y="5214950"/>
                <a:ext cx="285752" cy="15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17"/>
            <p:cNvGrpSpPr/>
            <p:nvPr/>
          </p:nvGrpSpPr>
          <p:grpSpPr>
            <a:xfrm>
              <a:off x="7000693" y="1643050"/>
              <a:ext cx="143075" cy="285752"/>
              <a:chOff x="3143240" y="5072868"/>
              <a:chExt cx="285752" cy="570710"/>
            </a:xfrm>
            <a:solidFill>
              <a:srgbClr val="FF0000"/>
            </a:solidFill>
          </p:grpSpPr>
          <p:sp>
            <p:nvSpPr>
              <p:cNvPr id="37" name="Oval 36"/>
              <p:cNvSpPr/>
              <p:nvPr/>
            </p:nvSpPr>
            <p:spPr>
              <a:xfrm>
                <a:off x="3143240" y="5357826"/>
                <a:ext cx="285752" cy="28575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0" hangingPunct="0">
                  <a:lnSpc>
                    <a:spcPct val="110000"/>
                  </a:lnSpc>
                  <a:buFontTx/>
                  <a:buChar char=" "/>
                  <a:defRPr/>
                </a:pPr>
                <a:endParaRPr lang="en-US"/>
              </a:p>
            </p:txBody>
          </p:sp>
          <p:cxnSp>
            <p:nvCxnSpPr>
              <p:cNvPr id="38" name="Straight Connector 37"/>
              <p:cNvCxnSpPr>
                <a:endCxn id="37" idx="0"/>
              </p:cNvCxnSpPr>
              <p:nvPr/>
            </p:nvCxnSpPr>
            <p:spPr>
              <a:xfrm rot="5400000">
                <a:off x="3143240" y="5214950"/>
                <a:ext cx="285752" cy="15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0"/>
            <p:cNvGrpSpPr/>
            <p:nvPr/>
          </p:nvGrpSpPr>
          <p:grpSpPr>
            <a:xfrm>
              <a:off x="7715073" y="1643050"/>
              <a:ext cx="143075" cy="285752"/>
              <a:chOff x="3143240" y="5072868"/>
              <a:chExt cx="285752" cy="570710"/>
            </a:xfrm>
            <a:solidFill>
              <a:srgbClr val="FF0000"/>
            </a:solidFill>
          </p:grpSpPr>
          <p:sp>
            <p:nvSpPr>
              <p:cNvPr id="35" name="Oval 34"/>
              <p:cNvSpPr/>
              <p:nvPr/>
            </p:nvSpPr>
            <p:spPr>
              <a:xfrm>
                <a:off x="3143240" y="5357826"/>
                <a:ext cx="285752" cy="28575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0" hangingPunct="0">
                  <a:lnSpc>
                    <a:spcPct val="110000"/>
                  </a:lnSpc>
                  <a:buFontTx/>
                  <a:buChar char=" "/>
                  <a:defRPr/>
                </a:pPr>
                <a:endParaRPr lang="en-US"/>
              </a:p>
            </p:txBody>
          </p:sp>
          <p:cxnSp>
            <p:nvCxnSpPr>
              <p:cNvPr id="36" name="Straight Connector 35"/>
              <p:cNvCxnSpPr>
                <a:endCxn id="35" idx="0"/>
              </p:cNvCxnSpPr>
              <p:nvPr/>
            </p:nvCxnSpPr>
            <p:spPr>
              <a:xfrm rot="5400000">
                <a:off x="3143240" y="5214950"/>
                <a:ext cx="285752" cy="15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23"/>
            <p:cNvGrpSpPr/>
            <p:nvPr/>
          </p:nvGrpSpPr>
          <p:grpSpPr>
            <a:xfrm>
              <a:off x="8429652" y="1643050"/>
              <a:ext cx="143075" cy="285752"/>
              <a:chOff x="3143240" y="5072868"/>
              <a:chExt cx="285752" cy="570710"/>
            </a:xfrm>
            <a:solidFill>
              <a:srgbClr val="FF0000"/>
            </a:solidFill>
          </p:grpSpPr>
          <p:sp>
            <p:nvSpPr>
              <p:cNvPr id="33" name="Oval 32"/>
              <p:cNvSpPr/>
              <p:nvPr/>
            </p:nvSpPr>
            <p:spPr>
              <a:xfrm>
                <a:off x="3143240" y="5357826"/>
                <a:ext cx="285752" cy="28575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0" hangingPunct="0">
                  <a:lnSpc>
                    <a:spcPct val="110000"/>
                  </a:lnSpc>
                  <a:buFontTx/>
                  <a:buChar char=" "/>
                  <a:defRPr/>
                </a:pPr>
                <a:endParaRPr lang="en-US"/>
              </a:p>
            </p:txBody>
          </p:sp>
          <p:cxnSp>
            <p:nvCxnSpPr>
              <p:cNvPr id="34" name="Straight Connector 33"/>
              <p:cNvCxnSpPr>
                <a:endCxn id="33" idx="0"/>
              </p:cNvCxnSpPr>
              <p:nvPr/>
            </p:nvCxnSpPr>
            <p:spPr>
              <a:xfrm rot="5400000">
                <a:off x="3143240" y="5214950"/>
                <a:ext cx="285752" cy="15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9734" name="Picture 2" descr="C:\Users\aht\AppData\Local\Microsoft\Windows\Temporary Internet Files\Content.IE5\73KLLBI0\MCj04241920000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501090" y="1571612"/>
              <a:ext cx="498617" cy="409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43" name="Straight Arrow Connector 42"/>
          <p:cNvCxnSpPr/>
          <p:nvPr/>
        </p:nvCxnSpPr>
        <p:spPr>
          <a:xfrm>
            <a:off x="5857875" y="3282950"/>
            <a:ext cx="28575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572250" y="3282950"/>
            <a:ext cx="28575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7286625" y="3282950"/>
            <a:ext cx="28575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8001000" y="3282950"/>
            <a:ext cx="28575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7858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4572000"/>
            <a:ext cx="1136650" cy="137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2771" name="Line 2"/>
          <p:cNvSpPr>
            <a:spLocks noChangeShapeType="1"/>
          </p:cNvSpPr>
          <p:nvPr/>
        </p:nvSpPr>
        <p:spPr bwMode="auto">
          <a:xfrm flipV="1">
            <a:off x="3886200" y="1751013"/>
            <a:ext cx="1588" cy="536575"/>
          </a:xfrm>
          <a:prstGeom prst="line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/>
          <a:lstStyle/>
          <a:p>
            <a:endParaRPr lang="fr-CH"/>
          </a:p>
        </p:txBody>
      </p:sp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4800600"/>
            <a:ext cx="709613" cy="1225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755650" y="152400"/>
            <a:ext cx="8120063" cy="1114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11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US" sz="3600" b="1">
                <a:solidFill>
                  <a:srgbClr val="0070BC"/>
                </a:solidFill>
              </a:rPr>
              <a:t>Wireless platforms and stacks</a:t>
            </a:r>
          </a:p>
        </p:txBody>
      </p:sp>
      <p:sp>
        <p:nvSpPr>
          <p:cNvPr id="32774" name="Text Box 5"/>
          <p:cNvSpPr txBox="1">
            <a:spLocks noChangeArrowheads="1"/>
          </p:cNvSpPr>
          <p:nvPr/>
        </p:nvSpPr>
        <p:spPr bwMode="auto">
          <a:xfrm>
            <a:off x="1447800" y="4038600"/>
            <a:ext cx="1524000" cy="276225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icycom SOC</a:t>
            </a:r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3048000" y="4038600"/>
            <a:ext cx="1524000" cy="603250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XE 1203 / Coolrisc</a:t>
            </a:r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4724400" y="4038600"/>
            <a:ext cx="1524000" cy="603250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CC1100 / MSP 430</a:t>
            </a:r>
          </a:p>
        </p:txBody>
      </p:sp>
      <p:sp>
        <p:nvSpPr>
          <p:cNvPr id="32777" name="Text Box 8"/>
          <p:cNvSpPr txBox="1">
            <a:spLocks noChangeArrowheads="1"/>
          </p:cNvSpPr>
          <p:nvPr/>
        </p:nvSpPr>
        <p:spPr bwMode="auto">
          <a:xfrm>
            <a:off x="7010400" y="4038600"/>
            <a:ext cx="1219200" cy="603250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CC2420 / MSP 430</a:t>
            </a:r>
          </a:p>
        </p:txBody>
      </p:sp>
      <p:sp>
        <p:nvSpPr>
          <p:cNvPr id="32778" name="Text Box 9"/>
          <p:cNvSpPr txBox="1">
            <a:spLocks noChangeArrowheads="1"/>
          </p:cNvSpPr>
          <p:nvPr/>
        </p:nvSpPr>
        <p:spPr bwMode="auto">
          <a:xfrm>
            <a:off x="1447800" y="3505200"/>
            <a:ext cx="4800600" cy="301625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WiseMAC (LPL proprietary MAC protocol)</a:t>
            </a:r>
          </a:p>
        </p:txBody>
      </p:sp>
      <p:sp>
        <p:nvSpPr>
          <p:cNvPr id="32779" name="Text Box 10"/>
          <p:cNvSpPr txBox="1">
            <a:spLocks noChangeArrowheads="1"/>
          </p:cNvSpPr>
          <p:nvPr/>
        </p:nvSpPr>
        <p:spPr bwMode="auto">
          <a:xfrm>
            <a:off x="1447800" y="3124200"/>
            <a:ext cx="2514600" cy="301625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Epidemic routing</a:t>
            </a:r>
          </a:p>
        </p:txBody>
      </p:sp>
      <p:sp>
        <p:nvSpPr>
          <p:cNvPr id="32780" name="Text Box 11"/>
          <p:cNvSpPr txBox="1">
            <a:spLocks noChangeArrowheads="1"/>
          </p:cNvSpPr>
          <p:nvPr/>
        </p:nvSpPr>
        <p:spPr bwMode="auto">
          <a:xfrm>
            <a:off x="4038600" y="3124200"/>
            <a:ext cx="2209800" cy="301625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Cluster-tree routing</a:t>
            </a:r>
          </a:p>
        </p:txBody>
      </p:sp>
      <p:sp>
        <p:nvSpPr>
          <p:cNvPr id="32781" name="Text Box 12"/>
          <p:cNvSpPr txBox="1">
            <a:spLocks noChangeArrowheads="1"/>
          </p:cNvSpPr>
          <p:nvPr/>
        </p:nvSpPr>
        <p:spPr bwMode="auto">
          <a:xfrm>
            <a:off x="2895600" y="2286000"/>
            <a:ext cx="1905000" cy="746125"/>
          </a:xfrm>
          <a:prstGeom prst="rect">
            <a:avLst/>
          </a:prstGeom>
          <a:solidFill>
            <a:srgbClr val="FFFFFF"/>
          </a:solidFill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HCI</a:t>
            </a:r>
          </a:p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>
              <a:solidFill>
                <a:srgbClr val="3C3C3C"/>
              </a:solidFill>
            </a:endParaRPr>
          </a:p>
        </p:txBody>
      </p:sp>
      <p:sp>
        <p:nvSpPr>
          <p:cNvPr id="32782" name="Text Box 13"/>
          <p:cNvSpPr txBox="1">
            <a:spLocks noChangeArrowheads="1"/>
          </p:cNvSpPr>
          <p:nvPr/>
        </p:nvSpPr>
        <p:spPr bwMode="auto">
          <a:xfrm>
            <a:off x="1447800" y="2133600"/>
            <a:ext cx="1371600" cy="904875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Embedded application + sensor</a:t>
            </a:r>
          </a:p>
        </p:txBody>
      </p:sp>
      <p:sp>
        <p:nvSpPr>
          <p:cNvPr id="32783" name="Text Box 14"/>
          <p:cNvSpPr txBox="1">
            <a:spLocks noChangeArrowheads="1"/>
          </p:cNvSpPr>
          <p:nvPr/>
        </p:nvSpPr>
        <p:spPr bwMode="auto">
          <a:xfrm>
            <a:off x="4876800" y="2133600"/>
            <a:ext cx="1371600" cy="904875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Embedded application + sensor</a:t>
            </a:r>
          </a:p>
        </p:txBody>
      </p:sp>
      <p:sp>
        <p:nvSpPr>
          <p:cNvPr id="32784" name="Text Box 15"/>
          <p:cNvSpPr txBox="1">
            <a:spLocks noChangeArrowheads="1"/>
          </p:cNvSpPr>
          <p:nvPr/>
        </p:nvSpPr>
        <p:spPr bwMode="auto">
          <a:xfrm>
            <a:off x="7010400" y="3124200"/>
            <a:ext cx="1219200" cy="603250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Full 802.15.4</a:t>
            </a:r>
          </a:p>
        </p:txBody>
      </p:sp>
      <p:sp>
        <p:nvSpPr>
          <p:cNvPr id="32785" name="Line 16"/>
          <p:cNvSpPr>
            <a:spLocks noChangeShapeType="1"/>
          </p:cNvSpPr>
          <p:nvPr/>
        </p:nvSpPr>
        <p:spPr bwMode="auto">
          <a:xfrm flipV="1">
            <a:off x="6629400" y="1827213"/>
            <a:ext cx="1588" cy="3127375"/>
          </a:xfrm>
          <a:prstGeom prst="line">
            <a:avLst/>
          </a:prstGeom>
          <a:noFill/>
          <a:ln w="38160">
            <a:solidFill>
              <a:srgbClr val="FF7C80"/>
            </a:solidFill>
            <a:miter lim="800000"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32786" name="Rectangle 17"/>
          <p:cNvSpPr>
            <a:spLocks noChangeArrowheads="1"/>
          </p:cNvSpPr>
          <p:nvPr/>
        </p:nvSpPr>
        <p:spPr bwMode="auto">
          <a:xfrm>
            <a:off x="1295400" y="2057400"/>
            <a:ext cx="5029200" cy="1828800"/>
          </a:xfrm>
          <a:prstGeom prst="rect">
            <a:avLst/>
          </a:prstGeom>
          <a:noFill/>
          <a:ln w="3816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87" name="Text Box 18"/>
          <p:cNvSpPr txBox="1">
            <a:spLocks noChangeArrowheads="1"/>
          </p:cNvSpPr>
          <p:nvPr/>
        </p:nvSpPr>
        <p:spPr bwMode="auto">
          <a:xfrm>
            <a:off x="2209800" y="1447800"/>
            <a:ext cx="3352800" cy="301625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External application / sensor</a:t>
            </a:r>
          </a:p>
        </p:txBody>
      </p:sp>
      <p:sp>
        <p:nvSpPr>
          <p:cNvPr id="32788" name="Text Box 19"/>
          <p:cNvSpPr txBox="1">
            <a:spLocks noChangeArrowheads="1"/>
          </p:cNvSpPr>
          <p:nvPr/>
        </p:nvSpPr>
        <p:spPr bwMode="auto">
          <a:xfrm>
            <a:off x="3962400" y="1828800"/>
            <a:ext cx="1371600" cy="234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ts val="87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3C3C3C"/>
                </a:solidFill>
              </a:rPr>
              <a:t>Serial line</a:t>
            </a:r>
          </a:p>
        </p:txBody>
      </p:sp>
      <p:sp>
        <p:nvSpPr>
          <p:cNvPr id="32789" name="Text Box 20"/>
          <p:cNvSpPr txBox="1">
            <a:spLocks noChangeArrowheads="1"/>
          </p:cNvSpPr>
          <p:nvPr/>
        </p:nvSpPr>
        <p:spPr bwMode="auto">
          <a:xfrm>
            <a:off x="7010400" y="2286000"/>
            <a:ext cx="1219200" cy="301625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HCI</a:t>
            </a:r>
          </a:p>
        </p:txBody>
      </p:sp>
      <p:sp>
        <p:nvSpPr>
          <p:cNvPr id="32790" name="Line 21"/>
          <p:cNvSpPr>
            <a:spLocks noChangeShapeType="1"/>
          </p:cNvSpPr>
          <p:nvPr/>
        </p:nvSpPr>
        <p:spPr bwMode="auto">
          <a:xfrm flipV="1">
            <a:off x="7696200" y="1751013"/>
            <a:ext cx="1588" cy="536575"/>
          </a:xfrm>
          <a:prstGeom prst="line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32791" name="Text Box 22"/>
          <p:cNvSpPr txBox="1">
            <a:spLocks noChangeArrowheads="1"/>
          </p:cNvSpPr>
          <p:nvPr/>
        </p:nvSpPr>
        <p:spPr bwMode="auto">
          <a:xfrm>
            <a:off x="7696200" y="1828800"/>
            <a:ext cx="1066800" cy="234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ts val="87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3C3C3C"/>
                </a:solidFill>
              </a:rPr>
              <a:t>Serial line</a:t>
            </a:r>
          </a:p>
        </p:txBody>
      </p:sp>
      <p:sp>
        <p:nvSpPr>
          <p:cNvPr id="32792" name="Text Box 23"/>
          <p:cNvSpPr txBox="1">
            <a:spLocks noChangeArrowheads="1"/>
          </p:cNvSpPr>
          <p:nvPr/>
        </p:nvSpPr>
        <p:spPr bwMode="auto">
          <a:xfrm>
            <a:off x="6553200" y="1447800"/>
            <a:ext cx="2133600" cy="301625"/>
          </a:xfrm>
          <a:prstGeom prst="rect">
            <a:avLst/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External application</a:t>
            </a:r>
          </a:p>
        </p:txBody>
      </p:sp>
      <p:sp>
        <p:nvSpPr>
          <p:cNvPr id="32793" name="Rectangle 24"/>
          <p:cNvSpPr>
            <a:spLocks noChangeArrowheads="1"/>
          </p:cNvSpPr>
          <p:nvPr/>
        </p:nvSpPr>
        <p:spPr bwMode="auto">
          <a:xfrm>
            <a:off x="6781800" y="2209800"/>
            <a:ext cx="1676400" cy="1600200"/>
          </a:xfrm>
          <a:prstGeom prst="rect">
            <a:avLst/>
          </a:prstGeom>
          <a:noFill/>
          <a:ln w="3816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94" name="AutoShape 25"/>
          <p:cNvSpPr>
            <a:spLocks/>
          </p:cNvSpPr>
          <p:nvPr/>
        </p:nvSpPr>
        <p:spPr bwMode="auto">
          <a:xfrm>
            <a:off x="838200" y="2209800"/>
            <a:ext cx="228600" cy="2438400"/>
          </a:xfrm>
          <a:prstGeom prst="leftBrace">
            <a:avLst>
              <a:gd name="adj1" fmla="val 88889"/>
              <a:gd name="adj2" fmla="val 50000"/>
            </a:avLst>
          </a:prstGeom>
          <a:noFill/>
          <a:ln w="9360">
            <a:solidFill>
              <a:srgbClr val="3C3C3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95" name="Line 26"/>
          <p:cNvSpPr>
            <a:spLocks noChangeShapeType="1"/>
          </p:cNvSpPr>
          <p:nvPr/>
        </p:nvSpPr>
        <p:spPr bwMode="auto">
          <a:xfrm>
            <a:off x="6553200" y="6019800"/>
            <a:ext cx="2133600" cy="1588"/>
          </a:xfrm>
          <a:prstGeom prst="line">
            <a:avLst/>
          </a:prstGeom>
          <a:noFill/>
          <a:ln w="9360">
            <a:solidFill>
              <a:srgbClr val="F26728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sp>
        <p:nvSpPr>
          <p:cNvPr id="32796" name="Text Box 27"/>
          <p:cNvSpPr txBox="1">
            <a:spLocks noChangeArrowheads="1"/>
          </p:cNvSpPr>
          <p:nvPr/>
        </p:nvSpPr>
        <p:spPr bwMode="auto">
          <a:xfrm>
            <a:off x="6934200" y="5867400"/>
            <a:ext cx="1447800" cy="301625"/>
          </a:xfrm>
          <a:prstGeom prst="rect">
            <a:avLst/>
          </a:prstGeom>
          <a:solidFill>
            <a:srgbClr val="FFFFFF"/>
          </a:solidFill>
          <a:ln w="9360">
            <a:solidFill>
              <a:srgbClr val="F26728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ts val="1125"/>
              </a:spcBef>
              <a:buClr>
                <a:srgbClr val="F26728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F26728"/>
                </a:solidFill>
              </a:rPr>
              <a:t>Low power</a:t>
            </a:r>
          </a:p>
        </p:txBody>
      </p:sp>
      <p:sp>
        <p:nvSpPr>
          <p:cNvPr id="32797" name="Line 28"/>
          <p:cNvSpPr>
            <a:spLocks noChangeShapeType="1"/>
          </p:cNvSpPr>
          <p:nvPr/>
        </p:nvSpPr>
        <p:spPr bwMode="auto">
          <a:xfrm>
            <a:off x="3124200" y="6019800"/>
            <a:ext cx="3352800" cy="1588"/>
          </a:xfrm>
          <a:prstGeom prst="line">
            <a:avLst/>
          </a:prstGeom>
          <a:noFill/>
          <a:ln w="9360">
            <a:solidFill>
              <a:srgbClr val="9E86EC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sp>
        <p:nvSpPr>
          <p:cNvPr id="32798" name="Text Box 29"/>
          <p:cNvSpPr txBox="1">
            <a:spLocks noChangeArrowheads="1"/>
          </p:cNvSpPr>
          <p:nvPr/>
        </p:nvSpPr>
        <p:spPr bwMode="auto">
          <a:xfrm>
            <a:off x="3962400" y="5867400"/>
            <a:ext cx="1905000" cy="301625"/>
          </a:xfrm>
          <a:prstGeom prst="rect">
            <a:avLst/>
          </a:prstGeom>
          <a:solidFill>
            <a:srgbClr val="FFFFFF"/>
          </a:solidFill>
          <a:ln w="9360">
            <a:solidFill>
              <a:srgbClr val="9E86EC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9E86E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9E86EC"/>
                </a:solidFill>
              </a:rPr>
              <a:t>Very low power</a:t>
            </a:r>
          </a:p>
        </p:txBody>
      </p:sp>
      <p:sp>
        <p:nvSpPr>
          <p:cNvPr id="32799" name="Line 30"/>
          <p:cNvSpPr>
            <a:spLocks noChangeShapeType="1"/>
          </p:cNvSpPr>
          <p:nvPr/>
        </p:nvSpPr>
        <p:spPr bwMode="auto">
          <a:xfrm>
            <a:off x="990600" y="6019800"/>
            <a:ext cx="2133600" cy="1588"/>
          </a:xfrm>
          <a:prstGeom prst="line">
            <a:avLst/>
          </a:prstGeom>
          <a:noFill/>
          <a:ln w="9360">
            <a:solidFill>
              <a:srgbClr val="69D941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sp>
        <p:nvSpPr>
          <p:cNvPr id="32800" name="Text Box 31"/>
          <p:cNvSpPr txBox="1">
            <a:spLocks noChangeArrowheads="1"/>
          </p:cNvSpPr>
          <p:nvPr/>
        </p:nvSpPr>
        <p:spPr bwMode="auto">
          <a:xfrm>
            <a:off x="1371600" y="5715000"/>
            <a:ext cx="1447800" cy="603250"/>
          </a:xfrm>
          <a:prstGeom prst="rect">
            <a:avLst/>
          </a:prstGeom>
          <a:solidFill>
            <a:srgbClr val="FFFFFF"/>
          </a:solidFill>
          <a:ln w="9360">
            <a:solidFill>
              <a:srgbClr val="69D94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1125"/>
              </a:spcBef>
              <a:buClr>
                <a:srgbClr val="69D941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69D941"/>
                </a:solidFill>
              </a:rPr>
              <a:t>Ultra low power</a:t>
            </a:r>
          </a:p>
        </p:txBody>
      </p:sp>
      <p:sp>
        <p:nvSpPr>
          <p:cNvPr id="32801" name="Text Box 32"/>
          <p:cNvSpPr txBox="1">
            <a:spLocks noChangeArrowheads="1"/>
          </p:cNvSpPr>
          <p:nvPr/>
        </p:nvSpPr>
        <p:spPr bwMode="auto">
          <a:xfrm>
            <a:off x="457200" y="2743200"/>
            <a:ext cx="301625" cy="144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eaVert" lIns="0" tIns="0" rIns="0" bIns="0">
            <a:spAutoFit/>
          </a:bodyPr>
          <a:lstStyle/>
          <a:p>
            <a:pPr>
              <a:spcBef>
                <a:spcPts val="1125"/>
              </a:spcBef>
              <a:buClr>
                <a:srgbClr val="3C3C3C"/>
              </a:buClr>
              <a:buFont typeface="Arial" charset="0"/>
              <a:buChar char=" 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>
                <a:solidFill>
                  <a:srgbClr val="3C3C3C"/>
                </a:solidFill>
              </a:rPr>
              <a:t>Sensor node</a:t>
            </a:r>
          </a:p>
        </p:txBody>
      </p:sp>
      <p:pic>
        <p:nvPicPr>
          <p:cNvPr id="32802" name="Picture 3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4419600"/>
            <a:ext cx="1162050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2803" name="Picture 3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4724400"/>
            <a:ext cx="1981200" cy="106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755650" y="188913"/>
            <a:ext cx="80645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762000" eaLnBrk="0" hangingPunct="0">
              <a:lnSpc>
                <a:spcPct val="110000"/>
              </a:lnSpc>
              <a:spcBef>
                <a:spcPct val="50000"/>
              </a:spcBef>
              <a:buSzPct val="100000"/>
            </a:pPr>
            <a:r>
              <a:rPr lang="en-US" sz="1600" dirty="0" smtClean="0">
                <a:solidFill>
                  <a:schemeClr val="tx2"/>
                </a:solidFill>
              </a:rPr>
              <a:t>Wireless Embedded Systems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04674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755650" y="1628775"/>
            <a:ext cx="81200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90513" indent="-290513"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750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en-US" sz="2000">
                <a:solidFill>
                  <a:srgbClr val="3C3C3C"/>
                </a:solidFill>
              </a:rPr>
              <a:t>Industrial control and automation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Energy positive buildings (eg distr. sensing)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Transportation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Object tracking</a:t>
            </a:r>
          </a:p>
          <a:p>
            <a:pPr eaLnBrk="1" hangingPunct="1">
              <a:lnSpc>
                <a:spcPct val="110000"/>
              </a:lnSpc>
              <a:spcBef>
                <a:spcPts val="750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en-US" sz="2000">
                <a:solidFill>
                  <a:srgbClr val="3C3C3C"/>
                </a:solidFill>
              </a:rPr>
              <a:t>Security and public safety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Structural health monitoring 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Surveillance (eg fire)</a:t>
            </a:r>
          </a:p>
          <a:p>
            <a:pPr eaLnBrk="1" hangingPunct="1">
              <a:lnSpc>
                <a:spcPct val="110000"/>
              </a:lnSpc>
              <a:spcBef>
                <a:spcPts val="750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en-US" sz="2000">
                <a:solidFill>
                  <a:srgbClr val="3C3C3C"/>
                </a:solidFill>
              </a:rPr>
              <a:t>Agricultural monitoring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Sensor-based growth optimization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Animal telemetry</a:t>
            </a:r>
          </a:p>
          <a:p>
            <a:pPr eaLnBrk="1" hangingPunct="1">
              <a:lnSpc>
                <a:spcPct val="110000"/>
              </a:lnSpc>
              <a:spcBef>
                <a:spcPts val="750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en-US" sz="2000">
                <a:solidFill>
                  <a:srgbClr val="3C3C3C"/>
                </a:solidFill>
              </a:rPr>
              <a:t>Environmental monitoring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Air &amp; water quality monitoring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Hazard detection (fire, slides…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75" y="2646363"/>
            <a:ext cx="1433513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55650" y="152400"/>
            <a:ext cx="625792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sz="3200" b="1" dirty="0" smtClean="0">
                <a:solidFill>
                  <a:srgbClr val="0070BC"/>
                </a:solidFill>
              </a:rPr>
              <a:t>WSN applications and deployments</a:t>
            </a:r>
            <a:endParaRPr lang="en-US" sz="3200" b="1" dirty="0">
              <a:solidFill>
                <a:srgbClr val="0070BC"/>
              </a:solidFill>
            </a:endParaRPr>
          </a:p>
        </p:txBody>
      </p:sp>
      <p:pic>
        <p:nvPicPr>
          <p:cNvPr id="922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224088"/>
            <a:ext cx="962025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2343150"/>
            <a:ext cx="11906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513" y="4111625"/>
            <a:ext cx="1382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4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75" y="5241925"/>
            <a:ext cx="1476375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5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863" y="3665538"/>
            <a:ext cx="153193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9226" name="Group 7"/>
          <p:cNvGrpSpPr>
            <a:grpSpLocks/>
          </p:cNvGrpSpPr>
          <p:nvPr/>
        </p:nvGrpSpPr>
        <p:grpSpPr bwMode="auto">
          <a:xfrm>
            <a:off x="3886200" y="3810000"/>
            <a:ext cx="2423452" cy="750888"/>
            <a:chOff x="2160" y="2832"/>
            <a:chExt cx="2613" cy="808"/>
          </a:xfrm>
        </p:grpSpPr>
        <p:pic>
          <p:nvPicPr>
            <p:cNvPr id="9231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6" y="3376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9232" name="Picture 9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8" y="3191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9233" name="Picture 1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0" y="3059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9234" name="Picture 1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5" y="3331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9235" name="Picture 1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9" y="2832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9236" name="Picture 1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" y="2877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9237" name="Picture 1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3104"/>
              <a:ext cx="307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238" name="Line 15"/>
            <p:cNvSpPr>
              <a:spLocks noChangeShapeType="1"/>
            </p:cNvSpPr>
            <p:nvPr/>
          </p:nvSpPr>
          <p:spPr bwMode="auto">
            <a:xfrm flipH="1">
              <a:off x="3610" y="2968"/>
              <a:ext cx="231" cy="136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9" name="Line 16"/>
            <p:cNvSpPr>
              <a:spLocks noChangeShapeType="1"/>
            </p:cNvSpPr>
            <p:nvPr/>
          </p:nvSpPr>
          <p:spPr bwMode="auto">
            <a:xfrm flipH="1" flipV="1">
              <a:off x="3610" y="3193"/>
              <a:ext cx="367" cy="185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0" name="Line 17"/>
            <p:cNvSpPr>
              <a:spLocks noChangeShapeType="1"/>
            </p:cNvSpPr>
            <p:nvPr/>
          </p:nvSpPr>
          <p:spPr bwMode="auto">
            <a:xfrm flipH="1">
              <a:off x="3700" y="3467"/>
              <a:ext cx="277" cy="41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1" name="Line 18"/>
            <p:cNvSpPr>
              <a:spLocks noChangeShapeType="1"/>
            </p:cNvSpPr>
            <p:nvPr/>
          </p:nvSpPr>
          <p:spPr bwMode="auto">
            <a:xfrm flipH="1">
              <a:off x="3111" y="3236"/>
              <a:ext cx="230" cy="139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2" name="Line 19"/>
            <p:cNvSpPr>
              <a:spLocks noChangeShapeType="1"/>
            </p:cNvSpPr>
            <p:nvPr/>
          </p:nvSpPr>
          <p:spPr bwMode="auto">
            <a:xfrm flipH="1">
              <a:off x="3202" y="2922"/>
              <a:ext cx="639" cy="46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3" name="Line 20"/>
            <p:cNvSpPr>
              <a:spLocks noChangeShapeType="1"/>
            </p:cNvSpPr>
            <p:nvPr/>
          </p:nvSpPr>
          <p:spPr bwMode="auto">
            <a:xfrm flipH="1" flipV="1">
              <a:off x="3202" y="3057"/>
              <a:ext cx="94" cy="94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4" name="Line 21"/>
            <p:cNvSpPr>
              <a:spLocks noChangeShapeType="1"/>
            </p:cNvSpPr>
            <p:nvPr/>
          </p:nvSpPr>
          <p:spPr bwMode="auto">
            <a:xfrm flipH="1">
              <a:off x="2476" y="3013"/>
              <a:ext cx="457" cy="182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5" name="Line 22"/>
            <p:cNvSpPr>
              <a:spLocks noChangeShapeType="1"/>
            </p:cNvSpPr>
            <p:nvPr/>
          </p:nvSpPr>
          <p:spPr bwMode="auto">
            <a:xfrm flipH="1" flipV="1">
              <a:off x="2476" y="3283"/>
              <a:ext cx="367" cy="186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6" name="Line 23"/>
            <p:cNvSpPr>
              <a:spLocks noChangeShapeType="1"/>
            </p:cNvSpPr>
            <p:nvPr/>
          </p:nvSpPr>
          <p:spPr bwMode="auto">
            <a:xfrm flipH="1" flipV="1">
              <a:off x="4109" y="3011"/>
              <a:ext cx="411" cy="182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7" name="Line 24"/>
            <p:cNvSpPr>
              <a:spLocks noChangeShapeType="1"/>
            </p:cNvSpPr>
            <p:nvPr/>
          </p:nvSpPr>
          <p:spPr bwMode="auto">
            <a:xfrm flipH="1">
              <a:off x="4245" y="3327"/>
              <a:ext cx="230" cy="94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9248" name="Picture 2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0" y="3418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249" name="Line 26"/>
            <p:cNvSpPr>
              <a:spLocks noChangeShapeType="1"/>
            </p:cNvSpPr>
            <p:nvPr/>
          </p:nvSpPr>
          <p:spPr bwMode="auto">
            <a:xfrm flipH="1" flipV="1">
              <a:off x="3155" y="3502"/>
              <a:ext cx="277" cy="54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0" name="Line 27"/>
            <p:cNvSpPr>
              <a:spLocks noChangeShapeType="1"/>
            </p:cNvSpPr>
            <p:nvPr/>
          </p:nvSpPr>
          <p:spPr bwMode="auto">
            <a:xfrm flipH="1" flipV="1">
              <a:off x="3473" y="3279"/>
              <a:ext cx="49" cy="141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227" name="Picture 5" descr="00_Bonard_06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3" y="4668838"/>
            <a:ext cx="1208087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Tijdelijke aanduiding voor inhoud 4" descr="Koe%20staart%20i_d_%20lucht%2020-4-06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95300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3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1" r="-24101"/>
          <a:stretch>
            <a:fillRect/>
          </a:stretch>
        </p:blipFill>
        <p:spPr bwMode="auto">
          <a:xfrm>
            <a:off x="5040313" y="1371600"/>
            <a:ext cx="53578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4101" r="-2410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30" name="Picture 3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5" y="153988"/>
            <a:ext cx="201295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0428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908050"/>
            <a:ext cx="30797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55650" y="107950"/>
            <a:ext cx="812165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fr-CH" sz="3600" b="1">
                <a:solidFill>
                  <a:srgbClr val="0070BC"/>
                </a:solidFill>
              </a:rPr>
              <a:t>Fire and Flood detection at Wild Urban Interface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755650" y="1628775"/>
            <a:ext cx="8121650" cy="457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88925" indent="-288925" eaLnBrk="0" hangingPunct="0">
              <a:tabLst>
                <a:tab pos="757238" algn="l"/>
                <a:tab pos="1519238" algn="l"/>
                <a:tab pos="2281238" algn="l"/>
                <a:tab pos="3043238" algn="l"/>
                <a:tab pos="3805238" algn="l"/>
                <a:tab pos="4567238" algn="l"/>
                <a:tab pos="5329238" algn="l"/>
                <a:tab pos="6091238" algn="l"/>
                <a:tab pos="6853238" algn="l"/>
                <a:tab pos="7615238" algn="l"/>
                <a:tab pos="8377238" algn="l"/>
                <a:tab pos="9139238" algn="l"/>
                <a:tab pos="9901238" algn="l"/>
                <a:tab pos="106632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757238" algn="l"/>
                <a:tab pos="1519238" algn="l"/>
                <a:tab pos="2281238" algn="l"/>
                <a:tab pos="3043238" algn="l"/>
                <a:tab pos="3805238" algn="l"/>
                <a:tab pos="4567238" algn="l"/>
                <a:tab pos="5329238" algn="l"/>
                <a:tab pos="6091238" algn="l"/>
                <a:tab pos="6853238" algn="l"/>
                <a:tab pos="7615238" algn="l"/>
                <a:tab pos="8377238" algn="l"/>
                <a:tab pos="9139238" algn="l"/>
                <a:tab pos="9901238" algn="l"/>
                <a:tab pos="106632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757238" algn="l"/>
                <a:tab pos="1519238" algn="l"/>
                <a:tab pos="2281238" algn="l"/>
                <a:tab pos="3043238" algn="l"/>
                <a:tab pos="3805238" algn="l"/>
                <a:tab pos="4567238" algn="l"/>
                <a:tab pos="5329238" algn="l"/>
                <a:tab pos="6091238" algn="l"/>
                <a:tab pos="6853238" algn="l"/>
                <a:tab pos="7615238" algn="l"/>
                <a:tab pos="8377238" algn="l"/>
                <a:tab pos="9139238" algn="l"/>
                <a:tab pos="9901238" algn="l"/>
                <a:tab pos="106632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757238" algn="l"/>
                <a:tab pos="1519238" algn="l"/>
                <a:tab pos="2281238" algn="l"/>
                <a:tab pos="3043238" algn="l"/>
                <a:tab pos="3805238" algn="l"/>
                <a:tab pos="4567238" algn="l"/>
                <a:tab pos="5329238" algn="l"/>
                <a:tab pos="6091238" algn="l"/>
                <a:tab pos="6853238" algn="l"/>
                <a:tab pos="7615238" algn="l"/>
                <a:tab pos="8377238" algn="l"/>
                <a:tab pos="9139238" algn="l"/>
                <a:tab pos="9901238" algn="l"/>
                <a:tab pos="106632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757238" algn="l"/>
                <a:tab pos="1519238" algn="l"/>
                <a:tab pos="2281238" algn="l"/>
                <a:tab pos="3043238" algn="l"/>
                <a:tab pos="3805238" algn="l"/>
                <a:tab pos="4567238" algn="l"/>
                <a:tab pos="5329238" algn="l"/>
                <a:tab pos="6091238" algn="l"/>
                <a:tab pos="6853238" algn="l"/>
                <a:tab pos="7615238" algn="l"/>
                <a:tab pos="8377238" algn="l"/>
                <a:tab pos="9139238" algn="l"/>
                <a:tab pos="9901238" algn="l"/>
                <a:tab pos="106632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7238" algn="l"/>
                <a:tab pos="1519238" algn="l"/>
                <a:tab pos="2281238" algn="l"/>
                <a:tab pos="3043238" algn="l"/>
                <a:tab pos="3805238" algn="l"/>
                <a:tab pos="4567238" algn="l"/>
                <a:tab pos="5329238" algn="l"/>
                <a:tab pos="6091238" algn="l"/>
                <a:tab pos="6853238" algn="l"/>
                <a:tab pos="7615238" algn="l"/>
                <a:tab pos="8377238" algn="l"/>
                <a:tab pos="9139238" algn="l"/>
                <a:tab pos="9901238" algn="l"/>
                <a:tab pos="106632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7238" algn="l"/>
                <a:tab pos="1519238" algn="l"/>
                <a:tab pos="2281238" algn="l"/>
                <a:tab pos="3043238" algn="l"/>
                <a:tab pos="3805238" algn="l"/>
                <a:tab pos="4567238" algn="l"/>
                <a:tab pos="5329238" algn="l"/>
                <a:tab pos="6091238" algn="l"/>
                <a:tab pos="6853238" algn="l"/>
                <a:tab pos="7615238" algn="l"/>
                <a:tab pos="8377238" algn="l"/>
                <a:tab pos="9139238" algn="l"/>
                <a:tab pos="9901238" algn="l"/>
                <a:tab pos="106632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7238" algn="l"/>
                <a:tab pos="1519238" algn="l"/>
                <a:tab pos="2281238" algn="l"/>
                <a:tab pos="3043238" algn="l"/>
                <a:tab pos="3805238" algn="l"/>
                <a:tab pos="4567238" algn="l"/>
                <a:tab pos="5329238" algn="l"/>
                <a:tab pos="6091238" algn="l"/>
                <a:tab pos="6853238" algn="l"/>
                <a:tab pos="7615238" algn="l"/>
                <a:tab pos="8377238" algn="l"/>
                <a:tab pos="9139238" algn="l"/>
                <a:tab pos="9901238" algn="l"/>
                <a:tab pos="106632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7238" algn="l"/>
                <a:tab pos="1519238" algn="l"/>
                <a:tab pos="2281238" algn="l"/>
                <a:tab pos="3043238" algn="l"/>
                <a:tab pos="3805238" algn="l"/>
                <a:tab pos="4567238" algn="l"/>
                <a:tab pos="5329238" algn="l"/>
                <a:tab pos="6091238" algn="l"/>
                <a:tab pos="6853238" algn="l"/>
                <a:tab pos="7615238" algn="l"/>
                <a:tab pos="8377238" algn="l"/>
                <a:tab pos="9139238" algn="l"/>
                <a:tab pos="9901238" algn="l"/>
                <a:tab pos="106632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75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fr-CH">
                <a:solidFill>
                  <a:srgbClr val="3C3C3C"/>
                </a:solidFill>
              </a:rPr>
              <a:t>Detection &amp; prediction of fire, flood &amp; </a:t>
            </a:r>
            <a:br>
              <a:rPr lang="fr-CH">
                <a:solidFill>
                  <a:srgbClr val="3C3C3C"/>
                </a:solidFill>
              </a:rPr>
            </a:br>
            <a:r>
              <a:rPr lang="fr-CH">
                <a:solidFill>
                  <a:srgbClr val="3C3C3C"/>
                </a:solidFill>
              </a:rPr>
              <a:t>their evolution</a:t>
            </a:r>
          </a:p>
          <a:p>
            <a:pPr eaLnBrk="1" hangingPunct="1">
              <a:spcBef>
                <a:spcPts val="675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fr-CH">
                <a:solidFill>
                  <a:srgbClr val="3C3C3C"/>
                </a:solidFill>
              </a:rPr>
              <a:t>network of temperature, rain, wind, </a:t>
            </a:r>
            <a:br>
              <a:rPr lang="fr-CH">
                <a:solidFill>
                  <a:srgbClr val="3C3C3C"/>
                </a:solidFill>
              </a:rPr>
            </a:br>
            <a:r>
              <a:rPr lang="fr-CH">
                <a:solidFill>
                  <a:srgbClr val="3C3C3C"/>
                </a:solidFill>
              </a:rPr>
              <a:t>humidity sensors</a:t>
            </a:r>
          </a:p>
          <a:p>
            <a:pPr eaLnBrk="1" hangingPunct="1">
              <a:spcBef>
                <a:spcPts val="675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fr-CH">
                <a:solidFill>
                  <a:srgbClr val="3C3C3C"/>
                </a:solidFill>
              </a:rPr>
              <a:t>Multiple sinks in urban </a:t>
            </a:r>
            <a:br>
              <a:rPr lang="fr-CH">
                <a:solidFill>
                  <a:srgbClr val="3C3C3C"/>
                </a:solidFill>
              </a:rPr>
            </a:br>
            <a:r>
              <a:rPr lang="fr-CH">
                <a:solidFill>
                  <a:srgbClr val="3C3C3C"/>
                </a:solidFill>
              </a:rPr>
              <a:t>premisses</a:t>
            </a:r>
          </a:p>
          <a:p>
            <a:pPr eaLnBrk="1" hangingPunct="1">
              <a:spcBef>
                <a:spcPts val="675"/>
              </a:spcBef>
              <a:buClr>
                <a:srgbClr val="1656BC"/>
              </a:buClr>
              <a:buFont typeface="Verdana" pitchFamily="34" charset="0"/>
              <a:buNone/>
            </a:pPr>
            <a:endParaRPr lang="fr-CH">
              <a:solidFill>
                <a:srgbClr val="3C3C3C"/>
              </a:solidFill>
            </a:endParaRPr>
          </a:p>
          <a:p>
            <a:pPr eaLnBrk="1" hangingPunct="1">
              <a:spcBef>
                <a:spcPts val="675"/>
              </a:spcBef>
              <a:buClr>
                <a:srgbClr val="1656BC"/>
              </a:buClr>
              <a:buFont typeface="Verdana" pitchFamily="34" charset="0"/>
              <a:buNone/>
            </a:pPr>
            <a:endParaRPr lang="fr-CH">
              <a:solidFill>
                <a:srgbClr val="3C3C3C"/>
              </a:solidFill>
            </a:endParaRPr>
          </a:p>
          <a:p>
            <a:pPr eaLnBrk="1" hangingPunct="1">
              <a:spcBef>
                <a:spcPts val="675"/>
              </a:spcBef>
              <a:buClr>
                <a:srgbClr val="1656BC"/>
              </a:buClr>
              <a:buFont typeface="Verdana" pitchFamily="34" charset="0"/>
              <a:buNone/>
            </a:pPr>
            <a:endParaRPr lang="fr-CH">
              <a:solidFill>
                <a:srgbClr val="3C3C3C"/>
              </a:solidFill>
            </a:endParaRPr>
          </a:p>
          <a:p>
            <a:pPr eaLnBrk="1" hangingPunct="1">
              <a:spcBef>
                <a:spcPts val="675"/>
              </a:spcBef>
              <a:buClr>
                <a:srgbClr val="1656BC"/>
              </a:buClr>
              <a:buFont typeface="Verdana" pitchFamily="34" charset="0"/>
              <a:buNone/>
            </a:pPr>
            <a:endParaRPr lang="fr-CH">
              <a:solidFill>
                <a:srgbClr val="3C3C3C"/>
              </a:solidFill>
            </a:endParaRPr>
          </a:p>
          <a:p>
            <a:pPr eaLnBrk="1" hangingPunct="1">
              <a:spcBef>
                <a:spcPts val="675"/>
              </a:spcBef>
              <a:buClr>
                <a:srgbClr val="1656BC"/>
              </a:buClr>
              <a:buFont typeface="Verdana" pitchFamily="34" charset="0"/>
              <a:buNone/>
            </a:pPr>
            <a:endParaRPr lang="fr-CH">
              <a:solidFill>
                <a:srgbClr val="3C3C3C"/>
              </a:solidFill>
            </a:endParaRPr>
          </a:p>
          <a:p>
            <a:pPr eaLnBrk="1" hangingPunct="1">
              <a:spcBef>
                <a:spcPts val="675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fr-CH">
                <a:solidFill>
                  <a:srgbClr val="3C3C3C"/>
                </a:solidFill>
              </a:rPr>
              <a:t> </a:t>
            </a:r>
          </a:p>
          <a:p>
            <a:pPr eaLnBrk="1" hangingPunct="1">
              <a:spcBef>
                <a:spcPts val="675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fr-CH">
                <a:solidFill>
                  <a:srgbClr val="3C3C3C"/>
                </a:solidFill>
              </a:rPr>
              <a:t> </a:t>
            </a:r>
          </a:p>
          <a:p>
            <a:pPr eaLnBrk="1" hangingPunct="1">
              <a:spcBef>
                <a:spcPts val="675"/>
              </a:spcBef>
              <a:buClr>
                <a:srgbClr val="3C3C3C"/>
              </a:buClr>
              <a:buFont typeface="Arial" charset="0"/>
              <a:buNone/>
            </a:pPr>
            <a:endParaRPr lang="fr-CH">
              <a:solidFill>
                <a:srgbClr val="3C3C3C"/>
              </a:solidFill>
            </a:endParaRPr>
          </a:p>
          <a:p>
            <a:pPr eaLnBrk="1" hangingPunct="1">
              <a:spcBef>
                <a:spcPts val="675"/>
              </a:spcBef>
              <a:buClr>
                <a:srgbClr val="3C3C3C"/>
              </a:buClr>
              <a:buFont typeface="Arial" charset="0"/>
              <a:buNone/>
            </a:pPr>
            <a:endParaRPr lang="fr-CH">
              <a:solidFill>
                <a:srgbClr val="3C3C3C"/>
              </a:solidFill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013" y="3068638"/>
            <a:ext cx="4979987" cy="330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573463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719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55650" y="152400"/>
            <a:ext cx="81200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sz="3600" b="1">
                <a:solidFill>
                  <a:srgbClr val="0070BC"/>
                </a:solidFill>
              </a:rPr>
              <a:t>Rock movements monitoring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755650" y="1628775"/>
            <a:ext cx="81200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90513" indent="-290513"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75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fr-CH">
                <a:solidFill>
                  <a:srgbClr val="3C3C3C"/>
                </a:solidFill>
              </a:rPr>
              <a:t>Pilote test network: Chandoline, Vallis, Switzerland, in cooperation with Crealp (Research center on alpine environment) and MADD Technologies Sarl. In operation since decembre 15th 2006.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352800" y="2767013"/>
            <a:ext cx="9144000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971800"/>
            <a:ext cx="3881438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2586038"/>
            <a:ext cx="1724025" cy="163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21511" name="Group 7"/>
          <p:cNvGrpSpPr>
            <a:grpSpLocks/>
          </p:cNvGrpSpPr>
          <p:nvPr/>
        </p:nvGrpSpPr>
        <p:grpSpPr bwMode="auto">
          <a:xfrm>
            <a:off x="3124200" y="2600325"/>
            <a:ext cx="5646738" cy="2108200"/>
            <a:chOff x="1968" y="1638"/>
            <a:chExt cx="3557" cy="1328"/>
          </a:xfrm>
        </p:grpSpPr>
        <p:pic>
          <p:nvPicPr>
            <p:cNvPr id="21521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1638"/>
              <a:ext cx="1771" cy="1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1522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1" y="1639"/>
              <a:ext cx="1765" cy="1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grpSp>
        <p:nvGrpSpPr>
          <p:cNvPr id="21512" name="Group 10"/>
          <p:cNvGrpSpPr>
            <a:grpSpLocks/>
          </p:cNvGrpSpPr>
          <p:nvPr/>
        </p:nvGrpSpPr>
        <p:grpSpPr bwMode="auto">
          <a:xfrm>
            <a:off x="4267200" y="3962400"/>
            <a:ext cx="4589463" cy="2413000"/>
            <a:chOff x="2688" y="2496"/>
            <a:chExt cx="2891" cy="1520"/>
          </a:xfrm>
        </p:grpSpPr>
        <p:grpSp>
          <p:nvGrpSpPr>
            <p:cNvPr id="21513" name="Group 11"/>
            <p:cNvGrpSpPr>
              <a:grpSpLocks/>
            </p:cNvGrpSpPr>
            <p:nvPr/>
          </p:nvGrpSpPr>
          <p:grpSpPr bwMode="auto">
            <a:xfrm>
              <a:off x="3511" y="2496"/>
              <a:ext cx="2068" cy="1520"/>
              <a:chOff x="3511" y="2496"/>
              <a:chExt cx="2068" cy="1520"/>
            </a:xfrm>
          </p:grpSpPr>
          <p:sp>
            <p:nvSpPr>
              <p:cNvPr id="21515" name="Rectangle 12"/>
              <p:cNvSpPr>
                <a:spLocks noChangeArrowheads="1"/>
              </p:cNvSpPr>
              <p:nvPr/>
            </p:nvSpPr>
            <p:spPr bwMode="auto">
              <a:xfrm>
                <a:off x="3511" y="2496"/>
                <a:ext cx="2069" cy="15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1516" name="Picture 13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31" y="2590"/>
                <a:ext cx="2021" cy="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pic>
            <p:nvPicPr>
              <p:cNvPr id="21517" name="Picture 14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32" y="3039"/>
                <a:ext cx="2020" cy="5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pic>
            <p:nvPicPr>
              <p:cNvPr id="21518" name="Picture 15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78" y="3638"/>
                <a:ext cx="1884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19" name="Text Box 16"/>
              <p:cNvSpPr txBox="1">
                <a:spLocks noChangeArrowheads="1"/>
              </p:cNvSpPr>
              <p:nvPr/>
            </p:nvSpPr>
            <p:spPr bwMode="auto">
              <a:xfrm>
                <a:off x="3739" y="2984"/>
                <a:ext cx="610" cy="2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1440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lnSpc>
                    <a:spcPct val="110000"/>
                  </a:lnSpc>
                  <a:buClr>
                    <a:srgbClr val="3C3C3C"/>
                  </a:buClr>
                  <a:buFont typeface="Arial" charset="0"/>
                  <a:buChar char=" "/>
                </a:pPr>
                <a:r>
                  <a:rPr lang="fr-CH" sz="1200" b="1">
                    <a:solidFill>
                      <a:srgbClr val="3C3C3C"/>
                    </a:solidFill>
                  </a:rPr>
                  <a:t>Temperature</a:t>
                </a:r>
              </a:p>
            </p:txBody>
          </p:sp>
          <p:sp>
            <p:nvSpPr>
              <p:cNvPr id="21520" name="Text Box 17"/>
              <p:cNvSpPr txBox="1">
                <a:spLocks noChangeArrowheads="1"/>
              </p:cNvSpPr>
              <p:nvPr/>
            </p:nvSpPr>
            <p:spPr bwMode="auto">
              <a:xfrm>
                <a:off x="3779" y="2542"/>
                <a:ext cx="668" cy="2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1440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lnSpc>
                    <a:spcPct val="110000"/>
                  </a:lnSpc>
                  <a:buClr>
                    <a:srgbClr val="3C3C3C"/>
                  </a:buClr>
                  <a:buFont typeface="Arial" charset="0"/>
                  <a:buChar char=" "/>
                </a:pPr>
                <a:r>
                  <a:rPr lang="fr-CH" sz="1200" b="1">
                    <a:solidFill>
                      <a:srgbClr val="3C3C3C"/>
                    </a:solidFill>
                  </a:rPr>
                  <a:t>Position [mm]</a:t>
                </a:r>
              </a:p>
            </p:txBody>
          </p:sp>
        </p:grpSp>
        <p:pic>
          <p:nvPicPr>
            <p:cNvPr id="21514" name="Picture 1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3216"/>
              <a:ext cx="894" cy="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906401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755650" y="152400"/>
            <a:ext cx="81200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sz="3600" b="1">
                <a:solidFill>
                  <a:srgbClr val="0070BC"/>
                </a:solidFill>
              </a:rPr>
              <a:t>Bridge health monitoring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755650" y="1628775"/>
            <a:ext cx="81200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90513" indent="-290513"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900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en-US" sz="2400">
                <a:solidFill>
                  <a:srgbClr val="3C3C3C"/>
                </a:solidFill>
              </a:rPr>
              <a:t>In collaboration with EMPA</a:t>
            </a:r>
          </a:p>
          <a:p>
            <a:pPr eaLnBrk="1" hangingPunct="1">
              <a:lnSpc>
                <a:spcPct val="120000"/>
              </a:lnSpc>
              <a:spcBef>
                <a:spcPts val="900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en-US" sz="2400">
                <a:solidFill>
                  <a:srgbClr val="3C3C3C"/>
                </a:solidFill>
              </a:rPr>
              <a:t>6 nodes in line (25 ultimately), DSP co-processor for measuring vibrations</a:t>
            </a:r>
          </a:p>
          <a:p>
            <a:pPr eaLnBrk="1" hangingPunct="1">
              <a:lnSpc>
                <a:spcPct val="120000"/>
              </a:lnSpc>
              <a:spcBef>
                <a:spcPts val="900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en-US" sz="2400">
                <a:solidFill>
                  <a:srgbClr val="3C3C3C"/>
                </a:solidFill>
              </a:rPr>
              <a:t>Single sink with relay to EMPA premises through GSM/GPRS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3052763"/>
            <a:ext cx="409575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4505325"/>
            <a:ext cx="241935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3068638"/>
            <a:ext cx="4930775" cy="183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7407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mtClean="0"/>
              <a:t>Monitoring glaciers</a:t>
            </a:r>
            <a:endParaRPr lang="en-US" smtClean="0"/>
          </a:p>
        </p:txBody>
      </p:sp>
      <p:sp>
        <p:nvSpPr>
          <p:cNvPr id="26627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SzTx/>
              <a:buFont typeface="Arial" charset="0"/>
              <a:buChar char="•"/>
            </a:pPr>
            <a:r>
              <a:rPr lang="fr-CH" sz="2400" smtClean="0"/>
              <a:t>2800 m altitude</a:t>
            </a:r>
          </a:p>
          <a:p>
            <a:pPr marL="0" indent="0" eaLnBrk="1" hangingPunct="1">
              <a:buSzTx/>
              <a:buFont typeface="Arial" charset="0"/>
              <a:buChar char="•"/>
            </a:pPr>
            <a:r>
              <a:rPr lang="fr-CH" sz="2400" smtClean="0"/>
              <a:t>5 years planned</a:t>
            </a:r>
          </a:p>
          <a:p>
            <a:pPr marL="0" indent="0" eaLnBrk="1" hangingPunct="1">
              <a:buSzTx/>
              <a:buFont typeface="Arial" charset="0"/>
              <a:buChar char="•"/>
            </a:pPr>
            <a:r>
              <a:rPr lang="fr-CH" sz="2400" smtClean="0"/>
              <a:t>Continuous </a:t>
            </a:r>
            <a:br>
              <a:rPr lang="fr-CH" sz="2400" smtClean="0"/>
            </a:br>
            <a:r>
              <a:rPr lang="fr-CH" sz="2400" smtClean="0"/>
              <a:t>monitoring via </a:t>
            </a:r>
            <a:br>
              <a:rPr lang="fr-CH" sz="2400" smtClean="0"/>
            </a:br>
            <a:r>
              <a:rPr lang="fr-CH" sz="2400" smtClean="0"/>
              <a:t>GSM</a:t>
            </a:r>
            <a:endParaRPr lang="en-US" sz="2400" smtClean="0"/>
          </a:p>
        </p:txBody>
      </p:sp>
      <p:pic>
        <p:nvPicPr>
          <p:cNvPr id="26628" name="Content Placeholder 8" descr="p1010499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2800" y="1447800"/>
            <a:ext cx="5689600" cy="4267200"/>
          </a:xfrm>
        </p:spPr>
      </p:pic>
      <p:pic>
        <p:nvPicPr>
          <p:cNvPr id="26629" name="Picture 9" descr="00_Plot_Temperatu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234"/>
          <a:stretch>
            <a:fillRect/>
          </a:stretch>
        </p:blipFill>
        <p:spPr bwMode="auto">
          <a:xfrm>
            <a:off x="152400" y="4191000"/>
            <a:ext cx="3951288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11" descr="photo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0"/>
            <a:ext cx="2071687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466755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870200"/>
            <a:ext cx="4608512" cy="271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lum bright="46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363" y="3357563"/>
            <a:ext cx="4465637" cy="296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Water quality measurements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628775"/>
            <a:ext cx="8135938" cy="936625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fr-FR" sz="2000" smtClean="0"/>
              <a:t>Mobile wireless sensor network, with continuous, real-time data collection (including position).</a:t>
            </a:r>
          </a:p>
          <a:p>
            <a:pPr eaLnBrk="1" hangingPunct="1">
              <a:lnSpc>
                <a:spcPct val="110000"/>
              </a:lnSpc>
            </a:pPr>
            <a:r>
              <a:rPr lang="fr-FR" sz="2000" smtClean="0"/>
              <a:t>Interfacing with dedicated sensors, energy harvesting</a:t>
            </a:r>
          </a:p>
        </p:txBody>
      </p:sp>
      <p:grpSp>
        <p:nvGrpSpPr>
          <p:cNvPr id="28678" name="Group 39"/>
          <p:cNvGrpSpPr>
            <a:grpSpLocks/>
          </p:cNvGrpSpPr>
          <p:nvPr/>
        </p:nvGrpSpPr>
        <p:grpSpPr bwMode="auto">
          <a:xfrm>
            <a:off x="2916238" y="3644900"/>
            <a:ext cx="3081337" cy="1857375"/>
            <a:chOff x="3989610" y="2335658"/>
            <a:chExt cx="3081271" cy="1857388"/>
          </a:xfrm>
        </p:grpSpPr>
        <p:grpSp>
          <p:nvGrpSpPr>
            <p:cNvPr id="28679" name="Group 5"/>
            <p:cNvGrpSpPr>
              <a:grpSpLocks/>
            </p:cNvGrpSpPr>
            <p:nvPr/>
          </p:nvGrpSpPr>
          <p:grpSpPr bwMode="auto">
            <a:xfrm>
              <a:off x="4643438" y="3907294"/>
              <a:ext cx="143075" cy="285752"/>
              <a:chOff x="3143240" y="5072868"/>
              <a:chExt cx="285752" cy="57071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3143655" y="5358223"/>
                <a:ext cx="285347" cy="28535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8" name="Straight Connector 7"/>
              <p:cNvCxnSpPr>
                <a:endCxn id="7" idx="0"/>
              </p:cNvCxnSpPr>
              <p:nvPr/>
            </p:nvCxnSpPr>
            <p:spPr>
              <a:xfrm rot="5400000">
                <a:off x="3143649" y="5215546"/>
                <a:ext cx="2853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8"/>
            <p:cNvGrpSpPr/>
            <p:nvPr/>
          </p:nvGrpSpPr>
          <p:grpSpPr>
            <a:xfrm>
              <a:off x="5500694" y="3764418"/>
              <a:ext cx="143075" cy="285752"/>
              <a:chOff x="3143240" y="5072868"/>
              <a:chExt cx="285752" cy="570710"/>
            </a:xfrm>
            <a:solidFill>
              <a:srgbClr val="FF0000"/>
            </a:solidFill>
          </p:grpSpPr>
          <p:sp>
            <p:nvSpPr>
              <p:cNvPr id="10" name="Oval 9"/>
              <p:cNvSpPr/>
              <p:nvPr/>
            </p:nvSpPr>
            <p:spPr>
              <a:xfrm>
                <a:off x="3143240" y="5357826"/>
                <a:ext cx="285752" cy="28575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Connector 10"/>
              <p:cNvCxnSpPr>
                <a:endCxn id="10" idx="0"/>
              </p:cNvCxnSpPr>
              <p:nvPr/>
            </p:nvCxnSpPr>
            <p:spPr>
              <a:xfrm rot="5400000">
                <a:off x="3143240" y="5214950"/>
                <a:ext cx="285752" cy="15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681" name="Group 11"/>
            <p:cNvGrpSpPr>
              <a:grpSpLocks/>
            </p:cNvGrpSpPr>
            <p:nvPr/>
          </p:nvGrpSpPr>
          <p:grpSpPr bwMode="auto">
            <a:xfrm>
              <a:off x="4500562" y="2335658"/>
              <a:ext cx="143075" cy="285752"/>
              <a:chOff x="3143240" y="5072868"/>
              <a:chExt cx="285752" cy="57071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143663" y="5358223"/>
                <a:ext cx="285347" cy="28535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4" name="Straight Connector 13"/>
              <p:cNvCxnSpPr>
                <a:endCxn id="13" idx="0"/>
              </p:cNvCxnSpPr>
              <p:nvPr/>
            </p:nvCxnSpPr>
            <p:spPr>
              <a:xfrm rot="5400000">
                <a:off x="3143657" y="5215546"/>
                <a:ext cx="2853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14"/>
            <p:cNvGrpSpPr/>
            <p:nvPr/>
          </p:nvGrpSpPr>
          <p:grpSpPr>
            <a:xfrm>
              <a:off x="5429256" y="2621410"/>
              <a:ext cx="143075" cy="285752"/>
              <a:chOff x="3143240" y="5072868"/>
              <a:chExt cx="285752" cy="570710"/>
            </a:xfrm>
            <a:solidFill>
              <a:srgbClr val="FF0000"/>
            </a:solidFill>
          </p:grpSpPr>
          <p:sp>
            <p:nvSpPr>
              <p:cNvPr id="16" name="Oval 15"/>
              <p:cNvSpPr/>
              <p:nvPr/>
            </p:nvSpPr>
            <p:spPr>
              <a:xfrm>
                <a:off x="3143240" y="5357826"/>
                <a:ext cx="285752" cy="28575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7" name="Straight Connector 16"/>
              <p:cNvCxnSpPr>
                <a:endCxn id="16" idx="0"/>
              </p:cNvCxnSpPr>
              <p:nvPr/>
            </p:nvCxnSpPr>
            <p:spPr>
              <a:xfrm rot="5400000">
                <a:off x="3143240" y="5214950"/>
                <a:ext cx="285752" cy="15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683" name="Group 17"/>
            <p:cNvGrpSpPr>
              <a:grpSpLocks/>
            </p:cNvGrpSpPr>
            <p:nvPr/>
          </p:nvGrpSpPr>
          <p:grpSpPr bwMode="auto">
            <a:xfrm>
              <a:off x="4572000" y="2978600"/>
              <a:ext cx="143075" cy="285752"/>
              <a:chOff x="3143240" y="5072868"/>
              <a:chExt cx="285752" cy="570710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3143659" y="5358223"/>
                <a:ext cx="285347" cy="28535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0" name="Straight Connector 19"/>
              <p:cNvCxnSpPr>
                <a:endCxn id="19" idx="0"/>
              </p:cNvCxnSpPr>
              <p:nvPr/>
            </p:nvCxnSpPr>
            <p:spPr>
              <a:xfrm rot="5400000">
                <a:off x="3143655" y="5215546"/>
                <a:ext cx="2853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20"/>
            <p:cNvGrpSpPr/>
            <p:nvPr/>
          </p:nvGrpSpPr>
          <p:grpSpPr>
            <a:xfrm>
              <a:off x="6500826" y="3692980"/>
              <a:ext cx="143075" cy="285752"/>
              <a:chOff x="3143240" y="5072868"/>
              <a:chExt cx="285752" cy="570710"/>
            </a:xfrm>
            <a:solidFill>
              <a:srgbClr val="FF0000"/>
            </a:solidFill>
          </p:grpSpPr>
          <p:sp>
            <p:nvSpPr>
              <p:cNvPr id="22" name="Oval 21"/>
              <p:cNvSpPr/>
              <p:nvPr/>
            </p:nvSpPr>
            <p:spPr>
              <a:xfrm>
                <a:off x="3143240" y="5357826"/>
                <a:ext cx="285752" cy="28575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3" name="Straight Connector 22"/>
              <p:cNvCxnSpPr>
                <a:endCxn id="22" idx="0"/>
              </p:cNvCxnSpPr>
              <p:nvPr/>
            </p:nvCxnSpPr>
            <p:spPr>
              <a:xfrm rot="5400000">
                <a:off x="3143240" y="5214950"/>
                <a:ext cx="285752" cy="15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8685" name="Picture 2" descr="C:\Users\aht\AppData\Local\Microsoft\Windows\Temporary Internet Files\Content.IE5\73KLLBI0\MCj04241920000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572264" y="3621542"/>
              <a:ext cx="498617" cy="409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Straight Arrow Connector 24"/>
            <p:cNvCxnSpPr/>
            <p:nvPr/>
          </p:nvCxnSpPr>
          <p:spPr>
            <a:xfrm>
              <a:off x="4857953" y="2621410"/>
              <a:ext cx="285744" cy="7143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4929390" y="2980188"/>
              <a:ext cx="285744" cy="14128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5858057" y="3908882"/>
              <a:ext cx="357180" cy="6985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6200000" flipH="1">
              <a:off x="6322387" y="3371510"/>
              <a:ext cx="285752" cy="7143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4215030" y="3978733"/>
              <a:ext cx="285744" cy="7143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691" name="Group 30"/>
            <p:cNvGrpSpPr>
              <a:grpSpLocks/>
            </p:cNvGrpSpPr>
            <p:nvPr/>
          </p:nvGrpSpPr>
          <p:grpSpPr bwMode="auto">
            <a:xfrm>
              <a:off x="6215074" y="2835724"/>
              <a:ext cx="143075" cy="285752"/>
              <a:chOff x="3143240" y="5072868"/>
              <a:chExt cx="285752" cy="570710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3143566" y="5358223"/>
                <a:ext cx="285347" cy="28535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3" name="Straight Connector 32"/>
              <p:cNvCxnSpPr>
                <a:endCxn id="32" idx="0"/>
              </p:cNvCxnSpPr>
              <p:nvPr/>
            </p:nvCxnSpPr>
            <p:spPr>
              <a:xfrm rot="5400000">
                <a:off x="3143559" y="5215546"/>
                <a:ext cx="2853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692" name="Group 33"/>
            <p:cNvGrpSpPr>
              <a:grpSpLocks/>
            </p:cNvGrpSpPr>
            <p:nvPr/>
          </p:nvGrpSpPr>
          <p:grpSpPr bwMode="auto">
            <a:xfrm>
              <a:off x="3989610" y="3692980"/>
              <a:ext cx="143075" cy="285752"/>
              <a:chOff x="3143240" y="5072868"/>
              <a:chExt cx="285752" cy="570710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3143240" y="5358223"/>
                <a:ext cx="285347" cy="28535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6" name="Straight Connector 35"/>
              <p:cNvCxnSpPr>
                <a:endCxn id="35" idx="0"/>
              </p:cNvCxnSpPr>
              <p:nvPr/>
            </p:nvCxnSpPr>
            <p:spPr>
              <a:xfrm rot="5400000">
                <a:off x="3143234" y="5215546"/>
                <a:ext cx="2853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Arrow Connector 38"/>
            <p:cNvCxnSpPr/>
            <p:nvPr/>
          </p:nvCxnSpPr>
          <p:spPr>
            <a:xfrm>
              <a:off x="5715185" y="2907162"/>
              <a:ext cx="285744" cy="7143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4946851" y="4016833"/>
              <a:ext cx="377817" cy="6667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1998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Agenda</a:t>
            </a:r>
            <a:endParaRPr lang="fr-CH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/>
              <a:t>Wireless at CSEM</a:t>
            </a:r>
          </a:p>
          <a:p>
            <a:pPr lvl="1"/>
            <a:r>
              <a:rPr lang="en-US" dirty="0"/>
              <a:t>RFIC &amp; SOC</a:t>
            </a:r>
          </a:p>
          <a:p>
            <a:pPr lvl="1"/>
            <a:r>
              <a:rPr lang="en-US" dirty="0" smtClean="0"/>
              <a:t>RF </a:t>
            </a:r>
            <a:r>
              <a:rPr lang="en-US" dirty="0"/>
              <a:t>protocols (standard and proprietary)</a:t>
            </a:r>
          </a:p>
          <a:p>
            <a:pPr lvl="1"/>
            <a:r>
              <a:rPr lang="en-US" dirty="0"/>
              <a:t>Antennas and systems</a:t>
            </a:r>
          </a:p>
          <a:p>
            <a:pPr lvl="1"/>
            <a:r>
              <a:rPr lang="en-US" dirty="0" smtClean="0"/>
              <a:t>Wireless </a:t>
            </a:r>
            <a:r>
              <a:rPr lang="en-US" dirty="0"/>
              <a:t>sensor </a:t>
            </a:r>
            <a:r>
              <a:rPr lang="en-US" dirty="0" smtClean="0"/>
              <a:t>networks</a:t>
            </a:r>
          </a:p>
          <a:p>
            <a:pPr lvl="1"/>
            <a:endParaRPr lang="en-US" dirty="0" smtClean="0"/>
          </a:p>
          <a:p>
            <a:pPr marL="450850" lvl="1" indent="0">
              <a:buNone/>
            </a:pPr>
            <a:endParaRPr lang="en-US" dirty="0" smtClean="0"/>
          </a:p>
          <a:p>
            <a:endParaRPr lang="fr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755650" y="60325"/>
            <a:ext cx="8120063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sz="3600" b="1">
                <a:solidFill>
                  <a:srgbClr val="0070BC"/>
                </a:solidFill>
              </a:rPr>
              <a:t>Safety Critical Sensor Networks for Building Applications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755650" y="1628775"/>
            <a:ext cx="81200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90513" indent="-290513" eaLnBrk="0" hangingPunct="0">
              <a:tabLst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808038" indent="-336550" eaLnBrk="0" hangingPunct="0">
              <a:tabLst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255713" indent="-266700" eaLnBrk="0" hangingPunct="0">
              <a:tabLst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lnSpc>
                <a:spcPct val="110000"/>
              </a:lnSpc>
              <a:spcBef>
                <a:spcPts val="675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en-US">
                <a:solidFill>
                  <a:srgbClr val="3C3C3C"/>
                </a:solidFill>
              </a:rPr>
              <a:t>Partners</a:t>
            </a: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SBT (Siemens Building Technology)</a:t>
            </a: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CSEM (Swiss Center for Electronics and Microtechnology)</a:t>
            </a: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buClr>
                <a:srgbClr val="1656BC"/>
              </a:buClr>
              <a:buSzPct val="80000"/>
              <a:buFont typeface="Wingdings" pitchFamily="2" charset="2"/>
              <a:buChar char=""/>
            </a:pPr>
            <a:r>
              <a:rPr lang="en-US" sz="1600">
                <a:solidFill>
                  <a:srgbClr val="3C3C3C"/>
                </a:solidFill>
              </a:rPr>
              <a:t>ETHZ (Swiss Federal Institute of Technology)</a:t>
            </a:r>
          </a:p>
          <a:p>
            <a:pPr eaLnBrk="1" hangingPunct="1">
              <a:lnSpc>
                <a:spcPct val="110000"/>
              </a:lnSpc>
              <a:spcBef>
                <a:spcPts val="750"/>
              </a:spcBef>
            </a:pPr>
            <a:endParaRPr lang="en-US" sz="2000">
              <a:solidFill>
                <a:srgbClr val="3C3C3C"/>
              </a:solidFill>
            </a:endParaRPr>
          </a:p>
          <a:p>
            <a:pPr lvl="1" eaLnBrk="1" hangingPunct="1">
              <a:lnSpc>
                <a:spcPct val="110000"/>
              </a:lnSpc>
              <a:spcBef>
                <a:spcPts val="675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en-US">
                <a:solidFill>
                  <a:srgbClr val="3C3C3C"/>
                </a:solidFill>
              </a:rPr>
              <a:t>Project goal: Develop an ultra-low power wireless multi-hop communication system providing high reliability and low delay transmissions. Application to </a:t>
            </a:r>
            <a:r>
              <a:rPr lang="fr-CH">
                <a:solidFill>
                  <a:srgbClr val="3C3C3C"/>
                </a:solidFill>
              </a:rPr>
              <a:t>Wireless Fire Detection.</a:t>
            </a:r>
          </a:p>
          <a:p>
            <a:pPr eaLnBrk="1" hangingPunct="1">
              <a:lnSpc>
                <a:spcPct val="110000"/>
              </a:lnSpc>
              <a:spcBef>
                <a:spcPts val="750"/>
              </a:spcBef>
              <a:buClr>
                <a:srgbClr val="1656BC"/>
              </a:buClr>
              <a:buFont typeface="Verdana" pitchFamily="34" charset="0"/>
              <a:buNone/>
            </a:pPr>
            <a:endParaRPr lang="fr-CH" sz="2000">
              <a:solidFill>
                <a:srgbClr val="3C3C3C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ts val="750"/>
              </a:spcBef>
              <a:buClr>
                <a:srgbClr val="1656BC"/>
              </a:buClr>
              <a:buFont typeface="Verdana" pitchFamily="34" charset="0"/>
              <a:buNone/>
            </a:pPr>
            <a:endParaRPr lang="fr-CH" sz="2000">
              <a:solidFill>
                <a:srgbClr val="3C3C3C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ts val="750"/>
              </a:spcBef>
              <a:buClr>
                <a:srgbClr val="1656BC"/>
              </a:buClr>
              <a:buFont typeface="Verdana" pitchFamily="34" charset="0"/>
              <a:buNone/>
            </a:pPr>
            <a:endParaRPr lang="en-US" sz="2000">
              <a:solidFill>
                <a:srgbClr val="3C3C3C"/>
              </a:solidFill>
            </a:endParaRPr>
          </a:p>
          <a:p>
            <a:pPr lvl="1" eaLnBrk="1" hangingPunct="1">
              <a:lnSpc>
                <a:spcPct val="110000"/>
              </a:lnSpc>
              <a:spcBef>
                <a:spcPts val="675"/>
              </a:spcBef>
              <a:buClr>
                <a:srgbClr val="1656BC"/>
              </a:buClr>
              <a:buFont typeface="Verdana" pitchFamily="34" charset="0"/>
              <a:buChar char="•"/>
            </a:pPr>
            <a:r>
              <a:rPr lang="en-US">
                <a:solidFill>
                  <a:srgbClr val="3C3C3C"/>
                </a:solidFill>
              </a:rPr>
              <a:t>Contributions from CSEM in the field of ultra-low power medium access control (MAC) for low latency mesh networking.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438400"/>
            <a:ext cx="13684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057400"/>
            <a:ext cx="1081088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667000"/>
            <a:ext cx="1079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23559" name="Group 7"/>
          <p:cNvGrpSpPr>
            <a:grpSpLocks/>
          </p:cNvGrpSpPr>
          <p:nvPr/>
        </p:nvGrpSpPr>
        <p:grpSpPr bwMode="auto">
          <a:xfrm>
            <a:off x="3429000" y="4495800"/>
            <a:ext cx="4148138" cy="1282700"/>
            <a:chOff x="2160" y="2832"/>
            <a:chExt cx="2613" cy="808"/>
          </a:xfrm>
        </p:grpSpPr>
        <p:pic>
          <p:nvPicPr>
            <p:cNvPr id="23560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6" y="3376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3561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8" y="3191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3562" name="Picture 1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0" y="3059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3563" name="Picture 1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5" y="3331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3564" name="Picture 1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9" y="2832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3565" name="Picture 1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" y="2877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3566" name="Picture 1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3104"/>
              <a:ext cx="307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3567" name="Line 15"/>
            <p:cNvSpPr>
              <a:spLocks noChangeShapeType="1"/>
            </p:cNvSpPr>
            <p:nvPr/>
          </p:nvSpPr>
          <p:spPr bwMode="auto">
            <a:xfrm flipH="1">
              <a:off x="3610" y="2968"/>
              <a:ext cx="231" cy="136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68" name="Line 16"/>
            <p:cNvSpPr>
              <a:spLocks noChangeShapeType="1"/>
            </p:cNvSpPr>
            <p:nvPr/>
          </p:nvSpPr>
          <p:spPr bwMode="auto">
            <a:xfrm flipH="1" flipV="1">
              <a:off x="3610" y="3193"/>
              <a:ext cx="367" cy="185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69" name="Line 17"/>
            <p:cNvSpPr>
              <a:spLocks noChangeShapeType="1"/>
            </p:cNvSpPr>
            <p:nvPr/>
          </p:nvSpPr>
          <p:spPr bwMode="auto">
            <a:xfrm flipH="1">
              <a:off x="3700" y="3467"/>
              <a:ext cx="277" cy="41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 flipH="1">
              <a:off x="3111" y="3236"/>
              <a:ext cx="230" cy="139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1" name="Line 19"/>
            <p:cNvSpPr>
              <a:spLocks noChangeShapeType="1"/>
            </p:cNvSpPr>
            <p:nvPr/>
          </p:nvSpPr>
          <p:spPr bwMode="auto">
            <a:xfrm flipH="1">
              <a:off x="3202" y="2922"/>
              <a:ext cx="639" cy="46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2" name="Line 20"/>
            <p:cNvSpPr>
              <a:spLocks noChangeShapeType="1"/>
            </p:cNvSpPr>
            <p:nvPr/>
          </p:nvSpPr>
          <p:spPr bwMode="auto">
            <a:xfrm flipH="1" flipV="1">
              <a:off x="3202" y="3057"/>
              <a:ext cx="94" cy="94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 flipH="1">
              <a:off x="2476" y="3013"/>
              <a:ext cx="457" cy="182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4" name="Line 22"/>
            <p:cNvSpPr>
              <a:spLocks noChangeShapeType="1"/>
            </p:cNvSpPr>
            <p:nvPr/>
          </p:nvSpPr>
          <p:spPr bwMode="auto">
            <a:xfrm flipH="1" flipV="1">
              <a:off x="2476" y="3283"/>
              <a:ext cx="367" cy="186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5" name="Line 23"/>
            <p:cNvSpPr>
              <a:spLocks noChangeShapeType="1"/>
            </p:cNvSpPr>
            <p:nvPr/>
          </p:nvSpPr>
          <p:spPr bwMode="auto">
            <a:xfrm flipH="1" flipV="1">
              <a:off x="4109" y="3011"/>
              <a:ext cx="411" cy="182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6" name="Line 24"/>
            <p:cNvSpPr>
              <a:spLocks noChangeShapeType="1"/>
            </p:cNvSpPr>
            <p:nvPr/>
          </p:nvSpPr>
          <p:spPr bwMode="auto">
            <a:xfrm flipH="1">
              <a:off x="4245" y="3327"/>
              <a:ext cx="230" cy="94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3577" name="Picture 2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0" y="3418"/>
              <a:ext cx="256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3578" name="Line 26"/>
            <p:cNvSpPr>
              <a:spLocks noChangeShapeType="1"/>
            </p:cNvSpPr>
            <p:nvPr/>
          </p:nvSpPr>
          <p:spPr bwMode="auto">
            <a:xfrm flipH="1" flipV="1">
              <a:off x="3155" y="3502"/>
              <a:ext cx="277" cy="54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9" name="Line 27"/>
            <p:cNvSpPr>
              <a:spLocks noChangeShapeType="1"/>
            </p:cNvSpPr>
            <p:nvPr/>
          </p:nvSpPr>
          <p:spPr bwMode="auto">
            <a:xfrm flipH="1" flipV="1">
              <a:off x="3473" y="3279"/>
              <a:ext cx="49" cy="141"/>
            </a:xfrm>
            <a:prstGeom prst="line">
              <a:avLst/>
            </a:prstGeom>
            <a:noFill/>
            <a:ln w="9360">
              <a:solidFill>
                <a:srgbClr val="3C3C3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30604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StrainWISE</a:t>
            </a:r>
            <a:r>
              <a:rPr lang="en-US" dirty="0"/>
              <a:t>  - energy autonomous wireless sensor network for strain monitoring on aircrafts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id:image002.png@01CD8B7E.224DDA0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84784"/>
            <a:ext cx="4932040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1632218" y="5238794"/>
            <a:ext cx="1375023" cy="10287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/>
          <a:stretch>
            <a:fillRect/>
          </a:stretch>
        </p:blipFill>
        <p:spPr>
          <a:xfrm>
            <a:off x="26104" y="5229200"/>
            <a:ext cx="1343025" cy="1028700"/>
          </a:xfrm>
          <a:prstGeom prst="rect">
            <a:avLst/>
          </a:prstGeom>
        </p:spPr>
      </p:pic>
      <p:pic>
        <p:nvPicPr>
          <p:cNvPr id="8" name="Picture 3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2984292" cy="199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20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Conclusion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755650" y="1628775"/>
            <a:ext cx="8120063" cy="4572000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Verdana" pitchFamily="34" charset="0"/>
              <a:buNone/>
            </a:pPr>
            <a:r>
              <a:rPr lang="en-US" b="1" smtClean="0">
                <a:solidFill>
                  <a:schemeClr val="accent1"/>
                </a:solidFill>
              </a:rPr>
              <a:t>CSEM : your ideal partner for low power RF design</a:t>
            </a:r>
          </a:p>
          <a:p>
            <a:pPr eaLnBrk="1" hangingPunct="1"/>
            <a:r>
              <a:rPr lang="fr-CH" smtClean="0"/>
              <a:t>Ultra low-power RF and analog</a:t>
            </a:r>
          </a:p>
          <a:p>
            <a:pPr lvl="1" eaLnBrk="1" hangingPunct="1"/>
            <a:r>
              <a:rPr lang="fr-CH" smtClean="0"/>
              <a:t>180nm, 90nm, 65nm using standard digital CMOS</a:t>
            </a:r>
          </a:p>
          <a:p>
            <a:pPr eaLnBrk="1" hangingPunct="1"/>
            <a:r>
              <a:rPr lang="fr-CH" smtClean="0"/>
              <a:t>System simulation and architecture</a:t>
            </a:r>
          </a:p>
          <a:p>
            <a:pPr eaLnBrk="1" hangingPunct="1"/>
            <a:r>
              <a:rPr lang="fr-CH" smtClean="0"/>
              <a:t>Protocol design standards-based and proprietary</a:t>
            </a:r>
          </a:p>
          <a:p>
            <a:pPr eaLnBrk="1" hangingPunct="1"/>
            <a:r>
              <a:rPr lang="fr-CH" smtClean="0"/>
              <a:t>Antenna design and test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38918" name="Picture 22" descr="circu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0" t="44705" r="10660" b="5450"/>
          <a:stretch>
            <a:fillRect/>
          </a:stretch>
        </p:blipFill>
        <p:spPr bwMode="auto">
          <a:xfrm>
            <a:off x="3635375" y="4365625"/>
            <a:ext cx="2068513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508500"/>
            <a:ext cx="15240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40" descr="http://www.wlanmall.com/media/catalog/support/wireless_network_275x2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4365625"/>
            <a:ext cx="2076450" cy="1917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79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Thank you for your attention!</a:t>
            </a:r>
            <a:endParaRPr lang="de-CH" smtClean="0"/>
          </a:p>
        </p:txBody>
      </p:sp>
    </p:spTree>
    <p:extLst>
      <p:ext uri="{BB962C8B-B14F-4D97-AF65-F5344CB8AC3E}">
        <p14:creationId xmlns:p14="http://schemas.microsoft.com/office/powerpoint/2010/main" val="304471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Wireless technologies for sensing and monitoring</a:t>
            </a:r>
            <a:endParaRPr lang="fr-CH" dirty="0" smtClean="0"/>
          </a:p>
        </p:txBody>
      </p:sp>
      <p:pic>
        <p:nvPicPr>
          <p:cNvPr id="1035" name="Picture 8" descr="http://intranet.csem.local/ifs/Annual_Report_csem/Annual_Report_2009/AR_09_16_b.jpg"/>
          <p:cNvPicPr>
            <a:picLocks noChangeArrowheads="1"/>
          </p:cNvPicPr>
          <p:nvPr/>
        </p:nvPicPr>
        <p:blipFill>
          <a:blip r:embed="rId2"/>
          <a:srcRect l="28575" t="51407" r="37405" b="6258"/>
          <a:stretch>
            <a:fillRect/>
          </a:stretch>
        </p:blipFill>
        <p:spPr bwMode="auto">
          <a:xfrm>
            <a:off x="6372225" y="4037013"/>
            <a:ext cx="1871663" cy="1836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7" name="Rectangle 39"/>
          <p:cNvSpPr>
            <a:spLocks noChangeArrowheads="1"/>
          </p:cNvSpPr>
          <p:nvPr/>
        </p:nvSpPr>
        <p:spPr bwMode="auto">
          <a:xfrm>
            <a:off x="1692275" y="1412875"/>
            <a:ext cx="22733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CH" sz="2000" b="1">
                <a:solidFill>
                  <a:srgbClr val="0070BC"/>
                </a:solidFill>
              </a:rPr>
              <a:t>Wireless system</a:t>
            </a:r>
          </a:p>
          <a:p>
            <a:r>
              <a:rPr lang="fr-CH" sz="1400"/>
              <a:t>RF architectures, modules</a:t>
            </a:r>
          </a:p>
          <a:p>
            <a:r>
              <a:rPr lang="fr-CH" sz="1400"/>
              <a:t>Propagation, antennas</a:t>
            </a:r>
          </a:p>
          <a:p>
            <a:endParaRPr lang="fr-CH" sz="1600"/>
          </a:p>
        </p:txBody>
      </p:sp>
      <p:sp>
        <p:nvSpPr>
          <p:cNvPr id="1038" name="Rectangle 40"/>
          <p:cNvSpPr>
            <a:spLocks noChangeArrowheads="1"/>
          </p:cNvSpPr>
          <p:nvPr/>
        </p:nvSpPr>
        <p:spPr bwMode="auto">
          <a:xfrm>
            <a:off x="153988" y="3429000"/>
            <a:ext cx="2474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CH" sz="2000" b="1">
                <a:solidFill>
                  <a:srgbClr val="0070BC"/>
                </a:solidFill>
              </a:rPr>
              <a:t>Wireless protocols</a:t>
            </a:r>
          </a:p>
        </p:txBody>
      </p:sp>
      <p:sp>
        <p:nvSpPr>
          <p:cNvPr id="1039" name="Rectangle 41"/>
          <p:cNvSpPr>
            <a:spLocks noChangeArrowheads="1"/>
          </p:cNvSpPr>
          <p:nvPr/>
        </p:nvSpPr>
        <p:spPr bwMode="auto">
          <a:xfrm>
            <a:off x="6075363" y="5908675"/>
            <a:ext cx="2817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CH" sz="2000" b="1">
                <a:solidFill>
                  <a:srgbClr val="0070BC"/>
                </a:solidFill>
              </a:rPr>
              <a:t>RF integrated circuits</a:t>
            </a:r>
          </a:p>
        </p:txBody>
      </p:sp>
      <p:sp>
        <p:nvSpPr>
          <p:cNvPr id="1040" name="Rectangle 42"/>
          <p:cNvSpPr>
            <a:spLocks noChangeArrowheads="1"/>
          </p:cNvSpPr>
          <p:nvPr/>
        </p:nvSpPr>
        <p:spPr bwMode="auto">
          <a:xfrm>
            <a:off x="4122738" y="5545138"/>
            <a:ext cx="201453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fr-CH" sz="1400"/>
              <a:t>Ultra-low-power</a:t>
            </a:r>
          </a:p>
          <a:p>
            <a:pPr algn="r"/>
            <a:r>
              <a:rPr lang="fr-CH" sz="1400"/>
              <a:t>0.18um .. 65nm CMOS</a:t>
            </a:r>
          </a:p>
          <a:p>
            <a:pPr algn="r"/>
            <a:r>
              <a:rPr lang="fr-CH" sz="1400"/>
              <a:t>MEMS-radios</a:t>
            </a:r>
          </a:p>
        </p:txBody>
      </p:sp>
      <p:sp>
        <p:nvSpPr>
          <p:cNvPr id="1041" name="Rectangle 43"/>
          <p:cNvSpPr>
            <a:spLocks noChangeArrowheads="1"/>
          </p:cNvSpPr>
          <p:nvPr/>
        </p:nvSpPr>
        <p:spPr bwMode="auto">
          <a:xfrm>
            <a:off x="2581275" y="3449638"/>
            <a:ext cx="24955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CH" sz="1400"/>
              <a:t>Proprietary</a:t>
            </a:r>
          </a:p>
          <a:p>
            <a:r>
              <a:rPr lang="fr-CH" sz="1400"/>
              <a:t>Standards</a:t>
            </a:r>
          </a:p>
          <a:p>
            <a:r>
              <a:rPr lang="fr-CH" sz="1400"/>
              <a:t>WiseMAC, Zigbee, etc</a:t>
            </a:r>
          </a:p>
        </p:txBody>
      </p:sp>
      <p:pic>
        <p:nvPicPr>
          <p:cNvPr id="11304" name="Picture 40" descr="http://www.wlanmall.com/media/catalog/support/wireless_network_275x2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860800"/>
            <a:ext cx="1871663" cy="1728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06" name="Picture 42" descr="http://intranet.csem.local/ifs/MICROELECTRONIQUE/WiseDemo/csem_202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71963" y="1484313"/>
            <a:ext cx="1800225" cy="1798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77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7" grpId="0"/>
      <p:bldP spid="1038" grpId="0"/>
      <p:bldP spid="1039" grpId="0"/>
      <p:bldP spid="1040" grpId="0"/>
      <p:bldP spid="10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/>
              <a:t>Ultra </a:t>
            </a:r>
            <a:r>
              <a:rPr lang="fr-CH" dirty="0" err="1" smtClean="0"/>
              <a:t>low</a:t>
            </a:r>
            <a:r>
              <a:rPr lang="fr-CH" dirty="0" smtClean="0"/>
              <a:t> power RFIC design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755650" y="1500188"/>
            <a:ext cx="8120063" cy="4017044"/>
          </a:xfrm>
        </p:spPr>
        <p:txBody>
          <a:bodyPr/>
          <a:lstStyle/>
          <a:p>
            <a:pPr marL="292100" indent="-292100" eaLnBrk="1" hangingPunct="1">
              <a:lnSpc>
                <a:spcPct val="110000"/>
              </a:lnSpc>
              <a:buFont typeface="Verdana" pitchFamily="34" charset="0"/>
              <a:buNone/>
              <a:defRPr/>
            </a:pPr>
            <a:r>
              <a:rPr lang="fr-CH" b="1" dirty="0" smtClean="0">
                <a:solidFill>
                  <a:schemeClr val="accent2"/>
                </a:solidFill>
                <a:cs typeface="Arial" charset="0"/>
              </a:rPr>
              <a:t>Main keywords</a:t>
            </a:r>
          </a:p>
          <a:p>
            <a:pPr marL="292100" indent="-292100" eaLnBrk="1" hangingPunct="1">
              <a:lnSpc>
                <a:spcPct val="110000"/>
              </a:lnSpc>
              <a:defRPr/>
            </a:pPr>
            <a:r>
              <a:rPr lang="fr-CH" b="1" dirty="0" smtClean="0">
                <a:solidFill>
                  <a:srgbClr val="0070BC"/>
                </a:solidFill>
                <a:cs typeface="Arial" charset="0"/>
              </a:rPr>
              <a:t>CMOS </a:t>
            </a:r>
            <a:r>
              <a:rPr lang="fr-CH" dirty="0" smtClean="0">
                <a:solidFill>
                  <a:srgbClr val="3C3C3C"/>
                </a:solidFill>
                <a:cs typeface="Arial" charset="0"/>
              </a:rPr>
              <a:t>and UDSM CMOS: 0.18um, 90nm, 65nm</a:t>
            </a:r>
          </a:p>
          <a:p>
            <a:pPr marL="292100" indent="-292100" eaLnBrk="1" hangingPunct="1">
              <a:lnSpc>
                <a:spcPct val="110000"/>
              </a:lnSpc>
              <a:defRPr/>
            </a:pPr>
            <a:r>
              <a:rPr lang="en-US" b="1" dirty="0" smtClean="0">
                <a:solidFill>
                  <a:srgbClr val="0070BC"/>
                </a:solidFill>
                <a:cs typeface="Arial" charset="0"/>
              </a:rPr>
              <a:t>SoC</a:t>
            </a:r>
            <a:r>
              <a:rPr lang="en-US" dirty="0" smtClean="0">
                <a:solidFill>
                  <a:srgbClr val="3C3C3C"/>
                </a:solidFill>
                <a:cs typeface="Arial" charset="0"/>
              </a:rPr>
              <a:t> for high degree of integration</a:t>
            </a:r>
          </a:p>
          <a:p>
            <a:pPr marL="292100" indent="-292100" eaLnBrk="1" hangingPunct="1">
              <a:lnSpc>
                <a:spcPct val="110000"/>
              </a:lnSpc>
              <a:defRPr/>
            </a:pPr>
            <a:r>
              <a:rPr lang="en-US" b="1" dirty="0" smtClean="0">
                <a:solidFill>
                  <a:srgbClr val="0070BC"/>
                </a:solidFill>
                <a:cs typeface="Arial" charset="0"/>
              </a:rPr>
              <a:t>Low-voltage</a:t>
            </a:r>
            <a:r>
              <a:rPr lang="en-US" dirty="0" smtClean="0">
                <a:solidFill>
                  <a:srgbClr val="3C3C3C"/>
                </a:solidFill>
                <a:cs typeface="Arial" charset="0"/>
              </a:rPr>
              <a:t> down to 1V</a:t>
            </a:r>
          </a:p>
          <a:p>
            <a:pPr marL="292100" indent="-292100" eaLnBrk="1" hangingPunct="1">
              <a:lnSpc>
                <a:spcPct val="110000"/>
              </a:lnSpc>
              <a:defRPr/>
            </a:pPr>
            <a:r>
              <a:rPr lang="fr-CH" b="1" dirty="0" err="1" smtClean="0">
                <a:solidFill>
                  <a:srgbClr val="0070BC"/>
                </a:solidFill>
                <a:cs typeface="Arial" charset="0"/>
              </a:rPr>
              <a:t>Low</a:t>
            </a:r>
            <a:r>
              <a:rPr lang="fr-CH" b="1" dirty="0" smtClean="0">
                <a:solidFill>
                  <a:srgbClr val="0070BC"/>
                </a:solidFill>
                <a:cs typeface="Arial" charset="0"/>
              </a:rPr>
              <a:t> active power </a:t>
            </a:r>
            <a:r>
              <a:rPr lang="fr-CH" dirty="0" smtClean="0">
                <a:solidFill>
                  <a:srgbClr val="3C3C3C"/>
                </a:solidFill>
                <a:cs typeface="Arial" charset="0"/>
              </a:rPr>
              <a:t>down to mW-</a:t>
            </a:r>
            <a:r>
              <a:rPr lang="fr-CH" dirty="0" err="1" smtClean="0">
                <a:solidFill>
                  <a:srgbClr val="3C3C3C"/>
                </a:solidFill>
                <a:cs typeface="Arial" charset="0"/>
              </a:rPr>
              <a:t>levels</a:t>
            </a:r>
            <a:endParaRPr lang="fr-CH" dirty="0" smtClean="0">
              <a:solidFill>
                <a:srgbClr val="3C3C3C"/>
              </a:solidFill>
              <a:cs typeface="Arial" charset="0"/>
            </a:endParaRPr>
          </a:p>
          <a:p>
            <a:pPr marL="292100" indent="-292100" eaLnBrk="1" hangingPunct="1">
              <a:lnSpc>
                <a:spcPct val="110000"/>
              </a:lnSpc>
              <a:defRPr/>
            </a:pPr>
            <a:r>
              <a:rPr lang="fr-CH" b="1" dirty="0" err="1" smtClean="0">
                <a:solidFill>
                  <a:srgbClr val="0070BC"/>
                </a:solidFill>
                <a:cs typeface="Arial" charset="0"/>
              </a:rPr>
              <a:t>Low</a:t>
            </a:r>
            <a:r>
              <a:rPr lang="fr-CH" b="1" dirty="0" smtClean="0">
                <a:solidFill>
                  <a:srgbClr val="0070BC"/>
                </a:solidFill>
                <a:cs typeface="Arial" charset="0"/>
              </a:rPr>
              <a:t> standby power </a:t>
            </a:r>
            <a:r>
              <a:rPr lang="fr-CH" dirty="0" smtClean="0">
                <a:solidFill>
                  <a:srgbClr val="3C3C3C"/>
                </a:solidFill>
                <a:cs typeface="Arial" charset="0"/>
              </a:rPr>
              <a:t>down to </a:t>
            </a:r>
            <a:r>
              <a:rPr lang="fr-CH" dirty="0" err="1" smtClean="0">
                <a:solidFill>
                  <a:srgbClr val="3C3C3C"/>
                </a:solidFill>
                <a:cs typeface="Arial" charset="0"/>
              </a:rPr>
              <a:t>uW</a:t>
            </a:r>
            <a:endParaRPr lang="fr-CH" dirty="0" smtClean="0">
              <a:solidFill>
                <a:srgbClr val="3C3C3C"/>
              </a:solidFill>
              <a:cs typeface="Arial" charset="0"/>
            </a:endParaRPr>
          </a:p>
          <a:p>
            <a:pPr eaLnBrk="1" hangingPunct="1">
              <a:buFont typeface="Verdana" pitchFamily="34" charset="0"/>
              <a:buNone/>
              <a:defRPr/>
            </a:pPr>
            <a:r>
              <a:rPr lang="fr-CH" b="1" dirty="0" smtClean="0">
                <a:solidFill>
                  <a:schemeClr val="accent2"/>
                </a:solidFill>
                <a:cs typeface="Arial" charset="0"/>
              </a:rPr>
              <a:t>Radio</a:t>
            </a:r>
          </a:p>
          <a:p>
            <a:pPr eaLnBrk="1" hangingPunct="1">
              <a:defRPr/>
            </a:pPr>
            <a:r>
              <a:rPr lang="fr-CH" dirty="0" err="1" smtClean="0">
                <a:solidFill>
                  <a:srgbClr val="3C3C3C"/>
                </a:solidFill>
                <a:cs typeface="Arial" charset="0"/>
              </a:rPr>
              <a:t>Narrow</a:t>
            </a:r>
            <a:r>
              <a:rPr lang="fr-CH" dirty="0" smtClean="0">
                <a:solidFill>
                  <a:srgbClr val="3C3C3C"/>
                </a:solidFill>
                <a:cs typeface="Arial" charset="0"/>
              </a:rPr>
              <a:t>-band </a:t>
            </a:r>
            <a:r>
              <a:rPr lang="fr-CH" dirty="0" err="1" smtClean="0">
                <a:solidFill>
                  <a:srgbClr val="3C3C3C"/>
                </a:solidFill>
                <a:cs typeface="Arial" charset="0"/>
              </a:rPr>
              <a:t>from</a:t>
            </a:r>
            <a:r>
              <a:rPr lang="fr-CH" dirty="0" smtClean="0">
                <a:solidFill>
                  <a:srgbClr val="3C3C3C"/>
                </a:solidFill>
                <a:cs typeface="Arial" charset="0"/>
              </a:rPr>
              <a:t> </a:t>
            </a:r>
            <a:r>
              <a:rPr lang="fr-CH" b="1" dirty="0" smtClean="0">
                <a:solidFill>
                  <a:srgbClr val="0070BC"/>
                </a:solidFill>
                <a:cs typeface="Arial" charset="0"/>
              </a:rPr>
              <a:t>100MHz to 2.4GHz </a:t>
            </a:r>
            <a:r>
              <a:rPr lang="fr-CH" dirty="0" smtClean="0">
                <a:solidFill>
                  <a:srgbClr val="3C3C3C"/>
                </a:solidFill>
                <a:cs typeface="Arial" charset="0"/>
              </a:rPr>
              <a:t>and UWB </a:t>
            </a:r>
            <a:r>
              <a:rPr lang="fr-CH" b="1" dirty="0" smtClean="0">
                <a:solidFill>
                  <a:srgbClr val="0070BC"/>
                </a:solidFill>
                <a:cs typeface="Arial" charset="0"/>
              </a:rPr>
              <a:t>6GHz-8GHz</a:t>
            </a:r>
          </a:p>
          <a:p>
            <a:pPr eaLnBrk="1" hangingPunct="1">
              <a:defRPr/>
            </a:pPr>
            <a:r>
              <a:rPr lang="fr-CH" b="1" dirty="0" smtClean="0">
                <a:solidFill>
                  <a:srgbClr val="0070BC"/>
                </a:solidFill>
                <a:cs typeface="Arial" charset="0"/>
              </a:rPr>
              <a:t>Short-range</a:t>
            </a:r>
            <a:r>
              <a:rPr lang="fr-CH" dirty="0" smtClean="0">
                <a:solidFill>
                  <a:srgbClr val="3C3C3C"/>
                </a:solidFill>
                <a:cs typeface="Arial" charset="0"/>
              </a:rPr>
              <a:t> </a:t>
            </a:r>
            <a:r>
              <a:rPr lang="fr-CH" dirty="0" err="1" smtClean="0">
                <a:solidFill>
                  <a:srgbClr val="3C3C3C"/>
                </a:solidFill>
                <a:cs typeface="Arial" charset="0"/>
              </a:rPr>
              <a:t>connectivity</a:t>
            </a:r>
            <a:r>
              <a:rPr lang="fr-CH" dirty="0" smtClean="0">
                <a:solidFill>
                  <a:srgbClr val="3C3C3C"/>
                </a:solidFill>
                <a:cs typeface="Arial" charset="0"/>
              </a:rPr>
              <a:t> radios</a:t>
            </a:r>
          </a:p>
          <a:p>
            <a:pPr eaLnBrk="1" hangingPunct="1">
              <a:defRPr/>
            </a:pPr>
            <a:r>
              <a:rPr lang="fr-CH" b="1" dirty="0" err="1" smtClean="0">
                <a:solidFill>
                  <a:srgbClr val="0070BC"/>
                </a:solidFill>
                <a:cs typeface="Arial" charset="0"/>
              </a:rPr>
              <a:t>Innovative</a:t>
            </a:r>
            <a:r>
              <a:rPr lang="fr-CH" b="1" dirty="0" smtClean="0">
                <a:solidFill>
                  <a:srgbClr val="0070BC"/>
                </a:solidFill>
                <a:cs typeface="Arial" charset="0"/>
              </a:rPr>
              <a:t> RF </a:t>
            </a:r>
            <a:r>
              <a:rPr lang="fr-CH" dirty="0" smtClean="0">
                <a:solidFill>
                  <a:srgbClr val="3C3C3C"/>
                </a:solidFill>
                <a:cs typeface="Arial" charset="0"/>
              </a:rPr>
              <a:t>circuits, </a:t>
            </a:r>
            <a:r>
              <a:rPr lang="fr-CH" b="1" dirty="0" smtClean="0">
                <a:solidFill>
                  <a:srgbClr val="0070BC"/>
                </a:solidFill>
                <a:cs typeface="Arial" charset="0"/>
              </a:rPr>
              <a:t>NB &amp; UWB</a:t>
            </a:r>
          </a:p>
          <a:p>
            <a:pPr marL="0" indent="0" eaLnBrk="1" hangingPunct="1">
              <a:buNone/>
              <a:defRPr/>
            </a:pPr>
            <a:endParaRPr lang="fr-CH" b="1" dirty="0" smtClean="0">
              <a:solidFill>
                <a:srgbClr val="0070BC"/>
              </a:solidFill>
              <a:cs typeface="Arial" charset="0"/>
            </a:endParaRPr>
          </a:p>
        </p:txBody>
      </p:sp>
      <p:pic>
        <p:nvPicPr>
          <p:cNvPr id="25604" name="Picture 361" descr="Flip-chip_bonded 00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75" y="1571625"/>
            <a:ext cx="246697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gesonet.ch/frames/parten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862753"/>
            <a:ext cx="1800200" cy="36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44" b="25519"/>
          <a:stretch>
            <a:fillRect/>
          </a:stretch>
        </p:blipFill>
        <p:spPr bwMode="auto">
          <a:xfrm>
            <a:off x="3973656" y="5781424"/>
            <a:ext cx="1244352" cy="549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t1.gstatic.com/images?q=tbn:ANd9GcS_r0vo-kTTCs_6rwofFszS6AdbboYUkcYDwhGQvo-14-jpKM5rj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336" y="5798599"/>
            <a:ext cx="1192530" cy="4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467" y="5781424"/>
            <a:ext cx="1462181" cy="481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870242"/>
            <a:ext cx="1046263" cy="34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1853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Value of the System-on-Chip (SoC) approach</a:t>
            </a: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1" t="7915" r="22353" b="5037"/>
          <a:stretch>
            <a:fillRect/>
          </a:stretch>
        </p:blipFill>
        <p:spPr bwMode="auto">
          <a:xfrm>
            <a:off x="3371850" y="2655888"/>
            <a:ext cx="2308225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059113" y="1557338"/>
            <a:ext cx="2881312" cy="1044575"/>
            <a:chOff x="3059113" y="1484313"/>
            <a:chExt cx="2881312" cy="1044575"/>
          </a:xfrm>
        </p:grpSpPr>
        <p:sp>
          <p:nvSpPr>
            <p:cNvPr id="18454" name="Rectangle 15"/>
            <p:cNvSpPr>
              <a:spLocks noChangeArrowheads="1"/>
            </p:cNvSpPr>
            <p:nvPr/>
          </p:nvSpPr>
          <p:spPr bwMode="auto">
            <a:xfrm>
              <a:off x="3059113" y="1484313"/>
              <a:ext cx="2881312" cy="6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H" b="1">
                  <a:solidFill>
                    <a:schemeClr val="accent1"/>
                  </a:solidFill>
                </a:rPr>
                <a:t>Power management</a:t>
              </a:r>
            </a:p>
            <a:p>
              <a:pPr algn="ctr"/>
              <a:r>
                <a:rPr lang="fr-CH" sz="1600"/>
                <a:t>Regulators, DC-DC</a:t>
              </a:r>
              <a:endParaRPr lang="pl-PL" sz="1600"/>
            </a:p>
          </p:txBody>
        </p:sp>
        <p:sp>
          <p:nvSpPr>
            <p:cNvPr id="26" name="Right Arrow 25"/>
            <p:cNvSpPr/>
            <p:nvPr/>
          </p:nvSpPr>
          <p:spPr bwMode="auto">
            <a:xfrm rot="5073453">
              <a:off x="4300538" y="2192337"/>
              <a:ext cx="382588" cy="29051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 defTabSz="762000" eaLnBrk="0" hangingPunct="0">
                <a:lnSpc>
                  <a:spcPct val="110000"/>
                </a:lnSpc>
                <a:buSzPct val="100000"/>
                <a:buFontTx/>
                <a:buChar char=" "/>
                <a:defRPr/>
              </a:pPr>
              <a:endParaRPr lang="fr-CH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419475" y="4862513"/>
            <a:ext cx="2416175" cy="1090612"/>
            <a:chOff x="3419475" y="5186363"/>
            <a:chExt cx="2416175" cy="1090612"/>
          </a:xfrm>
        </p:grpSpPr>
        <p:sp>
          <p:nvSpPr>
            <p:cNvPr id="18452" name="Rectangle 15"/>
            <p:cNvSpPr>
              <a:spLocks noChangeArrowheads="1"/>
            </p:cNvSpPr>
            <p:nvPr/>
          </p:nvSpPr>
          <p:spPr bwMode="auto">
            <a:xfrm>
              <a:off x="3419475" y="5661025"/>
              <a:ext cx="2416175" cy="6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H" b="1">
                  <a:solidFill>
                    <a:schemeClr val="accent1"/>
                  </a:solidFill>
                </a:rPr>
                <a:t>Timing</a:t>
              </a:r>
            </a:p>
            <a:p>
              <a:pPr algn="ctr"/>
              <a:r>
                <a:rPr lang="fr-CH" sz="1600"/>
                <a:t>Xtal oscillators, RTC, etc</a:t>
              </a:r>
              <a:endParaRPr lang="pl-PL" sz="1600"/>
            </a:p>
          </p:txBody>
        </p:sp>
        <p:sp>
          <p:nvSpPr>
            <p:cNvPr id="28" name="Right Arrow 27"/>
            <p:cNvSpPr/>
            <p:nvPr/>
          </p:nvSpPr>
          <p:spPr bwMode="auto">
            <a:xfrm rot="16200000">
              <a:off x="4333875" y="5232401"/>
              <a:ext cx="382587" cy="29051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 defTabSz="762000" eaLnBrk="0" hangingPunct="0">
                <a:lnSpc>
                  <a:spcPct val="110000"/>
                </a:lnSpc>
                <a:buSzPct val="100000"/>
                <a:buFontTx/>
                <a:buChar char=" "/>
                <a:defRPr/>
              </a:pPr>
              <a:endParaRPr lang="fr-CH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069013" y="2532063"/>
            <a:ext cx="2751137" cy="862012"/>
            <a:chOff x="6069013" y="2566988"/>
            <a:chExt cx="2751137" cy="862012"/>
          </a:xfrm>
        </p:grpSpPr>
        <p:sp>
          <p:nvSpPr>
            <p:cNvPr id="18450" name="Rectangle 15"/>
            <p:cNvSpPr>
              <a:spLocks noChangeArrowheads="1"/>
            </p:cNvSpPr>
            <p:nvPr/>
          </p:nvSpPr>
          <p:spPr bwMode="auto">
            <a:xfrm>
              <a:off x="6588125" y="2566988"/>
              <a:ext cx="2232025" cy="86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fr-CH" b="1">
                  <a:solidFill>
                    <a:schemeClr val="accent1"/>
                  </a:solidFill>
                </a:rPr>
                <a:t>microprocessor</a:t>
              </a:r>
            </a:p>
            <a:p>
              <a:r>
                <a:rPr lang="fr-CH" sz="1600"/>
                <a:t>8b/16b controllers</a:t>
              </a:r>
            </a:p>
            <a:p>
              <a:r>
                <a:rPr lang="fr-CH" sz="1600"/>
                <a:t>16b/32b DSP</a:t>
              </a:r>
            </a:p>
          </p:txBody>
        </p:sp>
        <p:sp>
          <p:nvSpPr>
            <p:cNvPr id="29" name="Right Arrow 28"/>
            <p:cNvSpPr/>
            <p:nvPr/>
          </p:nvSpPr>
          <p:spPr bwMode="auto">
            <a:xfrm rot="10387752">
              <a:off x="6069013" y="2882900"/>
              <a:ext cx="382587" cy="28892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 defTabSz="762000" eaLnBrk="0" hangingPunct="0">
                <a:lnSpc>
                  <a:spcPct val="110000"/>
                </a:lnSpc>
                <a:buSzPct val="100000"/>
                <a:buFontTx/>
                <a:buChar char=" "/>
                <a:defRPr/>
              </a:pPr>
              <a:endParaRPr lang="fr-CH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097588" y="3827463"/>
            <a:ext cx="2722562" cy="862012"/>
            <a:chOff x="6097588" y="4005263"/>
            <a:chExt cx="2722562" cy="862012"/>
          </a:xfrm>
        </p:grpSpPr>
        <p:sp>
          <p:nvSpPr>
            <p:cNvPr id="18448" name="Rectangle 15"/>
            <p:cNvSpPr>
              <a:spLocks noChangeArrowheads="1"/>
            </p:cNvSpPr>
            <p:nvPr/>
          </p:nvSpPr>
          <p:spPr bwMode="auto">
            <a:xfrm>
              <a:off x="6659563" y="4005263"/>
              <a:ext cx="2160587" cy="86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fr-CH" b="1">
                  <a:solidFill>
                    <a:schemeClr val="accent1"/>
                  </a:solidFill>
                </a:rPr>
                <a:t>Digital </a:t>
              </a:r>
            </a:p>
            <a:p>
              <a:r>
                <a:rPr lang="fr-CH" sz="1600"/>
                <a:t>SRAM, ROM</a:t>
              </a:r>
            </a:p>
            <a:p>
              <a:r>
                <a:rPr lang="fr-CH" sz="1600"/>
                <a:t>Registers, timers, etc</a:t>
              </a:r>
              <a:endParaRPr lang="pl-PL" sz="1600"/>
            </a:p>
          </p:txBody>
        </p:sp>
        <p:sp>
          <p:nvSpPr>
            <p:cNvPr id="30" name="Right Arrow 29"/>
            <p:cNvSpPr/>
            <p:nvPr/>
          </p:nvSpPr>
          <p:spPr bwMode="auto">
            <a:xfrm rot="11130279">
              <a:off x="6097588" y="4286250"/>
              <a:ext cx="382587" cy="29051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 defTabSz="762000" eaLnBrk="0" hangingPunct="0">
                <a:lnSpc>
                  <a:spcPct val="110000"/>
                </a:lnSpc>
                <a:buSzPct val="100000"/>
                <a:buFontTx/>
                <a:buChar char=" "/>
                <a:defRPr/>
              </a:pPr>
              <a:endParaRPr lang="fr-CH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42988" y="2674938"/>
            <a:ext cx="1981200" cy="862012"/>
            <a:chOff x="1042988" y="2763838"/>
            <a:chExt cx="1981200" cy="862012"/>
          </a:xfrm>
        </p:grpSpPr>
        <p:sp>
          <p:nvSpPr>
            <p:cNvPr id="18446" name="Rectangle 15"/>
            <p:cNvSpPr>
              <a:spLocks noChangeArrowheads="1"/>
            </p:cNvSpPr>
            <p:nvPr/>
          </p:nvSpPr>
          <p:spPr bwMode="auto">
            <a:xfrm>
              <a:off x="1042988" y="2763838"/>
              <a:ext cx="1981200" cy="86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fr-CH" b="1">
                  <a:solidFill>
                    <a:schemeClr val="accent1"/>
                  </a:solidFill>
                </a:rPr>
                <a:t>Radio</a:t>
              </a:r>
            </a:p>
            <a:p>
              <a:r>
                <a:rPr lang="fr-CH" sz="1600"/>
                <a:t>ULP, 1V</a:t>
              </a:r>
            </a:p>
            <a:p>
              <a:r>
                <a:rPr lang="fr-CH" sz="1600"/>
                <a:t>400MHz .. 2.4GHz</a:t>
              </a:r>
              <a:endParaRPr lang="pl-PL" sz="1600"/>
            </a:p>
          </p:txBody>
        </p:sp>
        <p:sp>
          <p:nvSpPr>
            <p:cNvPr id="31" name="Right Arrow 30"/>
            <p:cNvSpPr/>
            <p:nvPr/>
          </p:nvSpPr>
          <p:spPr bwMode="auto">
            <a:xfrm rot="11212248" flipH="1">
              <a:off x="2517775" y="3019425"/>
              <a:ext cx="382588" cy="29051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 defTabSz="762000" eaLnBrk="0" hangingPunct="0">
                <a:lnSpc>
                  <a:spcPct val="110000"/>
                </a:lnSpc>
                <a:buSzPct val="100000"/>
                <a:buFontTx/>
                <a:buChar char=" "/>
                <a:defRPr/>
              </a:pPr>
              <a:endParaRPr lang="fr-CH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1116013" y="3978275"/>
            <a:ext cx="1811337" cy="1139825"/>
            <a:chOff x="1116013" y="4268788"/>
            <a:chExt cx="1811337" cy="1139825"/>
          </a:xfrm>
        </p:grpSpPr>
        <p:sp>
          <p:nvSpPr>
            <p:cNvPr id="18444" name="Rectangle 15"/>
            <p:cNvSpPr>
              <a:spLocks noChangeArrowheads="1"/>
            </p:cNvSpPr>
            <p:nvPr/>
          </p:nvSpPr>
          <p:spPr bwMode="auto">
            <a:xfrm>
              <a:off x="1116013" y="4268788"/>
              <a:ext cx="1601787" cy="1139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fr-CH" b="1">
                  <a:solidFill>
                    <a:schemeClr val="accent1"/>
                  </a:solidFill>
                </a:rPr>
                <a:t>Sensor </a:t>
              </a:r>
            </a:p>
            <a:p>
              <a:r>
                <a:rPr lang="fr-CH" b="1">
                  <a:solidFill>
                    <a:schemeClr val="accent1"/>
                  </a:solidFill>
                </a:rPr>
                <a:t>interface</a:t>
              </a:r>
            </a:p>
            <a:p>
              <a:r>
                <a:rPr lang="fr-CH" sz="1600"/>
                <a:t>ADC, filters, amplifiers</a:t>
              </a:r>
              <a:endParaRPr lang="pl-PL" sz="1600"/>
            </a:p>
          </p:txBody>
        </p:sp>
        <p:sp>
          <p:nvSpPr>
            <p:cNvPr id="32" name="Right Arrow 31"/>
            <p:cNvSpPr/>
            <p:nvPr/>
          </p:nvSpPr>
          <p:spPr bwMode="auto">
            <a:xfrm rot="10469721" flipH="1">
              <a:off x="2544763" y="4424363"/>
              <a:ext cx="382587" cy="29051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 defTabSz="762000" eaLnBrk="0" hangingPunct="0">
                <a:lnSpc>
                  <a:spcPct val="110000"/>
                </a:lnSpc>
                <a:buSzPct val="100000"/>
                <a:buFontTx/>
                <a:buChar char=" "/>
                <a:defRPr/>
              </a:pPr>
              <a:endParaRPr lang="fr-CH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698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EU Go4Time</a:t>
            </a:r>
          </a:p>
        </p:txBody>
      </p:sp>
      <p:sp>
        <p:nvSpPr>
          <p:cNvPr id="26629" name="AutoShape 2" descr="data:image/jpeg;base64,/9j/4AAQSkZJRgABAQAAAQABAAD/2wCEAAkGBhEGERUTEhETFBUVGRcaGBMYFh8cIBwbIhwcHxoYHiEeHiYgIyUmJR0bIjsjIyk1LCwsIB4xNTwrNTIrOCsBCQoKDgwMFA8PEikYHBgpKSwsKSkpKSwpKSkpKSkpLCwpKSkpLCksKSksKSkpKSwpKSkpKSkpKSkpKSkpKSkpKf/AABEIAFoAVQMBIgACEQEDEQH/xAAcAAEAAgIDAQAAAAAAAAAAAAAABgcEBQIDCAH/xAA1EAACAQMCAwUGBQQDAAAAAAABAgMABBEFIQYSMQcTIkFRFDJhcZGhQlJigbEjJDPBcoLw/8QAFQEBAQAAAAAAAAAAAAAAAAAAAAH/xAAVEQEBAAAAAAAAAAAAAAAAAAAAEf/aAAwDAQACEQMRAD8AvGlKUClKUClKUClKUClKUClKUClKUCuMkgiBZiAAMkk4AHmTUd4g46t9G50jxPOg3gRhkHyDHov81VPEfaVNqTBhJlT4HsHj+vlnPzz/AKoLN4g7RLfReTZ2ikB/ukAeND+HODk59elVjZ8XXVpqLu+sRtGoDM2CUdfyLH7oI/Sf3NYmm8KXOohucva2znPsysSfv7ueuPtW3ueCbaePuxGFx0Ye8D658/3oLK4d43i1yPnZHhUsFRpQED56FcnO/wAetSQHNecbuG54ZkEtxH7dHGuIi7MVQ+RK7j6/Wpxwr2hyAKvePfTSkN3MMYRYV6EFmxjH6j1+eSFr0rCsdYh1AsqSIXTAdAwJUnyIB2/es2gUpSg1Wt8UWvDvL7RMiF9lUkZb5D0+J2quOMe0CabnhkMllG28c8Z5ucDfBIGxP5fvVe29p/VuJdR715osFo3PiY5IycnJGcdNt/Su7U9MeDF1I0UBXBhtm/qZxvy8pyN/ygY9cUVn6VoN7xqUkSNYVUn+8wVLD9I8/wCPiKnOmcDxcNIzxRmefBPO7AMx9ATsv7feufCfadDqJWC8j9lnwMcwKo/pjPu/I7ehqdm2BoijtR1PUbaZZbieKzQAYhbxZ/MvdjLtvtzHA9D0qX2uu280cLtIoE+QkmCqMwJBTxe6duh+O5qW69wjbcRpyTxhvRujL8VbqP4rQRcLWegW8drL/dNE0ssUTAczHduUDPKThhscZ649A75LEEbgY88+lRDWuz5kLS2MjQSEHKKxVWB6gEe7n6fKpVLbz6vJ3eG7siQEImFTcDu51kPi8OCOTGcnBxhqy7023CMPPNKI08lJJGcbrGpJP/UVRWui8TPozLaSldMCDMsyRlpJSPiebGfzbg/I4q09G45E8TTzxm3tvD3c8zKpkB/Fy9QD5etVFxTxWONXjhSOOGEvhZ5hvkdfF0UfAeoyRXZDw8unlbO/jlIkbFvdI5ZQT0VQdlz57b+frUV6Et7lLtQ6MGVhkMDkEeoIpXme21LUeF5Jre0nm5I5GU8gyMgkZxuBn4UoRdnGfZ7BxOpJXDjOHHUf+9KrC9tpuFLiSa8jEhEXLDNyZUOoPLzAe6T0yK9AVgano0WqKVdQcjG4oiibrTkvI43uBNeXVzHzRQp4VRfUeQA8yfpWdpPFt/2aGOG5ZLmJhnuQ+ZIh54PXHwPh9MVudS4Hn4PuBc2i94qq6+zsxwFb3u7P4TtnB2rS8NXIhhgithEdRuXeOeWbJeMhWYsQd91U48j8d6KtjROILXjCEvbTZBGGAPK6EjzHUH0PT0zWuj4LjhYNPKJIozzqHC5BH4mYKu2CQQNjnJ8qq9uHWsLlV0qe4mvUY99MgCxLvupPujf8O4Pz2rjxLNrPEic96kqWsb8kghQYGNmfkDePHqTy56YoJRxZ2xwaUO5sFWVlGO9P+Nf+P5vsvzqHXejzmVLrV++mhlX/ADROGCZ6Z5egHou3z6Vt7Wxh4Ri9ptzBfWFyyRSLIAJEJ8s4/fBA8tvOust7FJf2VlmW1nURxtzkpGSP6pTPvHJIGNttyfMO0SR8OtHZ3Tpc2M0TSQsUPOox4VXlGSSdh887bisTRdAutegggdSscLMy4J5iSTjJzsANsD61LOGez1peV5mZyqqoZzkhQMBR6AegqxtP0mPTxhVFERbROz6OzjCkAfAV9qa0oFKUoOEkQlGCM1C+J+z9L5xPAxhnQ5SVNmB/2Pgam9KDz/rWsXnCdjNaOJI5ZbhpPaUwFdWHjXbdTkDYeWa0XZ9xVPw3dKUaRomJ72Fd+cYPkdgc48VeidZ4eh1lCropB6gioxo/ZjBpTeFQFz8/ud6Khej8LXGu86P4YJJmn9nAHKGPTmIA5sAAY6daszQuD4tLAyoyK3drYpZjCgCsiiPioE6V9pSgUpSgUpSgUpSgUpSgUpSgUpSgUpSg/9k="/>
          <p:cNvSpPr>
            <a:spLocks noChangeAspect="1" noChangeArrowheads="1"/>
          </p:cNvSpPr>
          <p:nvPr/>
        </p:nvSpPr>
        <p:spPr bwMode="auto">
          <a:xfrm>
            <a:off x="63500" y="-420688"/>
            <a:ext cx="809625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6630" name="AutoShape 4" descr="data:image/jpeg;base64,/9j/4AAQSkZJRgABAQAAAQABAAD/2wCEAAkGBhEGERUTEhETFBUVGRcaGBMYFh8cIBwbIhwcHxoYHiEeHiYgIyUmJR0bIjsjIyk1LCwsIB4xNTwrNTIrOCsBCQoKDgwMFA8PEikYHBgpKSwsKSkpKSwpKSkpKSkpLCwpKSkpLCksKSksKSkpKSwpKSkpKSkpKSkpKSkpKSkpKf/AABEIAFoAVQMBIgACEQEDEQH/xAAcAAEAAgIDAQAAAAAAAAAAAAAABgcEBQIDCAH/xAA1EAACAQMCAwUGBQQDAAAAAAABAgMABBEFIQYSMQcTIkFRFDJhcZGhQlJigbEjJDPBcoLw/8QAFQEBAQAAAAAAAAAAAAAAAAAAAAH/xAAVEQEBAAAAAAAAAAAAAAAAAAAAEf/aAAwDAQACEQMRAD8AvGlKUClKUClKUClKUClKUClKUClKUCuMkgiBZiAAMkk4AHmTUd4g46t9G50jxPOg3gRhkHyDHov81VPEfaVNqTBhJlT4HsHj+vlnPzz/AKoLN4g7RLfReTZ2ikB/ukAeND+HODk59elVjZ8XXVpqLu+sRtGoDM2CUdfyLH7oI/Sf3NYmm8KXOohucva2znPsysSfv7ueuPtW3ueCbaePuxGFx0Ye8D658/3oLK4d43i1yPnZHhUsFRpQED56FcnO/wAetSQHNecbuG54ZkEtxH7dHGuIi7MVQ+RK7j6/Wpxwr2hyAKvePfTSkN3MMYRYV6EFmxjH6j1+eSFr0rCsdYh1AsqSIXTAdAwJUnyIB2/es2gUpSg1Wt8UWvDvL7RMiF9lUkZb5D0+J2quOMe0CabnhkMllG28c8Z5ucDfBIGxP5fvVe29p/VuJdR715osFo3PiY5IycnJGcdNt/Su7U9MeDF1I0UBXBhtm/qZxvy8pyN/ygY9cUVn6VoN7xqUkSNYVUn+8wVLD9I8/wCPiKnOmcDxcNIzxRmefBPO7AMx9ATsv7feufCfadDqJWC8j9lnwMcwKo/pjPu/I7ehqdm2BoijtR1PUbaZZbieKzQAYhbxZ/MvdjLtvtzHA9D0qX2uu280cLtIoE+QkmCqMwJBTxe6duh+O5qW69wjbcRpyTxhvRujL8VbqP4rQRcLWegW8drL/dNE0ssUTAczHduUDPKThhscZ649A75LEEbgY88+lRDWuz5kLS2MjQSEHKKxVWB6gEe7n6fKpVLbz6vJ3eG7siQEImFTcDu51kPi8OCOTGcnBxhqy7023CMPPNKI08lJJGcbrGpJP/UVRWui8TPozLaSldMCDMsyRlpJSPiebGfzbg/I4q09G45E8TTzxm3tvD3c8zKpkB/Fy9QD5etVFxTxWONXjhSOOGEvhZ5hvkdfF0UfAeoyRXZDw8unlbO/jlIkbFvdI5ZQT0VQdlz57b+frUV6Et7lLtQ6MGVhkMDkEeoIpXme21LUeF5Jre0nm5I5GU8gyMgkZxuBn4UoRdnGfZ7BxOpJXDjOHHUf+9KrC9tpuFLiSa8jEhEXLDNyZUOoPLzAe6T0yK9AVgano0WqKVdQcjG4oiibrTkvI43uBNeXVzHzRQp4VRfUeQA8yfpWdpPFt/2aGOG5ZLmJhnuQ+ZIh54PXHwPh9MVudS4Hn4PuBc2i94qq6+zsxwFb3u7P4TtnB2rS8NXIhhgithEdRuXeOeWbJeMhWYsQd91U48j8d6KtjROILXjCEvbTZBGGAPK6EjzHUH0PT0zWuj4LjhYNPKJIozzqHC5BH4mYKu2CQQNjnJ8qq9uHWsLlV0qe4mvUY99MgCxLvupPujf8O4Pz2rjxLNrPEic96kqWsb8kghQYGNmfkDePHqTy56YoJRxZ2xwaUO5sFWVlGO9P+Nf+P5vsvzqHXejzmVLrV++mhlX/ADROGCZ6Z5egHou3z6Vt7Wxh4Ri9ptzBfWFyyRSLIAJEJ8s4/fBA8tvOust7FJf2VlmW1nURxtzkpGSP6pTPvHJIGNttyfMO0SR8OtHZ3Tpc2M0TSQsUPOox4VXlGSSdh887bisTRdAutegggdSscLMy4J5iSTjJzsANsD61LOGez1peV5mZyqqoZzkhQMBR6AegqxtP0mPTxhVFERbROz6OzjCkAfAV9qa0oFKUoOEkQlGCM1C+J+z9L5xPAxhnQ5SVNmB/2Pgam9KDz/rWsXnCdjNaOJI5ZbhpPaUwFdWHjXbdTkDYeWa0XZ9xVPw3dKUaRomJ72Fd+cYPkdgc48VeidZ4eh1lCropB6gioxo/ZjBpTeFQFz8/ud6Khej8LXGu86P4YJJmn9nAHKGPTmIA5sAAY6daszQuD4tLAyoyK3drYpZjCgCsiiPioE6V9pSgUpSgUpSgUpSgUpSgUpSgUpSgUpSg/9k="/>
          <p:cNvSpPr>
            <a:spLocks noChangeAspect="1" noChangeArrowheads="1"/>
          </p:cNvSpPr>
          <p:nvPr/>
        </p:nvSpPr>
        <p:spPr bwMode="auto">
          <a:xfrm>
            <a:off x="215900" y="-268288"/>
            <a:ext cx="809625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755650" y="-26988"/>
            <a:ext cx="812006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l" defTabSz="762000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defTabSz="762000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defTabSz="762000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defTabSz="762000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defTabSz="76200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defTabSz="76200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defTabSz="76200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defTabSz="76200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CH" sz="2800" i="1" dirty="0" err="1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Next</a:t>
            </a:r>
            <a:r>
              <a:rPr lang="fr-CH" sz="2800" i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CH" sz="2800" i="1" dirty="0" err="1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generation</a:t>
            </a:r>
            <a:r>
              <a:rPr lang="fr-CH" sz="2800" i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CH" sz="2800" i="1" dirty="0" err="1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platforms</a:t>
            </a:r>
            <a:endParaRPr lang="fr-CH" sz="2800" i="1" dirty="0">
              <a:solidFill>
                <a:schemeClr val="accent3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632" name="AutoShape 2" descr="data:image/jpeg;base64,/9j/4AAQSkZJRgABAQAAAQABAAD/2wCEAAkGBhQQDw8QEA8REBAUFBQQFBgUDQ8ZGBUQFRgXFBUcFR4aHCYfIx4nGxUVHzsiIzMpLC8sGCIxNTAqNSYrLSkBCQoKDgwOGg8PGiwkHiUqLjUyLCkpLCwpKiw1LykpKTUsKSoqLC4pKSwqKSksLCwsKSwsLCwsKSwpKSkpKSwsKf/AABEIAGYAugMBIgACEQEDEQH/xAAcAAEAAgMBAQEAAAAAAAAAAAAABQYBBAcDAgj/xAA8EAACAQMCBAQEBAMFCQAAAAABAgMABBEFEgYTITEiQVFhBxRxgRUyQpFiocEkM4KisSM1UmOEo7Kz8P/EABkBAQADAQEAAAAAAAAAAAAAAAABAgMFBP/EAB8RAQEAAgICAwEAAAAAAAAAAAABAhEDEiExIkGBMv/aAAwDAQACEQMRAD8A7jSlKBSlKBSlKBSlKBQ0rBoPOa6RMb3VM9BudRk+2a9AaoogkW7lk27pHmlBk2K0ixq8UUEURYEIpEm8t9fWpni/i6PS7UTSgyOxCIgYZd8ZPXHQDvnH2q/S26ivb7qw1oajqhi/LBJN0yRG0W4L5nazAn7Vya1+PUvMHNs4jFnqEkfeB7buhP7V0PUbcahBDPbPlXTmRtgBkc4Mboe6kHOR2IyDVsuLLC/JXHkxy/lOaZqUdxEk0L7436g4I7HBBB6ggggg9QRW1Vd0qTkym1jXdI8kt3L1wsMUsjFc4/U3XC+xPl1sIrOxeVmlKVCSlKUClKUClKUClKUClKUClKUClKUCsGs0oI7TdUjnMigbZY22yxsBvRvIn1BABDdiP5c++O+mO9tazqCUidlfH6RIAFJ+64+9XvWuHkuCsiu9vcoMRzRYDqO+DnoyZ/S2R9O9UfXOPLzTDydSsorqF8qs0ZKrIvmGVgy7sfp6fetuLfaXH2y5NdbMnElGSAAST0AA6kntiv0bwiv4ZosJvDs5UTSuD3UMxcL9fEFx69KoVr8UNOgbmwaKqS9wRyBg+xwcfaq3xPxxdavLHAQI4mdVSJCcF2O1S57sevsB6V7OSZ8vizUeTC48e7Luu18CRtJa/OSjE125uW/hQ+GFPosYUfv61ZK8NPtBDDFEO0aLGPooA/pWxXOyu7t75NQpSlQkpSlApSlApSlApWKZoM0rGaZoM0pSgUpSgUpSgVo6vpEV3C8E6CSJxgg/yI9CD1BreryubgRo7scKqlyfQKCT/pSb+kV+X+LOHWsLuW2Y7gp3I2PzxN+U/wBD7g1Zfg3w/wDM6jz2GY7Ycz6ynpGPt1b7CoXWrw3VjFcN1dLq4jPrsnxcIPs3N/eut/BXSxFpglx4p5HkJ/hU8tf/ABJ+9dPlzs4vPt4OPCXk8el+rNYpmuY6DNKxTNBmlYpmgzSsGmaDNKUoMVVeHJmi1HU7NnZlJjvYdzMcRyjbIFyewde38VWqqNx/f/h9zaakFLAJPaSADvvXmQg+3MXH+Kr4TfhXK68vM8VyfjYHX5EN+Gk7vD86V5/b/Jn7edSnEc7S6hplojsoDveTbWIzHCNqBseRdh089taC8HP+Bm36/OEfObvP57POz9d3hr44A1A6hc3epMpUcuCzjBGMFF5k/wD3HA+1aanufSk36qxa9xZDZmNJN7zSZ5cUUTSSuB3IVfL3OBXjo/GsFxN8uVmt7jG4RXEDxOyjuUz0b7VWbK1upNX1Z4JraOVTDGBPbyuwttgKcvDrhS27PfJFbOuaJeSNaG6vtPjKXMbwstrKj84H8qEyn8wypHmKr0x9J7VaNe4lhskRp3OXO2NERnkkb0RV6mokfEe3UOZ47q1ZUaULcWrxmRUG5uXnoxx125z7VrWYVuIbozf3iWkPy2fKNmbnlPfdgEjyr3+KEUTaRe87bhYyyZx0nH93t992B9zUTGbkqd3W2/qXGdvbmFZWcGaMzRgRsSwG0BQB1LkuoCjvUjpOpfMRLLypockjbNHscYOOoqntbh9V0MsAdtlM49mCxAH9mNWLU0vjJ/ZXsliwOk0VwX3efVHAxS4zwTKpuqZ8Wdb+W0ucA4efFuvr4/z/AOQN+9TOlrfCT+1PZmLB6QxXAfd0x1dyMd657rS/jutpaglrKzB5pB6M2fHgj1YBPorGrcePy3fUVzy+Op7rnGleOw1GP/g+XuR/hcxN/KWu/wDw7h2aTYD/AJKt92y39ahviBw7Ett/sokjJt7i3G1FXKiIzoOno0I/nUtoyXH4XYC0aBZOTDnnLIV2bB22EHOcVpy8k5Mf1nx4dL+LNXP7nRRe6zfRyz3UaRQWzoIbuWMBmDZPhOPKpxY9UyMyabjIziG8zjzx46r1zwxDf63qCXAkIS3tSuyeWP8AMGBzsIz286ywmt+WuV3pLcC3snO1G1Nw93DbSokUrkFvEm542YdGKHpmpHjXXTaWbvGMzyFbeBfNp5TtT9s7vtUJw7a/hupLpkMhktJLd7pEfBeB1cKfEBkq27pu65BrU1drm/1XdZpbyRacdv8At2kCG8kXxEbOpKKcexJ9qnUuW/o340nPh/qsklu9tcnN3aObaYkklsdUfJ7hlIOfPBrS461m5trzTmtVMpIuDJFuxzYkVXYL/HgEj36edRrPd2WpQ316lskNxssZjbvKRu68l33+h8OR5H2FTnEP+99G/wCr/wDVTU7bRvxpPaPrEd3BHPA++NxkeoPmGHkQehFV34aXDPBeF3ZyL66UFmY4UFcAZ8h6V56tatpdw9/bqWs5SGvYVBOw9vmIh6j9Q8x1r5+FMoe1u3Uhla+uWUjsVJUgj7GouPxtid+ZKu1KUrJoVo6vo8d0iRzLuVZI5gM/rjYOufbI/at6lBitHSdHjtUdIl2q0kkx6/rkYu32ya36UEHrfCkdzIk6yS21ygKrNC4Vth67WBBDLnyIrw07g5UnW5uLie9nQERtMybY89CY0UBQcefU1Y6VbtdaR1iF4g4WivOWzmSKaIlopon2SRk99p9D6HINRNx8OkuEdb28urwlGROY8YWMsCpZEVQu/B/MQceVXClJlZ6OsRC8OILi1uNz77eF7dBlcFH2glumc+AdvepalROvXlwq8uzhEk7jo8h2xRDtuc9yfRVznzwKjzT0rvxI4xa3RbKzzJf3HgRU6mNW6bvYny/fyrd4J4HSxshC/jlkxJOwZhl8dACDnCjp+586++E+BUs3e5mkN1fS5Mkzj17iMeQ/+7dKtFXyyknXFSY23tXOeLeHDbXNhcR3E7QNcpBJDJcSOgMytGrJuJP6iMe/SrjwrHtsLNT3WCNT9QoB/wBKhfiVptxPb23ysfMaO6indQwDbUJIK579cVarWAIioOwGB9KZXeMMZrKvWqxqvAyz3Ml0t5eW0kiojcidUBVBhc+EnzNWilUls9L2bQWgcIQ2ZleNpZJ5Rh5ppTJKwHYZPTA9AMVtcP6DHZQcmMs3ieRmcgs8jnczMQB1/oBUlilLbfZqRo63o8d3by28oJjkXacHBB7gqfUEAj6Vrvw6rS2UzSSNJaq6qSV8e9OWxfp1OOvTFS9Ypuw1Kwy5BHcVHaFw/FZJJHApVHlebbnorOFBC+g8PapOlRtJSlKBSlKBSlKBSlKBSlKBWMVmlBgVmlKDGKVmlApSlApSlApSlApSlApSlAzTNKUDNM0pQM0zSlAzTNKUDNM0pQM0zSlAzTNKUDNM0pQM0zSlAzTNKUDNM0pQM0zSlB//2Q=="/>
          <p:cNvSpPr>
            <a:spLocks noChangeAspect="1" noChangeArrowheads="1"/>
          </p:cNvSpPr>
          <p:nvPr/>
        </p:nvSpPr>
        <p:spPr bwMode="auto">
          <a:xfrm>
            <a:off x="63500" y="-474663"/>
            <a:ext cx="1771650" cy="97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6633" name="AutoShape 4" descr="data:image/jpeg;base64,/9j/4AAQSkZJRgABAQAAAQABAAD/2wCEAAkGBhQQDw8QEA8REBAUFBQQFBgUDQ8ZGBUQFRgXFBUcFR4aHCYfIx4nGxUVHzsiIzMpLC8sGCIxNTAqNSYrLSkBCQoKDgwOGg8PGiwkHiUqLjUyLCkpLCwpKiw1LykpKTUsKSoqLC4pKSwqKSksLCwsKSwsLCwsKSwpKSkpKSwsKf/AABEIAGYAugMBIgACEQEDEQH/xAAcAAEAAgMBAQEAAAAAAAAAAAAABQYBBAcDAgj/xAA8EAACAQMCBAQEBAMFCQAAAAABAgMABBEFEgYTITEiQVFhBxRxgRUyQpFiocEkM4KisSM1UmOEo7Kz8P/EABkBAQADAQEAAAAAAAAAAAAAAAABAgMFBP/EAB8RAQEAAgICAwEAAAAAAAAAAAABAhEDEiExIkGBMv/aAAwDAQACEQMRAD8A7jSlKBSlKBSlKBSlKBQ0rBoPOa6RMb3VM9BudRk+2a9AaoogkW7lk27pHmlBk2K0ixq8UUEURYEIpEm8t9fWpni/i6PS7UTSgyOxCIgYZd8ZPXHQDvnH2q/S26ivb7qw1oajqhi/LBJN0yRG0W4L5nazAn7Vya1+PUvMHNs4jFnqEkfeB7buhP7V0PUbcahBDPbPlXTmRtgBkc4Mboe6kHOR2IyDVsuLLC/JXHkxy/lOaZqUdxEk0L7436g4I7HBBB6ggggg9QRW1Vd0qTkym1jXdI8kt3L1wsMUsjFc4/U3XC+xPl1sIrOxeVmlKVCSlKUClKUClKUClKUClKUClKUClKUCsGs0oI7TdUjnMigbZY22yxsBvRvIn1BABDdiP5c++O+mO9tazqCUidlfH6RIAFJ+64+9XvWuHkuCsiu9vcoMRzRYDqO+DnoyZ/S2R9O9UfXOPLzTDydSsorqF8qs0ZKrIvmGVgy7sfp6fetuLfaXH2y5NdbMnElGSAAST0AA6kntiv0bwiv4ZosJvDs5UTSuD3UMxcL9fEFx69KoVr8UNOgbmwaKqS9wRyBg+xwcfaq3xPxxdavLHAQI4mdVSJCcF2O1S57sevsB6V7OSZ8vizUeTC48e7Luu18CRtJa/OSjE125uW/hQ+GFPosYUfv61ZK8NPtBDDFEO0aLGPooA/pWxXOyu7t75NQpSlQkpSlApSlApSlApWKZoM0rGaZoM0pSgUpSgUpSgVo6vpEV3C8E6CSJxgg/yI9CD1BreryubgRo7scKqlyfQKCT/pSb+kV+X+LOHWsLuW2Y7gp3I2PzxN+U/wBD7g1Zfg3w/wDM6jz2GY7Ycz6ynpGPt1b7CoXWrw3VjFcN1dLq4jPrsnxcIPs3N/eut/BXSxFpglx4p5HkJ/hU8tf/ABJ+9dPlzs4vPt4OPCXk8el+rNYpmuY6DNKxTNBmlYpmgzSsGmaDNKUoMVVeHJmi1HU7NnZlJjvYdzMcRyjbIFyewde38VWqqNx/f/h9zaakFLAJPaSADvvXmQg+3MXH+Kr4TfhXK68vM8VyfjYHX5EN+Gk7vD86V5/b/Jn7edSnEc7S6hplojsoDveTbWIzHCNqBseRdh089taC8HP+Bm36/OEfObvP57POz9d3hr44A1A6hc3epMpUcuCzjBGMFF5k/wD3HA+1aanufSk36qxa9xZDZmNJN7zSZ5cUUTSSuB3IVfL3OBXjo/GsFxN8uVmt7jG4RXEDxOyjuUz0b7VWbK1upNX1Z4JraOVTDGBPbyuwttgKcvDrhS27PfJFbOuaJeSNaG6vtPjKXMbwstrKj84H8qEyn8wypHmKr0x9J7VaNe4lhskRp3OXO2NERnkkb0RV6mokfEe3UOZ47q1ZUaULcWrxmRUG5uXnoxx125z7VrWYVuIbozf3iWkPy2fKNmbnlPfdgEjyr3+KEUTaRe87bhYyyZx0nH93t992B9zUTGbkqd3W2/qXGdvbmFZWcGaMzRgRsSwG0BQB1LkuoCjvUjpOpfMRLLypockjbNHscYOOoqntbh9V0MsAdtlM49mCxAH9mNWLU0vjJ/ZXsliwOk0VwX3efVHAxS4zwTKpuqZ8Wdb+W0ucA4efFuvr4/z/AOQN+9TOlrfCT+1PZmLB6QxXAfd0x1dyMd657rS/jutpaglrKzB5pB6M2fHgj1YBPorGrcePy3fUVzy+Op7rnGleOw1GP/g+XuR/hcxN/KWu/wDw7h2aTYD/AJKt92y39ahviBw7Ett/sokjJt7i3G1FXKiIzoOno0I/nUtoyXH4XYC0aBZOTDnnLIV2bB22EHOcVpy8k5Mf1nx4dL+LNXP7nRRe6zfRyz3UaRQWzoIbuWMBmDZPhOPKpxY9UyMyabjIziG8zjzx46r1zwxDf63qCXAkIS3tSuyeWP8AMGBzsIz286ywmt+WuV3pLcC3snO1G1Nw93DbSokUrkFvEm542YdGKHpmpHjXXTaWbvGMzyFbeBfNp5TtT9s7vtUJw7a/hupLpkMhktJLd7pEfBeB1cKfEBkq27pu65BrU1drm/1XdZpbyRacdv8At2kCG8kXxEbOpKKcexJ9qnUuW/o340nPh/qsklu9tcnN3aObaYkklsdUfJ7hlIOfPBrS461m5trzTmtVMpIuDJFuxzYkVXYL/HgEj36edRrPd2WpQ316lskNxssZjbvKRu68l33+h8OR5H2FTnEP+99G/wCr/wDVTU7bRvxpPaPrEd3BHPA++NxkeoPmGHkQehFV34aXDPBeF3ZyL66UFmY4UFcAZ8h6V56tatpdw9/bqWs5SGvYVBOw9vmIh6j9Q8x1r5+FMoe1u3Uhla+uWUjsVJUgj7GouPxtid+ZKu1KUrJoVo6vo8d0iRzLuVZI5gM/rjYOufbI/at6lBitHSdHjtUdIl2q0kkx6/rkYu32ya36UEHrfCkdzIk6yS21ygKrNC4Vth67WBBDLnyIrw07g5UnW5uLie9nQERtMybY89CY0UBQcefU1Y6VbtdaR1iF4g4WivOWzmSKaIlopon2SRk99p9D6HINRNx8OkuEdb28urwlGROY8YWMsCpZEVQu/B/MQceVXClJlZ6OsRC8OILi1uNz77eF7dBlcFH2glumc+AdvepalROvXlwq8uzhEk7jo8h2xRDtuc9yfRVznzwKjzT0rvxI4xa3RbKzzJf3HgRU6mNW6bvYny/fyrd4J4HSxshC/jlkxJOwZhl8dACDnCjp+586++E+BUs3e5mkN1fS5Mkzj17iMeQ/+7dKtFXyyknXFSY23tXOeLeHDbXNhcR3E7QNcpBJDJcSOgMytGrJuJP6iMe/SrjwrHtsLNT3WCNT9QoB/wBKhfiVptxPb23ysfMaO6indQwDbUJIK579cVarWAIioOwGB9KZXeMMZrKvWqxqvAyz3Ml0t5eW0kiojcidUBVBhc+EnzNWilUls9L2bQWgcIQ2ZleNpZJ5Rh5ppTJKwHYZPTA9AMVtcP6DHZQcmMs3ieRmcgs8jnczMQB1/oBUlilLbfZqRo63o8d3by28oJjkXacHBB7gqfUEAj6Vrvw6rS2UzSSNJaq6qSV8e9OWxfp1OOvTFS9Ypuw1Kwy5BHcVHaFw/FZJJHApVHlebbnorOFBC+g8PapOlRtJSlKBSlKBSlKBSlKBSlKBWMVmlBgVmlKDGKVmlApSlApSlApSlApSlApSlAzTNKUDNM0pQM0zSlAzTNKUDNM0pQM0zSlAzTNKUDNM0pQM0zSlAzTNKUDNM0pQM0zSlB//2Q=="/>
          <p:cNvSpPr>
            <a:spLocks noChangeAspect="1" noChangeArrowheads="1"/>
          </p:cNvSpPr>
          <p:nvPr/>
        </p:nvSpPr>
        <p:spPr bwMode="auto">
          <a:xfrm>
            <a:off x="215900" y="-322263"/>
            <a:ext cx="1771650" cy="97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03275" y="4451350"/>
            <a:ext cx="3840163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CH" b="1">
                <a:solidFill>
                  <a:schemeClr val="accent1"/>
                </a:solidFill>
              </a:rPr>
              <a:t>Timing IC &amp; MEMS microsystem</a:t>
            </a:r>
          </a:p>
          <a:p>
            <a:r>
              <a:rPr lang="fr-CH" sz="1600"/>
              <a:t>Ultra-miniature and low-cost</a:t>
            </a:r>
          </a:p>
          <a:p>
            <a:r>
              <a:rPr lang="fr-CH" sz="1600"/>
              <a:t>Dual SiRes vs quartz+BAW</a:t>
            </a:r>
          </a:p>
          <a:p>
            <a:r>
              <a:rPr lang="fr-CH" sz="1600"/>
              <a:t>+/-2 ppm temperature compensation</a:t>
            </a:r>
          </a:p>
          <a:p>
            <a:r>
              <a:rPr lang="fr-CH" sz="1600"/>
              <a:t>Programmable output clock</a:t>
            </a:r>
            <a:endParaRPr lang="pl-PL" sz="1600"/>
          </a:p>
        </p:txBody>
      </p:sp>
      <p:pic>
        <p:nvPicPr>
          <p:cNvPr id="2253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329113"/>
            <a:ext cx="2808288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4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2744788"/>
            <a:ext cx="2700337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1" name="Picture 1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1387475"/>
            <a:ext cx="27003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8" y="1419225"/>
            <a:ext cx="4511675" cy="289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2" b="4564"/>
          <a:stretch>
            <a:fillRect/>
          </a:stretch>
        </p:blipFill>
        <p:spPr bwMode="auto">
          <a:xfrm>
            <a:off x="6618288" y="11113"/>
            <a:ext cx="2525712" cy="118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655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Wireless Embedded </a:t>
            </a:r>
            <a:r>
              <a:rPr lang="fr-CH" dirty="0" err="1"/>
              <a:t>Systems</a:t>
            </a:r>
            <a:endParaRPr lang="fr-CH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>
          <a:xfrm>
            <a:off x="741667" y="1700808"/>
            <a:ext cx="6137274" cy="4570413"/>
          </a:xfrm>
          <a:prstGeom prst="rect">
            <a:avLst/>
          </a:prstGeo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GB" dirty="0" smtClean="0"/>
              <a:t>RF (Hz to Terahertz) and propagation</a:t>
            </a:r>
          </a:p>
          <a:p>
            <a:pPr lvl="1"/>
            <a:r>
              <a:rPr lang="en-GB" sz="1600" dirty="0" smtClean="0"/>
              <a:t>Antenna design</a:t>
            </a:r>
          </a:p>
          <a:p>
            <a:pPr lvl="1"/>
            <a:r>
              <a:rPr lang="en-GB" sz="1600" dirty="0" smtClean="0"/>
              <a:t>Wireless energy transmission &amp; scavenging (incl. RFID)</a:t>
            </a:r>
          </a:p>
          <a:p>
            <a:pPr lvl="1"/>
            <a:r>
              <a:rPr lang="en-GB" sz="1600" dirty="0" smtClean="0"/>
              <a:t>RF system design, simulation, modelling and characterization</a:t>
            </a:r>
          </a:p>
          <a:p>
            <a:pPr lvl="1"/>
            <a:r>
              <a:rPr lang="en-GB" sz="1600" dirty="0" smtClean="0"/>
              <a:t>RF-based sensing (radar, respiration, …)</a:t>
            </a:r>
          </a:p>
          <a:p>
            <a:pPr>
              <a:buFont typeface="Arial" charset="0"/>
              <a:buChar char="•"/>
            </a:pPr>
            <a:r>
              <a:rPr lang="en-GB" dirty="0" smtClean="0"/>
              <a:t>SW and Protocols</a:t>
            </a:r>
          </a:p>
          <a:p>
            <a:pPr lvl="1"/>
            <a:r>
              <a:rPr lang="en-GB" sz="1600" dirty="0" smtClean="0"/>
              <a:t>Real-time systems (OS and embedded)</a:t>
            </a:r>
            <a:endParaRPr lang="en-GB" sz="1400" dirty="0" smtClean="0"/>
          </a:p>
          <a:p>
            <a:pPr lvl="1"/>
            <a:r>
              <a:rPr lang="en-GB" sz="1600" dirty="0" smtClean="0"/>
              <a:t>Communications under constraints</a:t>
            </a:r>
          </a:p>
          <a:p>
            <a:pPr lvl="2">
              <a:lnSpc>
                <a:spcPct val="100000"/>
              </a:lnSpc>
            </a:pPr>
            <a:r>
              <a:rPr lang="en-GB" sz="1400" dirty="0" smtClean="0"/>
              <a:t>Wired: Fieldbus, RT &amp; industrial Ethernet, High Avail. (HA)</a:t>
            </a:r>
          </a:p>
          <a:p>
            <a:pPr lvl="2">
              <a:lnSpc>
                <a:spcPct val="100000"/>
              </a:lnSpc>
            </a:pPr>
            <a:r>
              <a:rPr lang="en-GB" sz="1400" dirty="0" smtClean="0"/>
              <a:t>Wireless: </a:t>
            </a:r>
            <a:r>
              <a:rPr lang="en-GB" sz="1400" b="1" dirty="0" smtClean="0"/>
              <a:t>Wireless sensor networks</a:t>
            </a:r>
            <a:r>
              <a:rPr lang="en-GB" sz="1400" dirty="0" smtClean="0"/>
              <a:t>, Body Area Net, HA</a:t>
            </a:r>
          </a:p>
          <a:p>
            <a:r>
              <a:rPr lang="en-GB" dirty="0" smtClean="0"/>
              <a:t>Localization</a:t>
            </a:r>
            <a:endParaRPr lang="en-GB" dirty="0"/>
          </a:p>
          <a:p>
            <a:pPr>
              <a:buFont typeface="Arial" charset="0"/>
              <a:buChar char="•"/>
            </a:pPr>
            <a:endParaRPr lang="fr-CH" dirty="0" smtClean="0"/>
          </a:p>
        </p:txBody>
      </p:sp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445224"/>
            <a:ext cx="15240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25" y="1143000"/>
            <a:ext cx="21780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657725"/>
            <a:ext cx="124301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7" name="Picture 0" descr="Zorgwave4.jpg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3200400"/>
            <a:ext cx="1890713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55650" y="188913"/>
            <a:ext cx="80645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762000" eaLnBrk="0" hangingPunct="0">
              <a:lnSpc>
                <a:spcPct val="110000"/>
              </a:lnSpc>
              <a:spcBef>
                <a:spcPct val="50000"/>
              </a:spcBef>
              <a:buSzPct val="100000"/>
            </a:pPr>
            <a:r>
              <a:rPr lang="en-US" sz="1600" dirty="0" smtClean="0">
                <a:solidFill>
                  <a:schemeClr val="tx2"/>
                </a:solidFill>
              </a:rPr>
              <a:t>Wireless Embedded Systems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4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850" y="609600"/>
            <a:ext cx="2027238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RF and Propagation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4294967295"/>
          </p:nvPr>
        </p:nvSpPr>
        <p:spPr>
          <a:xfrm>
            <a:off x="755650" y="1628775"/>
            <a:ext cx="8118475" cy="4570413"/>
          </a:xfrm>
          <a:prstGeom prst="rect">
            <a:avLst/>
          </a:prstGeo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fr-CH" sz="2000" smtClean="0"/>
              <a:t>RFID applications</a:t>
            </a:r>
          </a:p>
          <a:p>
            <a:pPr lvl="1"/>
            <a:r>
              <a:rPr lang="fr-CH" sz="1800" smtClean="0"/>
              <a:t>Highly metallic environments systems (125 kHz)</a:t>
            </a:r>
          </a:p>
          <a:p>
            <a:pPr lvl="1"/>
            <a:r>
              <a:rPr lang="fr-CH" sz="1800" smtClean="0"/>
              <a:t>Label design (UHF GEN2)</a:t>
            </a:r>
          </a:p>
          <a:p>
            <a:pPr>
              <a:buFont typeface="Arial" charset="0"/>
              <a:buChar char="•"/>
            </a:pPr>
            <a:r>
              <a:rPr lang="fr-CH" sz="2000" smtClean="0"/>
              <a:t>High Integration of common/standard radio applications</a:t>
            </a:r>
          </a:p>
          <a:p>
            <a:pPr lvl="1"/>
            <a:r>
              <a:rPr lang="fr-CH" sz="1800" smtClean="0"/>
              <a:t>Access control (NFC /Bluetooth)</a:t>
            </a:r>
          </a:p>
          <a:p>
            <a:pPr lvl="1"/>
            <a:r>
              <a:rPr lang="fr-CH" sz="1800" smtClean="0"/>
              <a:t>Watch integration (GSM)</a:t>
            </a:r>
          </a:p>
          <a:p>
            <a:pPr lvl="1"/>
            <a:r>
              <a:rPr lang="fr-CH" sz="1800" smtClean="0"/>
              <a:t>Sport &amp; Medical devices (GPS /ISM)</a:t>
            </a:r>
          </a:p>
          <a:p>
            <a:pPr lvl="1"/>
            <a:r>
              <a:rPr lang="fr-CH" sz="1800" smtClean="0"/>
              <a:t>Transportation (ISM)</a:t>
            </a:r>
          </a:p>
          <a:p>
            <a:pPr>
              <a:buFont typeface="Arial" charset="0"/>
              <a:buChar char="•"/>
            </a:pPr>
            <a:r>
              <a:rPr lang="fr-CH" sz="2000" smtClean="0"/>
              <a:t>Tele/Remote-powering</a:t>
            </a:r>
          </a:p>
          <a:p>
            <a:pPr lvl="1"/>
            <a:r>
              <a:rPr lang="fr-CH" sz="1800" smtClean="0"/>
              <a:t>Medical Implants (MICS)</a:t>
            </a:r>
          </a:p>
          <a:p>
            <a:pPr lvl="1"/>
            <a:r>
              <a:rPr lang="fr-CH" sz="1800" smtClean="0"/>
              <a:t>Medical dispensers (ISM)</a:t>
            </a:r>
          </a:p>
          <a:p>
            <a:pPr>
              <a:buFont typeface="Arial" charset="0"/>
              <a:buChar char="•"/>
            </a:pPr>
            <a:endParaRPr lang="fr-CH" smtClean="0"/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163" y="3754438"/>
            <a:ext cx="2682875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5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338" y="3340100"/>
            <a:ext cx="1795462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5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300" y="5181600"/>
            <a:ext cx="16033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52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350" y="1524000"/>
            <a:ext cx="2071688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55650" y="188913"/>
            <a:ext cx="80645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762000" eaLnBrk="0" hangingPunct="0">
              <a:lnSpc>
                <a:spcPct val="110000"/>
              </a:lnSpc>
              <a:spcBef>
                <a:spcPct val="50000"/>
              </a:spcBef>
              <a:buSzPct val="100000"/>
            </a:pPr>
            <a:r>
              <a:rPr lang="en-US" sz="1600" dirty="0" smtClean="0">
                <a:solidFill>
                  <a:schemeClr val="tx2"/>
                </a:solidFill>
              </a:rPr>
              <a:t>Wireless Embedded Systems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5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547688"/>
            <a:ext cx="8120063" cy="360362"/>
          </a:xfrm>
        </p:spPr>
        <p:txBody>
          <a:bodyPr/>
          <a:lstStyle/>
          <a:p>
            <a:pPr eaLnBrk="1" hangingPunct="1"/>
            <a:r>
              <a:rPr lang="en-GB" sz="2800" smtClean="0"/>
              <a:t>Miniature antenna design</a:t>
            </a:r>
          </a:p>
        </p:txBody>
      </p:sp>
      <p:pic>
        <p:nvPicPr>
          <p:cNvPr id="35843" name="Picture 9" descr="http://intranet.csem.local/ifs/Watches/highres/J_132pa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00" y="1747838"/>
            <a:ext cx="158591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13" descr="MyHeart_Textile_SEW_Phone_blue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038" y="4854575"/>
            <a:ext cx="1774825" cy="1285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5" name="Picture 9" descr="http://intranet.csem.local/ifs/_HEALTHCARE%20&amp;%20PHARMA/Hearing/highres/991819-9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9" t="42223" r="25301" b="17778"/>
          <a:stretch>
            <a:fillRect/>
          </a:stretch>
        </p:blipFill>
        <p:spPr bwMode="auto">
          <a:xfrm>
            <a:off x="5148263" y="3197225"/>
            <a:ext cx="14287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12" descr="C:\Users\mhu\AppData\Local\Microsoft\Windows\Temporary Internet Files\Content.Outlook\4H4B3GF6\medtroni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188" y="3208338"/>
            <a:ext cx="1804987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820738" y="1384300"/>
            <a:ext cx="655955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809625" lvl="1" indent="-338138" defTabSz="762000" eaLnBrk="0" hangingPunct="0">
              <a:lnSpc>
                <a:spcPct val="130000"/>
              </a:lnSpc>
              <a:spcBef>
                <a:spcPct val="30000"/>
              </a:spcBef>
              <a:buClr>
                <a:srgbClr val="1656BC"/>
              </a:buClr>
              <a:buFont typeface="Verdana" pitchFamily="34" charset="0"/>
              <a:buChar char="•"/>
              <a:defRPr/>
            </a:pPr>
            <a:endParaRPr lang="en-GB" sz="2000" kern="0" dirty="0">
              <a:latin typeface="+mn-lt"/>
              <a:cs typeface="Arial" charset="0"/>
            </a:endParaRPr>
          </a:p>
          <a:p>
            <a:pPr marL="292100" indent="-292100" defTabSz="762000" eaLnBrk="0" hangingPunct="0">
              <a:lnSpc>
                <a:spcPct val="130000"/>
              </a:lnSpc>
              <a:spcBef>
                <a:spcPct val="30000"/>
              </a:spcBef>
              <a:buClr>
                <a:srgbClr val="1656BC"/>
              </a:buClr>
              <a:buFont typeface="Verdana" pitchFamily="34" charset="0"/>
              <a:buChar char="•"/>
              <a:defRPr/>
            </a:pPr>
            <a:r>
              <a:rPr lang="en-GB" sz="2000" kern="0" dirty="0">
                <a:latin typeface="+mn-lt"/>
                <a:cs typeface="Arial" charset="0"/>
              </a:rPr>
              <a:t>Specific designs for human body environments </a:t>
            </a:r>
          </a:p>
          <a:p>
            <a:pPr marL="809625" lvl="1" indent="-338138" defTabSz="762000" eaLnBrk="0" hangingPunct="0">
              <a:lnSpc>
                <a:spcPct val="130000"/>
              </a:lnSpc>
              <a:spcBef>
                <a:spcPct val="30000"/>
              </a:spcBef>
              <a:buClr>
                <a:srgbClr val="1656BC"/>
              </a:buClr>
              <a:buFont typeface="Verdana" pitchFamily="34" charset="0"/>
              <a:buChar char="•"/>
              <a:defRPr/>
            </a:pPr>
            <a:r>
              <a:rPr lang="en-GB" kern="0" dirty="0">
                <a:latin typeface="+mn-lt"/>
                <a:cs typeface="Arial" charset="0"/>
              </a:rPr>
              <a:t>Swiss Watch industries</a:t>
            </a:r>
          </a:p>
          <a:p>
            <a:pPr marL="809625" lvl="1" indent="-338138" defTabSz="762000" eaLnBrk="0" hangingPunct="0">
              <a:lnSpc>
                <a:spcPct val="130000"/>
              </a:lnSpc>
              <a:spcBef>
                <a:spcPct val="30000"/>
              </a:spcBef>
              <a:buClr>
                <a:srgbClr val="1656BC"/>
              </a:buClr>
              <a:buFont typeface="Verdana" pitchFamily="34" charset="0"/>
              <a:buChar char="•"/>
              <a:defRPr/>
            </a:pPr>
            <a:r>
              <a:rPr lang="en-GB" kern="0" dirty="0">
                <a:latin typeface="+mn-lt"/>
                <a:cs typeface="Arial" charset="0"/>
              </a:rPr>
              <a:t>Hearing Aid Technology</a:t>
            </a:r>
          </a:p>
          <a:p>
            <a:pPr marL="809625" lvl="1" indent="-338138" defTabSz="762000" eaLnBrk="0" hangingPunct="0">
              <a:lnSpc>
                <a:spcPct val="130000"/>
              </a:lnSpc>
              <a:spcBef>
                <a:spcPct val="30000"/>
              </a:spcBef>
              <a:buClr>
                <a:srgbClr val="1656BC"/>
              </a:buClr>
              <a:buFont typeface="Verdana" pitchFamily="34" charset="0"/>
              <a:buChar char="•"/>
              <a:defRPr/>
            </a:pPr>
            <a:r>
              <a:rPr lang="en-GB" kern="0" dirty="0">
                <a:latin typeface="+mn-lt"/>
                <a:cs typeface="Arial" charset="0"/>
              </a:rPr>
              <a:t>Medical Implant Technology</a:t>
            </a:r>
          </a:p>
          <a:p>
            <a:pPr marL="809625" lvl="1" indent="-338138" defTabSz="762000" eaLnBrk="0" hangingPunct="0">
              <a:lnSpc>
                <a:spcPct val="130000"/>
              </a:lnSpc>
              <a:spcBef>
                <a:spcPct val="30000"/>
              </a:spcBef>
              <a:buClr>
                <a:srgbClr val="1656BC"/>
              </a:buClr>
              <a:buFont typeface="Verdana" pitchFamily="34" charset="0"/>
              <a:buChar char="•"/>
              <a:defRPr/>
            </a:pPr>
            <a:r>
              <a:rPr lang="en-GB" kern="0" dirty="0">
                <a:latin typeface="+mn-lt"/>
                <a:cs typeface="Arial" charset="0"/>
              </a:rPr>
              <a:t>e-textile (European Programs)</a:t>
            </a:r>
          </a:p>
          <a:p>
            <a:pPr marL="809625" lvl="1" indent="-338138" defTabSz="762000" eaLnBrk="0" hangingPunct="0">
              <a:lnSpc>
                <a:spcPct val="130000"/>
              </a:lnSpc>
              <a:spcBef>
                <a:spcPct val="30000"/>
              </a:spcBef>
              <a:buClr>
                <a:srgbClr val="1656BC"/>
              </a:buClr>
              <a:buFont typeface="Verdana" pitchFamily="34" charset="0"/>
              <a:buChar char="•"/>
              <a:defRPr/>
            </a:pPr>
            <a:endParaRPr lang="en-GB" kern="0" dirty="0">
              <a:latin typeface="+mn-lt"/>
              <a:cs typeface="Arial" charset="0"/>
            </a:endParaRPr>
          </a:p>
          <a:p>
            <a:pPr marL="292100" indent="-292100" defTabSz="762000" eaLnBrk="0" hangingPunct="0">
              <a:lnSpc>
                <a:spcPct val="130000"/>
              </a:lnSpc>
              <a:spcBef>
                <a:spcPct val="30000"/>
              </a:spcBef>
              <a:buClr>
                <a:srgbClr val="1656BC"/>
              </a:buClr>
              <a:buFont typeface="Verdana" pitchFamily="34" charset="0"/>
              <a:buChar char="•"/>
              <a:defRPr/>
            </a:pPr>
            <a:endParaRPr lang="en-GB" sz="2000" kern="0" dirty="0">
              <a:latin typeface="+mn-lt"/>
              <a:cs typeface="Arial" charset="0"/>
            </a:endParaRPr>
          </a:p>
        </p:txBody>
      </p:sp>
      <p:pic>
        <p:nvPicPr>
          <p:cNvPr id="35848" name="Picture 13" descr="Phonak_antenna_680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4708525"/>
            <a:ext cx="1858963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4765675"/>
            <a:ext cx="1820862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3" descr="Anechoic_chamber_lowresolutio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075" y="4624388"/>
            <a:ext cx="229393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1" name="TextBox 1"/>
          <p:cNvSpPr txBox="1">
            <a:spLocks noChangeArrowheads="1"/>
          </p:cNvSpPr>
          <p:nvPr/>
        </p:nvSpPr>
        <p:spPr bwMode="auto">
          <a:xfrm>
            <a:off x="534988" y="5988050"/>
            <a:ext cx="16605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CH" sz="1400"/>
              <a:t>HFSS simulations </a:t>
            </a:r>
          </a:p>
        </p:txBody>
      </p:sp>
    </p:spTree>
    <p:extLst>
      <p:ext uri="{BB962C8B-B14F-4D97-AF65-F5344CB8AC3E}">
        <p14:creationId xmlns:p14="http://schemas.microsoft.com/office/powerpoint/2010/main" val="330105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_EN">
  <a:themeElements>
    <a:clrScheme name="CSEM Color Scheme">
      <a:dk1>
        <a:srgbClr val="3C3C3C"/>
      </a:dk1>
      <a:lt1>
        <a:srgbClr val="FFFFFF"/>
      </a:lt1>
      <a:dk2>
        <a:srgbClr val="5A5A5A"/>
      </a:dk2>
      <a:lt2>
        <a:srgbClr val="C4C4BA"/>
      </a:lt2>
      <a:accent1>
        <a:srgbClr val="0070BC"/>
      </a:accent1>
      <a:accent2>
        <a:srgbClr val="E1005A"/>
      </a:accent2>
      <a:accent3>
        <a:srgbClr val="FFFFFF"/>
      </a:accent3>
      <a:accent4>
        <a:srgbClr val="323232"/>
      </a:accent4>
      <a:accent5>
        <a:srgbClr val="88C1E9"/>
      </a:accent5>
      <a:accent6>
        <a:srgbClr val="CC0051"/>
      </a:accent6>
      <a:hlink>
        <a:srgbClr val="88C1E9"/>
      </a:hlink>
      <a:folHlink>
        <a:srgbClr val="C1BF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3C3C3C"/>
        </a:dk1>
        <a:lt1>
          <a:srgbClr val="FFFFFF"/>
        </a:lt1>
        <a:dk2>
          <a:srgbClr val="5A5A5A"/>
        </a:dk2>
        <a:lt2>
          <a:srgbClr val="C4C4BA"/>
        </a:lt2>
        <a:accent1>
          <a:srgbClr val="0070BC"/>
        </a:accent1>
        <a:accent2>
          <a:srgbClr val="E1005A"/>
        </a:accent2>
        <a:accent3>
          <a:srgbClr val="FFFFFF"/>
        </a:accent3>
        <a:accent4>
          <a:srgbClr val="323232"/>
        </a:accent4>
        <a:accent5>
          <a:srgbClr val="AABBDA"/>
        </a:accent5>
        <a:accent6>
          <a:srgbClr val="CC0051"/>
        </a:accent6>
        <a:hlink>
          <a:srgbClr val="88C1E9"/>
        </a:hlink>
        <a:folHlink>
          <a:srgbClr val="C1B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Slides_EN</Template>
  <TotalTime>0</TotalTime>
  <Words>999</Words>
  <Application>Microsoft Office PowerPoint</Application>
  <PresentationFormat>On-screen Show (4:3)</PresentationFormat>
  <Paragraphs>245</Paragraphs>
  <Slides>23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Slides_EN</vt:lpstr>
      <vt:lpstr>Low Power Wireless Systems</vt:lpstr>
      <vt:lpstr>Agenda</vt:lpstr>
      <vt:lpstr>Wireless technologies for sensing and monitoring</vt:lpstr>
      <vt:lpstr>Ultra low power RFIC design</vt:lpstr>
      <vt:lpstr>Value of the System-on-Chip (SoC) approach</vt:lpstr>
      <vt:lpstr>EU Go4Time</vt:lpstr>
      <vt:lpstr>Wireless Embedded Systems</vt:lpstr>
      <vt:lpstr>RF and Propagation</vt:lpstr>
      <vt:lpstr>Miniature antenna design</vt:lpstr>
      <vt:lpstr>Wireless sensor networks (WSN)</vt:lpstr>
      <vt:lpstr>WiseNET® : Low-Power Wireless Sensor Network</vt:lpstr>
      <vt:lpstr>WiseMAC: ad hoc networking for WSN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Monitoring glaciers</vt:lpstr>
      <vt:lpstr>Water quality measurements</vt:lpstr>
      <vt:lpstr>PowerPoint Presentation</vt:lpstr>
      <vt:lpstr>StrainWISE  - energy autonomous wireless sensor network for strain monitoring on aircrafts.</vt:lpstr>
      <vt:lpstr>Conclusion</vt:lpstr>
      <vt:lpstr>Thank you for your attention!</vt:lpstr>
    </vt:vector>
  </TitlesOfParts>
  <Company>CSEM S.A.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sga</dc:creator>
  <cp:lastModifiedBy>sga</cp:lastModifiedBy>
  <cp:revision>19</cp:revision>
  <dcterms:created xsi:type="dcterms:W3CDTF">2013-05-21T18:23:15Z</dcterms:created>
  <dcterms:modified xsi:type="dcterms:W3CDTF">2013-05-22T16:00:55Z</dcterms:modified>
</cp:coreProperties>
</file>