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tiff" ContentType="image/tif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49"/>
  </p:notesMasterIdLst>
  <p:sldIdLst>
    <p:sldId id="272" r:id="rId2"/>
    <p:sldId id="266" r:id="rId3"/>
    <p:sldId id="278" r:id="rId4"/>
    <p:sldId id="275" r:id="rId5"/>
    <p:sldId id="303" r:id="rId6"/>
    <p:sldId id="285" r:id="rId7"/>
    <p:sldId id="304" r:id="rId8"/>
    <p:sldId id="341" r:id="rId9"/>
    <p:sldId id="353" r:id="rId10"/>
    <p:sldId id="354" r:id="rId11"/>
    <p:sldId id="355" r:id="rId12"/>
    <p:sldId id="356" r:id="rId13"/>
    <p:sldId id="346" r:id="rId14"/>
    <p:sldId id="347" r:id="rId15"/>
    <p:sldId id="348" r:id="rId16"/>
    <p:sldId id="307" r:id="rId17"/>
    <p:sldId id="308" r:id="rId18"/>
    <p:sldId id="328" r:id="rId19"/>
    <p:sldId id="327" r:id="rId20"/>
    <p:sldId id="344" r:id="rId21"/>
    <p:sldId id="345" r:id="rId22"/>
    <p:sldId id="331" r:id="rId23"/>
    <p:sldId id="332" r:id="rId24"/>
    <p:sldId id="325" r:id="rId25"/>
    <p:sldId id="326" r:id="rId26"/>
    <p:sldId id="323" r:id="rId27"/>
    <p:sldId id="324" r:id="rId28"/>
    <p:sldId id="309" r:id="rId29"/>
    <p:sldId id="310" r:id="rId30"/>
    <p:sldId id="311" r:id="rId31"/>
    <p:sldId id="312" r:id="rId32"/>
    <p:sldId id="359" r:id="rId33"/>
    <p:sldId id="321" r:id="rId34"/>
    <p:sldId id="322" r:id="rId35"/>
    <p:sldId id="317" r:id="rId36"/>
    <p:sldId id="318" r:id="rId37"/>
    <p:sldId id="333" r:id="rId38"/>
    <p:sldId id="334" r:id="rId39"/>
    <p:sldId id="337" r:id="rId40"/>
    <p:sldId id="338" r:id="rId41"/>
    <p:sldId id="357" r:id="rId42"/>
    <p:sldId id="358" r:id="rId43"/>
    <p:sldId id="335" r:id="rId44"/>
    <p:sldId id="336" r:id="rId45"/>
    <p:sldId id="360" r:id="rId46"/>
    <p:sldId id="339" r:id="rId47"/>
    <p:sldId id="259" r:id="rId48"/>
  </p:sldIdLst>
  <p:sldSz cx="9144000" cy="6858000" type="screen4x3"/>
  <p:notesSz cx="6858000" cy="9144000"/>
  <p:defaultTextStyle>
    <a:defPPr>
      <a:defRPr lang="fr-CH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80808"/>
    <a:srgbClr val="88C1E9"/>
    <a:srgbClr val="DCDC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705" autoAdjust="0"/>
  </p:normalViewPr>
  <p:slideViewPr>
    <p:cSldViewPr>
      <p:cViewPr varScale="1">
        <p:scale>
          <a:sx n="83" d="100"/>
          <a:sy n="83" d="100"/>
        </p:scale>
        <p:origin x="-109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7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jpeg"/><Relationship Id="rId4" Type="http://schemas.openxmlformats.org/officeDocument/2006/relationships/image" Target="../media/image10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jpeg"/><Relationship Id="rId1" Type="http://schemas.openxmlformats.org/officeDocument/2006/relationships/image" Target="../media/image8.png"/><Relationship Id="rId4" Type="http://schemas.openxmlformats.org/officeDocument/2006/relationships/image" Target="../media/image10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7356B66-1784-4B25-99FB-F9A73897A0D6}" type="doc">
      <dgm:prSet loTypeId="urn:microsoft.com/office/officeart/2005/8/layout/hProcess4" loCatId="process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fr-CH"/>
        </a:p>
      </dgm:t>
    </dgm:pt>
    <dgm:pt modelId="{3EDC2723-B720-4E1D-AC89-01AAAC0C1AF0}">
      <dgm:prSet phldrT="[Text]" custT="1"/>
      <dgm:spPr>
        <a:gradFill rotWithShape="0">
          <a:gsLst>
            <a:gs pos="0">
              <a:schemeClr val="accent4">
                <a:lumMod val="50000"/>
                <a:lumOff val="50000"/>
              </a:schemeClr>
            </a:gs>
            <a:gs pos="80000">
              <a:schemeClr val="accent4">
                <a:lumMod val="50000"/>
                <a:lumOff val="50000"/>
              </a:schemeClr>
            </a:gs>
            <a:gs pos="100000">
              <a:schemeClr val="accent4">
                <a:lumMod val="50000"/>
                <a:lumOff val="50000"/>
              </a:schemeClr>
            </a:gs>
          </a:gsLst>
        </a:gradFill>
      </dgm:spPr>
      <dgm:t>
        <a:bodyPr/>
        <a:lstStyle/>
        <a:p>
          <a:r>
            <a:rPr lang="de-CH" sz="1600" dirty="0" smtClean="0">
              <a:latin typeface="Calibri" pitchFamily="34" charset="0"/>
            </a:rPr>
            <a:t>Research</a:t>
          </a:r>
          <a:endParaRPr lang="fr-CH" sz="1600" dirty="0">
            <a:latin typeface="Calibri" pitchFamily="34" charset="0"/>
          </a:endParaRPr>
        </a:p>
      </dgm:t>
    </dgm:pt>
    <dgm:pt modelId="{C7BC5CBA-07D5-4954-B2D4-A322AF83DF33}" type="parTrans" cxnId="{5940EB05-8BC6-4008-94A3-023608511828}">
      <dgm:prSet/>
      <dgm:spPr/>
      <dgm:t>
        <a:bodyPr/>
        <a:lstStyle/>
        <a:p>
          <a:endParaRPr lang="fr-CH" sz="1600"/>
        </a:p>
      </dgm:t>
    </dgm:pt>
    <dgm:pt modelId="{67AEBC83-8E51-4486-A72A-EE2ED78A5632}" type="sibTrans" cxnId="{5940EB05-8BC6-4008-94A3-023608511828}">
      <dgm:prSet/>
      <dgm:spPr/>
      <dgm:t>
        <a:bodyPr/>
        <a:lstStyle/>
        <a:p>
          <a:endParaRPr lang="fr-CH" sz="1600"/>
        </a:p>
      </dgm:t>
    </dgm:pt>
    <dgm:pt modelId="{EE9EC733-E6E2-44AB-A2F8-5FD6A1ADA5FF}">
      <dgm:prSet phldrT="[Text]" custT="1"/>
      <dgm:spPr/>
      <dgm:t>
        <a:bodyPr/>
        <a:lstStyle/>
        <a:p>
          <a:r>
            <a:rPr lang="en-US" sz="1600" noProof="0" dirty="0" smtClean="0">
              <a:latin typeface="Calibri" pitchFamily="34" charset="0"/>
            </a:rPr>
            <a:t>Transfer to industry</a:t>
          </a:r>
          <a:endParaRPr lang="en-US" sz="1600" noProof="0" dirty="0">
            <a:latin typeface="Calibri" pitchFamily="34" charset="0"/>
          </a:endParaRPr>
        </a:p>
      </dgm:t>
    </dgm:pt>
    <dgm:pt modelId="{7919BC64-AFAD-4DF5-B5E7-AB8BD231FF09}" type="parTrans" cxnId="{8EF9D606-C13E-4E69-96D4-AF466043DB76}">
      <dgm:prSet/>
      <dgm:spPr/>
      <dgm:t>
        <a:bodyPr/>
        <a:lstStyle/>
        <a:p>
          <a:endParaRPr lang="fr-CH" sz="1600"/>
        </a:p>
      </dgm:t>
    </dgm:pt>
    <dgm:pt modelId="{5A5D8ECB-709B-49EB-8A87-47915B5C87B0}" type="sibTrans" cxnId="{8EF9D606-C13E-4E69-96D4-AF466043DB76}">
      <dgm:prSet/>
      <dgm:spPr/>
      <dgm:t>
        <a:bodyPr/>
        <a:lstStyle/>
        <a:p>
          <a:endParaRPr lang="fr-CH" sz="1600"/>
        </a:p>
      </dgm:t>
    </dgm:pt>
    <dgm:pt modelId="{45D95EBE-5A65-4507-8B58-874FE884EF0C}">
      <dgm:prSet phldrT="[Text]" custT="1"/>
      <dgm:spPr>
        <a:gradFill rotWithShape="0">
          <a:gsLst>
            <a:gs pos="0">
              <a:schemeClr val="accent6"/>
            </a:gs>
            <a:gs pos="80000">
              <a:schemeClr val="accent6"/>
            </a:gs>
            <a:gs pos="100000">
              <a:schemeClr val="accent6"/>
            </a:gs>
          </a:gsLst>
        </a:gradFill>
      </dgm:spPr>
      <dgm:t>
        <a:bodyPr/>
        <a:lstStyle/>
        <a:p>
          <a:r>
            <a:rPr lang="en-US" sz="1600" noProof="0" dirty="0" smtClean="0">
              <a:latin typeface="Calibri" pitchFamily="34" charset="0"/>
            </a:rPr>
            <a:t>Production and commercialization</a:t>
          </a:r>
          <a:endParaRPr lang="en-US" sz="1600" noProof="0" dirty="0">
            <a:latin typeface="Calibri" pitchFamily="34" charset="0"/>
          </a:endParaRPr>
        </a:p>
      </dgm:t>
    </dgm:pt>
    <dgm:pt modelId="{D32DB633-3EB5-4A09-9995-DE2A2675C6B2}" type="parTrans" cxnId="{BDBF83A3-545B-4D76-8E14-990FD0D55710}">
      <dgm:prSet/>
      <dgm:spPr/>
      <dgm:t>
        <a:bodyPr/>
        <a:lstStyle/>
        <a:p>
          <a:endParaRPr lang="fr-CH" sz="1600"/>
        </a:p>
      </dgm:t>
    </dgm:pt>
    <dgm:pt modelId="{724C6C78-F62C-434F-9613-4851564D0037}" type="sibTrans" cxnId="{BDBF83A3-545B-4D76-8E14-990FD0D55710}">
      <dgm:prSet/>
      <dgm:spPr/>
      <dgm:t>
        <a:bodyPr/>
        <a:lstStyle/>
        <a:p>
          <a:endParaRPr lang="fr-CH" sz="1600"/>
        </a:p>
      </dgm:t>
    </dgm:pt>
    <dgm:pt modelId="{161DF780-5934-4471-825A-7492419B119B}">
      <dgm:prSet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fr-CH" dirty="0"/>
        </a:p>
      </dgm:t>
    </dgm:pt>
    <dgm:pt modelId="{00685515-5379-487B-9ADB-9CB8DF337130}" type="parTrans" cxnId="{D54899C2-EE3A-42A9-A009-5F45895E1119}">
      <dgm:prSet/>
      <dgm:spPr/>
      <dgm:t>
        <a:bodyPr/>
        <a:lstStyle/>
        <a:p>
          <a:endParaRPr lang="fr-CH"/>
        </a:p>
      </dgm:t>
    </dgm:pt>
    <dgm:pt modelId="{41F32F5F-297E-4484-BA63-27F8D750031D}" type="sibTrans" cxnId="{D54899C2-EE3A-42A9-A009-5F45895E1119}">
      <dgm:prSet/>
      <dgm:spPr/>
      <dgm:t>
        <a:bodyPr/>
        <a:lstStyle/>
        <a:p>
          <a:endParaRPr lang="fr-CH"/>
        </a:p>
      </dgm:t>
    </dgm:pt>
    <dgm:pt modelId="{25959303-4361-4DA1-983B-B39F400E8099}">
      <dgm:prSet phldrT="[Text]" custT="1"/>
      <dgm:spPr/>
      <dgm:t>
        <a:bodyPr/>
        <a:lstStyle/>
        <a:p>
          <a:r>
            <a:rPr lang="en-US" sz="1600" dirty="0" smtClean="0">
              <a:latin typeface="Calibri" pitchFamily="34" charset="0"/>
            </a:rPr>
            <a:t>Development and </a:t>
          </a:r>
          <a:r>
            <a:rPr lang="en-US" sz="1600" noProof="0" dirty="0" smtClean="0">
              <a:latin typeface="Calibri" pitchFamily="34" charset="0"/>
            </a:rPr>
            <a:t>integration</a:t>
          </a:r>
          <a:r>
            <a:rPr lang="en-US" sz="1600" dirty="0" smtClean="0">
              <a:latin typeface="Calibri" pitchFamily="34" charset="0"/>
            </a:rPr>
            <a:t> </a:t>
          </a:r>
          <a:br>
            <a:rPr lang="en-US" sz="1600" dirty="0" smtClean="0">
              <a:latin typeface="Calibri" pitchFamily="34" charset="0"/>
            </a:rPr>
          </a:br>
          <a:r>
            <a:rPr lang="en-US" sz="1600" dirty="0" smtClean="0">
              <a:latin typeface="Calibri" pitchFamily="34" charset="0"/>
            </a:rPr>
            <a:t>of technologies</a:t>
          </a:r>
          <a:endParaRPr lang="en-US" sz="1600" dirty="0">
            <a:latin typeface="Calibri" pitchFamily="34" charset="0"/>
          </a:endParaRPr>
        </a:p>
      </dgm:t>
    </dgm:pt>
    <dgm:pt modelId="{C662E3CE-18F0-4D1F-95F3-047DF806C864}" type="sibTrans" cxnId="{7AC0B2E5-6970-405C-99AF-D7BFA4C4713F}">
      <dgm:prSet/>
      <dgm:spPr/>
      <dgm:t>
        <a:bodyPr/>
        <a:lstStyle/>
        <a:p>
          <a:endParaRPr lang="fr-CH" sz="1600"/>
        </a:p>
      </dgm:t>
    </dgm:pt>
    <dgm:pt modelId="{B6857BA4-DEF1-48E4-866C-CB8FF384953A}" type="parTrans" cxnId="{7AC0B2E5-6970-405C-99AF-D7BFA4C4713F}">
      <dgm:prSet/>
      <dgm:spPr/>
      <dgm:t>
        <a:bodyPr/>
        <a:lstStyle/>
        <a:p>
          <a:endParaRPr lang="fr-CH" sz="1600"/>
        </a:p>
      </dgm:t>
    </dgm:pt>
    <dgm:pt modelId="{A590764E-8EB5-4206-8284-26663BFA569B}" type="pres">
      <dgm:prSet presAssocID="{57356B66-1784-4B25-99FB-F9A73897A0D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CH"/>
        </a:p>
      </dgm:t>
    </dgm:pt>
    <dgm:pt modelId="{E0C62A70-B6DA-48AB-9CDE-5C63F13CD06E}" type="pres">
      <dgm:prSet presAssocID="{57356B66-1784-4B25-99FB-F9A73897A0D6}" presName="tSp" presStyleCnt="0"/>
      <dgm:spPr/>
    </dgm:pt>
    <dgm:pt modelId="{C1124783-E886-4F42-BC3C-63715D4EB20A}" type="pres">
      <dgm:prSet presAssocID="{57356B66-1784-4B25-99FB-F9A73897A0D6}" presName="bSp" presStyleCnt="0"/>
      <dgm:spPr/>
    </dgm:pt>
    <dgm:pt modelId="{584B72CC-7480-49F7-877F-65D12F0A3F67}" type="pres">
      <dgm:prSet presAssocID="{57356B66-1784-4B25-99FB-F9A73897A0D6}" presName="process" presStyleCnt="0"/>
      <dgm:spPr/>
    </dgm:pt>
    <dgm:pt modelId="{FC57ABA7-6152-498E-A0A5-AC482EBA6274}" type="pres">
      <dgm:prSet presAssocID="{3EDC2723-B720-4E1D-AC89-01AAAC0C1AF0}" presName="composite1" presStyleCnt="0"/>
      <dgm:spPr/>
    </dgm:pt>
    <dgm:pt modelId="{714735E7-1A1D-4A21-A4AC-228D251CA3BD}" type="pres">
      <dgm:prSet presAssocID="{3EDC2723-B720-4E1D-AC89-01AAAC0C1AF0}" presName="dummyNode1" presStyleLbl="node1" presStyleIdx="0" presStyleCnt="4"/>
      <dgm:spPr/>
    </dgm:pt>
    <dgm:pt modelId="{402AB331-DDCD-4CF6-81BC-5968AFBE44EE}" type="pres">
      <dgm:prSet presAssocID="{3EDC2723-B720-4E1D-AC89-01AAAC0C1AF0}" presName="childNode1" presStyleLbl="bgAcc1" presStyleIdx="0" presStyleCnt="4">
        <dgm:presLayoutVars>
          <dgm:bulletEnabled val="1"/>
        </dgm:presLayoutVars>
      </dgm:prSet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86F07844-A712-4F23-85E2-3EADF927F967}" type="pres">
      <dgm:prSet presAssocID="{3EDC2723-B720-4E1D-AC89-01AAAC0C1AF0}" presName="childNode1tx" presStyleLbl="bgAcc1" presStyleIdx="0" presStyleCnt="4">
        <dgm:presLayoutVars>
          <dgm:bulletEnabled val="1"/>
        </dgm:presLayoutVars>
      </dgm:prSet>
      <dgm:spPr/>
    </dgm:pt>
    <dgm:pt modelId="{0B286352-E6B8-4F59-81DF-08A6B9195027}" type="pres">
      <dgm:prSet presAssocID="{3EDC2723-B720-4E1D-AC89-01AAAC0C1AF0}" presName="parentNode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fr-CH"/>
        </a:p>
      </dgm:t>
    </dgm:pt>
    <dgm:pt modelId="{D1C2BB83-1842-4305-9AD8-5A47976D0338}" type="pres">
      <dgm:prSet presAssocID="{3EDC2723-B720-4E1D-AC89-01AAAC0C1AF0}" presName="connSite1" presStyleCnt="0"/>
      <dgm:spPr/>
    </dgm:pt>
    <dgm:pt modelId="{8A69C152-4DE1-408B-902F-8CD297188F60}" type="pres">
      <dgm:prSet presAssocID="{67AEBC83-8E51-4486-A72A-EE2ED78A5632}" presName="Name9" presStyleLbl="sibTrans2D1" presStyleIdx="0" presStyleCnt="3" custAng="21137785"/>
      <dgm:spPr/>
      <dgm:t>
        <a:bodyPr/>
        <a:lstStyle/>
        <a:p>
          <a:endParaRPr lang="fr-CH"/>
        </a:p>
      </dgm:t>
    </dgm:pt>
    <dgm:pt modelId="{B3D66D85-1E3D-4352-96ED-A9EEA0C484EC}" type="pres">
      <dgm:prSet presAssocID="{25959303-4361-4DA1-983B-B39F400E8099}" presName="composite2" presStyleCnt="0"/>
      <dgm:spPr/>
    </dgm:pt>
    <dgm:pt modelId="{6392EA24-2FA3-4CC2-B38E-9069652C1EB7}" type="pres">
      <dgm:prSet presAssocID="{25959303-4361-4DA1-983B-B39F400E8099}" presName="dummyNode2" presStyleLbl="node1" presStyleIdx="0" presStyleCnt="4"/>
      <dgm:spPr/>
    </dgm:pt>
    <dgm:pt modelId="{820B92C7-9F81-4A88-BDD4-E115D22CB471}" type="pres">
      <dgm:prSet presAssocID="{25959303-4361-4DA1-983B-B39F400E8099}" presName="childNode2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fr-CH"/>
        </a:p>
      </dgm:t>
    </dgm:pt>
    <dgm:pt modelId="{996E7995-50EF-4261-B164-B60BBA7FE028}" type="pres">
      <dgm:prSet presAssocID="{25959303-4361-4DA1-983B-B39F400E8099}" presName="childNode2tx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fr-CH"/>
        </a:p>
      </dgm:t>
    </dgm:pt>
    <dgm:pt modelId="{06836128-1B05-4F25-8009-FCCDC0CCA44A}" type="pres">
      <dgm:prSet presAssocID="{25959303-4361-4DA1-983B-B39F400E8099}" presName="parentNode2" presStyleLbl="node1" presStyleIdx="1" presStyleCnt="4" custScaleY="134947">
        <dgm:presLayoutVars>
          <dgm:chMax val="0"/>
          <dgm:bulletEnabled val="1"/>
        </dgm:presLayoutVars>
      </dgm:prSet>
      <dgm:spPr/>
      <dgm:t>
        <a:bodyPr/>
        <a:lstStyle/>
        <a:p>
          <a:endParaRPr lang="fr-CH"/>
        </a:p>
      </dgm:t>
    </dgm:pt>
    <dgm:pt modelId="{D2FACD40-B410-4FF4-8733-33222C58D1E1}" type="pres">
      <dgm:prSet presAssocID="{25959303-4361-4DA1-983B-B39F400E8099}" presName="connSite2" presStyleCnt="0"/>
      <dgm:spPr/>
    </dgm:pt>
    <dgm:pt modelId="{A6000B1E-EDC2-416A-A8D4-00AF24C03BD1}" type="pres">
      <dgm:prSet presAssocID="{C662E3CE-18F0-4D1F-95F3-047DF806C864}" presName="Name18" presStyleLbl="sibTrans2D1" presStyleIdx="1" presStyleCnt="3" custAng="641171"/>
      <dgm:spPr/>
      <dgm:t>
        <a:bodyPr/>
        <a:lstStyle/>
        <a:p>
          <a:endParaRPr lang="fr-CH"/>
        </a:p>
      </dgm:t>
    </dgm:pt>
    <dgm:pt modelId="{5F1CE3A4-A11F-4208-90E0-242630639778}" type="pres">
      <dgm:prSet presAssocID="{EE9EC733-E6E2-44AB-A2F8-5FD6A1ADA5FF}" presName="composite1" presStyleCnt="0"/>
      <dgm:spPr/>
    </dgm:pt>
    <dgm:pt modelId="{21DCD359-5F1E-4095-A422-64EF61EABF8B}" type="pres">
      <dgm:prSet presAssocID="{EE9EC733-E6E2-44AB-A2F8-5FD6A1ADA5FF}" presName="dummyNode1" presStyleLbl="node1" presStyleIdx="1" presStyleCnt="4"/>
      <dgm:spPr/>
    </dgm:pt>
    <dgm:pt modelId="{6D8D8522-3DF4-4CA0-BC79-49A6C525725C}" type="pres">
      <dgm:prSet presAssocID="{EE9EC733-E6E2-44AB-A2F8-5FD6A1ADA5FF}" presName="childNode1" presStyleLbl="bgAcc1" presStyleIdx="2" presStyleCnt="4">
        <dgm:presLayoutVars>
          <dgm:bulletEnabled val="1"/>
        </dgm:presLayoutVars>
      </dgm:prSet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261F591B-1CD1-4F60-AB1C-94291D243666}" type="pres">
      <dgm:prSet presAssocID="{EE9EC733-E6E2-44AB-A2F8-5FD6A1ADA5FF}" presName="childNode1tx" presStyleLbl="bgAcc1" presStyleIdx="2" presStyleCnt="4">
        <dgm:presLayoutVars>
          <dgm:bulletEnabled val="1"/>
        </dgm:presLayoutVars>
      </dgm:prSet>
      <dgm:spPr/>
    </dgm:pt>
    <dgm:pt modelId="{FF99F57B-FAD8-4C35-9590-70EC510298CE}" type="pres">
      <dgm:prSet presAssocID="{EE9EC733-E6E2-44AB-A2F8-5FD6A1ADA5FF}" presName="parentNode1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fr-CH"/>
        </a:p>
      </dgm:t>
    </dgm:pt>
    <dgm:pt modelId="{7A066568-4341-4F14-9A23-61A960853850}" type="pres">
      <dgm:prSet presAssocID="{EE9EC733-E6E2-44AB-A2F8-5FD6A1ADA5FF}" presName="connSite1" presStyleCnt="0"/>
      <dgm:spPr/>
    </dgm:pt>
    <dgm:pt modelId="{DFC0D4F6-5C82-40E1-8BED-FC11BD9E55B0}" type="pres">
      <dgm:prSet presAssocID="{5A5D8ECB-709B-49EB-8A87-47915B5C87B0}" presName="Name9" presStyleLbl="sibTrans2D1" presStyleIdx="2" presStyleCnt="3" custAng="21084959"/>
      <dgm:spPr/>
      <dgm:t>
        <a:bodyPr/>
        <a:lstStyle/>
        <a:p>
          <a:endParaRPr lang="fr-CH"/>
        </a:p>
      </dgm:t>
    </dgm:pt>
    <dgm:pt modelId="{BF435AEB-2198-4732-A70F-173ACD3C4BAD}" type="pres">
      <dgm:prSet presAssocID="{45D95EBE-5A65-4507-8B58-874FE884EF0C}" presName="composite2" presStyleCnt="0"/>
      <dgm:spPr/>
    </dgm:pt>
    <dgm:pt modelId="{0A928FAE-D86F-4024-8247-EE6280A582BF}" type="pres">
      <dgm:prSet presAssocID="{45D95EBE-5A65-4507-8B58-874FE884EF0C}" presName="dummyNode2" presStyleLbl="node1" presStyleIdx="2" presStyleCnt="4"/>
      <dgm:spPr/>
    </dgm:pt>
    <dgm:pt modelId="{E1C9B728-5CE3-44B1-9FD8-CD2B91511094}" type="pres">
      <dgm:prSet presAssocID="{45D95EBE-5A65-4507-8B58-874FE884EF0C}" presName="childNode2" presStyleLbl="bgAcc1" presStyleIdx="3" presStyleCnt="4">
        <dgm:presLayoutVars>
          <dgm:bulletEnabled val="1"/>
        </dgm:presLayoutVars>
      </dgm:prSet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fr-CH"/>
        </a:p>
      </dgm:t>
    </dgm:pt>
    <dgm:pt modelId="{B0306D9B-9A58-4197-93E8-9370B4B41486}" type="pres">
      <dgm:prSet presAssocID="{45D95EBE-5A65-4507-8B58-874FE884EF0C}" presName="childNode2tx" presStyleLbl="bgAcc1" presStyleIdx="3" presStyleCnt="4">
        <dgm:presLayoutVars>
          <dgm:bulletEnabled val="1"/>
        </dgm:presLayoutVars>
      </dgm:prSet>
      <dgm:spPr/>
    </dgm:pt>
    <dgm:pt modelId="{CE7098FE-9A34-4705-9DAE-140FA6096AE2}" type="pres">
      <dgm:prSet presAssocID="{45D95EBE-5A65-4507-8B58-874FE884EF0C}" presName="parentNode2" presStyleLbl="node1" presStyleIdx="3" presStyleCnt="4" custScaleX="114693" custScaleY="121568">
        <dgm:presLayoutVars>
          <dgm:chMax val="0"/>
          <dgm:bulletEnabled val="1"/>
        </dgm:presLayoutVars>
      </dgm:prSet>
      <dgm:spPr/>
      <dgm:t>
        <a:bodyPr/>
        <a:lstStyle/>
        <a:p>
          <a:endParaRPr lang="fr-CH"/>
        </a:p>
      </dgm:t>
    </dgm:pt>
    <dgm:pt modelId="{EFF2DE4C-84E6-4C31-9FF1-D5AD4C3A09F6}" type="pres">
      <dgm:prSet presAssocID="{45D95EBE-5A65-4507-8B58-874FE884EF0C}" presName="connSite2" presStyleCnt="0"/>
      <dgm:spPr/>
    </dgm:pt>
  </dgm:ptLst>
  <dgm:cxnLst>
    <dgm:cxn modelId="{D9F60BD7-658F-4F88-905E-7A5E7BCF88F3}" type="presOf" srcId="{67AEBC83-8E51-4486-A72A-EE2ED78A5632}" destId="{8A69C152-4DE1-408B-902F-8CD297188F60}" srcOrd="0" destOrd="0" presId="urn:microsoft.com/office/officeart/2005/8/layout/hProcess4"/>
    <dgm:cxn modelId="{EB888CCB-763C-4485-ABA7-C90E6321D479}" type="presOf" srcId="{57356B66-1784-4B25-99FB-F9A73897A0D6}" destId="{A590764E-8EB5-4206-8284-26663BFA569B}" srcOrd="0" destOrd="0" presId="urn:microsoft.com/office/officeart/2005/8/layout/hProcess4"/>
    <dgm:cxn modelId="{7AC0B2E5-6970-405C-99AF-D7BFA4C4713F}" srcId="{57356B66-1784-4B25-99FB-F9A73897A0D6}" destId="{25959303-4361-4DA1-983B-B39F400E8099}" srcOrd="1" destOrd="0" parTransId="{B6857BA4-DEF1-48E4-866C-CB8FF384953A}" sibTransId="{C662E3CE-18F0-4D1F-95F3-047DF806C864}"/>
    <dgm:cxn modelId="{BDBF83A3-545B-4D76-8E14-990FD0D55710}" srcId="{57356B66-1784-4B25-99FB-F9A73897A0D6}" destId="{45D95EBE-5A65-4507-8B58-874FE884EF0C}" srcOrd="3" destOrd="0" parTransId="{D32DB633-3EB5-4A09-9995-DE2A2675C6B2}" sibTransId="{724C6C78-F62C-434F-9613-4851564D0037}"/>
    <dgm:cxn modelId="{A210B693-2CE7-401A-A31F-B8C3B61D1025}" type="presOf" srcId="{161DF780-5934-4471-825A-7492419B119B}" destId="{996E7995-50EF-4261-B164-B60BBA7FE028}" srcOrd="1" destOrd="0" presId="urn:microsoft.com/office/officeart/2005/8/layout/hProcess4"/>
    <dgm:cxn modelId="{1C2DC8F6-3AA0-41FC-AB50-7A9B9D748592}" type="presOf" srcId="{25959303-4361-4DA1-983B-B39F400E8099}" destId="{06836128-1B05-4F25-8009-FCCDC0CCA44A}" srcOrd="0" destOrd="0" presId="urn:microsoft.com/office/officeart/2005/8/layout/hProcess4"/>
    <dgm:cxn modelId="{D54899C2-EE3A-42A9-A009-5F45895E1119}" srcId="{25959303-4361-4DA1-983B-B39F400E8099}" destId="{161DF780-5934-4471-825A-7492419B119B}" srcOrd="0" destOrd="0" parTransId="{00685515-5379-487B-9ADB-9CB8DF337130}" sibTransId="{41F32F5F-297E-4484-BA63-27F8D750031D}"/>
    <dgm:cxn modelId="{3BE25695-4441-4CF8-BD73-44E99762C3D9}" type="presOf" srcId="{5A5D8ECB-709B-49EB-8A87-47915B5C87B0}" destId="{DFC0D4F6-5C82-40E1-8BED-FC11BD9E55B0}" srcOrd="0" destOrd="0" presId="urn:microsoft.com/office/officeart/2005/8/layout/hProcess4"/>
    <dgm:cxn modelId="{659D6008-AEAA-468F-A5F5-436C77063BBF}" type="presOf" srcId="{3EDC2723-B720-4E1D-AC89-01AAAC0C1AF0}" destId="{0B286352-E6B8-4F59-81DF-08A6B9195027}" srcOrd="0" destOrd="0" presId="urn:microsoft.com/office/officeart/2005/8/layout/hProcess4"/>
    <dgm:cxn modelId="{F06C6F0D-983F-4531-8902-5A4D331672C1}" type="presOf" srcId="{45D95EBE-5A65-4507-8B58-874FE884EF0C}" destId="{CE7098FE-9A34-4705-9DAE-140FA6096AE2}" srcOrd="0" destOrd="0" presId="urn:microsoft.com/office/officeart/2005/8/layout/hProcess4"/>
    <dgm:cxn modelId="{7FB5FEDE-128E-4F11-9EB9-10A7ED855DD7}" type="presOf" srcId="{C662E3CE-18F0-4D1F-95F3-047DF806C864}" destId="{A6000B1E-EDC2-416A-A8D4-00AF24C03BD1}" srcOrd="0" destOrd="0" presId="urn:microsoft.com/office/officeart/2005/8/layout/hProcess4"/>
    <dgm:cxn modelId="{5940EB05-8BC6-4008-94A3-023608511828}" srcId="{57356B66-1784-4B25-99FB-F9A73897A0D6}" destId="{3EDC2723-B720-4E1D-AC89-01AAAC0C1AF0}" srcOrd="0" destOrd="0" parTransId="{C7BC5CBA-07D5-4954-B2D4-A322AF83DF33}" sibTransId="{67AEBC83-8E51-4486-A72A-EE2ED78A5632}"/>
    <dgm:cxn modelId="{61DF048B-3A6E-4F08-A5B8-4B6770CE85EF}" type="presOf" srcId="{161DF780-5934-4471-825A-7492419B119B}" destId="{820B92C7-9F81-4A88-BDD4-E115D22CB471}" srcOrd="0" destOrd="0" presId="urn:microsoft.com/office/officeart/2005/8/layout/hProcess4"/>
    <dgm:cxn modelId="{8EF9D606-C13E-4E69-96D4-AF466043DB76}" srcId="{57356B66-1784-4B25-99FB-F9A73897A0D6}" destId="{EE9EC733-E6E2-44AB-A2F8-5FD6A1ADA5FF}" srcOrd="2" destOrd="0" parTransId="{7919BC64-AFAD-4DF5-B5E7-AB8BD231FF09}" sibTransId="{5A5D8ECB-709B-49EB-8A87-47915B5C87B0}"/>
    <dgm:cxn modelId="{8A14984E-8D35-4BE2-8363-9F20BA1B200E}" type="presOf" srcId="{EE9EC733-E6E2-44AB-A2F8-5FD6A1ADA5FF}" destId="{FF99F57B-FAD8-4C35-9590-70EC510298CE}" srcOrd="0" destOrd="0" presId="urn:microsoft.com/office/officeart/2005/8/layout/hProcess4"/>
    <dgm:cxn modelId="{467C618E-0DC0-4C45-94A8-0F6EC692D161}" type="presParOf" srcId="{A590764E-8EB5-4206-8284-26663BFA569B}" destId="{E0C62A70-B6DA-48AB-9CDE-5C63F13CD06E}" srcOrd="0" destOrd="0" presId="urn:microsoft.com/office/officeart/2005/8/layout/hProcess4"/>
    <dgm:cxn modelId="{E7C27391-B1CE-4534-9B75-B9D592BCA43E}" type="presParOf" srcId="{A590764E-8EB5-4206-8284-26663BFA569B}" destId="{C1124783-E886-4F42-BC3C-63715D4EB20A}" srcOrd="1" destOrd="0" presId="urn:microsoft.com/office/officeart/2005/8/layout/hProcess4"/>
    <dgm:cxn modelId="{CA1F51E9-FA2E-4C57-9135-186AAA349684}" type="presParOf" srcId="{A590764E-8EB5-4206-8284-26663BFA569B}" destId="{584B72CC-7480-49F7-877F-65D12F0A3F67}" srcOrd="2" destOrd="0" presId="urn:microsoft.com/office/officeart/2005/8/layout/hProcess4"/>
    <dgm:cxn modelId="{951A393D-930F-41C5-A5C8-E25469DD57C9}" type="presParOf" srcId="{584B72CC-7480-49F7-877F-65D12F0A3F67}" destId="{FC57ABA7-6152-498E-A0A5-AC482EBA6274}" srcOrd="0" destOrd="0" presId="urn:microsoft.com/office/officeart/2005/8/layout/hProcess4"/>
    <dgm:cxn modelId="{EC32480F-527D-4CA8-B597-A74EC458FC64}" type="presParOf" srcId="{FC57ABA7-6152-498E-A0A5-AC482EBA6274}" destId="{714735E7-1A1D-4A21-A4AC-228D251CA3BD}" srcOrd="0" destOrd="0" presId="urn:microsoft.com/office/officeart/2005/8/layout/hProcess4"/>
    <dgm:cxn modelId="{83FB875A-52A5-4BA0-A63E-C44E82913378}" type="presParOf" srcId="{FC57ABA7-6152-498E-A0A5-AC482EBA6274}" destId="{402AB331-DDCD-4CF6-81BC-5968AFBE44EE}" srcOrd="1" destOrd="0" presId="urn:microsoft.com/office/officeart/2005/8/layout/hProcess4"/>
    <dgm:cxn modelId="{4B06B024-9E67-4E0B-9752-6E68D5C13942}" type="presParOf" srcId="{FC57ABA7-6152-498E-A0A5-AC482EBA6274}" destId="{86F07844-A712-4F23-85E2-3EADF927F967}" srcOrd="2" destOrd="0" presId="urn:microsoft.com/office/officeart/2005/8/layout/hProcess4"/>
    <dgm:cxn modelId="{D959EC4A-E0D5-4065-B104-93C32B9AABB7}" type="presParOf" srcId="{FC57ABA7-6152-498E-A0A5-AC482EBA6274}" destId="{0B286352-E6B8-4F59-81DF-08A6B9195027}" srcOrd="3" destOrd="0" presId="urn:microsoft.com/office/officeart/2005/8/layout/hProcess4"/>
    <dgm:cxn modelId="{11A13BA8-7839-4A4C-9DA2-E9D43A5C46F9}" type="presParOf" srcId="{FC57ABA7-6152-498E-A0A5-AC482EBA6274}" destId="{D1C2BB83-1842-4305-9AD8-5A47976D0338}" srcOrd="4" destOrd="0" presId="urn:microsoft.com/office/officeart/2005/8/layout/hProcess4"/>
    <dgm:cxn modelId="{34AB22F5-D959-4F4D-AFE3-1CBBBB5E222F}" type="presParOf" srcId="{584B72CC-7480-49F7-877F-65D12F0A3F67}" destId="{8A69C152-4DE1-408B-902F-8CD297188F60}" srcOrd="1" destOrd="0" presId="urn:microsoft.com/office/officeart/2005/8/layout/hProcess4"/>
    <dgm:cxn modelId="{D6A8B6AC-0510-4804-A4F2-1DD18C536EDE}" type="presParOf" srcId="{584B72CC-7480-49F7-877F-65D12F0A3F67}" destId="{B3D66D85-1E3D-4352-96ED-A9EEA0C484EC}" srcOrd="2" destOrd="0" presId="urn:microsoft.com/office/officeart/2005/8/layout/hProcess4"/>
    <dgm:cxn modelId="{7E6B0F8A-9F53-4588-B9B3-89D86F959B54}" type="presParOf" srcId="{B3D66D85-1E3D-4352-96ED-A9EEA0C484EC}" destId="{6392EA24-2FA3-4CC2-B38E-9069652C1EB7}" srcOrd="0" destOrd="0" presId="urn:microsoft.com/office/officeart/2005/8/layout/hProcess4"/>
    <dgm:cxn modelId="{06BE87CA-4EE7-40B3-8F25-E377637B29F0}" type="presParOf" srcId="{B3D66D85-1E3D-4352-96ED-A9EEA0C484EC}" destId="{820B92C7-9F81-4A88-BDD4-E115D22CB471}" srcOrd="1" destOrd="0" presId="urn:microsoft.com/office/officeart/2005/8/layout/hProcess4"/>
    <dgm:cxn modelId="{C6774752-5587-4C8B-8BE2-04C1E974CEA3}" type="presParOf" srcId="{B3D66D85-1E3D-4352-96ED-A9EEA0C484EC}" destId="{996E7995-50EF-4261-B164-B60BBA7FE028}" srcOrd="2" destOrd="0" presId="urn:microsoft.com/office/officeart/2005/8/layout/hProcess4"/>
    <dgm:cxn modelId="{9685A03A-77E4-45D9-A0BC-445E2DDA7E0E}" type="presParOf" srcId="{B3D66D85-1E3D-4352-96ED-A9EEA0C484EC}" destId="{06836128-1B05-4F25-8009-FCCDC0CCA44A}" srcOrd="3" destOrd="0" presId="urn:microsoft.com/office/officeart/2005/8/layout/hProcess4"/>
    <dgm:cxn modelId="{55AC86F4-7E6A-4BE8-ABE9-24868D90970A}" type="presParOf" srcId="{B3D66D85-1E3D-4352-96ED-A9EEA0C484EC}" destId="{D2FACD40-B410-4FF4-8733-33222C58D1E1}" srcOrd="4" destOrd="0" presId="urn:microsoft.com/office/officeart/2005/8/layout/hProcess4"/>
    <dgm:cxn modelId="{AA1CB598-0786-418B-93D9-CA4B9FBC603A}" type="presParOf" srcId="{584B72CC-7480-49F7-877F-65D12F0A3F67}" destId="{A6000B1E-EDC2-416A-A8D4-00AF24C03BD1}" srcOrd="3" destOrd="0" presId="urn:microsoft.com/office/officeart/2005/8/layout/hProcess4"/>
    <dgm:cxn modelId="{CA94ED63-BCFE-4B58-A1D3-83E717DCCFAF}" type="presParOf" srcId="{584B72CC-7480-49F7-877F-65D12F0A3F67}" destId="{5F1CE3A4-A11F-4208-90E0-242630639778}" srcOrd="4" destOrd="0" presId="urn:microsoft.com/office/officeart/2005/8/layout/hProcess4"/>
    <dgm:cxn modelId="{E9D3384E-79F8-490B-A91B-66941BC8B54C}" type="presParOf" srcId="{5F1CE3A4-A11F-4208-90E0-242630639778}" destId="{21DCD359-5F1E-4095-A422-64EF61EABF8B}" srcOrd="0" destOrd="0" presId="urn:microsoft.com/office/officeart/2005/8/layout/hProcess4"/>
    <dgm:cxn modelId="{0A014BCA-851D-4D45-B19D-7E8D9A1412B5}" type="presParOf" srcId="{5F1CE3A4-A11F-4208-90E0-242630639778}" destId="{6D8D8522-3DF4-4CA0-BC79-49A6C525725C}" srcOrd="1" destOrd="0" presId="urn:microsoft.com/office/officeart/2005/8/layout/hProcess4"/>
    <dgm:cxn modelId="{F5BDF73A-22D4-4105-A121-F699D61FBF96}" type="presParOf" srcId="{5F1CE3A4-A11F-4208-90E0-242630639778}" destId="{261F591B-1CD1-4F60-AB1C-94291D243666}" srcOrd="2" destOrd="0" presId="urn:microsoft.com/office/officeart/2005/8/layout/hProcess4"/>
    <dgm:cxn modelId="{4D3C422D-0E51-4F33-B462-30AF847E2300}" type="presParOf" srcId="{5F1CE3A4-A11F-4208-90E0-242630639778}" destId="{FF99F57B-FAD8-4C35-9590-70EC510298CE}" srcOrd="3" destOrd="0" presId="urn:microsoft.com/office/officeart/2005/8/layout/hProcess4"/>
    <dgm:cxn modelId="{94217294-F38F-4D32-B31A-6F51D5A55179}" type="presParOf" srcId="{5F1CE3A4-A11F-4208-90E0-242630639778}" destId="{7A066568-4341-4F14-9A23-61A960853850}" srcOrd="4" destOrd="0" presId="urn:microsoft.com/office/officeart/2005/8/layout/hProcess4"/>
    <dgm:cxn modelId="{62AA06E6-0883-458F-B1F8-7DF1B95DB7D8}" type="presParOf" srcId="{584B72CC-7480-49F7-877F-65D12F0A3F67}" destId="{DFC0D4F6-5C82-40E1-8BED-FC11BD9E55B0}" srcOrd="5" destOrd="0" presId="urn:microsoft.com/office/officeart/2005/8/layout/hProcess4"/>
    <dgm:cxn modelId="{79D4C068-A794-4DB6-A178-FFF8E3AB1EF6}" type="presParOf" srcId="{584B72CC-7480-49F7-877F-65D12F0A3F67}" destId="{BF435AEB-2198-4732-A70F-173ACD3C4BAD}" srcOrd="6" destOrd="0" presId="urn:microsoft.com/office/officeart/2005/8/layout/hProcess4"/>
    <dgm:cxn modelId="{8EDFB69B-5621-4F43-AF9A-FA0342D74A66}" type="presParOf" srcId="{BF435AEB-2198-4732-A70F-173ACD3C4BAD}" destId="{0A928FAE-D86F-4024-8247-EE6280A582BF}" srcOrd="0" destOrd="0" presId="urn:microsoft.com/office/officeart/2005/8/layout/hProcess4"/>
    <dgm:cxn modelId="{2F232766-444C-4C3A-A3A1-DF975C5FF3D9}" type="presParOf" srcId="{BF435AEB-2198-4732-A70F-173ACD3C4BAD}" destId="{E1C9B728-5CE3-44B1-9FD8-CD2B91511094}" srcOrd="1" destOrd="0" presId="urn:microsoft.com/office/officeart/2005/8/layout/hProcess4"/>
    <dgm:cxn modelId="{141F5D3D-F4BE-4913-8DD2-8A9EA2149F07}" type="presParOf" srcId="{BF435AEB-2198-4732-A70F-173ACD3C4BAD}" destId="{B0306D9B-9A58-4197-93E8-9370B4B41486}" srcOrd="2" destOrd="0" presId="urn:microsoft.com/office/officeart/2005/8/layout/hProcess4"/>
    <dgm:cxn modelId="{D066B7D9-F268-462D-9EFE-95952D410942}" type="presParOf" srcId="{BF435AEB-2198-4732-A70F-173ACD3C4BAD}" destId="{CE7098FE-9A34-4705-9DAE-140FA6096AE2}" srcOrd="3" destOrd="0" presId="urn:microsoft.com/office/officeart/2005/8/layout/hProcess4"/>
    <dgm:cxn modelId="{70E28967-B70E-4FD8-A8A8-F86268E97AE1}" type="presParOf" srcId="{BF435AEB-2198-4732-A70F-173ACD3C4BAD}" destId="{EFF2DE4C-84E6-4C31-9FF1-D5AD4C3A09F6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2AB331-DDCD-4CF6-81BC-5968AFBE44EE}">
      <dsp:nvSpPr>
        <dsp:cNvPr id="0" name=""/>
        <dsp:cNvSpPr/>
      </dsp:nvSpPr>
      <dsp:spPr>
        <a:xfrm>
          <a:off x="3609" y="1321216"/>
          <a:ext cx="1723547" cy="1421566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A69C152-4DE1-408B-902F-8CD297188F60}">
      <dsp:nvSpPr>
        <dsp:cNvPr id="0" name=""/>
        <dsp:cNvSpPr/>
      </dsp:nvSpPr>
      <dsp:spPr>
        <a:xfrm rot="21137785">
          <a:off x="979081" y="1658192"/>
          <a:ext cx="1942701" cy="1942701"/>
        </a:xfrm>
        <a:prstGeom prst="leftCircularArrow">
          <a:avLst>
            <a:gd name="adj1" fmla="val 3362"/>
            <a:gd name="adj2" fmla="val 415746"/>
            <a:gd name="adj3" fmla="val 2308109"/>
            <a:gd name="adj4" fmla="val 9141341"/>
            <a:gd name="adj5" fmla="val 3922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B286352-E6B8-4F59-81DF-08A6B9195027}">
      <dsp:nvSpPr>
        <dsp:cNvPr id="0" name=""/>
        <dsp:cNvSpPr/>
      </dsp:nvSpPr>
      <dsp:spPr>
        <a:xfrm>
          <a:off x="386619" y="2438161"/>
          <a:ext cx="1532042" cy="60924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lumMod val="50000"/>
                <a:lumOff val="50000"/>
              </a:schemeClr>
            </a:gs>
            <a:gs pos="80000">
              <a:schemeClr val="accent4">
                <a:lumMod val="50000"/>
                <a:lumOff val="50000"/>
              </a:schemeClr>
            </a:gs>
            <a:gs pos="100000">
              <a:schemeClr val="accent4">
                <a:lumMod val="50000"/>
                <a:lumOff val="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600" kern="1200" dirty="0" smtClean="0">
              <a:latin typeface="Calibri" pitchFamily="34" charset="0"/>
            </a:rPr>
            <a:t>Research</a:t>
          </a:r>
          <a:endParaRPr lang="fr-CH" sz="1600" kern="1200" dirty="0">
            <a:latin typeface="Calibri" pitchFamily="34" charset="0"/>
          </a:endParaRPr>
        </a:p>
      </dsp:txBody>
      <dsp:txXfrm>
        <a:off x="404463" y="2456005"/>
        <a:ext cx="1496354" cy="573554"/>
      </dsp:txXfrm>
    </dsp:sp>
    <dsp:sp modelId="{820B92C7-9F81-4A88-BDD4-E115D22CB471}">
      <dsp:nvSpPr>
        <dsp:cNvPr id="0" name=""/>
        <dsp:cNvSpPr/>
      </dsp:nvSpPr>
      <dsp:spPr>
        <a:xfrm>
          <a:off x="2229657" y="1374444"/>
          <a:ext cx="1723547" cy="1421566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marL="285750" lvl="1" indent="-285750" algn="l" defTabSz="2755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fr-CH" sz="6200" kern="1200" dirty="0"/>
        </a:p>
      </dsp:txBody>
      <dsp:txXfrm>
        <a:off x="2262371" y="1711780"/>
        <a:ext cx="1658119" cy="1051517"/>
      </dsp:txXfrm>
    </dsp:sp>
    <dsp:sp modelId="{A6000B1E-EDC2-416A-A8D4-00AF24C03BD1}">
      <dsp:nvSpPr>
        <dsp:cNvPr id="0" name=""/>
        <dsp:cNvSpPr/>
      </dsp:nvSpPr>
      <dsp:spPr>
        <a:xfrm rot="641171">
          <a:off x="3160596" y="407424"/>
          <a:ext cx="2162819" cy="2162819"/>
        </a:xfrm>
        <a:prstGeom prst="circularArrow">
          <a:avLst>
            <a:gd name="adj1" fmla="val 3020"/>
            <a:gd name="adj2" fmla="val 370426"/>
            <a:gd name="adj3" fmla="val 19558186"/>
            <a:gd name="adj4" fmla="val 12679633"/>
            <a:gd name="adj5" fmla="val 3523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6836128-1B05-4F25-8009-FCCDC0CCA44A}">
      <dsp:nvSpPr>
        <dsp:cNvPr id="0" name=""/>
        <dsp:cNvSpPr/>
      </dsp:nvSpPr>
      <dsp:spPr>
        <a:xfrm>
          <a:off x="2612668" y="963367"/>
          <a:ext cx="1532042" cy="82215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Calibri" pitchFamily="34" charset="0"/>
            </a:rPr>
            <a:t>Development and </a:t>
          </a:r>
          <a:r>
            <a:rPr lang="en-US" sz="1600" kern="1200" noProof="0" dirty="0" smtClean="0">
              <a:latin typeface="Calibri" pitchFamily="34" charset="0"/>
            </a:rPr>
            <a:t>integration</a:t>
          </a:r>
          <a:r>
            <a:rPr lang="en-US" sz="1600" kern="1200" dirty="0" smtClean="0">
              <a:latin typeface="Calibri" pitchFamily="34" charset="0"/>
            </a:rPr>
            <a:t> </a:t>
          </a:r>
          <a:br>
            <a:rPr lang="en-US" sz="1600" kern="1200" dirty="0" smtClean="0">
              <a:latin typeface="Calibri" pitchFamily="34" charset="0"/>
            </a:rPr>
          </a:br>
          <a:r>
            <a:rPr lang="en-US" sz="1600" kern="1200" dirty="0" smtClean="0">
              <a:latin typeface="Calibri" pitchFamily="34" charset="0"/>
            </a:rPr>
            <a:t>of technologies</a:t>
          </a:r>
          <a:endParaRPr lang="en-US" sz="1600" kern="1200" dirty="0">
            <a:latin typeface="Calibri" pitchFamily="34" charset="0"/>
          </a:endParaRPr>
        </a:p>
      </dsp:txBody>
      <dsp:txXfrm>
        <a:off x="2636748" y="987447"/>
        <a:ext cx="1483882" cy="773994"/>
      </dsp:txXfrm>
    </dsp:sp>
    <dsp:sp modelId="{6D8D8522-3DF4-4CA0-BC79-49A6C525725C}">
      <dsp:nvSpPr>
        <dsp:cNvPr id="0" name=""/>
        <dsp:cNvSpPr/>
      </dsp:nvSpPr>
      <dsp:spPr>
        <a:xfrm>
          <a:off x="4455705" y="1321216"/>
          <a:ext cx="1723547" cy="1421566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FC0D4F6-5C82-40E1-8BED-FC11BD9E55B0}">
      <dsp:nvSpPr>
        <dsp:cNvPr id="0" name=""/>
        <dsp:cNvSpPr/>
      </dsp:nvSpPr>
      <dsp:spPr>
        <a:xfrm rot="21084959">
          <a:off x="5425714" y="1648325"/>
          <a:ext cx="1942057" cy="1942057"/>
        </a:xfrm>
        <a:prstGeom prst="leftCircularArrow">
          <a:avLst>
            <a:gd name="adj1" fmla="val 3363"/>
            <a:gd name="adj2" fmla="val 415895"/>
            <a:gd name="adj3" fmla="val 2263540"/>
            <a:gd name="adj4" fmla="val 9096623"/>
            <a:gd name="adj5" fmla="val 3923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F99F57B-FAD8-4C35-9590-70EC510298CE}">
      <dsp:nvSpPr>
        <dsp:cNvPr id="0" name=""/>
        <dsp:cNvSpPr/>
      </dsp:nvSpPr>
      <dsp:spPr>
        <a:xfrm>
          <a:off x="4838716" y="2438161"/>
          <a:ext cx="1532042" cy="60924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noProof="0" dirty="0" smtClean="0">
              <a:latin typeface="Calibri" pitchFamily="34" charset="0"/>
            </a:rPr>
            <a:t>Transfer to industry</a:t>
          </a:r>
          <a:endParaRPr lang="en-US" sz="1600" kern="1200" noProof="0" dirty="0">
            <a:latin typeface="Calibri" pitchFamily="34" charset="0"/>
          </a:endParaRPr>
        </a:p>
      </dsp:txBody>
      <dsp:txXfrm>
        <a:off x="4856560" y="2456005"/>
        <a:ext cx="1496354" cy="573554"/>
      </dsp:txXfrm>
    </dsp:sp>
    <dsp:sp modelId="{E1C9B728-5CE3-44B1-9FD8-CD2B91511094}">
      <dsp:nvSpPr>
        <dsp:cNvPr id="0" name=""/>
        <dsp:cNvSpPr/>
      </dsp:nvSpPr>
      <dsp:spPr>
        <a:xfrm>
          <a:off x="6681754" y="1354067"/>
          <a:ext cx="1723547" cy="1421566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E7098FE-9A34-4705-9DAE-140FA6096AE2}">
      <dsp:nvSpPr>
        <dsp:cNvPr id="0" name=""/>
        <dsp:cNvSpPr/>
      </dsp:nvSpPr>
      <dsp:spPr>
        <a:xfrm>
          <a:off x="6952213" y="983744"/>
          <a:ext cx="1757145" cy="74064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/>
            </a:gs>
            <a:gs pos="80000">
              <a:schemeClr val="accent6"/>
            </a:gs>
            <a:gs pos="100000">
              <a:schemeClr val="accent6"/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noProof="0" dirty="0" smtClean="0">
              <a:latin typeface="Calibri" pitchFamily="34" charset="0"/>
            </a:rPr>
            <a:t>Production and commercialization</a:t>
          </a:r>
          <a:endParaRPr lang="en-US" sz="1600" kern="1200" noProof="0" dirty="0">
            <a:latin typeface="Calibri" pitchFamily="34" charset="0"/>
          </a:endParaRPr>
        </a:p>
      </dsp:txBody>
      <dsp:txXfrm>
        <a:off x="6973906" y="1005437"/>
        <a:ext cx="1713759" cy="6972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7442D732-3EC1-4A35-B78E-AB96F1E6CFBD}" type="datetimeFigureOut">
              <a:rPr lang="fr-CH"/>
              <a:pPr>
                <a:defRPr/>
              </a:pPr>
              <a:t>22.05.2013</a:t>
            </a:fld>
            <a:endParaRPr lang="fr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CH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fr-CH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F7B8E0E0-6D9A-45EE-B2A1-D672ED136363}" type="slidenum">
              <a:rPr lang="fr-CH"/>
              <a:pPr>
                <a:defRPr/>
              </a:pPr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0943216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orm 4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300B1B7-AF28-4148-BC0D-56F0A3AD7407}" type="slidenum">
              <a:rPr lang="de-DE" smtClean="0"/>
              <a:pPr>
                <a:defRPr/>
              </a:pPr>
              <a:t>0</a:t>
            </a:fld>
            <a:endParaRPr lang="de-CH" dirty="0" smtClean="0"/>
          </a:p>
        </p:txBody>
      </p:sp>
      <p:sp>
        <p:nvSpPr>
          <p:cNvPr id="23555" name="Rechteck 181249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7925" y="439738"/>
            <a:ext cx="4889500" cy="3667125"/>
          </a:xfrm>
          <a:ln cap="flat">
            <a:headEnd type="none" w="med" len="med"/>
            <a:tailEnd type="none" w="med" len="med"/>
          </a:ln>
        </p:spPr>
      </p:sp>
      <p:sp>
        <p:nvSpPr>
          <p:cNvPr id="23556" name="Rechteck 181250"/>
          <p:cNvSpPr>
            <a:spLocks noGrp="1" noChangeArrowheads="1"/>
          </p:cNvSpPr>
          <p:nvPr>
            <p:ph type="body" idx="1"/>
          </p:nvPr>
        </p:nvSpPr>
        <p:spPr>
          <a:xfrm>
            <a:off x="1176227" y="4344358"/>
            <a:ext cx="5220177" cy="4114587"/>
          </a:xfrm>
          <a:noFill/>
          <a:ln/>
        </p:spPr>
        <p:txBody>
          <a:bodyPr/>
          <a:lstStyle/>
          <a:p>
            <a:pPr indent="92322" defTabSz="756157">
              <a:lnSpc>
                <a:spcPct val="125000"/>
              </a:lnSpc>
            </a:pPr>
            <a:endParaRPr lang="fr-FR" sz="1400" dirty="0">
              <a:solidFill>
                <a:srgbClr val="003366"/>
              </a:solidFill>
              <a:latin typeface="Verdana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dirty="0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5A11F22-9322-431F-915A-9110EE39B468}" type="slidenum">
              <a:rPr lang="fr-CH" smtClean="0"/>
              <a:pPr eaLnBrk="1" hangingPunct="1"/>
              <a:t>9</a:t>
            </a:fld>
            <a:endParaRPr lang="fr-CH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dirty="0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5A11F22-9322-431F-915A-9110EE39B468}" type="slidenum">
              <a:rPr lang="fr-CH" smtClean="0"/>
              <a:pPr eaLnBrk="1" hangingPunct="1"/>
              <a:t>10</a:t>
            </a:fld>
            <a:endParaRPr lang="fr-CH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dirty="0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5A11F22-9322-431F-915A-9110EE39B468}" type="slidenum">
              <a:rPr lang="fr-CH" smtClean="0"/>
              <a:pPr eaLnBrk="1" hangingPunct="1"/>
              <a:t>11</a:t>
            </a:fld>
            <a:endParaRPr lang="fr-CH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dirty="0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5A11F22-9322-431F-915A-9110EE39B468}" type="slidenum">
              <a:rPr lang="fr-CH" smtClean="0"/>
              <a:pPr eaLnBrk="1" hangingPunct="1"/>
              <a:t>12</a:t>
            </a:fld>
            <a:endParaRPr lang="fr-CH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dirty="0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5A11F22-9322-431F-915A-9110EE39B468}" type="slidenum">
              <a:rPr lang="fr-CH" smtClean="0"/>
              <a:pPr eaLnBrk="1" hangingPunct="1"/>
              <a:t>13</a:t>
            </a:fld>
            <a:endParaRPr lang="fr-CH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SzPct val="100000"/>
              <a:buChar char=" 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SzPct val="100000"/>
              <a:buChar char=" 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SzPct val="100000"/>
              <a:buChar char=" 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SzPct val="100000"/>
              <a:buChar char=" 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67285284-34C7-4818-A214-A5F43494462F}" type="slidenum">
              <a:rPr lang="en-US" smtClean="0">
                <a:latin typeface="Times New Roman" pitchFamily="18" charset="0"/>
              </a:rPr>
              <a:pPr/>
              <a:t>14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dirty="0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5A11F22-9322-431F-915A-9110EE39B468}" type="slidenum">
              <a:rPr lang="fr-CH" smtClean="0"/>
              <a:pPr eaLnBrk="1" hangingPunct="1"/>
              <a:t>15</a:t>
            </a:fld>
            <a:endParaRPr lang="fr-CH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dirty="0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5A11F22-9322-431F-915A-9110EE39B468}" type="slidenum">
              <a:rPr lang="fr-CH" smtClean="0"/>
              <a:pPr eaLnBrk="1" hangingPunct="1"/>
              <a:t>16</a:t>
            </a:fld>
            <a:endParaRPr lang="fr-CH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dirty="0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5A11F22-9322-431F-915A-9110EE39B468}" type="slidenum">
              <a:rPr lang="fr-CH" smtClean="0"/>
              <a:pPr eaLnBrk="1" hangingPunct="1"/>
              <a:t>17</a:t>
            </a:fld>
            <a:endParaRPr lang="fr-CH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dirty="0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5A11F22-9322-431F-915A-9110EE39B468}" type="slidenum">
              <a:rPr lang="fr-CH" smtClean="0"/>
              <a:pPr eaLnBrk="1" hangingPunct="1"/>
              <a:t>18</a:t>
            </a:fld>
            <a:endParaRPr lang="fr-CH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dirty="0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5A11F22-9322-431F-915A-9110EE39B468}" type="slidenum">
              <a:rPr lang="fr-CH" smtClean="0"/>
              <a:pPr eaLnBrk="1" hangingPunct="1"/>
              <a:t>1</a:t>
            </a:fld>
            <a:endParaRPr lang="fr-CH" dirty="0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dirty="0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5A11F22-9322-431F-915A-9110EE39B468}" type="slidenum">
              <a:rPr lang="fr-CH" smtClean="0"/>
              <a:pPr eaLnBrk="1" hangingPunct="1"/>
              <a:t>19</a:t>
            </a:fld>
            <a:endParaRPr lang="fr-CH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dirty="0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5A11F22-9322-431F-915A-9110EE39B468}" type="slidenum">
              <a:rPr lang="fr-CH" smtClean="0"/>
              <a:pPr eaLnBrk="1" hangingPunct="1"/>
              <a:t>20</a:t>
            </a:fld>
            <a:endParaRPr lang="fr-CH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dirty="0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5A11F22-9322-431F-915A-9110EE39B468}" type="slidenum">
              <a:rPr lang="fr-CH" smtClean="0"/>
              <a:pPr eaLnBrk="1" hangingPunct="1"/>
              <a:t>21</a:t>
            </a:fld>
            <a:endParaRPr lang="fr-CH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dirty="0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5A11F22-9322-431F-915A-9110EE39B468}" type="slidenum">
              <a:rPr lang="fr-CH" smtClean="0"/>
              <a:pPr eaLnBrk="1" hangingPunct="1"/>
              <a:t>22</a:t>
            </a:fld>
            <a:endParaRPr lang="fr-CH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dirty="0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5A11F22-9322-431F-915A-9110EE39B468}" type="slidenum">
              <a:rPr lang="fr-CH" smtClean="0"/>
              <a:pPr eaLnBrk="1" hangingPunct="1"/>
              <a:t>23</a:t>
            </a:fld>
            <a:endParaRPr lang="fr-CH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dirty="0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5A11F22-9322-431F-915A-9110EE39B468}" type="slidenum">
              <a:rPr lang="fr-CH" smtClean="0"/>
              <a:pPr eaLnBrk="1" hangingPunct="1"/>
              <a:t>24</a:t>
            </a:fld>
            <a:endParaRPr lang="fr-CH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dirty="0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5A11F22-9322-431F-915A-9110EE39B468}" type="slidenum">
              <a:rPr lang="fr-CH" smtClean="0"/>
              <a:pPr eaLnBrk="1" hangingPunct="1"/>
              <a:t>25</a:t>
            </a:fld>
            <a:endParaRPr lang="fr-CH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dirty="0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5A11F22-9322-431F-915A-9110EE39B468}" type="slidenum">
              <a:rPr lang="fr-CH" smtClean="0"/>
              <a:pPr eaLnBrk="1" hangingPunct="1"/>
              <a:t>26</a:t>
            </a:fld>
            <a:endParaRPr lang="fr-CH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dirty="0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5A11F22-9322-431F-915A-9110EE39B468}" type="slidenum">
              <a:rPr lang="fr-CH" smtClean="0"/>
              <a:pPr eaLnBrk="1" hangingPunct="1"/>
              <a:t>27</a:t>
            </a:fld>
            <a:endParaRPr lang="fr-CH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dirty="0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5A11F22-9322-431F-915A-9110EE39B468}" type="slidenum">
              <a:rPr lang="fr-CH" smtClean="0"/>
              <a:pPr eaLnBrk="1" hangingPunct="1"/>
              <a:t>28</a:t>
            </a:fld>
            <a:endParaRPr lang="fr-CH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5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2D2513D-3EC9-4776-AFDA-1CED4CBBB57C}" type="slidenum">
              <a:rPr lang="de-DE" smtClean="0"/>
              <a:pPr/>
              <a:t>2</a:t>
            </a:fld>
            <a:endParaRPr lang="de-DE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b="0" dirty="0" smtClean="0"/>
              <a:t>Animated slide -&gt; on</a:t>
            </a:r>
            <a:r>
              <a:rPr lang="en-US" b="0" baseline="0" dirty="0" smtClean="0"/>
              <a:t> click goes to the next paragraph</a:t>
            </a:r>
            <a:endParaRPr lang="en-US" b="0" baseline="0" dirty="0" smtClean="0">
              <a:solidFill>
                <a:schemeClr val="accent6"/>
              </a:solidFill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dirty="0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5A11F22-9322-431F-915A-9110EE39B468}" type="slidenum">
              <a:rPr lang="fr-CH" smtClean="0"/>
              <a:pPr eaLnBrk="1" hangingPunct="1"/>
              <a:t>29</a:t>
            </a:fld>
            <a:endParaRPr lang="fr-CH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dirty="0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5A11F22-9322-431F-915A-9110EE39B468}" type="slidenum">
              <a:rPr lang="fr-CH" smtClean="0"/>
              <a:pPr eaLnBrk="1" hangingPunct="1"/>
              <a:t>30</a:t>
            </a:fld>
            <a:endParaRPr lang="fr-CH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dirty="0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5A11F22-9322-431F-915A-9110EE39B468}" type="slidenum">
              <a:rPr lang="fr-CH" smtClean="0"/>
              <a:pPr eaLnBrk="1" hangingPunct="1"/>
              <a:t>32</a:t>
            </a:fld>
            <a:endParaRPr lang="fr-CH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dirty="0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5A11F22-9322-431F-915A-9110EE39B468}" type="slidenum">
              <a:rPr lang="fr-CH" smtClean="0"/>
              <a:pPr eaLnBrk="1" hangingPunct="1"/>
              <a:t>33</a:t>
            </a:fld>
            <a:endParaRPr lang="fr-CH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dirty="0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5A11F22-9322-431F-915A-9110EE39B468}" type="slidenum">
              <a:rPr lang="fr-CH" smtClean="0"/>
              <a:pPr eaLnBrk="1" hangingPunct="1"/>
              <a:t>34</a:t>
            </a:fld>
            <a:endParaRPr lang="fr-CH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dirty="0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5A11F22-9322-431F-915A-9110EE39B468}" type="slidenum">
              <a:rPr lang="fr-CH" smtClean="0"/>
              <a:pPr eaLnBrk="1" hangingPunct="1"/>
              <a:t>35</a:t>
            </a:fld>
            <a:endParaRPr lang="fr-CH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dirty="0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5A11F22-9322-431F-915A-9110EE39B468}" type="slidenum">
              <a:rPr lang="fr-CH" smtClean="0"/>
              <a:pPr eaLnBrk="1" hangingPunct="1"/>
              <a:t>36</a:t>
            </a:fld>
            <a:endParaRPr lang="fr-CH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dirty="0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5A11F22-9322-431F-915A-9110EE39B468}" type="slidenum">
              <a:rPr lang="fr-CH" smtClean="0"/>
              <a:pPr eaLnBrk="1" hangingPunct="1"/>
              <a:t>37</a:t>
            </a:fld>
            <a:endParaRPr lang="fr-CH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dirty="0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5A11F22-9322-431F-915A-9110EE39B468}" type="slidenum">
              <a:rPr lang="fr-CH" smtClean="0"/>
              <a:pPr eaLnBrk="1" hangingPunct="1"/>
              <a:t>38</a:t>
            </a:fld>
            <a:endParaRPr lang="fr-CH" smtClean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dirty="0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5A11F22-9322-431F-915A-9110EE39B468}" type="slidenum">
              <a:rPr lang="fr-CH" smtClean="0"/>
              <a:pPr eaLnBrk="1" hangingPunct="1"/>
              <a:t>39</a:t>
            </a:fld>
            <a:endParaRPr lang="fr-CH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0" dirty="0" smtClean="0"/>
              <a:t>Animated slide -&gt; on</a:t>
            </a:r>
            <a:r>
              <a:rPr lang="en-US" b="0" baseline="0" dirty="0" smtClean="0"/>
              <a:t> click goes to the next paragraph</a:t>
            </a:r>
            <a:endParaRPr lang="en-US" b="0" baseline="0" dirty="0" smtClean="0">
              <a:solidFill>
                <a:schemeClr val="accent6"/>
              </a:solidFill>
            </a:endParaRPr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73461E5-393A-4E0C-B94D-E11F995F0878}" type="slidenum">
              <a:rPr lang="fr-CH" smtClean="0"/>
              <a:pPr/>
              <a:t>3</a:t>
            </a:fld>
            <a:endParaRPr lang="fr-CH"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dirty="0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5A11F22-9322-431F-915A-9110EE39B468}" type="slidenum">
              <a:rPr lang="fr-CH" smtClean="0"/>
              <a:pPr eaLnBrk="1" hangingPunct="1"/>
              <a:t>40</a:t>
            </a:fld>
            <a:endParaRPr lang="fr-CH" smtClean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dirty="0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5A11F22-9322-431F-915A-9110EE39B468}" type="slidenum">
              <a:rPr lang="fr-CH" smtClean="0"/>
              <a:pPr eaLnBrk="1" hangingPunct="1"/>
              <a:t>41</a:t>
            </a:fld>
            <a:endParaRPr lang="fr-CH" smtClean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dirty="0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5A11F22-9322-431F-915A-9110EE39B468}" type="slidenum">
              <a:rPr lang="fr-CH" smtClean="0"/>
              <a:pPr eaLnBrk="1" hangingPunct="1"/>
              <a:t>42</a:t>
            </a:fld>
            <a:endParaRPr lang="fr-CH" smtClean="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dirty="0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5A11F22-9322-431F-915A-9110EE39B468}" type="slidenum">
              <a:rPr lang="fr-CH" smtClean="0"/>
              <a:pPr eaLnBrk="1" hangingPunct="1"/>
              <a:t>43</a:t>
            </a:fld>
            <a:endParaRPr lang="fr-CH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5A11F22-9322-431F-915A-9110EE39B468}" type="slidenum">
              <a:rPr lang="fr-CH" smtClean="0"/>
              <a:pPr eaLnBrk="1" hangingPunct="1"/>
              <a:t>4</a:t>
            </a:fld>
            <a:endParaRPr lang="fr-CH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7041" y="4341921"/>
            <a:ext cx="5023920" cy="4116892"/>
          </a:xfrm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lvl="0" eaLnBrk="1" hangingPunct="1">
              <a:buFont typeface="Wingdings" pitchFamily="2" charset="2"/>
              <a:buNone/>
            </a:pPr>
            <a:endParaRPr lang="en-US" dirty="0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5A11F22-9322-431F-915A-9110EE39B468}" type="slidenum">
              <a:rPr lang="fr-CH" smtClean="0"/>
              <a:pPr eaLnBrk="1" hangingPunct="1"/>
              <a:t>6</a:t>
            </a:fld>
            <a:endParaRPr lang="fr-CH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SzPct val="100000"/>
              <a:buChar char=" 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SzPct val="100000"/>
              <a:buChar char=" 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SzPct val="100000"/>
              <a:buChar char=" 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SzPct val="100000"/>
              <a:buChar char=" 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67285284-34C7-4818-A214-A5F43494462F}" type="slidenum">
              <a:rPr lang="en-US" smtClean="0">
                <a:latin typeface="Times New Roman" pitchFamily="18" charset="0"/>
              </a:rPr>
              <a:pPr/>
              <a:t>7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dirty="0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5A11F22-9322-431F-915A-9110EE39B468}" type="slidenum">
              <a:rPr lang="fr-CH" smtClean="0"/>
              <a:pPr eaLnBrk="1" hangingPunct="1"/>
              <a:t>8</a:t>
            </a:fld>
            <a:endParaRPr lang="fr-CH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6"/>
          <p:cNvSpPr>
            <a:spLocks noChangeArrowheads="1"/>
          </p:cNvSpPr>
          <p:nvPr/>
        </p:nvSpPr>
        <p:spPr bwMode="auto">
          <a:xfrm>
            <a:off x="0" y="6372225"/>
            <a:ext cx="9144000" cy="485775"/>
          </a:xfrm>
          <a:prstGeom prst="rect">
            <a:avLst/>
          </a:prstGeom>
          <a:solidFill>
            <a:srgbClr val="DCDC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5" name="Line 12"/>
          <p:cNvSpPr>
            <a:spLocks noChangeShapeType="1"/>
          </p:cNvSpPr>
          <p:nvPr/>
        </p:nvSpPr>
        <p:spPr bwMode="auto">
          <a:xfrm flipH="1">
            <a:off x="0" y="6381750"/>
            <a:ext cx="9144000" cy="0"/>
          </a:xfrm>
          <a:prstGeom prst="line">
            <a:avLst/>
          </a:prstGeom>
          <a:noFill/>
          <a:ln w="9525">
            <a:solidFill>
              <a:schemeClr val="tx2">
                <a:alpha val="78822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 anchor="ctr"/>
          <a:lstStyle/>
          <a:p>
            <a:endParaRPr lang="fr-CH"/>
          </a:p>
        </p:txBody>
      </p:sp>
      <p:sp>
        <p:nvSpPr>
          <p:cNvPr id="7177" name="Rectangle 9"/>
          <p:cNvSpPr>
            <a:spLocks noGrp="1" noChangeArrowheads="1"/>
          </p:cNvSpPr>
          <p:nvPr>
            <p:ph type="ctrTitle"/>
          </p:nvPr>
        </p:nvSpPr>
        <p:spPr>
          <a:xfrm>
            <a:off x="755650" y="1628775"/>
            <a:ext cx="8137525" cy="558800"/>
          </a:xfrm>
        </p:spPr>
        <p:txBody>
          <a:bodyPr anchor="t"/>
          <a:lstStyle>
            <a:lvl1pPr>
              <a:defRPr sz="3000"/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7178" name="Rectangle 10"/>
          <p:cNvSpPr>
            <a:spLocks noGrp="1" noChangeArrowheads="1"/>
          </p:cNvSpPr>
          <p:nvPr>
            <p:ph type="subTitle" idx="1"/>
          </p:nvPr>
        </p:nvSpPr>
        <p:spPr>
          <a:xfrm>
            <a:off x="755650" y="2276475"/>
            <a:ext cx="8137525" cy="1727200"/>
          </a:xfrm>
        </p:spPr>
        <p:txBody>
          <a:bodyPr/>
          <a:lstStyle>
            <a:lvl1pPr marL="0" indent="0">
              <a:buFont typeface="Verdana" pitchFamily="34" charset="0"/>
              <a:buNone/>
              <a:defRPr>
                <a:solidFill>
                  <a:schemeClr val="accent1"/>
                </a:solidFill>
              </a:defRPr>
            </a:lvl1pPr>
          </a:lstStyle>
          <a:p>
            <a:r>
              <a:rPr lang="en-US" noProof="0" smtClean="0"/>
              <a:t>Click to edit Master subtitle style</a:t>
            </a:r>
            <a:endParaRPr lang="en-US" noProof="0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604" y="6464332"/>
            <a:ext cx="1463455" cy="312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5668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756000" y="1620000"/>
            <a:ext cx="8136000" cy="4572000"/>
          </a:xfrm>
        </p:spPr>
        <p:txBody>
          <a:bodyPr/>
          <a:lstStyle>
            <a:lvl1pPr>
              <a:defRPr baseline="0"/>
            </a:lvl1pPr>
            <a:lvl2pPr>
              <a:defRPr baseline="0"/>
            </a:lvl2pPr>
            <a:lvl3pPr>
              <a:defRPr baseline="0"/>
            </a:lvl3pPr>
            <a:lvl4pPr>
              <a:defRPr baseline="0"/>
            </a:lvl4pPr>
            <a:lvl5pPr>
              <a:defRPr baseline="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751998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756000" y="1620000"/>
            <a:ext cx="3960000" cy="4572000"/>
          </a:xfrm>
        </p:spPr>
        <p:txBody>
          <a:bodyPr/>
          <a:lstStyle>
            <a:lvl1pPr>
              <a:defRPr sz="1600" baseline="0"/>
            </a:lvl1pPr>
            <a:lvl2pPr>
              <a:defRPr sz="1600" baseline="0"/>
            </a:lvl2pPr>
            <a:lvl3pPr>
              <a:defRPr sz="1600" baseline="0"/>
            </a:lvl3pPr>
            <a:lvl4pPr>
              <a:defRPr sz="1600" baseline="0"/>
            </a:lvl4pPr>
            <a:lvl5pPr>
              <a:defRPr sz="1600" baseline="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4896000" y="1620000"/>
            <a:ext cx="3960000" cy="4572000"/>
          </a:xfrm>
        </p:spPr>
        <p:txBody>
          <a:bodyPr/>
          <a:lstStyle>
            <a:lvl1pPr>
              <a:defRPr sz="1600" baseline="0"/>
            </a:lvl1pPr>
            <a:lvl2pPr>
              <a:defRPr sz="1600" baseline="0"/>
            </a:lvl2pPr>
            <a:lvl3pPr>
              <a:defRPr sz="1600" baseline="0"/>
            </a:lvl3pPr>
            <a:lvl4pPr>
              <a:defRPr sz="1600" baseline="0"/>
            </a:lvl4pPr>
            <a:lvl5pPr>
              <a:defRPr sz="1600" baseline="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601551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4263461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755650" y="214290"/>
            <a:ext cx="8286781" cy="285730"/>
          </a:xfrm>
        </p:spPr>
        <p:txBody>
          <a:bodyPr/>
          <a:lstStyle>
            <a:lvl1pPr>
              <a:buNone/>
              <a:defRPr sz="1600">
                <a:solidFill>
                  <a:srgbClr val="0070C0"/>
                </a:solidFill>
                <a:latin typeface="+mj-lt"/>
              </a:defRPr>
            </a:lvl1pPr>
          </a:lstStyle>
          <a:p>
            <a:pPr lvl="0"/>
            <a:r>
              <a:rPr lang="en-US" sz="1600" smtClean="0">
                <a:solidFill>
                  <a:schemeClr val="accent1"/>
                </a:solidFill>
              </a:rPr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52220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756000" y="1620000"/>
            <a:ext cx="8136000" cy="4572000"/>
          </a:xfrm>
        </p:spPr>
        <p:txBody>
          <a:bodyPr/>
          <a:lstStyle>
            <a:lvl1pPr>
              <a:defRPr baseline="0"/>
            </a:lvl1pPr>
            <a:lvl2pPr>
              <a:defRPr baseline="0"/>
            </a:lvl2pPr>
            <a:lvl3pPr>
              <a:defRPr baseline="0"/>
            </a:lvl3pPr>
            <a:lvl4pPr>
              <a:defRPr baseline="0"/>
            </a:lvl4pPr>
            <a:lvl5pPr>
              <a:defRPr baseline="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755650" y="214290"/>
            <a:ext cx="8286781" cy="285730"/>
          </a:xfrm>
        </p:spPr>
        <p:txBody>
          <a:bodyPr/>
          <a:lstStyle>
            <a:lvl1pPr>
              <a:buNone/>
              <a:defRPr sz="1600" b="0">
                <a:solidFill>
                  <a:srgbClr val="0070C0"/>
                </a:solidFill>
                <a:latin typeface="+mj-lt"/>
              </a:defRPr>
            </a:lvl1pPr>
          </a:lstStyle>
          <a:p>
            <a:pPr lvl="0"/>
            <a:r>
              <a:rPr lang="en-US" sz="1600" smtClean="0">
                <a:solidFill>
                  <a:schemeClr val="accent1"/>
                </a:solidFill>
              </a:rPr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80624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756000" y="1620000"/>
            <a:ext cx="7667625" cy="46080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56000" y="612000"/>
            <a:ext cx="7650162" cy="7207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395724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75801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1"/>
          <p:cNvSpPr>
            <a:spLocks noChangeArrowheads="1"/>
          </p:cNvSpPr>
          <p:nvPr/>
        </p:nvSpPr>
        <p:spPr bwMode="auto">
          <a:xfrm>
            <a:off x="0" y="6372225"/>
            <a:ext cx="9144000" cy="485775"/>
          </a:xfrm>
          <a:prstGeom prst="rect">
            <a:avLst/>
          </a:prstGeom>
          <a:solidFill>
            <a:srgbClr val="DCDC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5650" y="1628775"/>
            <a:ext cx="8135938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8" name="Line 12"/>
          <p:cNvSpPr>
            <a:spLocks noChangeShapeType="1"/>
          </p:cNvSpPr>
          <p:nvPr/>
        </p:nvSpPr>
        <p:spPr bwMode="auto">
          <a:xfrm flipH="1">
            <a:off x="0" y="1268413"/>
            <a:ext cx="9144000" cy="0"/>
          </a:xfrm>
          <a:prstGeom prst="line">
            <a:avLst/>
          </a:prstGeom>
          <a:noFill/>
          <a:ln w="9525">
            <a:solidFill>
              <a:schemeClr val="tx2">
                <a:alpha val="78822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 anchor="ctr"/>
          <a:lstStyle/>
          <a:p>
            <a:endParaRPr lang="fr-CH"/>
          </a:p>
        </p:txBody>
      </p:sp>
      <p:sp>
        <p:nvSpPr>
          <p:cNvPr id="1029" name="Rectangle 13"/>
          <p:cNvSpPr>
            <a:spLocks noGrp="1" noChangeArrowheads="1"/>
          </p:cNvSpPr>
          <p:nvPr>
            <p:ph type="title"/>
          </p:nvPr>
        </p:nvSpPr>
        <p:spPr bwMode="auto">
          <a:xfrm>
            <a:off x="755650" y="547688"/>
            <a:ext cx="8120063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0" name="Line 17"/>
          <p:cNvSpPr>
            <a:spLocks noChangeShapeType="1"/>
          </p:cNvSpPr>
          <p:nvPr/>
        </p:nvSpPr>
        <p:spPr bwMode="auto">
          <a:xfrm flipH="1">
            <a:off x="0" y="6381750"/>
            <a:ext cx="9144000" cy="0"/>
          </a:xfrm>
          <a:prstGeom prst="line">
            <a:avLst/>
          </a:prstGeom>
          <a:noFill/>
          <a:ln w="9525">
            <a:solidFill>
              <a:schemeClr val="tx2">
                <a:alpha val="78822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 anchor="ctr"/>
          <a:lstStyle/>
          <a:p>
            <a:endParaRPr lang="fr-CH"/>
          </a:p>
        </p:txBody>
      </p:sp>
      <p:sp>
        <p:nvSpPr>
          <p:cNvPr id="9" name="Rectangle 15"/>
          <p:cNvSpPr txBox="1">
            <a:spLocks noChangeArrowheads="1"/>
          </p:cNvSpPr>
          <p:nvPr/>
        </p:nvSpPr>
        <p:spPr bwMode="auto">
          <a:xfrm>
            <a:off x="3708400" y="6604000"/>
            <a:ext cx="5167313" cy="2540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0" tIns="0" rIns="0" bIns="0"/>
          <a:lstStyle>
            <a:lvl1pPr algn="r" eaLnBrk="0" hangingPunct="0">
              <a:defRPr sz="9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sz="1000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sz="1000" dirty="0" smtClean="0">
                <a:latin typeface="Calibri" pitchFamily="34" charset="0"/>
              </a:rPr>
              <a:t>Copyright 2013 CSEM</a:t>
            </a:r>
            <a:r>
              <a:rPr lang="en-US" sz="1000" dirty="0" smtClean="0">
                <a:latin typeface="Calibri" pitchFamily="34" charset="0"/>
                <a:cs typeface="Arial"/>
              </a:rPr>
              <a:t> </a:t>
            </a:r>
            <a:r>
              <a:rPr lang="en-US" sz="1000" dirty="0" smtClean="0">
                <a:latin typeface="Calibri" pitchFamily="34" charset="0"/>
              </a:rPr>
              <a:t>|</a:t>
            </a:r>
            <a:r>
              <a:rPr lang="en-US" sz="1000" dirty="0" smtClean="0">
                <a:latin typeface="Calibri" pitchFamily="34" charset="0"/>
                <a:cs typeface="Arial"/>
              </a:rPr>
              <a:t> Scientific</a:t>
            </a:r>
            <a:r>
              <a:rPr lang="en-US" sz="1000" baseline="0" dirty="0" smtClean="0">
                <a:latin typeface="Calibri" pitchFamily="34" charset="0"/>
                <a:cs typeface="Arial"/>
              </a:rPr>
              <a:t> Instrumentation a</a:t>
            </a:r>
            <a:r>
              <a:rPr lang="en-US" sz="1000" dirty="0" smtClean="0">
                <a:latin typeface="Calibri" pitchFamily="34" charset="0"/>
              </a:rPr>
              <a:t>ctivity presentation</a:t>
            </a:r>
            <a:r>
              <a:rPr lang="en-US" sz="1000" dirty="0" smtClean="0">
                <a:latin typeface="Calibri" pitchFamily="34" charset="0"/>
                <a:cs typeface="Arial"/>
              </a:rPr>
              <a:t>  </a:t>
            </a:r>
            <a:r>
              <a:rPr lang="en-US" sz="1000" dirty="0" smtClean="0">
                <a:latin typeface="Calibri" pitchFamily="34" charset="0"/>
              </a:rPr>
              <a:t>|</a:t>
            </a:r>
            <a:r>
              <a:rPr lang="en-US" sz="1000" dirty="0" smtClean="0">
                <a:latin typeface="Calibri" pitchFamily="34" charset="0"/>
                <a:cs typeface="Arial"/>
              </a:rPr>
              <a:t> </a:t>
            </a:r>
            <a:r>
              <a:rPr lang="en-US" sz="1000" dirty="0" smtClean="0">
                <a:latin typeface="Calibri" pitchFamily="34" charset="0"/>
              </a:rPr>
              <a:t>Page </a:t>
            </a:r>
            <a:fld id="{227B4F9D-8C41-4C1E-BED5-43D9B2EB577A}" type="slidenum">
              <a:rPr lang="en-US" sz="1000" smtClean="0">
                <a:latin typeface="Calibri" pitchFamily="34" charset="0"/>
              </a:rPr>
              <a:pPr>
                <a:defRPr/>
              </a:pPr>
              <a:t>‹#›</a:t>
            </a:fld>
            <a:endParaRPr lang="en-US" sz="1000" dirty="0" smtClean="0">
              <a:latin typeface="Calibri" pitchFamily="34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604" y="6464332"/>
            <a:ext cx="1463455" cy="312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44" r:id="rId2"/>
    <p:sldLayoutId id="2147483745" r:id="rId3"/>
    <p:sldLayoutId id="2147483746" r:id="rId4"/>
    <p:sldLayoutId id="2147483752" r:id="rId5"/>
    <p:sldLayoutId id="2147483754" r:id="rId6"/>
    <p:sldLayoutId id="2147483759" r:id="rId7"/>
    <p:sldLayoutId id="2147483760" r:id="rId8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Arial" charset="0"/>
        </a:defRPr>
      </a:lvl9pPr>
    </p:titleStyle>
    <p:bodyStyle>
      <a:lvl1pPr marL="271463" indent="-271463" algn="l" rtl="0" eaLnBrk="0" fontAlgn="base" hangingPunct="0">
        <a:lnSpc>
          <a:spcPct val="120000"/>
        </a:lnSpc>
        <a:spcBef>
          <a:spcPct val="30000"/>
        </a:spcBef>
        <a:spcAft>
          <a:spcPct val="0"/>
        </a:spcAft>
        <a:buClr>
          <a:schemeClr val="accent1"/>
        </a:buClr>
        <a:buFont typeface="Verdana" pitchFamily="34" charset="0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19138" indent="-268288" algn="l" rtl="0" eaLnBrk="0" fontAlgn="base" hangingPunct="0">
        <a:lnSpc>
          <a:spcPct val="120000"/>
        </a:lnSpc>
        <a:spcBef>
          <a:spcPct val="30000"/>
        </a:spcBef>
        <a:spcAft>
          <a:spcPct val="0"/>
        </a:spcAft>
        <a:buClr>
          <a:schemeClr val="accent1"/>
        </a:buClr>
        <a:buFont typeface="Verdana" pitchFamily="34" charset="0"/>
        <a:buChar char="•"/>
        <a:defRPr>
          <a:solidFill>
            <a:schemeClr val="tx1"/>
          </a:solidFill>
          <a:latin typeface="+mn-lt"/>
        </a:defRPr>
      </a:lvl2pPr>
      <a:lvl3pPr marL="1165225" indent="-266700" algn="l" rtl="0" eaLnBrk="0" fontAlgn="base" hangingPunct="0">
        <a:lnSpc>
          <a:spcPct val="120000"/>
        </a:lnSpc>
        <a:spcBef>
          <a:spcPct val="30000"/>
        </a:spcBef>
        <a:spcAft>
          <a:spcPct val="0"/>
        </a:spcAft>
        <a:buClr>
          <a:schemeClr val="accent1"/>
        </a:buClr>
        <a:buFont typeface="Verdana" pitchFamily="34" charset="0"/>
        <a:buChar char="•"/>
        <a:defRPr>
          <a:solidFill>
            <a:schemeClr val="tx1"/>
          </a:solidFill>
          <a:latin typeface="+mn-lt"/>
        </a:defRPr>
      </a:lvl3pPr>
      <a:lvl4pPr marL="1611313" indent="-266700" algn="l" rtl="0" eaLnBrk="0" fontAlgn="base" hangingPunct="0">
        <a:lnSpc>
          <a:spcPct val="120000"/>
        </a:lnSpc>
        <a:spcBef>
          <a:spcPct val="30000"/>
        </a:spcBef>
        <a:spcAft>
          <a:spcPct val="0"/>
        </a:spcAft>
        <a:buClr>
          <a:schemeClr val="accent1"/>
        </a:buClr>
        <a:buFont typeface="Arial" charset="0"/>
        <a:buChar char="–"/>
        <a:defRPr>
          <a:solidFill>
            <a:schemeClr val="tx1"/>
          </a:solidFill>
          <a:latin typeface="+mn-lt"/>
        </a:defRPr>
      </a:lvl4pPr>
      <a:lvl5pPr marL="1882775" indent="-53975" algn="l" rtl="0" eaLnBrk="0" fontAlgn="base" hangingPunct="0">
        <a:lnSpc>
          <a:spcPct val="120000"/>
        </a:lnSpc>
        <a:spcBef>
          <a:spcPct val="30000"/>
        </a:spcBef>
        <a:spcAft>
          <a:spcPct val="0"/>
        </a:spcAft>
        <a:buClr>
          <a:schemeClr val="accent1"/>
        </a:buClr>
        <a:buFont typeface="Arial" charset="0"/>
        <a:defRPr>
          <a:solidFill>
            <a:schemeClr val="tx1"/>
          </a:solidFill>
          <a:latin typeface="+mn-lt"/>
        </a:defRPr>
      </a:lvl5pPr>
      <a:lvl6pPr marL="2339975" algn="l" rtl="0" eaLnBrk="1" fontAlgn="base" hangingPunct="1">
        <a:lnSpc>
          <a:spcPct val="120000"/>
        </a:lnSpc>
        <a:spcBef>
          <a:spcPct val="30000"/>
        </a:spcBef>
        <a:spcAft>
          <a:spcPct val="0"/>
        </a:spcAft>
        <a:buClr>
          <a:schemeClr val="accent1"/>
        </a:buClr>
        <a:buFont typeface="Arial" charset="0"/>
        <a:defRPr>
          <a:solidFill>
            <a:schemeClr val="tx1"/>
          </a:solidFill>
          <a:latin typeface="+mn-lt"/>
        </a:defRPr>
      </a:lvl6pPr>
      <a:lvl7pPr marL="2797175" algn="l" rtl="0" eaLnBrk="1" fontAlgn="base" hangingPunct="1">
        <a:lnSpc>
          <a:spcPct val="120000"/>
        </a:lnSpc>
        <a:spcBef>
          <a:spcPct val="30000"/>
        </a:spcBef>
        <a:spcAft>
          <a:spcPct val="0"/>
        </a:spcAft>
        <a:buClr>
          <a:schemeClr val="accent1"/>
        </a:buClr>
        <a:buFont typeface="Arial" charset="0"/>
        <a:defRPr>
          <a:solidFill>
            <a:schemeClr val="tx1"/>
          </a:solidFill>
          <a:latin typeface="+mn-lt"/>
        </a:defRPr>
      </a:lvl7pPr>
      <a:lvl8pPr marL="3254375" algn="l" rtl="0" eaLnBrk="1" fontAlgn="base" hangingPunct="1">
        <a:lnSpc>
          <a:spcPct val="120000"/>
        </a:lnSpc>
        <a:spcBef>
          <a:spcPct val="30000"/>
        </a:spcBef>
        <a:spcAft>
          <a:spcPct val="0"/>
        </a:spcAft>
        <a:buClr>
          <a:schemeClr val="accent1"/>
        </a:buClr>
        <a:buFont typeface="Arial" charset="0"/>
        <a:defRPr>
          <a:solidFill>
            <a:schemeClr val="tx1"/>
          </a:solidFill>
          <a:latin typeface="+mn-lt"/>
        </a:defRPr>
      </a:lvl8pPr>
      <a:lvl9pPr marL="3711575" algn="l" rtl="0" eaLnBrk="1" fontAlgn="base" hangingPunct="1">
        <a:lnSpc>
          <a:spcPct val="120000"/>
        </a:lnSpc>
        <a:spcBef>
          <a:spcPct val="30000"/>
        </a:spcBef>
        <a:spcAft>
          <a:spcPct val="0"/>
        </a:spcAft>
        <a:buClr>
          <a:schemeClr val="accent1"/>
        </a:buClr>
        <a:buFont typeface="Arial" charset="0"/>
        <a:defRPr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jpeg"/><Relationship Id="rId7" Type="http://schemas.openxmlformats.org/officeDocument/2006/relationships/image" Target="../media/image33.tiff"/><Relationship Id="rId12" Type="http://schemas.openxmlformats.org/officeDocument/2006/relationships/image" Target="../media/image3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11" Type="http://schemas.openxmlformats.org/officeDocument/2006/relationships/image" Target="../media/image37.png"/><Relationship Id="rId5" Type="http://schemas.openxmlformats.org/officeDocument/2006/relationships/image" Target="../media/image31.jpeg"/><Relationship Id="rId10" Type="http://schemas.openxmlformats.org/officeDocument/2006/relationships/image" Target="../media/image36.tiff"/><Relationship Id="rId4" Type="http://schemas.openxmlformats.org/officeDocument/2006/relationships/image" Target="../media/image30.jpeg"/><Relationship Id="rId9" Type="http://schemas.openxmlformats.org/officeDocument/2006/relationships/image" Target="../media/image3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mars.jpl.nasa.gov/msl/images/PIA14840-br2.jpg" TargetMode="External"/><Relationship Id="rId7" Type="http://schemas.openxmlformats.org/officeDocument/2006/relationships/image" Target="../media/image4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jpeg"/><Relationship Id="rId3" Type="http://schemas.openxmlformats.org/officeDocument/2006/relationships/image" Target="../media/image64.jpeg"/><Relationship Id="rId7" Type="http://schemas.openxmlformats.org/officeDocument/2006/relationships/image" Target="../media/image66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png"/><Relationship Id="rId5" Type="http://schemas.openxmlformats.org/officeDocument/2006/relationships/hyperlink" Target="http://www.epfl.ch/" TargetMode="External"/><Relationship Id="rId4" Type="http://schemas.openxmlformats.org/officeDocument/2006/relationships/image" Target="http://www2.keck.hawaii.edu/geninfo/noroof1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73.png"/><Relationship Id="rId4" Type="http://schemas.openxmlformats.org/officeDocument/2006/relationships/oleObject" Target="../embeddings/oleObject1.bin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75.png"/><Relationship Id="rId4" Type="http://schemas.openxmlformats.org/officeDocument/2006/relationships/oleObject" Target="../embeddings/oleObject2.bin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gif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7" Type="http://schemas.openxmlformats.org/officeDocument/2006/relationships/image" Target="../media/image82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1.png"/><Relationship Id="rId5" Type="http://schemas.openxmlformats.org/officeDocument/2006/relationships/image" Target="../media/image80.jpeg"/><Relationship Id="rId4" Type="http://schemas.openxmlformats.org/officeDocument/2006/relationships/hyperlink" Target="http://www.b-value.com/homepage.php?companyname=NTE-Sener" TargetMode="Externa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87.png"/><Relationship Id="rId4" Type="http://schemas.openxmlformats.org/officeDocument/2006/relationships/image" Target="../media/image86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emf"/><Relationship Id="rId3" Type="http://schemas.openxmlformats.org/officeDocument/2006/relationships/image" Target="../media/image88.jpeg"/><Relationship Id="rId7" Type="http://schemas.openxmlformats.org/officeDocument/2006/relationships/hyperlink" Target="Delta-sugar_2.exe" TargetMode="External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1.emf"/><Relationship Id="rId5" Type="http://schemas.openxmlformats.org/officeDocument/2006/relationships/image" Target="../media/image90.jpeg"/><Relationship Id="rId4" Type="http://schemas.openxmlformats.org/officeDocument/2006/relationships/image" Target="../media/image89.jpe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Authors"/>
          <p:cNvSpPr>
            <a:spLocks noGrp="1"/>
          </p:cNvSpPr>
          <p:nvPr>
            <p:ph type="subTitle" idx="1"/>
          </p:nvPr>
        </p:nvSpPr>
        <p:spPr>
          <a:xfrm>
            <a:off x="755650" y="1178997"/>
            <a:ext cx="4968477" cy="2177996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Calibri" pitchFamily="34" charset="0"/>
              </a:rPr>
              <a:t>CSEM – 2013</a:t>
            </a:r>
          </a:p>
          <a:p>
            <a:pPr eaLnBrk="1" hangingPunct="1"/>
            <a:r>
              <a:rPr lang="en-US" sz="3200" b="1" dirty="0" smtClean="0">
                <a:latin typeface="Calibri" pitchFamily="34" charset="0"/>
              </a:rPr>
              <a:t>CSEM, an accelerator for </a:t>
            </a:r>
            <a:br>
              <a:rPr lang="en-US" sz="3200" b="1" dirty="0" smtClean="0">
                <a:latin typeface="Calibri" pitchFamily="34" charset="0"/>
              </a:rPr>
            </a:br>
            <a:r>
              <a:rPr lang="en-US" sz="3200" b="1" dirty="0" smtClean="0">
                <a:latin typeface="Calibri" pitchFamily="34" charset="0"/>
              </a:rPr>
              <a:t>Scientific Instrumentation</a:t>
            </a: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759" y="2780928"/>
            <a:ext cx="1988050" cy="1561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34" t="11285" r="26825" b="1715"/>
          <a:stretch>
            <a:fillRect/>
          </a:stretch>
        </p:blipFill>
        <p:spPr bwMode="auto">
          <a:xfrm>
            <a:off x="3131840" y="2852936"/>
            <a:ext cx="1008112" cy="1499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852935"/>
            <a:ext cx="2487389" cy="1499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2852936"/>
            <a:ext cx="1550492" cy="1547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55759" y="5025950"/>
            <a:ext cx="79310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Calibri" pitchFamily="34" charset="0"/>
              </a:rPr>
              <a:t>Dr Ivar KJELBERG</a:t>
            </a:r>
          </a:p>
          <a:p>
            <a:r>
              <a:rPr lang="en-GB" dirty="0" smtClean="0">
                <a:latin typeface="Calibri" pitchFamily="34" charset="0"/>
              </a:rPr>
              <a:t>Senior Project Manager</a:t>
            </a:r>
          </a:p>
          <a:p>
            <a:r>
              <a:rPr lang="en-GB" dirty="0" smtClean="0">
                <a:latin typeface="Calibri" pitchFamily="34" charset="0"/>
              </a:rPr>
              <a:t>Precision mechanisms, Systems			</a:t>
            </a:r>
            <a:r>
              <a:rPr lang="en-GB" dirty="0" err="1" smtClean="0">
                <a:latin typeface="Calibri" pitchFamily="34" charset="0"/>
              </a:rPr>
              <a:t>ivar.kjelberg</a:t>
            </a:r>
            <a:r>
              <a:rPr lang="en-GB" dirty="0" smtClean="0">
                <a:latin typeface="Calibri" pitchFamily="34" charset="0"/>
              </a:rPr>
              <a:t> @ csem.ch</a:t>
            </a:r>
            <a:endParaRPr lang="en-GB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6091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Rounded Rectangle 126"/>
          <p:cNvSpPr/>
          <p:nvPr/>
        </p:nvSpPr>
        <p:spPr>
          <a:xfrm>
            <a:off x="4211960" y="1916832"/>
            <a:ext cx="4680520" cy="4104456"/>
          </a:xfrm>
          <a:prstGeom prst="roundRect">
            <a:avLst>
              <a:gd name="adj" fmla="val 3578"/>
            </a:avLst>
          </a:prstGeom>
          <a:solidFill>
            <a:schemeClr val="bg1"/>
          </a:solidFill>
          <a:ln w="6350">
            <a:solidFill>
              <a:schemeClr val="tx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0243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755649" y="1988840"/>
            <a:ext cx="3393889" cy="3874842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1-Hz linewidth continuous-wave lasers with &lt;100mHz residual frequency drift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Compact and robust </a:t>
            </a:r>
            <a:r>
              <a:rPr lang="en-US" dirty="0" err="1" smtClean="0">
                <a:latin typeface="Calibri" pitchFamily="34" charset="0"/>
              </a:rPr>
              <a:t>opto</a:t>
            </a:r>
            <a:r>
              <a:rPr lang="en-US" dirty="0" smtClean="0">
                <a:latin typeface="Calibri" pitchFamily="34" charset="0"/>
              </a:rPr>
              <a:t>-mechanical system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Fully-stabilized 1 micron and 1.5 microns optical frequency combs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Sub-100 </a:t>
            </a:r>
            <a:r>
              <a:rPr lang="en-US" dirty="0" err="1" smtClean="0">
                <a:latin typeface="Calibri" pitchFamily="34" charset="0"/>
              </a:rPr>
              <a:t>attosecond</a:t>
            </a:r>
            <a:r>
              <a:rPr lang="en-US" dirty="0" smtClean="0">
                <a:latin typeface="Calibri" pitchFamily="34" charset="0"/>
              </a:rPr>
              <a:t> pulse timing jitter of femtosecond lasers at telecom wavelengths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Ultra-low amplitude noise (down to -</a:t>
            </a:r>
            <a:r>
              <a:rPr lang="en-US" dirty="0" smtClean="0">
                <a:latin typeface="Calibri" pitchFamily="34" charset="0"/>
              </a:rPr>
              <a:t>158 </a:t>
            </a:r>
            <a:r>
              <a:rPr lang="en-US" dirty="0" err="1" smtClean="0">
                <a:latin typeface="Calibri" pitchFamily="34" charset="0"/>
              </a:rPr>
              <a:t>dBc</a:t>
            </a:r>
            <a:r>
              <a:rPr lang="en-US" dirty="0" smtClean="0">
                <a:latin typeface="Calibri" pitchFamily="34" charset="0"/>
              </a:rPr>
              <a:t>/Hz</a:t>
            </a:r>
            <a:r>
              <a:rPr lang="en-US" dirty="0" smtClean="0">
                <a:latin typeface="Calibri" pitchFamily="34" charset="0"/>
              </a:rPr>
              <a:t>)</a:t>
            </a:r>
          </a:p>
        </p:txBody>
      </p:sp>
      <p:sp>
        <p:nvSpPr>
          <p:cNvPr id="10242" name="Title 6"/>
          <p:cNvSpPr>
            <a:spLocks noGrp="1"/>
          </p:cNvSpPr>
          <p:nvPr>
            <p:ph type="title"/>
          </p:nvPr>
        </p:nvSpPr>
        <p:spPr>
          <a:xfrm>
            <a:off x="755650" y="547688"/>
            <a:ext cx="8120063" cy="719137"/>
          </a:xfrm>
        </p:spPr>
        <p:txBody>
          <a:bodyPr/>
          <a:lstStyle/>
          <a:p>
            <a:pPr eaLnBrk="1" hangingPunct="1"/>
            <a:r>
              <a:rPr lang="en-US" i="1" dirty="0" smtClean="0">
                <a:latin typeface="Calibri" pitchFamily="34" charset="0"/>
              </a:rPr>
              <a:t>Stabilized lasers</a:t>
            </a:r>
            <a:endParaRPr lang="en-US" i="1" dirty="0">
              <a:latin typeface="Calibri" pitchFamily="34" charset="0"/>
            </a:endParaRPr>
          </a:p>
        </p:txBody>
      </p:sp>
      <p:sp>
        <p:nvSpPr>
          <p:cNvPr id="6" name="Text Placeholder 29"/>
          <p:cNvSpPr txBox="1">
            <a:spLocks/>
          </p:cNvSpPr>
          <p:nvPr/>
        </p:nvSpPr>
        <p:spPr>
          <a:xfrm>
            <a:off x="755650" y="214313"/>
            <a:ext cx="8286750" cy="285750"/>
          </a:xfrm>
          <a:prstGeom prst="rect">
            <a:avLst/>
          </a:prstGeom>
        </p:spPr>
        <p:txBody>
          <a:bodyPr lIns="0" tIns="0" rIns="0" bIns="0"/>
          <a:lstStyle>
            <a:lvl1pPr marL="271463" indent="-271463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9138" indent="-268288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</a:defRPr>
            </a:lvl2pPr>
            <a:lvl3pPr marL="1165225" indent="-266700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11313" indent="-266700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1882775" indent="-53975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5pPr>
            <a:lvl6pPr marL="23399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6pPr>
            <a:lvl7pPr marL="27971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7pPr>
            <a:lvl8pPr marL="32543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8pPr>
            <a:lvl9pPr marL="37115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None/>
            </a:pPr>
            <a:r>
              <a:rPr lang="en-US" sz="1600" dirty="0" smtClean="0">
                <a:solidFill>
                  <a:srgbClr val="0070C0"/>
                </a:solidFill>
                <a:latin typeface="Calibri" pitchFamily="34" charset="0"/>
              </a:rPr>
              <a:t>CSEM </a:t>
            </a:r>
            <a:r>
              <a:rPr lang="en-US" sz="1600" i="1" dirty="0" smtClean="0">
                <a:solidFill>
                  <a:srgbClr val="0070C0"/>
                </a:solidFill>
                <a:latin typeface="Calibri" pitchFamily="34" charset="0"/>
              </a:rPr>
              <a:t>Scientific Instrumentation</a:t>
            </a:r>
            <a:r>
              <a:rPr lang="en-US" sz="1600" dirty="0" smtClean="0">
                <a:solidFill>
                  <a:srgbClr val="0070C0"/>
                </a:solidFill>
                <a:latin typeface="Calibri" pitchFamily="34" charset="0"/>
              </a:rPr>
              <a:t> </a:t>
            </a:r>
            <a:r>
              <a:rPr lang="en-US" sz="1600" dirty="0">
                <a:solidFill>
                  <a:srgbClr val="0070C0"/>
                </a:solidFill>
                <a:latin typeface="Calibri" pitchFamily="34" charset="0"/>
              </a:rPr>
              <a:t>examples	Stabilized lasers </a:t>
            </a:r>
            <a:endParaRPr lang="en-US" sz="1600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755650" y="1484784"/>
            <a:ext cx="1296070" cy="43204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r>
              <a:rPr lang="en-US" sz="2400" dirty="0" smtClean="0">
                <a:latin typeface="Calibri" pitchFamily="34" charset="0"/>
              </a:rPr>
              <a:t>Results</a:t>
            </a:r>
            <a:endParaRPr lang="en-US" dirty="0">
              <a:latin typeface="Calibri" pitchFamily="34" charset="0"/>
            </a:endParaRPr>
          </a:p>
        </p:txBody>
      </p:sp>
      <p:pic>
        <p:nvPicPr>
          <p:cNvPr id="10" name="Picture 1" descr="image001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20"/>
          <a:stretch/>
        </p:blipFill>
        <p:spPr bwMode="auto">
          <a:xfrm>
            <a:off x="4355976" y="2276872"/>
            <a:ext cx="2253351" cy="1664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" t="8988" r="3637"/>
          <a:stretch/>
        </p:blipFill>
        <p:spPr bwMode="auto">
          <a:xfrm>
            <a:off x="4283968" y="4177657"/>
            <a:ext cx="2448272" cy="177162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Picture 206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217208" y="2308953"/>
            <a:ext cx="3024336" cy="2240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5013176"/>
            <a:ext cx="1245108" cy="9071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2791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Rounded Rectangle 126"/>
          <p:cNvSpPr/>
          <p:nvPr/>
        </p:nvSpPr>
        <p:spPr>
          <a:xfrm>
            <a:off x="4149539" y="1974194"/>
            <a:ext cx="4680520" cy="4104456"/>
          </a:xfrm>
          <a:prstGeom prst="roundRect">
            <a:avLst>
              <a:gd name="adj" fmla="val 3578"/>
            </a:avLst>
          </a:prstGeom>
          <a:solidFill>
            <a:schemeClr val="bg1"/>
          </a:solidFill>
          <a:ln w="6350">
            <a:solidFill>
              <a:schemeClr val="tx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0243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755650" y="2134969"/>
            <a:ext cx="3312294" cy="3874842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Concept and realization of a miniature, low-power and low-cost atomic clock 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In house manufacturing and integration of the main building blocks:</a:t>
            </a:r>
          </a:p>
          <a:p>
            <a:pPr marL="538163" lvl="1" eaLnBrk="1" hangingPunct="1">
              <a:buFont typeface="Arial" pitchFamily="34" charset="0"/>
              <a:buChar char="•"/>
            </a:pPr>
            <a:r>
              <a:rPr lang="en-US" dirty="0" smtClean="0">
                <a:latin typeface="Calibri" pitchFamily="34" charset="0"/>
              </a:rPr>
              <a:t>miniature atomic vapor cell</a:t>
            </a:r>
          </a:p>
          <a:p>
            <a:pPr marL="538163" lvl="1" eaLnBrk="1" hangingPunct="1">
              <a:buFont typeface="Arial" pitchFamily="34" charset="0"/>
              <a:buChar char="•"/>
            </a:pPr>
            <a:r>
              <a:rPr lang="en-US" dirty="0" smtClean="0">
                <a:latin typeface="Calibri" pitchFamily="34" charset="0"/>
              </a:rPr>
              <a:t>stabilized laser source</a:t>
            </a:r>
          </a:p>
          <a:p>
            <a:pPr marL="538163" lvl="1" eaLnBrk="1" hangingPunct="1">
              <a:buFont typeface="Arial" pitchFamily="34" charset="0"/>
              <a:buChar char="•"/>
            </a:pPr>
            <a:r>
              <a:rPr lang="en-US" dirty="0" smtClean="0">
                <a:latin typeface="Calibri" pitchFamily="34" charset="0"/>
              </a:rPr>
              <a:t>ultra-low power ASIC</a:t>
            </a:r>
          </a:p>
          <a:p>
            <a:pPr marL="538163" lvl="1" eaLnBrk="1" hangingPunct="1">
              <a:buFont typeface="Arial" pitchFamily="34" charset="0"/>
              <a:buChar char="•"/>
            </a:pPr>
            <a:r>
              <a:rPr lang="en-US" dirty="0" smtClean="0">
                <a:latin typeface="Calibri" pitchFamily="34" charset="0"/>
              </a:rPr>
              <a:t>packaging and encapsulation</a:t>
            </a:r>
          </a:p>
          <a:p>
            <a:pPr eaLnBrk="1" hangingPunct="1">
              <a:buFont typeface="Wingdings" pitchFamily="2" charset="2"/>
              <a:buChar char="Ø"/>
            </a:pPr>
            <a:endParaRPr lang="en-US" dirty="0">
              <a:latin typeface="Calibri" pitchFamily="34" charset="0"/>
            </a:endParaRPr>
          </a:p>
        </p:txBody>
      </p:sp>
      <p:sp>
        <p:nvSpPr>
          <p:cNvPr id="10242" name="Title 6"/>
          <p:cNvSpPr>
            <a:spLocks noGrp="1"/>
          </p:cNvSpPr>
          <p:nvPr>
            <p:ph type="title"/>
          </p:nvPr>
        </p:nvSpPr>
        <p:spPr>
          <a:xfrm>
            <a:off x="755650" y="547688"/>
            <a:ext cx="8120063" cy="719137"/>
          </a:xfrm>
        </p:spPr>
        <p:txBody>
          <a:bodyPr/>
          <a:lstStyle/>
          <a:p>
            <a:pPr eaLnBrk="1" hangingPunct="1"/>
            <a:r>
              <a:rPr lang="en-US" i="1" dirty="0" smtClean="0">
                <a:latin typeface="Calibri" pitchFamily="34" charset="0"/>
              </a:rPr>
              <a:t>Swiss Miniature Atomic Clock (Swiss–MAC)</a:t>
            </a:r>
            <a:endParaRPr lang="en-US" i="1" dirty="0">
              <a:latin typeface="Calibri" pitchFamily="34" charset="0"/>
            </a:endParaRPr>
          </a:p>
        </p:txBody>
      </p:sp>
      <p:sp>
        <p:nvSpPr>
          <p:cNvPr id="6" name="Text Placeholder 29"/>
          <p:cNvSpPr txBox="1">
            <a:spLocks/>
          </p:cNvSpPr>
          <p:nvPr/>
        </p:nvSpPr>
        <p:spPr>
          <a:xfrm>
            <a:off x="755650" y="214313"/>
            <a:ext cx="8286750" cy="285750"/>
          </a:xfrm>
          <a:prstGeom prst="rect">
            <a:avLst/>
          </a:prstGeom>
        </p:spPr>
        <p:txBody>
          <a:bodyPr lIns="0" tIns="0" rIns="0" bIns="0"/>
          <a:lstStyle>
            <a:lvl1pPr marL="271463" indent="-271463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9138" indent="-268288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</a:defRPr>
            </a:lvl2pPr>
            <a:lvl3pPr marL="1165225" indent="-266700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11313" indent="-266700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1882775" indent="-53975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5pPr>
            <a:lvl6pPr marL="23399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6pPr>
            <a:lvl7pPr marL="27971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7pPr>
            <a:lvl8pPr marL="32543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8pPr>
            <a:lvl9pPr marL="37115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None/>
            </a:pPr>
            <a:r>
              <a:rPr lang="en-US" sz="1600" dirty="0" smtClean="0">
                <a:solidFill>
                  <a:srgbClr val="0070C0"/>
                </a:solidFill>
                <a:latin typeface="Calibri" pitchFamily="34" charset="0"/>
              </a:rPr>
              <a:t>CSEM </a:t>
            </a:r>
            <a:r>
              <a:rPr lang="en-US" sz="1600" i="1" dirty="0" smtClean="0">
                <a:solidFill>
                  <a:srgbClr val="0070C0"/>
                </a:solidFill>
                <a:latin typeface="Calibri" pitchFamily="34" charset="0"/>
              </a:rPr>
              <a:t>Scientific Instrumentation</a:t>
            </a:r>
            <a:r>
              <a:rPr lang="en-US" sz="1600" dirty="0" smtClean="0">
                <a:solidFill>
                  <a:srgbClr val="0070C0"/>
                </a:solidFill>
                <a:latin typeface="Calibri" pitchFamily="34" charset="0"/>
              </a:rPr>
              <a:t> </a:t>
            </a:r>
            <a:r>
              <a:rPr lang="en-US" sz="1600" dirty="0">
                <a:solidFill>
                  <a:srgbClr val="0070C0"/>
                </a:solidFill>
                <a:latin typeface="Calibri" pitchFamily="34" charset="0"/>
              </a:rPr>
              <a:t>examples	Atomic clocks</a:t>
            </a:r>
          </a:p>
          <a:p>
            <a:pPr>
              <a:buNone/>
            </a:pPr>
            <a:r>
              <a:rPr lang="en-US" sz="1600" dirty="0" smtClean="0">
                <a:solidFill>
                  <a:srgbClr val="0070C0"/>
                </a:solidFill>
                <a:latin typeface="Calibri" pitchFamily="34" charset="0"/>
              </a:rPr>
              <a:t> </a:t>
            </a:r>
            <a:endParaRPr lang="en-US" sz="1600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122" name="Rounded Rectangle 121"/>
          <p:cNvSpPr/>
          <p:nvPr/>
        </p:nvSpPr>
        <p:spPr>
          <a:xfrm>
            <a:off x="755650" y="1484784"/>
            <a:ext cx="1728118" cy="43204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r>
              <a:rPr lang="en-US" sz="2400" dirty="0" smtClean="0">
                <a:latin typeface="Calibri" pitchFamily="34" charset="0"/>
              </a:rPr>
              <a:t>Objectives</a:t>
            </a:r>
            <a:endParaRPr lang="en-US" dirty="0">
              <a:latin typeface="Calibri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375052" y="2124254"/>
            <a:ext cx="4229493" cy="3804335"/>
            <a:chOff x="4427753" y="2132856"/>
            <a:chExt cx="4229493" cy="3804335"/>
          </a:xfrm>
        </p:grpSpPr>
        <p:pic>
          <p:nvPicPr>
            <p:cNvPr id="4099" name="Picture 3" descr="\\strne01-b.csem.local\proj1\261-SF.1376_MIP13_SMAC+\PublicDocuments\SMAC2012\Pictures\1206190825463250124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27753" y="2132856"/>
              <a:ext cx="1440391" cy="108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00" name="Picture 4" descr="\\strne01-b.csem.local\proj1\261-SF.1376_MIP13_SMAC+\PublicDocuments\SMAC2012\Pictures\12100914091626905554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532" t="8223" r="15795" b="5247"/>
            <a:stretch/>
          </p:blipFill>
          <p:spPr bwMode="auto">
            <a:xfrm>
              <a:off x="5921185" y="2132856"/>
              <a:ext cx="1243019" cy="108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01" name="Picture 5" descr="\\strne01-b.csem.local\proj1\261-SF.1376_MIP13_SMAC+\PublicDocuments\SMAC2012\Pictures\12101010002011711634.jp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19" t="11200" r="10243" b="17469"/>
            <a:stretch/>
          </p:blipFill>
          <p:spPr bwMode="auto">
            <a:xfrm>
              <a:off x="7555990" y="3272283"/>
              <a:ext cx="1101256" cy="9859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02" name="Picture 6" descr="\\strne01-b.csem.local\proj1\261-SF.1376_MIP13_SMAC+\PublicDocuments\SMAC2012\Pictures\1302190931198854335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4235524" y="3464514"/>
              <a:ext cx="1536588" cy="11521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03" name="Picture 7" descr="\\strne01-b.csem.local\proj1\261-SF.1376_MIP13_SMAC+\PublicDocuments\SMAC2012\Pictures\image0009.tif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17246" y="2132856"/>
              <a:ext cx="1440000" cy="108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04" name="Picture 8" descr="\\strne01-b.csem.local\proj1\261-SF.1376_MIP13_SMAC+\PublicDocuments\SMAC2012\Pictures\CIMG2524.JPG"/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06" t="31923" r="33127" b="32542"/>
            <a:stretch/>
          </p:blipFill>
          <p:spPr bwMode="auto">
            <a:xfrm>
              <a:off x="5640402" y="3272283"/>
              <a:ext cx="1855471" cy="1537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15" descr="\\strne01-a\archives-e\Projets\261_Archives_projets\VTCAR1_261-IN_1287\4_EXECUTION_DU_PROJET\DOCUMENTS\Reporting\Final\Pictures\Optical_assembly.JPG"/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101" t="7331" r="13471" b="11360"/>
            <a:stretch/>
          </p:blipFill>
          <p:spPr bwMode="auto">
            <a:xfrm>
              <a:off x="7350382" y="4855542"/>
              <a:ext cx="1306864" cy="1080000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4105" name="Picture 9" descr="\\strne01-b.csem.local\proj1\261-SF.1376_MIP13_SMAC+\PublicDocuments\SMAC2012\Pictures\image0025.tif"/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182" t="15202" r="13788" b="14749"/>
            <a:stretch/>
          </p:blipFill>
          <p:spPr bwMode="auto">
            <a:xfrm>
              <a:off x="6026767" y="4855542"/>
              <a:ext cx="1275187" cy="108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2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27753" y="4857191"/>
              <a:ext cx="1546295" cy="10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107" name="Picture 11" descr="http://sps.csem.local/media/Corporate%20Identity%20Pictures/logo_csem.png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54448" y="4318216"/>
              <a:ext cx="904339" cy="1770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Rectangle 1"/>
            <p:cNvSpPr/>
            <p:nvPr/>
          </p:nvSpPr>
          <p:spPr>
            <a:xfrm>
              <a:off x="7555990" y="4544315"/>
              <a:ext cx="1101256" cy="264558"/>
            </a:xfrm>
            <a:prstGeom prst="rect">
              <a:avLst/>
            </a:prstGeom>
            <a:solidFill>
              <a:srgbClr val="8787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</a:rPr>
                <a:t>Swiss–MAC</a:t>
              </a:r>
              <a:endParaRPr lang="en-US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endParaRPr>
            </a:p>
          </p:txBody>
        </p:sp>
      </p:grp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4421462" y="1628800"/>
            <a:ext cx="412839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dirty="0" smtClean="0">
                <a:solidFill>
                  <a:srgbClr val="FF0000"/>
                </a:solidFill>
                <a:latin typeface="Calibri" pitchFamily="34" charset="0"/>
              </a:rPr>
              <a:t>System integration</a:t>
            </a:r>
            <a:endParaRPr lang="en-US" dirty="0">
              <a:solidFill>
                <a:srgbClr val="FF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23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Rounded Rectangle 126"/>
          <p:cNvSpPr/>
          <p:nvPr/>
        </p:nvSpPr>
        <p:spPr>
          <a:xfrm>
            <a:off x="4149539" y="1974194"/>
            <a:ext cx="4680520" cy="4104456"/>
          </a:xfrm>
          <a:prstGeom prst="roundRect">
            <a:avLst>
              <a:gd name="adj" fmla="val 3578"/>
            </a:avLst>
          </a:prstGeom>
          <a:solidFill>
            <a:schemeClr val="bg1"/>
          </a:solidFill>
          <a:ln w="6350">
            <a:solidFill>
              <a:schemeClr val="tx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0243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755649" y="2134969"/>
            <a:ext cx="3393889" cy="3874842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Versatile prototype assembled and integrated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Prototype currently under full characterization</a:t>
            </a:r>
          </a:p>
          <a:p>
            <a:pPr marL="0" indent="0" eaLnBrk="1" hangingPunct="1">
              <a:buNone/>
            </a:pPr>
            <a:r>
              <a:rPr lang="en-US" u="sng" dirty="0" smtClean="0">
                <a:latin typeface="Calibri" pitchFamily="34" charset="0"/>
              </a:rPr>
              <a:t>Target performances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Frequency stability:</a:t>
            </a:r>
          </a:p>
          <a:p>
            <a:pPr marL="538163" lvl="1" eaLnBrk="1" hangingPunct="1">
              <a:buFont typeface="Arial" pitchFamily="34" charset="0"/>
              <a:buChar char="•"/>
            </a:pPr>
            <a:r>
              <a:rPr lang="el-GR" dirty="0" smtClean="0">
                <a:latin typeface="Calibri" pitchFamily="34" charset="0"/>
              </a:rPr>
              <a:t>σ</a:t>
            </a:r>
            <a:r>
              <a:rPr lang="fr-CH" baseline="-25000" dirty="0" smtClean="0">
                <a:latin typeface="Calibri" pitchFamily="34" charset="0"/>
              </a:rPr>
              <a:t>y</a:t>
            </a:r>
            <a:r>
              <a:rPr lang="fr-CH" dirty="0" smtClean="0">
                <a:latin typeface="Calibri" pitchFamily="34" charset="0"/>
              </a:rPr>
              <a:t> </a:t>
            </a:r>
            <a:r>
              <a:rPr lang="en-US" dirty="0" smtClean="0">
                <a:latin typeface="Calibri" pitchFamily="34" charset="0"/>
              </a:rPr>
              <a:t>&lt; 2</a:t>
            </a:r>
            <a:r>
              <a:rPr lang="en-US" dirty="0" smtClean="0">
                <a:latin typeface="Calibri" pitchFamily="34" charset="0"/>
                <a:cs typeface="Arial"/>
              </a:rPr>
              <a:t>∙10</a:t>
            </a:r>
            <a:r>
              <a:rPr lang="en-US" baseline="30000" dirty="0" smtClean="0">
                <a:latin typeface="Calibri" pitchFamily="34" charset="0"/>
                <a:cs typeface="Arial"/>
              </a:rPr>
              <a:t>-10</a:t>
            </a:r>
            <a:r>
              <a:rPr lang="en-US" dirty="0" smtClean="0">
                <a:latin typeface="Calibri" pitchFamily="34" charset="0"/>
                <a:cs typeface="Arial"/>
              </a:rPr>
              <a:t> @ 1s</a:t>
            </a:r>
          </a:p>
          <a:p>
            <a:pPr marL="538163" lvl="1" eaLnBrk="1" hangingPunct="1">
              <a:buFont typeface="Arial" pitchFamily="34" charset="0"/>
              <a:buChar char="•"/>
            </a:pPr>
            <a:r>
              <a:rPr lang="el-GR" dirty="0">
                <a:latin typeface="Calibri" pitchFamily="34" charset="0"/>
              </a:rPr>
              <a:t>σ</a:t>
            </a:r>
            <a:r>
              <a:rPr lang="fr-CH" baseline="-25000" dirty="0">
                <a:latin typeface="Calibri" pitchFamily="34" charset="0"/>
              </a:rPr>
              <a:t>y</a:t>
            </a:r>
            <a:r>
              <a:rPr lang="fr-CH" dirty="0">
                <a:latin typeface="Calibri" pitchFamily="34" charset="0"/>
              </a:rPr>
              <a:t> </a:t>
            </a:r>
            <a:r>
              <a:rPr lang="en-US" dirty="0">
                <a:latin typeface="Calibri" pitchFamily="34" charset="0"/>
              </a:rPr>
              <a:t>&lt; </a:t>
            </a:r>
            <a:r>
              <a:rPr lang="en-US" dirty="0" smtClean="0">
                <a:latin typeface="Calibri" pitchFamily="34" charset="0"/>
              </a:rPr>
              <a:t>2</a:t>
            </a:r>
            <a:r>
              <a:rPr lang="en-US" dirty="0" smtClean="0">
                <a:latin typeface="Calibri" pitchFamily="34" charset="0"/>
                <a:cs typeface="Arial"/>
              </a:rPr>
              <a:t>∙10</a:t>
            </a:r>
            <a:r>
              <a:rPr lang="en-US" baseline="30000" dirty="0" smtClean="0">
                <a:latin typeface="Calibri" pitchFamily="34" charset="0"/>
                <a:cs typeface="Arial"/>
              </a:rPr>
              <a:t>-11</a:t>
            </a:r>
            <a:r>
              <a:rPr lang="en-US" dirty="0" smtClean="0">
                <a:latin typeface="Calibri" pitchFamily="34" charset="0"/>
                <a:cs typeface="Arial"/>
              </a:rPr>
              <a:t> </a:t>
            </a:r>
            <a:r>
              <a:rPr lang="en-US" dirty="0">
                <a:latin typeface="Calibri" pitchFamily="34" charset="0"/>
                <a:cs typeface="Arial"/>
              </a:rPr>
              <a:t>@ </a:t>
            </a:r>
            <a:r>
              <a:rPr lang="en-US" dirty="0" smtClean="0">
                <a:latin typeface="Calibri" pitchFamily="34" charset="0"/>
                <a:cs typeface="Arial"/>
              </a:rPr>
              <a:t>1day</a:t>
            </a:r>
            <a:endParaRPr lang="en-US" dirty="0" smtClean="0">
              <a:latin typeface="Calibri" pitchFamily="34" charset="0"/>
            </a:endParaRPr>
          </a:p>
          <a:p>
            <a:pPr eaLnBrk="1" hangingPunct="1">
              <a:buFont typeface="Wingdings" pitchFamily="2" charset="2"/>
              <a:buChar char="Ø"/>
            </a:pPr>
            <a:r>
              <a:rPr lang="en-US" dirty="0">
                <a:latin typeface="Calibri" pitchFamily="34" charset="0"/>
              </a:rPr>
              <a:t>Volume &lt; 5 </a:t>
            </a:r>
            <a:r>
              <a:rPr lang="en-US" dirty="0" smtClean="0">
                <a:latin typeface="Calibri" pitchFamily="34" charset="0"/>
              </a:rPr>
              <a:t>cm</a:t>
            </a:r>
            <a:r>
              <a:rPr lang="en-US" baseline="30000" dirty="0" smtClean="0">
                <a:latin typeface="Calibri" pitchFamily="34" charset="0"/>
              </a:rPr>
              <a:t>3</a:t>
            </a:r>
            <a:endParaRPr lang="en-US" dirty="0" smtClean="0">
              <a:latin typeface="Calibri" pitchFamily="34" charset="0"/>
            </a:endParaRPr>
          </a:p>
          <a:p>
            <a:pPr eaLnBrk="1" hangingPunct="1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Power consumption &lt; 100 </a:t>
            </a:r>
            <a:r>
              <a:rPr lang="en-US" dirty="0" err="1" smtClean="0">
                <a:latin typeface="Calibri" pitchFamily="34" charset="0"/>
              </a:rPr>
              <a:t>mW</a:t>
            </a:r>
            <a:endParaRPr lang="en-US" dirty="0">
              <a:latin typeface="Calibri" pitchFamily="34" charset="0"/>
              <a:cs typeface="Arial"/>
            </a:endParaRPr>
          </a:p>
          <a:p>
            <a:pPr eaLnBrk="1" hangingPunct="1">
              <a:buFont typeface="Wingdings" pitchFamily="2" charset="2"/>
              <a:buChar char="Ø"/>
            </a:pPr>
            <a:endParaRPr lang="en-US" dirty="0">
              <a:latin typeface="Calibri" pitchFamily="34" charset="0"/>
            </a:endParaRPr>
          </a:p>
        </p:txBody>
      </p:sp>
      <p:sp>
        <p:nvSpPr>
          <p:cNvPr id="10242" name="Title 6"/>
          <p:cNvSpPr>
            <a:spLocks noGrp="1"/>
          </p:cNvSpPr>
          <p:nvPr>
            <p:ph type="title"/>
          </p:nvPr>
        </p:nvSpPr>
        <p:spPr>
          <a:xfrm>
            <a:off x="755650" y="547688"/>
            <a:ext cx="8120063" cy="719137"/>
          </a:xfrm>
        </p:spPr>
        <p:txBody>
          <a:bodyPr/>
          <a:lstStyle/>
          <a:p>
            <a:pPr eaLnBrk="1" hangingPunct="1"/>
            <a:r>
              <a:rPr lang="en-US" i="1" dirty="0" smtClean="0">
                <a:latin typeface="Calibri" pitchFamily="34" charset="0"/>
              </a:rPr>
              <a:t>Swiss Miniature Atomic Clock (Swiss–MAC)</a:t>
            </a:r>
            <a:endParaRPr lang="en-US" i="1" dirty="0">
              <a:latin typeface="Calibri" pitchFamily="34" charset="0"/>
            </a:endParaRPr>
          </a:p>
        </p:txBody>
      </p:sp>
      <p:sp>
        <p:nvSpPr>
          <p:cNvPr id="6" name="Text Placeholder 29"/>
          <p:cNvSpPr txBox="1">
            <a:spLocks/>
          </p:cNvSpPr>
          <p:nvPr/>
        </p:nvSpPr>
        <p:spPr>
          <a:xfrm>
            <a:off x="755650" y="214313"/>
            <a:ext cx="8286750" cy="285750"/>
          </a:xfrm>
          <a:prstGeom prst="rect">
            <a:avLst/>
          </a:prstGeom>
        </p:spPr>
        <p:txBody>
          <a:bodyPr lIns="0" tIns="0" rIns="0" bIns="0"/>
          <a:lstStyle>
            <a:lvl1pPr marL="271463" indent="-271463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9138" indent="-268288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</a:defRPr>
            </a:lvl2pPr>
            <a:lvl3pPr marL="1165225" indent="-266700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11313" indent="-266700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1882775" indent="-53975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5pPr>
            <a:lvl6pPr marL="23399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6pPr>
            <a:lvl7pPr marL="27971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7pPr>
            <a:lvl8pPr marL="32543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8pPr>
            <a:lvl9pPr marL="37115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None/>
            </a:pPr>
            <a:r>
              <a:rPr lang="en-US" sz="1600" dirty="0" smtClean="0">
                <a:solidFill>
                  <a:srgbClr val="0070C0"/>
                </a:solidFill>
                <a:latin typeface="Calibri" pitchFamily="34" charset="0"/>
              </a:rPr>
              <a:t>CSEM </a:t>
            </a:r>
            <a:r>
              <a:rPr lang="en-US" sz="1600" i="1" dirty="0" smtClean="0">
                <a:solidFill>
                  <a:srgbClr val="0070C0"/>
                </a:solidFill>
                <a:latin typeface="Calibri" pitchFamily="34" charset="0"/>
              </a:rPr>
              <a:t>Scientific Instrumentation</a:t>
            </a:r>
            <a:r>
              <a:rPr lang="en-US" sz="1600" dirty="0" smtClean="0">
                <a:solidFill>
                  <a:srgbClr val="0070C0"/>
                </a:solidFill>
                <a:latin typeface="Calibri" pitchFamily="34" charset="0"/>
              </a:rPr>
              <a:t> </a:t>
            </a:r>
            <a:r>
              <a:rPr lang="en-US" sz="1600" dirty="0" smtClean="0">
                <a:solidFill>
                  <a:srgbClr val="0070C0"/>
                </a:solidFill>
                <a:latin typeface="Calibri" pitchFamily="34" charset="0"/>
              </a:rPr>
              <a:t>examples 	Atomic clocks</a:t>
            </a:r>
            <a:r>
              <a:rPr lang="en-US" sz="1600" dirty="0" smtClean="0">
                <a:solidFill>
                  <a:srgbClr val="0070C0"/>
                </a:solidFill>
                <a:latin typeface="Calibri" pitchFamily="34" charset="0"/>
              </a:rPr>
              <a:t> </a:t>
            </a:r>
            <a:endParaRPr lang="en-US" sz="1600" dirty="0">
              <a:solidFill>
                <a:srgbClr val="0070C0"/>
              </a:solidFill>
              <a:latin typeface="Calibri" pitchFamily="34" charset="0"/>
            </a:endParaRPr>
          </a:p>
        </p:txBody>
      </p:sp>
      <p:pic>
        <p:nvPicPr>
          <p:cNvPr id="8" name="Picture 2" descr="\\strne01-b.csem.local\proj1\261-SF.1376_MIP13_SMAC+\PublicDocuments\SMAC2012\Pictures\Joelle_Neuenschwander_MG_956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18" r="9882"/>
          <a:stretch/>
        </p:blipFill>
        <p:spPr bwMode="auto">
          <a:xfrm>
            <a:off x="4346645" y="2147714"/>
            <a:ext cx="4320480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ounded Rectangle 8"/>
          <p:cNvSpPr/>
          <p:nvPr/>
        </p:nvSpPr>
        <p:spPr>
          <a:xfrm>
            <a:off x="755650" y="1484784"/>
            <a:ext cx="1296070" cy="43204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r>
              <a:rPr lang="en-US" sz="2400" dirty="0" smtClean="0">
                <a:latin typeface="Calibri" pitchFamily="34" charset="0"/>
              </a:rPr>
              <a:t>Results</a:t>
            </a:r>
            <a:endParaRPr lang="en-US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2283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6"/>
          <p:cNvSpPr>
            <a:spLocks noGrp="1"/>
          </p:cNvSpPr>
          <p:nvPr>
            <p:ph type="title"/>
          </p:nvPr>
        </p:nvSpPr>
        <p:spPr>
          <a:xfrm>
            <a:off x="755650" y="547688"/>
            <a:ext cx="8286750" cy="719137"/>
          </a:xfrm>
        </p:spPr>
        <p:txBody>
          <a:bodyPr/>
          <a:lstStyle/>
          <a:p>
            <a:pPr eaLnBrk="1" hangingPunct="1"/>
            <a:r>
              <a:rPr lang="en-US" i="1" dirty="0" smtClean="0">
                <a:latin typeface="Calibri" pitchFamily="34" charset="0"/>
              </a:rPr>
              <a:t>Flash Optical Sensor for Terrain Relative Navigation </a:t>
            </a:r>
            <a:r>
              <a:rPr lang="en-US" sz="1800" i="1" dirty="0" smtClean="0">
                <a:latin typeface="Calibri" pitchFamily="34" charset="0"/>
              </a:rPr>
              <a:t>(EU-FOSTERNAV</a:t>
            </a:r>
            <a:r>
              <a:rPr lang="en-US" sz="1800" i="1" dirty="0" smtClean="0">
                <a:latin typeface="Calibri" pitchFamily="34" charset="0"/>
              </a:rPr>
              <a:t>)</a:t>
            </a:r>
            <a:endParaRPr lang="en-US" i="1" dirty="0">
              <a:latin typeface="Calibri" pitchFamily="34" charset="0"/>
            </a:endParaRPr>
          </a:p>
        </p:txBody>
      </p:sp>
      <p:sp>
        <p:nvSpPr>
          <p:cNvPr id="10243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756000" y="2132856"/>
            <a:ext cx="3239936" cy="4059144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263525" lvl="1" indent="-263525" eaLnBrk="1" hangingPunct="1">
              <a:buFont typeface="Wingdings" pitchFamily="2" charset="2"/>
              <a:buChar char="Ø"/>
            </a:pPr>
            <a:r>
              <a:rPr lang="en-GB" dirty="0">
                <a:latin typeface="Calibri" pitchFamily="34" charset="0"/>
              </a:rPr>
              <a:t>Study</a:t>
            </a:r>
            <a:br>
              <a:rPr lang="en-GB" dirty="0">
                <a:latin typeface="Calibri" pitchFamily="34" charset="0"/>
              </a:rPr>
            </a:br>
            <a:r>
              <a:rPr lang="en-GB" dirty="0">
                <a:latin typeface="Calibri" pitchFamily="34" charset="0"/>
              </a:rPr>
              <a:t>multiple </a:t>
            </a:r>
            <a:r>
              <a:rPr lang="en-GB" dirty="0">
                <a:latin typeface="Calibri" pitchFamily="34" charset="0"/>
              </a:rPr>
              <a:t>beam 3D flash imaging </a:t>
            </a:r>
            <a:r>
              <a:rPr lang="en-GB" dirty="0" err="1">
                <a:latin typeface="Calibri" pitchFamily="34" charset="0"/>
              </a:rPr>
              <a:t>LiDAR</a:t>
            </a:r>
            <a:r>
              <a:rPr lang="en-GB" dirty="0">
                <a:latin typeface="Calibri" pitchFamily="34" charset="0"/>
              </a:rPr>
              <a:t> for soft-landing and  rendezvous applications.</a:t>
            </a:r>
          </a:p>
          <a:p>
            <a:pPr marL="263525" lvl="1" indent="-263525" eaLnBrk="1" hangingPunct="1">
              <a:buFont typeface="Wingdings" pitchFamily="2" charset="2"/>
              <a:buChar char="Ø"/>
            </a:pPr>
            <a:r>
              <a:rPr lang="en-GB" dirty="0">
                <a:latin typeface="Calibri" pitchFamily="34" charset="0"/>
              </a:rPr>
              <a:t>Develop/build a prototype</a:t>
            </a:r>
          </a:p>
          <a:p>
            <a:pPr marL="263525" lvl="1" indent="-263525" eaLnBrk="1" hangingPunct="1">
              <a:buFont typeface="Wingdings" pitchFamily="2" charset="2"/>
              <a:buChar char="Ø"/>
            </a:pPr>
            <a:r>
              <a:rPr lang="en-GB" dirty="0">
                <a:latin typeface="Calibri" pitchFamily="34" charset="0"/>
              </a:rPr>
              <a:t>Test the prototype on test benches reproducing missions conditions</a:t>
            </a:r>
          </a:p>
        </p:txBody>
      </p:sp>
      <p:sp>
        <p:nvSpPr>
          <p:cNvPr id="6" name="Text Placeholder 29"/>
          <p:cNvSpPr txBox="1">
            <a:spLocks/>
          </p:cNvSpPr>
          <p:nvPr/>
        </p:nvSpPr>
        <p:spPr>
          <a:xfrm>
            <a:off x="755650" y="211500"/>
            <a:ext cx="8286750" cy="285750"/>
          </a:xfrm>
          <a:prstGeom prst="rect">
            <a:avLst/>
          </a:prstGeom>
        </p:spPr>
        <p:txBody>
          <a:bodyPr lIns="0" tIns="0" rIns="0" bIns="0"/>
          <a:lstStyle>
            <a:lvl1pPr marL="271463" indent="-271463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9138" indent="-268288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</a:defRPr>
            </a:lvl2pPr>
            <a:lvl3pPr marL="1165225" indent="-266700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11313" indent="-266700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1882775" indent="-53975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5pPr>
            <a:lvl6pPr marL="23399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6pPr>
            <a:lvl7pPr marL="27971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7pPr>
            <a:lvl8pPr marL="32543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8pPr>
            <a:lvl9pPr marL="37115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None/>
            </a:pPr>
            <a:r>
              <a:rPr lang="en-US" sz="1600" dirty="0" smtClean="0">
                <a:solidFill>
                  <a:srgbClr val="0070C0"/>
                </a:solidFill>
                <a:latin typeface="Calibri" pitchFamily="34" charset="0"/>
              </a:rPr>
              <a:t>CSEM </a:t>
            </a:r>
            <a:r>
              <a:rPr lang="en-US" sz="1600" i="1" dirty="0" smtClean="0">
                <a:solidFill>
                  <a:srgbClr val="0070C0"/>
                </a:solidFill>
                <a:latin typeface="Calibri" pitchFamily="34" charset="0"/>
              </a:rPr>
              <a:t>Scientific Instrumentation</a:t>
            </a:r>
            <a:r>
              <a:rPr lang="en-US" sz="1600" dirty="0" smtClean="0">
                <a:solidFill>
                  <a:srgbClr val="0070C0"/>
                </a:solidFill>
                <a:latin typeface="Calibri" pitchFamily="34" charset="0"/>
              </a:rPr>
              <a:t> </a:t>
            </a:r>
            <a:r>
              <a:rPr lang="en-US" sz="1600" dirty="0" smtClean="0">
                <a:solidFill>
                  <a:srgbClr val="0070C0"/>
                </a:solidFill>
                <a:latin typeface="Calibri" pitchFamily="34" charset="0"/>
              </a:rPr>
              <a:t>examples 	Remote Sensing</a:t>
            </a:r>
            <a:endParaRPr lang="en-US" sz="1600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122" name="Rounded Rectangle 121"/>
          <p:cNvSpPr/>
          <p:nvPr/>
        </p:nvSpPr>
        <p:spPr>
          <a:xfrm>
            <a:off x="755650" y="1484784"/>
            <a:ext cx="1728118" cy="43204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r>
              <a:rPr lang="en-US" sz="2400" dirty="0" smtClean="0">
                <a:latin typeface="Calibri" pitchFamily="34" charset="0"/>
              </a:rPr>
              <a:t>Objectives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127" name="Rounded Rectangle 126"/>
          <p:cNvSpPr/>
          <p:nvPr/>
        </p:nvSpPr>
        <p:spPr>
          <a:xfrm>
            <a:off x="4067944" y="1491055"/>
            <a:ext cx="4896544" cy="4752528"/>
          </a:xfrm>
          <a:prstGeom prst="roundRect">
            <a:avLst>
              <a:gd name="adj" fmla="val 3578"/>
            </a:avLst>
          </a:prstGeom>
          <a:solidFill>
            <a:schemeClr val="bg1"/>
          </a:solidFill>
          <a:ln w="6350">
            <a:solidFill>
              <a:schemeClr val="tx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572000" y="3429000"/>
            <a:ext cx="4679950" cy="3309620"/>
          </a:xfrm>
          <a:prstGeom prst="rect">
            <a:avLst/>
          </a:prstGeom>
          <a:noFill/>
          <a:ln>
            <a:noFill/>
          </a:ln>
        </p:spPr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6823" y="1619251"/>
            <a:ext cx="4198615" cy="2385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Inhaltsplatzhalter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1045" y="4005064"/>
            <a:ext cx="2146565" cy="1432560"/>
          </a:xfrm>
          <a:prstGeom prst="rect">
            <a:avLst/>
          </a:prstGeom>
        </p:spPr>
      </p:pic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7242" y="4387004"/>
            <a:ext cx="2098196" cy="1393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TextBox 1"/>
          <p:cNvSpPr txBox="1">
            <a:spLocks noChangeArrowheads="1"/>
          </p:cNvSpPr>
          <p:nvPr/>
        </p:nvSpPr>
        <p:spPr bwMode="auto">
          <a:xfrm>
            <a:off x="4221044" y="5494196"/>
            <a:ext cx="214656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="1" dirty="0" smtClean="0"/>
              <a:t>Landing test bench</a:t>
            </a:r>
          </a:p>
        </p:txBody>
      </p:sp>
      <p:sp>
        <p:nvSpPr>
          <p:cNvPr id="30" name="TextBox 1"/>
          <p:cNvSpPr txBox="1">
            <a:spLocks noChangeArrowheads="1"/>
          </p:cNvSpPr>
          <p:nvPr/>
        </p:nvSpPr>
        <p:spPr bwMode="auto">
          <a:xfrm>
            <a:off x="6646130" y="5780375"/>
            <a:ext cx="22463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="1" dirty="0" smtClean="0"/>
              <a:t>Rendezvous test bench</a:t>
            </a:r>
          </a:p>
        </p:txBody>
      </p:sp>
    </p:spTree>
    <p:extLst>
      <p:ext uri="{BB962C8B-B14F-4D97-AF65-F5344CB8AC3E}">
        <p14:creationId xmlns:p14="http://schemas.microsoft.com/office/powerpoint/2010/main" val="2905436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683568" y="2264780"/>
            <a:ext cx="3240360" cy="3180444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263525" lvl="1" indent="-263525">
              <a:buFont typeface="Wingdings" pitchFamily="2" charset="2"/>
              <a:buChar char="Ø"/>
            </a:pPr>
            <a:r>
              <a:rPr lang="en-US" dirty="0">
                <a:latin typeface="Calibri" pitchFamily="34" charset="0"/>
              </a:rPr>
              <a:t>Study 3D flash imaging </a:t>
            </a:r>
            <a:r>
              <a:rPr lang="en-US" dirty="0" err="1">
                <a:latin typeface="Calibri" pitchFamily="34" charset="0"/>
              </a:rPr>
              <a:t>LiDAR</a:t>
            </a:r>
            <a:r>
              <a:rPr lang="en-US" dirty="0">
                <a:latin typeface="Calibri" pitchFamily="34" charset="0"/>
              </a:rPr>
              <a:t/>
            </a:r>
            <a:br>
              <a:rPr lang="en-US" dirty="0">
                <a:latin typeface="Calibri" pitchFamily="34" charset="0"/>
              </a:rPr>
            </a:br>
            <a:r>
              <a:rPr lang="en-US" dirty="0">
                <a:latin typeface="Calibri" pitchFamily="34" charset="0"/>
              </a:rPr>
              <a:t>for </a:t>
            </a:r>
            <a:r>
              <a:rPr lang="en-US" dirty="0">
                <a:latin typeface="Calibri" pitchFamily="34" charset="0"/>
              </a:rPr>
              <a:t>three space </a:t>
            </a:r>
            <a:r>
              <a:rPr lang="en-US" dirty="0">
                <a:latin typeface="Calibri" pitchFamily="34" charset="0"/>
              </a:rPr>
              <a:t>applications:</a:t>
            </a:r>
            <a:endParaRPr lang="en-US" dirty="0">
              <a:latin typeface="Calibri" pitchFamily="34" charset="0"/>
            </a:endParaRPr>
          </a:p>
          <a:p>
            <a:pPr marL="263525" lvl="1" indent="-263525">
              <a:buFont typeface="Wingdings" pitchFamily="2" charset="2"/>
              <a:buChar char="Ø"/>
            </a:pPr>
            <a:r>
              <a:rPr lang="en-US" dirty="0">
                <a:latin typeface="Calibri" pitchFamily="34" charset="0"/>
              </a:rPr>
              <a:t>Develop, build &amp; test </a:t>
            </a:r>
            <a:r>
              <a:rPr lang="en-US" dirty="0">
                <a:latin typeface="Calibri" pitchFamily="34" charset="0"/>
              </a:rPr>
              <a:t>a technology demonstrator breadboard</a:t>
            </a:r>
          </a:p>
          <a:p>
            <a:pPr marL="263525" lvl="1" indent="-263525">
              <a:buFont typeface="Wingdings" pitchFamily="2" charset="2"/>
              <a:buChar char="Ø"/>
            </a:pPr>
            <a:r>
              <a:rPr lang="en-US" dirty="0">
                <a:latin typeface="Calibri" pitchFamily="34" charset="0"/>
              </a:rPr>
              <a:t>Provide FM development roadmap for each application</a:t>
            </a:r>
          </a:p>
        </p:txBody>
      </p:sp>
      <p:sp>
        <p:nvSpPr>
          <p:cNvPr id="10242" name="Title 6"/>
          <p:cNvSpPr>
            <a:spLocks noGrp="1"/>
          </p:cNvSpPr>
          <p:nvPr>
            <p:ph type="title"/>
          </p:nvPr>
        </p:nvSpPr>
        <p:spPr>
          <a:xfrm>
            <a:off x="755650" y="547688"/>
            <a:ext cx="8120063" cy="719137"/>
          </a:xfrm>
        </p:spPr>
        <p:txBody>
          <a:bodyPr/>
          <a:lstStyle/>
          <a:p>
            <a:pPr eaLnBrk="1" hangingPunct="1"/>
            <a:r>
              <a:rPr lang="en-US" i="1" dirty="0" smtClean="0">
                <a:latin typeface="Calibri" pitchFamily="34" charset="0"/>
              </a:rPr>
              <a:t>Miniaturized Imaging </a:t>
            </a:r>
            <a:r>
              <a:rPr lang="en-US" i="1" dirty="0" err="1" smtClean="0">
                <a:latin typeface="Calibri" pitchFamily="34" charset="0"/>
              </a:rPr>
              <a:t>LiDAR</a:t>
            </a:r>
            <a:r>
              <a:rPr lang="en-US" i="1" dirty="0" smtClean="0">
                <a:latin typeface="Calibri" pitchFamily="34" charset="0"/>
              </a:rPr>
              <a:t> Systems (MILS)</a:t>
            </a:r>
            <a:endParaRPr lang="en-US" i="1" dirty="0">
              <a:latin typeface="Calibri" pitchFamily="34" charset="0"/>
            </a:endParaRPr>
          </a:p>
        </p:txBody>
      </p:sp>
      <p:sp>
        <p:nvSpPr>
          <p:cNvPr id="6" name="Text Placeholder 29"/>
          <p:cNvSpPr txBox="1">
            <a:spLocks/>
          </p:cNvSpPr>
          <p:nvPr/>
        </p:nvSpPr>
        <p:spPr>
          <a:xfrm>
            <a:off x="755650" y="214313"/>
            <a:ext cx="8286750" cy="285750"/>
          </a:xfrm>
          <a:prstGeom prst="rect">
            <a:avLst/>
          </a:prstGeom>
        </p:spPr>
        <p:txBody>
          <a:bodyPr lIns="0" tIns="0" rIns="0" bIns="0"/>
          <a:lstStyle>
            <a:lvl1pPr marL="271463" indent="-271463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9138" indent="-268288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</a:defRPr>
            </a:lvl2pPr>
            <a:lvl3pPr marL="1165225" indent="-266700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11313" indent="-266700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1882775" indent="-53975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5pPr>
            <a:lvl6pPr marL="23399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6pPr>
            <a:lvl7pPr marL="27971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7pPr>
            <a:lvl8pPr marL="32543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8pPr>
            <a:lvl9pPr marL="37115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None/>
            </a:pPr>
            <a:r>
              <a:rPr lang="en-US" sz="1600" dirty="0" smtClean="0">
                <a:solidFill>
                  <a:srgbClr val="0070C0"/>
                </a:solidFill>
                <a:latin typeface="Calibri" pitchFamily="34" charset="0"/>
              </a:rPr>
              <a:t>CSEM </a:t>
            </a:r>
            <a:r>
              <a:rPr lang="en-US" sz="1600" i="1" dirty="0" smtClean="0">
                <a:solidFill>
                  <a:srgbClr val="0070C0"/>
                </a:solidFill>
                <a:latin typeface="Calibri" pitchFamily="34" charset="0"/>
              </a:rPr>
              <a:t>Scientific Instrumentation</a:t>
            </a:r>
            <a:r>
              <a:rPr lang="en-US" sz="1600" dirty="0" smtClean="0">
                <a:solidFill>
                  <a:srgbClr val="0070C0"/>
                </a:solidFill>
                <a:latin typeface="Calibri" pitchFamily="34" charset="0"/>
              </a:rPr>
              <a:t> </a:t>
            </a:r>
            <a:r>
              <a:rPr lang="en-US" sz="1600" dirty="0">
                <a:solidFill>
                  <a:srgbClr val="0070C0"/>
                </a:solidFill>
                <a:latin typeface="Calibri" pitchFamily="34" charset="0"/>
              </a:rPr>
              <a:t>examples	Remote Sensing</a:t>
            </a:r>
            <a:endParaRPr lang="en-US" sz="1600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122" name="Rounded Rectangle 121"/>
          <p:cNvSpPr/>
          <p:nvPr/>
        </p:nvSpPr>
        <p:spPr>
          <a:xfrm>
            <a:off x="755650" y="1484784"/>
            <a:ext cx="1728118" cy="43204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r>
              <a:rPr lang="en-US" sz="2400" dirty="0" smtClean="0">
                <a:latin typeface="Calibri" pitchFamily="34" charset="0"/>
              </a:rPr>
              <a:t>Objectives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127" name="Rounded Rectangle 126"/>
          <p:cNvSpPr/>
          <p:nvPr/>
        </p:nvSpPr>
        <p:spPr>
          <a:xfrm>
            <a:off x="4062342" y="1491055"/>
            <a:ext cx="4902146" cy="4752528"/>
          </a:xfrm>
          <a:prstGeom prst="roundRect">
            <a:avLst>
              <a:gd name="adj" fmla="val 3578"/>
            </a:avLst>
          </a:prstGeom>
          <a:solidFill>
            <a:schemeClr val="bg1"/>
          </a:solidFill>
          <a:ln w="6350">
            <a:solidFill>
              <a:schemeClr val="tx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tx1"/>
              </a:solidFill>
              <a:latin typeface="Calibri" pitchFamily="34" charset="0"/>
            </a:endParaRPr>
          </a:p>
        </p:txBody>
      </p:sp>
      <p:pic>
        <p:nvPicPr>
          <p:cNvPr id="8" name="Picture 7" descr="This artist's concept depicts the moment that NASA's Curiosity rover touches down onto the Martian surface.">
            <a:hlinkClick r:id="rId3"/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4714" y="1616085"/>
            <a:ext cx="2736304" cy="1908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 descr="untitled1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3284984"/>
            <a:ext cx="1761252" cy="1512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1"/>
          <p:cNvSpPr txBox="1">
            <a:spLocks noChangeArrowheads="1"/>
          </p:cNvSpPr>
          <p:nvPr/>
        </p:nvSpPr>
        <p:spPr bwMode="auto">
          <a:xfrm>
            <a:off x="7044656" y="1916832"/>
            <a:ext cx="141577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="1" dirty="0" smtClean="0"/>
              <a:t>Soft-landing </a:t>
            </a:r>
          </a:p>
        </p:txBody>
      </p:sp>
      <p:sp>
        <p:nvSpPr>
          <p:cNvPr id="11" name="TextBox 1"/>
          <p:cNvSpPr txBox="1">
            <a:spLocks noChangeArrowheads="1"/>
          </p:cNvSpPr>
          <p:nvPr/>
        </p:nvSpPr>
        <p:spPr bwMode="auto">
          <a:xfrm>
            <a:off x="6948264" y="4802436"/>
            <a:ext cx="176125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="1" dirty="0" smtClean="0"/>
              <a:t>Rover navigation</a:t>
            </a:r>
          </a:p>
        </p:txBody>
      </p:sp>
      <p:pic>
        <p:nvPicPr>
          <p:cNvPr id="17" name="Picture 1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2402" y="4785352"/>
            <a:ext cx="1290286" cy="1290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4572000" y="3429000"/>
            <a:ext cx="4679950" cy="3309620"/>
          </a:xfrm>
          <a:prstGeom prst="rect">
            <a:avLst/>
          </a:prstGeom>
          <a:noFill/>
          <a:ln>
            <a:noFill/>
          </a:ln>
        </p:spPr>
      </p:sp>
      <p:sp>
        <p:nvSpPr>
          <p:cNvPr id="15" name="Freeform 14"/>
          <p:cNvSpPr>
            <a:spLocks/>
          </p:cNvSpPr>
          <p:nvPr/>
        </p:nvSpPr>
        <p:spPr bwMode="auto">
          <a:xfrm>
            <a:off x="4566399" y="4382762"/>
            <a:ext cx="2305268" cy="805180"/>
          </a:xfrm>
          <a:custGeom>
            <a:avLst/>
            <a:gdLst>
              <a:gd name="T0" fmla="*/ 0 w 2767"/>
              <a:gd name="T1" fmla="*/ 462 h 507"/>
              <a:gd name="T2" fmla="*/ 590 w 2767"/>
              <a:gd name="T3" fmla="*/ 144 h 507"/>
              <a:gd name="T4" fmla="*/ 1225 w 2767"/>
              <a:gd name="T5" fmla="*/ 8 h 507"/>
              <a:gd name="T6" fmla="*/ 1996 w 2767"/>
              <a:gd name="T7" fmla="*/ 99 h 507"/>
              <a:gd name="T8" fmla="*/ 2767 w 2767"/>
              <a:gd name="T9" fmla="*/ 507 h 5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67" h="507">
                <a:moveTo>
                  <a:pt x="0" y="462"/>
                </a:moveTo>
                <a:cubicBezTo>
                  <a:pt x="193" y="341"/>
                  <a:pt x="386" y="220"/>
                  <a:pt x="590" y="144"/>
                </a:cubicBezTo>
                <a:cubicBezTo>
                  <a:pt x="794" y="68"/>
                  <a:pt x="991" y="16"/>
                  <a:pt x="1225" y="8"/>
                </a:cubicBezTo>
                <a:cubicBezTo>
                  <a:pt x="1459" y="0"/>
                  <a:pt x="1739" y="16"/>
                  <a:pt x="1996" y="99"/>
                </a:cubicBezTo>
                <a:cubicBezTo>
                  <a:pt x="2253" y="182"/>
                  <a:pt x="2510" y="344"/>
                  <a:pt x="2767" y="507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fr-CH"/>
          </a:p>
        </p:txBody>
      </p:sp>
      <p:pic>
        <p:nvPicPr>
          <p:cNvPr id="16" name="Picture 1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450" y="4361552"/>
            <a:ext cx="549423" cy="5353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</p:pic>
      <p:sp>
        <p:nvSpPr>
          <p:cNvPr id="19" name="Text Box 121"/>
          <p:cNvSpPr txBox="1">
            <a:spLocks noChangeArrowheads="1"/>
          </p:cNvSpPr>
          <p:nvPr/>
        </p:nvSpPr>
        <p:spPr bwMode="auto">
          <a:xfrm>
            <a:off x="4566398" y="4077072"/>
            <a:ext cx="13737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upright="1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GB" sz="1200" spc="-15" dirty="0">
                <a:solidFill>
                  <a:srgbClr val="000000"/>
                </a:solidFill>
                <a:effectLst/>
                <a:latin typeface="Arial"/>
                <a:ea typeface="Times New Roman"/>
                <a:cs typeface="Arial"/>
              </a:rPr>
              <a:t>Sample container</a:t>
            </a:r>
            <a:endParaRPr lang="fr-CH" sz="1200" spc="-15" dirty="0">
              <a:effectLst/>
              <a:latin typeface="Arial"/>
              <a:ea typeface="Times New Roman"/>
              <a:cs typeface="Times New Roman"/>
            </a:endParaRPr>
          </a:p>
        </p:txBody>
      </p:sp>
      <p:grpSp>
        <p:nvGrpSpPr>
          <p:cNvPr id="22" name="Group 21"/>
          <p:cNvGrpSpPr>
            <a:grpSpLocks/>
          </p:cNvGrpSpPr>
          <p:nvPr/>
        </p:nvGrpSpPr>
        <p:grpSpPr bwMode="auto">
          <a:xfrm rot="1798261">
            <a:off x="5891793" y="4198804"/>
            <a:ext cx="575945" cy="647701"/>
            <a:chOff x="204" y="3310"/>
            <a:chExt cx="363" cy="408"/>
          </a:xfrm>
        </p:grpSpPr>
        <p:sp>
          <p:nvSpPr>
            <p:cNvPr id="24" name="Rectangle 23"/>
            <p:cNvSpPr>
              <a:spLocks noChangeArrowheads="1"/>
            </p:cNvSpPr>
            <p:nvPr/>
          </p:nvSpPr>
          <p:spPr bwMode="auto">
            <a:xfrm>
              <a:off x="340" y="3401"/>
              <a:ext cx="227" cy="226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endParaRPr lang="fr-CH"/>
            </a:p>
          </p:txBody>
        </p:sp>
        <p:cxnSp>
          <p:nvCxnSpPr>
            <p:cNvPr id="25" name="Line 126"/>
            <p:cNvCxnSpPr/>
            <p:nvPr/>
          </p:nvCxnSpPr>
          <p:spPr bwMode="auto">
            <a:xfrm flipH="1" flipV="1">
              <a:off x="204" y="3310"/>
              <a:ext cx="136" cy="13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" name="Line 127"/>
            <p:cNvCxnSpPr/>
            <p:nvPr/>
          </p:nvCxnSpPr>
          <p:spPr bwMode="auto">
            <a:xfrm rot="5400000" flipH="1" flipV="1">
              <a:off x="204" y="3582"/>
              <a:ext cx="136" cy="13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9" name="TextBox 1"/>
          <p:cNvSpPr txBox="1">
            <a:spLocks noChangeArrowheads="1"/>
          </p:cNvSpPr>
          <p:nvPr/>
        </p:nvSpPr>
        <p:spPr bwMode="auto">
          <a:xfrm>
            <a:off x="6452062" y="5430495"/>
            <a:ext cx="128829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="1" dirty="0" smtClean="0"/>
              <a:t>Rendezvous</a:t>
            </a:r>
          </a:p>
        </p:txBody>
      </p:sp>
    </p:spTree>
    <p:extLst>
      <p:ext uri="{BB962C8B-B14F-4D97-AF65-F5344CB8AC3E}">
        <p14:creationId xmlns:p14="http://schemas.microsoft.com/office/powerpoint/2010/main" val="4022248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Technology’s Offer</a:t>
            </a:r>
            <a:endParaRPr lang="fr-CH" smtClean="0"/>
          </a:p>
        </p:txBody>
      </p:sp>
      <p:pic>
        <p:nvPicPr>
          <p:cNvPr id="13315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423988"/>
            <a:ext cx="8837613" cy="466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29"/>
          <p:cNvSpPr txBox="1">
            <a:spLocks/>
          </p:cNvSpPr>
          <p:nvPr/>
        </p:nvSpPr>
        <p:spPr>
          <a:xfrm>
            <a:off x="755650" y="214313"/>
            <a:ext cx="8286750" cy="285750"/>
          </a:xfrm>
          <a:prstGeom prst="rect">
            <a:avLst/>
          </a:prstGeom>
        </p:spPr>
        <p:txBody>
          <a:bodyPr lIns="0" tIns="0" rIns="0" bIns="0"/>
          <a:lstStyle>
            <a:lvl1pPr marL="271463" indent="-271463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9138" indent="-268288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</a:defRPr>
            </a:lvl2pPr>
            <a:lvl3pPr marL="1165225" indent="-266700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11313" indent="-266700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1882775" indent="-53975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5pPr>
            <a:lvl6pPr marL="23399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6pPr>
            <a:lvl7pPr marL="27971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7pPr>
            <a:lvl8pPr marL="32543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8pPr>
            <a:lvl9pPr marL="37115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None/>
            </a:pPr>
            <a:r>
              <a:rPr lang="en-US" sz="1600" dirty="0" smtClean="0">
                <a:solidFill>
                  <a:srgbClr val="0070C0"/>
                </a:solidFill>
                <a:latin typeface="Calibri" pitchFamily="34" charset="0"/>
              </a:rPr>
              <a:t>CSEM </a:t>
            </a:r>
            <a:r>
              <a:rPr lang="en-US" sz="1600" i="1" dirty="0" smtClean="0">
                <a:solidFill>
                  <a:srgbClr val="0070C0"/>
                </a:solidFill>
                <a:latin typeface="Calibri" pitchFamily="34" charset="0"/>
              </a:rPr>
              <a:t>Scientific Instrumentation</a:t>
            </a:r>
            <a:r>
              <a:rPr lang="en-US" sz="1600" dirty="0" smtClean="0">
                <a:solidFill>
                  <a:srgbClr val="0070C0"/>
                </a:solidFill>
                <a:latin typeface="Calibri" pitchFamily="34" charset="0"/>
              </a:rPr>
              <a:t> technology’s offer</a:t>
            </a:r>
            <a:endParaRPr lang="en-US" sz="1600" dirty="0">
              <a:solidFill>
                <a:srgbClr val="0070C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8203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Rounded Rectangle 126"/>
          <p:cNvSpPr/>
          <p:nvPr/>
        </p:nvSpPr>
        <p:spPr>
          <a:xfrm>
            <a:off x="4355976" y="1988840"/>
            <a:ext cx="4248472" cy="4104456"/>
          </a:xfrm>
          <a:prstGeom prst="roundRect">
            <a:avLst>
              <a:gd name="adj" fmla="val 3578"/>
            </a:avLst>
          </a:prstGeom>
          <a:solidFill>
            <a:schemeClr val="bg1"/>
          </a:solidFill>
          <a:ln w="6350">
            <a:solidFill>
              <a:schemeClr val="tx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0243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755650" y="2134969"/>
            <a:ext cx="3096270" cy="3874842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IR interferometer delay line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&gt; 10 years continuous operation at 2.5 Hz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Straight linear </a:t>
            </a:r>
            <a:r>
              <a:rPr lang="en-US" dirty="0">
                <a:latin typeface="Calibri" pitchFamily="34" charset="0"/>
              </a:rPr>
              <a:t>motion of optical payload to  </a:t>
            </a:r>
            <a:r>
              <a:rPr lang="en-US" dirty="0" smtClean="0">
                <a:latin typeface="Calibri" pitchFamily="34" charset="0"/>
              </a:rPr>
              <a:t>&lt; 0.5 µm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&gt; ±10 mm stroke at constant  133 mm/s velocity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&lt; 0.2 N exported forces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Fully tested and validated Mechanics and controls law delivered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10242" name="Title 6"/>
          <p:cNvSpPr>
            <a:spLocks noGrp="1"/>
          </p:cNvSpPr>
          <p:nvPr>
            <p:ph type="title"/>
          </p:nvPr>
        </p:nvSpPr>
        <p:spPr>
          <a:xfrm>
            <a:off x="755650" y="547688"/>
            <a:ext cx="8120063" cy="719137"/>
          </a:xfrm>
        </p:spPr>
        <p:txBody>
          <a:bodyPr/>
          <a:lstStyle/>
          <a:p>
            <a:pPr eaLnBrk="1" hangingPunct="1"/>
            <a:r>
              <a:rPr lang="en-US" i="1" dirty="0" smtClean="0">
                <a:latin typeface="Calibri" pitchFamily="34" charset="0"/>
              </a:rPr>
              <a:t>ESA Corner Cube Mechanisms (CCM) on IASI Instrument </a:t>
            </a:r>
            <a:r>
              <a:rPr lang="en-US" i="1" dirty="0" err="1" smtClean="0">
                <a:latin typeface="Calibri" pitchFamily="34" charset="0"/>
              </a:rPr>
              <a:t>MetOp</a:t>
            </a:r>
            <a:endParaRPr lang="en-US" i="1" dirty="0">
              <a:latin typeface="Calibri" pitchFamily="34" charset="0"/>
            </a:endParaRPr>
          </a:p>
        </p:txBody>
      </p:sp>
      <p:sp>
        <p:nvSpPr>
          <p:cNvPr id="6" name="Text Placeholder 29"/>
          <p:cNvSpPr txBox="1">
            <a:spLocks/>
          </p:cNvSpPr>
          <p:nvPr/>
        </p:nvSpPr>
        <p:spPr>
          <a:xfrm>
            <a:off x="755650" y="214313"/>
            <a:ext cx="8286750" cy="285750"/>
          </a:xfrm>
          <a:prstGeom prst="rect">
            <a:avLst/>
          </a:prstGeom>
        </p:spPr>
        <p:txBody>
          <a:bodyPr lIns="0" tIns="0" rIns="0" bIns="0"/>
          <a:lstStyle>
            <a:lvl1pPr marL="271463" indent="-271463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9138" indent="-268288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</a:defRPr>
            </a:lvl2pPr>
            <a:lvl3pPr marL="1165225" indent="-266700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11313" indent="-266700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1882775" indent="-53975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5pPr>
            <a:lvl6pPr marL="23399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6pPr>
            <a:lvl7pPr marL="27971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7pPr>
            <a:lvl8pPr marL="32543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8pPr>
            <a:lvl9pPr marL="37115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None/>
            </a:pPr>
            <a:r>
              <a:rPr lang="en-US" sz="1600" dirty="0" smtClean="0">
                <a:solidFill>
                  <a:srgbClr val="0070C0"/>
                </a:solidFill>
                <a:latin typeface="Calibri" pitchFamily="34" charset="0"/>
              </a:rPr>
              <a:t>CSEM </a:t>
            </a:r>
            <a:r>
              <a:rPr lang="en-US" sz="1600" i="1" dirty="0" smtClean="0">
                <a:solidFill>
                  <a:srgbClr val="0070C0"/>
                </a:solidFill>
                <a:latin typeface="Calibri" pitchFamily="34" charset="0"/>
              </a:rPr>
              <a:t>Scientific Instrumentation</a:t>
            </a:r>
            <a:r>
              <a:rPr lang="en-US" sz="1600" dirty="0" smtClean="0">
                <a:solidFill>
                  <a:srgbClr val="0070C0"/>
                </a:solidFill>
                <a:latin typeface="Calibri" pitchFamily="34" charset="0"/>
              </a:rPr>
              <a:t> examples 	Space</a:t>
            </a:r>
            <a:endParaRPr lang="en-US" sz="1600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122" name="Rounded Rectangle 121"/>
          <p:cNvSpPr/>
          <p:nvPr/>
        </p:nvSpPr>
        <p:spPr>
          <a:xfrm>
            <a:off x="755650" y="1484784"/>
            <a:ext cx="1728118" cy="43204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r>
              <a:rPr lang="en-US" sz="2400" dirty="0" smtClean="0">
                <a:latin typeface="Calibri" pitchFamily="34" charset="0"/>
              </a:rPr>
              <a:t>Objectives</a:t>
            </a:r>
            <a:endParaRPr lang="en-US" dirty="0">
              <a:latin typeface="Calibri" pitchFamily="34" charset="0"/>
            </a:endParaRPr>
          </a:p>
        </p:txBody>
      </p:sp>
      <p:pic>
        <p:nvPicPr>
          <p:cNvPr id="9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8609" y="2187351"/>
            <a:ext cx="3782378" cy="37614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4601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Rounded Rectangle 186"/>
          <p:cNvSpPr/>
          <p:nvPr/>
        </p:nvSpPr>
        <p:spPr>
          <a:xfrm>
            <a:off x="4149539" y="1970786"/>
            <a:ext cx="4680520" cy="4104456"/>
          </a:xfrm>
          <a:prstGeom prst="roundRect">
            <a:avLst>
              <a:gd name="adj" fmla="val 3578"/>
            </a:avLst>
          </a:prstGeom>
          <a:solidFill>
            <a:schemeClr val="bg1"/>
          </a:solidFill>
          <a:ln w="6350">
            <a:solidFill>
              <a:schemeClr val="tx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0242" name="Title 6"/>
          <p:cNvSpPr>
            <a:spLocks noGrp="1"/>
          </p:cNvSpPr>
          <p:nvPr>
            <p:ph type="title"/>
          </p:nvPr>
        </p:nvSpPr>
        <p:spPr>
          <a:xfrm>
            <a:off x="755650" y="547688"/>
            <a:ext cx="8120063" cy="719137"/>
          </a:xfrm>
        </p:spPr>
        <p:txBody>
          <a:bodyPr/>
          <a:lstStyle/>
          <a:p>
            <a:pPr eaLnBrk="1" hangingPunct="1"/>
            <a:r>
              <a:rPr lang="en-US" i="1" dirty="0" smtClean="0">
                <a:latin typeface="Calibri" pitchFamily="34" charset="0"/>
              </a:rPr>
              <a:t>ESA Corner </a:t>
            </a:r>
            <a:r>
              <a:rPr lang="en-US" i="1" dirty="0">
                <a:latin typeface="Calibri" pitchFamily="34" charset="0"/>
              </a:rPr>
              <a:t>Cube Mechanisms (CCM) on IASI Instrument </a:t>
            </a:r>
            <a:r>
              <a:rPr lang="en-US" i="1" dirty="0" err="1">
                <a:latin typeface="Calibri" pitchFamily="34" charset="0"/>
              </a:rPr>
              <a:t>MetOp</a:t>
            </a:r>
            <a:endParaRPr lang="en-US" dirty="0" smtClean="0">
              <a:latin typeface="Calibri" pitchFamily="34" charset="0"/>
            </a:endParaRPr>
          </a:p>
        </p:txBody>
      </p:sp>
      <p:sp>
        <p:nvSpPr>
          <p:cNvPr id="10243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755651" y="2109023"/>
            <a:ext cx="3312294" cy="4056281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ESA Project for Aerospatiale (F)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1</a:t>
            </a:r>
            <a:r>
              <a:rPr lang="en-US" baseline="30000" dirty="0" smtClean="0">
                <a:latin typeface="Calibri" pitchFamily="34" charset="0"/>
              </a:rPr>
              <a:t>st</a:t>
            </a:r>
            <a:r>
              <a:rPr lang="en-US" dirty="0" smtClean="0">
                <a:latin typeface="Calibri" pitchFamily="34" charset="0"/>
              </a:rPr>
              <a:t>  launch 2006 </a:t>
            </a:r>
            <a:r>
              <a:rPr lang="en-US" dirty="0" err="1" smtClean="0">
                <a:latin typeface="Calibri" pitchFamily="34" charset="0"/>
              </a:rPr>
              <a:t>MetOp</a:t>
            </a:r>
            <a:r>
              <a:rPr lang="en-US" dirty="0" smtClean="0">
                <a:latin typeface="Calibri" pitchFamily="34" charset="0"/>
              </a:rPr>
              <a:t> A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2</a:t>
            </a:r>
            <a:r>
              <a:rPr lang="en-US" baseline="30000" dirty="0" smtClean="0">
                <a:latin typeface="Calibri" pitchFamily="34" charset="0"/>
              </a:rPr>
              <a:t>nd</a:t>
            </a:r>
            <a:r>
              <a:rPr lang="en-US" dirty="0" smtClean="0">
                <a:latin typeface="Calibri" pitchFamily="34" charset="0"/>
              </a:rPr>
              <a:t> launch 2012 </a:t>
            </a:r>
            <a:r>
              <a:rPr lang="en-US" dirty="0" err="1" smtClean="0">
                <a:latin typeface="Calibri" pitchFamily="34" charset="0"/>
              </a:rPr>
              <a:t>MetOp</a:t>
            </a:r>
            <a:r>
              <a:rPr lang="en-US" dirty="0" smtClean="0">
                <a:latin typeface="Calibri" pitchFamily="34" charset="0"/>
              </a:rPr>
              <a:t> B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3</a:t>
            </a:r>
            <a:r>
              <a:rPr lang="en-US" baseline="30000" dirty="0" smtClean="0">
                <a:latin typeface="Calibri" pitchFamily="34" charset="0"/>
              </a:rPr>
              <a:t>rd</a:t>
            </a:r>
            <a:r>
              <a:rPr lang="en-US" dirty="0" smtClean="0">
                <a:latin typeface="Calibri" pitchFamily="34" charset="0"/>
              </a:rPr>
              <a:t> launch, in storage, </a:t>
            </a:r>
            <a:r>
              <a:rPr lang="en-US" dirty="0" err="1" smtClean="0">
                <a:latin typeface="Calibri" pitchFamily="34" charset="0"/>
              </a:rPr>
              <a:t>MetOp</a:t>
            </a:r>
            <a:r>
              <a:rPr lang="en-US" dirty="0" smtClean="0">
                <a:latin typeface="Calibri" pitchFamily="34" charset="0"/>
              </a:rPr>
              <a:t> C</a:t>
            </a:r>
          </a:p>
          <a:p>
            <a:pPr eaLnBrk="1" hangingPunct="1">
              <a:buFont typeface="Wingdings" pitchFamily="2" charset="2"/>
              <a:buChar char="Ø"/>
            </a:pPr>
            <a:endParaRPr lang="en-US" dirty="0">
              <a:latin typeface="Calibri" pitchFamily="34" charset="0"/>
            </a:endParaRPr>
          </a:p>
          <a:p>
            <a:pPr eaLnBrk="1" hangingPunct="1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Follow-up project started for next generation of </a:t>
            </a:r>
            <a:r>
              <a:rPr lang="en-US" dirty="0" err="1" smtClean="0">
                <a:latin typeface="Calibri" pitchFamily="34" charset="0"/>
              </a:rPr>
              <a:t>Meteo</a:t>
            </a:r>
            <a:r>
              <a:rPr lang="en-US" dirty="0" smtClean="0">
                <a:latin typeface="Calibri" pitchFamily="34" charset="0"/>
              </a:rPr>
              <a:t> satellites with ESA / Thales </a:t>
            </a:r>
            <a:r>
              <a:rPr lang="en-US" dirty="0" err="1" smtClean="0">
                <a:latin typeface="Calibri" pitchFamily="34" charset="0"/>
              </a:rPr>
              <a:t>Alenia</a:t>
            </a:r>
            <a:endParaRPr lang="en-US" dirty="0" smtClean="0">
              <a:latin typeface="Calibri" pitchFamily="34" charset="0"/>
            </a:endParaRPr>
          </a:p>
          <a:p>
            <a:pPr lvl="1" eaLnBrk="1" hangingPunct="1">
              <a:buFont typeface="Wingdings" pitchFamily="2" charset="2"/>
              <a:buChar char="v"/>
            </a:pPr>
            <a:endParaRPr lang="en-US" dirty="0" smtClean="0">
              <a:latin typeface="Calibri" pitchFamily="34" charset="0"/>
            </a:endParaRPr>
          </a:p>
          <a:p>
            <a:pPr eaLnBrk="1" hangingPunct="1">
              <a:buFont typeface="Wingdings" pitchFamily="2" charset="2"/>
              <a:buChar char="Ø"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6" name="Text Placeholder 29"/>
          <p:cNvSpPr txBox="1">
            <a:spLocks/>
          </p:cNvSpPr>
          <p:nvPr/>
        </p:nvSpPr>
        <p:spPr>
          <a:xfrm>
            <a:off x="755650" y="214313"/>
            <a:ext cx="8286750" cy="285750"/>
          </a:xfrm>
          <a:prstGeom prst="rect">
            <a:avLst/>
          </a:prstGeom>
        </p:spPr>
        <p:txBody>
          <a:bodyPr lIns="0" tIns="0" rIns="0" bIns="0"/>
          <a:lstStyle>
            <a:lvl1pPr marL="271463" indent="-271463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9138" indent="-268288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</a:defRPr>
            </a:lvl2pPr>
            <a:lvl3pPr marL="1165225" indent="-266700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11313" indent="-266700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1882775" indent="-53975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5pPr>
            <a:lvl6pPr marL="23399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6pPr>
            <a:lvl7pPr marL="27971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7pPr>
            <a:lvl8pPr marL="32543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8pPr>
            <a:lvl9pPr marL="37115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None/>
            </a:pPr>
            <a:r>
              <a:rPr lang="en-US" sz="1600" dirty="0" smtClean="0">
                <a:solidFill>
                  <a:srgbClr val="0070C0"/>
                </a:solidFill>
                <a:latin typeface="Calibri" pitchFamily="34" charset="0"/>
              </a:rPr>
              <a:t>CSEM </a:t>
            </a:r>
            <a:r>
              <a:rPr lang="en-US" sz="1600" i="1" dirty="0" smtClean="0">
                <a:solidFill>
                  <a:srgbClr val="0070C0"/>
                </a:solidFill>
                <a:latin typeface="Calibri" pitchFamily="34" charset="0"/>
              </a:rPr>
              <a:t>Scientific Instrumentation </a:t>
            </a:r>
            <a:r>
              <a:rPr lang="en-US" sz="1600" dirty="0" smtClean="0">
                <a:solidFill>
                  <a:srgbClr val="0070C0"/>
                </a:solidFill>
                <a:latin typeface="Calibri" pitchFamily="34" charset="0"/>
              </a:rPr>
              <a:t>examples	Space</a:t>
            </a:r>
            <a:endParaRPr lang="en-US" sz="1600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201" name="TextBox 200"/>
          <p:cNvSpPr txBox="1">
            <a:spLocks noChangeArrowheads="1"/>
          </p:cNvSpPr>
          <p:nvPr/>
        </p:nvSpPr>
        <p:spPr bwMode="auto">
          <a:xfrm>
            <a:off x="4617474" y="4172893"/>
            <a:ext cx="36496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b="1" dirty="0">
                <a:solidFill>
                  <a:schemeClr val="bg1"/>
                </a:solidFill>
                <a:latin typeface="Calibri" pitchFamily="34" charset="0"/>
              </a:rPr>
              <a:t>developed software platform</a:t>
            </a:r>
          </a:p>
        </p:txBody>
      </p:sp>
      <p:sp>
        <p:nvSpPr>
          <p:cNvPr id="202" name="TextBox 201"/>
          <p:cNvSpPr txBox="1">
            <a:spLocks noChangeArrowheads="1"/>
          </p:cNvSpPr>
          <p:nvPr/>
        </p:nvSpPr>
        <p:spPr bwMode="auto">
          <a:xfrm>
            <a:off x="4421462" y="2191569"/>
            <a:ext cx="412839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b="1" dirty="0" err="1" smtClean="0">
                <a:solidFill>
                  <a:srgbClr val="FF0000"/>
                </a:solidFill>
                <a:latin typeface="Calibri" pitchFamily="34" charset="0"/>
              </a:rPr>
              <a:t>Pictures</a:t>
            </a:r>
            <a:r>
              <a:rPr lang="en-US" b="1" dirty="0" err="1" smtClean="0">
                <a:solidFill>
                  <a:schemeClr val="bg1"/>
                </a:solidFill>
                <a:latin typeface="Calibri" pitchFamily="34" charset="0"/>
              </a:rPr>
              <a:t>e</a:t>
            </a:r>
            <a:r>
              <a:rPr lang="en-US" b="1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US" b="1" dirty="0">
                <a:solidFill>
                  <a:schemeClr val="bg1"/>
                </a:solidFill>
                <a:latin typeface="Calibri" pitchFamily="34" charset="0"/>
              </a:rPr>
              <a:t>w.r.t. costs </a:t>
            </a:r>
            <a:r>
              <a:rPr lang="en-US" b="1" dirty="0" smtClean="0">
                <a:solidFill>
                  <a:schemeClr val="bg1"/>
                </a:solidFill>
                <a:latin typeface="Calibri" pitchFamily="34" charset="0"/>
              </a:rPr>
              <a:t>savings example</a:t>
            </a:r>
            <a:endParaRPr lang="en-US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535" name="Rounded Rectangle 534"/>
          <p:cNvSpPr/>
          <p:nvPr/>
        </p:nvSpPr>
        <p:spPr>
          <a:xfrm>
            <a:off x="755650" y="1484784"/>
            <a:ext cx="1296070" cy="43204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r>
              <a:rPr lang="en-US" sz="2400" smtClean="0">
                <a:latin typeface="Calibri" pitchFamily="34" charset="0"/>
              </a:rPr>
              <a:t>Results</a:t>
            </a:r>
            <a:endParaRPr lang="en-US">
              <a:latin typeface="Calibri" pitchFamily="34" charset="0"/>
            </a:endParaRPr>
          </a:p>
        </p:txBody>
      </p:sp>
      <p:pic>
        <p:nvPicPr>
          <p:cNvPr id="10" name="Picture 24" descr="IASI_ihosfb2r"/>
          <p:cNvPicPr>
            <a:picLocks noChangeAspect="1" noChangeArrowheads="1"/>
          </p:cNvPicPr>
          <p:nvPr/>
        </p:nvPicPr>
        <p:blipFill rotWithShape="1">
          <a:blip r:embed="rId3" cstate="print">
            <a:lum bright="-6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97" r="6402"/>
          <a:stretch/>
        </p:blipFill>
        <p:spPr bwMode="auto">
          <a:xfrm>
            <a:off x="4251960" y="2060848"/>
            <a:ext cx="4491990" cy="3747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Oval 32"/>
          <p:cNvSpPr>
            <a:spLocks noChangeArrowheads="1"/>
          </p:cNvSpPr>
          <p:nvPr/>
        </p:nvSpPr>
        <p:spPr bwMode="auto">
          <a:xfrm>
            <a:off x="4676327" y="3385653"/>
            <a:ext cx="2199929" cy="2203587"/>
          </a:xfrm>
          <a:prstGeom prst="ellipse">
            <a:avLst/>
          </a:prstGeom>
          <a:noFill/>
          <a:ln w="41275" algn="ctr">
            <a:solidFill>
              <a:srgbClr val="FF0000"/>
            </a:solidFill>
            <a:prstDash val="lg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/>
          <a:p>
            <a:endParaRPr lang="fr-CH"/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4664967" y="5723964"/>
            <a:ext cx="364966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dirty="0" smtClean="0">
                <a:solidFill>
                  <a:srgbClr val="FF0000"/>
                </a:solidFill>
                <a:latin typeface="Calibri" pitchFamily="34" charset="0"/>
              </a:rPr>
              <a:t>www.esa.int</a:t>
            </a:r>
            <a:endParaRPr lang="en-US" dirty="0">
              <a:solidFill>
                <a:srgbClr val="FF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0694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Rounded Rectangle 186"/>
          <p:cNvSpPr/>
          <p:nvPr/>
        </p:nvSpPr>
        <p:spPr>
          <a:xfrm>
            <a:off x="4149539" y="1970786"/>
            <a:ext cx="4680520" cy="4104456"/>
          </a:xfrm>
          <a:prstGeom prst="roundRect">
            <a:avLst>
              <a:gd name="adj" fmla="val 3578"/>
            </a:avLst>
          </a:prstGeom>
          <a:solidFill>
            <a:schemeClr val="bg1"/>
          </a:solidFill>
          <a:ln w="6350">
            <a:solidFill>
              <a:schemeClr val="tx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0242" name="Title 6"/>
          <p:cNvSpPr>
            <a:spLocks noGrp="1"/>
          </p:cNvSpPr>
          <p:nvPr>
            <p:ph type="title"/>
          </p:nvPr>
        </p:nvSpPr>
        <p:spPr>
          <a:xfrm>
            <a:off x="755650" y="547688"/>
            <a:ext cx="8120063" cy="719137"/>
          </a:xfrm>
        </p:spPr>
        <p:txBody>
          <a:bodyPr/>
          <a:lstStyle/>
          <a:p>
            <a:pPr eaLnBrk="1" hangingPunct="1"/>
            <a:r>
              <a:rPr lang="en-US" i="1" dirty="0" smtClean="0">
                <a:latin typeface="Calibri" pitchFamily="34" charset="0"/>
              </a:rPr>
              <a:t>ESA </a:t>
            </a:r>
            <a:r>
              <a:rPr lang="en-US" i="1" dirty="0">
                <a:latin typeface="Calibri" pitchFamily="34" charset="0"/>
              </a:rPr>
              <a:t>Compliant mechanism HAFHA </a:t>
            </a:r>
            <a:r>
              <a:rPr lang="en-US" i="1" dirty="0" smtClean="0">
                <a:latin typeface="Calibri" pitchFamily="34" charset="0"/>
              </a:rPr>
              <a:t>flexure</a:t>
            </a:r>
            <a:endParaRPr lang="en-US" dirty="0" smtClean="0">
              <a:latin typeface="Calibri" pitchFamily="34" charset="0"/>
            </a:endParaRPr>
          </a:p>
        </p:txBody>
      </p:sp>
      <p:sp>
        <p:nvSpPr>
          <p:cNvPr id="10243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755651" y="2109023"/>
            <a:ext cx="3312294" cy="4056281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ESA project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Design, produce and test a rotational flexure bearing pivot for high precision rotations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Centre of rotation deviation of   &lt; 1µm for ± 15° rotation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For payloads &gt; 1 kg 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First payload mode &gt; 100 Hz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To withstand launch loads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Rotational stiffness &lt; 1 N m/rad</a:t>
            </a:r>
          </a:p>
        </p:txBody>
      </p:sp>
      <p:sp>
        <p:nvSpPr>
          <p:cNvPr id="6" name="Text Placeholder 29"/>
          <p:cNvSpPr txBox="1">
            <a:spLocks/>
          </p:cNvSpPr>
          <p:nvPr/>
        </p:nvSpPr>
        <p:spPr>
          <a:xfrm>
            <a:off x="755650" y="214313"/>
            <a:ext cx="8286750" cy="285750"/>
          </a:xfrm>
          <a:prstGeom prst="rect">
            <a:avLst/>
          </a:prstGeom>
        </p:spPr>
        <p:txBody>
          <a:bodyPr lIns="0" tIns="0" rIns="0" bIns="0"/>
          <a:lstStyle>
            <a:lvl1pPr marL="271463" indent="-271463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9138" indent="-268288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</a:defRPr>
            </a:lvl2pPr>
            <a:lvl3pPr marL="1165225" indent="-266700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11313" indent="-266700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1882775" indent="-53975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5pPr>
            <a:lvl6pPr marL="23399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6pPr>
            <a:lvl7pPr marL="27971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7pPr>
            <a:lvl8pPr marL="32543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8pPr>
            <a:lvl9pPr marL="37115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None/>
            </a:pPr>
            <a:r>
              <a:rPr lang="en-US" sz="1600" dirty="0" smtClean="0">
                <a:solidFill>
                  <a:srgbClr val="0070C0"/>
                </a:solidFill>
                <a:latin typeface="Calibri" pitchFamily="34" charset="0"/>
              </a:rPr>
              <a:t>CSEM </a:t>
            </a:r>
            <a:r>
              <a:rPr lang="en-US" sz="1600" i="1" dirty="0" smtClean="0">
                <a:solidFill>
                  <a:srgbClr val="0070C0"/>
                </a:solidFill>
                <a:latin typeface="Calibri" pitchFamily="34" charset="0"/>
              </a:rPr>
              <a:t>Scientific Instrumentation </a:t>
            </a:r>
            <a:r>
              <a:rPr lang="en-US" sz="1600" dirty="0" smtClean="0">
                <a:solidFill>
                  <a:srgbClr val="0070C0"/>
                </a:solidFill>
                <a:latin typeface="Calibri" pitchFamily="34" charset="0"/>
              </a:rPr>
              <a:t>examples	Space</a:t>
            </a:r>
            <a:endParaRPr lang="en-US" sz="1600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201" name="TextBox 200"/>
          <p:cNvSpPr txBox="1">
            <a:spLocks noChangeArrowheads="1"/>
          </p:cNvSpPr>
          <p:nvPr/>
        </p:nvSpPr>
        <p:spPr bwMode="auto">
          <a:xfrm>
            <a:off x="4617474" y="4172893"/>
            <a:ext cx="36496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b="1" dirty="0">
                <a:solidFill>
                  <a:schemeClr val="bg1"/>
                </a:solidFill>
                <a:latin typeface="Calibri" pitchFamily="34" charset="0"/>
              </a:rPr>
              <a:t>developed software platform</a:t>
            </a:r>
          </a:p>
        </p:txBody>
      </p:sp>
      <p:sp>
        <p:nvSpPr>
          <p:cNvPr id="202" name="TextBox 201"/>
          <p:cNvSpPr txBox="1">
            <a:spLocks noChangeArrowheads="1"/>
          </p:cNvSpPr>
          <p:nvPr/>
        </p:nvSpPr>
        <p:spPr bwMode="auto">
          <a:xfrm>
            <a:off x="4421462" y="2060848"/>
            <a:ext cx="412839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dirty="0" smtClean="0">
                <a:solidFill>
                  <a:srgbClr val="FF0000"/>
                </a:solidFill>
                <a:latin typeface="Calibri" pitchFamily="34" charset="0"/>
              </a:rPr>
              <a:t>Test bench with Flex pivots</a:t>
            </a:r>
            <a:endParaRPr lang="en-US" dirty="0">
              <a:solidFill>
                <a:srgbClr val="FF0000"/>
              </a:solidFill>
              <a:latin typeface="Calibri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420888"/>
            <a:ext cx="4548225" cy="3411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ounded Rectangle 9"/>
          <p:cNvSpPr/>
          <p:nvPr/>
        </p:nvSpPr>
        <p:spPr>
          <a:xfrm>
            <a:off x="755650" y="1484784"/>
            <a:ext cx="1728118" cy="43204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r>
              <a:rPr lang="en-US" sz="2400" dirty="0" smtClean="0">
                <a:latin typeface="Calibri" pitchFamily="34" charset="0"/>
              </a:rPr>
              <a:t>Objectives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664967" y="5723964"/>
            <a:ext cx="364966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dirty="0" smtClean="0">
                <a:solidFill>
                  <a:srgbClr val="FF0000"/>
                </a:solidFill>
                <a:latin typeface="Calibri" pitchFamily="34" charset="0"/>
              </a:rPr>
              <a:t>www.esa.int</a:t>
            </a:r>
            <a:endParaRPr lang="en-US" dirty="0">
              <a:solidFill>
                <a:srgbClr val="FF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3118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Rounded Rectangle 126"/>
          <p:cNvSpPr/>
          <p:nvPr/>
        </p:nvSpPr>
        <p:spPr>
          <a:xfrm>
            <a:off x="4899025" y="1974194"/>
            <a:ext cx="3931034" cy="4104456"/>
          </a:xfrm>
          <a:prstGeom prst="roundRect">
            <a:avLst>
              <a:gd name="adj" fmla="val 3578"/>
            </a:avLst>
          </a:prstGeom>
          <a:solidFill>
            <a:schemeClr val="bg1"/>
          </a:solidFill>
          <a:ln w="6350">
            <a:solidFill>
              <a:schemeClr val="tx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0243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755650" y="2134969"/>
            <a:ext cx="3312294" cy="3874842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endParaRPr lang="en-US" dirty="0">
              <a:latin typeface="Calibri" pitchFamily="34" charset="0"/>
            </a:endParaRPr>
          </a:p>
        </p:txBody>
      </p:sp>
      <p:sp>
        <p:nvSpPr>
          <p:cNvPr id="10242" name="Title 6"/>
          <p:cNvSpPr>
            <a:spLocks noGrp="1"/>
          </p:cNvSpPr>
          <p:nvPr>
            <p:ph type="title"/>
          </p:nvPr>
        </p:nvSpPr>
        <p:spPr>
          <a:xfrm>
            <a:off x="755650" y="547688"/>
            <a:ext cx="8120063" cy="719137"/>
          </a:xfrm>
        </p:spPr>
        <p:txBody>
          <a:bodyPr/>
          <a:lstStyle/>
          <a:p>
            <a:pPr eaLnBrk="1" hangingPunct="1"/>
            <a:r>
              <a:rPr lang="en-US" i="1" dirty="0" smtClean="0">
                <a:latin typeface="Calibri" pitchFamily="34" charset="0"/>
              </a:rPr>
              <a:t>ESA Compliant mechanism HAFHA flexure</a:t>
            </a:r>
            <a:endParaRPr lang="en-US" i="1" dirty="0">
              <a:latin typeface="Calibri" pitchFamily="34" charset="0"/>
            </a:endParaRPr>
          </a:p>
        </p:txBody>
      </p:sp>
      <p:sp>
        <p:nvSpPr>
          <p:cNvPr id="6" name="Text Placeholder 29"/>
          <p:cNvSpPr txBox="1">
            <a:spLocks/>
          </p:cNvSpPr>
          <p:nvPr/>
        </p:nvSpPr>
        <p:spPr>
          <a:xfrm>
            <a:off x="755650" y="214313"/>
            <a:ext cx="8286750" cy="285750"/>
          </a:xfrm>
          <a:prstGeom prst="rect">
            <a:avLst/>
          </a:prstGeom>
        </p:spPr>
        <p:txBody>
          <a:bodyPr lIns="0" tIns="0" rIns="0" bIns="0"/>
          <a:lstStyle>
            <a:lvl1pPr marL="271463" indent="-271463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9138" indent="-268288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</a:defRPr>
            </a:lvl2pPr>
            <a:lvl3pPr marL="1165225" indent="-266700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11313" indent="-266700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1882775" indent="-53975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5pPr>
            <a:lvl6pPr marL="23399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6pPr>
            <a:lvl7pPr marL="27971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7pPr>
            <a:lvl8pPr marL="32543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8pPr>
            <a:lvl9pPr marL="37115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None/>
            </a:pPr>
            <a:r>
              <a:rPr lang="en-US" sz="1600" dirty="0" smtClean="0">
                <a:solidFill>
                  <a:srgbClr val="0070C0"/>
                </a:solidFill>
                <a:latin typeface="Calibri" pitchFamily="34" charset="0"/>
              </a:rPr>
              <a:t>CSEM </a:t>
            </a:r>
            <a:r>
              <a:rPr lang="en-US" sz="1600" i="1" dirty="0" smtClean="0">
                <a:solidFill>
                  <a:srgbClr val="0070C0"/>
                </a:solidFill>
                <a:latin typeface="Calibri" pitchFamily="34" charset="0"/>
              </a:rPr>
              <a:t>Scientific Instrumentation</a:t>
            </a:r>
            <a:r>
              <a:rPr lang="en-US" sz="1600" dirty="0" smtClean="0">
                <a:solidFill>
                  <a:srgbClr val="0070C0"/>
                </a:solidFill>
                <a:latin typeface="Calibri" pitchFamily="34" charset="0"/>
              </a:rPr>
              <a:t> examples	Space</a:t>
            </a:r>
            <a:endParaRPr lang="en-US" sz="1600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128" name="TextBox 127"/>
          <p:cNvSpPr txBox="1">
            <a:spLocks noChangeArrowheads="1"/>
          </p:cNvSpPr>
          <p:nvPr/>
        </p:nvSpPr>
        <p:spPr bwMode="auto">
          <a:xfrm>
            <a:off x="4421462" y="2191569"/>
            <a:ext cx="412839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Tested mechanism</a:t>
            </a:r>
            <a:endParaRPr lang="en-US" b="1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8" name="Picture 19" descr="IMG0041"/>
          <p:cNvPicPr>
            <a:picLocks noChangeAspect="1" noChangeArrowheads="1"/>
          </p:cNvPicPr>
          <p:nvPr/>
        </p:nvPicPr>
        <p:blipFill rotWithShape="1">
          <a:blip r:embed="rId3">
            <a:lum bright="30000" contrast="2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314"/>
          <a:stretch/>
        </p:blipFill>
        <p:spPr bwMode="auto">
          <a:xfrm>
            <a:off x="5133718" y="2048273"/>
            <a:ext cx="3542738" cy="39410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814" y="2060848"/>
            <a:ext cx="4264194" cy="399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ounded Rectangle 9"/>
          <p:cNvSpPr/>
          <p:nvPr/>
        </p:nvSpPr>
        <p:spPr>
          <a:xfrm>
            <a:off x="755650" y="1484784"/>
            <a:ext cx="1296070" cy="43204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r>
              <a:rPr lang="en-US" sz="2400" dirty="0" smtClean="0">
                <a:latin typeface="Calibri" pitchFamily="34" charset="0"/>
              </a:rPr>
              <a:t>Results</a:t>
            </a:r>
            <a:endParaRPr lang="en-US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0485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Calibri" pitchFamily="34" charset="0"/>
              </a:rPr>
              <a:t>Outline</a:t>
            </a:r>
          </a:p>
        </p:txBody>
      </p:sp>
      <p:sp>
        <p:nvSpPr>
          <p:cNvPr id="10243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755650" y="1619250"/>
            <a:ext cx="8135938" cy="4572000"/>
          </a:xfrm>
        </p:spPr>
        <p:txBody>
          <a:bodyPr/>
          <a:lstStyle/>
          <a:p>
            <a:pPr eaLnBrk="1" hangingPunct="1">
              <a:spcBef>
                <a:spcPts val="1200"/>
              </a:spcBef>
              <a:buFont typeface="Wingdings" pitchFamily="2" charset="2"/>
              <a:buChar char="Ø"/>
            </a:pPr>
            <a:endParaRPr lang="en-US" sz="2400" dirty="0" smtClean="0">
              <a:latin typeface="Calibri" pitchFamily="34" charset="0"/>
            </a:endParaRPr>
          </a:p>
          <a:p>
            <a:pPr marL="355600" indent="-355600" eaLnBrk="1" hangingPunct="1">
              <a:spcBef>
                <a:spcPts val="1200"/>
              </a:spcBef>
              <a:buFont typeface="Wingdings" pitchFamily="2" charset="2"/>
              <a:buChar char="Ø"/>
            </a:pPr>
            <a:r>
              <a:rPr lang="en-US" sz="2400" b="1" dirty="0" smtClean="0">
                <a:latin typeface="Calibri" pitchFamily="34" charset="0"/>
              </a:rPr>
              <a:t>CSEM at a glance</a:t>
            </a:r>
          </a:p>
          <a:p>
            <a:pPr marL="355600" indent="-355600" eaLnBrk="1" hangingPunct="1">
              <a:spcBef>
                <a:spcPts val="1200"/>
              </a:spcBef>
              <a:buFont typeface="Wingdings" pitchFamily="2" charset="2"/>
              <a:buChar char="Ø"/>
            </a:pPr>
            <a:endParaRPr lang="en-US" sz="2400" dirty="0" smtClean="0">
              <a:latin typeface="Calibri" pitchFamily="34" charset="0"/>
            </a:endParaRPr>
          </a:p>
          <a:p>
            <a:pPr marL="355600" indent="-355600" eaLnBrk="1" hangingPunct="1">
              <a:spcBef>
                <a:spcPts val="1200"/>
              </a:spcBef>
              <a:buFont typeface="Wingdings" pitchFamily="2" charset="2"/>
              <a:buChar char="Ø"/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Key competencies for </a:t>
            </a:r>
            <a:r>
              <a:rPr lang="en-US" sz="2400" i="1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Scientific Instrumentation</a:t>
            </a:r>
          </a:p>
          <a:p>
            <a:pPr marL="355600" indent="-355600" eaLnBrk="1" hangingPunct="1">
              <a:spcBef>
                <a:spcPts val="1200"/>
              </a:spcBef>
              <a:buFont typeface="Wingdings" pitchFamily="2" charset="2"/>
              <a:buChar char="Ø"/>
            </a:pPr>
            <a:endParaRPr lang="en-US" sz="2400" dirty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  <a:p>
            <a:pPr marL="355600" indent="-355600" eaLnBrk="1" hangingPunct="1">
              <a:spcBef>
                <a:spcPts val="1200"/>
              </a:spcBef>
              <a:buFont typeface="Wingdings" pitchFamily="2" charset="2"/>
              <a:buChar char="Ø"/>
            </a:pPr>
            <a:r>
              <a:rPr lang="en-US" sz="2400" i="1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Scientific Instrumentation 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project examples</a:t>
            </a:r>
            <a:endParaRPr lang="en-US" sz="2400" b="1" dirty="0" smtClean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4" name="Text Placeholder 29"/>
          <p:cNvSpPr txBox="1">
            <a:spLocks/>
          </p:cNvSpPr>
          <p:nvPr/>
        </p:nvSpPr>
        <p:spPr>
          <a:xfrm>
            <a:off x="755650" y="214313"/>
            <a:ext cx="8286750" cy="285750"/>
          </a:xfrm>
          <a:prstGeom prst="rect">
            <a:avLst/>
          </a:prstGeom>
        </p:spPr>
        <p:txBody>
          <a:bodyPr lIns="0" tIns="0" rIns="0" bIns="0"/>
          <a:lstStyle>
            <a:lvl1pPr marL="271463" indent="-271463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9138" indent="-268288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</a:defRPr>
            </a:lvl2pPr>
            <a:lvl3pPr marL="1165225" indent="-266700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11313" indent="-266700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1882775" indent="-53975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5pPr>
            <a:lvl6pPr marL="23399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6pPr>
            <a:lvl7pPr marL="27971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7pPr>
            <a:lvl8pPr marL="32543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8pPr>
            <a:lvl9pPr marL="37115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None/>
            </a:pPr>
            <a:r>
              <a:rPr lang="fr-CH" sz="1600" dirty="0">
                <a:solidFill>
                  <a:srgbClr val="0070C0"/>
                </a:solidFill>
                <a:latin typeface="Calibri" pitchFamily="34" charset="0"/>
              </a:rPr>
              <a:t>Centre Suisse d’Electronique et de Microtechnique </a:t>
            </a:r>
            <a:r>
              <a:rPr lang="fr-CH" sz="1600" dirty="0" smtClean="0">
                <a:solidFill>
                  <a:srgbClr val="0070C0"/>
                </a:solidFill>
                <a:latin typeface="Calibri" pitchFamily="34" charset="0"/>
              </a:rPr>
              <a:t>SA</a:t>
            </a:r>
            <a:endParaRPr lang="fr-CH" sz="1600" dirty="0">
              <a:solidFill>
                <a:srgbClr val="0070C0"/>
              </a:solidFill>
              <a:latin typeface="Calibri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Rounded Rectangle 126"/>
          <p:cNvSpPr/>
          <p:nvPr/>
        </p:nvSpPr>
        <p:spPr>
          <a:xfrm>
            <a:off x="5076056" y="1412776"/>
            <a:ext cx="3096344" cy="4824536"/>
          </a:xfrm>
          <a:prstGeom prst="roundRect">
            <a:avLst>
              <a:gd name="adj" fmla="val 3578"/>
            </a:avLst>
          </a:prstGeom>
          <a:solidFill>
            <a:schemeClr val="bg1"/>
          </a:solidFill>
          <a:ln w="6350">
            <a:solidFill>
              <a:schemeClr val="tx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0243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755650" y="2134969"/>
            <a:ext cx="3672334" cy="4041384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Calibration wheel for the Medium Resolution Imaging Spectrometer instrument  on the ENVISAT satellite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Soft support for several </a:t>
            </a:r>
            <a:r>
              <a:rPr lang="en-US" dirty="0" err="1" smtClean="0">
                <a:latin typeface="Calibri" pitchFamily="34" charset="0"/>
              </a:rPr>
              <a:t>Spectralon</a:t>
            </a:r>
            <a:r>
              <a:rPr lang="en-US" dirty="0" smtClean="0">
                <a:latin typeface="Calibri" pitchFamily="34" charset="0"/>
              </a:rPr>
              <a:t>® samples, shutter and baffle aperture</a:t>
            </a:r>
            <a:endParaRPr lang="en-US" dirty="0">
              <a:latin typeface="Calibri" pitchFamily="34" charset="0"/>
            </a:endParaRPr>
          </a:p>
          <a:p>
            <a:pPr eaLnBrk="1" hangingPunct="1">
              <a:buFont typeface="Wingdings" pitchFamily="2" charset="2"/>
              <a:buChar char="Ø"/>
            </a:pPr>
            <a:r>
              <a:rPr lang="en-GB" dirty="0">
                <a:latin typeface="Calibri" pitchFamily="34" charset="0"/>
              </a:rPr>
              <a:t>No launch </a:t>
            </a:r>
            <a:r>
              <a:rPr lang="en-GB" dirty="0" smtClean="0">
                <a:latin typeface="Calibri" pitchFamily="34" charset="0"/>
              </a:rPr>
              <a:t>lock, mass balance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GB" dirty="0" smtClean="0">
                <a:latin typeface="Calibri" pitchFamily="34" charset="0"/>
              </a:rPr>
              <a:t>Precision repositioning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GB" dirty="0" smtClean="0">
                <a:latin typeface="Calibri" pitchFamily="34" charset="0"/>
              </a:rPr>
              <a:t>Initial MOS2 </a:t>
            </a:r>
            <a:r>
              <a:rPr lang="en-GB" dirty="0" smtClean="0">
                <a:latin typeface="Calibri" pitchFamily="34" charset="0"/>
              </a:rPr>
              <a:t>lubrication </a:t>
            </a:r>
            <a:endParaRPr lang="en-GB" dirty="0" smtClean="0">
              <a:latin typeface="Calibri" pitchFamily="34" charset="0"/>
            </a:endParaRPr>
          </a:p>
          <a:p>
            <a:pPr eaLnBrk="1" hangingPunct="1">
              <a:buFont typeface="Wingdings" pitchFamily="2" charset="2"/>
              <a:buChar char="Ø"/>
            </a:pPr>
            <a:r>
              <a:rPr lang="en-GB" dirty="0" smtClean="0">
                <a:latin typeface="Calibri" pitchFamily="34" charset="0"/>
              </a:rPr>
              <a:t>Currently  </a:t>
            </a:r>
            <a:r>
              <a:rPr lang="en-GB" dirty="0" err="1" smtClean="0">
                <a:latin typeface="Calibri" pitchFamily="34" charset="0"/>
              </a:rPr>
              <a:t>Fomblin</a:t>
            </a:r>
            <a:r>
              <a:rPr lang="en-GB" dirty="0" smtClean="0">
                <a:latin typeface="Calibri" pitchFamily="34" charset="0"/>
              </a:rPr>
              <a:t> Z25 lubrication</a:t>
            </a:r>
            <a:endParaRPr lang="en-GB" dirty="0" smtClean="0">
              <a:latin typeface="Calibri" pitchFamily="34" charset="0"/>
            </a:endParaRPr>
          </a:p>
          <a:p>
            <a:pPr eaLnBrk="1" hangingPunct="1">
              <a:buFont typeface="Wingdings" pitchFamily="2" charset="2"/>
              <a:buChar char="Ø"/>
            </a:pPr>
            <a:endParaRPr lang="en-US" dirty="0">
              <a:latin typeface="Calibri" pitchFamily="34" charset="0"/>
            </a:endParaRPr>
          </a:p>
        </p:txBody>
      </p:sp>
      <p:sp>
        <p:nvSpPr>
          <p:cNvPr id="10242" name="Title 6"/>
          <p:cNvSpPr>
            <a:spLocks noGrp="1"/>
          </p:cNvSpPr>
          <p:nvPr>
            <p:ph type="title"/>
          </p:nvPr>
        </p:nvSpPr>
        <p:spPr>
          <a:xfrm>
            <a:off x="755650" y="547688"/>
            <a:ext cx="8120063" cy="719137"/>
          </a:xfrm>
        </p:spPr>
        <p:txBody>
          <a:bodyPr/>
          <a:lstStyle/>
          <a:p>
            <a:pPr eaLnBrk="1" hangingPunct="1"/>
            <a:r>
              <a:rPr lang="en-US" i="1" dirty="0" smtClean="0">
                <a:latin typeface="Calibri" pitchFamily="34" charset="0"/>
              </a:rPr>
              <a:t>ESA MERIS calibration Mechanism</a:t>
            </a:r>
            <a:endParaRPr lang="en-US" i="1" dirty="0">
              <a:latin typeface="Calibri" pitchFamily="34" charset="0"/>
            </a:endParaRPr>
          </a:p>
        </p:txBody>
      </p:sp>
      <p:sp>
        <p:nvSpPr>
          <p:cNvPr id="6" name="Text Placeholder 29"/>
          <p:cNvSpPr txBox="1">
            <a:spLocks/>
          </p:cNvSpPr>
          <p:nvPr/>
        </p:nvSpPr>
        <p:spPr>
          <a:xfrm>
            <a:off x="755650" y="214313"/>
            <a:ext cx="8286750" cy="285750"/>
          </a:xfrm>
          <a:prstGeom prst="rect">
            <a:avLst/>
          </a:prstGeom>
        </p:spPr>
        <p:txBody>
          <a:bodyPr lIns="0" tIns="0" rIns="0" bIns="0"/>
          <a:lstStyle>
            <a:lvl1pPr marL="271463" indent="-271463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9138" indent="-268288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</a:defRPr>
            </a:lvl2pPr>
            <a:lvl3pPr marL="1165225" indent="-266700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11313" indent="-266700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1882775" indent="-53975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5pPr>
            <a:lvl6pPr marL="23399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6pPr>
            <a:lvl7pPr marL="27971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7pPr>
            <a:lvl8pPr marL="32543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8pPr>
            <a:lvl9pPr marL="37115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None/>
            </a:pPr>
            <a:r>
              <a:rPr lang="en-US" sz="1600" dirty="0" smtClean="0">
                <a:solidFill>
                  <a:srgbClr val="0070C0"/>
                </a:solidFill>
                <a:latin typeface="Calibri" pitchFamily="34" charset="0"/>
              </a:rPr>
              <a:t>CSEM </a:t>
            </a:r>
            <a:r>
              <a:rPr lang="en-US" sz="1600" i="1" dirty="0" smtClean="0">
                <a:solidFill>
                  <a:srgbClr val="0070C0"/>
                </a:solidFill>
                <a:latin typeface="Calibri" pitchFamily="34" charset="0"/>
              </a:rPr>
              <a:t>Scientific Instrumentation</a:t>
            </a:r>
            <a:r>
              <a:rPr lang="en-US" sz="1600" dirty="0" smtClean="0">
                <a:solidFill>
                  <a:srgbClr val="0070C0"/>
                </a:solidFill>
                <a:latin typeface="Calibri" pitchFamily="34" charset="0"/>
              </a:rPr>
              <a:t> examples	Space</a:t>
            </a:r>
            <a:endParaRPr lang="en-US" sz="1600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122" name="Rounded Rectangle 121"/>
          <p:cNvSpPr/>
          <p:nvPr/>
        </p:nvSpPr>
        <p:spPr>
          <a:xfrm>
            <a:off x="755650" y="1484784"/>
            <a:ext cx="1728118" cy="43204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r>
              <a:rPr lang="en-US" sz="2400" dirty="0" smtClean="0">
                <a:latin typeface="Calibri" pitchFamily="34" charset="0"/>
              </a:rPr>
              <a:t>Objectives</a:t>
            </a:r>
            <a:endParaRPr lang="en-US" dirty="0">
              <a:latin typeface="Calibri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800470"/>
            <a:ext cx="2697915" cy="2375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79" y="1473353"/>
            <a:ext cx="2697915" cy="2267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4172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Rounded Rectangle 186"/>
          <p:cNvSpPr/>
          <p:nvPr/>
        </p:nvSpPr>
        <p:spPr>
          <a:xfrm>
            <a:off x="4664967" y="1916832"/>
            <a:ext cx="3649664" cy="4104456"/>
          </a:xfrm>
          <a:prstGeom prst="roundRect">
            <a:avLst>
              <a:gd name="adj" fmla="val 3578"/>
            </a:avLst>
          </a:prstGeom>
          <a:solidFill>
            <a:schemeClr val="bg1"/>
          </a:solidFill>
          <a:ln w="6350">
            <a:solidFill>
              <a:schemeClr val="tx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0242" name="Title 6"/>
          <p:cNvSpPr>
            <a:spLocks noGrp="1"/>
          </p:cNvSpPr>
          <p:nvPr>
            <p:ph type="title"/>
          </p:nvPr>
        </p:nvSpPr>
        <p:spPr>
          <a:xfrm>
            <a:off x="755650" y="547688"/>
            <a:ext cx="8120063" cy="719137"/>
          </a:xfrm>
        </p:spPr>
        <p:txBody>
          <a:bodyPr/>
          <a:lstStyle/>
          <a:p>
            <a:pPr eaLnBrk="1" hangingPunct="1"/>
            <a:r>
              <a:rPr lang="en-US" i="1" dirty="0">
                <a:latin typeface="Calibri" pitchFamily="34" charset="0"/>
              </a:rPr>
              <a:t>ESA MERIS calibration Mechanism</a:t>
            </a:r>
            <a:endParaRPr lang="en-US" dirty="0" smtClean="0">
              <a:latin typeface="Calibri" pitchFamily="34" charset="0"/>
            </a:endParaRPr>
          </a:p>
        </p:txBody>
      </p:sp>
      <p:sp>
        <p:nvSpPr>
          <p:cNvPr id="10243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755651" y="2109023"/>
            <a:ext cx="3312294" cy="4056281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en-GB" dirty="0" smtClean="0">
                <a:latin typeface="Calibri" pitchFamily="34" charset="0"/>
              </a:rPr>
              <a:t>Initial project for Aerospatiale Cannes (now Thales </a:t>
            </a:r>
            <a:r>
              <a:rPr lang="en-GB" dirty="0" err="1" smtClean="0">
                <a:latin typeface="Calibri" pitchFamily="34" charset="0"/>
              </a:rPr>
              <a:t>Alenia</a:t>
            </a:r>
            <a:r>
              <a:rPr lang="en-GB" dirty="0" smtClean="0">
                <a:latin typeface="Calibri" pitchFamily="34" charset="0"/>
              </a:rPr>
              <a:t> </a:t>
            </a:r>
            <a:r>
              <a:rPr lang="en-GB" dirty="0">
                <a:latin typeface="Calibri" pitchFamily="34" charset="0"/>
              </a:rPr>
              <a:t>)</a:t>
            </a:r>
            <a:endParaRPr lang="en-GB" dirty="0" smtClean="0">
              <a:latin typeface="Calibri" pitchFamily="34" charset="0"/>
            </a:endParaRPr>
          </a:p>
          <a:p>
            <a:pPr eaLnBrk="1" hangingPunct="1">
              <a:buFont typeface="Wingdings" pitchFamily="2" charset="2"/>
              <a:buChar char="Ø"/>
            </a:pPr>
            <a:r>
              <a:rPr lang="en-GB" dirty="0" smtClean="0">
                <a:latin typeface="Calibri" pitchFamily="34" charset="0"/>
              </a:rPr>
              <a:t>Launched on ENVISAT satellite </a:t>
            </a:r>
            <a:r>
              <a:rPr lang="en-GB" dirty="0">
                <a:latin typeface="Calibri" pitchFamily="34" charset="0"/>
              </a:rPr>
              <a:t>o</a:t>
            </a:r>
            <a:r>
              <a:rPr lang="en-GB" dirty="0" smtClean="0">
                <a:latin typeface="Calibri" pitchFamily="34" charset="0"/>
              </a:rPr>
              <a:t>n 1 March 2002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GB" dirty="0" smtClean="0">
                <a:latin typeface="Calibri" pitchFamily="34" charset="0"/>
              </a:rPr>
              <a:t>End of mission April 2012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GB" dirty="0" smtClean="0">
                <a:latin typeface="Calibri" pitchFamily="34" charset="0"/>
              </a:rPr>
              <a:t>Follow-up mission: performed bearing delivery to CSL for Sentinel-3 </a:t>
            </a:r>
            <a:r>
              <a:rPr lang="en-GB" dirty="0">
                <a:latin typeface="Calibri" pitchFamily="34" charset="0"/>
              </a:rPr>
              <a:t>: </a:t>
            </a:r>
            <a:br>
              <a:rPr lang="en-GB" dirty="0">
                <a:latin typeface="Calibri" pitchFamily="34" charset="0"/>
              </a:rPr>
            </a:br>
            <a:r>
              <a:rPr lang="en-GB" dirty="0">
                <a:latin typeface="Calibri" pitchFamily="34" charset="0"/>
              </a:rPr>
              <a:t>OLCI CM Calibration Mechanism Launch in 2013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GB" dirty="0">
                <a:latin typeface="Calibri" pitchFamily="34" charset="0"/>
              </a:rPr>
              <a:t>Identical design 15 years later ! </a:t>
            </a:r>
          </a:p>
          <a:p>
            <a:pPr eaLnBrk="1" hangingPunct="1">
              <a:buFont typeface="Wingdings" pitchFamily="2" charset="2"/>
              <a:buChar char="Ø"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6" name="Text Placeholder 29"/>
          <p:cNvSpPr txBox="1">
            <a:spLocks/>
          </p:cNvSpPr>
          <p:nvPr/>
        </p:nvSpPr>
        <p:spPr>
          <a:xfrm>
            <a:off x="755650" y="214313"/>
            <a:ext cx="8286750" cy="285750"/>
          </a:xfrm>
          <a:prstGeom prst="rect">
            <a:avLst/>
          </a:prstGeom>
        </p:spPr>
        <p:txBody>
          <a:bodyPr lIns="0" tIns="0" rIns="0" bIns="0"/>
          <a:lstStyle>
            <a:lvl1pPr marL="271463" indent="-271463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9138" indent="-268288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</a:defRPr>
            </a:lvl2pPr>
            <a:lvl3pPr marL="1165225" indent="-266700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11313" indent="-266700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1882775" indent="-53975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5pPr>
            <a:lvl6pPr marL="23399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6pPr>
            <a:lvl7pPr marL="27971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7pPr>
            <a:lvl8pPr marL="32543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8pPr>
            <a:lvl9pPr marL="37115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None/>
            </a:pPr>
            <a:r>
              <a:rPr lang="en-US" sz="1600" dirty="0" smtClean="0">
                <a:solidFill>
                  <a:srgbClr val="0070C0"/>
                </a:solidFill>
                <a:latin typeface="Calibri" pitchFamily="34" charset="0"/>
              </a:rPr>
              <a:t>CSEM </a:t>
            </a:r>
            <a:r>
              <a:rPr lang="en-US" sz="1600" i="1" dirty="0" smtClean="0">
                <a:solidFill>
                  <a:srgbClr val="0070C0"/>
                </a:solidFill>
                <a:latin typeface="Calibri" pitchFamily="34" charset="0"/>
              </a:rPr>
              <a:t>Scientific Instrumentation </a:t>
            </a:r>
            <a:r>
              <a:rPr lang="en-US" sz="1600" dirty="0" smtClean="0">
                <a:solidFill>
                  <a:srgbClr val="0070C0"/>
                </a:solidFill>
                <a:latin typeface="Calibri" pitchFamily="34" charset="0"/>
              </a:rPr>
              <a:t>examples	</a:t>
            </a:r>
            <a:r>
              <a:rPr lang="en-US" sz="1600" dirty="0" smtClean="0">
                <a:solidFill>
                  <a:srgbClr val="0070C0"/>
                </a:solidFill>
                <a:latin typeface="Calibri" pitchFamily="34" charset="0"/>
              </a:rPr>
              <a:t>Space</a:t>
            </a:r>
            <a:endParaRPr lang="en-US" sz="1600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201" name="TextBox 200"/>
          <p:cNvSpPr txBox="1">
            <a:spLocks noChangeArrowheads="1"/>
          </p:cNvSpPr>
          <p:nvPr/>
        </p:nvSpPr>
        <p:spPr bwMode="auto">
          <a:xfrm>
            <a:off x="4664967" y="5723964"/>
            <a:ext cx="364966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dirty="0" smtClean="0">
                <a:solidFill>
                  <a:srgbClr val="FF0000"/>
                </a:solidFill>
                <a:latin typeface="Calibri" pitchFamily="34" charset="0"/>
              </a:rPr>
              <a:t>www.esa.Int</a:t>
            </a:r>
            <a:endParaRPr lang="en-US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535" name="Rounded Rectangle 534"/>
          <p:cNvSpPr/>
          <p:nvPr/>
        </p:nvSpPr>
        <p:spPr>
          <a:xfrm>
            <a:off x="755650" y="1484784"/>
            <a:ext cx="1296070" cy="43204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r>
              <a:rPr lang="en-US" sz="2400" smtClean="0">
                <a:latin typeface="Calibri" pitchFamily="34" charset="0"/>
              </a:rPr>
              <a:t>Results</a:t>
            </a:r>
            <a:endParaRPr lang="en-US">
              <a:latin typeface="Calibri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023002"/>
            <a:ext cx="3129689" cy="378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18221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Rounded Rectangle 126"/>
          <p:cNvSpPr/>
          <p:nvPr/>
        </p:nvSpPr>
        <p:spPr>
          <a:xfrm>
            <a:off x="4149539" y="1974194"/>
            <a:ext cx="4680520" cy="4104456"/>
          </a:xfrm>
          <a:prstGeom prst="roundRect">
            <a:avLst>
              <a:gd name="adj" fmla="val 3578"/>
            </a:avLst>
          </a:prstGeom>
          <a:solidFill>
            <a:schemeClr val="bg1"/>
          </a:solidFill>
          <a:ln w="6350">
            <a:solidFill>
              <a:schemeClr val="tx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0243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755650" y="2134969"/>
            <a:ext cx="3312294" cy="3874842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>
                <a:latin typeface="Calibri" pitchFamily="34" charset="0"/>
              </a:rPr>
              <a:t>UHV protection of CCD </a:t>
            </a:r>
            <a:r>
              <a:rPr lang="en-US" dirty="0" smtClean="0">
                <a:latin typeface="Calibri" pitchFamily="34" charset="0"/>
              </a:rPr>
              <a:t>detectors for XMM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&gt; 2 years ground storage without loosing UHV pressure</a:t>
            </a:r>
            <a:endParaRPr lang="en-US" dirty="0">
              <a:latin typeface="Calibri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dirty="0">
                <a:latin typeface="Calibri" pitchFamily="34" charset="0"/>
              </a:rPr>
              <a:t>Assembly &amp; test in Class-100 clean-room environment</a:t>
            </a:r>
          </a:p>
          <a:p>
            <a:pPr>
              <a:buFont typeface="Wingdings" pitchFamily="2" charset="2"/>
              <a:buChar char="Ø"/>
            </a:pPr>
            <a:r>
              <a:rPr lang="en-US" dirty="0">
                <a:latin typeface="Calibri" pitchFamily="34" charset="0"/>
              </a:rPr>
              <a:t>Door opening in space with extremely high </a:t>
            </a:r>
            <a:r>
              <a:rPr lang="en-US" dirty="0" smtClean="0">
                <a:latin typeface="Calibri" pitchFamily="34" charset="0"/>
              </a:rPr>
              <a:t>reliability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Critical single Point Failure element for X-ray instrument</a:t>
            </a:r>
            <a:endParaRPr lang="fr-FR" dirty="0">
              <a:latin typeface="Calibri" pitchFamily="34" charset="0"/>
            </a:endParaRPr>
          </a:p>
          <a:p>
            <a:pPr eaLnBrk="1" hangingPunct="1">
              <a:buFont typeface="Wingdings" pitchFamily="2" charset="2"/>
              <a:buChar char="Ø"/>
            </a:pPr>
            <a:endParaRPr lang="en-US" dirty="0">
              <a:latin typeface="Calibri" pitchFamily="34" charset="0"/>
            </a:endParaRPr>
          </a:p>
        </p:txBody>
      </p:sp>
      <p:sp>
        <p:nvSpPr>
          <p:cNvPr id="10242" name="Title 6"/>
          <p:cNvSpPr>
            <a:spLocks noGrp="1"/>
          </p:cNvSpPr>
          <p:nvPr>
            <p:ph type="title"/>
          </p:nvPr>
        </p:nvSpPr>
        <p:spPr>
          <a:xfrm>
            <a:off x="755650" y="547688"/>
            <a:ext cx="8120063" cy="719137"/>
          </a:xfrm>
        </p:spPr>
        <p:txBody>
          <a:bodyPr/>
          <a:lstStyle/>
          <a:p>
            <a:pPr eaLnBrk="1" hangingPunct="1"/>
            <a:r>
              <a:rPr lang="en-US" i="1" dirty="0" smtClean="0">
                <a:latin typeface="Calibri" pitchFamily="34" charset="0"/>
              </a:rPr>
              <a:t>ESA Door </a:t>
            </a:r>
            <a:r>
              <a:rPr lang="en-US" i="1" dirty="0">
                <a:latin typeface="Calibri" pitchFamily="34" charset="0"/>
              </a:rPr>
              <a:t>Mechanisms for X-ray Multi-Mirror Satellite (XMM)</a:t>
            </a:r>
          </a:p>
        </p:txBody>
      </p:sp>
      <p:sp>
        <p:nvSpPr>
          <p:cNvPr id="6" name="Text Placeholder 29"/>
          <p:cNvSpPr txBox="1">
            <a:spLocks/>
          </p:cNvSpPr>
          <p:nvPr/>
        </p:nvSpPr>
        <p:spPr>
          <a:xfrm>
            <a:off x="755650" y="214313"/>
            <a:ext cx="8286750" cy="285750"/>
          </a:xfrm>
          <a:prstGeom prst="rect">
            <a:avLst/>
          </a:prstGeom>
        </p:spPr>
        <p:txBody>
          <a:bodyPr lIns="0" tIns="0" rIns="0" bIns="0"/>
          <a:lstStyle>
            <a:lvl1pPr marL="271463" indent="-271463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9138" indent="-268288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</a:defRPr>
            </a:lvl2pPr>
            <a:lvl3pPr marL="1165225" indent="-266700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11313" indent="-266700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1882775" indent="-53975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5pPr>
            <a:lvl6pPr marL="23399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6pPr>
            <a:lvl7pPr marL="27971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7pPr>
            <a:lvl8pPr marL="32543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8pPr>
            <a:lvl9pPr marL="37115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None/>
            </a:pPr>
            <a:r>
              <a:rPr lang="en-US" sz="1600" dirty="0" smtClean="0">
                <a:solidFill>
                  <a:srgbClr val="0070C0"/>
                </a:solidFill>
                <a:latin typeface="Calibri" pitchFamily="34" charset="0"/>
              </a:rPr>
              <a:t>CSEM </a:t>
            </a:r>
            <a:r>
              <a:rPr lang="en-US" sz="1600" i="1" dirty="0">
                <a:solidFill>
                  <a:srgbClr val="0070C0"/>
                </a:solidFill>
                <a:latin typeface="Calibri" pitchFamily="34" charset="0"/>
              </a:rPr>
              <a:t>Scientific</a:t>
            </a:r>
            <a:r>
              <a:rPr lang="en-US" sz="1600" i="1" dirty="0" smtClean="0">
                <a:solidFill>
                  <a:srgbClr val="0070C0"/>
                </a:solidFill>
                <a:latin typeface="Calibri" pitchFamily="34" charset="0"/>
              </a:rPr>
              <a:t> Instrumentation</a:t>
            </a:r>
            <a:r>
              <a:rPr lang="en-US" sz="1600" dirty="0" smtClean="0">
                <a:solidFill>
                  <a:srgbClr val="0070C0"/>
                </a:solidFill>
                <a:latin typeface="Calibri" pitchFamily="34" charset="0"/>
              </a:rPr>
              <a:t> examples	Space - </a:t>
            </a:r>
            <a:r>
              <a:rPr lang="en-US" sz="1600" dirty="0" err="1" smtClean="0">
                <a:solidFill>
                  <a:srgbClr val="0070C0"/>
                </a:solidFill>
                <a:latin typeface="Calibri" pitchFamily="34" charset="0"/>
              </a:rPr>
              <a:t>Astro</a:t>
            </a:r>
            <a:endParaRPr lang="en-US" sz="1600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122" name="Rounded Rectangle 121"/>
          <p:cNvSpPr/>
          <p:nvPr/>
        </p:nvSpPr>
        <p:spPr>
          <a:xfrm>
            <a:off x="755650" y="1484784"/>
            <a:ext cx="1728118" cy="43204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r>
              <a:rPr lang="en-US" sz="2400" dirty="0" smtClean="0">
                <a:latin typeface="Calibri" pitchFamily="34" charset="0"/>
              </a:rPr>
              <a:t>Objectives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128" name="TextBox 127"/>
          <p:cNvSpPr txBox="1">
            <a:spLocks noChangeArrowheads="1"/>
          </p:cNvSpPr>
          <p:nvPr/>
        </p:nvSpPr>
        <p:spPr bwMode="auto">
          <a:xfrm>
            <a:off x="4421462" y="2060848"/>
            <a:ext cx="412839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dirty="0" smtClean="0">
                <a:solidFill>
                  <a:srgbClr val="FF0000"/>
                </a:solidFill>
                <a:latin typeface="Calibri" pitchFamily="34" charset="0"/>
              </a:rPr>
              <a:t>Tested mechanism</a:t>
            </a:r>
            <a:endParaRPr lang="en-US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9" name="Picture 7" descr="e_xmmd_doorm"/>
          <p:cNvPicPr>
            <a:picLocks noChangeAspect="1" noChangeArrowheads="1"/>
          </p:cNvPicPr>
          <p:nvPr/>
        </p:nvPicPr>
        <p:blipFill>
          <a:blip r:embed="rId3">
            <a:lum brigh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529681"/>
            <a:ext cx="4527302" cy="320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6978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Rounded Rectangle 186"/>
          <p:cNvSpPr/>
          <p:nvPr/>
        </p:nvSpPr>
        <p:spPr>
          <a:xfrm>
            <a:off x="4149539" y="1970786"/>
            <a:ext cx="4680520" cy="4104456"/>
          </a:xfrm>
          <a:prstGeom prst="roundRect">
            <a:avLst>
              <a:gd name="adj" fmla="val 3578"/>
            </a:avLst>
          </a:prstGeom>
          <a:solidFill>
            <a:schemeClr val="bg1"/>
          </a:solidFill>
          <a:ln w="6350">
            <a:solidFill>
              <a:schemeClr val="tx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0242" name="Title 6"/>
          <p:cNvSpPr>
            <a:spLocks noGrp="1"/>
          </p:cNvSpPr>
          <p:nvPr>
            <p:ph type="title"/>
          </p:nvPr>
        </p:nvSpPr>
        <p:spPr>
          <a:xfrm>
            <a:off x="755650" y="547688"/>
            <a:ext cx="8120063" cy="719137"/>
          </a:xfrm>
        </p:spPr>
        <p:txBody>
          <a:bodyPr/>
          <a:lstStyle/>
          <a:p>
            <a:pPr eaLnBrk="1" hangingPunct="1"/>
            <a:r>
              <a:rPr lang="en-US" i="1" dirty="0" smtClean="0">
                <a:latin typeface="Calibri" pitchFamily="34" charset="0"/>
              </a:rPr>
              <a:t>ESA Door </a:t>
            </a:r>
            <a:r>
              <a:rPr lang="en-US" i="1" dirty="0">
                <a:latin typeface="Calibri" pitchFamily="34" charset="0"/>
              </a:rPr>
              <a:t>Mechanisms for X-ray Multi-Mirror Satellite (XMM)</a:t>
            </a:r>
          </a:p>
        </p:txBody>
      </p:sp>
      <p:sp>
        <p:nvSpPr>
          <p:cNvPr id="10243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755651" y="2109023"/>
            <a:ext cx="3312294" cy="4056281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ESA project: </a:t>
            </a:r>
            <a:r>
              <a:rPr lang="en-US" dirty="0" err="1" smtClean="0">
                <a:latin typeface="Calibri" pitchFamily="34" charset="0"/>
              </a:rPr>
              <a:t>Xray</a:t>
            </a:r>
            <a:r>
              <a:rPr lang="en-US" dirty="0" smtClean="0">
                <a:latin typeface="Calibri" pitchFamily="34" charset="0"/>
              </a:rPr>
              <a:t> telescope for astrophysics  (X-rays do not pass through the atmosphere) 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Launched in 1999 December 10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Door opening  successfully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Mission should last at least 2 years, large success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Telescope is still operational and we are in 2013! 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Data processing still ongoing for the </a:t>
            </a:r>
          </a:p>
          <a:p>
            <a:pPr eaLnBrk="1" hangingPunct="1">
              <a:buFont typeface="Wingdings" pitchFamily="2" charset="2"/>
              <a:buChar char="Ø"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6" name="Text Placeholder 29"/>
          <p:cNvSpPr txBox="1">
            <a:spLocks/>
          </p:cNvSpPr>
          <p:nvPr/>
        </p:nvSpPr>
        <p:spPr>
          <a:xfrm>
            <a:off x="755650" y="214313"/>
            <a:ext cx="8286750" cy="285750"/>
          </a:xfrm>
          <a:prstGeom prst="rect">
            <a:avLst/>
          </a:prstGeom>
        </p:spPr>
        <p:txBody>
          <a:bodyPr lIns="0" tIns="0" rIns="0" bIns="0"/>
          <a:lstStyle>
            <a:lvl1pPr marL="271463" indent="-271463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9138" indent="-268288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</a:defRPr>
            </a:lvl2pPr>
            <a:lvl3pPr marL="1165225" indent="-266700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11313" indent="-266700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1882775" indent="-53975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5pPr>
            <a:lvl6pPr marL="23399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6pPr>
            <a:lvl7pPr marL="27971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7pPr>
            <a:lvl8pPr marL="32543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8pPr>
            <a:lvl9pPr marL="37115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None/>
            </a:pPr>
            <a:r>
              <a:rPr lang="en-US" sz="1600" dirty="0">
                <a:solidFill>
                  <a:srgbClr val="0070C0"/>
                </a:solidFill>
                <a:latin typeface="Calibri" pitchFamily="34" charset="0"/>
              </a:rPr>
              <a:t>CSEM </a:t>
            </a:r>
            <a:r>
              <a:rPr lang="en-US" sz="1600" i="1" dirty="0">
                <a:solidFill>
                  <a:srgbClr val="0070C0"/>
                </a:solidFill>
                <a:latin typeface="Calibri" pitchFamily="34" charset="0"/>
              </a:rPr>
              <a:t>Scientific Instrumentation</a:t>
            </a:r>
            <a:r>
              <a:rPr lang="en-US" sz="1600" dirty="0">
                <a:solidFill>
                  <a:srgbClr val="0070C0"/>
                </a:solidFill>
                <a:latin typeface="Calibri" pitchFamily="34" charset="0"/>
              </a:rPr>
              <a:t> examples	Space - </a:t>
            </a:r>
            <a:r>
              <a:rPr lang="en-US" sz="1600" dirty="0" err="1">
                <a:solidFill>
                  <a:srgbClr val="0070C0"/>
                </a:solidFill>
                <a:latin typeface="Calibri" pitchFamily="34" charset="0"/>
              </a:rPr>
              <a:t>Astro</a:t>
            </a:r>
            <a:endParaRPr lang="en-US" sz="1600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535" name="Rounded Rectangle 534"/>
          <p:cNvSpPr/>
          <p:nvPr/>
        </p:nvSpPr>
        <p:spPr>
          <a:xfrm>
            <a:off x="755650" y="1484784"/>
            <a:ext cx="1296070" cy="43204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r>
              <a:rPr lang="en-US" sz="2400" smtClean="0">
                <a:latin typeface="Calibri" pitchFamily="34" charset="0"/>
              </a:rPr>
              <a:t>Results</a:t>
            </a:r>
            <a:endParaRPr lang="en-US">
              <a:latin typeface="Calibri" pitchFamily="34" charset="0"/>
            </a:endParaRPr>
          </a:p>
        </p:txBody>
      </p:sp>
      <p:pic>
        <p:nvPicPr>
          <p:cNvPr id="10" name="Picture 5" descr="e_xmm_coif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1559" y="2132856"/>
            <a:ext cx="1168242" cy="351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8" descr="XMM_assembly7_10m_high"/>
          <p:cNvPicPr>
            <a:picLocks noChangeAspect="1" noChangeArrowheads="1"/>
          </p:cNvPicPr>
          <p:nvPr/>
        </p:nvPicPr>
        <p:blipFill>
          <a:blip r:embed="rId4">
            <a:lum bright="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04" r="9129"/>
          <a:stretch>
            <a:fillRect/>
          </a:stretch>
        </p:blipFill>
        <p:spPr bwMode="auto">
          <a:xfrm>
            <a:off x="4741072" y="2142087"/>
            <a:ext cx="2395855" cy="350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Line 9"/>
          <p:cNvSpPr>
            <a:spLocks noChangeShapeType="1"/>
          </p:cNvSpPr>
          <p:nvPr/>
        </p:nvSpPr>
        <p:spPr bwMode="auto">
          <a:xfrm flipV="1">
            <a:off x="6061439" y="2233744"/>
            <a:ext cx="1664241" cy="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GB"/>
          </a:p>
        </p:txBody>
      </p:sp>
      <p:sp>
        <p:nvSpPr>
          <p:cNvPr id="13" name="Line 10"/>
          <p:cNvSpPr>
            <a:spLocks noChangeShapeType="1"/>
          </p:cNvSpPr>
          <p:nvPr/>
        </p:nvSpPr>
        <p:spPr bwMode="auto">
          <a:xfrm flipV="1">
            <a:off x="6423513" y="3214502"/>
            <a:ext cx="1302167" cy="2324092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GB"/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4664967" y="5661248"/>
            <a:ext cx="364966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dirty="0" smtClean="0">
                <a:solidFill>
                  <a:srgbClr val="FF0000"/>
                </a:solidFill>
                <a:latin typeface="Calibri" pitchFamily="34" charset="0"/>
              </a:rPr>
              <a:t>www.esa.int</a:t>
            </a:r>
            <a:endParaRPr lang="en-US" dirty="0">
              <a:solidFill>
                <a:srgbClr val="FF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180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Rounded Rectangle 126"/>
          <p:cNvSpPr/>
          <p:nvPr/>
        </p:nvSpPr>
        <p:spPr>
          <a:xfrm>
            <a:off x="4149539" y="1974194"/>
            <a:ext cx="4680520" cy="4104456"/>
          </a:xfrm>
          <a:prstGeom prst="roundRect">
            <a:avLst>
              <a:gd name="adj" fmla="val 3578"/>
            </a:avLst>
          </a:prstGeom>
          <a:solidFill>
            <a:schemeClr val="bg1"/>
          </a:solidFill>
          <a:ln w="6350">
            <a:solidFill>
              <a:schemeClr val="tx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0243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755650" y="2134969"/>
            <a:ext cx="3312294" cy="3874842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en-GB" dirty="0" smtClean="0">
                <a:latin typeface="Calibri" pitchFamily="34" charset="0"/>
              </a:rPr>
              <a:t>Highest precision Point ahead mirror mechanism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GB" dirty="0" smtClean="0">
                <a:latin typeface="Calibri" pitchFamily="34" charset="0"/>
              </a:rPr>
              <a:t>Angular </a:t>
            </a:r>
            <a:r>
              <a:rPr lang="en-GB" dirty="0">
                <a:latin typeface="Calibri" pitchFamily="34" charset="0"/>
              </a:rPr>
              <a:t>stroke : ± 412 </a:t>
            </a:r>
            <a:r>
              <a:rPr lang="en-GB" dirty="0" err="1">
                <a:latin typeface="Calibri" pitchFamily="34" charset="0"/>
              </a:rPr>
              <a:t>μrad</a:t>
            </a:r>
            <a:r>
              <a:rPr lang="en-GB" dirty="0">
                <a:latin typeface="Calibri" pitchFamily="34" charset="0"/>
              </a:rPr>
              <a:t> (mechanical angle)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GB" dirty="0">
                <a:latin typeface="Calibri" pitchFamily="34" charset="0"/>
              </a:rPr>
              <a:t>Scan speed : ± 62.5 </a:t>
            </a:r>
            <a:r>
              <a:rPr lang="en-GB" dirty="0" err="1">
                <a:latin typeface="Calibri" pitchFamily="34" charset="0"/>
              </a:rPr>
              <a:t>prad</a:t>
            </a:r>
            <a:r>
              <a:rPr lang="en-GB" dirty="0">
                <a:latin typeface="Calibri" pitchFamily="34" charset="0"/>
              </a:rPr>
              <a:t>/s </a:t>
            </a:r>
            <a:r>
              <a:rPr lang="en-GB" dirty="0" smtClean="0">
                <a:latin typeface="Calibri" pitchFamily="34" charset="0"/>
              </a:rPr>
              <a:t/>
            </a:r>
            <a:br>
              <a:rPr lang="en-GB" dirty="0" smtClean="0">
                <a:latin typeface="Calibri" pitchFamily="34" charset="0"/>
              </a:rPr>
            </a:br>
            <a:r>
              <a:rPr lang="en-GB" dirty="0" smtClean="0">
                <a:latin typeface="Calibri" pitchFamily="34" charset="0"/>
              </a:rPr>
              <a:t>(</a:t>
            </a:r>
            <a:r>
              <a:rPr lang="en-GB" dirty="0">
                <a:latin typeface="Calibri" pitchFamily="34" charset="0"/>
              </a:rPr>
              <a:t>155 days to cover entire range)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GB" dirty="0">
                <a:latin typeface="Calibri" pitchFamily="34" charset="0"/>
              </a:rPr>
              <a:t>Total Piston error budget below 1.5 </a:t>
            </a:r>
            <a:r>
              <a:rPr lang="en-GB" dirty="0" smtClean="0">
                <a:latin typeface="Calibri" pitchFamily="34" charset="0"/>
              </a:rPr>
              <a:t>pm (0.000 000 001 5 mm) for </a:t>
            </a:r>
            <a:r>
              <a:rPr lang="en-GB" dirty="0">
                <a:latin typeface="Calibri" pitchFamily="34" charset="0"/>
              </a:rPr>
              <a:t>a </a:t>
            </a:r>
            <a:r>
              <a:rPr lang="en-GB" dirty="0" smtClean="0">
                <a:latin typeface="Calibri" pitchFamily="34" charset="0"/>
              </a:rPr>
              <a:t>140</a:t>
            </a:r>
            <a:r>
              <a:rPr lang="en-GB" dirty="0">
                <a:latin typeface="Calibri" pitchFamily="34" charset="0"/>
              </a:rPr>
              <a:t> </a:t>
            </a:r>
            <a:r>
              <a:rPr lang="en-GB" dirty="0" err="1" smtClean="0">
                <a:latin typeface="Calibri" pitchFamily="34" charset="0"/>
              </a:rPr>
              <a:t>nrad</a:t>
            </a:r>
            <a:r>
              <a:rPr lang="en-GB" dirty="0" smtClean="0">
                <a:latin typeface="Calibri" pitchFamily="34" charset="0"/>
              </a:rPr>
              <a:t> rotation</a:t>
            </a:r>
            <a:br>
              <a:rPr lang="en-GB" dirty="0" smtClean="0">
                <a:latin typeface="Calibri" pitchFamily="34" charset="0"/>
              </a:rPr>
            </a:br>
            <a:r>
              <a:rPr lang="en-GB" dirty="0" smtClean="0">
                <a:latin typeface="Calibri" pitchFamily="34" charset="0"/>
              </a:rPr>
              <a:t>(1</a:t>
            </a:r>
            <a:r>
              <a:rPr lang="en-GB" dirty="0">
                <a:latin typeface="Calibri" pitchFamily="34" charset="0"/>
              </a:rPr>
              <a:t> </a:t>
            </a:r>
            <a:r>
              <a:rPr lang="en-GB" dirty="0" err="1">
                <a:latin typeface="Calibri" pitchFamily="34" charset="0"/>
              </a:rPr>
              <a:t>n</a:t>
            </a:r>
            <a:r>
              <a:rPr lang="en-GB" dirty="0" err="1" smtClean="0">
                <a:latin typeface="Calibri" pitchFamily="34" charset="0"/>
              </a:rPr>
              <a:t>rad</a:t>
            </a:r>
            <a:r>
              <a:rPr lang="en-GB" dirty="0" smtClean="0">
                <a:latin typeface="Calibri" pitchFamily="34" charset="0"/>
              </a:rPr>
              <a:t> = 0.000 000 057 °)</a:t>
            </a:r>
          </a:p>
          <a:p>
            <a:pPr eaLnBrk="1" hangingPunct="1">
              <a:buFont typeface="Wingdings" pitchFamily="2" charset="2"/>
              <a:buChar char="Ø"/>
            </a:pPr>
            <a:endParaRPr lang="en-US" dirty="0">
              <a:latin typeface="Calibri" pitchFamily="34" charset="0"/>
            </a:endParaRPr>
          </a:p>
        </p:txBody>
      </p:sp>
      <p:sp>
        <p:nvSpPr>
          <p:cNvPr id="10242" name="Title 6"/>
          <p:cNvSpPr>
            <a:spLocks noGrp="1"/>
          </p:cNvSpPr>
          <p:nvPr>
            <p:ph type="title"/>
          </p:nvPr>
        </p:nvSpPr>
        <p:spPr>
          <a:xfrm>
            <a:off x="755650" y="547688"/>
            <a:ext cx="8120063" cy="719137"/>
          </a:xfrm>
        </p:spPr>
        <p:txBody>
          <a:bodyPr/>
          <a:lstStyle/>
          <a:p>
            <a:pPr eaLnBrk="1" hangingPunct="1"/>
            <a:r>
              <a:rPr lang="en-GB" i="1" smtClean="0">
                <a:latin typeface="Calibri" pitchFamily="34" charset="0"/>
              </a:rPr>
              <a:t>ESA LISA satellite: Point ahead Mechanism </a:t>
            </a:r>
            <a:endParaRPr lang="en-GB" i="1">
              <a:latin typeface="Calibri" pitchFamily="34" charset="0"/>
            </a:endParaRPr>
          </a:p>
        </p:txBody>
      </p:sp>
      <p:sp>
        <p:nvSpPr>
          <p:cNvPr id="6" name="Text Placeholder 29"/>
          <p:cNvSpPr txBox="1">
            <a:spLocks/>
          </p:cNvSpPr>
          <p:nvPr/>
        </p:nvSpPr>
        <p:spPr>
          <a:xfrm>
            <a:off x="755650" y="214313"/>
            <a:ext cx="8286750" cy="285750"/>
          </a:xfrm>
          <a:prstGeom prst="rect">
            <a:avLst/>
          </a:prstGeom>
        </p:spPr>
        <p:txBody>
          <a:bodyPr lIns="0" tIns="0" rIns="0" bIns="0"/>
          <a:lstStyle>
            <a:lvl1pPr marL="271463" indent="-271463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9138" indent="-268288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</a:defRPr>
            </a:lvl2pPr>
            <a:lvl3pPr marL="1165225" indent="-266700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11313" indent="-266700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1882775" indent="-53975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5pPr>
            <a:lvl6pPr marL="23399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6pPr>
            <a:lvl7pPr marL="27971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7pPr>
            <a:lvl8pPr marL="32543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8pPr>
            <a:lvl9pPr marL="37115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None/>
            </a:pPr>
            <a:r>
              <a:rPr lang="en-US" sz="1600" dirty="0" smtClean="0">
                <a:solidFill>
                  <a:srgbClr val="0070C0"/>
                </a:solidFill>
                <a:latin typeface="Calibri" pitchFamily="34" charset="0"/>
              </a:rPr>
              <a:t>CSEM </a:t>
            </a:r>
            <a:r>
              <a:rPr lang="en-US" sz="1600" i="1" dirty="0" smtClean="0">
                <a:solidFill>
                  <a:srgbClr val="0070C0"/>
                </a:solidFill>
                <a:latin typeface="Calibri" pitchFamily="34" charset="0"/>
              </a:rPr>
              <a:t>Scientific Instrumentation</a:t>
            </a:r>
            <a:r>
              <a:rPr lang="en-US" sz="1600" dirty="0" smtClean="0">
                <a:solidFill>
                  <a:srgbClr val="0070C0"/>
                </a:solidFill>
                <a:latin typeface="Calibri" pitchFamily="34" charset="0"/>
              </a:rPr>
              <a:t> examples	Space - </a:t>
            </a:r>
            <a:r>
              <a:rPr lang="en-US" sz="1600" dirty="0" err="1" smtClean="0">
                <a:solidFill>
                  <a:srgbClr val="0070C0"/>
                </a:solidFill>
                <a:latin typeface="Calibri" pitchFamily="34" charset="0"/>
              </a:rPr>
              <a:t>Astro</a:t>
            </a:r>
            <a:endParaRPr lang="en-US" sz="1600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122" name="Rounded Rectangle 121"/>
          <p:cNvSpPr/>
          <p:nvPr/>
        </p:nvSpPr>
        <p:spPr>
          <a:xfrm>
            <a:off x="755650" y="1484784"/>
            <a:ext cx="1728118" cy="43204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r>
              <a:rPr lang="en-US" sz="2400" dirty="0" smtClean="0">
                <a:latin typeface="Calibri" pitchFamily="34" charset="0"/>
              </a:rPr>
              <a:t>Objectives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128" name="TextBox 127"/>
          <p:cNvSpPr txBox="1">
            <a:spLocks noChangeArrowheads="1"/>
          </p:cNvSpPr>
          <p:nvPr/>
        </p:nvSpPr>
        <p:spPr bwMode="auto">
          <a:xfrm>
            <a:off x="4421462" y="2191569"/>
            <a:ext cx="412839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Tested mechanism</a:t>
            </a:r>
            <a:endParaRPr lang="en-US" b="1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7649" y="2276872"/>
            <a:ext cx="4517549" cy="357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4617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Rounded Rectangle 186"/>
          <p:cNvSpPr/>
          <p:nvPr/>
        </p:nvSpPr>
        <p:spPr>
          <a:xfrm>
            <a:off x="4151980" y="1970786"/>
            <a:ext cx="4680520" cy="4104456"/>
          </a:xfrm>
          <a:prstGeom prst="roundRect">
            <a:avLst>
              <a:gd name="adj" fmla="val 3578"/>
            </a:avLst>
          </a:prstGeom>
          <a:solidFill>
            <a:schemeClr val="bg1"/>
          </a:solidFill>
          <a:ln w="6350">
            <a:solidFill>
              <a:schemeClr val="tx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0242" name="Title 6"/>
          <p:cNvSpPr>
            <a:spLocks noGrp="1"/>
          </p:cNvSpPr>
          <p:nvPr>
            <p:ph type="title"/>
          </p:nvPr>
        </p:nvSpPr>
        <p:spPr>
          <a:xfrm>
            <a:off x="755650" y="547688"/>
            <a:ext cx="8120063" cy="719137"/>
          </a:xfrm>
        </p:spPr>
        <p:txBody>
          <a:bodyPr/>
          <a:lstStyle/>
          <a:p>
            <a:pPr eaLnBrk="1" hangingPunct="1"/>
            <a:r>
              <a:rPr lang="en-GB" i="1" smtClean="0">
                <a:latin typeface="Calibri" pitchFamily="34" charset="0"/>
              </a:rPr>
              <a:t>ESA LISA satellite: Point ahead Mechanism </a:t>
            </a:r>
            <a:endParaRPr lang="en-GB" i="1">
              <a:latin typeface="Calibri" pitchFamily="34" charset="0"/>
            </a:endParaRPr>
          </a:p>
        </p:txBody>
      </p:sp>
      <p:sp>
        <p:nvSpPr>
          <p:cNvPr id="10243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755651" y="2109023"/>
            <a:ext cx="3312294" cy="4056281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ESA project performed in collaboration with RUAG Space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Project terminated in 2010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For the LISA satellites for a gravitational wave observatory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Mechanism delivered, tested in vacuum and cryo configuration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Requested specification have been validated</a:t>
            </a:r>
          </a:p>
          <a:p>
            <a:pPr lvl="1" eaLnBrk="1" hangingPunct="1">
              <a:buFont typeface="Wingdings" pitchFamily="2" charset="2"/>
              <a:buChar char="v"/>
            </a:pPr>
            <a:endParaRPr lang="en-US" dirty="0" smtClean="0">
              <a:latin typeface="Calibri" pitchFamily="34" charset="0"/>
            </a:endParaRPr>
          </a:p>
          <a:p>
            <a:pPr eaLnBrk="1" hangingPunct="1">
              <a:buFont typeface="Wingdings" pitchFamily="2" charset="2"/>
              <a:buChar char="Ø"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6" name="Text Placeholder 29"/>
          <p:cNvSpPr txBox="1">
            <a:spLocks/>
          </p:cNvSpPr>
          <p:nvPr/>
        </p:nvSpPr>
        <p:spPr>
          <a:xfrm>
            <a:off x="755650" y="214313"/>
            <a:ext cx="8286750" cy="285750"/>
          </a:xfrm>
          <a:prstGeom prst="rect">
            <a:avLst/>
          </a:prstGeom>
        </p:spPr>
        <p:txBody>
          <a:bodyPr lIns="0" tIns="0" rIns="0" bIns="0"/>
          <a:lstStyle>
            <a:lvl1pPr marL="271463" indent="-271463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9138" indent="-268288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</a:defRPr>
            </a:lvl2pPr>
            <a:lvl3pPr marL="1165225" indent="-266700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11313" indent="-266700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1882775" indent="-53975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5pPr>
            <a:lvl6pPr marL="23399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6pPr>
            <a:lvl7pPr marL="27971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7pPr>
            <a:lvl8pPr marL="32543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8pPr>
            <a:lvl9pPr marL="37115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None/>
            </a:pPr>
            <a:r>
              <a:rPr lang="en-US" sz="1600" dirty="0" smtClean="0">
                <a:solidFill>
                  <a:srgbClr val="0070C0"/>
                </a:solidFill>
                <a:latin typeface="Calibri" pitchFamily="34" charset="0"/>
              </a:rPr>
              <a:t>CSEM </a:t>
            </a:r>
            <a:r>
              <a:rPr lang="en-US" sz="1600" i="1" dirty="0" smtClean="0">
                <a:solidFill>
                  <a:srgbClr val="0070C0"/>
                </a:solidFill>
                <a:latin typeface="Calibri" pitchFamily="34" charset="0"/>
              </a:rPr>
              <a:t>Scientific Instrumentation </a:t>
            </a:r>
            <a:r>
              <a:rPr lang="en-US" sz="1600" dirty="0" smtClean="0">
                <a:solidFill>
                  <a:srgbClr val="0070C0"/>
                </a:solidFill>
                <a:latin typeface="Calibri" pitchFamily="34" charset="0"/>
              </a:rPr>
              <a:t>examples	Space - </a:t>
            </a:r>
            <a:r>
              <a:rPr lang="en-US" sz="1600" dirty="0" err="1" smtClean="0">
                <a:solidFill>
                  <a:srgbClr val="0070C0"/>
                </a:solidFill>
                <a:latin typeface="Calibri" pitchFamily="34" charset="0"/>
              </a:rPr>
              <a:t>Astro</a:t>
            </a:r>
            <a:endParaRPr lang="en-US" sz="1600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201" name="TextBox 200"/>
          <p:cNvSpPr txBox="1">
            <a:spLocks noChangeArrowheads="1"/>
          </p:cNvSpPr>
          <p:nvPr/>
        </p:nvSpPr>
        <p:spPr bwMode="auto">
          <a:xfrm>
            <a:off x="4617474" y="4172893"/>
            <a:ext cx="36496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b="1" dirty="0">
                <a:solidFill>
                  <a:schemeClr val="bg1"/>
                </a:solidFill>
                <a:latin typeface="Calibri" pitchFamily="34" charset="0"/>
              </a:rPr>
              <a:t>developed software platform</a:t>
            </a:r>
          </a:p>
        </p:txBody>
      </p:sp>
      <p:sp>
        <p:nvSpPr>
          <p:cNvPr id="202" name="TextBox 201"/>
          <p:cNvSpPr txBox="1">
            <a:spLocks noChangeArrowheads="1"/>
          </p:cNvSpPr>
          <p:nvPr/>
        </p:nvSpPr>
        <p:spPr bwMode="auto">
          <a:xfrm>
            <a:off x="4421462" y="2060848"/>
            <a:ext cx="412839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dirty="0" smtClean="0">
                <a:solidFill>
                  <a:srgbClr val="FF0000"/>
                </a:solidFill>
                <a:latin typeface="Calibri" pitchFamily="34" charset="0"/>
              </a:rPr>
              <a:t>Mechanism ready to be tested</a:t>
            </a:r>
            <a:endParaRPr lang="en-US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535" name="Rounded Rectangle 534"/>
          <p:cNvSpPr/>
          <p:nvPr/>
        </p:nvSpPr>
        <p:spPr>
          <a:xfrm>
            <a:off x="755650" y="1484784"/>
            <a:ext cx="1296070" cy="43204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r>
              <a:rPr lang="en-US" sz="2400" smtClean="0">
                <a:latin typeface="Calibri" pitchFamily="34" charset="0"/>
              </a:rPr>
              <a:t>Results</a:t>
            </a:r>
            <a:endParaRPr lang="en-US">
              <a:latin typeface="Calibri" pitchFamily="34" charset="0"/>
            </a:endParaRPr>
          </a:p>
        </p:txBody>
      </p:sp>
      <p:pic>
        <p:nvPicPr>
          <p:cNvPr id="11" name="Picture 6" descr="Y:\Projets\211\211_IN_0701_LISA\4_EXECUTION_DU_PROJET\DOCUMENTS\Photos\P115034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8" r="4123" b="2794"/>
          <a:stretch/>
        </p:blipFill>
        <p:spPr bwMode="auto">
          <a:xfrm>
            <a:off x="4320540" y="2492896"/>
            <a:ext cx="4343400" cy="3384376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6697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Rounded Rectangle 126"/>
          <p:cNvSpPr/>
          <p:nvPr/>
        </p:nvSpPr>
        <p:spPr>
          <a:xfrm>
            <a:off x="4149539" y="1974194"/>
            <a:ext cx="4680520" cy="4104456"/>
          </a:xfrm>
          <a:prstGeom prst="roundRect">
            <a:avLst>
              <a:gd name="adj" fmla="val 3578"/>
            </a:avLst>
          </a:prstGeom>
          <a:solidFill>
            <a:schemeClr val="bg1"/>
          </a:solidFill>
          <a:ln w="6350">
            <a:solidFill>
              <a:schemeClr val="tx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0243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755650" y="2134969"/>
            <a:ext cx="3312294" cy="3874842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en-GB" dirty="0" smtClean="0">
                <a:latin typeface="Calibri" pitchFamily="34" charset="0"/>
              </a:rPr>
              <a:t>Backup solution for JWST </a:t>
            </a:r>
            <a:r>
              <a:rPr lang="en-GB" dirty="0">
                <a:latin typeface="Calibri" pitchFamily="34" charset="0"/>
              </a:rPr>
              <a:t>space </a:t>
            </a:r>
            <a:r>
              <a:rPr lang="en-GB" dirty="0" smtClean="0">
                <a:latin typeface="Calibri" pitchFamily="34" charset="0"/>
              </a:rPr>
              <a:t>telescope </a:t>
            </a:r>
            <a:r>
              <a:rPr lang="en-GB" dirty="0" err="1" smtClean="0">
                <a:latin typeface="Calibri" pitchFamily="34" charset="0"/>
              </a:rPr>
              <a:t>NIRSpec</a:t>
            </a:r>
            <a:r>
              <a:rPr lang="en-GB" dirty="0" smtClean="0">
                <a:latin typeface="Calibri" pitchFamily="34" charset="0"/>
              </a:rPr>
              <a:t> instrument</a:t>
            </a:r>
            <a:endParaRPr lang="en-GB" dirty="0">
              <a:latin typeface="Calibri" pitchFamily="34" charset="0"/>
            </a:endParaRPr>
          </a:p>
          <a:p>
            <a:pPr eaLnBrk="1" hangingPunct="1">
              <a:buFont typeface="Wingdings" pitchFamily="2" charset="2"/>
              <a:buChar char="Ø"/>
            </a:pPr>
            <a:r>
              <a:rPr lang="en-GB" dirty="0">
                <a:latin typeface="Calibri" pitchFamily="34" charset="0"/>
              </a:rPr>
              <a:t>Cryo mechanism at </a:t>
            </a:r>
            <a:r>
              <a:rPr lang="en-GB" dirty="0" err="1" smtClean="0">
                <a:latin typeface="Calibri" pitchFamily="34" charset="0"/>
              </a:rPr>
              <a:t>L</a:t>
            </a:r>
            <a:r>
              <a:rPr lang="en-GB" baseline="-25000" dirty="0" err="1" smtClean="0">
                <a:latin typeface="Calibri" pitchFamily="34" charset="0"/>
              </a:rPr>
              <a:t>He</a:t>
            </a:r>
            <a:r>
              <a:rPr lang="en-GB" dirty="0" smtClean="0">
                <a:latin typeface="Calibri" pitchFamily="34" charset="0"/>
              </a:rPr>
              <a:t> 30 </a:t>
            </a:r>
            <a:r>
              <a:rPr lang="en-GB" dirty="0">
                <a:latin typeface="Calibri" pitchFamily="34" charset="0"/>
              </a:rPr>
              <a:t>K </a:t>
            </a:r>
            <a:r>
              <a:rPr lang="en-GB" dirty="0" smtClean="0">
                <a:latin typeface="Calibri" pitchFamily="34" charset="0"/>
              </a:rPr>
              <a:t>or        (-</a:t>
            </a:r>
            <a:r>
              <a:rPr lang="en-GB" dirty="0">
                <a:latin typeface="Calibri" pitchFamily="34" charset="0"/>
              </a:rPr>
              <a:t>243°C</a:t>
            </a:r>
            <a:r>
              <a:rPr lang="en-GB" dirty="0" smtClean="0">
                <a:latin typeface="Calibri" pitchFamily="34" charset="0"/>
              </a:rPr>
              <a:t>) temperatures</a:t>
            </a:r>
            <a:endParaRPr lang="en-GB" dirty="0">
              <a:latin typeface="Calibri" pitchFamily="34" charset="0"/>
            </a:endParaRPr>
          </a:p>
          <a:p>
            <a:pPr eaLnBrk="1" hangingPunct="1">
              <a:buFont typeface="Wingdings" pitchFamily="2" charset="2"/>
              <a:buChar char="Ø"/>
            </a:pPr>
            <a:r>
              <a:rPr lang="en-GB" dirty="0">
                <a:latin typeface="Calibri" pitchFamily="34" charset="0"/>
              </a:rPr>
              <a:t>25 slits of adjustable width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GB" dirty="0">
                <a:latin typeface="Calibri" pitchFamily="34" charset="0"/>
              </a:rPr>
              <a:t>Adjusted to &lt; 5 µm </a:t>
            </a:r>
            <a:r>
              <a:rPr lang="en-GB" dirty="0" smtClean="0">
                <a:latin typeface="Calibri" pitchFamily="34" charset="0"/>
              </a:rPr>
              <a:t>precision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GB" dirty="0" smtClean="0">
                <a:latin typeface="Calibri" pitchFamily="34" charset="0"/>
              </a:rPr>
              <a:t>Validate at cryo-temperatures for lifetime and precision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GB" dirty="0" smtClean="0">
                <a:latin typeface="Calibri" pitchFamily="34" charset="0"/>
              </a:rPr>
              <a:t>Validate for launch vibration survival with launch locks</a:t>
            </a:r>
            <a:endParaRPr lang="en-GB" dirty="0">
              <a:latin typeface="Calibri" pitchFamily="34" charset="0"/>
            </a:endParaRPr>
          </a:p>
          <a:p>
            <a:pPr eaLnBrk="1" hangingPunct="1">
              <a:buFont typeface="Wingdings" pitchFamily="2" charset="2"/>
              <a:buChar char="Ø"/>
            </a:pPr>
            <a:endParaRPr lang="en-US" dirty="0">
              <a:latin typeface="Calibri" pitchFamily="34" charset="0"/>
            </a:endParaRPr>
          </a:p>
        </p:txBody>
      </p:sp>
      <p:sp>
        <p:nvSpPr>
          <p:cNvPr id="10242" name="Title 6"/>
          <p:cNvSpPr>
            <a:spLocks noGrp="1"/>
          </p:cNvSpPr>
          <p:nvPr>
            <p:ph type="title"/>
          </p:nvPr>
        </p:nvSpPr>
        <p:spPr>
          <a:xfrm>
            <a:off x="755650" y="547688"/>
            <a:ext cx="8120063" cy="719137"/>
          </a:xfrm>
        </p:spPr>
        <p:txBody>
          <a:bodyPr/>
          <a:lstStyle/>
          <a:p>
            <a:pPr eaLnBrk="1" hangingPunct="1"/>
            <a:r>
              <a:rPr lang="en-US" i="1" dirty="0" smtClean="0">
                <a:latin typeface="Calibri" pitchFamily="34" charset="0"/>
              </a:rPr>
              <a:t>ESA </a:t>
            </a:r>
            <a:r>
              <a:rPr lang="en-US" i="1" dirty="0">
                <a:latin typeface="Calibri" pitchFamily="34" charset="0"/>
              </a:rPr>
              <a:t>Slit mask for the James Webb space telescope</a:t>
            </a:r>
          </a:p>
        </p:txBody>
      </p:sp>
      <p:sp>
        <p:nvSpPr>
          <p:cNvPr id="6" name="Text Placeholder 29"/>
          <p:cNvSpPr txBox="1">
            <a:spLocks/>
          </p:cNvSpPr>
          <p:nvPr/>
        </p:nvSpPr>
        <p:spPr>
          <a:xfrm>
            <a:off x="755650" y="214313"/>
            <a:ext cx="8286750" cy="285750"/>
          </a:xfrm>
          <a:prstGeom prst="rect">
            <a:avLst/>
          </a:prstGeom>
        </p:spPr>
        <p:txBody>
          <a:bodyPr lIns="0" tIns="0" rIns="0" bIns="0"/>
          <a:lstStyle>
            <a:lvl1pPr marL="271463" indent="-271463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9138" indent="-268288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</a:defRPr>
            </a:lvl2pPr>
            <a:lvl3pPr marL="1165225" indent="-266700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11313" indent="-266700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1882775" indent="-53975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5pPr>
            <a:lvl6pPr marL="23399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6pPr>
            <a:lvl7pPr marL="27971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7pPr>
            <a:lvl8pPr marL="32543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8pPr>
            <a:lvl9pPr marL="37115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None/>
            </a:pPr>
            <a:r>
              <a:rPr lang="en-US" sz="1600" dirty="0" smtClean="0">
                <a:solidFill>
                  <a:srgbClr val="0070C0"/>
                </a:solidFill>
                <a:latin typeface="Calibri" pitchFamily="34" charset="0"/>
              </a:rPr>
              <a:t>CSEM </a:t>
            </a:r>
            <a:r>
              <a:rPr lang="en-US" sz="1600" i="1" dirty="0" smtClean="0">
                <a:solidFill>
                  <a:srgbClr val="0070C0"/>
                </a:solidFill>
                <a:latin typeface="Calibri" pitchFamily="34" charset="0"/>
              </a:rPr>
              <a:t>Scientific Instrumentation</a:t>
            </a:r>
            <a:r>
              <a:rPr lang="en-US" sz="1600" dirty="0" smtClean="0">
                <a:solidFill>
                  <a:srgbClr val="0070C0"/>
                </a:solidFill>
                <a:latin typeface="Calibri" pitchFamily="34" charset="0"/>
              </a:rPr>
              <a:t> examples	Space - </a:t>
            </a:r>
            <a:r>
              <a:rPr lang="en-US" sz="1600" dirty="0" err="1" smtClean="0">
                <a:solidFill>
                  <a:srgbClr val="0070C0"/>
                </a:solidFill>
                <a:latin typeface="Calibri" pitchFamily="34" charset="0"/>
              </a:rPr>
              <a:t>Astro</a:t>
            </a:r>
            <a:endParaRPr lang="en-US" sz="1600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122" name="Rounded Rectangle 121"/>
          <p:cNvSpPr/>
          <p:nvPr/>
        </p:nvSpPr>
        <p:spPr>
          <a:xfrm>
            <a:off x="755650" y="1484784"/>
            <a:ext cx="1728118" cy="43204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r>
              <a:rPr lang="en-US" sz="2400" dirty="0" smtClean="0">
                <a:latin typeface="Calibri" pitchFamily="34" charset="0"/>
              </a:rPr>
              <a:t>Objectives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128" name="TextBox 127"/>
          <p:cNvSpPr txBox="1">
            <a:spLocks noChangeArrowheads="1"/>
          </p:cNvSpPr>
          <p:nvPr/>
        </p:nvSpPr>
        <p:spPr bwMode="auto">
          <a:xfrm>
            <a:off x="4421462" y="2191569"/>
            <a:ext cx="412839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dirty="0" smtClean="0">
                <a:solidFill>
                  <a:srgbClr val="FF0000"/>
                </a:solidFill>
                <a:latin typeface="Calibri" pitchFamily="34" charset="0"/>
              </a:rPr>
              <a:t>Tested mechanism</a:t>
            </a:r>
            <a:endParaRPr lang="en-US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8" name="Picture 3" descr="C:\private\MARKETING\MSM_Demo\MSM_EXT_BB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1" t="5605" r="6380" b="5199"/>
          <a:stretch>
            <a:fillRect/>
          </a:stretch>
        </p:blipFill>
        <p:spPr bwMode="auto">
          <a:xfrm>
            <a:off x="4347763" y="2636912"/>
            <a:ext cx="4330810" cy="309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77817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Rounded Rectangle 186"/>
          <p:cNvSpPr/>
          <p:nvPr/>
        </p:nvSpPr>
        <p:spPr>
          <a:xfrm>
            <a:off x="4149539" y="1970786"/>
            <a:ext cx="4680520" cy="4104456"/>
          </a:xfrm>
          <a:prstGeom prst="roundRect">
            <a:avLst>
              <a:gd name="adj" fmla="val 3578"/>
            </a:avLst>
          </a:prstGeom>
          <a:solidFill>
            <a:schemeClr val="bg1"/>
          </a:solidFill>
          <a:ln w="6350">
            <a:solidFill>
              <a:schemeClr val="tx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0242" name="Title 6"/>
          <p:cNvSpPr>
            <a:spLocks noGrp="1"/>
          </p:cNvSpPr>
          <p:nvPr>
            <p:ph type="title"/>
          </p:nvPr>
        </p:nvSpPr>
        <p:spPr>
          <a:xfrm>
            <a:off x="755650" y="547688"/>
            <a:ext cx="8120063" cy="719137"/>
          </a:xfrm>
        </p:spPr>
        <p:txBody>
          <a:bodyPr/>
          <a:lstStyle/>
          <a:p>
            <a:pPr eaLnBrk="1" hangingPunct="1"/>
            <a:r>
              <a:rPr lang="en-US" i="1" dirty="0" smtClean="0">
                <a:latin typeface="Calibri" pitchFamily="34" charset="0"/>
              </a:rPr>
              <a:t>ESA </a:t>
            </a:r>
            <a:r>
              <a:rPr lang="en-US" i="1" dirty="0">
                <a:latin typeface="Calibri" pitchFamily="34" charset="0"/>
              </a:rPr>
              <a:t>Slit mask for the James Webb space telescope</a:t>
            </a:r>
            <a:endParaRPr lang="en-US" dirty="0" smtClean="0">
              <a:latin typeface="Calibri" pitchFamily="34" charset="0"/>
            </a:endParaRPr>
          </a:p>
        </p:txBody>
      </p:sp>
      <p:sp>
        <p:nvSpPr>
          <p:cNvPr id="10243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755651" y="2109023"/>
            <a:ext cx="3312293" cy="4056281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en-GB" dirty="0">
                <a:latin typeface="Calibri" pitchFamily="34" charset="0"/>
              </a:rPr>
              <a:t>Designed, developed &amp; tested</a:t>
            </a:r>
            <a:br>
              <a:rPr lang="en-GB" dirty="0">
                <a:latin typeface="Calibri" pitchFamily="34" charset="0"/>
              </a:rPr>
            </a:br>
            <a:r>
              <a:rPr lang="en-GB" dirty="0">
                <a:latin typeface="Calibri" pitchFamily="34" charset="0"/>
              </a:rPr>
              <a:t>for ESA as part of </a:t>
            </a:r>
            <a:r>
              <a:rPr lang="en-GB" dirty="0" err="1" smtClean="0">
                <a:latin typeface="Calibri" pitchFamily="34" charset="0"/>
              </a:rPr>
              <a:t>NIRSpec</a:t>
            </a:r>
            <a:r>
              <a:rPr lang="en-GB" dirty="0" smtClean="0">
                <a:latin typeface="Calibri" pitchFamily="34" charset="0"/>
              </a:rPr>
              <a:t>, 2004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GB" dirty="0">
                <a:latin typeface="Calibri" pitchFamily="34" charset="0"/>
              </a:rPr>
              <a:t>Tested at Liquid Helium conditions at CERN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GB" dirty="0">
                <a:latin typeface="Calibri" pitchFamily="34" charset="0"/>
              </a:rPr>
              <a:t>Tested successfully twice for launch vibration</a:t>
            </a:r>
          </a:p>
          <a:p>
            <a:pPr eaLnBrk="1" hangingPunct="1">
              <a:buFont typeface="Wingdings" pitchFamily="2" charset="2"/>
              <a:buChar char="Ø"/>
            </a:pPr>
            <a:endParaRPr lang="en-GB" dirty="0" smtClean="0">
              <a:latin typeface="Calibri" pitchFamily="34" charset="0"/>
            </a:endParaRPr>
          </a:p>
          <a:p>
            <a:pPr eaLnBrk="1" hangingPunct="1">
              <a:buFont typeface="Wingdings" pitchFamily="2" charset="2"/>
              <a:buChar char="Ø"/>
            </a:pPr>
            <a:r>
              <a:rPr lang="en-GB" dirty="0" smtClean="0">
                <a:latin typeface="Calibri" pitchFamily="34" charset="0"/>
              </a:rPr>
              <a:t>Finally the telescope will fly with US produced MEMS slits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GB" dirty="0" smtClean="0">
                <a:latin typeface="Calibri" pitchFamily="34" charset="0"/>
              </a:rPr>
              <a:t>Allowed interesting follow up projects for ground astrophysics</a:t>
            </a:r>
          </a:p>
        </p:txBody>
      </p:sp>
      <p:sp>
        <p:nvSpPr>
          <p:cNvPr id="6" name="Text Placeholder 29"/>
          <p:cNvSpPr txBox="1">
            <a:spLocks/>
          </p:cNvSpPr>
          <p:nvPr/>
        </p:nvSpPr>
        <p:spPr>
          <a:xfrm>
            <a:off x="755650" y="214313"/>
            <a:ext cx="8286750" cy="285750"/>
          </a:xfrm>
          <a:prstGeom prst="rect">
            <a:avLst/>
          </a:prstGeom>
        </p:spPr>
        <p:txBody>
          <a:bodyPr lIns="0" tIns="0" rIns="0" bIns="0"/>
          <a:lstStyle>
            <a:lvl1pPr marL="271463" indent="-271463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9138" indent="-268288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</a:defRPr>
            </a:lvl2pPr>
            <a:lvl3pPr marL="1165225" indent="-266700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11313" indent="-266700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1882775" indent="-53975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5pPr>
            <a:lvl6pPr marL="23399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6pPr>
            <a:lvl7pPr marL="27971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7pPr>
            <a:lvl8pPr marL="32543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8pPr>
            <a:lvl9pPr marL="37115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None/>
            </a:pPr>
            <a:r>
              <a:rPr lang="en-US" sz="1600" dirty="0" smtClean="0">
                <a:solidFill>
                  <a:srgbClr val="0070C0"/>
                </a:solidFill>
                <a:latin typeface="Calibri" pitchFamily="34" charset="0"/>
              </a:rPr>
              <a:t>CSEM </a:t>
            </a:r>
            <a:r>
              <a:rPr lang="en-US" sz="1600" i="1" dirty="0" smtClean="0">
                <a:solidFill>
                  <a:srgbClr val="0070C0"/>
                </a:solidFill>
                <a:latin typeface="Calibri" pitchFamily="34" charset="0"/>
              </a:rPr>
              <a:t>Scientific Instrumentation </a:t>
            </a:r>
            <a:r>
              <a:rPr lang="en-US" sz="1600" dirty="0" smtClean="0">
                <a:solidFill>
                  <a:srgbClr val="0070C0"/>
                </a:solidFill>
                <a:latin typeface="Calibri" pitchFamily="34" charset="0"/>
              </a:rPr>
              <a:t>examples	Space - </a:t>
            </a:r>
            <a:r>
              <a:rPr lang="en-US" sz="1600" dirty="0" err="1" smtClean="0">
                <a:solidFill>
                  <a:srgbClr val="0070C0"/>
                </a:solidFill>
                <a:latin typeface="Calibri" pitchFamily="34" charset="0"/>
              </a:rPr>
              <a:t>Astro</a:t>
            </a:r>
            <a:endParaRPr lang="en-US" sz="1600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201" name="TextBox 200"/>
          <p:cNvSpPr txBox="1">
            <a:spLocks noChangeArrowheads="1"/>
          </p:cNvSpPr>
          <p:nvPr/>
        </p:nvSpPr>
        <p:spPr bwMode="auto">
          <a:xfrm>
            <a:off x="4617474" y="4172893"/>
            <a:ext cx="36496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b="1" dirty="0">
                <a:solidFill>
                  <a:schemeClr val="bg1"/>
                </a:solidFill>
                <a:latin typeface="Calibri" pitchFamily="34" charset="0"/>
              </a:rPr>
              <a:t>developed software platform</a:t>
            </a:r>
          </a:p>
        </p:txBody>
      </p:sp>
      <p:sp>
        <p:nvSpPr>
          <p:cNvPr id="202" name="TextBox 201"/>
          <p:cNvSpPr txBox="1">
            <a:spLocks noChangeArrowheads="1"/>
          </p:cNvSpPr>
          <p:nvPr/>
        </p:nvSpPr>
        <p:spPr bwMode="auto">
          <a:xfrm>
            <a:off x="4421462" y="2191569"/>
            <a:ext cx="412839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dirty="0" smtClean="0">
                <a:solidFill>
                  <a:srgbClr val="FF0000"/>
                </a:solidFill>
                <a:latin typeface="Calibri" pitchFamily="34" charset="0"/>
              </a:rPr>
              <a:t>Artist view of the James Web Telescope</a:t>
            </a:r>
            <a:endParaRPr lang="en-US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535" name="Rounded Rectangle 534"/>
          <p:cNvSpPr/>
          <p:nvPr/>
        </p:nvSpPr>
        <p:spPr>
          <a:xfrm>
            <a:off x="755650" y="1484784"/>
            <a:ext cx="1296070" cy="43204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r>
              <a:rPr lang="en-US" sz="2400" smtClean="0">
                <a:latin typeface="Calibri" pitchFamily="34" charset="0"/>
              </a:rPr>
              <a:t>Results</a:t>
            </a:r>
            <a:endParaRPr lang="en-US">
              <a:latin typeface="Calibri" pitchFamily="34" charset="0"/>
            </a:endParaRPr>
          </a:p>
        </p:txBody>
      </p:sp>
      <p:pic>
        <p:nvPicPr>
          <p:cNvPr id="9" name="Picture 23" descr="jwst_6_high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8" t="4289" r="3893" b="18424"/>
          <a:stretch/>
        </p:blipFill>
        <p:spPr bwMode="auto">
          <a:xfrm>
            <a:off x="4206689" y="2866888"/>
            <a:ext cx="4598925" cy="2675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664967" y="5723964"/>
            <a:ext cx="364966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dirty="0" smtClean="0">
                <a:solidFill>
                  <a:srgbClr val="FF0000"/>
                </a:solidFill>
                <a:latin typeface="Calibri" pitchFamily="34" charset="0"/>
              </a:rPr>
              <a:t>www.esa.int	www.nasa.gov</a:t>
            </a:r>
            <a:endParaRPr lang="en-US" dirty="0">
              <a:solidFill>
                <a:srgbClr val="FF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194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Rounded Rectangle 126"/>
          <p:cNvSpPr/>
          <p:nvPr/>
        </p:nvSpPr>
        <p:spPr>
          <a:xfrm>
            <a:off x="4149539" y="1974194"/>
            <a:ext cx="4680520" cy="4104456"/>
          </a:xfrm>
          <a:prstGeom prst="roundRect">
            <a:avLst>
              <a:gd name="adj" fmla="val 3578"/>
            </a:avLst>
          </a:prstGeom>
          <a:solidFill>
            <a:schemeClr val="bg1"/>
          </a:solidFill>
          <a:ln w="6350">
            <a:solidFill>
              <a:schemeClr val="tx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0243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755650" y="2134969"/>
            <a:ext cx="3096270" cy="3874842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Configurable 46 slit mask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Cryo environment L</a:t>
            </a:r>
            <a:r>
              <a:rPr lang="en-US" baseline="-25000" dirty="0" smtClean="0">
                <a:latin typeface="Calibri" pitchFamily="34" charset="0"/>
              </a:rPr>
              <a:t>N2</a:t>
            </a:r>
            <a:r>
              <a:rPr lang="en-US" dirty="0" smtClean="0">
                <a:latin typeface="Calibri" pitchFamily="34" charset="0"/>
              </a:rPr>
              <a:t> &gt; 10 years continuous operation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267x267 mm filed of view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&lt; 10 µm slit reproducibility and precision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&lt; 1.2 W consumption over 30 min 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Mechanics, electronics, control law and software delivered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10242" name="Title 6"/>
          <p:cNvSpPr>
            <a:spLocks noGrp="1"/>
          </p:cNvSpPr>
          <p:nvPr>
            <p:ph type="title"/>
          </p:nvPr>
        </p:nvSpPr>
        <p:spPr>
          <a:xfrm>
            <a:off x="755650" y="547688"/>
            <a:ext cx="8120063" cy="719137"/>
          </a:xfrm>
        </p:spPr>
        <p:txBody>
          <a:bodyPr/>
          <a:lstStyle/>
          <a:p>
            <a:pPr eaLnBrk="1" hangingPunct="1"/>
            <a:r>
              <a:rPr lang="en-GB" i="1" smtClean="0">
                <a:latin typeface="Calibri" pitchFamily="34" charset="0"/>
              </a:rPr>
              <a:t>Keck Telescope 1: Cryo Configurable Slit Mask Unit CSU</a:t>
            </a:r>
            <a:endParaRPr lang="en-GB" i="1">
              <a:latin typeface="Calibri" pitchFamily="34" charset="0"/>
            </a:endParaRPr>
          </a:p>
        </p:txBody>
      </p:sp>
      <p:sp>
        <p:nvSpPr>
          <p:cNvPr id="6" name="Text Placeholder 29"/>
          <p:cNvSpPr txBox="1">
            <a:spLocks/>
          </p:cNvSpPr>
          <p:nvPr/>
        </p:nvSpPr>
        <p:spPr>
          <a:xfrm>
            <a:off x="755650" y="214313"/>
            <a:ext cx="8286750" cy="285750"/>
          </a:xfrm>
          <a:prstGeom prst="rect">
            <a:avLst/>
          </a:prstGeom>
        </p:spPr>
        <p:txBody>
          <a:bodyPr lIns="0" tIns="0" rIns="0" bIns="0"/>
          <a:lstStyle>
            <a:lvl1pPr marL="271463" indent="-271463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9138" indent="-268288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</a:defRPr>
            </a:lvl2pPr>
            <a:lvl3pPr marL="1165225" indent="-266700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11313" indent="-266700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1882775" indent="-53975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5pPr>
            <a:lvl6pPr marL="23399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6pPr>
            <a:lvl7pPr marL="27971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7pPr>
            <a:lvl8pPr marL="32543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8pPr>
            <a:lvl9pPr marL="37115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None/>
            </a:pPr>
            <a:r>
              <a:rPr lang="en-US" sz="1600" dirty="0" smtClean="0">
                <a:solidFill>
                  <a:srgbClr val="0070C0"/>
                </a:solidFill>
                <a:latin typeface="Calibri" pitchFamily="34" charset="0"/>
              </a:rPr>
              <a:t>CSEM </a:t>
            </a:r>
            <a:r>
              <a:rPr lang="en-US" sz="1600" i="1" dirty="0" smtClean="0">
                <a:solidFill>
                  <a:srgbClr val="0070C0"/>
                </a:solidFill>
                <a:latin typeface="Calibri" pitchFamily="34" charset="0"/>
              </a:rPr>
              <a:t>Scientific Instrumentation</a:t>
            </a:r>
            <a:r>
              <a:rPr lang="en-US" sz="1600" dirty="0" smtClean="0">
                <a:solidFill>
                  <a:srgbClr val="0070C0"/>
                </a:solidFill>
                <a:latin typeface="Calibri" pitchFamily="34" charset="0"/>
              </a:rPr>
              <a:t> examples	</a:t>
            </a:r>
            <a:r>
              <a:rPr lang="en-US" sz="1600" dirty="0" err="1" smtClean="0">
                <a:solidFill>
                  <a:srgbClr val="0070C0"/>
                </a:solidFill>
                <a:latin typeface="Calibri" pitchFamily="34" charset="0"/>
              </a:rPr>
              <a:t>Astro</a:t>
            </a:r>
            <a:endParaRPr lang="en-US" sz="1600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122" name="Rounded Rectangle 121"/>
          <p:cNvSpPr/>
          <p:nvPr/>
        </p:nvSpPr>
        <p:spPr>
          <a:xfrm>
            <a:off x="755650" y="1484784"/>
            <a:ext cx="1728118" cy="43204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r>
              <a:rPr lang="en-US" sz="2400" dirty="0" smtClean="0">
                <a:latin typeface="Calibri" pitchFamily="34" charset="0"/>
              </a:rPr>
              <a:t>Objectives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128" name="TextBox 127"/>
          <p:cNvSpPr txBox="1">
            <a:spLocks noChangeArrowheads="1"/>
          </p:cNvSpPr>
          <p:nvPr/>
        </p:nvSpPr>
        <p:spPr bwMode="auto">
          <a:xfrm>
            <a:off x="4421462" y="2191569"/>
            <a:ext cx="412839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b="1" dirty="0" err="1" smtClean="0">
                <a:solidFill>
                  <a:srgbClr val="FF0000"/>
                </a:solidFill>
                <a:latin typeface="Calibri" pitchFamily="34" charset="0"/>
              </a:rPr>
              <a:t>Pictures</a:t>
            </a:r>
            <a:r>
              <a:rPr lang="en-US" b="1" dirty="0" err="1" smtClean="0">
                <a:solidFill>
                  <a:schemeClr val="bg1"/>
                </a:solidFill>
                <a:latin typeface="Calibri" pitchFamily="34" charset="0"/>
              </a:rPr>
              <a:t>e</a:t>
            </a:r>
            <a:r>
              <a:rPr lang="en-US" b="1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US" b="1" dirty="0">
                <a:solidFill>
                  <a:schemeClr val="bg1"/>
                </a:solidFill>
                <a:latin typeface="Calibri" pitchFamily="34" charset="0"/>
              </a:rPr>
              <a:t>w.r.t. costs </a:t>
            </a:r>
            <a:r>
              <a:rPr lang="en-US" b="1" dirty="0" smtClean="0">
                <a:solidFill>
                  <a:schemeClr val="bg1"/>
                </a:solidFill>
                <a:latin typeface="Calibri" pitchFamily="34" charset="0"/>
              </a:rPr>
              <a:t>savings example</a:t>
            </a:r>
            <a:endParaRPr lang="en-US" b="1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10" name="Picture 30" descr="csem_21775 [35]"/>
          <p:cNvPicPr>
            <a:picLocks noChangeAspect="1" noChangeArrowheads="1"/>
          </p:cNvPicPr>
          <p:nvPr/>
        </p:nvPicPr>
        <p:blipFill rotWithShape="1">
          <a:blip r:embed="rId3" cstate="print">
            <a:lum bright="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0" t="6923" r="8105"/>
          <a:stretch/>
        </p:blipFill>
        <p:spPr bwMode="auto">
          <a:xfrm>
            <a:off x="4206179" y="2259379"/>
            <a:ext cx="4591433" cy="3572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63137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Rounded Rectangle 186"/>
          <p:cNvSpPr/>
          <p:nvPr/>
        </p:nvSpPr>
        <p:spPr>
          <a:xfrm>
            <a:off x="4149539" y="1970786"/>
            <a:ext cx="4680520" cy="4104456"/>
          </a:xfrm>
          <a:prstGeom prst="roundRect">
            <a:avLst>
              <a:gd name="adj" fmla="val 3578"/>
            </a:avLst>
          </a:prstGeom>
          <a:solidFill>
            <a:schemeClr val="bg1"/>
          </a:solidFill>
          <a:ln w="6350">
            <a:solidFill>
              <a:schemeClr val="tx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0242" name="Title 6"/>
          <p:cNvSpPr>
            <a:spLocks noGrp="1"/>
          </p:cNvSpPr>
          <p:nvPr>
            <p:ph type="title"/>
          </p:nvPr>
        </p:nvSpPr>
        <p:spPr>
          <a:xfrm>
            <a:off x="755650" y="547688"/>
            <a:ext cx="8120063" cy="719137"/>
          </a:xfrm>
        </p:spPr>
        <p:txBody>
          <a:bodyPr/>
          <a:lstStyle/>
          <a:p>
            <a:pPr eaLnBrk="1" hangingPunct="1"/>
            <a:r>
              <a:rPr lang="en-GB" i="1" smtClean="0">
                <a:latin typeface="Calibri" pitchFamily="34" charset="0"/>
              </a:rPr>
              <a:t>Keck Telescope 1: MOSFIRE instrument in operation</a:t>
            </a:r>
            <a:endParaRPr lang="en-GB" i="1">
              <a:latin typeface="Calibri" pitchFamily="34" charset="0"/>
            </a:endParaRPr>
          </a:p>
        </p:txBody>
      </p:sp>
      <p:sp>
        <p:nvSpPr>
          <p:cNvPr id="10243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755651" y="2109023"/>
            <a:ext cx="3312294" cy="4056281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Testing and support provided at UCLA before delivery in 2011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Arrived at KECK Hawaii on 22 Feb 2012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First light with CSEM Slit Mask on 4 April 2012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First results presented at SPIE </a:t>
            </a:r>
            <a:r>
              <a:rPr lang="en-US" dirty="0">
                <a:latin typeface="Calibri" pitchFamily="34" charset="0"/>
              </a:rPr>
              <a:t>meeting Astronomical Telescopes and </a:t>
            </a:r>
            <a:r>
              <a:rPr lang="en-US" dirty="0" smtClean="0">
                <a:latin typeface="Calibri" pitchFamily="34" charset="0"/>
              </a:rPr>
              <a:t>Instrumentation in Amsterdam July 2012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Successful operation since</a:t>
            </a:r>
          </a:p>
          <a:p>
            <a:pPr eaLnBrk="1" hangingPunct="1">
              <a:buFont typeface="Wingdings" pitchFamily="2" charset="2"/>
              <a:buChar char="Ø"/>
            </a:pPr>
            <a:endParaRPr lang="en-US" dirty="0" smtClean="0">
              <a:latin typeface="Calibri" pitchFamily="34" charset="0"/>
            </a:endParaRPr>
          </a:p>
          <a:p>
            <a:pPr lvl="1" eaLnBrk="1" hangingPunct="1">
              <a:buFont typeface="Wingdings" pitchFamily="2" charset="2"/>
              <a:buChar char="v"/>
            </a:pPr>
            <a:endParaRPr lang="en-US" dirty="0" smtClean="0">
              <a:latin typeface="Calibri" pitchFamily="34" charset="0"/>
            </a:endParaRPr>
          </a:p>
          <a:p>
            <a:pPr eaLnBrk="1" hangingPunct="1">
              <a:buFont typeface="Wingdings" pitchFamily="2" charset="2"/>
              <a:buChar char="Ø"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6" name="Text Placeholder 29"/>
          <p:cNvSpPr txBox="1">
            <a:spLocks/>
          </p:cNvSpPr>
          <p:nvPr/>
        </p:nvSpPr>
        <p:spPr>
          <a:xfrm>
            <a:off x="755650" y="214313"/>
            <a:ext cx="8286750" cy="285750"/>
          </a:xfrm>
          <a:prstGeom prst="rect">
            <a:avLst/>
          </a:prstGeom>
        </p:spPr>
        <p:txBody>
          <a:bodyPr lIns="0" tIns="0" rIns="0" bIns="0"/>
          <a:lstStyle>
            <a:lvl1pPr marL="271463" indent="-271463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9138" indent="-268288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</a:defRPr>
            </a:lvl2pPr>
            <a:lvl3pPr marL="1165225" indent="-266700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11313" indent="-266700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1882775" indent="-53975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5pPr>
            <a:lvl6pPr marL="23399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6pPr>
            <a:lvl7pPr marL="27971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7pPr>
            <a:lvl8pPr marL="32543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8pPr>
            <a:lvl9pPr marL="37115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None/>
            </a:pPr>
            <a:r>
              <a:rPr lang="en-US" sz="1600" dirty="0" smtClean="0">
                <a:solidFill>
                  <a:srgbClr val="0070C0"/>
                </a:solidFill>
                <a:latin typeface="Calibri" pitchFamily="34" charset="0"/>
              </a:rPr>
              <a:t>CSEM </a:t>
            </a:r>
            <a:r>
              <a:rPr lang="en-US" sz="1600" i="1" dirty="0" smtClean="0">
                <a:solidFill>
                  <a:srgbClr val="0070C0"/>
                </a:solidFill>
                <a:latin typeface="Calibri" pitchFamily="34" charset="0"/>
              </a:rPr>
              <a:t>Scientific Instrumentation </a:t>
            </a:r>
            <a:r>
              <a:rPr lang="en-US" sz="1600" dirty="0" smtClean="0">
                <a:solidFill>
                  <a:srgbClr val="0070C0"/>
                </a:solidFill>
                <a:latin typeface="Calibri" pitchFamily="34" charset="0"/>
              </a:rPr>
              <a:t>examples	</a:t>
            </a:r>
            <a:r>
              <a:rPr lang="en-US" sz="1600" dirty="0" err="1" smtClean="0">
                <a:solidFill>
                  <a:srgbClr val="0070C0"/>
                </a:solidFill>
                <a:latin typeface="Calibri" pitchFamily="34" charset="0"/>
              </a:rPr>
              <a:t>Astro</a:t>
            </a:r>
            <a:endParaRPr lang="en-US" sz="1600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201" name="TextBox 200"/>
          <p:cNvSpPr txBox="1">
            <a:spLocks noChangeArrowheads="1"/>
          </p:cNvSpPr>
          <p:nvPr/>
        </p:nvSpPr>
        <p:spPr bwMode="auto">
          <a:xfrm>
            <a:off x="4617474" y="4172893"/>
            <a:ext cx="36496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b="1" dirty="0">
                <a:solidFill>
                  <a:schemeClr val="bg1"/>
                </a:solidFill>
                <a:latin typeface="Calibri" pitchFamily="34" charset="0"/>
              </a:rPr>
              <a:t>developed software platform</a:t>
            </a:r>
          </a:p>
        </p:txBody>
      </p:sp>
      <p:sp>
        <p:nvSpPr>
          <p:cNvPr id="202" name="TextBox 201"/>
          <p:cNvSpPr txBox="1">
            <a:spLocks noChangeArrowheads="1"/>
          </p:cNvSpPr>
          <p:nvPr/>
        </p:nvSpPr>
        <p:spPr bwMode="auto">
          <a:xfrm>
            <a:off x="4421462" y="2191569"/>
            <a:ext cx="412839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b="1" dirty="0" err="1" smtClean="0">
                <a:solidFill>
                  <a:srgbClr val="FF0000"/>
                </a:solidFill>
                <a:latin typeface="Calibri" pitchFamily="34" charset="0"/>
              </a:rPr>
              <a:t>Pictures</a:t>
            </a:r>
            <a:r>
              <a:rPr lang="en-US" b="1" dirty="0" err="1" smtClean="0">
                <a:solidFill>
                  <a:schemeClr val="bg1"/>
                </a:solidFill>
                <a:latin typeface="Calibri" pitchFamily="34" charset="0"/>
              </a:rPr>
              <a:t>e</a:t>
            </a:r>
            <a:r>
              <a:rPr lang="en-US" b="1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US" b="1" dirty="0">
                <a:solidFill>
                  <a:schemeClr val="bg1"/>
                </a:solidFill>
                <a:latin typeface="Calibri" pitchFamily="34" charset="0"/>
              </a:rPr>
              <a:t>w.r.t. costs </a:t>
            </a:r>
            <a:r>
              <a:rPr lang="en-US" b="1" dirty="0" smtClean="0">
                <a:solidFill>
                  <a:schemeClr val="bg1"/>
                </a:solidFill>
                <a:latin typeface="Calibri" pitchFamily="34" charset="0"/>
              </a:rPr>
              <a:t>savings example</a:t>
            </a:r>
            <a:endParaRPr lang="en-US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535" name="Rounded Rectangle 534"/>
          <p:cNvSpPr/>
          <p:nvPr/>
        </p:nvSpPr>
        <p:spPr>
          <a:xfrm>
            <a:off x="755650" y="1484784"/>
            <a:ext cx="1296070" cy="43204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r>
              <a:rPr lang="en-US" sz="2400" smtClean="0">
                <a:latin typeface="Calibri" pitchFamily="34" charset="0"/>
              </a:rPr>
              <a:t>Results</a:t>
            </a:r>
            <a:endParaRPr lang="en-US">
              <a:latin typeface="Calibri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99025" y="5579948"/>
            <a:ext cx="30573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www.keckobservatory.org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12" name="Picture 4" descr="http://www2.keck.hawaii.edu/geninfo/noroof1.jpg"/>
          <p:cNvPicPr>
            <a:picLocks noChangeAspect="1" noChangeArrowheads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5278" y="2207527"/>
            <a:ext cx="4341178" cy="3288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0" descr="Caltech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06" r="10573"/>
          <a:stretch>
            <a:fillRect/>
          </a:stretch>
        </p:blipFill>
        <p:spPr bwMode="auto">
          <a:xfrm>
            <a:off x="7452320" y="4614832"/>
            <a:ext cx="1267778" cy="974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 descr="keck_logo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7474" y="2276872"/>
            <a:ext cx="1108868" cy="267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 descr="NSF_Logo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7405" y="2708920"/>
            <a:ext cx="757873" cy="7910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4674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755650" y="1484313"/>
            <a:ext cx="7848798" cy="457200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b="1" dirty="0">
                <a:latin typeface="Calibri" pitchFamily="34" charset="0"/>
              </a:rPr>
              <a:t>Our </a:t>
            </a:r>
            <a:r>
              <a:rPr lang="en-US" b="1" dirty="0" smtClean="0">
                <a:latin typeface="Calibri" pitchFamily="34" charset="0"/>
              </a:rPr>
              <a:t>mission: </a:t>
            </a:r>
            <a:r>
              <a:rPr lang="en-GB" dirty="0" smtClean="0">
                <a:latin typeface="Calibri" pitchFamily="34" charset="0"/>
              </a:rPr>
              <a:t>development </a:t>
            </a:r>
            <a:r>
              <a:rPr lang="en-GB" dirty="0">
                <a:latin typeface="Calibri" pitchFamily="34" charset="0"/>
              </a:rPr>
              <a:t>and transfer of </a:t>
            </a:r>
            <a:r>
              <a:rPr lang="en-GB" dirty="0" smtClean="0">
                <a:latin typeface="Calibri" pitchFamily="34" charset="0"/>
              </a:rPr>
              <a:t>micro-technologies </a:t>
            </a:r>
            <a:r>
              <a:rPr lang="en-GB" dirty="0">
                <a:latin typeface="Calibri" pitchFamily="34" charset="0"/>
              </a:rPr>
              <a:t>to the </a:t>
            </a:r>
            <a:r>
              <a:rPr lang="en-GB" dirty="0" smtClean="0">
                <a:latin typeface="Calibri" pitchFamily="34" charset="0"/>
              </a:rPr>
              <a:t>industrial sector – in Switzerland, as a priority – </a:t>
            </a:r>
            <a:r>
              <a:rPr lang="en-GB" dirty="0">
                <a:latin typeface="Calibri" pitchFamily="34" charset="0"/>
              </a:rPr>
              <a:t>in order to reinforce its competitive  advantage</a:t>
            </a:r>
          </a:p>
          <a:p>
            <a:pPr>
              <a:spcBef>
                <a:spcPts val="1800"/>
              </a:spcBef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Incorporated, not-for-profit</a:t>
            </a:r>
            <a:r>
              <a:rPr lang="en-US" b="1" dirty="0" smtClean="0">
                <a:latin typeface="Calibri" pitchFamily="34" charset="0"/>
              </a:rPr>
              <a:t> </a:t>
            </a:r>
            <a:r>
              <a:rPr lang="en-US" b="1" i="1" dirty="0" smtClean="0">
                <a:latin typeface="Calibri" pitchFamily="34" charset="0"/>
              </a:rPr>
              <a:t>Research and Technology Organization (RTO)</a:t>
            </a:r>
            <a:r>
              <a:rPr lang="en-US" dirty="0" smtClean="0">
                <a:latin typeface="Calibri" pitchFamily="34" charset="0"/>
              </a:rPr>
              <a:t>, supported by the Swiss Government</a:t>
            </a:r>
          </a:p>
          <a:p>
            <a:pPr>
              <a:spcBef>
                <a:spcPts val="1800"/>
              </a:spcBef>
              <a:buFont typeface="Wingdings" pitchFamily="2" charset="2"/>
              <a:buChar char="Ø"/>
            </a:pPr>
            <a:r>
              <a:rPr lang="en-US" b="1" dirty="0" smtClean="0">
                <a:latin typeface="Calibri" pitchFamily="34" charset="0"/>
              </a:rPr>
              <a:t>A public-private partnership</a:t>
            </a:r>
          </a:p>
          <a:p>
            <a:pPr lvl="1"/>
            <a:r>
              <a:rPr lang="fr-FR" dirty="0">
                <a:latin typeface="Calibri" pitchFamily="34" charset="0"/>
              </a:rPr>
              <a:t>31 % </a:t>
            </a:r>
            <a:r>
              <a:rPr lang="fr-FR" dirty="0" smtClean="0">
                <a:latin typeface="Calibri" pitchFamily="34" charset="0"/>
              </a:rPr>
              <a:t>public </a:t>
            </a:r>
          </a:p>
          <a:p>
            <a:pPr lvl="1"/>
            <a:r>
              <a:rPr lang="fr-FR" dirty="0" smtClean="0">
                <a:latin typeface="Calibri" pitchFamily="34" charset="0"/>
              </a:rPr>
              <a:t>69 </a:t>
            </a:r>
            <a:r>
              <a:rPr lang="fr-FR" dirty="0">
                <a:latin typeface="Calibri" pitchFamily="34" charset="0"/>
              </a:rPr>
              <a:t>% </a:t>
            </a:r>
            <a:r>
              <a:rPr lang="en-US" dirty="0" smtClean="0">
                <a:latin typeface="Calibri" pitchFamily="34" charset="0"/>
              </a:rPr>
              <a:t>private </a:t>
            </a:r>
          </a:p>
          <a:p>
            <a:pPr>
              <a:spcBef>
                <a:spcPts val="1800"/>
              </a:spcBef>
              <a:buFont typeface="Wingdings" pitchFamily="2" charset="2"/>
              <a:buChar char="Ø"/>
            </a:pPr>
            <a:r>
              <a:rPr lang="en-US" b="1" dirty="0" smtClean="0">
                <a:latin typeface="Calibri" pitchFamily="34" charset="0"/>
              </a:rPr>
              <a:t>Key </a:t>
            </a:r>
            <a:r>
              <a:rPr lang="en-US" b="1" dirty="0">
                <a:latin typeface="Calibri" pitchFamily="34" charset="0"/>
              </a:rPr>
              <a:t>figures </a:t>
            </a:r>
            <a:r>
              <a:rPr lang="en-US" dirty="0">
                <a:latin typeface="Calibri" pitchFamily="34" charset="0"/>
              </a:rPr>
              <a:t>(2010) </a:t>
            </a:r>
          </a:p>
          <a:p>
            <a:pPr lvl="1"/>
            <a:r>
              <a:rPr lang="en-US" dirty="0">
                <a:latin typeface="Calibri" pitchFamily="34" charset="0"/>
              </a:rPr>
              <a:t>Revenues ~ CHF 70 </a:t>
            </a:r>
            <a:r>
              <a:rPr lang="en-US" dirty="0" err="1">
                <a:latin typeface="Calibri" pitchFamily="34" charset="0"/>
              </a:rPr>
              <a:t>mio</a:t>
            </a:r>
            <a:endParaRPr lang="en-US" dirty="0">
              <a:latin typeface="Calibri" pitchFamily="34" charset="0"/>
              <a:cs typeface="Arial" charset="0"/>
            </a:endParaRPr>
          </a:p>
          <a:p>
            <a:pPr lvl="1"/>
            <a:r>
              <a:rPr lang="en-US" dirty="0">
                <a:latin typeface="Calibri" pitchFamily="34" charset="0"/>
                <a:cs typeface="Arial" charset="0"/>
              </a:rPr>
              <a:t>E</a:t>
            </a:r>
            <a:r>
              <a:rPr lang="en-US" dirty="0">
                <a:latin typeface="Calibri" pitchFamily="34" charset="0"/>
              </a:rPr>
              <a:t>mployees ~ </a:t>
            </a:r>
            <a:r>
              <a:rPr lang="en-US" dirty="0" smtClean="0">
                <a:latin typeface="Calibri" pitchFamily="34" charset="0"/>
              </a:rPr>
              <a:t>400</a:t>
            </a:r>
            <a:endParaRPr lang="en-US" b="1" dirty="0">
              <a:latin typeface="Calibri" pitchFamily="34" charset="0"/>
            </a:endParaRPr>
          </a:p>
          <a:p>
            <a:endParaRPr lang="en-US" dirty="0" smtClean="0"/>
          </a:p>
        </p:txBody>
      </p:sp>
      <p:grpSp>
        <p:nvGrpSpPr>
          <p:cNvPr id="6" name="Group 5"/>
          <p:cNvGrpSpPr/>
          <p:nvPr/>
        </p:nvGrpSpPr>
        <p:grpSpPr>
          <a:xfrm>
            <a:off x="4412056" y="3645024"/>
            <a:ext cx="3904360" cy="2524310"/>
            <a:chOff x="4231927" y="2708920"/>
            <a:chExt cx="4690408" cy="3032518"/>
          </a:xfrm>
        </p:grpSpPr>
        <p:grpSp>
          <p:nvGrpSpPr>
            <p:cNvPr id="4" name="Group 3"/>
            <p:cNvGrpSpPr/>
            <p:nvPr/>
          </p:nvGrpSpPr>
          <p:grpSpPr>
            <a:xfrm>
              <a:off x="4571999" y="2708920"/>
              <a:ext cx="4350336" cy="3032518"/>
              <a:chOff x="4571999" y="2708920"/>
              <a:chExt cx="4350336" cy="3032518"/>
            </a:xfrm>
          </p:grpSpPr>
          <p:pic>
            <p:nvPicPr>
              <p:cNvPr id="73730" name="Picture 2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4571999" y="2708920"/>
                <a:ext cx="776665" cy="30325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3" name="Rectangle 2"/>
              <p:cNvSpPr/>
              <p:nvPr/>
            </p:nvSpPr>
            <p:spPr>
              <a:xfrm>
                <a:off x="5148065" y="2746594"/>
                <a:ext cx="3774270" cy="146047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defTabSz="2057400">
                  <a:spcBef>
                    <a:spcPts val="1800"/>
                  </a:spcBef>
                  <a:tabLst>
                    <a:tab pos="446088" algn="dec"/>
                    <a:tab pos="714375" algn="l"/>
                  </a:tabLst>
                </a:pPr>
                <a:r>
                  <a:rPr lang="en-US" sz="1600" dirty="0" smtClean="0">
                    <a:solidFill>
                      <a:srgbClr val="7FA3CF"/>
                    </a:solidFill>
                    <a:latin typeface="Calibri" pitchFamily="34" charset="0"/>
                  </a:rPr>
                  <a:t>	</a:t>
                </a:r>
                <a:r>
                  <a:rPr lang="en-US" sz="1400" dirty="0" smtClean="0">
                    <a:solidFill>
                      <a:srgbClr val="7FA3CF"/>
                    </a:solidFill>
                    <a:latin typeface="Calibri" pitchFamily="34" charset="0"/>
                  </a:rPr>
                  <a:t>16% 	Swiss </a:t>
                </a:r>
                <a:r>
                  <a:rPr lang="en-US" sz="1400" dirty="0">
                    <a:solidFill>
                      <a:srgbClr val="7FA3CF"/>
                    </a:solidFill>
                    <a:latin typeface="Calibri" pitchFamily="34" charset="0"/>
                  </a:rPr>
                  <a:t>Confederation (</a:t>
                </a:r>
                <a:r>
                  <a:rPr lang="en-US" sz="1400" dirty="0" smtClean="0">
                    <a:solidFill>
                      <a:srgbClr val="7FA3CF"/>
                    </a:solidFill>
                    <a:latin typeface="Calibri" pitchFamily="34" charset="0"/>
                  </a:rPr>
                  <a:t>EPFL)</a:t>
                </a:r>
              </a:p>
              <a:p>
                <a:pPr defTabSz="2057400">
                  <a:spcBef>
                    <a:spcPts val="1500"/>
                  </a:spcBef>
                  <a:tabLst>
                    <a:tab pos="446088" algn="dec"/>
                    <a:tab pos="714375" algn="l"/>
                  </a:tabLst>
                </a:pPr>
                <a:r>
                  <a:rPr lang="en-US" sz="1100" dirty="0" smtClean="0">
                    <a:latin typeface="Calibri" pitchFamily="34" charset="0"/>
                  </a:rPr>
                  <a:t>  </a:t>
                </a:r>
                <a:r>
                  <a:rPr lang="en-US" sz="1600" dirty="0" smtClean="0">
                    <a:latin typeface="Calibri" pitchFamily="34" charset="0"/>
                  </a:rPr>
                  <a:t>	</a:t>
                </a:r>
                <a:r>
                  <a:rPr lang="en-US" sz="1400" dirty="0" smtClean="0">
                    <a:solidFill>
                      <a:srgbClr val="0070BC"/>
                    </a:solidFill>
                    <a:latin typeface="Calibri" pitchFamily="34" charset="0"/>
                  </a:rPr>
                  <a:t>15%	Neuchatel </a:t>
                </a:r>
                <a:r>
                  <a:rPr lang="en-US" sz="1400" dirty="0">
                    <a:solidFill>
                      <a:srgbClr val="0070BC"/>
                    </a:solidFill>
                    <a:latin typeface="Calibri" pitchFamily="34" charset="0"/>
                  </a:rPr>
                  <a:t>(city and canton</a:t>
                </a:r>
                <a:r>
                  <a:rPr lang="en-US" sz="1400" dirty="0" smtClean="0">
                    <a:solidFill>
                      <a:srgbClr val="0070BC"/>
                    </a:solidFill>
                    <a:latin typeface="Calibri" pitchFamily="34" charset="0"/>
                  </a:rPr>
                  <a:t>)</a:t>
                </a:r>
              </a:p>
              <a:p>
                <a:pPr defTabSz="2057400">
                  <a:spcBef>
                    <a:spcPts val="1500"/>
                  </a:spcBef>
                  <a:tabLst>
                    <a:tab pos="446088" algn="dec"/>
                    <a:tab pos="714375" algn="l"/>
                  </a:tabLst>
                </a:pPr>
                <a:r>
                  <a:rPr lang="en-US" sz="1600" dirty="0" smtClean="0">
                    <a:solidFill>
                      <a:srgbClr val="2C4D76"/>
                    </a:solidFill>
                    <a:latin typeface="Calibri" pitchFamily="34" charset="0"/>
                  </a:rPr>
                  <a:t>	</a:t>
                </a:r>
                <a:r>
                  <a:rPr lang="en-US" sz="1400" dirty="0" smtClean="0">
                    <a:solidFill>
                      <a:srgbClr val="2C4D76"/>
                    </a:solidFill>
                    <a:latin typeface="Calibri" pitchFamily="34" charset="0"/>
                  </a:rPr>
                  <a:t>69% 	Private </a:t>
                </a:r>
                <a:r>
                  <a:rPr lang="en-US" sz="1400" dirty="0">
                    <a:solidFill>
                      <a:srgbClr val="2C4D76"/>
                    </a:solidFill>
                    <a:latin typeface="Calibri" pitchFamily="34" charset="0"/>
                  </a:rPr>
                  <a:t>organizations </a:t>
                </a:r>
                <a:endParaRPr lang="en-US" sz="1400" b="1" dirty="0">
                  <a:latin typeface="Calibri" pitchFamily="34" charset="0"/>
                </a:endParaRPr>
              </a:p>
            </p:txBody>
          </p:sp>
        </p:grpSp>
        <p:sp>
          <p:nvSpPr>
            <p:cNvPr id="2" name="TextBox 1"/>
            <p:cNvSpPr txBox="1"/>
            <p:nvPr/>
          </p:nvSpPr>
          <p:spPr>
            <a:xfrm rot="16200000">
              <a:off x="3676239" y="3952135"/>
              <a:ext cx="1518090" cy="4067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chemeClr val="bg2">
                      <a:lumMod val="50000"/>
                    </a:schemeClr>
                  </a:solidFill>
                  <a:latin typeface="Calibri" pitchFamily="34" charset="0"/>
                </a:rPr>
                <a:t>shareholders</a:t>
              </a:r>
              <a:endParaRPr lang="fr-CH" sz="1600" dirty="0">
                <a:solidFill>
                  <a:schemeClr val="bg2">
                    <a:lumMod val="50000"/>
                  </a:schemeClr>
                </a:solidFill>
                <a:latin typeface="Calibri" pitchFamily="34" charset="0"/>
              </a:endParaRPr>
            </a:p>
          </p:txBody>
        </p:sp>
      </p:grpSp>
      <p:sp>
        <p:nvSpPr>
          <p:cNvPr id="9219" name="Rectangle 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CSEM at a glance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755650" y="214313"/>
            <a:ext cx="8286750" cy="285750"/>
          </a:xfrm>
        </p:spPr>
        <p:txBody>
          <a:bodyPr/>
          <a:lstStyle/>
          <a:p>
            <a:pPr>
              <a:defRPr/>
            </a:pPr>
            <a:r>
              <a:rPr lang="fr-CH" dirty="0" smtClean="0">
                <a:latin typeface="Calibri" pitchFamily="34" charset="0"/>
              </a:rPr>
              <a:t>Centre Suisse d’Electronique et de Microtechnique SA</a:t>
            </a:r>
            <a:endParaRPr lang="fr-CH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0834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2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2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2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2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2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2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 uiExpand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Rounded Rectangle 126"/>
          <p:cNvSpPr/>
          <p:nvPr/>
        </p:nvSpPr>
        <p:spPr>
          <a:xfrm>
            <a:off x="4149539" y="1974194"/>
            <a:ext cx="4680520" cy="4104456"/>
          </a:xfrm>
          <a:prstGeom prst="roundRect">
            <a:avLst>
              <a:gd name="adj" fmla="val 3578"/>
            </a:avLst>
          </a:prstGeom>
          <a:solidFill>
            <a:schemeClr val="bg1"/>
          </a:solidFill>
          <a:ln w="6350">
            <a:solidFill>
              <a:schemeClr val="tx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0243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755650" y="2134969"/>
            <a:ext cx="3240286" cy="3874842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Secondary Mirror tip-tilt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Ø 360 mm </a:t>
            </a:r>
            <a:r>
              <a:rPr lang="en-US" dirty="0" err="1" smtClean="0">
                <a:latin typeface="Calibri" pitchFamily="34" charset="0"/>
              </a:rPr>
              <a:t>SiC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 smtClean="0">
                <a:latin typeface="Calibri" pitchFamily="34" charset="0"/>
              </a:rPr>
              <a:t>aspheric </a:t>
            </a:r>
            <a:r>
              <a:rPr lang="en-US" dirty="0" smtClean="0">
                <a:latin typeface="Calibri" pitchFamily="34" charset="0"/>
              </a:rPr>
              <a:t>mirror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Hexapod for positioning 3 mm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Active tip tilt with momentum compensation 20 Hz chopping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µrad tip tilt resolution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6 </a:t>
            </a:r>
            <a:r>
              <a:rPr lang="en-US" dirty="0" err="1" smtClean="0">
                <a:latin typeface="Calibri" pitchFamily="34" charset="0"/>
              </a:rPr>
              <a:t>DoF</a:t>
            </a:r>
            <a:r>
              <a:rPr lang="en-US" dirty="0" smtClean="0">
                <a:latin typeface="Calibri" pitchFamily="34" charset="0"/>
              </a:rPr>
              <a:t> testing and calibration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Mechanics, electronics, control laws &amp; software delivered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FAA certification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10242" name="Title 6"/>
          <p:cNvSpPr>
            <a:spLocks noGrp="1"/>
          </p:cNvSpPr>
          <p:nvPr>
            <p:ph type="title"/>
          </p:nvPr>
        </p:nvSpPr>
        <p:spPr>
          <a:xfrm>
            <a:off x="755650" y="547688"/>
            <a:ext cx="8120063" cy="719137"/>
          </a:xfrm>
        </p:spPr>
        <p:txBody>
          <a:bodyPr/>
          <a:lstStyle/>
          <a:p>
            <a:pPr eaLnBrk="1" hangingPunct="1"/>
            <a:r>
              <a:rPr lang="en-GB" i="1" smtClean="0">
                <a:latin typeface="Calibri" pitchFamily="34" charset="0"/>
              </a:rPr>
              <a:t>SOFIA Secondary Mirror Mechanism</a:t>
            </a:r>
            <a:endParaRPr lang="en-GB" i="1">
              <a:latin typeface="Calibri" pitchFamily="34" charset="0"/>
            </a:endParaRPr>
          </a:p>
        </p:txBody>
      </p:sp>
      <p:sp>
        <p:nvSpPr>
          <p:cNvPr id="6" name="Text Placeholder 29"/>
          <p:cNvSpPr txBox="1">
            <a:spLocks/>
          </p:cNvSpPr>
          <p:nvPr/>
        </p:nvSpPr>
        <p:spPr>
          <a:xfrm>
            <a:off x="755650" y="214313"/>
            <a:ext cx="8286750" cy="285750"/>
          </a:xfrm>
          <a:prstGeom prst="rect">
            <a:avLst/>
          </a:prstGeom>
        </p:spPr>
        <p:txBody>
          <a:bodyPr lIns="0" tIns="0" rIns="0" bIns="0"/>
          <a:lstStyle>
            <a:lvl1pPr marL="271463" indent="-271463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9138" indent="-268288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</a:defRPr>
            </a:lvl2pPr>
            <a:lvl3pPr marL="1165225" indent="-266700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11313" indent="-266700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1882775" indent="-53975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5pPr>
            <a:lvl6pPr marL="23399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6pPr>
            <a:lvl7pPr marL="27971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7pPr>
            <a:lvl8pPr marL="32543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8pPr>
            <a:lvl9pPr marL="37115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None/>
            </a:pPr>
            <a:r>
              <a:rPr lang="en-US" sz="1600" dirty="0" smtClean="0">
                <a:solidFill>
                  <a:srgbClr val="0070C0"/>
                </a:solidFill>
                <a:latin typeface="Calibri" pitchFamily="34" charset="0"/>
              </a:rPr>
              <a:t>CSEM </a:t>
            </a:r>
            <a:r>
              <a:rPr lang="en-US" sz="1600" i="1" dirty="0" smtClean="0">
                <a:solidFill>
                  <a:srgbClr val="0070C0"/>
                </a:solidFill>
                <a:latin typeface="Calibri" pitchFamily="34" charset="0"/>
              </a:rPr>
              <a:t>Scientific Instrumentation</a:t>
            </a:r>
            <a:r>
              <a:rPr lang="en-US" sz="1600" dirty="0" smtClean="0">
                <a:solidFill>
                  <a:srgbClr val="0070C0"/>
                </a:solidFill>
                <a:latin typeface="Calibri" pitchFamily="34" charset="0"/>
              </a:rPr>
              <a:t> examples	</a:t>
            </a:r>
            <a:r>
              <a:rPr lang="en-US" sz="1600" dirty="0" err="1" smtClean="0">
                <a:solidFill>
                  <a:srgbClr val="0070C0"/>
                </a:solidFill>
                <a:latin typeface="Calibri" pitchFamily="34" charset="0"/>
              </a:rPr>
              <a:t>Astro</a:t>
            </a:r>
            <a:endParaRPr lang="en-US" sz="1600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122" name="Rounded Rectangle 121"/>
          <p:cNvSpPr/>
          <p:nvPr/>
        </p:nvSpPr>
        <p:spPr>
          <a:xfrm>
            <a:off x="755650" y="1484784"/>
            <a:ext cx="1728118" cy="43204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r>
              <a:rPr lang="en-US" sz="2400" dirty="0" smtClean="0">
                <a:latin typeface="Calibri" pitchFamily="34" charset="0"/>
              </a:rPr>
              <a:t>Objectives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128" name="TextBox 127"/>
          <p:cNvSpPr txBox="1">
            <a:spLocks noChangeArrowheads="1"/>
          </p:cNvSpPr>
          <p:nvPr/>
        </p:nvSpPr>
        <p:spPr bwMode="auto">
          <a:xfrm>
            <a:off x="4421462" y="2191569"/>
            <a:ext cx="412839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b="1" dirty="0" err="1" smtClean="0">
                <a:solidFill>
                  <a:srgbClr val="FF0000"/>
                </a:solidFill>
                <a:latin typeface="Calibri" pitchFamily="34" charset="0"/>
              </a:rPr>
              <a:t>Pictures</a:t>
            </a:r>
            <a:r>
              <a:rPr lang="en-US" b="1" dirty="0" err="1" smtClean="0">
                <a:solidFill>
                  <a:schemeClr val="bg1"/>
                </a:solidFill>
                <a:latin typeface="Calibri" pitchFamily="34" charset="0"/>
              </a:rPr>
              <a:t>e</a:t>
            </a:r>
            <a:r>
              <a:rPr lang="en-US" b="1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US" b="1" dirty="0">
                <a:solidFill>
                  <a:schemeClr val="bg1"/>
                </a:solidFill>
                <a:latin typeface="Calibri" pitchFamily="34" charset="0"/>
              </a:rPr>
              <a:t>w.r.t. costs </a:t>
            </a:r>
            <a:r>
              <a:rPr lang="en-US" b="1" dirty="0" smtClean="0">
                <a:solidFill>
                  <a:schemeClr val="bg1"/>
                </a:solidFill>
                <a:latin typeface="Calibri" pitchFamily="34" charset="0"/>
              </a:rPr>
              <a:t>savings example</a:t>
            </a:r>
            <a:endParaRPr lang="en-US" b="1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9" name="Picture 1029" descr="C:\Documents and Settings\lza\Desktop\SMM_SM2.jpg"/>
          <p:cNvPicPr>
            <a:picLocks noChangeAspect="1" noChangeArrowheads="1"/>
          </p:cNvPicPr>
          <p:nvPr/>
        </p:nvPicPr>
        <p:blipFill rotWithShape="1">
          <a:blip r:embed="rId3" cstate="print"/>
          <a:srcRect l="5797" t="17737" r="5629" b="5337"/>
          <a:stretch/>
        </p:blipFill>
        <p:spPr bwMode="auto">
          <a:xfrm>
            <a:off x="4263390" y="2080259"/>
            <a:ext cx="4469130" cy="3886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58698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Rounded Rectangle 186"/>
          <p:cNvSpPr/>
          <p:nvPr/>
        </p:nvSpPr>
        <p:spPr>
          <a:xfrm>
            <a:off x="4149539" y="1970786"/>
            <a:ext cx="4680520" cy="4104456"/>
          </a:xfrm>
          <a:prstGeom prst="roundRect">
            <a:avLst>
              <a:gd name="adj" fmla="val 3578"/>
            </a:avLst>
          </a:prstGeom>
          <a:solidFill>
            <a:schemeClr val="bg1"/>
          </a:solidFill>
          <a:ln w="6350">
            <a:solidFill>
              <a:schemeClr val="tx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0242" name="Title 6"/>
          <p:cNvSpPr>
            <a:spLocks noGrp="1"/>
          </p:cNvSpPr>
          <p:nvPr>
            <p:ph type="title"/>
          </p:nvPr>
        </p:nvSpPr>
        <p:spPr>
          <a:xfrm>
            <a:off x="755650" y="547688"/>
            <a:ext cx="8120063" cy="719137"/>
          </a:xfrm>
        </p:spPr>
        <p:txBody>
          <a:bodyPr/>
          <a:lstStyle/>
          <a:p>
            <a:pPr eaLnBrk="1" hangingPunct="1"/>
            <a:r>
              <a:rPr lang="en-GB" i="1" dirty="0" smtClean="0">
                <a:latin typeface="Calibri" pitchFamily="34" charset="0"/>
              </a:rPr>
              <a:t>SOFIA Secondary Mirror Mechanism</a:t>
            </a:r>
            <a:endParaRPr lang="en-GB" i="1" dirty="0">
              <a:latin typeface="Calibri" pitchFamily="34" charset="0"/>
            </a:endParaRPr>
          </a:p>
        </p:txBody>
      </p:sp>
      <p:sp>
        <p:nvSpPr>
          <p:cNvPr id="10243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755651" y="2109023"/>
            <a:ext cx="3312294" cy="4056281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Project for DLR / MAN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System delivered in 2002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First official flight in 2010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105 flight in April 2013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Several projects done since for spare parts and support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smtClean="0">
                <a:latin typeface="Calibri" pitchFamily="34" charset="0"/>
              </a:rPr>
              <a:t>for    DSI </a:t>
            </a:r>
            <a:r>
              <a:rPr lang="en-US" dirty="0">
                <a:latin typeface="Calibri" pitchFamily="34" charset="0"/>
              </a:rPr>
              <a:t>/ </a:t>
            </a:r>
            <a:r>
              <a:rPr lang="en-US" dirty="0" smtClean="0">
                <a:latin typeface="Calibri" pitchFamily="34" charset="0"/>
              </a:rPr>
              <a:t>DLR &amp; NASA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New project under definition for full new mechanism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Discussions regarding upgraded new generation SMM</a:t>
            </a:r>
          </a:p>
          <a:p>
            <a:pPr lvl="1" eaLnBrk="1" hangingPunct="1">
              <a:buFont typeface="Wingdings" pitchFamily="2" charset="2"/>
              <a:buChar char="v"/>
            </a:pPr>
            <a:endParaRPr lang="en-US" dirty="0" smtClean="0">
              <a:latin typeface="Calibri" pitchFamily="34" charset="0"/>
            </a:endParaRPr>
          </a:p>
          <a:p>
            <a:pPr eaLnBrk="1" hangingPunct="1">
              <a:buFont typeface="Wingdings" pitchFamily="2" charset="2"/>
              <a:buChar char="Ø"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6" name="Text Placeholder 29"/>
          <p:cNvSpPr txBox="1">
            <a:spLocks/>
          </p:cNvSpPr>
          <p:nvPr/>
        </p:nvSpPr>
        <p:spPr>
          <a:xfrm>
            <a:off x="755650" y="214313"/>
            <a:ext cx="8286750" cy="285750"/>
          </a:xfrm>
          <a:prstGeom prst="rect">
            <a:avLst/>
          </a:prstGeom>
        </p:spPr>
        <p:txBody>
          <a:bodyPr lIns="0" tIns="0" rIns="0" bIns="0"/>
          <a:lstStyle>
            <a:lvl1pPr marL="271463" indent="-271463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9138" indent="-268288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</a:defRPr>
            </a:lvl2pPr>
            <a:lvl3pPr marL="1165225" indent="-266700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11313" indent="-266700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1882775" indent="-53975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5pPr>
            <a:lvl6pPr marL="23399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6pPr>
            <a:lvl7pPr marL="27971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7pPr>
            <a:lvl8pPr marL="32543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8pPr>
            <a:lvl9pPr marL="37115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None/>
            </a:pPr>
            <a:r>
              <a:rPr lang="en-US" sz="1600" dirty="0" smtClean="0">
                <a:solidFill>
                  <a:srgbClr val="0070C0"/>
                </a:solidFill>
                <a:latin typeface="Calibri" pitchFamily="34" charset="0"/>
              </a:rPr>
              <a:t>CSEM </a:t>
            </a:r>
            <a:r>
              <a:rPr lang="en-US" sz="1600" i="1" dirty="0" smtClean="0">
                <a:solidFill>
                  <a:srgbClr val="0070C0"/>
                </a:solidFill>
                <a:latin typeface="Calibri" pitchFamily="34" charset="0"/>
              </a:rPr>
              <a:t>Scientific Instrumentation </a:t>
            </a:r>
            <a:r>
              <a:rPr lang="en-US" sz="1600" dirty="0" smtClean="0">
                <a:solidFill>
                  <a:srgbClr val="0070C0"/>
                </a:solidFill>
                <a:latin typeface="Calibri" pitchFamily="34" charset="0"/>
              </a:rPr>
              <a:t>examples	</a:t>
            </a:r>
            <a:r>
              <a:rPr lang="en-US" sz="1600" dirty="0" err="1" smtClean="0">
                <a:solidFill>
                  <a:srgbClr val="0070C0"/>
                </a:solidFill>
                <a:latin typeface="Calibri" pitchFamily="34" charset="0"/>
              </a:rPr>
              <a:t>Astro</a:t>
            </a:r>
            <a:endParaRPr lang="en-US" sz="1600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201" name="TextBox 200"/>
          <p:cNvSpPr txBox="1">
            <a:spLocks noChangeArrowheads="1"/>
          </p:cNvSpPr>
          <p:nvPr/>
        </p:nvSpPr>
        <p:spPr bwMode="auto">
          <a:xfrm>
            <a:off x="4617474" y="4172893"/>
            <a:ext cx="36496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b="1" dirty="0">
                <a:solidFill>
                  <a:schemeClr val="bg1"/>
                </a:solidFill>
                <a:latin typeface="Calibri" pitchFamily="34" charset="0"/>
              </a:rPr>
              <a:t>developed software platform</a:t>
            </a:r>
          </a:p>
        </p:txBody>
      </p:sp>
      <p:sp>
        <p:nvSpPr>
          <p:cNvPr id="202" name="TextBox 201"/>
          <p:cNvSpPr txBox="1">
            <a:spLocks noChangeArrowheads="1"/>
          </p:cNvSpPr>
          <p:nvPr/>
        </p:nvSpPr>
        <p:spPr bwMode="auto">
          <a:xfrm>
            <a:off x="4476592" y="2199358"/>
            <a:ext cx="412839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dirty="0" smtClean="0">
                <a:solidFill>
                  <a:srgbClr val="0070C0"/>
                </a:solidFill>
                <a:latin typeface="Calibri" pitchFamily="34" charset="0"/>
              </a:rPr>
              <a:t>SOFIA 747 airplane with 3 m telescope</a:t>
            </a:r>
            <a:endParaRPr lang="en-US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535" name="Rounded Rectangle 534"/>
          <p:cNvSpPr/>
          <p:nvPr/>
        </p:nvSpPr>
        <p:spPr>
          <a:xfrm>
            <a:off x="755650" y="1484784"/>
            <a:ext cx="1296070" cy="43204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r>
              <a:rPr lang="en-US" sz="2400" smtClean="0">
                <a:latin typeface="Calibri" pitchFamily="34" charset="0"/>
              </a:rPr>
              <a:t>Results</a:t>
            </a:r>
            <a:endParaRPr lang="en-US">
              <a:latin typeface="Calibri" pitchFamily="34" charset="0"/>
            </a:endParaRPr>
          </a:p>
        </p:txBody>
      </p:sp>
      <p:pic>
        <p:nvPicPr>
          <p:cNvPr id="10" name="Picture 4" descr="C:\Users\psp\Desktop\Mechantronics_Conseil_Admin\SOFIA\SOFIA_Door_Open.jpg"/>
          <p:cNvPicPr>
            <a:picLocks noChangeAspect="1" noChangeArrowheads="1"/>
          </p:cNvPicPr>
          <p:nvPr/>
        </p:nvPicPr>
        <p:blipFill>
          <a:blip r:embed="rId3" cstate="print"/>
          <a:srcRect l="10524" t="29691" r="6972" b="13936"/>
          <a:stretch>
            <a:fillRect/>
          </a:stretch>
        </p:blipFill>
        <p:spPr bwMode="auto">
          <a:xfrm>
            <a:off x="4211960" y="2994535"/>
            <a:ext cx="4585652" cy="2356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4283967" y="5579948"/>
            <a:ext cx="45136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  <a:latin typeface="Calibri" pitchFamily="34" charset="0"/>
              </a:rPr>
              <a:t>www.dsi.uni-stuttgart.de</a:t>
            </a:r>
            <a:r>
              <a:rPr lang="en-GB" dirty="0" smtClean="0">
                <a:solidFill>
                  <a:srgbClr val="FF0000"/>
                </a:solidFill>
                <a:latin typeface="Calibri" pitchFamily="34" charset="0"/>
              </a:rPr>
              <a:t>	</a:t>
            </a:r>
            <a:r>
              <a:rPr lang="en-US" dirty="0">
                <a:solidFill>
                  <a:srgbClr val="0070C0"/>
                </a:solidFill>
                <a:latin typeface="Calibri" pitchFamily="34" charset="0"/>
              </a:rPr>
              <a:t>www.nasa.gov</a:t>
            </a:r>
          </a:p>
          <a:p>
            <a:endParaRPr lang="en-GB" dirty="0">
              <a:solidFill>
                <a:srgbClr val="FF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129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i="1" dirty="0">
                <a:latin typeface="Calibri" pitchFamily="34" charset="0"/>
              </a:rPr>
              <a:t>SOFIA Secondary Mirror Mechanism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756000" y="2132856"/>
            <a:ext cx="2447848" cy="4059144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GB" dirty="0" smtClean="0">
                <a:latin typeface="Calibri" pitchFamily="34" charset="0"/>
              </a:rPr>
              <a:t>FAA compliant flight electronics and control laws for SOFIA</a:t>
            </a:r>
          </a:p>
          <a:p>
            <a:pPr>
              <a:buFont typeface="Wingdings" pitchFamily="2" charset="2"/>
              <a:buChar char="Ø"/>
            </a:pPr>
            <a:r>
              <a:rPr lang="en-GB" dirty="0" smtClean="0">
                <a:latin typeface="Calibri" pitchFamily="34" charset="0"/>
              </a:rPr>
              <a:t>PPC604 &amp; RIO </a:t>
            </a:r>
            <a:r>
              <a:rPr lang="en-GB" dirty="0">
                <a:latin typeface="Calibri" pitchFamily="34" charset="0"/>
              </a:rPr>
              <a:t>8062 (CES</a:t>
            </a:r>
            <a:r>
              <a:rPr lang="en-GB" dirty="0" smtClean="0">
                <a:latin typeface="Calibri" pitchFamily="34" charset="0"/>
              </a:rPr>
              <a:t>) VME controllers</a:t>
            </a:r>
          </a:p>
          <a:p>
            <a:pPr>
              <a:buFont typeface="Wingdings" pitchFamily="2" charset="2"/>
              <a:buChar char="Ø"/>
            </a:pPr>
            <a:r>
              <a:rPr lang="en-GB" dirty="0" smtClean="0">
                <a:latin typeface="Calibri" pitchFamily="34" charset="0"/>
              </a:rPr>
              <a:t>18 </a:t>
            </a:r>
            <a:r>
              <a:rPr lang="en-GB" dirty="0">
                <a:latin typeface="Calibri" pitchFamily="34" charset="0"/>
              </a:rPr>
              <a:t>bit DACs</a:t>
            </a:r>
          </a:p>
          <a:p>
            <a:pPr>
              <a:buFont typeface="Wingdings" pitchFamily="2" charset="2"/>
              <a:buChar char="Ø"/>
            </a:pPr>
            <a:r>
              <a:rPr lang="en-GB" dirty="0">
                <a:latin typeface="Calibri" pitchFamily="34" charset="0"/>
              </a:rPr>
              <a:t>24 bits ADCs</a:t>
            </a:r>
          </a:p>
          <a:p>
            <a:pPr>
              <a:buFont typeface="Wingdings" pitchFamily="2" charset="2"/>
              <a:buChar char="Ø"/>
            </a:pPr>
            <a:endParaRPr lang="en-GB" dirty="0">
              <a:latin typeface="Calibri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latin typeface="Calibri" pitchFamily="34" charset="0"/>
              </a:rPr>
              <a:t>CSEM </a:t>
            </a:r>
            <a:r>
              <a:rPr lang="en-US" i="1" dirty="0">
                <a:latin typeface="Calibri" pitchFamily="34" charset="0"/>
              </a:rPr>
              <a:t>Scientific Instrumentation </a:t>
            </a:r>
            <a:r>
              <a:rPr lang="en-US" dirty="0">
                <a:latin typeface="Calibri" pitchFamily="34" charset="0"/>
              </a:rPr>
              <a:t>examples	</a:t>
            </a:r>
            <a:r>
              <a:rPr lang="en-US" dirty="0" err="1">
                <a:latin typeface="Calibri" pitchFamily="34" charset="0"/>
              </a:rPr>
              <a:t>Astro</a:t>
            </a:r>
            <a:endParaRPr lang="en-US" dirty="0">
              <a:latin typeface="Calibri" pitchFamily="34" charset="0"/>
            </a:endParaRPr>
          </a:p>
          <a:p>
            <a:endParaRPr lang="en-GB" dirty="0"/>
          </a:p>
        </p:txBody>
      </p:sp>
      <p:sp>
        <p:nvSpPr>
          <p:cNvPr id="7" name="Rounded Rectangle 6"/>
          <p:cNvSpPr/>
          <p:nvPr/>
        </p:nvSpPr>
        <p:spPr>
          <a:xfrm>
            <a:off x="755650" y="1484784"/>
            <a:ext cx="1296070" cy="43204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r>
              <a:rPr lang="en-US" sz="2400" smtClean="0">
                <a:latin typeface="Calibri" pitchFamily="34" charset="0"/>
              </a:rPr>
              <a:t>Results</a:t>
            </a:r>
            <a:endParaRPr lang="en-US">
              <a:latin typeface="Calibri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347864" y="2132856"/>
            <a:ext cx="5482195" cy="3240360"/>
          </a:xfrm>
          <a:prstGeom prst="roundRect">
            <a:avLst>
              <a:gd name="adj" fmla="val 3578"/>
            </a:avLst>
          </a:prstGeom>
          <a:solidFill>
            <a:schemeClr val="bg1"/>
          </a:solidFill>
          <a:ln w="6350">
            <a:solidFill>
              <a:schemeClr val="tx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tx1"/>
              </a:solidFill>
              <a:latin typeface="Calibri" pitchFamily="34" charset="0"/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42732" y="2337450"/>
            <a:ext cx="5315922" cy="2840285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 type="none" w="sm" len="sm"/>
          </a:ln>
        </p:spPr>
      </p:pic>
    </p:spTree>
    <p:extLst>
      <p:ext uri="{BB962C8B-B14F-4D97-AF65-F5344CB8AC3E}">
        <p14:creationId xmlns:p14="http://schemas.microsoft.com/office/powerpoint/2010/main" val="3555858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Rounded Rectangle 126"/>
          <p:cNvSpPr/>
          <p:nvPr/>
        </p:nvSpPr>
        <p:spPr>
          <a:xfrm>
            <a:off x="4149539" y="1974194"/>
            <a:ext cx="4680520" cy="4104456"/>
          </a:xfrm>
          <a:prstGeom prst="roundRect">
            <a:avLst>
              <a:gd name="adj" fmla="val 3578"/>
            </a:avLst>
          </a:prstGeom>
          <a:solidFill>
            <a:schemeClr val="bg1"/>
          </a:solidFill>
          <a:ln w="6350">
            <a:solidFill>
              <a:schemeClr val="tx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0243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755650" y="2134969"/>
            <a:ext cx="3312294" cy="3874842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High stiffness precision hexapod system for secondary mirror control and positioning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The mobile AT telescope provide reference beams for the VLTI interferometer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&gt; 25 years operation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1 µm positioning precision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&gt; 200 Hz first modal resonance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6 </a:t>
            </a:r>
            <a:r>
              <a:rPr lang="en-US" dirty="0" err="1" smtClean="0">
                <a:latin typeface="Calibri" pitchFamily="34" charset="0"/>
              </a:rPr>
              <a:t>DoF</a:t>
            </a:r>
            <a:r>
              <a:rPr lang="en-US" dirty="0" smtClean="0">
                <a:latin typeface="Calibri" pitchFamily="34" charset="0"/>
              </a:rPr>
              <a:t> testing and calibration</a:t>
            </a:r>
          </a:p>
        </p:txBody>
      </p:sp>
      <p:sp>
        <p:nvSpPr>
          <p:cNvPr id="10242" name="Title 6"/>
          <p:cNvSpPr>
            <a:spLocks noGrp="1"/>
          </p:cNvSpPr>
          <p:nvPr>
            <p:ph type="title"/>
          </p:nvPr>
        </p:nvSpPr>
        <p:spPr>
          <a:xfrm>
            <a:off x="755650" y="547688"/>
            <a:ext cx="8120063" cy="719137"/>
          </a:xfrm>
        </p:spPr>
        <p:txBody>
          <a:bodyPr/>
          <a:lstStyle/>
          <a:p>
            <a:pPr eaLnBrk="1" hangingPunct="1"/>
            <a:r>
              <a:rPr lang="en-US" i="1" dirty="0" smtClean="0">
                <a:latin typeface="Calibri" pitchFamily="34" charset="0"/>
              </a:rPr>
              <a:t>ESO M2 </a:t>
            </a:r>
            <a:r>
              <a:rPr lang="en-US" i="1" dirty="0">
                <a:latin typeface="Calibri" pitchFamily="34" charset="0"/>
              </a:rPr>
              <a:t>Mechanism for the four </a:t>
            </a:r>
            <a:r>
              <a:rPr lang="en-US" i="1" dirty="0" smtClean="0">
                <a:latin typeface="Calibri" pitchFamily="34" charset="0"/>
              </a:rPr>
              <a:t>AT auxiliary </a:t>
            </a:r>
            <a:r>
              <a:rPr lang="en-US" i="1" dirty="0">
                <a:latin typeface="Calibri" pitchFamily="34" charset="0"/>
              </a:rPr>
              <a:t>telescopes</a:t>
            </a:r>
          </a:p>
        </p:txBody>
      </p:sp>
      <p:sp>
        <p:nvSpPr>
          <p:cNvPr id="6" name="Text Placeholder 29"/>
          <p:cNvSpPr txBox="1">
            <a:spLocks/>
          </p:cNvSpPr>
          <p:nvPr/>
        </p:nvSpPr>
        <p:spPr>
          <a:xfrm>
            <a:off x="755650" y="214313"/>
            <a:ext cx="8286750" cy="285750"/>
          </a:xfrm>
          <a:prstGeom prst="rect">
            <a:avLst/>
          </a:prstGeom>
        </p:spPr>
        <p:txBody>
          <a:bodyPr lIns="0" tIns="0" rIns="0" bIns="0"/>
          <a:lstStyle>
            <a:lvl1pPr marL="271463" indent="-271463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9138" indent="-268288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</a:defRPr>
            </a:lvl2pPr>
            <a:lvl3pPr marL="1165225" indent="-266700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11313" indent="-266700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1882775" indent="-53975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5pPr>
            <a:lvl6pPr marL="23399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6pPr>
            <a:lvl7pPr marL="27971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7pPr>
            <a:lvl8pPr marL="32543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8pPr>
            <a:lvl9pPr marL="37115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None/>
            </a:pPr>
            <a:r>
              <a:rPr lang="en-US" sz="1600" dirty="0" smtClean="0">
                <a:solidFill>
                  <a:srgbClr val="0070C0"/>
                </a:solidFill>
                <a:latin typeface="Calibri" pitchFamily="34" charset="0"/>
              </a:rPr>
              <a:t>CSEM </a:t>
            </a:r>
            <a:r>
              <a:rPr lang="en-US" sz="1600" i="1" dirty="0" smtClean="0">
                <a:solidFill>
                  <a:srgbClr val="0070C0"/>
                </a:solidFill>
                <a:latin typeface="Calibri" pitchFamily="34" charset="0"/>
              </a:rPr>
              <a:t>Scientific Instrumentation</a:t>
            </a:r>
            <a:r>
              <a:rPr lang="en-US" sz="1600" dirty="0" smtClean="0">
                <a:solidFill>
                  <a:srgbClr val="0070C0"/>
                </a:solidFill>
                <a:latin typeface="Calibri" pitchFamily="34" charset="0"/>
              </a:rPr>
              <a:t> examples	</a:t>
            </a:r>
            <a:r>
              <a:rPr lang="en-US" sz="1600" dirty="0" err="1" smtClean="0">
                <a:solidFill>
                  <a:srgbClr val="0070C0"/>
                </a:solidFill>
                <a:latin typeface="Calibri" pitchFamily="34" charset="0"/>
              </a:rPr>
              <a:t>Astro</a:t>
            </a:r>
            <a:endParaRPr lang="en-US" sz="1600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122" name="Rounded Rectangle 121"/>
          <p:cNvSpPr/>
          <p:nvPr/>
        </p:nvSpPr>
        <p:spPr>
          <a:xfrm>
            <a:off x="755650" y="1484784"/>
            <a:ext cx="1728118" cy="43204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r>
              <a:rPr lang="en-US" sz="2400" dirty="0" smtClean="0">
                <a:latin typeface="Calibri" pitchFamily="34" charset="0"/>
              </a:rPr>
              <a:t>Objectives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128" name="TextBox 127"/>
          <p:cNvSpPr txBox="1">
            <a:spLocks noChangeArrowheads="1"/>
          </p:cNvSpPr>
          <p:nvPr/>
        </p:nvSpPr>
        <p:spPr bwMode="auto">
          <a:xfrm>
            <a:off x="4421462" y="2191569"/>
            <a:ext cx="412839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dirty="0" smtClean="0">
                <a:solidFill>
                  <a:srgbClr val="FF0000"/>
                </a:solidFill>
                <a:latin typeface="Calibri" pitchFamily="34" charset="0"/>
              </a:rPr>
              <a:t>Tested mechanism</a:t>
            </a:r>
            <a:endParaRPr lang="en-US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" t="12335" r="-1"/>
          <a:stretch/>
        </p:blipFill>
        <p:spPr bwMode="auto">
          <a:xfrm>
            <a:off x="4230282" y="2632909"/>
            <a:ext cx="4518182" cy="3172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2002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Rounded Rectangle 186"/>
          <p:cNvSpPr/>
          <p:nvPr/>
        </p:nvSpPr>
        <p:spPr>
          <a:xfrm>
            <a:off x="4149539" y="1970786"/>
            <a:ext cx="4680520" cy="4104456"/>
          </a:xfrm>
          <a:prstGeom prst="roundRect">
            <a:avLst>
              <a:gd name="adj" fmla="val 3578"/>
            </a:avLst>
          </a:prstGeom>
          <a:solidFill>
            <a:schemeClr val="bg1"/>
          </a:solidFill>
          <a:ln w="6350">
            <a:solidFill>
              <a:schemeClr val="tx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0242" name="Title 6"/>
          <p:cNvSpPr>
            <a:spLocks noGrp="1"/>
          </p:cNvSpPr>
          <p:nvPr>
            <p:ph type="title"/>
          </p:nvPr>
        </p:nvSpPr>
        <p:spPr>
          <a:xfrm>
            <a:off x="755650" y="547688"/>
            <a:ext cx="8120063" cy="719137"/>
          </a:xfrm>
        </p:spPr>
        <p:txBody>
          <a:bodyPr/>
          <a:lstStyle/>
          <a:p>
            <a:pPr eaLnBrk="1" hangingPunct="1"/>
            <a:r>
              <a:rPr lang="en-US" i="1" dirty="0">
                <a:latin typeface="Calibri" pitchFamily="34" charset="0"/>
              </a:rPr>
              <a:t>ESO M2 Mechanism for the four AT </a:t>
            </a:r>
            <a:r>
              <a:rPr lang="en-US" i="1" dirty="0" smtClean="0">
                <a:latin typeface="Calibri" pitchFamily="34" charset="0"/>
              </a:rPr>
              <a:t>auxiliary </a:t>
            </a:r>
            <a:r>
              <a:rPr lang="en-US" i="1" dirty="0">
                <a:latin typeface="Calibri" pitchFamily="34" charset="0"/>
              </a:rPr>
              <a:t>telescopes</a:t>
            </a:r>
            <a:endParaRPr lang="en-US" dirty="0" smtClean="0">
              <a:latin typeface="Calibri" pitchFamily="34" charset="0"/>
            </a:endParaRPr>
          </a:p>
        </p:txBody>
      </p:sp>
      <p:sp>
        <p:nvSpPr>
          <p:cNvPr id="10243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755651" y="2109023"/>
            <a:ext cx="3312294" cy="4056281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en-US" dirty="0">
                <a:latin typeface="Calibri" pitchFamily="34" charset="0"/>
              </a:rPr>
              <a:t>Project for ESO / AMOS (B</a:t>
            </a:r>
            <a:r>
              <a:rPr lang="en-US" dirty="0" smtClean="0">
                <a:latin typeface="Calibri" pitchFamily="34" charset="0"/>
              </a:rPr>
              <a:t>)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dirty="0">
                <a:latin typeface="Calibri" pitchFamily="34" charset="0"/>
              </a:rPr>
              <a:t>Four mechanism and one spare delivered, mechanics, electronics, control laws and software</a:t>
            </a:r>
          </a:p>
          <a:p>
            <a:pPr eaLnBrk="1" hangingPunct="1">
              <a:buFont typeface="Wingdings" pitchFamily="2" charset="2"/>
              <a:buChar char="Ø"/>
            </a:pPr>
            <a:endParaRPr lang="en-US" dirty="0" smtClean="0">
              <a:latin typeface="Calibri" pitchFamily="34" charset="0"/>
            </a:endParaRPr>
          </a:p>
          <a:p>
            <a:pPr eaLnBrk="1" hangingPunct="1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Follow up support, spare parts deliveries,  and several training provided also on site at Paranal (Chile)</a:t>
            </a:r>
            <a:endParaRPr lang="en-US" dirty="0">
              <a:latin typeface="Calibri" pitchFamily="34" charset="0"/>
            </a:endParaRPr>
          </a:p>
          <a:p>
            <a:pPr eaLnBrk="1" hangingPunct="1">
              <a:buFont typeface="Wingdings" pitchFamily="2" charset="2"/>
              <a:buChar char="Ø"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6" name="Text Placeholder 29"/>
          <p:cNvSpPr txBox="1">
            <a:spLocks/>
          </p:cNvSpPr>
          <p:nvPr/>
        </p:nvSpPr>
        <p:spPr>
          <a:xfrm>
            <a:off x="755650" y="214313"/>
            <a:ext cx="8286750" cy="285750"/>
          </a:xfrm>
          <a:prstGeom prst="rect">
            <a:avLst/>
          </a:prstGeom>
        </p:spPr>
        <p:txBody>
          <a:bodyPr lIns="0" tIns="0" rIns="0" bIns="0"/>
          <a:lstStyle>
            <a:lvl1pPr marL="271463" indent="-271463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9138" indent="-268288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</a:defRPr>
            </a:lvl2pPr>
            <a:lvl3pPr marL="1165225" indent="-266700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11313" indent="-266700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1882775" indent="-53975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5pPr>
            <a:lvl6pPr marL="23399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6pPr>
            <a:lvl7pPr marL="27971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7pPr>
            <a:lvl8pPr marL="32543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8pPr>
            <a:lvl9pPr marL="37115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None/>
            </a:pPr>
            <a:r>
              <a:rPr lang="en-US" sz="1600" dirty="0" smtClean="0">
                <a:solidFill>
                  <a:srgbClr val="0070C0"/>
                </a:solidFill>
                <a:latin typeface="Calibri" pitchFamily="34" charset="0"/>
              </a:rPr>
              <a:t>CSEM </a:t>
            </a:r>
            <a:r>
              <a:rPr lang="en-US" sz="1600" i="1" dirty="0" smtClean="0">
                <a:solidFill>
                  <a:srgbClr val="0070C0"/>
                </a:solidFill>
                <a:latin typeface="Calibri" pitchFamily="34" charset="0"/>
              </a:rPr>
              <a:t>Scientific Instrumentation </a:t>
            </a:r>
            <a:r>
              <a:rPr lang="en-US" sz="1600" dirty="0" smtClean="0">
                <a:solidFill>
                  <a:srgbClr val="0070C0"/>
                </a:solidFill>
                <a:latin typeface="Calibri" pitchFamily="34" charset="0"/>
              </a:rPr>
              <a:t>examples	</a:t>
            </a:r>
            <a:r>
              <a:rPr lang="en-US" sz="1600" dirty="0" err="1" smtClean="0">
                <a:solidFill>
                  <a:srgbClr val="0070C0"/>
                </a:solidFill>
                <a:latin typeface="Calibri" pitchFamily="34" charset="0"/>
              </a:rPr>
              <a:t>Astro</a:t>
            </a:r>
            <a:endParaRPr lang="en-US" sz="1600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202" name="TextBox 201"/>
          <p:cNvSpPr txBox="1">
            <a:spLocks noChangeArrowheads="1"/>
          </p:cNvSpPr>
          <p:nvPr/>
        </p:nvSpPr>
        <p:spPr bwMode="auto">
          <a:xfrm>
            <a:off x="4421462" y="2191569"/>
            <a:ext cx="412839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dirty="0" smtClean="0">
                <a:solidFill>
                  <a:srgbClr val="FF0000"/>
                </a:solidFill>
                <a:latin typeface="Calibri" pitchFamily="34" charset="0"/>
              </a:rPr>
              <a:t>ESA AT telescopes at Cerro Paranal Chile</a:t>
            </a:r>
            <a:endParaRPr lang="en-US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535" name="Rounded Rectangle 534"/>
          <p:cNvSpPr/>
          <p:nvPr/>
        </p:nvSpPr>
        <p:spPr>
          <a:xfrm>
            <a:off x="755650" y="1484784"/>
            <a:ext cx="1296070" cy="43204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r>
              <a:rPr lang="en-US" sz="2400" smtClean="0">
                <a:latin typeface="Calibri" pitchFamily="34" charset="0"/>
              </a:rPr>
              <a:t>Results</a:t>
            </a:r>
            <a:endParaRPr lang="en-US">
              <a:latin typeface="Calibri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4350907" y="2708919"/>
            <a:ext cx="4325549" cy="3078913"/>
            <a:chOff x="35496" y="4025901"/>
            <a:chExt cx="3660439" cy="2283419"/>
          </a:xfrm>
        </p:grpSpPr>
        <p:pic>
          <p:nvPicPr>
            <p:cNvPr id="11" name="Picture 5" descr="D:\CE102US_Private_IKj\IKj_PhotoNor\Nikon_2011\MirsadLZa\Chile 2012\DSC09593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914" t="18582" r="25545" b="10872"/>
            <a:stretch/>
          </p:blipFill>
          <p:spPr bwMode="auto">
            <a:xfrm>
              <a:off x="35496" y="4025901"/>
              <a:ext cx="3660439" cy="22834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1865715" y="4025901"/>
              <a:ext cx="176533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/>
                <a:t>AT-1, 2 &amp; 3 (4)</a:t>
              </a:r>
              <a:endParaRPr lang="en-GB" b="1" dirty="0"/>
            </a:p>
          </p:txBody>
        </p:sp>
      </p:grp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4664967" y="5723964"/>
            <a:ext cx="364966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dirty="0" smtClean="0">
                <a:solidFill>
                  <a:srgbClr val="FF0000"/>
                </a:solidFill>
                <a:latin typeface="Calibri" pitchFamily="34" charset="0"/>
              </a:rPr>
              <a:t>www.eso.org</a:t>
            </a:r>
            <a:endParaRPr lang="en-US" dirty="0">
              <a:solidFill>
                <a:srgbClr val="FF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847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Rounded Rectangle 126"/>
          <p:cNvSpPr/>
          <p:nvPr/>
        </p:nvSpPr>
        <p:spPr>
          <a:xfrm>
            <a:off x="4788023" y="1974194"/>
            <a:ext cx="3384377" cy="4104456"/>
          </a:xfrm>
          <a:prstGeom prst="roundRect">
            <a:avLst>
              <a:gd name="adj" fmla="val 3578"/>
            </a:avLst>
          </a:prstGeom>
          <a:solidFill>
            <a:schemeClr val="bg1"/>
          </a:solidFill>
          <a:ln w="6350">
            <a:solidFill>
              <a:schemeClr val="tx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0243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755650" y="2134969"/>
            <a:ext cx="3312294" cy="3874842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Two high precision and high stability Tip tilt piston mirror and control systems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± 6 ° mechanical tip/tilt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&lt; 1 µrad motion resolution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90 mm Ø ultra-flat </a:t>
            </a:r>
            <a:r>
              <a:rPr lang="en-US" dirty="0" err="1" smtClean="0">
                <a:latin typeface="Calibri" pitchFamily="34" charset="0"/>
              </a:rPr>
              <a:t>SiC</a:t>
            </a:r>
            <a:r>
              <a:rPr lang="en-US" dirty="0" smtClean="0">
                <a:latin typeface="Calibri" pitchFamily="34" charset="0"/>
              </a:rPr>
              <a:t> mirror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Active Piston stabilization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Counter chopping fast response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Delivered: Mechanics, electronics, control laws and software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10242" name="Title 6"/>
          <p:cNvSpPr>
            <a:spLocks noGrp="1"/>
          </p:cNvSpPr>
          <p:nvPr>
            <p:ph type="title"/>
          </p:nvPr>
        </p:nvSpPr>
        <p:spPr>
          <a:xfrm>
            <a:off x="755650" y="547688"/>
            <a:ext cx="8120063" cy="719137"/>
          </a:xfrm>
        </p:spPr>
        <p:txBody>
          <a:bodyPr/>
          <a:lstStyle/>
          <a:p>
            <a:pPr eaLnBrk="1" hangingPunct="1"/>
            <a:r>
              <a:rPr lang="en-US" i="1" dirty="0" smtClean="0">
                <a:latin typeface="Calibri" pitchFamily="34" charset="0"/>
              </a:rPr>
              <a:t>ESO VLT NAOS Field Selector </a:t>
            </a:r>
            <a:r>
              <a:rPr lang="en-US" i="1" dirty="0">
                <a:latin typeface="Calibri" pitchFamily="34" charset="0"/>
              </a:rPr>
              <a:t>Units (NACO – Instrument)</a:t>
            </a:r>
          </a:p>
        </p:txBody>
      </p:sp>
      <p:sp>
        <p:nvSpPr>
          <p:cNvPr id="6" name="Text Placeholder 29"/>
          <p:cNvSpPr txBox="1">
            <a:spLocks/>
          </p:cNvSpPr>
          <p:nvPr/>
        </p:nvSpPr>
        <p:spPr>
          <a:xfrm>
            <a:off x="755650" y="214313"/>
            <a:ext cx="8286750" cy="285750"/>
          </a:xfrm>
          <a:prstGeom prst="rect">
            <a:avLst/>
          </a:prstGeom>
        </p:spPr>
        <p:txBody>
          <a:bodyPr lIns="0" tIns="0" rIns="0" bIns="0"/>
          <a:lstStyle>
            <a:lvl1pPr marL="271463" indent="-271463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9138" indent="-268288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</a:defRPr>
            </a:lvl2pPr>
            <a:lvl3pPr marL="1165225" indent="-266700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11313" indent="-266700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1882775" indent="-53975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5pPr>
            <a:lvl6pPr marL="23399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6pPr>
            <a:lvl7pPr marL="27971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7pPr>
            <a:lvl8pPr marL="32543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8pPr>
            <a:lvl9pPr marL="37115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None/>
            </a:pPr>
            <a:r>
              <a:rPr lang="en-US" sz="1600" dirty="0" smtClean="0">
                <a:solidFill>
                  <a:srgbClr val="0070C0"/>
                </a:solidFill>
                <a:latin typeface="Calibri" pitchFamily="34" charset="0"/>
              </a:rPr>
              <a:t>CSEM </a:t>
            </a:r>
            <a:r>
              <a:rPr lang="en-US" sz="1600" i="1" dirty="0" smtClean="0">
                <a:solidFill>
                  <a:srgbClr val="0070C0"/>
                </a:solidFill>
                <a:latin typeface="Calibri" pitchFamily="34" charset="0"/>
              </a:rPr>
              <a:t>Scientific Instrumentation</a:t>
            </a:r>
            <a:r>
              <a:rPr lang="en-US" sz="1600" dirty="0" smtClean="0">
                <a:solidFill>
                  <a:srgbClr val="0070C0"/>
                </a:solidFill>
                <a:latin typeface="Calibri" pitchFamily="34" charset="0"/>
              </a:rPr>
              <a:t> examples	</a:t>
            </a:r>
            <a:r>
              <a:rPr lang="en-US" sz="1600" dirty="0" err="1" smtClean="0">
                <a:solidFill>
                  <a:srgbClr val="0070C0"/>
                </a:solidFill>
                <a:latin typeface="Calibri" pitchFamily="34" charset="0"/>
              </a:rPr>
              <a:t>Astro</a:t>
            </a:r>
            <a:endParaRPr lang="en-US" sz="1600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122" name="Rounded Rectangle 121"/>
          <p:cNvSpPr/>
          <p:nvPr/>
        </p:nvSpPr>
        <p:spPr>
          <a:xfrm>
            <a:off x="755650" y="1484784"/>
            <a:ext cx="1728118" cy="43204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r>
              <a:rPr lang="en-US" sz="2400" dirty="0" smtClean="0">
                <a:latin typeface="Calibri" pitchFamily="34" charset="0"/>
              </a:rPr>
              <a:t>Objectives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128" name="TextBox 127"/>
          <p:cNvSpPr txBox="1">
            <a:spLocks noChangeArrowheads="1"/>
          </p:cNvSpPr>
          <p:nvPr/>
        </p:nvSpPr>
        <p:spPr bwMode="auto">
          <a:xfrm>
            <a:off x="4421462" y="2191569"/>
            <a:ext cx="412839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Tested mechanism</a:t>
            </a:r>
            <a:endParaRPr lang="en-US" b="1" dirty="0">
              <a:solidFill>
                <a:schemeClr val="bg1"/>
              </a:solidFill>
              <a:latin typeface="Calibri" pitchFamily="34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0025288"/>
              </p:ext>
            </p:extLst>
          </p:nvPr>
        </p:nvGraphicFramePr>
        <p:xfrm>
          <a:off x="4966987" y="2023524"/>
          <a:ext cx="3037342" cy="40056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" r:id="rId4" imgW="4819048" imgH="6458852" progId="">
                  <p:embed/>
                </p:oleObj>
              </mc:Choice>
              <mc:Fallback>
                <p:oleObj r:id="rId4" imgW="4819048" imgH="6458852" progId="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lum contrast="12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66987" y="2023524"/>
                        <a:ext cx="3037342" cy="400565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52002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Rounded Rectangle 186"/>
          <p:cNvSpPr/>
          <p:nvPr/>
        </p:nvSpPr>
        <p:spPr>
          <a:xfrm>
            <a:off x="4149539" y="1970786"/>
            <a:ext cx="4680520" cy="4104456"/>
          </a:xfrm>
          <a:prstGeom prst="roundRect">
            <a:avLst>
              <a:gd name="adj" fmla="val 3578"/>
            </a:avLst>
          </a:prstGeom>
          <a:solidFill>
            <a:schemeClr val="bg1"/>
          </a:solidFill>
          <a:ln w="6350">
            <a:solidFill>
              <a:schemeClr val="tx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0242" name="Title 6"/>
          <p:cNvSpPr>
            <a:spLocks noGrp="1"/>
          </p:cNvSpPr>
          <p:nvPr>
            <p:ph type="title"/>
          </p:nvPr>
        </p:nvSpPr>
        <p:spPr>
          <a:xfrm>
            <a:off x="755650" y="547688"/>
            <a:ext cx="8120063" cy="719137"/>
          </a:xfrm>
        </p:spPr>
        <p:txBody>
          <a:bodyPr/>
          <a:lstStyle/>
          <a:p>
            <a:pPr eaLnBrk="1" hangingPunct="1"/>
            <a:r>
              <a:rPr lang="en-US" i="1" dirty="0">
                <a:latin typeface="Calibri" pitchFamily="34" charset="0"/>
              </a:rPr>
              <a:t>ESO VLT NAOS Field Selector </a:t>
            </a:r>
            <a:r>
              <a:rPr lang="en-US" i="1" dirty="0" smtClean="0">
                <a:latin typeface="Calibri" pitchFamily="34" charset="0"/>
              </a:rPr>
              <a:t>Units (NACO – Instrument)</a:t>
            </a:r>
            <a:endParaRPr lang="en-US" dirty="0" smtClean="0">
              <a:latin typeface="Calibri" pitchFamily="34" charset="0"/>
            </a:endParaRPr>
          </a:p>
        </p:txBody>
      </p:sp>
      <p:sp>
        <p:nvSpPr>
          <p:cNvPr id="10243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755651" y="2109023"/>
            <a:ext cx="3312294" cy="4056281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ESO project with LAOG  Grenoble and the Observatory of </a:t>
            </a:r>
            <a:r>
              <a:rPr lang="en-US" dirty="0" err="1" smtClean="0">
                <a:latin typeface="Calibri" pitchFamily="34" charset="0"/>
              </a:rPr>
              <a:t>Meudon</a:t>
            </a:r>
            <a:r>
              <a:rPr lang="en-US" dirty="0" smtClean="0">
                <a:latin typeface="Calibri" pitchFamily="34" charset="0"/>
              </a:rPr>
              <a:t> (Paris)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Key sub-unit for reference star localization of first major Adaptive Optics instrument on VLT-4 </a:t>
            </a:r>
            <a:r>
              <a:rPr lang="en-US" dirty="0" err="1" smtClean="0">
                <a:latin typeface="Calibri" pitchFamily="34" charset="0"/>
              </a:rPr>
              <a:t>Yepun</a:t>
            </a:r>
            <a:r>
              <a:rPr lang="en-US" dirty="0" smtClean="0">
                <a:latin typeface="Calibri" pitchFamily="34" charset="0"/>
              </a:rPr>
              <a:t> (Paranal - Chile)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In operation since 2002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Provided since support and maintenance and training for ESO Paranal staff</a:t>
            </a:r>
          </a:p>
          <a:p>
            <a:pPr eaLnBrk="1" hangingPunct="1">
              <a:buFont typeface="Wingdings" pitchFamily="2" charset="2"/>
              <a:buChar char="Ø"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6" name="Text Placeholder 29"/>
          <p:cNvSpPr txBox="1">
            <a:spLocks/>
          </p:cNvSpPr>
          <p:nvPr/>
        </p:nvSpPr>
        <p:spPr>
          <a:xfrm>
            <a:off x="755650" y="214313"/>
            <a:ext cx="8286750" cy="285750"/>
          </a:xfrm>
          <a:prstGeom prst="rect">
            <a:avLst/>
          </a:prstGeom>
        </p:spPr>
        <p:txBody>
          <a:bodyPr lIns="0" tIns="0" rIns="0" bIns="0"/>
          <a:lstStyle>
            <a:lvl1pPr marL="271463" indent="-271463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9138" indent="-268288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</a:defRPr>
            </a:lvl2pPr>
            <a:lvl3pPr marL="1165225" indent="-266700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11313" indent="-266700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1882775" indent="-53975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5pPr>
            <a:lvl6pPr marL="23399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6pPr>
            <a:lvl7pPr marL="27971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7pPr>
            <a:lvl8pPr marL="32543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8pPr>
            <a:lvl9pPr marL="37115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None/>
            </a:pPr>
            <a:r>
              <a:rPr lang="en-US" sz="1600" dirty="0" smtClean="0">
                <a:solidFill>
                  <a:srgbClr val="0070C0"/>
                </a:solidFill>
                <a:latin typeface="Calibri" pitchFamily="34" charset="0"/>
              </a:rPr>
              <a:t>CSEM </a:t>
            </a:r>
            <a:r>
              <a:rPr lang="en-US" sz="1600" i="1" dirty="0" smtClean="0">
                <a:solidFill>
                  <a:srgbClr val="0070C0"/>
                </a:solidFill>
                <a:latin typeface="Calibri" pitchFamily="34" charset="0"/>
              </a:rPr>
              <a:t>Scientific Instrumentation </a:t>
            </a:r>
            <a:r>
              <a:rPr lang="en-US" sz="1600" dirty="0" smtClean="0">
                <a:solidFill>
                  <a:srgbClr val="0070C0"/>
                </a:solidFill>
                <a:latin typeface="Calibri" pitchFamily="34" charset="0"/>
              </a:rPr>
              <a:t>examples	</a:t>
            </a:r>
            <a:r>
              <a:rPr lang="en-US" sz="1600" dirty="0" err="1" smtClean="0">
                <a:solidFill>
                  <a:srgbClr val="0070C0"/>
                </a:solidFill>
                <a:latin typeface="Calibri" pitchFamily="34" charset="0"/>
              </a:rPr>
              <a:t>Astro</a:t>
            </a:r>
            <a:endParaRPr lang="en-US" sz="1600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201" name="TextBox 200"/>
          <p:cNvSpPr txBox="1">
            <a:spLocks noChangeArrowheads="1"/>
          </p:cNvSpPr>
          <p:nvPr/>
        </p:nvSpPr>
        <p:spPr bwMode="auto">
          <a:xfrm>
            <a:off x="4664967" y="5723964"/>
            <a:ext cx="364966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dirty="0" smtClean="0">
                <a:solidFill>
                  <a:srgbClr val="FF0000"/>
                </a:solidFill>
                <a:latin typeface="Calibri" pitchFamily="34" charset="0"/>
              </a:rPr>
              <a:t>www.eso.org</a:t>
            </a:r>
            <a:endParaRPr lang="en-US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202" name="TextBox 201"/>
          <p:cNvSpPr txBox="1">
            <a:spLocks noChangeArrowheads="1"/>
          </p:cNvSpPr>
          <p:nvPr/>
        </p:nvSpPr>
        <p:spPr bwMode="auto">
          <a:xfrm>
            <a:off x="4421462" y="2191569"/>
            <a:ext cx="412839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Mechanism ready to be tested</a:t>
            </a:r>
            <a:endParaRPr lang="en-US" b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535" name="Rounded Rectangle 534"/>
          <p:cNvSpPr/>
          <p:nvPr/>
        </p:nvSpPr>
        <p:spPr>
          <a:xfrm>
            <a:off x="755650" y="1484784"/>
            <a:ext cx="1296070" cy="43204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r>
              <a:rPr lang="en-US" sz="2400" smtClean="0">
                <a:latin typeface="Calibri" pitchFamily="34" charset="0"/>
              </a:rPr>
              <a:t>Results</a:t>
            </a:r>
            <a:endParaRPr lang="en-US">
              <a:latin typeface="Calibri" pitchFamily="34" charset="0"/>
            </a:endParaRPr>
          </a:p>
        </p:txBody>
      </p:sp>
      <p:pic>
        <p:nvPicPr>
          <p:cNvPr id="9" name="Picture 9" descr="http://www.onera.fr/conferences/naos/images/photo-vl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28927" y="2063941"/>
            <a:ext cx="4321744" cy="3695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7847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Rounded Rectangle 126"/>
          <p:cNvSpPr/>
          <p:nvPr/>
        </p:nvSpPr>
        <p:spPr>
          <a:xfrm>
            <a:off x="4716015" y="1974194"/>
            <a:ext cx="3744417" cy="4104456"/>
          </a:xfrm>
          <a:prstGeom prst="roundRect">
            <a:avLst>
              <a:gd name="adj" fmla="val 3578"/>
            </a:avLst>
          </a:prstGeom>
          <a:solidFill>
            <a:schemeClr val="bg1"/>
          </a:solidFill>
          <a:ln w="6350">
            <a:solidFill>
              <a:schemeClr val="tx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0243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755650" y="2060848"/>
            <a:ext cx="3312294" cy="3874842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en-US" dirty="0">
                <a:latin typeface="Calibri" pitchFamily="34" charset="0"/>
              </a:rPr>
              <a:t>Secondary M2 steering mechanism for GTC telescope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Mechanism design and control laws performed by CSEM</a:t>
            </a:r>
            <a:endParaRPr lang="en-US" dirty="0">
              <a:latin typeface="Calibri" pitchFamily="34" charset="0"/>
            </a:endParaRPr>
          </a:p>
          <a:p>
            <a:pPr eaLnBrk="1" hangingPunct="1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6-DoF </a:t>
            </a:r>
            <a:r>
              <a:rPr lang="en-US" dirty="0">
                <a:latin typeface="Calibri" pitchFamily="34" charset="0"/>
              </a:rPr>
              <a:t>Hexapod + fast tip-tilt chopper (100 kg tip-tilt mass)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dirty="0">
                <a:latin typeface="Calibri" pitchFamily="34" charset="0"/>
              </a:rPr>
              <a:t>M2 mirror of 1.1 m in </a:t>
            </a:r>
            <a:r>
              <a:rPr lang="en-US" dirty="0" smtClean="0">
                <a:latin typeface="Calibri" pitchFamily="34" charset="0"/>
              </a:rPr>
              <a:t>diameter fully compensated to minimize exported momentum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Final delivery, mechanism, electronics, control laws and software</a:t>
            </a:r>
            <a:endParaRPr lang="en-US" dirty="0">
              <a:latin typeface="Calibri" pitchFamily="34" charset="0"/>
            </a:endParaRPr>
          </a:p>
          <a:p>
            <a:pPr eaLnBrk="1" hangingPunct="1">
              <a:buFont typeface="Wingdings" pitchFamily="2" charset="2"/>
              <a:buChar char="Ø"/>
            </a:pPr>
            <a:endParaRPr lang="en-US" dirty="0">
              <a:latin typeface="Calibri" pitchFamily="34" charset="0"/>
            </a:endParaRPr>
          </a:p>
        </p:txBody>
      </p:sp>
      <p:sp>
        <p:nvSpPr>
          <p:cNvPr id="10242" name="Title 6"/>
          <p:cNvSpPr>
            <a:spLocks noGrp="1"/>
          </p:cNvSpPr>
          <p:nvPr>
            <p:ph type="title"/>
          </p:nvPr>
        </p:nvSpPr>
        <p:spPr>
          <a:xfrm>
            <a:off x="755650" y="547688"/>
            <a:ext cx="8120063" cy="719137"/>
          </a:xfrm>
        </p:spPr>
        <p:txBody>
          <a:bodyPr/>
          <a:lstStyle/>
          <a:p>
            <a:pPr eaLnBrk="1" hangingPunct="1"/>
            <a:r>
              <a:rPr lang="en-US" i="1" dirty="0" smtClean="0">
                <a:latin typeface="Calibri" pitchFamily="34" charset="0"/>
              </a:rPr>
              <a:t>GTC Secondary Mirror Tip/Tilt &amp; Steering Mechanism</a:t>
            </a:r>
            <a:endParaRPr lang="en-US" i="1" dirty="0">
              <a:latin typeface="Calibri" pitchFamily="34" charset="0"/>
            </a:endParaRPr>
          </a:p>
        </p:txBody>
      </p:sp>
      <p:sp>
        <p:nvSpPr>
          <p:cNvPr id="6" name="Text Placeholder 29"/>
          <p:cNvSpPr txBox="1">
            <a:spLocks/>
          </p:cNvSpPr>
          <p:nvPr/>
        </p:nvSpPr>
        <p:spPr>
          <a:xfrm>
            <a:off x="755650" y="214313"/>
            <a:ext cx="8286750" cy="285750"/>
          </a:xfrm>
          <a:prstGeom prst="rect">
            <a:avLst/>
          </a:prstGeom>
        </p:spPr>
        <p:txBody>
          <a:bodyPr lIns="0" tIns="0" rIns="0" bIns="0"/>
          <a:lstStyle>
            <a:lvl1pPr marL="271463" indent="-271463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9138" indent="-268288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</a:defRPr>
            </a:lvl2pPr>
            <a:lvl3pPr marL="1165225" indent="-266700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11313" indent="-266700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1882775" indent="-53975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5pPr>
            <a:lvl6pPr marL="23399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6pPr>
            <a:lvl7pPr marL="27971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7pPr>
            <a:lvl8pPr marL="32543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8pPr>
            <a:lvl9pPr marL="37115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None/>
            </a:pPr>
            <a:r>
              <a:rPr lang="en-US" sz="1600" dirty="0" smtClean="0">
                <a:solidFill>
                  <a:srgbClr val="0070C0"/>
                </a:solidFill>
                <a:latin typeface="Calibri" pitchFamily="34" charset="0"/>
              </a:rPr>
              <a:t>CSEM </a:t>
            </a:r>
            <a:r>
              <a:rPr lang="en-US" sz="1600" i="1" dirty="0" smtClean="0">
                <a:solidFill>
                  <a:srgbClr val="0070C0"/>
                </a:solidFill>
                <a:latin typeface="Calibri" pitchFamily="34" charset="0"/>
              </a:rPr>
              <a:t>Scientific Instrumentation</a:t>
            </a:r>
            <a:r>
              <a:rPr lang="en-US" sz="1600" dirty="0" smtClean="0">
                <a:solidFill>
                  <a:srgbClr val="0070C0"/>
                </a:solidFill>
                <a:latin typeface="Calibri" pitchFamily="34" charset="0"/>
              </a:rPr>
              <a:t> examples	</a:t>
            </a:r>
            <a:r>
              <a:rPr lang="en-US" sz="1600" dirty="0" err="1" smtClean="0">
                <a:solidFill>
                  <a:srgbClr val="0070C0"/>
                </a:solidFill>
                <a:latin typeface="Calibri" pitchFamily="34" charset="0"/>
              </a:rPr>
              <a:t>Astro</a:t>
            </a:r>
            <a:endParaRPr lang="en-US" sz="1600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122" name="Rounded Rectangle 121"/>
          <p:cNvSpPr/>
          <p:nvPr/>
        </p:nvSpPr>
        <p:spPr>
          <a:xfrm>
            <a:off x="755650" y="1484784"/>
            <a:ext cx="1728118" cy="43204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r>
              <a:rPr lang="en-US" sz="2400" dirty="0" smtClean="0">
                <a:latin typeface="Calibri" pitchFamily="34" charset="0"/>
              </a:rPr>
              <a:t>Objectives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128" name="TextBox 127"/>
          <p:cNvSpPr txBox="1">
            <a:spLocks noChangeArrowheads="1"/>
          </p:cNvSpPr>
          <p:nvPr/>
        </p:nvSpPr>
        <p:spPr bwMode="auto">
          <a:xfrm>
            <a:off x="4421462" y="2191569"/>
            <a:ext cx="412839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Tested mechanism</a:t>
            </a:r>
            <a:endParaRPr lang="en-US" b="1" dirty="0">
              <a:solidFill>
                <a:schemeClr val="bg1"/>
              </a:solidFill>
              <a:latin typeface="Calibri" pitchFamily="34" charset="0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7092213"/>
              </p:ext>
            </p:extLst>
          </p:nvPr>
        </p:nvGraphicFramePr>
        <p:xfrm>
          <a:off x="4899025" y="2060848"/>
          <a:ext cx="3355975" cy="39038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8" name="Photo Editor Photo" r:id="rId4" imgW="6419048" imgH="7914286" progId="MSPhotoEd.3">
                  <p:embed/>
                </p:oleObj>
              </mc:Choice>
              <mc:Fallback>
                <p:oleObj name="Photo Editor Photo" r:id="rId4" imgW="6419048" imgH="7914286" progId="MSPhotoEd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99025" y="2060848"/>
                        <a:ext cx="3355975" cy="3903861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63028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Rounded Rectangle 186"/>
          <p:cNvSpPr/>
          <p:nvPr/>
        </p:nvSpPr>
        <p:spPr>
          <a:xfrm>
            <a:off x="4149539" y="1970786"/>
            <a:ext cx="4680520" cy="4104456"/>
          </a:xfrm>
          <a:prstGeom prst="roundRect">
            <a:avLst>
              <a:gd name="adj" fmla="val 3578"/>
            </a:avLst>
          </a:prstGeom>
          <a:solidFill>
            <a:schemeClr val="bg1"/>
          </a:solidFill>
          <a:ln w="6350">
            <a:solidFill>
              <a:schemeClr val="tx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0242" name="Title 6"/>
          <p:cNvSpPr>
            <a:spLocks noGrp="1"/>
          </p:cNvSpPr>
          <p:nvPr>
            <p:ph type="title"/>
          </p:nvPr>
        </p:nvSpPr>
        <p:spPr>
          <a:xfrm>
            <a:off x="755650" y="547688"/>
            <a:ext cx="8120063" cy="719137"/>
          </a:xfrm>
        </p:spPr>
        <p:txBody>
          <a:bodyPr/>
          <a:lstStyle/>
          <a:p>
            <a:pPr eaLnBrk="1" hangingPunct="1"/>
            <a:r>
              <a:rPr lang="en-US" i="1" dirty="0">
                <a:latin typeface="Calibri" pitchFamily="34" charset="0"/>
              </a:rPr>
              <a:t>GTC Secondary Mirror Tip/Tilt &amp; Steering Mechanism</a:t>
            </a:r>
            <a:endParaRPr lang="en-US" dirty="0" smtClean="0">
              <a:latin typeface="Calibri" pitchFamily="34" charset="0"/>
            </a:endParaRPr>
          </a:p>
        </p:txBody>
      </p:sp>
      <p:sp>
        <p:nvSpPr>
          <p:cNvPr id="10243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755651" y="2109023"/>
            <a:ext cx="3312294" cy="4056281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en-US" dirty="0">
                <a:latin typeface="Calibri" pitchFamily="34" charset="0"/>
              </a:rPr>
              <a:t>Mounted on </a:t>
            </a:r>
            <a:r>
              <a:rPr lang="en-US" dirty="0" smtClean="0">
                <a:latin typeface="Calibri" pitchFamily="34" charset="0"/>
              </a:rPr>
              <a:t>GTC 10.8-m </a:t>
            </a:r>
            <a:r>
              <a:rPr lang="en-US" dirty="0">
                <a:latin typeface="Calibri" pitchFamily="34" charset="0"/>
              </a:rPr>
              <a:t>astronomical telescope located on the island of La Palma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M2 mechanism made </a:t>
            </a:r>
            <a:r>
              <a:rPr lang="en-US" dirty="0">
                <a:latin typeface="Calibri" pitchFamily="34" charset="0"/>
              </a:rPr>
              <a:t>in partnership with NTE (</a:t>
            </a:r>
            <a:r>
              <a:rPr lang="en-US" dirty="0" smtClean="0">
                <a:latin typeface="Calibri" pitchFamily="34" charset="0"/>
              </a:rPr>
              <a:t>Spain main contractor) </a:t>
            </a:r>
            <a:r>
              <a:rPr lang="en-US" dirty="0">
                <a:latin typeface="Calibri" pitchFamily="34" charset="0"/>
              </a:rPr>
              <a:t>and ADS (Italy</a:t>
            </a:r>
            <a:r>
              <a:rPr lang="en-US" dirty="0" smtClean="0">
                <a:latin typeface="Calibri" pitchFamily="34" charset="0"/>
              </a:rPr>
              <a:t>)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Delivered in 2005</a:t>
            </a:r>
            <a:endParaRPr lang="en-US" dirty="0">
              <a:latin typeface="Calibri" pitchFamily="34" charset="0"/>
            </a:endParaRPr>
          </a:p>
          <a:p>
            <a:pPr eaLnBrk="1" hangingPunct="1">
              <a:buFont typeface="Wingdings" pitchFamily="2" charset="2"/>
              <a:buChar char="Ø"/>
            </a:pPr>
            <a:r>
              <a:rPr lang="en-US" dirty="0">
                <a:latin typeface="Calibri" pitchFamily="34" charset="0"/>
              </a:rPr>
              <a:t>First light in </a:t>
            </a:r>
            <a:r>
              <a:rPr lang="en-US" dirty="0" smtClean="0">
                <a:latin typeface="Calibri" pitchFamily="34" charset="0"/>
              </a:rPr>
              <a:t>2007 July 13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Fully operational in May 2009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6" name="Text Placeholder 29"/>
          <p:cNvSpPr txBox="1">
            <a:spLocks/>
          </p:cNvSpPr>
          <p:nvPr/>
        </p:nvSpPr>
        <p:spPr>
          <a:xfrm>
            <a:off x="755650" y="214313"/>
            <a:ext cx="8286750" cy="285750"/>
          </a:xfrm>
          <a:prstGeom prst="rect">
            <a:avLst/>
          </a:prstGeom>
        </p:spPr>
        <p:txBody>
          <a:bodyPr lIns="0" tIns="0" rIns="0" bIns="0"/>
          <a:lstStyle>
            <a:lvl1pPr marL="271463" indent="-271463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9138" indent="-268288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</a:defRPr>
            </a:lvl2pPr>
            <a:lvl3pPr marL="1165225" indent="-266700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11313" indent="-266700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1882775" indent="-53975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5pPr>
            <a:lvl6pPr marL="23399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6pPr>
            <a:lvl7pPr marL="27971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7pPr>
            <a:lvl8pPr marL="32543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8pPr>
            <a:lvl9pPr marL="37115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None/>
            </a:pPr>
            <a:r>
              <a:rPr lang="en-US" sz="1600" dirty="0" smtClean="0">
                <a:solidFill>
                  <a:srgbClr val="0070C0"/>
                </a:solidFill>
                <a:latin typeface="Calibri" pitchFamily="34" charset="0"/>
              </a:rPr>
              <a:t>CSEM </a:t>
            </a:r>
            <a:r>
              <a:rPr lang="en-US" sz="1600" i="1" dirty="0" smtClean="0">
                <a:solidFill>
                  <a:srgbClr val="0070C0"/>
                </a:solidFill>
                <a:latin typeface="Calibri" pitchFamily="34" charset="0"/>
              </a:rPr>
              <a:t>Scientific Instrumentation </a:t>
            </a:r>
            <a:r>
              <a:rPr lang="en-US" sz="1600" dirty="0" smtClean="0">
                <a:solidFill>
                  <a:srgbClr val="0070C0"/>
                </a:solidFill>
                <a:latin typeface="Calibri" pitchFamily="34" charset="0"/>
              </a:rPr>
              <a:t>examples	</a:t>
            </a:r>
            <a:r>
              <a:rPr lang="en-US" sz="1600" dirty="0" err="1" smtClean="0">
                <a:solidFill>
                  <a:srgbClr val="0070C0"/>
                </a:solidFill>
                <a:latin typeface="Calibri" pitchFamily="34" charset="0"/>
              </a:rPr>
              <a:t>Astro</a:t>
            </a:r>
            <a:endParaRPr lang="en-US" sz="1600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201" name="TextBox 200"/>
          <p:cNvSpPr txBox="1">
            <a:spLocks noChangeArrowheads="1"/>
          </p:cNvSpPr>
          <p:nvPr/>
        </p:nvSpPr>
        <p:spPr bwMode="auto">
          <a:xfrm>
            <a:off x="4664967" y="5723964"/>
            <a:ext cx="364966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dirty="0" smtClean="0">
                <a:solidFill>
                  <a:srgbClr val="FF0000"/>
                </a:solidFill>
                <a:latin typeface="Calibri" pitchFamily="34" charset="0"/>
              </a:rPr>
              <a:t>www.gtc.iac.es</a:t>
            </a:r>
            <a:endParaRPr lang="en-US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202" name="TextBox 201"/>
          <p:cNvSpPr txBox="1">
            <a:spLocks noChangeArrowheads="1"/>
          </p:cNvSpPr>
          <p:nvPr/>
        </p:nvSpPr>
        <p:spPr bwMode="auto">
          <a:xfrm>
            <a:off x="4421462" y="2191569"/>
            <a:ext cx="412839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Mechanism</a:t>
            </a:r>
            <a:endParaRPr lang="en-US" b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535" name="Rounded Rectangle 534"/>
          <p:cNvSpPr/>
          <p:nvPr/>
        </p:nvSpPr>
        <p:spPr>
          <a:xfrm>
            <a:off x="755650" y="1484784"/>
            <a:ext cx="1296070" cy="43204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r>
              <a:rPr lang="en-US" sz="2400" smtClean="0">
                <a:latin typeface="Calibri" pitchFamily="34" charset="0"/>
              </a:rPr>
              <a:t>Results</a:t>
            </a:r>
            <a:endParaRPr lang="en-US">
              <a:latin typeface="Calibri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5" t="2918" r="1878"/>
          <a:stretch/>
        </p:blipFill>
        <p:spPr bwMode="auto">
          <a:xfrm>
            <a:off x="4355976" y="2191568"/>
            <a:ext cx="4301923" cy="35323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0602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Rounded Rectangle 126"/>
          <p:cNvSpPr/>
          <p:nvPr/>
        </p:nvSpPr>
        <p:spPr>
          <a:xfrm>
            <a:off x="4149539" y="1974194"/>
            <a:ext cx="4680520" cy="4104456"/>
          </a:xfrm>
          <a:prstGeom prst="roundRect">
            <a:avLst>
              <a:gd name="adj" fmla="val 3578"/>
            </a:avLst>
          </a:prstGeom>
          <a:solidFill>
            <a:schemeClr val="bg1"/>
          </a:solidFill>
          <a:ln w="6350">
            <a:solidFill>
              <a:schemeClr val="tx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Calibri" pitchFamily="34" charset="0"/>
              </a:rPr>
              <a:t> 	</a:t>
            </a:r>
            <a:endParaRPr lang="en-US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0243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755650" y="2134969"/>
            <a:ext cx="3312294" cy="3874842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Secondary M2 steering mechanism for the 4 meter VISTA telescope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dirty="0">
                <a:latin typeface="Calibri" pitchFamily="34" charset="0"/>
              </a:rPr>
              <a:t>Mechanism design and control laws performed by CSEM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dirty="0">
                <a:latin typeface="Calibri" pitchFamily="34" charset="0"/>
              </a:rPr>
              <a:t>6-DoF </a:t>
            </a:r>
            <a:r>
              <a:rPr lang="en-US" dirty="0" smtClean="0">
                <a:latin typeface="Calibri" pitchFamily="34" charset="0"/>
              </a:rPr>
              <a:t>Hexapod,  </a:t>
            </a:r>
            <a:endParaRPr lang="en-US" dirty="0">
              <a:latin typeface="Calibri" pitchFamily="34" charset="0"/>
            </a:endParaRPr>
          </a:p>
          <a:p>
            <a:pPr eaLnBrk="1" hangingPunct="1">
              <a:buFont typeface="Wingdings" pitchFamily="2" charset="2"/>
              <a:buChar char="Ø"/>
            </a:pPr>
            <a:r>
              <a:rPr lang="en-US" dirty="0">
                <a:latin typeface="Calibri" pitchFamily="34" charset="0"/>
              </a:rPr>
              <a:t>M2 mirror of </a:t>
            </a:r>
            <a:r>
              <a:rPr lang="en-US" dirty="0" smtClean="0">
                <a:latin typeface="Calibri" pitchFamily="34" charset="0"/>
              </a:rPr>
              <a:t>1.1 </a:t>
            </a:r>
            <a:r>
              <a:rPr lang="en-US" dirty="0">
                <a:latin typeface="Calibri" pitchFamily="34" charset="0"/>
              </a:rPr>
              <a:t>m in diameter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dirty="0">
                <a:latin typeface="Calibri" pitchFamily="34" charset="0"/>
              </a:rPr>
              <a:t>Final delivery, mechanism, electronics, control laws and software</a:t>
            </a:r>
          </a:p>
        </p:txBody>
      </p:sp>
      <p:sp>
        <p:nvSpPr>
          <p:cNvPr id="10242" name="Title 6"/>
          <p:cNvSpPr>
            <a:spLocks noGrp="1"/>
          </p:cNvSpPr>
          <p:nvPr>
            <p:ph type="title"/>
          </p:nvPr>
        </p:nvSpPr>
        <p:spPr>
          <a:xfrm>
            <a:off x="755650" y="547688"/>
            <a:ext cx="8120063" cy="719137"/>
          </a:xfrm>
        </p:spPr>
        <p:txBody>
          <a:bodyPr/>
          <a:lstStyle/>
          <a:p>
            <a:pPr eaLnBrk="1" hangingPunct="1"/>
            <a:r>
              <a:rPr lang="en-US" i="1" dirty="0" smtClean="0">
                <a:latin typeface="Calibri" pitchFamily="34" charset="0"/>
              </a:rPr>
              <a:t>VISTA Telescope Secondary Mirror Steering Mechanism</a:t>
            </a:r>
            <a:endParaRPr lang="en-US" i="1" dirty="0">
              <a:latin typeface="Calibri" pitchFamily="34" charset="0"/>
            </a:endParaRPr>
          </a:p>
        </p:txBody>
      </p:sp>
      <p:sp>
        <p:nvSpPr>
          <p:cNvPr id="6" name="Text Placeholder 29"/>
          <p:cNvSpPr txBox="1">
            <a:spLocks/>
          </p:cNvSpPr>
          <p:nvPr/>
        </p:nvSpPr>
        <p:spPr>
          <a:xfrm>
            <a:off x="755650" y="214313"/>
            <a:ext cx="8286750" cy="285750"/>
          </a:xfrm>
          <a:prstGeom prst="rect">
            <a:avLst/>
          </a:prstGeom>
        </p:spPr>
        <p:txBody>
          <a:bodyPr lIns="0" tIns="0" rIns="0" bIns="0"/>
          <a:lstStyle>
            <a:lvl1pPr marL="271463" indent="-271463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9138" indent="-268288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</a:defRPr>
            </a:lvl2pPr>
            <a:lvl3pPr marL="1165225" indent="-266700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11313" indent="-266700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1882775" indent="-53975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5pPr>
            <a:lvl6pPr marL="23399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6pPr>
            <a:lvl7pPr marL="27971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7pPr>
            <a:lvl8pPr marL="32543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8pPr>
            <a:lvl9pPr marL="37115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None/>
            </a:pPr>
            <a:r>
              <a:rPr lang="en-US" sz="1600" dirty="0" smtClean="0">
                <a:solidFill>
                  <a:srgbClr val="0070C0"/>
                </a:solidFill>
                <a:latin typeface="Calibri" pitchFamily="34" charset="0"/>
              </a:rPr>
              <a:t>CSEM </a:t>
            </a:r>
            <a:r>
              <a:rPr lang="en-US" sz="1600" i="1" dirty="0" smtClean="0">
                <a:solidFill>
                  <a:srgbClr val="0070C0"/>
                </a:solidFill>
                <a:latin typeface="Calibri" pitchFamily="34" charset="0"/>
              </a:rPr>
              <a:t>Scientific Instrumentation</a:t>
            </a:r>
            <a:r>
              <a:rPr lang="en-US" sz="1600" dirty="0" smtClean="0">
                <a:solidFill>
                  <a:srgbClr val="0070C0"/>
                </a:solidFill>
                <a:latin typeface="Calibri" pitchFamily="34" charset="0"/>
              </a:rPr>
              <a:t> examples	</a:t>
            </a:r>
            <a:r>
              <a:rPr lang="en-US" sz="1600" dirty="0" err="1" smtClean="0">
                <a:solidFill>
                  <a:srgbClr val="0070C0"/>
                </a:solidFill>
                <a:latin typeface="Calibri" pitchFamily="34" charset="0"/>
              </a:rPr>
              <a:t>Astro</a:t>
            </a:r>
            <a:endParaRPr lang="en-US" sz="1600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122" name="Rounded Rectangle 121"/>
          <p:cNvSpPr/>
          <p:nvPr/>
        </p:nvSpPr>
        <p:spPr>
          <a:xfrm>
            <a:off x="755650" y="1484784"/>
            <a:ext cx="1728118" cy="43204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r>
              <a:rPr lang="en-US" sz="2400" dirty="0" smtClean="0">
                <a:latin typeface="Calibri" pitchFamily="34" charset="0"/>
              </a:rPr>
              <a:t>Objectives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128" name="TextBox 127"/>
          <p:cNvSpPr txBox="1">
            <a:spLocks noChangeArrowheads="1"/>
          </p:cNvSpPr>
          <p:nvPr/>
        </p:nvSpPr>
        <p:spPr bwMode="auto">
          <a:xfrm>
            <a:off x="4421462" y="2060848"/>
            <a:ext cx="412839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dirty="0" smtClean="0">
                <a:solidFill>
                  <a:srgbClr val="FF0000"/>
                </a:solidFill>
                <a:latin typeface="Calibri" pitchFamily="34" charset="0"/>
              </a:rPr>
              <a:t>Tested mechanism</a:t>
            </a:r>
            <a:endParaRPr lang="en-US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2565400"/>
            <a:ext cx="4487862" cy="329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1055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195736" y="1412775"/>
            <a:ext cx="4464496" cy="446449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softEdge rad="6350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H">
              <a:latin typeface="Calibri" pitchFamily="34" charset="0"/>
            </a:endParaRPr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2048758150"/>
              </p:ext>
            </p:extLst>
          </p:nvPr>
        </p:nvGraphicFramePr>
        <p:xfrm>
          <a:off x="230499" y="949176"/>
          <a:ext cx="871296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755650" y="547688"/>
            <a:ext cx="8120063" cy="719137"/>
          </a:xfrm>
        </p:spPr>
        <p:txBody>
          <a:bodyPr/>
          <a:lstStyle/>
          <a:p>
            <a:r>
              <a:rPr lang="en-US" dirty="0" smtClean="0">
                <a:latin typeface="Calibri" pitchFamily="34" charset="0"/>
              </a:rPr>
              <a:t>CSEM’s positioning </a:t>
            </a:r>
          </a:p>
        </p:txBody>
      </p:sp>
      <p:sp>
        <p:nvSpPr>
          <p:cNvPr id="15363" name="Text Placeholder 29"/>
          <p:cNvSpPr>
            <a:spLocks noGrp="1"/>
          </p:cNvSpPr>
          <p:nvPr>
            <p:ph type="body" sz="quarter" idx="10"/>
          </p:nvPr>
        </p:nvSpPr>
        <p:spPr>
          <a:xfrm>
            <a:off x="755650" y="214313"/>
            <a:ext cx="8286750" cy="285750"/>
          </a:xfrm>
          <a:noFill/>
        </p:spPr>
        <p:txBody>
          <a:bodyPr/>
          <a:lstStyle/>
          <a:p>
            <a:r>
              <a:rPr lang="fr-CH" dirty="0" smtClean="0">
                <a:latin typeface="Calibri" pitchFamily="34" charset="0"/>
              </a:rPr>
              <a:t>Centre Suisse d’Electronique et de Microtechnique SA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4572000" y="4652963"/>
            <a:ext cx="1232887" cy="835292"/>
          </a:xfrm>
          <a:prstGeom prst="roundRect">
            <a:avLst/>
          </a:prstGeom>
          <a:solidFill>
            <a:srgbClr val="6EB4E4"/>
          </a:solidFill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alpha val="90000"/>
              <a:hueOff val="0"/>
              <a:satOff val="0"/>
              <a:lumOff val="0"/>
              <a:alphaOff val="-8000"/>
            </a:schemeClr>
          </a:fillRef>
          <a:effectRef idx="2">
            <a:schemeClr val="accent1">
              <a:alpha val="90000"/>
              <a:hueOff val="0"/>
              <a:satOff val="0"/>
              <a:lumOff val="0"/>
              <a:alphaOff val="-8000"/>
            </a:schemeClr>
          </a:effectRef>
          <a:fontRef idx="minor">
            <a:schemeClr val="lt1"/>
          </a:fontRef>
        </p:style>
        <p:txBody>
          <a:bodyPr anchor="ctr" anchorCtr="1"/>
          <a:lstStyle/>
          <a:p>
            <a:pPr algn="ctr"/>
            <a:r>
              <a:rPr lang="en-US" sz="1400" dirty="0">
                <a:latin typeface="Calibri" pitchFamily="34" charset="0"/>
              </a:rPr>
              <a:t>European </a:t>
            </a:r>
            <a:r>
              <a:rPr lang="en-US" sz="1400" dirty="0" smtClean="0">
                <a:latin typeface="Calibri" pitchFamily="34" charset="0"/>
              </a:rPr>
              <a:t>Allies</a:t>
            </a:r>
            <a:endParaRPr lang="en-US" sz="1400" dirty="0">
              <a:latin typeface="Calibri" pitchFamily="34" charset="0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3131839" y="4652963"/>
            <a:ext cx="1232887" cy="835292"/>
          </a:xfrm>
          <a:prstGeom prst="roundRect">
            <a:avLst/>
          </a:prstGeom>
          <a:solidFill>
            <a:srgbClr val="6EB4E4"/>
          </a:solidFill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alpha val="90000"/>
              <a:hueOff val="0"/>
              <a:satOff val="0"/>
              <a:lumOff val="0"/>
              <a:alphaOff val="-8000"/>
            </a:schemeClr>
          </a:fillRef>
          <a:effectRef idx="2">
            <a:schemeClr val="accent1">
              <a:alpha val="90000"/>
              <a:hueOff val="0"/>
              <a:satOff val="0"/>
              <a:lumOff val="0"/>
              <a:alphaOff val="-8000"/>
            </a:schemeClr>
          </a:effectRef>
          <a:fontRef idx="minor">
            <a:schemeClr val="lt1"/>
          </a:fontRef>
        </p:style>
        <p:txBody>
          <a:bodyPr anchor="ctr" anchorCtr="1"/>
          <a:lstStyle/>
          <a:p>
            <a:r>
              <a:rPr lang="en-US" sz="1400" dirty="0" smtClean="0">
                <a:latin typeface="Calibri" pitchFamily="34" charset="0"/>
              </a:rPr>
              <a:t>EMPA, PSI</a:t>
            </a:r>
            <a:endParaRPr lang="en-US" sz="1400" dirty="0">
              <a:latin typeface="Calibri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315023" y="4344740"/>
            <a:ext cx="1232887" cy="1760945"/>
            <a:chOff x="315023" y="4344740"/>
            <a:chExt cx="1232887" cy="1760945"/>
          </a:xfrm>
        </p:grpSpPr>
        <p:sp>
          <p:nvSpPr>
            <p:cNvPr id="14" name="Rounded Rectangle 13"/>
            <p:cNvSpPr/>
            <p:nvPr/>
          </p:nvSpPr>
          <p:spPr>
            <a:xfrm>
              <a:off x="315023" y="5270393"/>
              <a:ext cx="1232887" cy="835292"/>
            </a:xfrm>
            <a:prstGeom prst="roundRect">
              <a:avLst/>
            </a:prstGeom>
            <a:gradFill>
              <a:gsLst>
                <a:gs pos="0">
                  <a:schemeClr val="accent4">
                    <a:lumMod val="50000"/>
                    <a:lumOff val="50000"/>
                  </a:schemeClr>
                </a:gs>
                <a:gs pos="80000">
                  <a:schemeClr val="accent4">
                    <a:lumMod val="50000"/>
                    <a:lumOff val="50000"/>
                  </a:schemeClr>
                </a:gs>
                <a:gs pos="100000">
                  <a:schemeClr val="accent4">
                    <a:lumMod val="50000"/>
                    <a:lumOff val="50000"/>
                  </a:schemeClr>
                </a:gs>
              </a:gsLst>
              <a:lin ang="16200000" scaled="0"/>
            </a:gra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alpha val="90000"/>
                <a:hueOff val="0"/>
                <a:satOff val="0"/>
                <a:lumOff val="0"/>
                <a:alphaOff val="-8000"/>
              </a:schemeClr>
            </a:fillRef>
            <a:effectRef idx="2">
              <a:schemeClr val="accent1">
                <a:alpha val="90000"/>
                <a:hueOff val="0"/>
                <a:satOff val="0"/>
                <a:lumOff val="0"/>
                <a:alphaOff val="-8000"/>
              </a:schemeClr>
            </a:effectRef>
            <a:fontRef idx="minor">
              <a:schemeClr val="lt1"/>
            </a:fontRef>
          </p:style>
          <p:txBody>
            <a:bodyPr anchor="ctr" anchorCtr="1"/>
            <a:lstStyle/>
            <a:p>
              <a:pPr algn="ctr" defTabSz="466725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dirty="0">
                  <a:latin typeface="Calibri" pitchFamily="34" charset="0"/>
                </a:rPr>
                <a:t>EPFL</a:t>
              </a:r>
              <a:r>
                <a:rPr lang="en-US" sz="1400" dirty="0" smtClean="0">
                  <a:latin typeface="Calibri" pitchFamily="34" charset="0"/>
                </a:rPr>
                <a:t>, ETHZ</a:t>
              </a:r>
              <a:endParaRPr lang="en-US" sz="1400" dirty="0">
                <a:latin typeface="Calibri" pitchFamily="34" charset="0"/>
              </a:endParaRPr>
            </a:p>
            <a:p>
              <a:pPr algn="ctr" defTabSz="466725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dirty="0">
                  <a:latin typeface="Calibri" pitchFamily="34" charset="0"/>
                </a:rPr>
                <a:t>Universities</a:t>
              </a:r>
            </a:p>
          </p:txBody>
        </p:sp>
        <p:sp>
          <p:nvSpPr>
            <p:cNvPr id="7" name="Striped Right Arrow 6"/>
            <p:cNvSpPr/>
            <p:nvPr/>
          </p:nvSpPr>
          <p:spPr>
            <a:xfrm rot="16200000">
              <a:off x="623245" y="4256918"/>
              <a:ext cx="616443" cy="792088"/>
            </a:xfrm>
            <a:prstGeom prst="stripedRightArrow">
              <a:avLst/>
            </a:prstGeom>
            <a:solidFill>
              <a:schemeClr val="accent4">
                <a:lumMod val="50000"/>
                <a:lumOff val="50000"/>
              </a:schemeClr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alpha val="90000"/>
                <a:hueOff val="0"/>
                <a:satOff val="0"/>
                <a:lumOff val="0"/>
                <a:alphaOff val="-8000"/>
              </a:schemeClr>
            </a:fillRef>
            <a:effectRef idx="2">
              <a:schemeClr val="accent1">
                <a:alpha val="90000"/>
                <a:hueOff val="0"/>
                <a:satOff val="0"/>
                <a:lumOff val="0"/>
                <a:alphaOff val="-8000"/>
              </a:schemeClr>
            </a:effectRef>
            <a:fontRef idx="minor">
              <a:schemeClr val="lt1"/>
            </a:fontRef>
          </p:style>
          <p:txBody>
            <a:bodyPr anchor="ctr" anchorCtr="1"/>
            <a:lstStyle/>
            <a:p>
              <a:pPr algn="ctr" defTabSz="466725">
                <a:lnSpc>
                  <a:spcPct val="90000"/>
                </a:lnSpc>
                <a:spcAft>
                  <a:spcPct val="35000"/>
                </a:spcAft>
              </a:pPr>
              <a:endParaRPr lang="fr-CH" sz="1600">
                <a:solidFill>
                  <a:schemeClr val="lt1"/>
                </a:solidFill>
                <a:latin typeface="Calibri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732240" y="4344740"/>
            <a:ext cx="2223864" cy="1760945"/>
            <a:chOff x="6732240" y="4344740"/>
            <a:chExt cx="2223864" cy="1760945"/>
          </a:xfrm>
        </p:grpSpPr>
        <p:sp>
          <p:nvSpPr>
            <p:cNvPr id="19" name="Rounded Rectangle 18"/>
            <p:cNvSpPr/>
            <p:nvPr/>
          </p:nvSpPr>
          <p:spPr>
            <a:xfrm>
              <a:off x="6732240" y="5270393"/>
              <a:ext cx="2223864" cy="835292"/>
            </a:xfrm>
            <a:prstGeom prst="roundRect">
              <a:avLst/>
            </a:prstGeom>
            <a:gradFill>
              <a:gsLst>
                <a:gs pos="0">
                  <a:schemeClr val="accent6"/>
                </a:gs>
                <a:gs pos="80000">
                  <a:schemeClr val="accent6"/>
                </a:gs>
                <a:gs pos="100000">
                  <a:schemeClr val="accent6"/>
                </a:gs>
              </a:gsLst>
            </a:gradFill>
            <a:ln>
              <a:headEnd type="none" w="sm" len="sm"/>
              <a:tailEnd type="none" w="sm" len="sm"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defTabSz="762000" eaLnBrk="0" hangingPunct="0">
                <a:lnSpc>
                  <a:spcPct val="120000"/>
                </a:lnSpc>
                <a:buSzPct val="25000"/>
                <a:buFontTx/>
                <a:buChar char=" "/>
              </a:pPr>
              <a:r>
                <a:rPr lang="en-US" sz="1400" dirty="0">
                  <a:latin typeface="Calibri" pitchFamily="34" charset="0"/>
                </a:rPr>
                <a:t>Industrial partners</a:t>
              </a:r>
            </a:p>
            <a:p>
              <a:pPr algn="ctr" defTabSz="762000" eaLnBrk="0" hangingPunct="0">
                <a:lnSpc>
                  <a:spcPct val="120000"/>
                </a:lnSpc>
                <a:buSzPct val="25000"/>
                <a:buFontTx/>
                <a:buChar char=" "/>
              </a:pPr>
              <a:r>
                <a:rPr lang="en-US" sz="1400" dirty="0">
                  <a:latin typeface="Calibri" pitchFamily="34" charset="0"/>
                </a:rPr>
                <a:t>Spin-off, Start-ups</a:t>
              </a:r>
            </a:p>
          </p:txBody>
        </p:sp>
        <p:sp>
          <p:nvSpPr>
            <p:cNvPr id="23" name="Striped Right Arrow 22"/>
            <p:cNvSpPr/>
            <p:nvPr/>
          </p:nvSpPr>
          <p:spPr>
            <a:xfrm rot="5400000">
              <a:off x="7684159" y="4256918"/>
              <a:ext cx="616443" cy="792088"/>
            </a:xfrm>
            <a:prstGeom prst="stripedRightArrow">
              <a:avLst/>
            </a:prstGeom>
            <a:gradFill>
              <a:gsLst>
                <a:gs pos="0">
                  <a:schemeClr val="accent6"/>
                </a:gs>
                <a:gs pos="80000">
                  <a:schemeClr val="accent6"/>
                </a:gs>
                <a:gs pos="100000">
                  <a:schemeClr val="accent6"/>
                </a:gs>
              </a:gsLst>
            </a:gradFill>
            <a:ln>
              <a:headEnd type="none" w="sm" len="sm"/>
              <a:tailEnd type="none" w="sm" len="sm"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defTabSz="762000" eaLnBrk="0" hangingPunct="0">
                <a:lnSpc>
                  <a:spcPct val="120000"/>
                </a:lnSpc>
                <a:buSzPct val="25000"/>
                <a:buFontTx/>
                <a:buChar char=" "/>
              </a:pPr>
              <a:endParaRPr lang="fr-CH" sz="1400">
                <a:solidFill>
                  <a:schemeClr val="lt1"/>
                </a:solidFill>
                <a:latin typeface="Calibri" pitchFamily="34" charset="0"/>
              </a:endParaRPr>
            </a:p>
          </p:txBody>
        </p:sp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7360" y="4199458"/>
            <a:ext cx="1138696" cy="281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293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1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Rounded Rectangle 186"/>
          <p:cNvSpPr/>
          <p:nvPr/>
        </p:nvSpPr>
        <p:spPr>
          <a:xfrm>
            <a:off x="4149539" y="1970786"/>
            <a:ext cx="4680520" cy="4104456"/>
          </a:xfrm>
          <a:prstGeom prst="roundRect">
            <a:avLst>
              <a:gd name="adj" fmla="val 3578"/>
            </a:avLst>
          </a:prstGeom>
          <a:solidFill>
            <a:schemeClr val="bg1"/>
          </a:solidFill>
          <a:ln w="6350">
            <a:solidFill>
              <a:schemeClr val="tx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0242" name="Title 6"/>
          <p:cNvSpPr>
            <a:spLocks noGrp="1"/>
          </p:cNvSpPr>
          <p:nvPr>
            <p:ph type="title"/>
          </p:nvPr>
        </p:nvSpPr>
        <p:spPr>
          <a:xfrm>
            <a:off x="755650" y="547688"/>
            <a:ext cx="8120063" cy="719137"/>
          </a:xfrm>
        </p:spPr>
        <p:txBody>
          <a:bodyPr/>
          <a:lstStyle/>
          <a:p>
            <a:pPr eaLnBrk="1" hangingPunct="1"/>
            <a:r>
              <a:rPr lang="en-US" i="1" dirty="0">
                <a:latin typeface="Calibri" pitchFamily="34" charset="0"/>
              </a:rPr>
              <a:t>VISTA Telescope Secondary Mirror Steering Mechanism</a:t>
            </a:r>
            <a:endParaRPr lang="en-US" dirty="0" smtClean="0">
              <a:latin typeface="Calibri" pitchFamily="34" charset="0"/>
            </a:endParaRPr>
          </a:p>
        </p:txBody>
      </p:sp>
      <p:sp>
        <p:nvSpPr>
          <p:cNvPr id="10243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755651" y="2109023"/>
            <a:ext cx="3312294" cy="4056281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en-US" dirty="0">
                <a:latin typeface="Calibri" pitchFamily="34" charset="0"/>
              </a:rPr>
              <a:t>Mounted on </a:t>
            </a:r>
            <a:r>
              <a:rPr lang="en-GB" dirty="0">
                <a:latin typeface="Calibri" pitchFamily="34" charset="0"/>
              </a:rPr>
              <a:t>Visible and Infrared </a:t>
            </a:r>
            <a:r>
              <a:rPr lang="en-GB" dirty="0" smtClean="0">
                <a:latin typeface="Calibri" pitchFamily="34" charset="0"/>
              </a:rPr>
              <a:t>Survey </a:t>
            </a:r>
            <a:r>
              <a:rPr lang="en-GB" dirty="0">
                <a:latin typeface="Calibri" pitchFamily="34" charset="0"/>
              </a:rPr>
              <a:t>Telescope for Astronomy </a:t>
            </a:r>
            <a:r>
              <a:rPr lang="en-US" dirty="0" smtClean="0">
                <a:latin typeface="Calibri" pitchFamily="34" charset="0"/>
              </a:rPr>
              <a:t> located at Paranal Chile</a:t>
            </a:r>
            <a:endParaRPr lang="en-US" dirty="0">
              <a:latin typeface="Calibri" pitchFamily="34" charset="0"/>
            </a:endParaRPr>
          </a:p>
          <a:p>
            <a:pPr eaLnBrk="1" hangingPunct="1">
              <a:buFont typeface="Wingdings" pitchFamily="2" charset="2"/>
              <a:buChar char="Ø"/>
            </a:pPr>
            <a:r>
              <a:rPr lang="en-US" dirty="0">
                <a:latin typeface="Calibri" pitchFamily="34" charset="0"/>
              </a:rPr>
              <a:t>Made in partnership with NTE (Spain) and ADS (Italy</a:t>
            </a:r>
            <a:r>
              <a:rPr lang="en-US" dirty="0" smtClean="0">
                <a:latin typeface="Calibri" pitchFamily="34" charset="0"/>
              </a:rPr>
              <a:t>)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Delivered in 2005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First </a:t>
            </a:r>
            <a:r>
              <a:rPr lang="en-US" dirty="0">
                <a:latin typeface="Calibri" pitchFamily="34" charset="0"/>
              </a:rPr>
              <a:t>light </a:t>
            </a:r>
            <a:r>
              <a:rPr lang="en-US" dirty="0" smtClean="0">
                <a:latin typeface="Calibri" pitchFamily="34" charset="0"/>
              </a:rPr>
              <a:t>on 11 </a:t>
            </a:r>
            <a:r>
              <a:rPr lang="en-US" dirty="0">
                <a:latin typeface="Calibri" pitchFamily="34" charset="0"/>
              </a:rPr>
              <a:t>December </a:t>
            </a:r>
            <a:r>
              <a:rPr lang="en-US" dirty="0" smtClean="0">
                <a:latin typeface="Calibri" pitchFamily="34" charset="0"/>
              </a:rPr>
              <a:t>2009</a:t>
            </a:r>
          </a:p>
          <a:p>
            <a:pPr eaLnBrk="1" hangingPunct="1">
              <a:buFont typeface="Wingdings" pitchFamily="2" charset="2"/>
              <a:buChar char="Ø"/>
            </a:pPr>
            <a:endParaRPr lang="en-US" dirty="0">
              <a:latin typeface="Calibri" pitchFamily="34" charset="0"/>
            </a:endParaRPr>
          </a:p>
          <a:p>
            <a:pPr eaLnBrk="1" hangingPunct="1">
              <a:buFont typeface="Wingdings" pitchFamily="2" charset="2"/>
              <a:buChar char="Ø"/>
            </a:pPr>
            <a:endParaRPr lang="en-US" dirty="0">
              <a:latin typeface="Calibri" pitchFamily="34" charset="0"/>
            </a:endParaRPr>
          </a:p>
          <a:p>
            <a:pPr eaLnBrk="1" hangingPunct="1">
              <a:buFont typeface="Wingdings" pitchFamily="2" charset="2"/>
              <a:buChar char="Ø"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6" name="Text Placeholder 29"/>
          <p:cNvSpPr txBox="1">
            <a:spLocks/>
          </p:cNvSpPr>
          <p:nvPr/>
        </p:nvSpPr>
        <p:spPr>
          <a:xfrm>
            <a:off x="755650" y="214313"/>
            <a:ext cx="8286750" cy="285750"/>
          </a:xfrm>
          <a:prstGeom prst="rect">
            <a:avLst/>
          </a:prstGeom>
        </p:spPr>
        <p:txBody>
          <a:bodyPr lIns="0" tIns="0" rIns="0" bIns="0"/>
          <a:lstStyle>
            <a:lvl1pPr marL="271463" indent="-271463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9138" indent="-268288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</a:defRPr>
            </a:lvl2pPr>
            <a:lvl3pPr marL="1165225" indent="-266700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11313" indent="-266700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1882775" indent="-53975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5pPr>
            <a:lvl6pPr marL="23399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6pPr>
            <a:lvl7pPr marL="27971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7pPr>
            <a:lvl8pPr marL="32543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8pPr>
            <a:lvl9pPr marL="37115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None/>
            </a:pPr>
            <a:r>
              <a:rPr lang="en-US" sz="1600" dirty="0" smtClean="0">
                <a:solidFill>
                  <a:srgbClr val="0070C0"/>
                </a:solidFill>
                <a:latin typeface="Calibri" pitchFamily="34" charset="0"/>
              </a:rPr>
              <a:t>CSEM </a:t>
            </a:r>
            <a:r>
              <a:rPr lang="en-US" sz="1600" i="1" dirty="0" smtClean="0">
                <a:solidFill>
                  <a:srgbClr val="0070C0"/>
                </a:solidFill>
                <a:latin typeface="Calibri" pitchFamily="34" charset="0"/>
              </a:rPr>
              <a:t>Scientific Instrumentation </a:t>
            </a:r>
            <a:r>
              <a:rPr lang="en-US" sz="1600" dirty="0" smtClean="0">
                <a:solidFill>
                  <a:srgbClr val="0070C0"/>
                </a:solidFill>
                <a:latin typeface="Calibri" pitchFamily="34" charset="0"/>
              </a:rPr>
              <a:t>examples	</a:t>
            </a:r>
            <a:r>
              <a:rPr lang="en-US" sz="1600" dirty="0" err="1" smtClean="0">
                <a:solidFill>
                  <a:srgbClr val="0070C0"/>
                </a:solidFill>
                <a:latin typeface="Calibri" pitchFamily="34" charset="0"/>
              </a:rPr>
              <a:t>Astro</a:t>
            </a:r>
            <a:endParaRPr lang="en-US" sz="1600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201" name="TextBox 200"/>
          <p:cNvSpPr txBox="1">
            <a:spLocks noChangeArrowheads="1"/>
          </p:cNvSpPr>
          <p:nvPr/>
        </p:nvSpPr>
        <p:spPr bwMode="auto">
          <a:xfrm>
            <a:off x="4664967" y="5723964"/>
            <a:ext cx="364966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dirty="0" smtClean="0">
                <a:solidFill>
                  <a:srgbClr val="FF0000"/>
                </a:solidFill>
                <a:latin typeface="Calibri" pitchFamily="34" charset="0"/>
              </a:rPr>
              <a:t>www.eso.org 	www.vista.ac.uk</a:t>
            </a:r>
            <a:endParaRPr lang="en-US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202" name="TextBox 201"/>
          <p:cNvSpPr txBox="1">
            <a:spLocks noChangeArrowheads="1"/>
          </p:cNvSpPr>
          <p:nvPr/>
        </p:nvSpPr>
        <p:spPr bwMode="auto">
          <a:xfrm>
            <a:off x="4421462" y="2060848"/>
            <a:ext cx="412839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dirty="0" smtClean="0">
                <a:solidFill>
                  <a:srgbClr val="FF0000"/>
                </a:solidFill>
                <a:latin typeface="Calibri" pitchFamily="34" charset="0"/>
              </a:rPr>
              <a:t>Vista Telescope at Paranal Chile</a:t>
            </a:r>
            <a:endParaRPr lang="en-US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535" name="Rounded Rectangle 534"/>
          <p:cNvSpPr/>
          <p:nvPr/>
        </p:nvSpPr>
        <p:spPr>
          <a:xfrm>
            <a:off x="755650" y="1484784"/>
            <a:ext cx="1296070" cy="43204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r>
              <a:rPr lang="en-US" sz="2400" smtClean="0">
                <a:latin typeface="Calibri" pitchFamily="34" charset="0"/>
              </a:rPr>
              <a:t>Results</a:t>
            </a:r>
            <a:endParaRPr lang="en-US">
              <a:latin typeface="Calibri" pitchFamily="34" charset="0"/>
            </a:endParaRPr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4736" y="2492896"/>
            <a:ext cx="4371720" cy="3325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6353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Rounded Rectangle 126"/>
          <p:cNvSpPr/>
          <p:nvPr/>
        </p:nvSpPr>
        <p:spPr>
          <a:xfrm>
            <a:off x="4283967" y="1974194"/>
            <a:ext cx="4546091" cy="4104456"/>
          </a:xfrm>
          <a:prstGeom prst="roundRect">
            <a:avLst>
              <a:gd name="adj" fmla="val 3578"/>
            </a:avLst>
          </a:prstGeom>
          <a:solidFill>
            <a:schemeClr val="bg1"/>
          </a:solidFill>
          <a:ln w="6350">
            <a:solidFill>
              <a:schemeClr val="tx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0243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755650" y="2134969"/>
            <a:ext cx="3312294" cy="3874842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endParaRPr lang="en-GB" sz="1400" dirty="0">
              <a:latin typeface="Calibri" pitchFamily="34" charset="0"/>
            </a:endParaRPr>
          </a:p>
          <a:p>
            <a:pPr eaLnBrk="1" hangingPunct="1">
              <a:buFont typeface="Wingdings" pitchFamily="2" charset="2"/>
              <a:buChar char="Ø"/>
            </a:pPr>
            <a:endParaRPr lang="en-US" sz="1400" dirty="0">
              <a:latin typeface="Calibri" pitchFamily="34" charset="0"/>
            </a:endParaRPr>
          </a:p>
        </p:txBody>
      </p:sp>
      <p:sp>
        <p:nvSpPr>
          <p:cNvPr id="10242" name="Title 6"/>
          <p:cNvSpPr>
            <a:spLocks noGrp="1"/>
          </p:cNvSpPr>
          <p:nvPr>
            <p:ph type="title"/>
          </p:nvPr>
        </p:nvSpPr>
        <p:spPr>
          <a:xfrm>
            <a:off x="755650" y="547688"/>
            <a:ext cx="8120063" cy="719137"/>
          </a:xfrm>
        </p:spPr>
        <p:txBody>
          <a:bodyPr/>
          <a:lstStyle/>
          <a:p>
            <a:pPr eaLnBrk="1" hangingPunct="1"/>
            <a:r>
              <a:rPr lang="en-US" i="1" dirty="0" smtClean="0">
                <a:latin typeface="Calibri" pitchFamily="34" charset="0"/>
              </a:rPr>
              <a:t>ESO: ELT-</a:t>
            </a:r>
            <a:r>
              <a:rPr lang="en-GB" i="1" dirty="0" smtClean="0">
                <a:latin typeface="Calibri" pitchFamily="34" charset="0"/>
              </a:rPr>
              <a:t>M5 Adaptive Optics Tip/Tilt </a:t>
            </a:r>
            <a:r>
              <a:rPr lang="en-GB" i="1" dirty="0">
                <a:latin typeface="Calibri" pitchFamily="34" charset="0"/>
              </a:rPr>
              <a:t>S</a:t>
            </a:r>
            <a:r>
              <a:rPr lang="en-GB" i="1" dirty="0" smtClean="0">
                <a:latin typeface="Calibri" pitchFamily="34" charset="0"/>
              </a:rPr>
              <a:t>teering Mechanism</a:t>
            </a:r>
            <a:endParaRPr lang="en-US" i="1" dirty="0">
              <a:latin typeface="Calibri" pitchFamily="34" charset="0"/>
            </a:endParaRPr>
          </a:p>
        </p:txBody>
      </p:sp>
      <p:sp>
        <p:nvSpPr>
          <p:cNvPr id="6" name="Text Placeholder 29"/>
          <p:cNvSpPr txBox="1">
            <a:spLocks/>
          </p:cNvSpPr>
          <p:nvPr/>
        </p:nvSpPr>
        <p:spPr>
          <a:xfrm>
            <a:off x="755650" y="214313"/>
            <a:ext cx="8286750" cy="285750"/>
          </a:xfrm>
          <a:prstGeom prst="rect">
            <a:avLst/>
          </a:prstGeom>
        </p:spPr>
        <p:txBody>
          <a:bodyPr lIns="0" tIns="0" rIns="0" bIns="0"/>
          <a:lstStyle>
            <a:lvl1pPr marL="271463" indent="-271463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9138" indent="-268288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</a:defRPr>
            </a:lvl2pPr>
            <a:lvl3pPr marL="1165225" indent="-266700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11313" indent="-266700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1882775" indent="-53975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5pPr>
            <a:lvl6pPr marL="23399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6pPr>
            <a:lvl7pPr marL="27971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7pPr>
            <a:lvl8pPr marL="32543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8pPr>
            <a:lvl9pPr marL="37115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None/>
            </a:pPr>
            <a:r>
              <a:rPr lang="en-US" sz="1600" dirty="0" smtClean="0">
                <a:solidFill>
                  <a:srgbClr val="0070C0"/>
                </a:solidFill>
                <a:latin typeface="Calibri" pitchFamily="34" charset="0"/>
              </a:rPr>
              <a:t>CSEM </a:t>
            </a:r>
            <a:r>
              <a:rPr lang="en-US" sz="1600" i="1" dirty="0" smtClean="0">
                <a:solidFill>
                  <a:srgbClr val="0070C0"/>
                </a:solidFill>
                <a:latin typeface="Calibri" pitchFamily="34" charset="0"/>
              </a:rPr>
              <a:t>Scientific Instrumentation</a:t>
            </a:r>
            <a:r>
              <a:rPr lang="en-US" sz="1600" dirty="0" smtClean="0">
                <a:solidFill>
                  <a:srgbClr val="0070C0"/>
                </a:solidFill>
                <a:latin typeface="Calibri" pitchFamily="34" charset="0"/>
              </a:rPr>
              <a:t> examples	</a:t>
            </a:r>
            <a:r>
              <a:rPr lang="en-US" sz="1600" dirty="0" err="1" smtClean="0">
                <a:solidFill>
                  <a:srgbClr val="0070C0"/>
                </a:solidFill>
                <a:latin typeface="Calibri" pitchFamily="34" charset="0"/>
              </a:rPr>
              <a:t>Astro</a:t>
            </a:r>
            <a:endParaRPr lang="en-US" sz="1600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122" name="Rounded Rectangle 121"/>
          <p:cNvSpPr/>
          <p:nvPr/>
        </p:nvSpPr>
        <p:spPr>
          <a:xfrm>
            <a:off x="755650" y="1484784"/>
            <a:ext cx="1728118" cy="43204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r>
              <a:rPr lang="en-US" sz="2400" dirty="0" smtClean="0">
                <a:latin typeface="Calibri" pitchFamily="34" charset="0"/>
              </a:rPr>
              <a:t>Objectives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128" name="TextBox 127"/>
          <p:cNvSpPr txBox="1">
            <a:spLocks noChangeArrowheads="1"/>
          </p:cNvSpPr>
          <p:nvPr/>
        </p:nvSpPr>
        <p:spPr bwMode="auto">
          <a:xfrm>
            <a:off x="4421462" y="2191569"/>
            <a:ext cx="412839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Tested mechanism</a:t>
            </a:r>
            <a:endParaRPr lang="en-US" b="1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9" name="Picture 2" descr="csem_2001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1463" y="2060848"/>
            <a:ext cx="4258658" cy="34988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4" descr="NTE-Sener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3273" y="5734793"/>
            <a:ext cx="1366848" cy="1705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346087" y="5589240"/>
            <a:ext cx="12340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In collaboration with:</a:t>
            </a:r>
            <a:endParaRPr lang="en-GB" sz="1200" dirty="0"/>
          </a:p>
        </p:txBody>
      </p:sp>
      <p:sp>
        <p:nvSpPr>
          <p:cNvPr id="13" name="Text Placeholder 7"/>
          <p:cNvSpPr txBox="1">
            <a:spLocks/>
          </p:cNvSpPr>
          <p:nvPr/>
        </p:nvSpPr>
        <p:spPr bwMode="auto">
          <a:xfrm>
            <a:off x="755650" y="2109023"/>
            <a:ext cx="3456309" cy="4056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71463" indent="-271463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9138" indent="-268288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 baseline="0">
                <a:solidFill>
                  <a:schemeClr val="tx1"/>
                </a:solidFill>
                <a:latin typeface="+mn-lt"/>
              </a:defRPr>
            </a:lvl2pPr>
            <a:lvl3pPr marL="1165225" indent="-266700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 baseline="0">
                <a:solidFill>
                  <a:schemeClr val="tx1"/>
                </a:solidFill>
                <a:latin typeface="+mn-lt"/>
              </a:defRPr>
            </a:lvl3pPr>
            <a:lvl4pPr marL="1611313" indent="-266700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–"/>
              <a:defRPr baseline="0">
                <a:solidFill>
                  <a:schemeClr val="tx1"/>
                </a:solidFill>
                <a:latin typeface="+mn-lt"/>
              </a:defRPr>
            </a:lvl4pPr>
            <a:lvl5pPr marL="1882775" indent="-53975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 baseline="0">
                <a:solidFill>
                  <a:schemeClr val="tx1"/>
                </a:solidFill>
                <a:latin typeface="+mn-lt"/>
              </a:defRPr>
            </a:lvl5pPr>
            <a:lvl6pPr marL="23399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6pPr>
            <a:lvl7pPr marL="27971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7pPr>
            <a:lvl8pPr marL="32543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8pPr>
            <a:lvl9pPr marL="37115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buFont typeface="Wingdings" pitchFamily="2" charset="2"/>
              <a:buChar char="Ø"/>
            </a:pPr>
            <a:r>
              <a:rPr lang="en-GB" sz="1400" kern="0" dirty="0" smtClean="0">
                <a:latin typeface="Calibri" pitchFamily="34" charset="0"/>
              </a:rPr>
              <a:t>Design </a:t>
            </a:r>
            <a:r>
              <a:rPr lang="en-GB" sz="1400" kern="0" dirty="0">
                <a:latin typeface="Calibri" pitchFamily="34" charset="0"/>
              </a:rPr>
              <a:t>of Full opto-mechanical system, FEM modelling, prototype assembly and tests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GB" sz="1400" kern="0" dirty="0">
                <a:latin typeface="Calibri" pitchFamily="34" charset="0"/>
              </a:rPr>
              <a:t>Analysis and control simulations of a 3x2.5 meter Silicon Carbide (</a:t>
            </a:r>
            <a:r>
              <a:rPr lang="en-GB" sz="1400" kern="0" dirty="0" err="1">
                <a:latin typeface="Calibri" pitchFamily="34" charset="0"/>
              </a:rPr>
              <a:t>SiC</a:t>
            </a:r>
            <a:r>
              <a:rPr lang="en-GB" sz="1400" kern="0" dirty="0">
                <a:latin typeface="Calibri" pitchFamily="34" charset="0"/>
              </a:rPr>
              <a:t>) mirror </a:t>
            </a:r>
            <a:r>
              <a:rPr lang="en-GB" sz="1400" kern="0" dirty="0" smtClean="0">
                <a:latin typeface="Calibri" pitchFamily="34" charset="0"/>
              </a:rPr>
              <a:t>(450-600 kg) on </a:t>
            </a:r>
            <a:r>
              <a:rPr lang="en-GB" sz="1400" kern="0" dirty="0">
                <a:latin typeface="Calibri" pitchFamily="34" charset="0"/>
              </a:rPr>
              <a:t>three High Power </a:t>
            </a:r>
            <a:r>
              <a:rPr lang="en-GB" sz="1400" kern="0" dirty="0" err="1">
                <a:latin typeface="Calibri" pitchFamily="34" charset="0"/>
              </a:rPr>
              <a:t>Piezo</a:t>
            </a:r>
            <a:r>
              <a:rPr lang="en-GB" sz="1400" kern="0" dirty="0">
                <a:latin typeface="Calibri" pitchFamily="34" charset="0"/>
              </a:rPr>
              <a:t> </a:t>
            </a:r>
            <a:r>
              <a:rPr lang="en-GB" sz="1400" kern="0" dirty="0" smtClean="0">
                <a:latin typeface="Calibri" pitchFamily="34" charset="0"/>
              </a:rPr>
              <a:t>XXL APA® actuators </a:t>
            </a:r>
            <a:r>
              <a:rPr lang="en-GB" sz="1400" kern="0" dirty="0">
                <a:latin typeface="Calibri" pitchFamily="34" charset="0"/>
              </a:rPr>
              <a:t>for dynamic control and image stabilisation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GB" sz="1600" kern="0" dirty="0" smtClean="0">
                <a:latin typeface="Calibri" pitchFamily="34" charset="0"/>
              </a:rPr>
              <a:t>Actuator </a:t>
            </a:r>
            <a:r>
              <a:rPr lang="en-GB" sz="1600" kern="0" dirty="0">
                <a:latin typeface="Calibri" pitchFamily="34" charset="0"/>
              </a:rPr>
              <a:t>main specification:</a:t>
            </a:r>
          </a:p>
          <a:p>
            <a:pPr lvl="1" eaLnBrk="1" hangingPunct="1">
              <a:lnSpc>
                <a:spcPct val="100000"/>
              </a:lnSpc>
              <a:buFont typeface="Wingdings" pitchFamily="2" charset="2"/>
              <a:buChar char="Ø"/>
              <a:tabLst>
                <a:tab pos="2424113" algn="l"/>
              </a:tabLst>
            </a:pPr>
            <a:r>
              <a:rPr lang="en-GB" sz="1400" kern="0" dirty="0">
                <a:latin typeface="Calibri" pitchFamily="34" charset="0"/>
              </a:rPr>
              <a:t>Stroke:	</a:t>
            </a:r>
            <a:r>
              <a:rPr lang="en-GB" sz="1400" kern="0" dirty="0" smtClean="0">
                <a:latin typeface="Calibri" pitchFamily="34" charset="0"/>
              </a:rPr>
              <a:t> </a:t>
            </a:r>
            <a:r>
              <a:rPr lang="en-GB" sz="1400" kern="0" dirty="0">
                <a:latin typeface="Calibri" pitchFamily="34" charset="0"/>
              </a:rPr>
              <a:t>&gt; 0.5 mm </a:t>
            </a:r>
          </a:p>
          <a:p>
            <a:pPr lvl="1" eaLnBrk="1" hangingPunct="1">
              <a:lnSpc>
                <a:spcPct val="100000"/>
              </a:lnSpc>
              <a:buFont typeface="Wingdings" pitchFamily="2" charset="2"/>
              <a:buChar char="Ø"/>
              <a:tabLst>
                <a:tab pos="2424113" algn="l"/>
              </a:tabLst>
            </a:pPr>
            <a:r>
              <a:rPr lang="en-GB" sz="1400" kern="0" dirty="0">
                <a:latin typeface="Calibri" pitchFamily="34" charset="0"/>
              </a:rPr>
              <a:t>Resolution:	</a:t>
            </a:r>
            <a:r>
              <a:rPr lang="en-GB" sz="1400" kern="0" dirty="0" smtClean="0">
                <a:latin typeface="Calibri" pitchFamily="34" charset="0"/>
              </a:rPr>
              <a:t>&lt; </a:t>
            </a:r>
            <a:r>
              <a:rPr lang="en-GB" sz="1400" kern="0" dirty="0">
                <a:latin typeface="Calibri" pitchFamily="34" charset="0"/>
              </a:rPr>
              <a:t>1 nm</a:t>
            </a:r>
          </a:p>
          <a:p>
            <a:pPr lvl="1" eaLnBrk="1" hangingPunct="1">
              <a:lnSpc>
                <a:spcPct val="100000"/>
              </a:lnSpc>
              <a:buFont typeface="Wingdings" pitchFamily="2" charset="2"/>
              <a:buChar char="Ø"/>
              <a:tabLst>
                <a:tab pos="2424113" algn="l"/>
              </a:tabLst>
            </a:pPr>
            <a:r>
              <a:rPr lang="en-GB" sz="1400" kern="0" dirty="0">
                <a:latin typeface="Calibri" pitchFamily="34" charset="0"/>
              </a:rPr>
              <a:t>Nominal load:	</a:t>
            </a:r>
            <a:r>
              <a:rPr lang="en-GB" sz="1400" kern="0" dirty="0" smtClean="0">
                <a:latin typeface="Calibri" pitchFamily="34" charset="0"/>
              </a:rPr>
              <a:t>&lt; 2 </a:t>
            </a:r>
            <a:r>
              <a:rPr lang="en-GB" sz="1400" kern="0" dirty="0" err="1" smtClean="0">
                <a:latin typeface="Calibri" pitchFamily="34" charset="0"/>
              </a:rPr>
              <a:t>kN</a:t>
            </a:r>
            <a:endParaRPr lang="en-GB" sz="1400" kern="0" dirty="0">
              <a:latin typeface="Calibri" pitchFamily="34" charset="0"/>
            </a:endParaRPr>
          </a:p>
          <a:p>
            <a:pPr lvl="1" eaLnBrk="1" hangingPunct="1">
              <a:lnSpc>
                <a:spcPct val="100000"/>
              </a:lnSpc>
              <a:buFont typeface="Wingdings" pitchFamily="2" charset="2"/>
              <a:buChar char="Ø"/>
              <a:tabLst>
                <a:tab pos="2424113" algn="l"/>
              </a:tabLst>
            </a:pPr>
            <a:r>
              <a:rPr lang="en-GB" sz="1400" kern="0" dirty="0">
                <a:latin typeface="Calibri" pitchFamily="34" charset="0"/>
              </a:rPr>
              <a:t>Maximum load:	&gt; 15 </a:t>
            </a:r>
            <a:r>
              <a:rPr lang="en-GB" sz="1400" kern="0" dirty="0" err="1">
                <a:latin typeface="Calibri" pitchFamily="34" charset="0"/>
              </a:rPr>
              <a:t>kN</a:t>
            </a:r>
            <a:endParaRPr lang="en-GB" sz="1400" kern="0" dirty="0">
              <a:latin typeface="Calibri" pitchFamily="34" charset="0"/>
            </a:endParaRPr>
          </a:p>
          <a:p>
            <a:pPr lvl="1" eaLnBrk="1" hangingPunct="1">
              <a:lnSpc>
                <a:spcPct val="100000"/>
              </a:lnSpc>
              <a:buFont typeface="Wingdings" pitchFamily="2" charset="2"/>
              <a:buChar char="Ø"/>
              <a:tabLst>
                <a:tab pos="2424113" algn="l"/>
              </a:tabLst>
            </a:pPr>
            <a:r>
              <a:rPr lang="en-GB" sz="1400" kern="0" dirty="0">
                <a:latin typeface="Calibri" pitchFamily="34" charset="0"/>
              </a:rPr>
              <a:t>Total weight of PZT: 	4 kg </a:t>
            </a:r>
          </a:p>
          <a:p>
            <a:pPr lvl="1" eaLnBrk="1" hangingPunct="1">
              <a:lnSpc>
                <a:spcPct val="100000"/>
              </a:lnSpc>
              <a:buFont typeface="Wingdings" pitchFamily="2" charset="2"/>
              <a:buChar char="Ø"/>
              <a:tabLst>
                <a:tab pos="2424113" algn="l"/>
              </a:tabLst>
            </a:pPr>
            <a:r>
              <a:rPr lang="en-GB" sz="1400" kern="0" dirty="0">
                <a:latin typeface="Calibri" pitchFamily="34" charset="0"/>
              </a:rPr>
              <a:t>Full </a:t>
            </a:r>
            <a:r>
              <a:rPr lang="en-GB" sz="1400" kern="0" dirty="0" smtClean="0">
                <a:latin typeface="Calibri" pitchFamily="34" charset="0"/>
              </a:rPr>
              <a:t>actuator weight:</a:t>
            </a:r>
            <a:r>
              <a:rPr lang="en-GB" sz="1400" kern="0" dirty="0">
                <a:latin typeface="Calibri" pitchFamily="34" charset="0"/>
              </a:rPr>
              <a:t>	</a:t>
            </a:r>
            <a:r>
              <a:rPr lang="en-GB" sz="1400" kern="0" dirty="0" smtClean="0">
                <a:latin typeface="Calibri" pitchFamily="34" charset="0"/>
              </a:rPr>
              <a:t>15.5 kg</a:t>
            </a:r>
          </a:p>
          <a:p>
            <a:pPr marL="0" indent="0" eaLnBrk="1" hangingPunct="1">
              <a:lnSpc>
                <a:spcPct val="100000"/>
              </a:lnSpc>
              <a:buNone/>
              <a:tabLst>
                <a:tab pos="2424113" algn="l"/>
              </a:tabLst>
            </a:pPr>
            <a:r>
              <a:rPr lang="en-GB" sz="900" kern="0" dirty="0" smtClean="0">
                <a:latin typeface="Calibri" pitchFamily="34" charset="0"/>
              </a:rPr>
              <a:t/>
            </a:r>
            <a:br>
              <a:rPr lang="en-GB" sz="900" kern="0" dirty="0" smtClean="0">
                <a:latin typeface="Calibri" pitchFamily="34" charset="0"/>
              </a:rPr>
            </a:br>
            <a:r>
              <a:rPr lang="en-GB" sz="1200" kern="0" dirty="0" smtClean="0">
                <a:latin typeface="Calibri" pitchFamily="34" charset="0"/>
              </a:rPr>
              <a:t>APA is a trademark of CEDRAT Technologies, France</a:t>
            </a:r>
            <a:endParaRPr lang="en-GB" sz="1200" kern="0" dirty="0">
              <a:latin typeface="Calibri" pitchFamily="34" charset="0"/>
            </a:endParaRPr>
          </a:p>
          <a:p>
            <a:pPr eaLnBrk="1" hangingPunct="1">
              <a:buFont typeface="Wingdings" pitchFamily="2" charset="2"/>
              <a:buChar char="Ø"/>
            </a:pPr>
            <a:endParaRPr lang="en-US" kern="0" dirty="0" smtClean="0">
              <a:latin typeface="Calibri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5700098"/>
            <a:ext cx="462123" cy="239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1417" y="5630388"/>
            <a:ext cx="1204879" cy="379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4729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Rounded Rectangle 186"/>
          <p:cNvSpPr/>
          <p:nvPr/>
        </p:nvSpPr>
        <p:spPr>
          <a:xfrm>
            <a:off x="4149539" y="1970786"/>
            <a:ext cx="4680520" cy="4104456"/>
          </a:xfrm>
          <a:prstGeom prst="roundRect">
            <a:avLst>
              <a:gd name="adj" fmla="val 3578"/>
            </a:avLst>
          </a:prstGeom>
          <a:solidFill>
            <a:schemeClr val="bg1"/>
          </a:solidFill>
          <a:ln w="6350">
            <a:solidFill>
              <a:schemeClr val="tx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0242" name="Title 6"/>
          <p:cNvSpPr>
            <a:spLocks noGrp="1"/>
          </p:cNvSpPr>
          <p:nvPr>
            <p:ph type="title"/>
          </p:nvPr>
        </p:nvSpPr>
        <p:spPr>
          <a:xfrm>
            <a:off x="755650" y="547688"/>
            <a:ext cx="8120063" cy="719137"/>
          </a:xfrm>
        </p:spPr>
        <p:txBody>
          <a:bodyPr/>
          <a:lstStyle/>
          <a:p>
            <a:pPr eaLnBrk="1" hangingPunct="1"/>
            <a:r>
              <a:rPr lang="en-US" i="1" dirty="0">
                <a:latin typeface="Calibri" pitchFamily="34" charset="0"/>
              </a:rPr>
              <a:t>ESO: ELT-</a:t>
            </a:r>
            <a:r>
              <a:rPr lang="en-GB" i="1" dirty="0">
                <a:latin typeface="Calibri" pitchFamily="34" charset="0"/>
              </a:rPr>
              <a:t>M5 Adaptive Optics Tip/Tilt Steering Mechanism</a:t>
            </a:r>
            <a:endParaRPr lang="en-US" dirty="0" smtClean="0">
              <a:latin typeface="Calibri" pitchFamily="34" charset="0"/>
            </a:endParaRPr>
          </a:p>
        </p:txBody>
      </p:sp>
      <p:sp>
        <p:nvSpPr>
          <p:cNvPr id="10243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755651" y="2109023"/>
            <a:ext cx="3312294" cy="4056281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en-GB" dirty="0">
                <a:latin typeface="Calibri" pitchFamily="34" charset="0"/>
              </a:rPr>
              <a:t>The M5 mirror </a:t>
            </a:r>
            <a:r>
              <a:rPr lang="en-GB" dirty="0" smtClean="0">
                <a:latin typeface="Calibri" pitchFamily="34" charset="0"/>
              </a:rPr>
              <a:t>mock-up is here an optical Honeycomb table </a:t>
            </a:r>
            <a:r>
              <a:rPr lang="en-GB" dirty="0">
                <a:latin typeface="Calibri" pitchFamily="34" charset="0"/>
              </a:rPr>
              <a:t>(450 kg) </a:t>
            </a:r>
            <a:r>
              <a:rPr lang="en-GB" dirty="0" smtClean="0">
                <a:latin typeface="Calibri" pitchFamily="34" charset="0"/>
              </a:rPr>
              <a:t>with representative mirror eigenfrequencies, mounted on a support structure allowing  axial rotation for true real-time motion control and validation in closed loop of the specified motion law.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GB" dirty="0" smtClean="0">
                <a:latin typeface="Calibri" pitchFamily="34" charset="0"/>
              </a:rPr>
              <a:t>Successful proof of specified  requirements obtained</a:t>
            </a:r>
            <a:endParaRPr lang="en-US" dirty="0" smtClean="0">
              <a:latin typeface="Calibri" pitchFamily="34" charset="0"/>
            </a:endParaRPr>
          </a:p>
        </p:txBody>
      </p:sp>
      <p:sp>
        <p:nvSpPr>
          <p:cNvPr id="6" name="Text Placeholder 29"/>
          <p:cNvSpPr txBox="1">
            <a:spLocks/>
          </p:cNvSpPr>
          <p:nvPr/>
        </p:nvSpPr>
        <p:spPr>
          <a:xfrm>
            <a:off x="755650" y="214313"/>
            <a:ext cx="8286750" cy="285750"/>
          </a:xfrm>
          <a:prstGeom prst="rect">
            <a:avLst/>
          </a:prstGeom>
        </p:spPr>
        <p:txBody>
          <a:bodyPr lIns="0" tIns="0" rIns="0" bIns="0"/>
          <a:lstStyle>
            <a:lvl1pPr marL="271463" indent="-271463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9138" indent="-268288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</a:defRPr>
            </a:lvl2pPr>
            <a:lvl3pPr marL="1165225" indent="-266700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11313" indent="-266700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1882775" indent="-53975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5pPr>
            <a:lvl6pPr marL="23399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6pPr>
            <a:lvl7pPr marL="27971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7pPr>
            <a:lvl8pPr marL="32543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8pPr>
            <a:lvl9pPr marL="37115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None/>
            </a:pPr>
            <a:r>
              <a:rPr lang="en-US" sz="1600" dirty="0" smtClean="0">
                <a:solidFill>
                  <a:srgbClr val="0070C0"/>
                </a:solidFill>
                <a:latin typeface="Calibri" pitchFamily="34" charset="0"/>
              </a:rPr>
              <a:t>CSEM </a:t>
            </a:r>
            <a:r>
              <a:rPr lang="en-US" sz="1600" i="1" dirty="0" smtClean="0">
                <a:solidFill>
                  <a:srgbClr val="0070C0"/>
                </a:solidFill>
                <a:latin typeface="Calibri" pitchFamily="34" charset="0"/>
              </a:rPr>
              <a:t>Scientific Instrumentation </a:t>
            </a:r>
            <a:r>
              <a:rPr lang="en-US" sz="1600" dirty="0" smtClean="0">
                <a:solidFill>
                  <a:srgbClr val="0070C0"/>
                </a:solidFill>
                <a:latin typeface="Calibri" pitchFamily="34" charset="0"/>
              </a:rPr>
              <a:t>examples	</a:t>
            </a:r>
            <a:r>
              <a:rPr lang="en-US" sz="1600" dirty="0" err="1" smtClean="0">
                <a:solidFill>
                  <a:srgbClr val="0070C0"/>
                </a:solidFill>
                <a:latin typeface="Calibri" pitchFamily="34" charset="0"/>
              </a:rPr>
              <a:t>Astro</a:t>
            </a:r>
            <a:endParaRPr lang="en-US" sz="1600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202" name="TextBox 201"/>
          <p:cNvSpPr txBox="1">
            <a:spLocks noChangeArrowheads="1"/>
          </p:cNvSpPr>
          <p:nvPr/>
        </p:nvSpPr>
        <p:spPr bwMode="auto">
          <a:xfrm>
            <a:off x="4421462" y="2060848"/>
            <a:ext cx="412839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dirty="0" smtClean="0">
                <a:solidFill>
                  <a:srgbClr val="FF0000"/>
                </a:solidFill>
                <a:latin typeface="Calibri" pitchFamily="34" charset="0"/>
              </a:rPr>
              <a:t>Second generation Mechanism</a:t>
            </a:r>
            <a:endParaRPr lang="en-US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535" name="Rounded Rectangle 534"/>
          <p:cNvSpPr/>
          <p:nvPr/>
        </p:nvSpPr>
        <p:spPr>
          <a:xfrm>
            <a:off x="755650" y="1484784"/>
            <a:ext cx="1296070" cy="43204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r>
              <a:rPr lang="en-US" sz="2400" smtClean="0">
                <a:latin typeface="Calibri" pitchFamily="34" charset="0"/>
              </a:rPr>
              <a:t>Results</a:t>
            </a:r>
            <a:endParaRPr lang="en-US">
              <a:latin typeface="Calibri" pitchFamily="34" charset="0"/>
            </a:endParaRPr>
          </a:p>
        </p:txBody>
      </p:sp>
      <p:pic>
        <p:nvPicPr>
          <p:cNvPr id="14" name="Picture 7" descr="C:\private\IKj_CSEM\IKjTravail\EnCours\M5\MmtsM5IKjJan10\NTE_28jan10\M5FU1D - 024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40984" y="2060848"/>
            <a:ext cx="3379669" cy="35712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TextBox 6"/>
          <p:cNvSpPr txBox="1">
            <a:spLocks noChangeArrowheads="1"/>
          </p:cNvSpPr>
          <p:nvPr/>
        </p:nvSpPr>
        <p:spPr bwMode="auto">
          <a:xfrm>
            <a:off x="4283968" y="5661248"/>
            <a:ext cx="446449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600" dirty="0" smtClean="0"/>
              <a:t>Full scale prototype courtesy NTE/SENER (ES)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4037728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Rounded Rectangle 126"/>
          <p:cNvSpPr/>
          <p:nvPr/>
        </p:nvSpPr>
        <p:spPr>
          <a:xfrm>
            <a:off x="4149539" y="1974194"/>
            <a:ext cx="4680520" cy="4104456"/>
          </a:xfrm>
          <a:prstGeom prst="roundRect">
            <a:avLst>
              <a:gd name="adj" fmla="val 3578"/>
            </a:avLst>
          </a:prstGeom>
          <a:solidFill>
            <a:schemeClr val="bg1"/>
          </a:solidFill>
          <a:ln w="6350">
            <a:solidFill>
              <a:schemeClr val="tx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0243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755650" y="2134969"/>
            <a:ext cx="3312294" cy="3874842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en-US" sz="1400" b="1" dirty="0">
                <a:latin typeface="Calibri" pitchFamily="34" charset="0"/>
              </a:rPr>
              <a:t>3 Rotations (Euler Cradle/Arc)</a:t>
            </a:r>
          </a:p>
          <a:p>
            <a:pPr lvl="1" eaLnBrk="1" hangingPunct="1">
              <a:buFont typeface="Wingdings" pitchFamily="2" charset="2"/>
              <a:buChar char="Ø"/>
            </a:pPr>
            <a:r>
              <a:rPr lang="en-US" sz="1400" dirty="0" smtClean="0">
                <a:latin typeface="Calibri" pitchFamily="34" charset="0"/>
              </a:rPr>
              <a:t>OMEGA </a:t>
            </a:r>
            <a:r>
              <a:rPr lang="en-US" sz="1400" dirty="0">
                <a:latin typeface="Calibri" pitchFamily="34" charset="0"/>
              </a:rPr>
              <a:t>[-</a:t>
            </a:r>
            <a:r>
              <a:rPr lang="en-US" sz="1400" dirty="0" err="1">
                <a:latin typeface="Calibri" pitchFamily="34" charset="0"/>
              </a:rPr>
              <a:t>inf</a:t>
            </a:r>
            <a:r>
              <a:rPr lang="en-US" sz="1400" dirty="0">
                <a:latin typeface="Calibri" pitchFamily="34" charset="0"/>
              </a:rPr>
              <a:t>, +</a:t>
            </a:r>
            <a:r>
              <a:rPr lang="en-US" sz="1400" dirty="0" err="1">
                <a:latin typeface="Calibri" pitchFamily="34" charset="0"/>
              </a:rPr>
              <a:t>inf</a:t>
            </a:r>
            <a:r>
              <a:rPr lang="en-US" sz="1400" dirty="0">
                <a:latin typeface="Calibri" pitchFamily="34" charset="0"/>
              </a:rPr>
              <a:t>]</a:t>
            </a:r>
          </a:p>
          <a:p>
            <a:pPr lvl="1" eaLnBrk="1" hangingPunct="1">
              <a:buFont typeface="Wingdings" pitchFamily="2" charset="2"/>
              <a:buChar char="Ø"/>
            </a:pPr>
            <a:r>
              <a:rPr lang="en-US" sz="1400" dirty="0">
                <a:latin typeface="Calibri" pitchFamily="34" charset="0"/>
              </a:rPr>
              <a:t> CHI [0-90°]</a:t>
            </a:r>
          </a:p>
          <a:p>
            <a:pPr lvl="1" eaLnBrk="1" hangingPunct="1">
              <a:buFont typeface="Wingdings" pitchFamily="2" charset="2"/>
              <a:buChar char="Ø"/>
            </a:pPr>
            <a:r>
              <a:rPr lang="en-US" sz="1400" dirty="0">
                <a:latin typeface="Calibri" pitchFamily="34" charset="0"/>
              </a:rPr>
              <a:t> </a:t>
            </a:r>
            <a:r>
              <a:rPr lang="en-US" sz="1400" dirty="0" smtClean="0">
                <a:latin typeface="Calibri" pitchFamily="34" charset="0"/>
              </a:rPr>
              <a:t>PHI </a:t>
            </a:r>
            <a:r>
              <a:rPr lang="en-US" sz="1400" dirty="0">
                <a:latin typeface="Calibri" pitchFamily="34" charset="0"/>
              </a:rPr>
              <a:t>[-</a:t>
            </a:r>
            <a:r>
              <a:rPr lang="en-US" sz="1400" dirty="0" err="1">
                <a:latin typeface="Calibri" pitchFamily="34" charset="0"/>
              </a:rPr>
              <a:t>inf</a:t>
            </a:r>
            <a:r>
              <a:rPr lang="en-US" sz="1400" dirty="0">
                <a:latin typeface="Calibri" pitchFamily="34" charset="0"/>
              </a:rPr>
              <a:t>, +</a:t>
            </a:r>
            <a:r>
              <a:rPr lang="en-US" sz="1400" dirty="0" err="1">
                <a:latin typeface="Calibri" pitchFamily="34" charset="0"/>
              </a:rPr>
              <a:t>inf</a:t>
            </a:r>
            <a:r>
              <a:rPr lang="en-US" sz="1400" dirty="0" smtClean="0">
                <a:latin typeface="Calibri" pitchFamily="34" charset="0"/>
              </a:rPr>
              <a:t>]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GB" sz="1400" b="1" dirty="0">
                <a:latin typeface="Calibri" pitchFamily="34" charset="0"/>
              </a:rPr>
              <a:t>Sample Holder Dimension (Vector)</a:t>
            </a:r>
          </a:p>
          <a:p>
            <a:pPr lvl="1" eaLnBrk="1" hangingPunct="1">
              <a:buFont typeface="Wingdings" pitchFamily="2" charset="2"/>
              <a:buChar char="Ø"/>
            </a:pPr>
            <a:r>
              <a:rPr lang="en-GB" sz="1400" dirty="0">
                <a:latin typeface="Calibri" pitchFamily="34" charset="0"/>
              </a:rPr>
              <a:t> </a:t>
            </a:r>
            <a:r>
              <a:rPr lang="en-GB" sz="1400" dirty="0" err="1">
                <a:latin typeface="Calibri" pitchFamily="34" charset="0"/>
              </a:rPr>
              <a:t>SHx</a:t>
            </a:r>
            <a:r>
              <a:rPr lang="en-GB" sz="1400" dirty="0">
                <a:latin typeface="Calibri" pitchFamily="34" charset="0"/>
              </a:rPr>
              <a:t> [-3mm, +3mm]</a:t>
            </a:r>
          </a:p>
          <a:p>
            <a:pPr lvl="1" eaLnBrk="1" hangingPunct="1">
              <a:buFont typeface="Wingdings" pitchFamily="2" charset="2"/>
              <a:buChar char="Ø"/>
            </a:pPr>
            <a:r>
              <a:rPr lang="en-GB" sz="1400" dirty="0">
                <a:latin typeface="Calibri" pitchFamily="34" charset="0"/>
              </a:rPr>
              <a:t> </a:t>
            </a:r>
            <a:r>
              <a:rPr lang="en-GB" sz="1400" dirty="0" err="1">
                <a:latin typeface="Calibri" pitchFamily="34" charset="0"/>
              </a:rPr>
              <a:t>SHy</a:t>
            </a:r>
            <a:r>
              <a:rPr lang="en-GB" sz="1400" dirty="0">
                <a:latin typeface="Calibri" pitchFamily="34" charset="0"/>
              </a:rPr>
              <a:t> [-3mm, +3mm]</a:t>
            </a:r>
          </a:p>
          <a:p>
            <a:pPr lvl="1" eaLnBrk="1" hangingPunct="1">
              <a:buFont typeface="Wingdings" pitchFamily="2" charset="2"/>
              <a:buChar char="Ø"/>
            </a:pPr>
            <a:r>
              <a:rPr lang="en-GB" sz="1400" dirty="0">
                <a:latin typeface="Calibri" pitchFamily="34" charset="0"/>
              </a:rPr>
              <a:t> </a:t>
            </a:r>
            <a:r>
              <a:rPr lang="en-GB" sz="1400" dirty="0" err="1">
                <a:latin typeface="Calibri" pitchFamily="34" charset="0"/>
              </a:rPr>
              <a:t>SHz</a:t>
            </a:r>
            <a:r>
              <a:rPr lang="en-GB" sz="1400" dirty="0">
                <a:latin typeface="Calibri" pitchFamily="34" charset="0"/>
              </a:rPr>
              <a:t> [16mm, 24mm</a:t>
            </a:r>
            <a:r>
              <a:rPr lang="en-GB" sz="1400" dirty="0" smtClean="0">
                <a:latin typeface="Calibri" pitchFamily="34" charset="0"/>
              </a:rPr>
              <a:t>]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GB" sz="1400" b="1" dirty="0">
                <a:latin typeface="Calibri" pitchFamily="34" charset="0"/>
              </a:rPr>
              <a:t>TCP Position (Point in space, where  beam should hit sample)</a:t>
            </a:r>
          </a:p>
          <a:p>
            <a:pPr lvl="1" eaLnBrk="1" hangingPunct="1">
              <a:buFont typeface="Wingdings" pitchFamily="2" charset="2"/>
              <a:buChar char="Ø"/>
            </a:pPr>
            <a:r>
              <a:rPr lang="en-GB" sz="1400" dirty="0">
                <a:latin typeface="Calibri" pitchFamily="34" charset="0"/>
              </a:rPr>
              <a:t> Ox [-2mm, +2mm]</a:t>
            </a:r>
          </a:p>
          <a:p>
            <a:pPr lvl="1" eaLnBrk="1" hangingPunct="1">
              <a:buFont typeface="Wingdings" pitchFamily="2" charset="2"/>
              <a:buChar char="Ø"/>
            </a:pPr>
            <a:r>
              <a:rPr lang="en-GB" sz="1400" dirty="0">
                <a:latin typeface="Calibri" pitchFamily="34" charset="0"/>
              </a:rPr>
              <a:t> </a:t>
            </a:r>
            <a:r>
              <a:rPr lang="en-GB" sz="1400" dirty="0" err="1">
                <a:latin typeface="Calibri" pitchFamily="34" charset="0"/>
              </a:rPr>
              <a:t>Oy</a:t>
            </a:r>
            <a:r>
              <a:rPr lang="en-GB" sz="1400" dirty="0">
                <a:latin typeface="Calibri" pitchFamily="34" charset="0"/>
              </a:rPr>
              <a:t> [-2mm, +2mm]</a:t>
            </a:r>
          </a:p>
          <a:p>
            <a:pPr lvl="1" eaLnBrk="1" hangingPunct="1">
              <a:buFont typeface="Wingdings" pitchFamily="2" charset="2"/>
              <a:buChar char="Ø"/>
            </a:pPr>
            <a:r>
              <a:rPr lang="en-GB" sz="1400" dirty="0">
                <a:latin typeface="Calibri" pitchFamily="34" charset="0"/>
              </a:rPr>
              <a:t> Oz [274mm, 276mm]</a:t>
            </a:r>
          </a:p>
          <a:p>
            <a:pPr eaLnBrk="1" hangingPunct="1">
              <a:buFont typeface="Wingdings" pitchFamily="2" charset="2"/>
              <a:buChar char="Ø"/>
            </a:pPr>
            <a:endParaRPr lang="en-GB" sz="1400" dirty="0">
              <a:latin typeface="Calibri" pitchFamily="34" charset="0"/>
            </a:endParaRPr>
          </a:p>
          <a:p>
            <a:pPr eaLnBrk="1" hangingPunct="1">
              <a:buFont typeface="Wingdings" pitchFamily="2" charset="2"/>
              <a:buChar char="Ø"/>
            </a:pPr>
            <a:endParaRPr lang="en-GB" sz="1400" dirty="0">
              <a:latin typeface="Calibri" pitchFamily="34" charset="0"/>
            </a:endParaRPr>
          </a:p>
          <a:p>
            <a:pPr eaLnBrk="1" hangingPunct="1">
              <a:buFont typeface="Wingdings" pitchFamily="2" charset="2"/>
              <a:buChar char="Ø"/>
            </a:pPr>
            <a:endParaRPr lang="en-US" sz="1400" dirty="0">
              <a:latin typeface="Calibri" pitchFamily="34" charset="0"/>
            </a:endParaRPr>
          </a:p>
        </p:txBody>
      </p:sp>
      <p:sp>
        <p:nvSpPr>
          <p:cNvPr id="10242" name="Title 6"/>
          <p:cNvSpPr>
            <a:spLocks noGrp="1"/>
          </p:cNvSpPr>
          <p:nvPr>
            <p:ph type="title"/>
          </p:nvPr>
        </p:nvSpPr>
        <p:spPr>
          <a:xfrm>
            <a:off x="755650" y="547688"/>
            <a:ext cx="8120063" cy="719137"/>
          </a:xfrm>
        </p:spPr>
        <p:txBody>
          <a:bodyPr/>
          <a:lstStyle/>
          <a:p>
            <a:pPr eaLnBrk="1" hangingPunct="1"/>
            <a:r>
              <a:rPr lang="en-US" i="1" dirty="0">
                <a:latin typeface="Calibri" pitchFamily="34" charset="0"/>
              </a:rPr>
              <a:t>PSI: </a:t>
            </a:r>
            <a:r>
              <a:rPr lang="de-DE" i="1" dirty="0">
                <a:latin typeface="Calibri" pitchFamily="34" charset="0"/>
              </a:rPr>
              <a:t>PRIGO </a:t>
            </a:r>
            <a:r>
              <a:rPr lang="en-US" i="1" dirty="0">
                <a:latin typeface="Calibri" pitchFamily="34" charset="0"/>
              </a:rPr>
              <a:t>X-ray diffraction </a:t>
            </a:r>
            <a:r>
              <a:rPr lang="en-US" i="1" dirty="0" smtClean="0">
                <a:latin typeface="Calibri" pitchFamily="34" charset="0"/>
              </a:rPr>
              <a:t>analysis goniometer</a:t>
            </a:r>
            <a:endParaRPr lang="en-US" i="1" dirty="0">
              <a:latin typeface="Calibri" pitchFamily="34" charset="0"/>
            </a:endParaRPr>
          </a:p>
        </p:txBody>
      </p:sp>
      <p:sp>
        <p:nvSpPr>
          <p:cNvPr id="6" name="Text Placeholder 29"/>
          <p:cNvSpPr txBox="1">
            <a:spLocks/>
          </p:cNvSpPr>
          <p:nvPr/>
        </p:nvSpPr>
        <p:spPr>
          <a:xfrm>
            <a:off x="755650" y="214313"/>
            <a:ext cx="8286750" cy="285750"/>
          </a:xfrm>
          <a:prstGeom prst="rect">
            <a:avLst/>
          </a:prstGeom>
        </p:spPr>
        <p:txBody>
          <a:bodyPr lIns="0" tIns="0" rIns="0" bIns="0"/>
          <a:lstStyle>
            <a:lvl1pPr marL="271463" indent="-271463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9138" indent="-268288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</a:defRPr>
            </a:lvl2pPr>
            <a:lvl3pPr marL="1165225" indent="-266700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11313" indent="-266700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1882775" indent="-53975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5pPr>
            <a:lvl6pPr marL="23399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6pPr>
            <a:lvl7pPr marL="27971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7pPr>
            <a:lvl8pPr marL="32543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8pPr>
            <a:lvl9pPr marL="37115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None/>
            </a:pPr>
            <a:r>
              <a:rPr lang="en-US" sz="1600" dirty="0" smtClean="0">
                <a:solidFill>
                  <a:srgbClr val="0070C0"/>
                </a:solidFill>
                <a:latin typeface="Calibri" pitchFamily="34" charset="0"/>
              </a:rPr>
              <a:t>CSEM </a:t>
            </a:r>
            <a:r>
              <a:rPr lang="en-US" sz="1600" i="1" dirty="0" smtClean="0">
                <a:solidFill>
                  <a:srgbClr val="0070C0"/>
                </a:solidFill>
                <a:latin typeface="Calibri" pitchFamily="34" charset="0"/>
              </a:rPr>
              <a:t>Scientific Instrumentation</a:t>
            </a:r>
            <a:r>
              <a:rPr lang="en-US" sz="1600" dirty="0" smtClean="0">
                <a:solidFill>
                  <a:srgbClr val="0070C0"/>
                </a:solidFill>
                <a:latin typeface="Calibri" pitchFamily="34" charset="0"/>
              </a:rPr>
              <a:t> examples	Science</a:t>
            </a:r>
            <a:endParaRPr lang="en-US" sz="1600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122" name="Rounded Rectangle 121"/>
          <p:cNvSpPr/>
          <p:nvPr/>
        </p:nvSpPr>
        <p:spPr>
          <a:xfrm>
            <a:off x="755650" y="1484784"/>
            <a:ext cx="1728118" cy="43204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r>
              <a:rPr lang="en-US" sz="2400" dirty="0" smtClean="0">
                <a:latin typeface="Calibri" pitchFamily="34" charset="0"/>
              </a:rPr>
              <a:t>Objectives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128" name="TextBox 127"/>
          <p:cNvSpPr txBox="1">
            <a:spLocks noChangeArrowheads="1"/>
          </p:cNvSpPr>
          <p:nvPr/>
        </p:nvSpPr>
        <p:spPr bwMode="auto">
          <a:xfrm>
            <a:off x="4421462" y="2191569"/>
            <a:ext cx="412839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Tested mechanism</a:t>
            </a:r>
            <a:endParaRPr lang="en-US" b="1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8" name="Picture 48" descr="prigoangles"/>
          <p:cNvPicPr>
            <a:picLocks noChangeAspect="1" noChangeArrowheads="1"/>
          </p:cNvPicPr>
          <p:nvPr/>
        </p:nvPicPr>
        <p:blipFill>
          <a:blip r:embed="rId3" cstate="print"/>
          <a:srcRect l="39599"/>
          <a:stretch>
            <a:fillRect/>
          </a:stretch>
        </p:blipFill>
        <p:spPr bwMode="auto">
          <a:xfrm>
            <a:off x="4283968" y="2060848"/>
            <a:ext cx="4429323" cy="39604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91055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Rounded Rectangle 186"/>
          <p:cNvSpPr/>
          <p:nvPr/>
        </p:nvSpPr>
        <p:spPr>
          <a:xfrm>
            <a:off x="4149539" y="1970786"/>
            <a:ext cx="4680520" cy="4104456"/>
          </a:xfrm>
          <a:prstGeom prst="roundRect">
            <a:avLst>
              <a:gd name="adj" fmla="val 3578"/>
            </a:avLst>
          </a:prstGeom>
          <a:solidFill>
            <a:schemeClr val="bg1"/>
          </a:solidFill>
          <a:ln w="6350">
            <a:solidFill>
              <a:schemeClr val="tx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0242" name="Title 6"/>
          <p:cNvSpPr>
            <a:spLocks noGrp="1"/>
          </p:cNvSpPr>
          <p:nvPr>
            <p:ph type="title"/>
          </p:nvPr>
        </p:nvSpPr>
        <p:spPr>
          <a:xfrm>
            <a:off x="755650" y="547688"/>
            <a:ext cx="8120063" cy="719137"/>
          </a:xfrm>
        </p:spPr>
        <p:txBody>
          <a:bodyPr/>
          <a:lstStyle/>
          <a:p>
            <a:pPr eaLnBrk="1" hangingPunct="1"/>
            <a:r>
              <a:rPr lang="en-US" i="1" dirty="0">
                <a:latin typeface="Calibri" pitchFamily="34" charset="0"/>
              </a:rPr>
              <a:t>PSI: </a:t>
            </a:r>
            <a:r>
              <a:rPr lang="de-DE" i="1" dirty="0">
                <a:latin typeface="Calibri" pitchFamily="34" charset="0"/>
              </a:rPr>
              <a:t>PRIGO </a:t>
            </a:r>
            <a:r>
              <a:rPr lang="en-US" i="1" dirty="0">
                <a:latin typeface="Calibri" pitchFamily="34" charset="0"/>
              </a:rPr>
              <a:t>X-ray diffraction </a:t>
            </a:r>
            <a:r>
              <a:rPr lang="en-US" i="1" dirty="0" smtClean="0">
                <a:latin typeface="Calibri" pitchFamily="34" charset="0"/>
              </a:rPr>
              <a:t>analysis goniometer</a:t>
            </a:r>
            <a:endParaRPr lang="en-US" dirty="0" smtClean="0">
              <a:latin typeface="Calibri" pitchFamily="34" charset="0"/>
            </a:endParaRPr>
          </a:p>
        </p:txBody>
      </p:sp>
      <p:sp>
        <p:nvSpPr>
          <p:cNvPr id="10243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755651" y="2109023"/>
            <a:ext cx="3312294" cy="4056281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en-GB" smtClean="0">
                <a:latin typeface="Calibri" pitchFamily="34" charset="0"/>
              </a:rPr>
              <a:t>Project started by PSI and EPFL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GB" smtClean="0">
                <a:latin typeface="Calibri" pitchFamily="34" charset="0"/>
              </a:rPr>
              <a:t>Optimisations of 6 DoF goniometer in collaboration with CSEM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GB" smtClean="0">
                <a:latin typeface="Calibri" pitchFamily="34" charset="0"/>
              </a:rPr>
              <a:t>Kinematic modeling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GB" smtClean="0">
                <a:latin typeface="Calibri" pitchFamily="34" charset="0"/>
              </a:rPr>
              <a:t>System control laws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GB" smtClean="0">
                <a:latin typeface="Calibri" pitchFamily="34" charset="0"/>
              </a:rPr>
              <a:t>Development of calibration procedure</a:t>
            </a:r>
            <a:endParaRPr lang="en-GB" smtClean="0">
              <a:latin typeface="Calibri" pitchFamily="34" charset="0"/>
            </a:endParaRPr>
          </a:p>
        </p:txBody>
      </p:sp>
      <p:sp>
        <p:nvSpPr>
          <p:cNvPr id="6" name="Text Placeholder 29"/>
          <p:cNvSpPr txBox="1">
            <a:spLocks/>
          </p:cNvSpPr>
          <p:nvPr/>
        </p:nvSpPr>
        <p:spPr>
          <a:xfrm>
            <a:off x="755650" y="214313"/>
            <a:ext cx="8286750" cy="285750"/>
          </a:xfrm>
          <a:prstGeom prst="rect">
            <a:avLst/>
          </a:prstGeom>
        </p:spPr>
        <p:txBody>
          <a:bodyPr lIns="0" tIns="0" rIns="0" bIns="0"/>
          <a:lstStyle>
            <a:lvl1pPr marL="271463" indent="-271463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9138" indent="-268288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</a:defRPr>
            </a:lvl2pPr>
            <a:lvl3pPr marL="1165225" indent="-266700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11313" indent="-266700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1882775" indent="-53975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5pPr>
            <a:lvl6pPr marL="23399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6pPr>
            <a:lvl7pPr marL="27971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7pPr>
            <a:lvl8pPr marL="32543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8pPr>
            <a:lvl9pPr marL="37115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None/>
            </a:pPr>
            <a:r>
              <a:rPr lang="en-US" sz="1600" dirty="0" smtClean="0">
                <a:solidFill>
                  <a:srgbClr val="0070C0"/>
                </a:solidFill>
                <a:latin typeface="Calibri" pitchFamily="34" charset="0"/>
              </a:rPr>
              <a:t>CSEM </a:t>
            </a:r>
            <a:r>
              <a:rPr lang="en-US" sz="1600" i="1" dirty="0" smtClean="0">
                <a:solidFill>
                  <a:srgbClr val="0070C0"/>
                </a:solidFill>
                <a:latin typeface="Calibri" pitchFamily="34" charset="0"/>
              </a:rPr>
              <a:t>Scientific Instrumentation </a:t>
            </a:r>
            <a:r>
              <a:rPr lang="en-US" sz="1600" dirty="0" smtClean="0">
                <a:solidFill>
                  <a:srgbClr val="0070C0"/>
                </a:solidFill>
                <a:latin typeface="Calibri" pitchFamily="34" charset="0"/>
              </a:rPr>
              <a:t>examples	Science</a:t>
            </a:r>
            <a:endParaRPr lang="en-US" sz="1600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201" name="TextBox 200"/>
          <p:cNvSpPr txBox="1">
            <a:spLocks noChangeArrowheads="1"/>
          </p:cNvSpPr>
          <p:nvPr/>
        </p:nvSpPr>
        <p:spPr bwMode="auto">
          <a:xfrm>
            <a:off x="4664967" y="5723964"/>
            <a:ext cx="364966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dirty="0" smtClean="0">
                <a:solidFill>
                  <a:srgbClr val="FF0000"/>
                </a:solidFill>
                <a:latin typeface="Calibri" pitchFamily="34" charset="0"/>
              </a:rPr>
              <a:t>www.psi.ch</a:t>
            </a:r>
            <a:endParaRPr lang="en-US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202" name="TextBox 201"/>
          <p:cNvSpPr txBox="1">
            <a:spLocks noChangeArrowheads="1"/>
          </p:cNvSpPr>
          <p:nvPr/>
        </p:nvSpPr>
        <p:spPr bwMode="auto">
          <a:xfrm>
            <a:off x="4421462" y="2060848"/>
            <a:ext cx="412839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dirty="0" smtClean="0">
                <a:solidFill>
                  <a:srgbClr val="FF0000"/>
                </a:solidFill>
                <a:latin typeface="Calibri" pitchFamily="34" charset="0"/>
              </a:rPr>
              <a:t>Second generation Mechanism</a:t>
            </a:r>
            <a:endParaRPr lang="en-US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535" name="Rounded Rectangle 534"/>
          <p:cNvSpPr/>
          <p:nvPr/>
        </p:nvSpPr>
        <p:spPr>
          <a:xfrm>
            <a:off x="755650" y="1484784"/>
            <a:ext cx="1296070" cy="43204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r>
              <a:rPr lang="en-US" sz="2400" smtClean="0">
                <a:latin typeface="Calibri" pitchFamily="34" charset="0"/>
              </a:rPr>
              <a:t>Results</a:t>
            </a:r>
            <a:endParaRPr lang="en-US">
              <a:latin typeface="Calibri" pitchFamily="34" charset="0"/>
            </a:endParaRPr>
          </a:p>
        </p:txBody>
      </p:sp>
      <p:pic>
        <p:nvPicPr>
          <p:cNvPr id="13" name="Picture 6" descr="\\srv-e\data-e\Groups\div_e\Projets\211\PRIGO_211_IN_1144\4_EXECUTION_DU_PROJET\WORKING_DIR\COMPLETE PRIGO III CD\Presentations,Summaries\Dimensionen 9.2.10\prigo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297" b="15094"/>
          <a:stretch>
            <a:fillRect/>
          </a:stretch>
        </p:blipFill>
        <p:spPr bwMode="auto">
          <a:xfrm>
            <a:off x="4644414" y="2487090"/>
            <a:ext cx="3620549" cy="2916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Rechteck 512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65635" y="5431631"/>
            <a:ext cx="622789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Bild 16" descr="PSI-Logo_narrow_30k.eps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56602" y="5431631"/>
            <a:ext cx="848458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5464950"/>
            <a:ext cx="1099515" cy="23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6353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Examples of development tools and data exchange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err="1" smtClean="0"/>
              <a:t>SolidWorks</a:t>
            </a:r>
            <a:r>
              <a:rPr lang="en-GB" dirty="0" smtClean="0"/>
              <a:t> CAD</a:t>
            </a:r>
          </a:p>
          <a:p>
            <a:r>
              <a:rPr lang="en-GB" dirty="0" err="1" smtClean="0"/>
              <a:t>GibbsCAM</a:t>
            </a:r>
            <a:r>
              <a:rPr lang="en-GB" dirty="0" smtClean="0"/>
              <a:t> CAM (workshop)</a:t>
            </a:r>
          </a:p>
          <a:p>
            <a:r>
              <a:rPr lang="en-GB" dirty="0" smtClean="0"/>
              <a:t>COMSOL Multiphysics FEA</a:t>
            </a:r>
          </a:p>
          <a:p>
            <a:r>
              <a:rPr lang="en-GB" dirty="0" smtClean="0"/>
              <a:t>Maple &amp; </a:t>
            </a:r>
            <a:r>
              <a:rPr lang="en-GB" dirty="0" err="1" smtClean="0"/>
              <a:t>MapleSim</a:t>
            </a:r>
            <a:r>
              <a:rPr lang="en-GB" dirty="0" smtClean="0"/>
              <a:t> (</a:t>
            </a:r>
            <a:r>
              <a:rPr lang="en-GB" dirty="0" err="1" smtClean="0"/>
              <a:t>Modelica</a:t>
            </a:r>
            <a:r>
              <a:rPr lang="en-GB" dirty="0" smtClean="0"/>
              <a:t> based) analytical tools</a:t>
            </a:r>
          </a:p>
          <a:p>
            <a:r>
              <a:rPr lang="en-GB" dirty="0" smtClean="0"/>
              <a:t>Matlab &amp; Simulink or Octave &amp; SciLab numerical tools</a:t>
            </a:r>
          </a:p>
          <a:p>
            <a:r>
              <a:rPr lang="en-GB" dirty="0" err="1" smtClean="0"/>
              <a:t>dSpace</a:t>
            </a:r>
            <a:r>
              <a:rPr lang="en-GB" dirty="0" smtClean="0"/>
              <a:t> rapid prototyping of control algorithms and data acquisitions</a:t>
            </a:r>
          </a:p>
          <a:p>
            <a:r>
              <a:rPr lang="en-GB" dirty="0" err="1" smtClean="0"/>
              <a:t>LabView</a:t>
            </a:r>
            <a:r>
              <a:rPr lang="en-GB" dirty="0"/>
              <a:t> </a:t>
            </a:r>
            <a:r>
              <a:rPr lang="en-GB" dirty="0" smtClean="0"/>
              <a:t>data acquisition</a:t>
            </a:r>
          </a:p>
          <a:p>
            <a:r>
              <a:rPr lang="en-GB" dirty="0" smtClean="0"/>
              <a:t>C+/# programming</a:t>
            </a:r>
          </a:p>
          <a:p>
            <a:endParaRPr lang="en-GB" dirty="0"/>
          </a:p>
          <a:p>
            <a:r>
              <a:rPr lang="en-GB" dirty="0" smtClean="0"/>
              <a:t>Optics and clean-room labs</a:t>
            </a:r>
          </a:p>
          <a:p>
            <a:r>
              <a:rPr lang="en-GB" dirty="0" smtClean="0"/>
              <a:t>Micro-vibration shakers and analysis instruments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latin typeface="Calibri" pitchFamily="34" charset="0"/>
              </a:rPr>
              <a:t>CSEM </a:t>
            </a:r>
            <a:r>
              <a:rPr lang="en-US" i="1" dirty="0">
                <a:latin typeface="Calibri" pitchFamily="34" charset="0"/>
              </a:rPr>
              <a:t>Scientific Instrumentation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516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4"/>
          <p:cNvSpPr>
            <a:spLocks noChangeArrowheads="1"/>
          </p:cNvSpPr>
          <p:nvPr/>
        </p:nvSpPr>
        <p:spPr bwMode="auto">
          <a:xfrm>
            <a:off x="755650" y="9525"/>
            <a:ext cx="76327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0" hangingPunct="0"/>
            <a:endParaRPr lang="en-US" sz="2400" b="1" dirty="0">
              <a:solidFill>
                <a:schemeClr val="accent1"/>
              </a:solidFill>
            </a:endParaRPr>
          </a:p>
        </p:txBody>
      </p:sp>
      <p:pic>
        <p:nvPicPr>
          <p:cNvPr id="28675" name="Picture 5" descr="IMG0041"/>
          <p:cNvPicPr>
            <a:picLocks noChangeAspect="1" noChangeArrowheads="1"/>
          </p:cNvPicPr>
          <p:nvPr/>
        </p:nvPicPr>
        <p:blipFill rotWithShape="1">
          <a:blip r:embed="rId2">
            <a:lum bright="30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68"/>
          <a:stretch/>
        </p:blipFill>
        <p:spPr bwMode="auto">
          <a:xfrm>
            <a:off x="3563888" y="1306478"/>
            <a:ext cx="2341563" cy="266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6" name="Picture 6" descr="DSCF8505c_choisi_sup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374"/>
          <a:stretch>
            <a:fillRect/>
          </a:stretch>
        </p:blipFill>
        <p:spPr bwMode="auto">
          <a:xfrm>
            <a:off x="6112453" y="1404775"/>
            <a:ext cx="2961761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7" name="Picture 7" descr="ratchet_mpx"/>
          <p:cNvPicPr>
            <a:picLocks noChangeAspect="1" noChangeArrowheads="1"/>
          </p:cNvPicPr>
          <p:nvPr/>
        </p:nvPicPr>
        <p:blipFill rotWithShape="1">
          <a:blip r:embed="rId4">
            <a:lum bright="-6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85" b="5046"/>
          <a:stretch/>
        </p:blipFill>
        <p:spPr bwMode="auto">
          <a:xfrm>
            <a:off x="6782435" y="4027488"/>
            <a:ext cx="2319338" cy="2320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8" name="Picture 8" descr="IS_with_ratchet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1" t="-27" r="972"/>
          <a:stretch>
            <a:fillRect/>
          </a:stretch>
        </p:blipFill>
        <p:spPr bwMode="auto">
          <a:xfrm>
            <a:off x="3084830" y="4027487"/>
            <a:ext cx="3640138" cy="2302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9" name="Picture 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" y="4027488"/>
            <a:ext cx="2976563" cy="2322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6000" y="476672"/>
            <a:ext cx="7650162" cy="720725"/>
          </a:xfrm>
        </p:spPr>
        <p:txBody>
          <a:bodyPr/>
          <a:lstStyle/>
          <a:p>
            <a:pPr eaLnBrk="1" hangingPunct="1"/>
            <a:r>
              <a:rPr lang="en-US" i="1" dirty="0" err="1">
                <a:latin typeface="Calibri" pitchFamily="34" charset="0"/>
              </a:rPr>
              <a:t>FlexTec</a:t>
            </a:r>
            <a:r>
              <a:rPr lang="en-US" i="1" dirty="0">
                <a:latin typeface="Calibri" pitchFamily="34" charset="0"/>
              </a:rPr>
              <a:t> : Flexure-based </a:t>
            </a:r>
            <a:r>
              <a:rPr lang="en-US" i="1" dirty="0" smtClean="0">
                <a:latin typeface="Calibri" pitchFamily="34" charset="0"/>
              </a:rPr>
              <a:t>mechanisms</a:t>
            </a:r>
            <a:endParaRPr lang="en-GB" i="1" dirty="0">
              <a:latin typeface="Calibri" pitchFamily="34" charset="0"/>
            </a:endParaRPr>
          </a:p>
        </p:txBody>
      </p:sp>
      <p:sp>
        <p:nvSpPr>
          <p:cNvPr id="10" name="Text Placeholder 29"/>
          <p:cNvSpPr txBox="1">
            <a:spLocks/>
          </p:cNvSpPr>
          <p:nvPr/>
        </p:nvSpPr>
        <p:spPr>
          <a:xfrm>
            <a:off x="755650" y="214313"/>
            <a:ext cx="8286750" cy="285750"/>
          </a:xfrm>
          <a:prstGeom prst="rect">
            <a:avLst/>
          </a:prstGeom>
        </p:spPr>
        <p:txBody>
          <a:bodyPr lIns="0" tIns="0" rIns="0" bIns="0"/>
          <a:lstStyle>
            <a:lvl1pPr marL="271463" indent="-271463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9138" indent="-268288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</a:defRPr>
            </a:lvl2pPr>
            <a:lvl3pPr marL="1165225" indent="-266700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11313" indent="-266700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1882775" indent="-53975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5pPr>
            <a:lvl6pPr marL="23399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6pPr>
            <a:lvl7pPr marL="27971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7pPr>
            <a:lvl8pPr marL="32543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8pPr>
            <a:lvl9pPr marL="37115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None/>
            </a:pPr>
            <a:r>
              <a:rPr lang="en-US" sz="1600" dirty="0" smtClean="0">
                <a:solidFill>
                  <a:srgbClr val="0070C0"/>
                </a:solidFill>
                <a:latin typeface="Calibri" pitchFamily="34" charset="0"/>
              </a:rPr>
              <a:t>CSEM </a:t>
            </a:r>
            <a:r>
              <a:rPr lang="en-US" sz="1600" i="1" dirty="0" smtClean="0">
                <a:solidFill>
                  <a:srgbClr val="0070C0"/>
                </a:solidFill>
                <a:latin typeface="Calibri" pitchFamily="34" charset="0"/>
              </a:rPr>
              <a:t>Scientific Instrumentation </a:t>
            </a:r>
            <a:r>
              <a:rPr lang="en-US" sz="1600" dirty="0" smtClean="0">
                <a:solidFill>
                  <a:srgbClr val="0070C0"/>
                </a:solidFill>
                <a:latin typeface="Calibri" pitchFamily="34" charset="0"/>
              </a:rPr>
              <a:t>examples</a:t>
            </a:r>
            <a:endParaRPr lang="en-US" sz="1600" dirty="0">
              <a:solidFill>
                <a:srgbClr val="0070C0"/>
              </a:solidFill>
              <a:latin typeface="Calibri" pitchFamily="34" charset="0"/>
            </a:endParaRPr>
          </a:p>
        </p:txBody>
      </p:sp>
      <p:pic>
        <p:nvPicPr>
          <p:cNvPr id="14" name="Picture 4">
            <a:hlinkClick r:id="rId7" action="ppaction://hlinkfile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926" y="1373532"/>
            <a:ext cx="3336188" cy="2479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8565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6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Thank you for your attention!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Calibri" pitchFamily="34" charset="0"/>
              </a:rPr>
              <a:t>Outline</a:t>
            </a:r>
          </a:p>
        </p:txBody>
      </p:sp>
      <p:sp>
        <p:nvSpPr>
          <p:cNvPr id="10243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755650" y="1619250"/>
            <a:ext cx="8135938" cy="4572000"/>
          </a:xfrm>
        </p:spPr>
        <p:txBody>
          <a:bodyPr/>
          <a:lstStyle/>
          <a:p>
            <a:pPr eaLnBrk="1" hangingPunct="1">
              <a:spcBef>
                <a:spcPts val="1200"/>
              </a:spcBef>
              <a:buFont typeface="Wingdings" pitchFamily="2" charset="2"/>
              <a:buChar char="Ø"/>
            </a:pPr>
            <a:endParaRPr lang="en-US" sz="2400" dirty="0" smtClean="0">
              <a:latin typeface="Calibri" pitchFamily="34" charset="0"/>
            </a:endParaRPr>
          </a:p>
          <a:p>
            <a:pPr marL="355600" indent="-355600" eaLnBrk="1" hangingPunct="1">
              <a:spcBef>
                <a:spcPts val="1200"/>
              </a:spcBef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CSEM at a glance</a:t>
            </a:r>
          </a:p>
          <a:p>
            <a:pPr marL="355600" indent="-355600" eaLnBrk="1" hangingPunct="1">
              <a:spcBef>
                <a:spcPts val="1200"/>
              </a:spcBef>
              <a:buFont typeface="Wingdings" pitchFamily="2" charset="2"/>
              <a:buChar char="Ø"/>
            </a:pPr>
            <a:endParaRPr lang="en-US" sz="2400" dirty="0" smtClean="0">
              <a:latin typeface="Calibri" pitchFamily="34" charset="0"/>
            </a:endParaRPr>
          </a:p>
          <a:p>
            <a:pPr marL="355600" indent="-355600" eaLnBrk="1" hangingPunct="1">
              <a:spcBef>
                <a:spcPts val="1200"/>
              </a:spcBef>
              <a:buFont typeface="Wingdings" pitchFamily="2" charset="2"/>
              <a:buChar char="Ø"/>
            </a:pPr>
            <a:r>
              <a:rPr lang="en-US" sz="2400" b="1" dirty="0">
                <a:latin typeface="Calibri" pitchFamily="34" charset="0"/>
              </a:rPr>
              <a:t>Key competencies for Scientific Instrumentation </a:t>
            </a:r>
          </a:p>
          <a:p>
            <a:pPr marL="355600" indent="-355600" eaLnBrk="1" hangingPunct="1">
              <a:spcBef>
                <a:spcPts val="1200"/>
              </a:spcBef>
              <a:buFont typeface="Wingdings" pitchFamily="2" charset="2"/>
              <a:buChar char="Ø"/>
            </a:pPr>
            <a:endParaRPr lang="en-US" sz="2400" dirty="0">
              <a:latin typeface="Calibri" pitchFamily="34" charset="0"/>
            </a:endParaRPr>
          </a:p>
          <a:p>
            <a:pPr marL="355600" indent="-355600" eaLnBrk="1" hangingPunct="1">
              <a:spcBef>
                <a:spcPts val="1200"/>
              </a:spcBef>
              <a:buFont typeface="Wingdings" pitchFamily="2" charset="2"/>
              <a:buChar char="Ø"/>
            </a:pPr>
            <a:r>
              <a:rPr lang="en-US" sz="2400" i="1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Scientific Instrumentation 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project examples</a:t>
            </a:r>
            <a:endParaRPr lang="en-US" sz="2400" b="1" dirty="0" smtClean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5" name="Text Placeholder 29"/>
          <p:cNvSpPr txBox="1">
            <a:spLocks/>
          </p:cNvSpPr>
          <p:nvPr/>
        </p:nvSpPr>
        <p:spPr>
          <a:xfrm>
            <a:off x="755650" y="214313"/>
            <a:ext cx="8286750" cy="285750"/>
          </a:xfrm>
          <a:prstGeom prst="rect">
            <a:avLst/>
          </a:prstGeom>
        </p:spPr>
        <p:txBody>
          <a:bodyPr lIns="0" tIns="0" rIns="0" bIns="0"/>
          <a:lstStyle>
            <a:lvl1pPr marL="271463" indent="-271463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9138" indent="-268288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</a:defRPr>
            </a:lvl2pPr>
            <a:lvl3pPr marL="1165225" indent="-266700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11313" indent="-266700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1882775" indent="-53975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5pPr>
            <a:lvl6pPr marL="23399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6pPr>
            <a:lvl7pPr marL="27971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7pPr>
            <a:lvl8pPr marL="32543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8pPr>
            <a:lvl9pPr marL="37115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None/>
            </a:pPr>
            <a:r>
              <a:rPr lang="fr-CH" sz="1600" dirty="0">
                <a:solidFill>
                  <a:srgbClr val="0070C0"/>
                </a:solidFill>
                <a:latin typeface="Calibri" pitchFamily="34" charset="0"/>
              </a:rPr>
              <a:t>Centre Suisse d’Electronique et de Microtechnique </a:t>
            </a:r>
            <a:r>
              <a:rPr lang="fr-CH" sz="1600" dirty="0" smtClean="0">
                <a:solidFill>
                  <a:srgbClr val="0070C0"/>
                </a:solidFill>
                <a:latin typeface="Calibri" pitchFamily="34" charset="0"/>
              </a:rPr>
              <a:t>SA</a:t>
            </a:r>
            <a:endParaRPr lang="fr-CH" sz="1600" dirty="0">
              <a:solidFill>
                <a:srgbClr val="0070C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9467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Calibri" pitchFamily="34" charset="0"/>
              </a:rPr>
              <a:t>Key competences to support the </a:t>
            </a:r>
            <a:r>
              <a:rPr lang="en-US" b="1" dirty="0" smtClean="0">
                <a:latin typeface="Calibri" pitchFamily="34" charset="0"/>
              </a:rPr>
              <a:t>Scientific instrumentation</a:t>
            </a:r>
            <a:r>
              <a:rPr lang="en-US" dirty="0" smtClean="0">
                <a:latin typeface="Calibri" pitchFamily="34" charset="0"/>
              </a:rPr>
              <a:t> for in the development of innovative prototypes and product concepts</a:t>
            </a:r>
            <a:endParaRPr lang="en-US" dirty="0" smtClean="0">
              <a:solidFill>
                <a:schemeClr val="accent1"/>
              </a:solidFill>
              <a:latin typeface="Calibri" pitchFamily="34" charset="0"/>
            </a:endParaRPr>
          </a:p>
          <a:p>
            <a:pPr marL="523875" lvl="1" indent="-285750">
              <a:lnSpc>
                <a:spcPct val="110000"/>
              </a:lnSpc>
              <a:buFont typeface="Wingdings" pitchFamily="2" charset="2"/>
              <a:buChar char="v"/>
            </a:pPr>
            <a:r>
              <a:rPr lang="en-US" sz="1600" dirty="0" smtClean="0">
                <a:latin typeface="Calibri" pitchFamily="34" charset="0"/>
              </a:rPr>
              <a:t>Multi-disciplinary team of engineers</a:t>
            </a:r>
          </a:p>
          <a:p>
            <a:pPr marL="523875" lvl="1" indent="-285750">
              <a:lnSpc>
                <a:spcPct val="110000"/>
              </a:lnSpc>
              <a:buFont typeface="Wingdings" pitchFamily="2" charset="2"/>
              <a:buChar char="v"/>
            </a:pPr>
            <a:r>
              <a:rPr lang="en-US" sz="1600" dirty="0" smtClean="0">
                <a:latin typeface="Calibri" pitchFamily="34" charset="0"/>
              </a:rPr>
              <a:t>Innovative </a:t>
            </a:r>
            <a:r>
              <a:rPr lang="en-US" sz="1600" b="1" dirty="0" smtClean="0">
                <a:latin typeface="Calibri" pitchFamily="34" charset="0"/>
              </a:rPr>
              <a:t>systems </a:t>
            </a:r>
            <a:r>
              <a:rPr lang="en-US" sz="1600" b="1" dirty="0">
                <a:latin typeface="Calibri" pitchFamily="34" charset="0"/>
              </a:rPr>
              <a:t>design</a:t>
            </a:r>
            <a:r>
              <a:rPr lang="en-US" sz="1600" dirty="0">
                <a:latin typeface="Calibri" pitchFamily="34" charset="0"/>
              </a:rPr>
              <a:t> and multi-physics modeling</a:t>
            </a:r>
          </a:p>
          <a:p>
            <a:pPr marL="523875" lvl="1" indent="-285750">
              <a:lnSpc>
                <a:spcPct val="110000"/>
              </a:lnSpc>
              <a:buFont typeface="Wingdings" pitchFamily="2" charset="2"/>
              <a:buChar char="v"/>
            </a:pPr>
            <a:r>
              <a:rPr lang="en-US" sz="1600" dirty="0">
                <a:latin typeface="Calibri" pitchFamily="34" charset="0"/>
              </a:rPr>
              <a:t>Capability to produce and to tests advanced prototypes </a:t>
            </a:r>
          </a:p>
          <a:p>
            <a:pPr marL="523875" lvl="1" indent="-285750">
              <a:lnSpc>
                <a:spcPct val="110000"/>
              </a:lnSpc>
              <a:buFont typeface="Wingdings" pitchFamily="2" charset="2"/>
              <a:buChar char="v"/>
            </a:pPr>
            <a:r>
              <a:rPr lang="en-US" sz="1600" dirty="0">
                <a:latin typeface="Calibri" pitchFamily="34" charset="0"/>
              </a:rPr>
              <a:t>Perform feasibility studies and small series production</a:t>
            </a:r>
          </a:p>
          <a:p>
            <a:pPr marL="523875" lvl="1" indent="-285750">
              <a:lnSpc>
                <a:spcPct val="110000"/>
              </a:lnSpc>
              <a:buFont typeface="Wingdings" pitchFamily="2" charset="2"/>
              <a:buChar char="v"/>
            </a:pPr>
            <a:r>
              <a:rPr lang="en-US" sz="1600" dirty="0">
                <a:latin typeface="Calibri" pitchFamily="34" charset="0"/>
              </a:rPr>
              <a:t>Follow </a:t>
            </a:r>
            <a:r>
              <a:rPr lang="en-US" sz="1600" dirty="0" smtClean="0">
                <a:latin typeface="Calibri" pitchFamily="34" charset="0"/>
              </a:rPr>
              <a:t>up quality aspects,  space hardware …</a:t>
            </a:r>
          </a:p>
          <a:p>
            <a:pPr marL="0" indent="-209550">
              <a:spcBef>
                <a:spcPts val="2400"/>
              </a:spcBef>
              <a:buNone/>
            </a:pPr>
            <a:r>
              <a:rPr lang="en-US" dirty="0" smtClean="0">
                <a:latin typeface="Calibri" pitchFamily="34" charset="0"/>
              </a:rPr>
              <a:t>Focus on three application domains:</a:t>
            </a:r>
          </a:p>
          <a:p>
            <a:pPr marL="523875" lvl="1" indent="-285750">
              <a:lnSpc>
                <a:spcPct val="110000"/>
              </a:lnSpc>
              <a:spcBef>
                <a:spcPts val="1200"/>
              </a:spcBef>
              <a:buFont typeface="Wingdings" pitchFamily="2" charset="2"/>
              <a:buChar char="v"/>
            </a:pPr>
            <a:r>
              <a:rPr lang="en-US" sz="1600" dirty="0" err="1" smtClean="0">
                <a:latin typeface="Calibri" pitchFamily="34" charset="0"/>
              </a:rPr>
              <a:t>MacroMems</a:t>
            </a:r>
            <a:endParaRPr lang="en-US" sz="1600" dirty="0">
              <a:latin typeface="Calibri" pitchFamily="34" charset="0"/>
            </a:endParaRPr>
          </a:p>
          <a:p>
            <a:pPr marL="523875" lvl="1" indent="-285750">
              <a:lnSpc>
                <a:spcPct val="110000"/>
              </a:lnSpc>
              <a:buFont typeface="Wingdings" pitchFamily="2" charset="2"/>
              <a:buChar char="v"/>
            </a:pPr>
            <a:r>
              <a:rPr lang="en-US" sz="1600" dirty="0" smtClean="0">
                <a:latin typeface="Calibri" pitchFamily="34" charset="0"/>
              </a:rPr>
              <a:t>Atomic clocks and lasers</a:t>
            </a:r>
          </a:p>
          <a:p>
            <a:pPr marL="523875" lvl="1" indent="-285750">
              <a:lnSpc>
                <a:spcPct val="110000"/>
              </a:lnSpc>
              <a:buFont typeface="Wingdings" pitchFamily="2" charset="2"/>
              <a:buChar char="v"/>
            </a:pPr>
            <a:r>
              <a:rPr lang="en-US" sz="1600" dirty="0" smtClean="0">
                <a:latin typeface="Calibri" pitchFamily="34" charset="0"/>
              </a:rPr>
              <a:t>Advanced mechanisms for space applications and </a:t>
            </a:r>
            <a:r>
              <a:rPr lang="en-US" sz="1600" dirty="0" smtClean="0">
                <a:latin typeface="Calibri" pitchFamily="34" charset="0"/>
              </a:rPr>
              <a:t>astrophysics</a:t>
            </a:r>
            <a:endParaRPr lang="en-US" sz="1600" dirty="0" smtClean="0">
              <a:latin typeface="Calibri" pitchFamily="34" charset="0"/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competences for </a:t>
            </a:r>
            <a:r>
              <a:rPr lang="en-US" i="1" dirty="0" smtClean="0"/>
              <a:t>Scientific Instrumentation</a:t>
            </a:r>
          </a:p>
        </p:txBody>
      </p:sp>
      <p:pic>
        <p:nvPicPr>
          <p:cNvPr id="5124" name="Picture 5"/>
          <p:cNvPicPr>
            <a:picLocks noChangeAspect="1" noChangeArrowheads="1"/>
          </p:cNvPicPr>
          <p:nvPr/>
        </p:nvPicPr>
        <p:blipFill>
          <a:blip r:embed="rId3" cstate="print"/>
          <a:srcRect r="1724"/>
          <a:stretch>
            <a:fillRect/>
          </a:stretch>
        </p:blipFill>
        <p:spPr bwMode="auto">
          <a:xfrm>
            <a:off x="5937726" y="2386598"/>
            <a:ext cx="3159349" cy="244827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</p:pic>
      <p:sp>
        <p:nvSpPr>
          <p:cNvPr id="8" name="Text Placeholder 29"/>
          <p:cNvSpPr txBox="1">
            <a:spLocks/>
          </p:cNvSpPr>
          <p:nvPr/>
        </p:nvSpPr>
        <p:spPr>
          <a:xfrm>
            <a:off x="755650" y="214313"/>
            <a:ext cx="8286750" cy="285750"/>
          </a:xfrm>
          <a:prstGeom prst="rect">
            <a:avLst/>
          </a:prstGeom>
        </p:spPr>
        <p:txBody>
          <a:bodyPr lIns="0" tIns="0" rIns="0" bIns="0"/>
          <a:lstStyle>
            <a:lvl1pPr marL="271463" indent="-271463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9138" indent="-268288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</a:defRPr>
            </a:lvl2pPr>
            <a:lvl3pPr marL="1165225" indent="-266700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11313" indent="-266700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1882775" indent="-53975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5pPr>
            <a:lvl6pPr marL="23399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6pPr>
            <a:lvl7pPr marL="27971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7pPr>
            <a:lvl8pPr marL="32543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8pPr>
            <a:lvl9pPr marL="37115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None/>
            </a:pPr>
            <a:r>
              <a:rPr lang="fr-CH" sz="1600" dirty="0">
                <a:solidFill>
                  <a:srgbClr val="0070C0"/>
                </a:solidFill>
                <a:latin typeface="Calibri" pitchFamily="34" charset="0"/>
              </a:rPr>
              <a:t>Centre Suisse d’Electronique et de Microtechnique </a:t>
            </a:r>
            <a:r>
              <a:rPr lang="fr-CH" sz="1600" dirty="0" smtClean="0">
                <a:solidFill>
                  <a:srgbClr val="0070C0"/>
                </a:solidFill>
                <a:latin typeface="Calibri" pitchFamily="34" charset="0"/>
              </a:rPr>
              <a:t>SA</a:t>
            </a:r>
            <a:endParaRPr lang="fr-CH" sz="1600" dirty="0">
              <a:solidFill>
                <a:srgbClr val="0070C0"/>
              </a:solidFill>
              <a:latin typeface="Calibri" pitchFamily="34" charset="0"/>
            </a:endParaRPr>
          </a:p>
        </p:txBody>
      </p:sp>
      <p:pic>
        <p:nvPicPr>
          <p:cNvPr id="6" name="Picture 5" descr="iso900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85518" y="5309194"/>
            <a:ext cx="1000126" cy="1000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5234946" y="6021288"/>
            <a:ext cx="30814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>
                <a:latin typeface="Calibri" pitchFamily="34" charset="0"/>
              </a:rPr>
              <a:t>Management Systems - ISO 9001:2008</a:t>
            </a:r>
            <a:endParaRPr lang="en-GB" sz="1400" i="1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5823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Calibri" pitchFamily="34" charset="0"/>
              </a:rPr>
              <a:t>Outline</a:t>
            </a:r>
          </a:p>
        </p:txBody>
      </p:sp>
      <p:sp>
        <p:nvSpPr>
          <p:cNvPr id="10243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755650" y="1619250"/>
            <a:ext cx="8135938" cy="4572000"/>
          </a:xfrm>
        </p:spPr>
        <p:txBody>
          <a:bodyPr/>
          <a:lstStyle/>
          <a:p>
            <a:pPr eaLnBrk="1" hangingPunct="1">
              <a:spcBef>
                <a:spcPts val="1200"/>
              </a:spcBef>
              <a:buFont typeface="Wingdings" pitchFamily="2" charset="2"/>
              <a:buChar char="Ø"/>
            </a:pPr>
            <a:endParaRPr lang="en-US" sz="2400" dirty="0" smtClean="0">
              <a:latin typeface="Calibri" pitchFamily="34" charset="0"/>
            </a:endParaRPr>
          </a:p>
          <a:p>
            <a:pPr marL="355600" indent="-355600" eaLnBrk="1" hangingPunct="1">
              <a:spcBef>
                <a:spcPts val="1200"/>
              </a:spcBef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CSEM at a glance</a:t>
            </a:r>
          </a:p>
          <a:p>
            <a:pPr marL="355600" indent="-355600" eaLnBrk="1" hangingPunct="1">
              <a:spcBef>
                <a:spcPts val="1200"/>
              </a:spcBef>
              <a:buFont typeface="Wingdings" pitchFamily="2" charset="2"/>
              <a:buChar char="Ø"/>
            </a:pPr>
            <a:endParaRPr lang="en-US" sz="2400" dirty="0" smtClean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  <a:p>
            <a:pPr marL="355600" indent="-355600" eaLnBrk="1" hangingPunct="1">
              <a:spcBef>
                <a:spcPts val="1200"/>
              </a:spcBef>
              <a:buFont typeface="Wingdings" pitchFamily="2" charset="2"/>
              <a:buChar char="Ø"/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Key competencies for Scientific Instrumentation</a:t>
            </a:r>
          </a:p>
          <a:p>
            <a:pPr marL="355600" indent="-355600" eaLnBrk="1" hangingPunct="1">
              <a:spcBef>
                <a:spcPts val="1200"/>
              </a:spcBef>
              <a:buFont typeface="Wingdings" pitchFamily="2" charset="2"/>
              <a:buChar char="Ø"/>
            </a:pPr>
            <a:endParaRPr lang="en-US" sz="2400" dirty="0">
              <a:latin typeface="Calibri" pitchFamily="34" charset="0"/>
            </a:endParaRPr>
          </a:p>
          <a:p>
            <a:pPr marL="355600" indent="-355600" eaLnBrk="1" hangingPunct="1">
              <a:spcBef>
                <a:spcPts val="1200"/>
              </a:spcBef>
              <a:buFont typeface="Wingdings" pitchFamily="2" charset="2"/>
              <a:buChar char="Ø"/>
            </a:pPr>
            <a:r>
              <a:rPr lang="en-US" sz="2400" b="1" i="1" dirty="0" smtClean="0">
                <a:latin typeface="Calibri" pitchFamily="34" charset="0"/>
              </a:rPr>
              <a:t>Scientific Instrumentation </a:t>
            </a:r>
            <a:r>
              <a:rPr lang="en-US" sz="2400" b="1" dirty="0" smtClean="0">
                <a:latin typeface="Calibri" pitchFamily="34" charset="0"/>
              </a:rPr>
              <a:t>project examples</a:t>
            </a:r>
          </a:p>
        </p:txBody>
      </p:sp>
      <p:sp>
        <p:nvSpPr>
          <p:cNvPr id="4" name="Text Placeholder 29"/>
          <p:cNvSpPr txBox="1">
            <a:spLocks/>
          </p:cNvSpPr>
          <p:nvPr/>
        </p:nvSpPr>
        <p:spPr>
          <a:xfrm>
            <a:off x="755650" y="214313"/>
            <a:ext cx="8286750" cy="285750"/>
          </a:xfrm>
          <a:prstGeom prst="rect">
            <a:avLst/>
          </a:prstGeom>
        </p:spPr>
        <p:txBody>
          <a:bodyPr lIns="0" tIns="0" rIns="0" bIns="0"/>
          <a:lstStyle>
            <a:lvl1pPr marL="271463" indent="-271463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9138" indent="-268288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</a:defRPr>
            </a:lvl2pPr>
            <a:lvl3pPr marL="1165225" indent="-266700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11313" indent="-266700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1882775" indent="-53975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5pPr>
            <a:lvl6pPr marL="23399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6pPr>
            <a:lvl7pPr marL="27971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7pPr>
            <a:lvl8pPr marL="32543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8pPr>
            <a:lvl9pPr marL="37115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None/>
            </a:pPr>
            <a:r>
              <a:rPr lang="fr-CH" sz="1600" dirty="0">
                <a:solidFill>
                  <a:srgbClr val="0070C0"/>
                </a:solidFill>
                <a:latin typeface="Calibri" pitchFamily="34" charset="0"/>
              </a:rPr>
              <a:t>Centre Suisse d’Electronique et de Microtechnique </a:t>
            </a:r>
            <a:r>
              <a:rPr lang="fr-CH" sz="1600" dirty="0" smtClean="0">
                <a:solidFill>
                  <a:srgbClr val="0070C0"/>
                </a:solidFill>
                <a:latin typeface="Calibri" pitchFamily="34" charset="0"/>
              </a:rPr>
              <a:t>SA</a:t>
            </a:r>
            <a:endParaRPr lang="fr-CH" sz="1600" dirty="0">
              <a:solidFill>
                <a:srgbClr val="0070C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370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9372" y="4754328"/>
            <a:ext cx="1469132" cy="1605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Technology’s Offer</a:t>
            </a:r>
            <a:endParaRPr lang="fr-CH" smtClean="0"/>
          </a:p>
        </p:txBody>
      </p:sp>
      <p:sp>
        <p:nvSpPr>
          <p:cNvPr id="4" name="Text Placeholder 29"/>
          <p:cNvSpPr txBox="1">
            <a:spLocks/>
          </p:cNvSpPr>
          <p:nvPr/>
        </p:nvSpPr>
        <p:spPr>
          <a:xfrm>
            <a:off x="755650" y="214313"/>
            <a:ext cx="8286750" cy="285750"/>
          </a:xfrm>
          <a:prstGeom prst="rect">
            <a:avLst/>
          </a:prstGeom>
        </p:spPr>
        <p:txBody>
          <a:bodyPr lIns="0" tIns="0" rIns="0" bIns="0"/>
          <a:lstStyle>
            <a:lvl1pPr marL="271463" indent="-271463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9138" indent="-268288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</a:defRPr>
            </a:lvl2pPr>
            <a:lvl3pPr marL="1165225" indent="-266700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11313" indent="-266700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1882775" indent="-53975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5pPr>
            <a:lvl6pPr marL="23399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6pPr>
            <a:lvl7pPr marL="27971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7pPr>
            <a:lvl8pPr marL="32543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8pPr>
            <a:lvl9pPr marL="37115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None/>
            </a:pPr>
            <a:r>
              <a:rPr lang="en-US" sz="1600" dirty="0">
                <a:solidFill>
                  <a:srgbClr val="0070C0"/>
                </a:solidFill>
                <a:latin typeface="Calibri" pitchFamily="34" charset="0"/>
              </a:rPr>
              <a:t>CSEM </a:t>
            </a:r>
            <a:r>
              <a:rPr lang="en-US" sz="1600" i="1" dirty="0">
                <a:solidFill>
                  <a:srgbClr val="0070C0"/>
                </a:solidFill>
                <a:latin typeface="Calibri" pitchFamily="34" charset="0"/>
              </a:rPr>
              <a:t>Scientific Instrumentation</a:t>
            </a:r>
            <a:r>
              <a:rPr lang="en-US" sz="1600" dirty="0">
                <a:solidFill>
                  <a:srgbClr val="0070C0"/>
                </a:solidFill>
                <a:latin typeface="Calibri" pitchFamily="34" charset="0"/>
              </a:rPr>
              <a:t> technology’s offer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635896" y="1637184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Atomic clocks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19944" y="1637184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Stabilized lasers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228184" y="1672919"/>
            <a:ext cx="281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/>
              <a:t>Remote</a:t>
            </a:r>
            <a:r>
              <a:rPr lang="fr-CH" dirty="0"/>
              <a:t> </a:t>
            </a:r>
            <a:r>
              <a:rPr lang="fr-CH" dirty="0" err="1"/>
              <a:t>optical</a:t>
            </a:r>
            <a:r>
              <a:rPr lang="fr-CH" dirty="0"/>
              <a:t> </a:t>
            </a:r>
            <a:r>
              <a:rPr lang="fr-CH" dirty="0" err="1"/>
              <a:t>sensing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831" y="2043332"/>
            <a:ext cx="2810603" cy="20106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269977"/>
            <a:ext cx="2680268" cy="1751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4" descr="C:\Users\jha\Desktop\Photos_SMAC_D70\DSC_0061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12" t="7134"/>
          <a:stretch/>
        </p:blipFill>
        <p:spPr bwMode="auto">
          <a:xfrm>
            <a:off x="3447086" y="2319106"/>
            <a:ext cx="2349050" cy="161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"/>
          <p:cNvSpPr txBox="1">
            <a:spLocks noChangeArrowheads="1"/>
          </p:cNvSpPr>
          <p:nvPr/>
        </p:nvSpPr>
        <p:spPr bwMode="auto">
          <a:xfrm>
            <a:off x="3781512" y="2043332"/>
            <a:ext cx="14369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800" b="1" dirty="0" smtClean="0">
                <a:solidFill>
                  <a:schemeClr val="accent1"/>
                </a:solidFill>
              </a:rPr>
              <a:t>Miniature atomic clock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2137421"/>
            <a:ext cx="1875384" cy="1436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3259" y="3602279"/>
            <a:ext cx="1497093" cy="128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40930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Rounded Rectangle 126"/>
          <p:cNvSpPr/>
          <p:nvPr/>
        </p:nvSpPr>
        <p:spPr>
          <a:xfrm>
            <a:off x="4149539" y="1830178"/>
            <a:ext cx="4680520" cy="4191110"/>
          </a:xfrm>
          <a:prstGeom prst="roundRect">
            <a:avLst>
              <a:gd name="adj" fmla="val 3578"/>
            </a:avLst>
          </a:prstGeom>
          <a:solidFill>
            <a:schemeClr val="bg1"/>
          </a:solidFill>
          <a:ln w="6350">
            <a:solidFill>
              <a:schemeClr val="tx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0243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755650" y="1844824"/>
            <a:ext cx="3312294" cy="4464496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Realization of state-of-the-art stabilized lasers 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Full know-how on:</a:t>
            </a:r>
          </a:p>
          <a:p>
            <a:pPr marL="538163" lvl="1" eaLnBrk="1" hangingPunct="1">
              <a:buFont typeface="Arial" pitchFamily="34" charset="0"/>
              <a:buChar char="•"/>
            </a:pPr>
            <a:r>
              <a:rPr lang="en-US" dirty="0" smtClean="0">
                <a:latin typeface="Calibri" pitchFamily="34" charset="0"/>
              </a:rPr>
              <a:t>Optical frequency reference (optical reference cavity, atomic cells)</a:t>
            </a:r>
          </a:p>
          <a:p>
            <a:pPr marL="538163" lvl="1" eaLnBrk="1" hangingPunct="1">
              <a:buFont typeface="Arial" pitchFamily="34" charset="0"/>
              <a:buChar char="•"/>
            </a:pPr>
            <a:r>
              <a:rPr lang="en-US" dirty="0" smtClean="0">
                <a:latin typeface="Calibri" pitchFamily="34" charset="0"/>
              </a:rPr>
              <a:t>Driving and stabilization electronics</a:t>
            </a:r>
          </a:p>
          <a:p>
            <a:pPr marL="538163" lvl="1" eaLnBrk="1" hangingPunct="1">
              <a:buFont typeface="Arial" pitchFamily="34" charset="0"/>
              <a:buChar char="•"/>
            </a:pPr>
            <a:r>
              <a:rPr lang="en-US" dirty="0" err="1" smtClean="0">
                <a:latin typeface="Calibri" pitchFamily="34" charset="0"/>
              </a:rPr>
              <a:t>Opto</a:t>
            </a:r>
            <a:r>
              <a:rPr lang="en-US" dirty="0" smtClean="0">
                <a:latin typeface="Calibri" pitchFamily="34" charset="0"/>
              </a:rPr>
              <a:t>-mechanical systems</a:t>
            </a:r>
          </a:p>
          <a:p>
            <a:pPr marL="538163" lvl="1" eaLnBrk="1" hangingPunct="1">
              <a:buFont typeface="Arial" pitchFamily="34" charset="0"/>
              <a:buChar char="•"/>
            </a:pPr>
            <a:r>
              <a:rPr lang="en-US" dirty="0" smtClean="0">
                <a:latin typeface="Calibri" pitchFamily="34" charset="0"/>
              </a:rPr>
              <a:t>Fiber &amp; nonlinear optics</a:t>
            </a:r>
          </a:p>
          <a:p>
            <a:pPr marL="538163" lvl="1" eaLnBrk="1" hangingPunct="1">
              <a:buFont typeface="Arial" pitchFamily="34" charset="0"/>
              <a:buChar char="•"/>
            </a:pPr>
            <a:r>
              <a:rPr lang="en-US" dirty="0" smtClean="0">
                <a:latin typeface="Calibri" pitchFamily="34" charset="0"/>
              </a:rPr>
              <a:t>Characterization &amp; metrology</a:t>
            </a:r>
          </a:p>
          <a:p>
            <a:pPr marL="538163" lvl="1" eaLnBrk="1" hangingPunct="1">
              <a:buFont typeface="Arial" pitchFamily="34" charset="0"/>
              <a:buChar char="•"/>
            </a:pPr>
            <a:r>
              <a:rPr lang="en-US" dirty="0" smtClean="0">
                <a:latin typeface="Calibri" pitchFamily="34" charset="0"/>
              </a:rPr>
              <a:t>Modeling</a:t>
            </a:r>
            <a:endParaRPr lang="en-US" dirty="0" smtClean="0">
              <a:latin typeface="Calibri" pitchFamily="34" charset="0"/>
            </a:endParaRPr>
          </a:p>
          <a:p>
            <a:pPr eaLnBrk="1" hangingPunct="1">
              <a:buFont typeface="Wingdings" pitchFamily="2" charset="2"/>
              <a:buChar char="Ø"/>
            </a:pPr>
            <a:endParaRPr lang="en-US" dirty="0">
              <a:latin typeface="Calibri" pitchFamily="34" charset="0"/>
            </a:endParaRPr>
          </a:p>
        </p:txBody>
      </p:sp>
      <p:sp>
        <p:nvSpPr>
          <p:cNvPr id="10242" name="Title 6"/>
          <p:cNvSpPr>
            <a:spLocks noGrp="1"/>
          </p:cNvSpPr>
          <p:nvPr>
            <p:ph type="title"/>
          </p:nvPr>
        </p:nvSpPr>
        <p:spPr>
          <a:xfrm>
            <a:off x="755650" y="547688"/>
            <a:ext cx="8120063" cy="719137"/>
          </a:xfrm>
        </p:spPr>
        <p:txBody>
          <a:bodyPr/>
          <a:lstStyle/>
          <a:p>
            <a:pPr eaLnBrk="1" hangingPunct="1"/>
            <a:r>
              <a:rPr lang="en-US" i="1" dirty="0" smtClean="0">
                <a:latin typeface="Calibri" pitchFamily="34" charset="0"/>
              </a:rPr>
              <a:t>Stabilized Lasers</a:t>
            </a:r>
            <a:endParaRPr lang="en-US" i="1" dirty="0">
              <a:latin typeface="Calibri" pitchFamily="34" charset="0"/>
            </a:endParaRPr>
          </a:p>
        </p:txBody>
      </p:sp>
      <p:sp>
        <p:nvSpPr>
          <p:cNvPr id="6" name="Text Placeholder 29"/>
          <p:cNvSpPr txBox="1">
            <a:spLocks/>
          </p:cNvSpPr>
          <p:nvPr/>
        </p:nvSpPr>
        <p:spPr>
          <a:xfrm>
            <a:off x="755650" y="214313"/>
            <a:ext cx="8286750" cy="285750"/>
          </a:xfrm>
          <a:prstGeom prst="rect">
            <a:avLst/>
          </a:prstGeom>
        </p:spPr>
        <p:txBody>
          <a:bodyPr lIns="0" tIns="0" rIns="0" bIns="0"/>
          <a:lstStyle>
            <a:lvl1pPr marL="271463" indent="-271463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9138" indent="-268288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</a:defRPr>
            </a:lvl2pPr>
            <a:lvl3pPr marL="1165225" indent="-266700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11313" indent="-266700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1882775" indent="-53975" algn="l" rtl="0" eaLnBrk="0" fontAlgn="base" hangingPunct="0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5pPr>
            <a:lvl6pPr marL="23399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6pPr>
            <a:lvl7pPr marL="27971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7pPr>
            <a:lvl8pPr marL="32543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8pPr>
            <a:lvl9pPr marL="3711575" algn="l" rtl="0" eaLnBrk="1" fontAlgn="base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None/>
            </a:pPr>
            <a:r>
              <a:rPr lang="en-US" sz="1600" dirty="0" smtClean="0">
                <a:solidFill>
                  <a:srgbClr val="0070C0"/>
                </a:solidFill>
                <a:latin typeface="Calibri" pitchFamily="34" charset="0"/>
              </a:rPr>
              <a:t>CSEM </a:t>
            </a:r>
            <a:r>
              <a:rPr lang="en-US" sz="1600" i="1" dirty="0" smtClean="0">
                <a:solidFill>
                  <a:srgbClr val="0070C0"/>
                </a:solidFill>
                <a:latin typeface="Calibri" pitchFamily="34" charset="0"/>
              </a:rPr>
              <a:t>Scientific Instrumentation</a:t>
            </a:r>
            <a:r>
              <a:rPr lang="en-US" sz="1600" dirty="0" smtClean="0">
                <a:solidFill>
                  <a:srgbClr val="0070C0"/>
                </a:solidFill>
                <a:latin typeface="Calibri" pitchFamily="34" charset="0"/>
              </a:rPr>
              <a:t> </a:t>
            </a:r>
            <a:r>
              <a:rPr lang="en-US" sz="1600" dirty="0">
                <a:solidFill>
                  <a:srgbClr val="0070C0"/>
                </a:solidFill>
                <a:latin typeface="Calibri" pitchFamily="34" charset="0"/>
              </a:rPr>
              <a:t>examples	Stabilized lasers</a:t>
            </a:r>
          </a:p>
          <a:p>
            <a:pPr>
              <a:buNone/>
            </a:pPr>
            <a:r>
              <a:rPr lang="en-US" sz="1600" dirty="0" smtClean="0">
                <a:solidFill>
                  <a:srgbClr val="0070C0"/>
                </a:solidFill>
                <a:latin typeface="Calibri" pitchFamily="34" charset="0"/>
              </a:rPr>
              <a:t> </a:t>
            </a:r>
            <a:endParaRPr lang="en-US" sz="1600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122" name="Rounded Rectangle 121"/>
          <p:cNvSpPr/>
          <p:nvPr/>
        </p:nvSpPr>
        <p:spPr>
          <a:xfrm>
            <a:off x="755650" y="1340768"/>
            <a:ext cx="1728118" cy="43204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r>
              <a:rPr lang="en-US" sz="2400" dirty="0" smtClean="0">
                <a:latin typeface="Calibri" pitchFamily="34" charset="0"/>
              </a:rPr>
              <a:t>Objectives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4421462" y="1484784"/>
            <a:ext cx="412839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dirty="0" smtClean="0">
                <a:solidFill>
                  <a:srgbClr val="FF0000"/>
                </a:solidFill>
                <a:latin typeface="Calibri" pitchFamily="34" charset="0"/>
              </a:rPr>
              <a:t>System integration</a:t>
            </a:r>
            <a:endParaRPr lang="en-US" dirty="0">
              <a:solidFill>
                <a:srgbClr val="FF0000"/>
              </a:solidFill>
              <a:latin typeface="Calibri" pitchFamily="34" charset="0"/>
            </a:endParaRPr>
          </a:p>
        </p:txBody>
      </p:sp>
      <p:pic>
        <p:nvPicPr>
          <p:cNvPr id="20" name="Picture 2" descr="\\srv-o\data-o\Users\sle\Documents\Projets\NIST\NIST measurement\081112\HNLF-NL-3.2-945 003.jpg"/>
          <p:cNvPicPr>
            <a:picLocks noChangeAspect="1" noChangeArrowheads="1"/>
          </p:cNvPicPr>
          <p:nvPr/>
        </p:nvPicPr>
        <p:blipFill>
          <a:blip r:embed="rId3" cstate="print"/>
          <a:srcRect l="27364" t="27603" r="35323" b="16005"/>
          <a:stretch>
            <a:fillRect/>
          </a:stretch>
        </p:blipFill>
        <p:spPr bwMode="auto">
          <a:xfrm>
            <a:off x="4332666" y="1988840"/>
            <a:ext cx="1689878" cy="1916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9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69"/>
          <a:stretch/>
        </p:blipFill>
        <p:spPr bwMode="auto">
          <a:xfrm>
            <a:off x="6433101" y="1988840"/>
            <a:ext cx="2008757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78" t="28906"/>
          <a:stretch>
            <a:fillRect/>
          </a:stretch>
        </p:blipFill>
        <p:spPr bwMode="auto">
          <a:xfrm>
            <a:off x="6296968" y="3634438"/>
            <a:ext cx="2281023" cy="1186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397615"/>
            <a:ext cx="1787274" cy="1479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7" descr="I_A1902_100mA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135" t="35290" r="8276" b="11435"/>
          <a:stretch/>
        </p:blipFill>
        <p:spPr bwMode="auto">
          <a:xfrm rot="10800000">
            <a:off x="6261961" y="4881992"/>
            <a:ext cx="2351037" cy="1038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6319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des_EN">
  <a:themeElements>
    <a:clrScheme name="CSEM Color Scheme">
      <a:dk1>
        <a:srgbClr val="3C3C3C"/>
      </a:dk1>
      <a:lt1>
        <a:srgbClr val="FFFFFF"/>
      </a:lt1>
      <a:dk2>
        <a:srgbClr val="5A5A5A"/>
      </a:dk2>
      <a:lt2>
        <a:srgbClr val="C4C4BA"/>
      </a:lt2>
      <a:accent1>
        <a:srgbClr val="0070BC"/>
      </a:accent1>
      <a:accent2>
        <a:srgbClr val="E1005A"/>
      </a:accent2>
      <a:accent3>
        <a:srgbClr val="FFFFFF"/>
      </a:accent3>
      <a:accent4>
        <a:srgbClr val="323232"/>
      </a:accent4>
      <a:accent5>
        <a:srgbClr val="88C1E9"/>
      </a:accent5>
      <a:accent6>
        <a:srgbClr val="CC0051"/>
      </a:accent6>
      <a:hlink>
        <a:srgbClr val="88C1E9"/>
      </a:hlink>
      <a:folHlink>
        <a:srgbClr val="C1BF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3C3C3C"/>
        </a:dk1>
        <a:lt1>
          <a:srgbClr val="FFFFFF"/>
        </a:lt1>
        <a:dk2>
          <a:srgbClr val="5A5A5A"/>
        </a:dk2>
        <a:lt2>
          <a:srgbClr val="C4C4BA"/>
        </a:lt2>
        <a:accent1>
          <a:srgbClr val="0070BC"/>
        </a:accent1>
        <a:accent2>
          <a:srgbClr val="E1005A"/>
        </a:accent2>
        <a:accent3>
          <a:srgbClr val="FFFFFF"/>
        </a:accent3>
        <a:accent4>
          <a:srgbClr val="323232"/>
        </a:accent4>
        <a:accent5>
          <a:srgbClr val="AABBDA"/>
        </a:accent5>
        <a:accent6>
          <a:srgbClr val="CC0051"/>
        </a:accent6>
        <a:hlink>
          <a:srgbClr val="88C1E9"/>
        </a:hlink>
        <a:folHlink>
          <a:srgbClr val="C1BF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Slides_EN</Template>
  <TotalTime>0</TotalTime>
  <Words>2355</Words>
  <Application>Microsoft Office PowerPoint</Application>
  <PresentationFormat>On-screen Show (4:3)</PresentationFormat>
  <Paragraphs>495</Paragraphs>
  <Slides>47</Slides>
  <Notes>43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49" baseType="lpstr">
      <vt:lpstr>Slides_EN</vt:lpstr>
      <vt:lpstr>Photo Editor Photo</vt:lpstr>
      <vt:lpstr>PowerPoint Presentation</vt:lpstr>
      <vt:lpstr>Outline</vt:lpstr>
      <vt:lpstr>CSEM at a glance</vt:lpstr>
      <vt:lpstr>CSEM’s positioning </vt:lpstr>
      <vt:lpstr>Outline</vt:lpstr>
      <vt:lpstr>Key competences for Scientific Instrumentation</vt:lpstr>
      <vt:lpstr>Outline</vt:lpstr>
      <vt:lpstr>Technology’s Offer</vt:lpstr>
      <vt:lpstr>Stabilized Lasers</vt:lpstr>
      <vt:lpstr>Stabilized lasers</vt:lpstr>
      <vt:lpstr>Swiss Miniature Atomic Clock (Swiss–MAC)</vt:lpstr>
      <vt:lpstr>Swiss Miniature Atomic Clock (Swiss–MAC)</vt:lpstr>
      <vt:lpstr>Flash Optical Sensor for Terrain Relative Navigation (EU-FOSTERNAV)</vt:lpstr>
      <vt:lpstr>Miniaturized Imaging LiDAR Systems (MILS)</vt:lpstr>
      <vt:lpstr>Technology’s Offer</vt:lpstr>
      <vt:lpstr>ESA Corner Cube Mechanisms (CCM) on IASI Instrument MetOp</vt:lpstr>
      <vt:lpstr>ESA Corner Cube Mechanisms (CCM) on IASI Instrument MetOp</vt:lpstr>
      <vt:lpstr>ESA Compliant mechanism HAFHA flexure</vt:lpstr>
      <vt:lpstr>ESA Compliant mechanism HAFHA flexure</vt:lpstr>
      <vt:lpstr>ESA MERIS calibration Mechanism</vt:lpstr>
      <vt:lpstr>ESA MERIS calibration Mechanism</vt:lpstr>
      <vt:lpstr>ESA Door Mechanisms for X-ray Multi-Mirror Satellite (XMM)</vt:lpstr>
      <vt:lpstr>ESA Door Mechanisms for X-ray Multi-Mirror Satellite (XMM)</vt:lpstr>
      <vt:lpstr>ESA LISA satellite: Point ahead Mechanism </vt:lpstr>
      <vt:lpstr>ESA LISA satellite: Point ahead Mechanism </vt:lpstr>
      <vt:lpstr>ESA Slit mask for the James Webb space telescope</vt:lpstr>
      <vt:lpstr>ESA Slit mask for the James Webb space telescope</vt:lpstr>
      <vt:lpstr>Keck Telescope 1: Cryo Configurable Slit Mask Unit CSU</vt:lpstr>
      <vt:lpstr>Keck Telescope 1: MOSFIRE instrument in operation</vt:lpstr>
      <vt:lpstr>SOFIA Secondary Mirror Mechanism</vt:lpstr>
      <vt:lpstr>SOFIA Secondary Mirror Mechanism</vt:lpstr>
      <vt:lpstr>SOFIA Secondary Mirror Mechanism</vt:lpstr>
      <vt:lpstr>ESO M2 Mechanism for the four AT auxiliary telescopes</vt:lpstr>
      <vt:lpstr>ESO M2 Mechanism for the four AT auxiliary telescopes</vt:lpstr>
      <vt:lpstr>ESO VLT NAOS Field Selector Units (NACO – Instrument)</vt:lpstr>
      <vt:lpstr>ESO VLT NAOS Field Selector Units (NACO – Instrument)</vt:lpstr>
      <vt:lpstr>GTC Secondary Mirror Tip/Tilt &amp; Steering Mechanism</vt:lpstr>
      <vt:lpstr>GTC Secondary Mirror Tip/Tilt &amp; Steering Mechanism</vt:lpstr>
      <vt:lpstr>VISTA Telescope Secondary Mirror Steering Mechanism</vt:lpstr>
      <vt:lpstr>VISTA Telescope Secondary Mirror Steering Mechanism</vt:lpstr>
      <vt:lpstr>ESO: ELT-M5 Adaptive Optics Tip/Tilt Steering Mechanism</vt:lpstr>
      <vt:lpstr>ESO: ELT-M5 Adaptive Optics Tip/Tilt Steering Mechanism</vt:lpstr>
      <vt:lpstr>PSI: PRIGO X-ray diffraction analysis goniometer</vt:lpstr>
      <vt:lpstr>PSI: PRIGO X-ray diffraction analysis goniometer</vt:lpstr>
      <vt:lpstr>Examples of development tools and data exchange</vt:lpstr>
      <vt:lpstr>FlexTec : Flexure-based mechanisms</vt:lpstr>
      <vt:lpstr>Thank you for your attention!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Evolution of MIP</dc:title>
  <dc:creator>KOTROTSIOS Georges</dc:creator>
  <cp:lastModifiedBy>ikj</cp:lastModifiedBy>
  <cp:revision>128</cp:revision>
  <dcterms:created xsi:type="dcterms:W3CDTF">2011-03-16T08:59:53Z</dcterms:created>
  <dcterms:modified xsi:type="dcterms:W3CDTF">2013-05-22T22:13:52Z</dcterms:modified>
</cp:coreProperties>
</file>