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7"/>
  </p:notesMasterIdLst>
  <p:handoutMasterIdLst>
    <p:handoutMasterId r:id="rId28"/>
  </p:handoutMasterIdLst>
  <p:sldIdLst>
    <p:sldId id="256" r:id="rId2"/>
    <p:sldId id="257" r:id="rId3"/>
    <p:sldId id="280" r:id="rId4"/>
    <p:sldId id="274" r:id="rId5"/>
    <p:sldId id="281" r:id="rId6"/>
    <p:sldId id="272" r:id="rId7"/>
    <p:sldId id="271" r:id="rId8"/>
    <p:sldId id="276" r:id="rId9"/>
    <p:sldId id="273" r:id="rId10"/>
    <p:sldId id="265" r:id="rId11"/>
    <p:sldId id="268" r:id="rId12"/>
    <p:sldId id="270" r:id="rId13"/>
    <p:sldId id="269" r:id="rId14"/>
    <p:sldId id="288" r:id="rId15"/>
    <p:sldId id="289" r:id="rId16"/>
    <p:sldId id="291" r:id="rId17"/>
    <p:sldId id="263" r:id="rId18"/>
    <p:sldId id="295" r:id="rId19"/>
    <p:sldId id="296" r:id="rId20"/>
    <p:sldId id="298" r:id="rId21"/>
    <p:sldId id="305" r:id="rId22"/>
    <p:sldId id="299" r:id="rId23"/>
    <p:sldId id="301" r:id="rId24"/>
    <p:sldId id="302" r:id="rId25"/>
    <p:sldId id="303" r:id="rId26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43" autoAdjust="0"/>
    <p:restoredTop sz="94472" autoAdjust="0"/>
  </p:normalViewPr>
  <p:slideViewPr>
    <p:cSldViewPr>
      <p:cViewPr varScale="1">
        <p:scale>
          <a:sx n="87" d="100"/>
          <a:sy n="87" d="100"/>
        </p:scale>
        <p:origin x="-1470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974E0A0-A884-4854-B1E3-40E5EC53C26E}" type="datetimeFigureOut">
              <a:rPr lang="fr-FR" smtClean="0"/>
              <a:pPr/>
              <a:t>23/05/2013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pt-BR" smtClean="0"/>
              <a:t>Crete june 2009                                        Rui De Oliveira</a:t>
            </a: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B4DC95E-8C2D-42CE-8114-CD29843B7C12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21603364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4995EE8-C426-4F9A-A5E8-BB48425C5209}" type="datetimeFigureOut">
              <a:rPr lang="fr-FR" smtClean="0"/>
              <a:pPr/>
              <a:t>23/05/2013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pt-BR" smtClean="0"/>
              <a:t>Crete june 2009                                        Rui De Oliveira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06536A8-1527-4CDB-9B02-792F349C542B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9343462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6536A8-1527-4CDB-9B02-792F349C542B}" type="slidenum">
              <a:rPr lang="fr-FR" smtClean="0"/>
              <a:pPr/>
              <a:t>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Crete june 2009                                        Rui De Oliveira</a:t>
            </a:r>
            <a:endParaRPr lang="fr-F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813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0244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6F3AB67-49A0-4EEB-A6A0-4BA3D673AC98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14</a:t>
            </a:fld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915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0244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83FCA4E-11B1-4B89-A2BF-88BA87AD3D48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15</a:t>
            </a:fld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pt-BR" smtClean="0"/>
              <a:t>Crete june 2009                                        Rui De Oliveira</a:t>
            </a: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06536A8-1527-4CDB-9B02-792F349C542B}" type="slidenum">
              <a:rPr lang="fr-FR" smtClean="0"/>
              <a:pPr/>
              <a:t>18</a:t>
            </a:fld>
            <a:endParaRPr lang="fr-FR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pt-BR" smtClean="0"/>
              <a:t>Crete june 2009                                        Rui De Oliveira</a:t>
            </a: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06536A8-1527-4CDB-9B02-792F349C542B}" type="slidenum">
              <a:rPr lang="fr-FR" smtClean="0"/>
              <a:pPr/>
              <a:t>21</a:t>
            </a:fld>
            <a:endParaRPr lang="fr-FR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pt-BR" smtClean="0"/>
              <a:t>Crete june 2009                                        Rui De Oliveira</a:t>
            </a: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06536A8-1527-4CDB-9B02-792F349C542B}" type="slidenum">
              <a:rPr lang="fr-FR" smtClean="0"/>
              <a:pPr/>
              <a:t>22</a:t>
            </a:fld>
            <a:endParaRPr lang="fr-F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30/09/2010</a:t>
            </a:r>
            <a:endParaRPr lang="fr-FR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Rui De Oliveira</a:t>
            </a:r>
            <a:endParaRPr lang="fr-FR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E2BFF-1A80-4249-82AE-6FEB39D536C0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  <p:transition spd="slow">
    <p:wipe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30/09/2010</a:t>
            </a:r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Rui De Oliveira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E2BFF-1A80-4249-82AE-6FEB39D536C0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  <p:transition spd="slow">
    <p:wipe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30/09/2010</a:t>
            </a:r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Rui De Oliveira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E2BFF-1A80-4249-82AE-6FEB39D536C0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  <p:transition spd="slow"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30/09/2010</a:t>
            </a:r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Rui De Oliveira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E2BFF-1A80-4249-82AE-6FEB39D536C0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  <p:transition spd="slow"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30/09/2010</a:t>
            </a:r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Rui De Oliveira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22BE2BFF-1A80-4249-82AE-6FEB39D536C0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  <p:transition spd="slow"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30/09/2010</a:t>
            </a:r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Rui De Oliveira</a:t>
            </a:r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E2BFF-1A80-4249-82AE-6FEB39D536C0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  <p:transition spd="slow"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30/09/2010</a:t>
            </a:r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Rui De Oliveira</a:t>
            </a:r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E2BFF-1A80-4249-82AE-6FEB39D536C0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  <p:transition spd="slow"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30/09/2010</a:t>
            </a:r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Rui De Oliveira</a:t>
            </a:r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E2BFF-1A80-4249-82AE-6FEB39D536C0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  <p:transition spd="slow">
    <p:wipe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30/09/2010</a:t>
            </a:r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Rui De Oliveira</a:t>
            </a:r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E2BFF-1A80-4249-82AE-6FEB39D536C0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  <p:transition spd="slow">
    <p:wipe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30/09/2010</a:t>
            </a:r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Rui De Oliveira</a:t>
            </a:r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E2BFF-1A80-4249-82AE-6FEB39D536C0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  <p:transition spd="slow">
    <p:wipe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30/09/2010</a:t>
            </a:r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Rui De Oliveira</a:t>
            </a:r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E2BFF-1A80-4249-82AE-6FEB39D536C0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  <p:transition spd="slow"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r>
              <a:rPr lang="fr-FR" smtClean="0"/>
              <a:t>30/09/2010</a:t>
            </a:r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r>
              <a:rPr lang="pt-BR" smtClean="0"/>
              <a:t>Rui De Oliveira</a:t>
            </a:r>
            <a:endParaRPr lang="fr-FR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22BE2BFF-1A80-4249-82AE-6FEB39D536C0}" type="slidenum">
              <a:rPr lang="fr-FR" smtClean="0"/>
              <a:pPr/>
              <a:t>‹#›</a:t>
            </a:fld>
            <a:endParaRPr lang="fr-FR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 spd="slow">
    <p:wipe dir="r"/>
  </p:transition>
  <p:hf hdr="0"/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jpeg"/><Relationship Id="rId4" Type="http://schemas.openxmlformats.org/officeDocument/2006/relationships/image" Target="../media/image18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0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7" Type="http://schemas.openxmlformats.org/officeDocument/2006/relationships/image" Target="../media/image38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7.jpeg"/><Relationship Id="rId5" Type="http://schemas.openxmlformats.org/officeDocument/2006/relationships/image" Target="../media/image36.jpeg"/><Relationship Id="rId4" Type="http://schemas.openxmlformats.org/officeDocument/2006/relationships/image" Target="../media/image35.jpe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7" Type="http://schemas.openxmlformats.org/officeDocument/2006/relationships/image" Target="../media/image44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3.jpeg"/><Relationship Id="rId5" Type="http://schemas.openxmlformats.org/officeDocument/2006/relationships/image" Target="../media/image42.jpeg"/><Relationship Id="rId4" Type="http://schemas.openxmlformats.org/officeDocument/2006/relationships/image" Target="../media/image41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11560" y="4365104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GEM and </a:t>
            </a:r>
            <a:r>
              <a:rPr lang="en-US" dirty="0" err="1" smtClean="0"/>
              <a:t>Micromegas</a:t>
            </a:r>
            <a:r>
              <a:rPr lang="en-US" dirty="0" smtClean="0"/>
              <a:t> production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err="1" smtClean="0"/>
              <a:t>Rui</a:t>
            </a:r>
            <a:r>
              <a:rPr lang="en-US" dirty="0" smtClean="0"/>
              <a:t> De Oliveira</a:t>
            </a:r>
            <a:br>
              <a:rPr lang="en-US" dirty="0" smtClean="0"/>
            </a:br>
            <a:r>
              <a:rPr lang="en-US" dirty="0" smtClean="0"/>
              <a:t>TE/MPE/EM</a:t>
            </a:r>
            <a:r>
              <a:rPr lang="fr-FR" dirty="0" smtClean="0"/>
              <a:t/>
            </a:r>
            <a:br>
              <a:rPr lang="fr-FR" dirty="0" smtClean="0"/>
            </a:br>
            <a:endParaRPr lang="fr-FR" dirty="0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30/09/2010</a:t>
            </a:r>
            <a:endParaRPr lang="fr-FR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Rui De Oliveira</a:t>
            </a: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E2BFF-1A80-4249-82AE-6FEB39D536C0}" type="slidenum">
              <a:rPr lang="fr-FR" smtClean="0"/>
              <a:pPr/>
              <a:t>1</a:t>
            </a:fld>
            <a:endParaRPr lang="fr-FR"/>
          </a:p>
        </p:txBody>
      </p:sp>
      <p:pic>
        <p:nvPicPr>
          <p:cNvPr id="4" name="Picture 7" descr="C:\Users\danilo\Documents\Conferences\biodola09\Banner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548680"/>
            <a:ext cx="9172575" cy="865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15"/>
          <p:cNvSpPr>
            <a:spLocks noChangeArrowheads="1"/>
          </p:cNvSpPr>
          <p:nvPr/>
        </p:nvSpPr>
        <p:spPr bwMode="auto">
          <a:xfrm>
            <a:off x="984739" y="2362200"/>
            <a:ext cx="2602523" cy="381000"/>
          </a:xfrm>
          <a:prstGeom prst="rect">
            <a:avLst/>
          </a:prstGeom>
          <a:solidFill>
            <a:srgbClr val="FF3300"/>
          </a:solidFill>
          <a:ln w="9525">
            <a:solidFill>
              <a:srgbClr val="FF33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38915" name="Rectangle 16"/>
          <p:cNvSpPr>
            <a:spLocks noChangeArrowheads="1"/>
          </p:cNvSpPr>
          <p:nvPr/>
        </p:nvSpPr>
        <p:spPr bwMode="auto">
          <a:xfrm>
            <a:off x="5627077" y="2362200"/>
            <a:ext cx="2602523" cy="381000"/>
          </a:xfrm>
          <a:prstGeom prst="rect">
            <a:avLst/>
          </a:prstGeom>
          <a:solidFill>
            <a:srgbClr val="FF3300"/>
          </a:solidFill>
          <a:ln w="9525">
            <a:solidFill>
              <a:srgbClr val="FF33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38917" name="Rectangle 18"/>
          <p:cNvSpPr>
            <a:spLocks noChangeArrowheads="1"/>
          </p:cNvSpPr>
          <p:nvPr/>
        </p:nvSpPr>
        <p:spPr bwMode="auto">
          <a:xfrm>
            <a:off x="984739" y="2743200"/>
            <a:ext cx="2602523" cy="1524000"/>
          </a:xfrm>
          <a:prstGeom prst="rect">
            <a:avLst/>
          </a:prstGeom>
          <a:solidFill>
            <a:srgbClr val="33CC33"/>
          </a:solidFill>
          <a:ln w="9525">
            <a:solidFill>
              <a:srgbClr val="33CC33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38918" name="Rectangle 19"/>
          <p:cNvSpPr>
            <a:spLocks noChangeArrowheads="1"/>
          </p:cNvSpPr>
          <p:nvPr/>
        </p:nvSpPr>
        <p:spPr bwMode="auto">
          <a:xfrm>
            <a:off x="5627077" y="2743200"/>
            <a:ext cx="2643554" cy="1524000"/>
          </a:xfrm>
          <a:prstGeom prst="rect">
            <a:avLst/>
          </a:prstGeom>
          <a:solidFill>
            <a:srgbClr val="33CC33"/>
          </a:solidFill>
          <a:ln w="9525">
            <a:solidFill>
              <a:srgbClr val="33CC33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38919" name="AutoShape 20"/>
          <p:cNvSpPr>
            <a:spLocks noChangeArrowheads="1"/>
          </p:cNvSpPr>
          <p:nvPr/>
        </p:nvSpPr>
        <p:spPr bwMode="auto">
          <a:xfrm>
            <a:off x="3587261" y="2743199"/>
            <a:ext cx="579694" cy="1540895"/>
          </a:xfrm>
          <a:prstGeom prst="rtTriangle">
            <a:avLst/>
          </a:prstGeom>
          <a:solidFill>
            <a:srgbClr val="33CC33"/>
          </a:solidFill>
          <a:ln w="9525">
            <a:solidFill>
              <a:srgbClr val="33CC33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>
              <a:solidFill>
                <a:srgbClr val="33CC33"/>
              </a:solidFill>
            </a:endParaRPr>
          </a:p>
        </p:txBody>
      </p:sp>
      <p:sp>
        <p:nvSpPr>
          <p:cNvPr id="11" name="Rectangle 64"/>
          <p:cNvSpPr>
            <a:spLocks noChangeArrowheads="1"/>
          </p:cNvSpPr>
          <p:nvPr/>
        </p:nvSpPr>
        <p:spPr bwMode="auto">
          <a:xfrm>
            <a:off x="984738" y="4648200"/>
            <a:ext cx="7315200" cy="609600"/>
          </a:xfrm>
          <a:prstGeom prst="rect">
            <a:avLst/>
          </a:prstGeom>
          <a:solidFill>
            <a:schemeClr val="accent4">
              <a:lumMod val="50000"/>
            </a:schemeClr>
          </a:solidFill>
          <a:ln w="9525">
            <a:solidFill>
              <a:schemeClr val="accent4">
                <a:lumMod val="50000"/>
              </a:schemeClr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38922" name="AutoShape 20"/>
          <p:cNvSpPr>
            <a:spLocks noChangeArrowheads="1"/>
          </p:cNvSpPr>
          <p:nvPr/>
        </p:nvSpPr>
        <p:spPr bwMode="auto">
          <a:xfrm flipH="1">
            <a:off x="5112060" y="2743199"/>
            <a:ext cx="515017" cy="1540895"/>
          </a:xfrm>
          <a:prstGeom prst="rtTriangle">
            <a:avLst/>
          </a:prstGeom>
          <a:solidFill>
            <a:srgbClr val="33CC33"/>
          </a:solidFill>
          <a:ln w="9525">
            <a:solidFill>
              <a:srgbClr val="33CC33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>
              <a:solidFill>
                <a:srgbClr val="33CC33"/>
              </a:solidFill>
            </a:endParaRPr>
          </a:p>
        </p:txBody>
      </p:sp>
      <p:sp>
        <p:nvSpPr>
          <p:cNvPr id="38923" name="TextBox 11"/>
          <p:cNvSpPr txBox="1">
            <a:spLocks noChangeArrowheads="1"/>
          </p:cNvSpPr>
          <p:nvPr/>
        </p:nvSpPr>
        <p:spPr bwMode="auto">
          <a:xfrm>
            <a:off x="2915816" y="5805264"/>
            <a:ext cx="405110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 smtClean="0"/>
              <a:t>Bottom resist protection deposition</a:t>
            </a:r>
            <a:endParaRPr lang="en-US" dirty="0"/>
          </a:p>
        </p:txBody>
      </p:sp>
      <p:sp>
        <p:nvSpPr>
          <p:cNvPr id="38921" name="Rectangle 17"/>
          <p:cNvSpPr>
            <a:spLocks noChangeArrowheads="1"/>
          </p:cNvSpPr>
          <p:nvPr/>
        </p:nvSpPr>
        <p:spPr bwMode="auto">
          <a:xfrm>
            <a:off x="4290646" y="4267200"/>
            <a:ext cx="4009292" cy="381000"/>
          </a:xfrm>
          <a:prstGeom prst="rect">
            <a:avLst/>
          </a:prstGeom>
          <a:solidFill>
            <a:srgbClr val="FF3300"/>
          </a:solidFill>
          <a:ln w="9525">
            <a:solidFill>
              <a:srgbClr val="FF33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38916" name="Rectangle 17"/>
          <p:cNvSpPr>
            <a:spLocks noChangeArrowheads="1"/>
          </p:cNvSpPr>
          <p:nvPr/>
        </p:nvSpPr>
        <p:spPr bwMode="auto">
          <a:xfrm>
            <a:off x="984738" y="4267200"/>
            <a:ext cx="3305908" cy="381000"/>
          </a:xfrm>
          <a:prstGeom prst="rect">
            <a:avLst/>
          </a:prstGeom>
          <a:solidFill>
            <a:srgbClr val="FF3300"/>
          </a:solidFill>
          <a:ln w="9525">
            <a:solidFill>
              <a:srgbClr val="FF33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30/09/2010</a:t>
            </a:r>
            <a:endParaRPr lang="fr-FR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E2BFF-1A80-4249-82AE-6FEB39D536C0}" type="slidenum">
              <a:rPr lang="fr-FR" smtClean="0"/>
              <a:pPr/>
              <a:t>10</a:t>
            </a:fld>
            <a:endParaRPr lang="fr-FR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Rui De Oliveira</a:t>
            </a:r>
            <a:endParaRPr lang="fr-FR"/>
          </a:p>
        </p:txBody>
      </p:sp>
      <p:pic>
        <p:nvPicPr>
          <p:cNvPr id="16" name="Picture 15" descr="laminator-closeup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012160" y="260648"/>
            <a:ext cx="2075723" cy="1556792"/>
          </a:xfrm>
          <a:prstGeom prst="rect">
            <a:avLst/>
          </a:prstGeom>
        </p:spPr>
      </p:pic>
    </p:spTree>
  </p:cSld>
  <p:clrMapOvr>
    <a:masterClrMapping/>
  </p:clrMapOvr>
  <p:transition spd="slow">
    <p:wipe dir="r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15"/>
          <p:cNvSpPr>
            <a:spLocks noChangeArrowheads="1"/>
          </p:cNvSpPr>
          <p:nvPr/>
        </p:nvSpPr>
        <p:spPr bwMode="auto">
          <a:xfrm>
            <a:off x="971600" y="2348880"/>
            <a:ext cx="2602523" cy="381000"/>
          </a:xfrm>
          <a:prstGeom prst="rect">
            <a:avLst/>
          </a:prstGeom>
          <a:solidFill>
            <a:srgbClr val="FF3300"/>
          </a:solidFill>
          <a:ln w="9525">
            <a:solidFill>
              <a:srgbClr val="FF33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41987" name="Rectangle 16"/>
          <p:cNvSpPr>
            <a:spLocks noChangeArrowheads="1"/>
          </p:cNvSpPr>
          <p:nvPr/>
        </p:nvSpPr>
        <p:spPr bwMode="auto">
          <a:xfrm>
            <a:off x="5627077" y="2362200"/>
            <a:ext cx="2602523" cy="381000"/>
          </a:xfrm>
          <a:prstGeom prst="rect">
            <a:avLst/>
          </a:prstGeom>
          <a:solidFill>
            <a:srgbClr val="FF3300"/>
          </a:solidFill>
          <a:ln w="9525">
            <a:solidFill>
              <a:srgbClr val="FF33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41988" name="Rectangle 17"/>
          <p:cNvSpPr>
            <a:spLocks noChangeArrowheads="1"/>
          </p:cNvSpPr>
          <p:nvPr/>
        </p:nvSpPr>
        <p:spPr bwMode="auto">
          <a:xfrm>
            <a:off x="984738" y="4267200"/>
            <a:ext cx="2651158" cy="381000"/>
          </a:xfrm>
          <a:prstGeom prst="rect">
            <a:avLst/>
          </a:prstGeom>
          <a:solidFill>
            <a:srgbClr val="FF3300"/>
          </a:solidFill>
          <a:ln w="9525">
            <a:solidFill>
              <a:srgbClr val="FF33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41991" name="AutoShape 20"/>
          <p:cNvSpPr>
            <a:spLocks noChangeArrowheads="1"/>
          </p:cNvSpPr>
          <p:nvPr/>
        </p:nvSpPr>
        <p:spPr bwMode="auto">
          <a:xfrm>
            <a:off x="3587261" y="2743199"/>
            <a:ext cx="552691" cy="1549897"/>
          </a:xfrm>
          <a:prstGeom prst="rtTriangle">
            <a:avLst/>
          </a:prstGeom>
          <a:solidFill>
            <a:srgbClr val="33CC33"/>
          </a:solidFill>
          <a:ln w="9525">
            <a:solidFill>
              <a:srgbClr val="33CC33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>
              <a:solidFill>
                <a:srgbClr val="33CC33"/>
              </a:solidFill>
            </a:endParaRPr>
          </a:p>
        </p:txBody>
      </p:sp>
      <p:sp>
        <p:nvSpPr>
          <p:cNvPr id="11" name="Rectangle 64"/>
          <p:cNvSpPr>
            <a:spLocks noChangeArrowheads="1"/>
          </p:cNvSpPr>
          <p:nvPr/>
        </p:nvSpPr>
        <p:spPr bwMode="auto">
          <a:xfrm>
            <a:off x="984738" y="4648200"/>
            <a:ext cx="7315200" cy="609600"/>
          </a:xfrm>
          <a:prstGeom prst="rect">
            <a:avLst/>
          </a:prstGeom>
          <a:solidFill>
            <a:schemeClr val="accent4">
              <a:lumMod val="50000"/>
            </a:schemeClr>
          </a:solidFill>
          <a:ln w="9525">
            <a:solidFill>
              <a:schemeClr val="accent4">
                <a:lumMod val="50000"/>
              </a:schemeClr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41993" name="Rectangle 17"/>
          <p:cNvSpPr>
            <a:spLocks noChangeArrowheads="1"/>
          </p:cNvSpPr>
          <p:nvPr/>
        </p:nvSpPr>
        <p:spPr bwMode="auto">
          <a:xfrm>
            <a:off x="5627077" y="4267200"/>
            <a:ext cx="2672862" cy="381000"/>
          </a:xfrm>
          <a:prstGeom prst="rect">
            <a:avLst/>
          </a:prstGeom>
          <a:solidFill>
            <a:srgbClr val="FF3300"/>
          </a:solidFill>
          <a:ln w="9525">
            <a:solidFill>
              <a:srgbClr val="FF33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41994" name="AutoShape 20"/>
          <p:cNvSpPr>
            <a:spLocks noChangeArrowheads="1"/>
          </p:cNvSpPr>
          <p:nvPr/>
        </p:nvSpPr>
        <p:spPr bwMode="auto">
          <a:xfrm flipH="1">
            <a:off x="5076056" y="2743200"/>
            <a:ext cx="551020" cy="1549896"/>
          </a:xfrm>
          <a:prstGeom prst="rtTriangle">
            <a:avLst/>
          </a:prstGeom>
          <a:solidFill>
            <a:srgbClr val="33CC33"/>
          </a:solidFill>
          <a:ln w="9525">
            <a:solidFill>
              <a:srgbClr val="33CC33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>
              <a:solidFill>
                <a:srgbClr val="33CC33"/>
              </a:solidFill>
            </a:endParaRPr>
          </a:p>
        </p:txBody>
      </p:sp>
      <p:sp>
        <p:nvSpPr>
          <p:cNvPr id="41995" name="TextBox 11"/>
          <p:cNvSpPr txBox="1">
            <a:spLocks noChangeArrowheads="1"/>
          </p:cNvSpPr>
          <p:nvPr/>
        </p:nvSpPr>
        <p:spPr bwMode="auto">
          <a:xfrm>
            <a:off x="2051720" y="5877272"/>
            <a:ext cx="494558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 smtClean="0"/>
              <a:t>Bottom copper etch by chemical reaction</a:t>
            </a:r>
            <a:endParaRPr lang="en-US" dirty="0"/>
          </a:p>
        </p:txBody>
      </p:sp>
      <p:sp>
        <p:nvSpPr>
          <p:cNvPr id="41996" name="Line 35"/>
          <p:cNvSpPr>
            <a:spLocks noChangeShapeType="1"/>
          </p:cNvSpPr>
          <p:nvPr/>
        </p:nvSpPr>
        <p:spPr bwMode="auto">
          <a:xfrm flipH="1" flipV="1">
            <a:off x="4644008" y="4509120"/>
            <a:ext cx="0" cy="1368152"/>
          </a:xfrm>
          <a:prstGeom prst="line">
            <a:avLst/>
          </a:prstGeom>
          <a:noFill/>
          <a:ln w="57150">
            <a:solidFill>
              <a:srgbClr val="000000"/>
            </a:solidFill>
            <a:round/>
            <a:headEnd/>
            <a:tailEnd type="triangle" w="med" len="med"/>
          </a:ln>
        </p:spPr>
        <p:txBody>
          <a:bodyPr wrap="square">
            <a:spAutoFit/>
          </a:bodyPr>
          <a:lstStyle/>
          <a:p>
            <a:endParaRPr lang="en-US"/>
          </a:p>
        </p:txBody>
      </p:sp>
      <p:sp>
        <p:nvSpPr>
          <p:cNvPr id="41990" name="Rectangle 19"/>
          <p:cNvSpPr>
            <a:spLocks noChangeArrowheads="1"/>
          </p:cNvSpPr>
          <p:nvPr/>
        </p:nvSpPr>
        <p:spPr bwMode="auto">
          <a:xfrm>
            <a:off x="5627077" y="2743200"/>
            <a:ext cx="2643554" cy="1549896"/>
          </a:xfrm>
          <a:prstGeom prst="rect">
            <a:avLst/>
          </a:prstGeom>
          <a:solidFill>
            <a:srgbClr val="33CC33"/>
          </a:solidFill>
          <a:ln w="9525">
            <a:solidFill>
              <a:srgbClr val="33CC33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41989" name="Rectangle 18"/>
          <p:cNvSpPr>
            <a:spLocks noChangeArrowheads="1"/>
          </p:cNvSpPr>
          <p:nvPr/>
        </p:nvSpPr>
        <p:spPr bwMode="auto">
          <a:xfrm>
            <a:off x="984739" y="2743200"/>
            <a:ext cx="2602523" cy="1549896"/>
          </a:xfrm>
          <a:prstGeom prst="rect">
            <a:avLst/>
          </a:prstGeom>
          <a:solidFill>
            <a:srgbClr val="33CC33"/>
          </a:solidFill>
          <a:ln w="9525">
            <a:solidFill>
              <a:srgbClr val="33CC33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13" name="TextBox 11"/>
          <p:cNvSpPr txBox="1">
            <a:spLocks noChangeArrowheads="1"/>
          </p:cNvSpPr>
          <p:nvPr/>
        </p:nvSpPr>
        <p:spPr bwMode="auto">
          <a:xfrm>
            <a:off x="179512" y="836712"/>
            <a:ext cx="544732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 smtClean="0"/>
              <a:t>Top copper protected by galvanic connection</a:t>
            </a:r>
            <a:endParaRPr lang="en-US" dirty="0"/>
          </a:p>
        </p:txBody>
      </p:sp>
      <p:sp>
        <p:nvSpPr>
          <p:cNvPr id="14" name="Line 35"/>
          <p:cNvSpPr>
            <a:spLocks noChangeShapeType="1"/>
          </p:cNvSpPr>
          <p:nvPr/>
        </p:nvSpPr>
        <p:spPr bwMode="auto">
          <a:xfrm>
            <a:off x="2195736" y="1268760"/>
            <a:ext cx="216024" cy="1224136"/>
          </a:xfrm>
          <a:prstGeom prst="line">
            <a:avLst/>
          </a:prstGeom>
          <a:noFill/>
          <a:ln w="57150">
            <a:solidFill>
              <a:srgbClr val="000000"/>
            </a:solidFill>
            <a:round/>
            <a:headEnd/>
            <a:tailEnd type="triangle" w="med" len="med"/>
          </a:ln>
        </p:spPr>
        <p:txBody>
          <a:bodyPr wrap="square">
            <a:spAutoFit/>
          </a:bodyPr>
          <a:lstStyle/>
          <a:p>
            <a:endParaRPr lang="en-US"/>
          </a:p>
        </p:txBody>
      </p:sp>
      <p:sp>
        <p:nvSpPr>
          <p:cNvPr id="15" name="Line 35"/>
          <p:cNvSpPr>
            <a:spLocks noChangeShapeType="1"/>
          </p:cNvSpPr>
          <p:nvPr/>
        </p:nvSpPr>
        <p:spPr bwMode="auto">
          <a:xfrm>
            <a:off x="4572000" y="2627040"/>
            <a:ext cx="0" cy="1017984"/>
          </a:xfrm>
          <a:prstGeom prst="line">
            <a:avLst/>
          </a:prstGeom>
          <a:noFill/>
          <a:ln w="127000">
            <a:solidFill>
              <a:srgbClr val="000000"/>
            </a:solidFill>
            <a:round/>
            <a:headEnd/>
            <a:tailEnd type="triangle" w="med" len="med"/>
          </a:ln>
        </p:spPr>
        <p:txBody>
          <a:bodyPr wrap="square">
            <a:spAutoFit/>
          </a:bodyPr>
          <a:lstStyle/>
          <a:p>
            <a:endParaRPr lang="en-US"/>
          </a:p>
        </p:txBody>
      </p:sp>
      <p:sp>
        <p:nvSpPr>
          <p:cNvPr id="16" name="TextBox 11"/>
          <p:cNvSpPr txBox="1">
            <a:spLocks noChangeArrowheads="1"/>
          </p:cNvSpPr>
          <p:nvPr/>
        </p:nvSpPr>
        <p:spPr bwMode="auto">
          <a:xfrm>
            <a:off x="4067944" y="2132856"/>
            <a:ext cx="108074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 smtClean="0"/>
              <a:t>etchant</a:t>
            </a:r>
            <a:endParaRPr lang="en-US" dirty="0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30/09/2010</a:t>
            </a:r>
            <a:endParaRPr lang="fr-FR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E2BFF-1A80-4249-82AE-6FEB39D536C0}" type="slidenum">
              <a:rPr lang="fr-FR" smtClean="0"/>
              <a:pPr/>
              <a:t>11</a:t>
            </a:fld>
            <a:endParaRPr lang="fr-FR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Rui De Oliveira</a:t>
            </a:r>
            <a:endParaRPr lang="fr-FR"/>
          </a:p>
        </p:txBody>
      </p:sp>
      <p:pic>
        <p:nvPicPr>
          <p:cNvPr id="20" name="Picture 8" descr="DSCN182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44208" y="332656"/>
            <a:ext cx="2039815" cy="1657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ipe dir="r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15"/>
          <p:cNvSpPr>
            <a:spLocks noChangeArrowheads="1"/>
          </p:cNvSpPr>
          <p:nvPr/>
        </p:nvSpPr>
        <p:spPr bwMode="auto">
          <a:xfrm>
            <a:off x="971600" y="2348880"/>
            <a:ext cx="2602523" cy="381000"/>
          </a:xfrm>
          <a:prstGeom prst="rect">
            <a:avLst/>
          </a:prstGeom>
          <a:solidFill>
            <a:srgbClr val="FF3300"/>
          </a:solidFill>
          <a:ln w="9525">
            <a:solidFill>
              <a:srgbClr val="FF33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41987" name="Rectangle 16"/>
          <p:cNvSpPr>
            <a:spLocks noChangeArrowheads="1"/>
          </p:cNvSpPr>
          <p:nvPr/>
        </p:nvSpPr>
        <p:spPr bwMode="auto">
          <a:xfrm>
            <a:off x="5627077" y="2362200"/>
            <a:ext cx="2602523" cy="381000"/>
          </a:xfrm>
          <a:prstGeom prst="rect">
            <a:avLst/>
          </a:prstGeom>
          <a:solidFill>
            <a:srgbClr val="FF3300"/>
          </a:solidFill>
          <a:ln w="9525">
            <a:solidFill>
              <a:srgbClr val="FF33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41988" name="Rectangle 17"/>
          <p:cNvSpPr>
            <a:spLocks noChangeArrowheads="1"/>
          </p:cNvSpPr>
          <p:nvPr/>
        </p:nvSpPr>
        <p:spPr bwMode="auto">
          <a:xfrm>
            <a:off x="984738" y="4267200"/>
            <a:ext cx="2651158" cy="381000"/>
          </a:xfrm>
          <a:prstGeom prst="rect">
            <a:avLst/>
          </a:prstGeom>
          <a:solidFill>
            <a:srgbClr val="FF3300"/>
          </a:solidFill>
          <a:ln w="9525">
            <a:solidFill>
              <a:srgbClr val="FF33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41991" name="AutoShape 20"/>
          <p:cNvSpPr>
            <a:spLocks noChangeArrowheads="1"/>
          </p:cNvSpPr>
          <p:nvPr/>
        </p:nvSpPr>
        <p:spPr bwMode="auto">
          <a:xfrm>
            <a:off x="3587261" y="2743199"/>
            <a:ext cx="552691" cy="1549897"/>
          </a:xfrm>
          <a:prstGeom prst="rtTriangle">
            <a:avLst/>
          </a:prstGeom>
          <a:solidFill>
            <a:srgbClr val="33CC33"/>
          </a:solidFill>
          <a:ln w="9525">
            <a:solidFill>
              <a:srgbClr val="33CC33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>
              <a:solidFill>
                <a:srgbClr val="33CC33"/>
              </a:solidFill>
            </a:endParaRPr>
          </a:p>
        </p:txBody>
      </p:sp>
      <p:sp>
        <p:nvSpPr>
          <p:cNvPr id="41993" name="Rectangle 17"/>
          <p:cNvSpPr>
            <a:spLocks noChangeArrowheads="1"/>
          </p:cNvSpPr>
          <p:nvPr/>
        </p:nvSpPr>
        <p:spPr bwMode="auto">
          <a:xfrm>
            <a:off x="5627077" y="4267200"/>
            <a:ext cx="2672862" cy="381000"/>
          </a:xfrm>
          <a:prstGeom prst="rect">
            <a:avLst/>
          </a:prstGeom>
          <a:solidFill>
            <a:srgbClr val="FF3300"/>
          </a:solidFill>
          <a:ln w="9525">
            <a:solidFill>
              <a:srgbClr val="FF33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41994" name="AutoShape 20"/>
          <p:cNvSpPr>
            <a:spLocks noChangeArrowheads="1"/>
          </p:cNvSpPr>
          <p:nvPr/>
        </p:nvSpPr>
        <p:spPr bwMode="auto">
          <a:xfrm flipH="1">
            <a:off x="5076056" y="2743200"/>
            <a:ext cx="551020" cy="1549896"/>
          </a:xfrm>
          <a:prstGeom prst="rtTriangle">
            <a:avLst/>
          </a:prstGeom>
          <a:solidFill>
            <a:srgbClr val="33CC33"/>
          </a:solidFill>
          <a:ln w="9525">
            <a:solidFill>
              <a:srgbClr val="33CC33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>
              <a:solidFill>
                <a:srgbClr val="33CC33"/>
              </a:solidFill>
            </a:endParaRPr>
          </a:p>
        </p:txBody>
      </p:sp>
      <p:sp>
        <p:nvSpPr>
          <p:cNvPr id="41995" name="TextBox 11"/>
          <p:cNvSpPr txBox="1">
            <a:spLocks noChangeArrowheads="1"/>
          </p:cNvSpPr>
          <p:nvPr/>
        </p:nvSpPr>
        <p:spPr bwMode="auto">
          <a:xfrm>
            <a:off x="3785089" y="5867400"/>
            <a:ext cx="178446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 smtClean="0"/>
              <a:t>Resist stripping</a:t>
            </a:r>
            <a:endParaRPr lang="en-US" dirty="0"/>
          </a:p>
        </p:txBody>
      </p:sp>
      <p:sp>
        <p:nvSpPr>
          <p:cNvPr id="41990" name="Rectangle 19"/>
          <p:cNvSpPr>
            <a:spLocks noChangeArrowheads="1"/>
          </p:cNvSpPr>
          <p:nvPr/>
        </p:nvSpPr>
        <p:spPr bwMode="auto">
          <a:xfrm>
            <a:off x="5627077" y="2743200"/>
            <a:ext cx="2643554" cy="1549896"/>
          </a:xfrm>
          <a:prstGeom prst="rect">
            <a:avLst/>
          </a:prstGeom>
          <a:solidFill>
            <a:srgbClr val="33CC33"/>
          </a:solidFill>
          <a:ln w="9525">
            <a:solidFill>
              <a:srgbClr val="33CC33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41989" name="Rectangle 18"/>
          <p:cNvSpPr>
            <a:spLocks noChangeArrowheads="1"/>
          </p:cNvSpPr>
          <p:nvPr/>
        </p:nvSpPr>
        <p:spPr bwMode="auto">
          <a:xfrm>
            <a:off x="984739" y="2743200"/>
            <a:ext cx="2602523" cy="1549896"/>
          </a:xfrm>
          <a:prstGeom prst="rect">
            <a:avLst/>
          </a:prstGeom>
          <a:solidFill>
            <a:srgbClr val="33CC33"/>
          </a:solidFill>
          <a:ln w="9525">
            <a:solidFill>
              <a:srgbClr val="33CC33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30/09/2010</a:t>
            </a:r>
            <a:endParaRPr lang="fr-FR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E2BFF-1A80-4249-82AE-6FEB39D536C0}" type="slidenum">
              <a:rPr lang="fr-FR" smtClean="0"/>
              <a:pPr/>
              <a:t>12</a:t>
            </a:fld>
            <a:endParaRPr lang="fr-FR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Rui De Oliveira</a:t>
            </a:r>
            <a:endParaRPr lang="fr-FR"/>
          </a:p>
        </p:txBody>
      </p:sp>
      <p:pic>
        <p:nvPicPr>
          <p:cNvPr id="14" name="Picture 13"/>
          <p:cNvPicPr>
            <a:picLocks noChangeAspect="1" noChangeArrowheads="1"/>
          </p:cNvPicPr>
          <p:nvPr/>
        </p:nvPicPr>
        <p:blipFill>
          <a:blip r:embed="rId2" cstate="print"/>
          <a:srcRect b="17559"/>
          <a:stretch>
            <a:fillRect/>
          </a:stretch>
        </p:blipFill>
        <p:spPr bwMode="auto">
          <a:xfrm>
            <a:off x="6012160" y="404664"/>
            <a:ext cx="2160240" cy="13345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>
    <p:wipe dir="r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15"/>
          <p:cNvSpPr>
            <a:spLocks noChangeArrowheads="1"/>
          </p:cNvSpPr>
          <p:nvPr/>
        </p:nvSpPr>
        <p:spPr bwMode="auto">
          <a:xfrm>
            <a:off x="984739" y="2362200"/>
            <a:ext cx="2602523" cy="381000"/>
          </a:xfrm>
          <a:prstGeom prst="rect">
            <a:avLst/>
          </a:prstGeom>
          <a:solidFill>
            <a:srgbClr val="FF3300"/>
          </a:solidFill>
          <a:ln w="9525">
            <a:solidFill>
              <a:srgbClr val="FF33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43011" name="Rectangle 16"/>
          <p:cNvSpPr>
            <a:spLocks noChangeArrowheads="1"/>
          </p:cNvSpPr>
          <p:nvPr/>
        </p:nvSpPr>
        <p:spPr bwMode="auto">
          <a:xfrm>
            <a:off x="5627077" y="2362200"/>
            <a:ext cx="2602523" cy="381000"/>
          </a:xfrm>
          <a:prstGeom prst="rect">
            <a:avLst/>
          </a:prstGeom>
          <a:solidFill>
            <a:srgbClr val="FF3300"/>
          </a:solidFill>
          <a:ln w="9525">
            <a:solidFill>
              <a:srgbClr val="FF33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43013" name="Rectangle 18"/>
          <p:cNvSpPr>
            <a:spLocks noChangeArrowheads="1"/>
          </p:cNvSpPr>
          <p:nvPr/>
        </p:nvSpPr>
        <p:spPr bwMode="auto">
          <a:xfrm>
            <a:off x="984739" y="2743200"/>
            <a:ext cx="2602523" cy="1524000"/>
          </a:xfrm>
          <a:prstGeom prst="rect">
            <a:avLst/>
          </a:prstGeom>
          <a:solidFill>
            <a:srgbClr val="33CC33"/>
          </a:solidFill>
          <a:ln w="9525">
            <a:solidFill>
              <a:srgbClr val="33CC33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43014" name="Rectangle 19"/>
          <p:cNvSpPr>
            <a:spLocks noChangeArrowheads="1"/>
          </p:cNvSpPr>
          <p:nvPr/>
        </p:nvSpPr>
        <p:spPr bwMode="auto">
          <a:xfrm>
            <a:off x="5627077" y="2743200"/>
            <a:ext cx="2643554" cy="1524000"/>
          </a:xfrm>
          <a:prstGeom prst="rect">
            <a:avLst/>
          </a:prstGeom>
          <a:solidFill>
            <a:srgbClr val="33CC33"/>
          </a:solidFill>
          <a:ln w="9525">
            <a:solidFill>
              <a:srgbClr val="33CC33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43016" name="TextBox 11"/>
          <p:cNvSpPr txBox="1">
            <a:spLocks noChangeArrowheads="1"/>
          </p:cNvSpPr>
          <p:nvPr/>
        </p:nvSpPr>
        <p:spPr bwMode="auto">
          <a:xfrm>
            <a:off x="2771800" y="5877272"/>
            <a:ext cx="4012637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 smtClean="0"/>
              <a:t>Soft Polyimide </a:t>
            </a:r>
            <a:r>
              <a:rPr lang="en-US" dirty="0"/>
              <a:t>etching </a:t>
            </a:r>
          </a:p>
          <a:p>
            <a:r>
              <a:rPr lang="en-US" dirty="0"/>
              <a:t>The hole become </a:t>
            </a:r>
            <a:r>
              <a:rPr lang="en-US" dirty="0" smtClean="0"/>
              <a:t>double conical</a:t>
            </a:r>
            <a:endParaRPr lang="en-US" dirty="0"/>
          </a:p>
        </p:txBody>
      </p:sp>
      <p:sp>
        <p:nvSpPr>
          <p:cNvPr id="43017" name="Line 35"/>
          <p:cNvSpPr>
            <a:spLocks noChangeShapeType="1"/>
          </p:cNvSpPr>
          <p:nvPr/>
        </p:nvSpPr>
        <p:spPr bwMode="auto">
          <a:xfrm flipH="1" flipV="1">
            <a:off x="3995936" y="3933056"/>
            <a:ext cx="720080" cy="1800200"/>
          </a:xfrm>
          <a:prstGeom prst="line">
            <a:avLst/>
          </a:prstGeom>
          <a:noFill/>
          <a:ln w="57150">
            <a:solidFill>
              <a:srgbClr val="000000"/>
            </a:solidFill>
            <a:round/>
            <a:headEnd/>
            <a:tailEnd type="triangle" w="med" len="med"/>
          </a:ln>
        </p:spPr>
        <p:txBody>
          <a:bodyPr wrap="square">
            <a:spAutoFit/>
          </a:bodyPr>
          <a:lstStyle/>
          <a:p>
            <a:endParaRPr lang="en-US"/>
          </a:p>
        </p:txBody>
      </p:sp>
      <p:sp>
        <p:nvSpPr>
          <p:cNvPr id="10" name="AutoShape 20"/>
          <p:cNvSpPr>
            <a:spLocks noChangeArrowheads="1"/>
          </p:cNvSpPr>
          <p:nvPr/>
        </p:nvSpPr>
        <p:spPr bwMode="auto">
          <a:xfrm>
            <a:off x="3587261" y="2743199"/>
            <a:ext cx="336667" cy="973833"/>
          </a:xfrm>
          <a:prstGeom prst="rtTriangle">
            <a:avLst/>
          </a:prstGeom>
          <a:solidFill>
            <a:srgbClr val="33CC33"/>
          </a:solidFill>
          <a:ln w="9525">
            <a:solidFill>
              <a:srgbClr val="33CC33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>
              <a:solidFill>
                <a:srgbClr val="33CC33"/>
              </a:solidFill>
            </a:endParaRPr>
          </a:p>
        </p:txBody>
      </p:sp>
      <p:sp>
        <p:nvSpPr>
          <p:cNvPr id="11" name="AutoShape 20"/>
          <p:cNvSpPr>
            <a:spLocks noChangeArrowheads="1"/>
          </p:cNvSpPr>
          <p:nvPr/>
        </p:nvSpPr>
        <p:spPr bwMode="auto">
          <a:xfrm rot="10800000" flipH="1">
            <a:off x="3563888" y="3717032"/>
            <a:ext cx="334997" cy="576064"/>
          </a:xfrm>
          <a:prstGeom prst="rtTriangle">
            <a:avLst/>
          </a:prstGeom>
          <a:solidFill>
            <a:srgbClr val="33CC33"/>
          </a:solidFill>
          <a:ln w="9525">
            <a:solidFill>
              <a:srgbClr val="33CC33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>
              <a:solidFill>
                <a:srgbClr val="33CC33"/>
              </a:solidFill>
            </a:endParaRPr>
          </a:p>
        </p:txBody>
      </p:sp>
      <p:sp>
        <p:nvSpPr>
          <p:cNvPr id="12" name="AutoShape 20"/>
          <p:cNvSpPr>
            <a:spLocks noChangeArrowheads="1"/>
          </p:cNvSpPr>
          <p:nvPr/>
        </p:nvSpPr>
        <p:spPr bwMode="auto">
          <a:xfrm flipH="1">
            <a:off x="5292079" y="2743200"/>
            <a:ext cx="334997" cy="973832"/>
          </a:xfrm>
          <a:prstGeom prst="rtTriangle">
            <a:avLst/>
          </a:prstGeom>
          <a:solidFill>
            <a:srgbClr val="33CC33"/>
          </a:solidFill>
          <a:ln w="9525">
            <a:solidFill>
              <a:srgbClr val="33CC33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>
              <a:solidFill>
                <a:srgbClr val="33CC33"/>
              </a:solidFill>
            </a:endParaRPr>
          </a:p>
        </p:txBody>
      </p:sp>
      <p:sp>
        <p:nvSpPr>
          <p:cNvPr id="13" name="AutoShape 20"/>
          <p:cNvSpPr>
            <a:spLocks noChangeArrowheads="1"/>
          </p:cNvSpPr>
          <p:nvPr/>
        </p:nvSpPr>
        <p:spPr bwMode="auto">
          <a:xfrm rot="10800000">
            <a:off x="5292079" y="3717032"/>
            <a:ext cx="360040" cy="576064"/>
          </a:xfrm>
          <a:prstGeom prst="rtTriangle">
            <a:avLst/>
          </a:prstGeom>
          <a:solidFill>
            <a:srgbClr val="33CC33"/>
          </a:solidFill>
          <a:ln w="9525">
            <a:solidFill>
              <a:srgbClr val="33CC33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>
              <a:solidFill>
                <a:srgbClr val="33CC33"/>
              </a:solidFill>
            </a:endParaRPr>
          </a:p>
        </p:txBody>
      </p:sp>
      <p:sp>
        <p:nvSpPr>
          <p:cNvPr id="43015" name="Rectangle 17"/>
          <p:cNvSpPr>
            <a:spLocks noChangeArrowheads="1"/>
          </p:cNvSpPr>
          <p:nvPr/>
        </p:nvSpPr>
        <p:spPr bwMode="auto">
          <a:xfrm>
            <a:off x="5627077" y="4267200"/>
            <a:ext cx="2672862" cy="381000"/>
          </a:xfrm>
          <a:prstGeom prst="rect">
            <a:avLst/>
          </a:prstGeom>
          <a:solidFill>
            <a:srgbClr val="FF3300"/>
          </a:solidFill>
          <a:ln w="9525">
            <a:solidFill>
              <a:srgbClr val="FF33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43012" name="Rectangle 17"/>
          <p:cNvSpPr>
            <a:spLocks noChangeArrowheads="1"/>
          </p:cNvSpPr>
          <p:nvPr/>
        </p:nvSpPr>
        <p:spPr bwMode="auto">
          <a:xfrm>
            <a:off x="984739" y="4267200"/>
            <a:ext cx="2602523" cy="381000"/>
          </a:xfrm>
          <a:prstGeom prst="rect">
            <a:avLst/>
          </a:prstGeom>
          <a:solidFill>
            <a:srgbClr val="FF3300"/>
          </a:solidFill>
          <a:ln w="9525">
            <a:solidFill>
              <a:srgbClr val="FF33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30/09/2010</a:t>
            </a:r>
            <a:endParaRPr lang="fr-FR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E2BFF-1A80-4249-82AE-6FEB39D536C0}" type="slidenum">
              <a:rPr lang="fr-FR" smtClean="0"/>
              <a:pPr/>
              <a:t>13</a:t>
            </a:fld>
            <a:endParaRPr lang="fr-FR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Rui De Oliveira</a:t>
            </a:r>
            <a:endParaRPr lang="fr-FR"/>
          </a:p>
        </p:txBody>
      </p:sp>
    </p:spTree>
  </p:cSld>
  <p:clrMapOvr>
    <a:masterClrMapping/>
  </p:clrMapOvr>
  <p:transition spd="slow">
    <p:wipe dir="r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itle 1"/>
          <p:cNvSpPr>
            <a:spLocks noGrp="1"/>
          </p:cNvSpPr>
          <p:nvPr>
            <p:ph type="title"/>
          </p:nvPr>
        </p:nvSpPr>
        <p:spPr>
          <a:xfrm>
            <a:off x="457200" y="428625"/>
            <a:ext cx="8229600" cy="1069975"/>
          </a:xfrm>
        </p:spPr>
        <p:txBody>
          <a:bodyPr/>
          <a:lstStyle/>
          <a:p>
            <a:pPr eaLnBrk="1" hangingPunct="1"/>
            <a:r>
              <a:rPr lang="en-US" dirty="0" smtClean="0"/>
              <a:t>cross section pictures</a:t>
            </a:r>
          </a:p>
        </p:txBody>
      </p:sp>
      <p:sp>
        <p:nvSpPr>
          <p:cNvPr id="6147" name="Slide Number Placeholder 3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7E4D14A-052A-4B05-8E46-3A5C7DDE7976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14</a:t>
            </a:fld>
            <a:endParaRPr lang="en-US" smtClean="0"/>
          </a:p>
        </p:txBody>
      </p:sp>
      <p:pic>
        <p:nvPicPr>
          <p:cNvPr id="2765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1600" y="2132856"/>
            <a:ext cx="2968773" cy="22226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5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60032" y="2132856"/>
            <a:ext cx="2952328" cy="22103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971600" y="4509119"/>
            <a:ext cx="2952328" cy="22103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860032" y="4509119"/>
            <a:ext cx="2952328" cy="22103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30/09/2010</a:t>
            </a:r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Rui De Oliveira</a:t>
            </a:r>
            <a:endParaRPr lang="fr-FR"/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itle 1"/>
          <p:cNvSpPr>
            <a:spLocks noGrp="1"/>
          </p:cNvSpPr>
          <p:nvPr>
            <p:ph type="title"/>
          </p:nvPr>
        </p:nvSpPr>
        <p:spPr>
          <a:xfrm>
            <a:off x="457200" y="428625"/>
            <a:ext cx="8229600" cy="1069975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dirty="0" smtClean="0"/>
              <a:t>Comparison with std GEM </a:t>
            </a:r>
            <a:br>
              <a:rPr lang="en-US" dirty="0" smtClean="0"/>
            </a:br>
            <a:r>
              <a:rPr lang="en-US" dirty="0" smtClean="0"/>
              <a:t>from external supplier</a:t>
            </a:r>
          </a:p>
        </p:txBody>
      </p:sp>
      <p:sp>
        <p:nvSpPr>
          <p:cNvPr id="6147" name="Slide Number Placeholder 3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B5EC706-BFD6-4208-93AF-5F0C2C747059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15</a:t>
            </a:fld>
            <a:endParaRPr lang="en-US" smtClean="0"/>
          </a:p>
        </p:txBody>
      </p:sp>
      <p:pic>
        <p:nvPicPr>
          <p:cNvPr id="2867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525" y="2060848"/>
            <a:ext cx="4346469" cy="32541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9" descr="X-200-1.bmp"/>
          <p:cNvPicPr>
            <a:picLocks noChangeAspect="1"/>
          </p:cNvPicPr>
          <p:nvPr/>
        </p:nvPicPr>
        <p:blipFill>
          <a:blip r:embed="rId4" cstate="print"/>
          <a:srcRect l="40000" t="28333" r="12500" b="25000"/>
          <a:stretch>
            <a:fillRect/>
          </a:stretch>
        </p:blipFill>
        <p:spPr>
          <a:xfrm>
            <a:off x="4611733" y="2060848"/>
            <a:ext cx="4397795" cy="324036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30/09/2010</a:t>
            </a:r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Rui De Oliveira</a:t>
            </a:r>
            <a:endParaRPr lang="fr-FR"/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examples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30/09/2010</a:t>
            </a:r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Rui De Oliveira</a:t>
            </a:r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E2BFF-1A80-4249-82AE-6FEB39D536C0}" type="slidenum">
              <a:rPr lang="fr-FR" smtClean="0"/>
              <a:pPr/>
              <a:t>16</a:t>
            </a:fld>
            <a:endParaRPr lang="fr-FR"/>
          </a:p>
        </p:txBody>
      </p:sp>
      <p:pic>
        <p:nvPicPr>
          <p:cNvPr id="6" name="Picture 5" descr="DSCN254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47664" y="2348880"/>
            <a:ext cx="2353067" cy="1764800"/>
          </a:xfrm>
          <a:prstGeom prst="rect">
            <a:avLst/>
          </a:prstGeom>
        </p:spPr>
      </p:pic>
      <p:pic>
        <p:nvPicPr>
          <p:cNvPr id="7" name="Picture 6" descr="DSCN254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16200000">
            <a:off x="5162965" y="2405987"/>
            <a:ext cx="3337176" cy="2502882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547664" y="4725144"/>
            <a:ext cx="2961067" cy="1169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Large GEM already produced:</a:t>
            </a:r>
          </a:p>
          <a:p>
            <a:endParaRPr lang="en-US" sz="1400" dirty="0" smtClean="0"/>
          </a:p>
          <a:p>
            <a:r>
              <a:rPr lang="en-US" sz="1400" dirty="0" smtClean="0"/>
              <a:t>ILC </a:t>
            </a:r>
            <a:r>
              <a:rPr lang="en-US" sz="1400" dirty="0" err="1" smtClean="0"/>
              <a:t>Dhcal</a:t>
            </a:r>
            <a:r>
              <a:rPr lang="en-US" sz="1400" dirty="0" smtClean="0"/>
              <a:t>: 1m x 33cm (5 pieces)</a:t>
            </a:r>
          </a:p>
          <a:p>
            <a:r>
              <a:rPr lang="en-US" sz="1400" dirty="0" err="1" smtClean="0"/>
              <a:t>Kloe</a:t>
            </a:r>
            <a:r>
              <a:rPr lang="en-US" sz="1400" dirty="0" smtClean="0"/>
              <a:t>: 750mm x 40cm (30pieces)</a:t>
            </a:r>
          </a:p>
          <a:p>
            <a:r>
              <a:rPr lang="en-US" sz="1400" dirty="0" smtClean="0"/>
              <a:t>CMS: 1m x 45cm (40 pieces)</a:t>
            </a:r>
            <a:endParaRPr lang="en-US" sz="1400" dirty="0"/>
          </a:p>
        </p:txBody>
      </p:sp>
    </p:spTree>
  </p:cSld>
  <p:clrMapOvr>
    <a:masterClrMapping/>
  </p:clrMapOvr>
  <p:transition spd="slow">
    <p:wipe dir="r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14300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GEM single mask process summary</a:t>
            </a:r>
            <a:endParaRPr lang="fr-FR" sz="3200" dirty="0"/>
          </a:p>
        </p:txBody>
      </p:sp>
      <p:sp>
        <p:nvSpPr>
          <p:cNvPr id="41" name="Espace réservé de la date 40"/>
          <p:cNvSpPr>
            <a:spLocks noGrp="1"/>
          </p:cNvSpPr>
          <p:nvPr>
            <p:ph type="dt" sz="half" idx="10"/>
          </p:nvPr>
        </p:nvSpPr>
        <p:spPr>
          <a:xfrm>
            <a:off x="467544" y="6381328"/>
            <a:ext cx="2133600" cy="365125"/>
          </a:xfrm>
        </p:spPr>
        <p:txBody>
          <a:bodyPr/>
          <a:lstStyle/>
          <a:p>
            <a:r>
              <a:rPr lang="fr-FR" smtClean="0"/>
              <a:t>30/09/2010</a:t>
            </a:r>
            <a:endParaRPr lang="fr-FR"/>
          </a:p>
        </p:txBody>
      </p:sp>
      <p:sp>
        <p:nvSpPr>
          <p:cNvPr id="40" name="Espace réservé du pied de page 3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Rui De Oliveira</a:t>
            </a:r>
            <a:endParaRPr lang="fr-FR"/>
          </a:p>
        </p:txBody>
      </p:sp>
      <p:sp>
        <p:nvSpPr>
          <p:cNvPr id="38" name="Espace réservé du numéro de diapositive 3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E2BFF-1A80-4249-82AE-6FEB39D536C0}" type="slidenum">
              <a:rPr lang="fr-FR" smtClean="0"/>
              <a:pPr/>
              <a:t>17</a:t>
            </a:fld>
            <a:endParaRPr lang="fr-FR"/>
          </a:p>
        </p:txBody>
      </p:sp>
      <p:sp>
        <p:nvSpPr>
          <p:cNvPr id="4" name="Rectangle 15"/>
          <p:cNvSpPr>
            <a:spLocks noChangeArrowheads="1"/>
          </p:cNvSpPr>
          <p:nvPr/>
        </p:nvSpPr>
        <p:spPr bwMode="auto">
          <a:xfrm>
            <a:off x="2308197" y="1514982"/>
            <a:ext cx="1154159" cy="113818"/>
          </a:xfrm>
          <a:prstGeom prst="rect">
            <a:avLst/>
          </a:prstGeom>
          <a:solidFill>
            <a:srgbClr val="FF3300"/>
          </a:solidFill>
          <a:ln w="9525">
            <a:solidFill>
              <a:srgbClr val="FF33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5" name="Rectangle 16"/>
          <p:cNvSpPr>
            <a:spLocks noChangeArrowheads="1"/>
          </p:cNvSpPr>
          <p:nvPr/>
        </p:nvSpPr>
        <p:spPr bwMode="auto">
          <a:xfrm>
            <a:off x="4191300" y="1514982"/>
            <a:ext cx="1154159" cy="113818"/>
          </a:xfrm>
          <a:prstGeom prst="rect">
            <a:avLst/>
          </a:prstGeom>
          <a:solidFill>
            <a:srgbClr val="FF3300"/>
          </a:solidFill>
          <a:ln w="9525">
            <a:solidFill>
              <a:srgbClr val="FF33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6" name="Rectangle 17"/>
          <p:cNvSpPr>
            <a:spLocks noChangeArrowheads="1"/>
          </p:cNvSpPr>
          <p:nvPr/>
        </p:nvSpPr>
        <p:spPr bwMode="auto">
          <a:xfrm>
            <a:off x="2308197" y="2084070"/>
            <a:ext cx="3037262" cy="113818"/>
          </a:xfrm>
          <a:prstGeom prst="rect">
            <a:avLst/>
          </a:prstGeom>
          <a:solidFill>
            <a:srgbClr val="FF3300"/>
          </a:solidFill>
          <a:ln w="9525">
            <a:solidFill>
              <a:srgbClr val="FF33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7" name="Rectangle 18"/>
          <p:cNvSpPr>
            <a:spLocks noChangeArrowheads="1"/>
          </p:cNvSpPr>
          <p:nvPr/>
        </p:nvSpPr>
        <p:spPr bwMode="auto">
          <a:xfrm>
            <a:off x="2308197" y="1628800"/>
            <a:ext cx="1154159" cy="455270"/>
          </a:xfrm>
          <a:prstGeom prst="rect">
            <a:avLst/>
          </a:prstGeom>
          <a:solidFill>
            <a:srgbClr val="33CC33"/>
          </a:solidFill>
          <a:ln w="9525">
            <a:solidFill>
              <a:srgbClr val="33CC33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8" name="Rectangle 19"/>
          <p:cNvSpPr>
            <a:spLocks noChangeArrowheads="1"/>
          </p:cNvSpPr>
          <p:nvPr/>
        </p:nvSpPr>
        <p:spPr bwMode="auto">
          <a:xfrm>
            <a:off x="4191300" y="1628800"/>
            <a:ext cx="1154159" cy="455270"/>
          </a:xfrm>
          <a:prstGeom prst="rect">
            <a:avLst/>
          </a:prstGeom>
          <a:solidFill>
            <a:srgbClr val="33CC33"/>
          </a:solidFill>
          <a:ln w="9525">
            <a:solidFill>
              <a:srgbClr val="33CC33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9" name="AutoShape 20"/>
          <p:cNvSpPr>
            <a:spLocks noChangeArrowheads="1"/>
          </p:cNvSpPr>
          <p:nvPr/>
        </p:nvSpPr>
        <p:spPr bwMode="auto">
          <a:xfrm>
            <a:off x="3462357" y="1628800"/>
            <a:ext cx="121490" cy="455270"/>
          </a:xfrm>
          <a:prstGeom prst="rtTriangle">
            <a:avLst/>
          </a:prstGeom>
          <a:solidFill>
            <a:srgbClr val="33CC33"/>
          </a:solidFill>
          <a:ln w="9525">
            <a:solidFill>
              <a:srgbClr val="33CC33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>
              <a:solidFill>
                <a:srgbClr val="33CC33"/>
              </a:solidFill>
            </a:endParaRPr>
          </a:p>
        </p:txBody>
      </p:sp>
      <p:sp>
        <p:nvSpPr>
          <p:cNvPr id="10" name="AutoShape 21"/>
          <p:cNvSpPr>
            <a:spLocks noChangeArrowheads="1"/>
          </p:cNvSpPr>
          <p:nvPr/>
        </p:nvSpPr>
        <p:spPr bwMode="auto">
          <a:xfrm>
            <a:off x="4069809" y="1628800"/>
            <a:ext cx="242981" cy="455270"/>
          </a:xfrm>
          <a:prstGeom prst="triangle">
            <a:avLst>
              <a:gd name="adj" fmla="val 50000"/>
            </a:avLst>
          </a:prstGeom>
          <a:solidFill>
            <a:srgbClr val="33CC33"/>
          </a:solidFill>
          <a:ln w="9525">
            <a:solidFill>
              <a:srgbClr val="33CC33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11" name="Text Box 29"/>
          <p:cNvSpPr txBox="1">
            <a:spLocks noChangeArrowheads="1"/>
          </p:cNvSpPr>
          <p:nvPr/>
        </p:nvSpPr>
        <p:spPr bwMode="auto">
          <a:xfrm>
            <a:off x="5594346" y="1524506"/>
            <a:ext cx="3345788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 smtClean="0"/>
              <a:t>Chemical </a:t>
            </a:r>
            <a:r>
              <a:rPr lang="en-US" dirty="0"/>
              <a:t>Polyimide </a:t>
            </a:r>
            <a:r>
              <a:rPr lang="en-US" dirty="0" smtClean="0"/>
              <a:t>etching</a:t>
            </a:r>
          </a:p>
          <a:p>
            <a:endParaRPr lang="en-US" dirty="0"/>
          </a:p>
        </p:txBody>
      </p:sp>
      <p:sp>
        <p:nvSpPr>
          <p:cNvPr id="12" name="Text Box 30"/>
          <p:cNvSpPr txBox="1">
            <a:spLocks noChangeArrowheads="1"/>
          </p:cNvSpPr>
          <p:nvPr/>
        </p:nvSpPr>
        <p:spPr bwMode="auto">
          <a:xfrm>
            <a:off x="5657848" y="4653482"/>
            <a:ext cx="348615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dirty="0" smtClean="0"/>
              <a:t>Second Polyimide etching</a:t>
            </a:r>
            <a:endParaRPr lang="en-US" dirty="0"/>
          </a:p>
        </p:txBody>
      </p:sp>
      <p:sp>
        <p:nvSpPr>
          <p:cNvPr id="25" name="Rectangle 15"/>
          <p:cNvSpPr>
            <a:spLocks noChangeArrowheads="1"/>
          </p:cNvSpPr>
          <p:nvPr/>
        </p:nvSpPr>
        <p:spPr bwMode="auto">
          <a:xfrm>
            <a:off x="2308193" y="2532221"/>
            <a:ext cx="1154159" cy="113818"/>
          </a:xfrm>
          <a:prstGeom prst="rect">
            <a:avLst/>
          </a:prstGeom>
          <a:solidFill>
            <a:srgbClr val="FF3300"/>
          </a:solidFill>
          <a:ln w="9525">
            <a:solidFill>
              <a:srgbClr val="FF33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26" name="Rectangle 16"/>
          <p:cNvSpPr>
            <a:spLocks noChangeArrowheads="1"/>
          </p:cNvSpPr>
          <p:nvPr/>
        </p:nvSpPr>
        <p:spPr bwMode="auto">
          <a:xfrm>
            <a:off x="4191295" y="2532221"/>
            <a:ext cx="1154159" cy="113818"/>
          </a:xfrm>
          <a:prstGeom prst="rect">
            <a:avLst/>
          </a:prstGeom>
          <a:solidFill>
            <a:srgbClr val="FF3300"/>
          </a:solidFill>
          <a:ln w="9525">
            <a:solidFill>
              <a:srgbClr val="FF33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27" name="Rectangle 17"/>
          <p:cNvSpPr>
            <a:spLocks noChangeArrowheads="1"/>
          </p:cNvSpPr>
          <p:nvPr/>
        </p:nvSpPr>
        <p:spPr bwMode="auto">
          <a:xfrm>
            <a:off x="2308193" y="3101309"/>
            <a:ext cx="1147141" cy="96041"/>
          </a:xfrm>
          <a:prstGeom prst="rect">
            <a:avLst/>
          </a:prstGeom>
          <a:solidFill>
            <a:srgbClr val="FF3300"/>
          </a:solidFill>
          <a:ln w="9525">
            <a:solidFill>
              <a:srgbClr val="FF33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28" name="Rectangle 18"/>
          <p:cNvSpPr>
            <a:spLocks noChangeArrowheads="1"/>
          </p:cNvSpPr>
          <p:nvPr/>
        </p:nvSpPr>
        <p:spPr bwMode="auto">
          <a:xfrm>
            <a:off x="2308193" y="2646039"/>
            <a:ext cx="1154159" cy="455270"/>
          </a:xfrm>
          <a:prstGeom prst="rect">
            <a:avLst/>
          </a:prstGeom>
          <a:solidFill>
            <a:srgbClr val="33CC33"/>
          </a:solidFill>
          <a:ln w="9525">
            <a:solidFill>
              <a:srgbClr val="33CC33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29" name="Rectangle 19"/>
          <p:cNvSpPr>
            <a:spLocks noChangeArrowheads="1"/>
          </p:cNvSpPr>
          <p:nvPr/>
        </p:nvSpPr>
        <p:spPr bwMode="auto">
          <a:xfrm>
            <a:off x="4191295" y="2646039"/>
            <a:ext cx="1154159" cy="455270"/>
          </a:xfrm>
          <a:prstGeom prst="rect">
            <a:avLst/>
          </a:prstGeom>
          <a:solidFill>
            <a:srgbClr val="33CC33"/>
          </a:solidFill>
          <a:ln w="9525">
            <a:solidFill>
              <a:srgbClr val="33CC33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30" name="AutoShape 20"/>
          <p:cNvSpPr>
            <a:spLocks noChangeArrowheads="1"/>
          </p:cNvSpPr>
          <p:nvPr/>
        </p:nvSpPr>
        <p:spPr bwMode="auto">
          <a:xfrm>
            <a:off x="3462352" y="2646039"/>
            <a:ext cx="121490" cy="455270"/>
          </a:xfrm>
          <a:prstGeom prst="rtTriangle">
            <a:avLst/>
          </a:prstGeom>
          <a:solidFill>
            <a:srgbClr val="33CC33"/>
          </a:solidFill>
          <a:ln w="9525">
            <a:solidFill>
              <a:srgbClr val="33CC33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>
              <a:solidFill>
                <a:srgbClr val="33CC33"/>
              </a:solidFill>
            </a:endParaRPr>
          </a:p>
        </p:txBody>
      </p:sp>
      <p:sp>
        <p:nvSpPr>
          <p:cNvPr id="31" name="AutoShape 21"/>
          <p:cNvSpPr>
            <a:spLocks noChangeArrowheads="1"/>
          </p:cNvSpPr>
          <p:nvPr/>
        </p:nvSpPr>
        <p:spPr bwMode="auto">
          <a:xfrm>
            <a:off x="4069805" y="2646039"/>
            <a:ext cx="242981" cy="455270"/>
          </a:xfrm>
          <a:prstGeom prst="triangle">
            <a:avLst>
              <a:gd name="adj" fmla="val 50000"/>
            </a:avLst>
          </a:prstGeom>
          <a:solidFill>
            <a:srgbClr val="33CC33"/>
          </a:solidFill>
          <a:ln w="9525">
            <a:solidFill>
              <a:srgbClr val="33CC33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32" name="Rectangle 64"/>
          <p:cNvSpPr>
            <a:spLocks noChangeArrowheads="1"/>
          </p:cNvSpPr>
          <p:nvPr/>
        </p:nvSpPr>
        <p:spPr bwMode="auto">
          <a:xfrm>
            <a:off x="2308193" y="3215127"/>
            <a:ext cx="3037262" cy="113818"/>
          </a:xfrm>
          <a:prstGeom prst="rect">
            <a:avLst/>
          </a:prstGeom>
          <a:solidFill>
            <a:srgbClr val="00B0F0"/>
          </a:solidFill>
          <a:ln w="9525">
            <a:solidFill>
              <a:srgbClr val="00B0F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37" name="Rectangle 17"/>
          <p:cNvSpPr>
            <a:spLocks noChangeArrowheads="1"/>
          </p:cNvSpPr>
          <p:nvPr/>
        </p:nvSpPr>
        <p:spPr bwMode="auto">
          <a:xfrm>
            <a:off x="4191291" y="3090646"/>
            <a:ext cx="1170513" cy="106705"/>
          </a:xfrm>
          <a:prstGeom prst="rect">
            <a:avLst/>
          </a:prstGeom>
          <a:solidFill>
            <a:srgbClr val="FF3300"/>
          </a:solidFill>
          <a:ln w="9525">
            <a:solidFill>
              <a:srgbClr val="FF33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39" name="Text Box 30"/>
          <p:cNvSpPr txBox="1">
            <a:spLocks noChangeArrowheads="1"/>
          </p:cNvSpPr>
          <p:nvPr/>
        </p:nvSpPr>
        <p:spPr bwMode="auto">
          <a:xfrm>
            <a:off x="5613398" y="2608782"/>
            <a:ext cx="284244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 smtClean="0"/>
              <a:t>Copper electro etching</a:t>
            </a:r>
          </a:p>
        </p:txBody>
      </p:sp>
      <p:sp>
        <p:nvSpPr>
          <p:cNvPr id="55" name="Rectangle 15"/>
          <p:cNvSpPr>
            <a:spLocks noChangeArrowheads="1"/>
          </p:cNvSpPr>
          <p:nvPr/>
        </p:nvSpPr>
        <p:spPr bwMode="auto">
          <a:xfrm>
            <a:off x="2317556" y="3542372"/>
            <a:ext cx="1154159" cy="113818"/>
          </a:xfrm>
          <a:prstGeom prst="rect">
            <a:avLst/>
          </a:prstGeom>
          <a:solidFill>
            <a:srgbClr val="FF3300"/>
          </a:solidFill>
          <a:ln w="9525">
            <a:solidFill>
              <a:srgbClr val="FF33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56" name="Rectangle 16"/>
          <p:cNvSpPr>
            <a:spLocks noChangeArrowheads="1"/>
          </p:cNvSpPr>
          <p:nvPr/>
        </p:nvSpPr>
        <p:spPr bwMode="auto">
          <a:xfrm>
            <a:off x="4200658" y="3542372"/>
            <a:ext cx="1154159" cy="113818"/>
          </a:xfrm>
          <a:prstGeom prst="rect">
            <a:avLst/>
          </a:prstGeom>
          <a:solidFill>
            <a:srgbClr val="FF3300"/>
          </a:solidFill>
          <a:ln w="9525">
            <a:solidFill>
              <a:srgbClr val="FF33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57" name="Rectangle 17"/>
          <p:cNvSpPr>
            <a:spLocks noChangeArrowheads="1"/>
          </p:cNvSpPr>
          <p:nvPr/>
        </p:nvSpPr>
        <p:spPr bwMode="auto">
          <a:xfrm>
            <a:off x="2317556" y="4111460"/>
            <a:ext cx="1147141" cy="96041"/>
          </a:xfrm>
          <a:prstGeom prst="rect">
            <a:avLst/>
          </a:prstGeom>
          <a:solidFill>
            <a:srgbClr val="FF3300"/>
          </a:solidFill>
          <a:ln w="9525">
            <a:solidFill>
              <a:srgbClr val="FF33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58" name="Rectangle 18"/>
          <p:cNvSpPr>
            <a:spLocks noChangeArrowheads="1"/>
          </p:cNvSpPr>
          <p:nvPr/>
        </p:nvSpPr>
        <p:spPr bwMode="auto">
          <a:xfrm>
            <a:off x="2317556" y="3656190"/>
            <a:ext cx="1154159" cy="455270"/>
          </a:xfrm>
          <a:prstGeom prst="rect">
            <a:avLst/>
          </a:prstGeom>
          <a:solidFill>
            <a:srgbClr val="33CC33"/>
          </a:solidFill>
          <a:ln w="9525">
            <a:solidFill>
              <a:srgbClr val="33CC33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60" name="AutoShape 20"/>
          <p:cNvSpPr>
            <a:spLocks noChangeArrowheads="1"/>
          </p:cNvSpPr>
          <p:nvPr/>
        </p:nvSpPr>
        <p:spPr bwMode="auto">
          <a:xfrm>
            <a:off x="3471716" y="3656190"/>
            <a:ext cx="121490" cy="455270"/>
          </a:xfrm>
          <a:prstGeom prst="rtTriangle">
            <a:avLst/>
          </a:prstGeom>
          <a:solidFill>
            <a:srgbClr val="33CC33"/>
          </a:solidFill>
          <a:ln w="9525">
            <a:solidFill>
              <a:srgbClr val="33CC33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>
              <a:solidFill>
                <a:srgbClr val="33CC33"/>
              </a:solidFill>
            </a:endParaRPr>
          </a:p>
        </p:txBody>
      </p:sp>
      <p:sp>
        <p:nvSpPr>
          <p:cNvPr id="61" name="AutoShape 21"/>
          <p:cNvSpPr>
            <a:spLocks noChangeArrowheads="1"/>
          </p:cNvSpPr>
          <p:nvPr/>
        </p:nvSpPr>
        <p:spPr bwMode="auto">
          <a:xfrm>
            <a:off x="4079168" y="3656190"/>
            <a:ext cx="242981" cy="455270"/>
          </a:xfrm>
          <a:prstGeom prst="triangle">
            <a:avLst>
              <a:gd name="adj" fmla="val 50000"/>
            </a:avLst>
          </a:prstGeom>
          <a:solidFill>
            <a:srgbClr val="33CC33"/>
          </a:solidFill>
          <a:ln w="9525">
            <a:solidFill>
              <a:srgbClr val="33CC33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63" name="Rectangle 17"/>
          <p:cNvSpPr>
            <a:spLocks noChangeArrowheads="1"/>
          </p:cNvSpPr>
          <p:nvPr/>
        </p:nvSpPr>
        <p:spPr bwMode="auto">
          <a:xfrm>
            <a:off x="4200654" y="4100797"/>
            <a:ext cx="1170513" cy="106705"/>
          </a:xfrm>
          <a:prstGeom prst="rect">
            <a:avLst/>
          </a:prstGeom>
          <a:solidFill>
            <a:srgbClr val="FF3300"/>
          </a:solidFill>
          <a:ln w="9525">
            <a:solidFill>
              <a:srgbClr val="FF33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42" name="Text Box 30"/>
          <p:cNvSpPr txBox="1">
            <a:spLocks noChangeArrowheads="1"/>
          </p:cNvSpPr>
          <p:nvPr/>
        </p:nvSpPr>
        <p:spPr bwMode="auto">
          <a:xfrm>
            <a:off x="5594346" y="3667646"/>
            <a:ext cx="2411119" cy="2758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/>
              <a:t> </a:t>
            </a:r>
            <a:r>
              <a:rPr lang="en-US" dirty="0" smtClean="0"/>
              <a:t>Stripping</a:t>
            </a:r>
            <a:endParaRPr lang="en-US" dirty="0"/>
          </a:p>
        </p:txBody>
      </p:sp>
      <p:pic>
        <p:nvPicPr>
          <p:cNvPr id="44" name="Picture 43" descr="Tv1.jpg"/>
          <p:cNvPicPr>
            <a:picLocks noChangeAspect="1"/>
          </p:cNvPicPr>
          <p:nvPr/>
        </p:nvPicPr>
        <p:blipFill>
          <a:blip r:embed="rId2" cstate="print"/>
          <a:srcRect l="55184" t="61867"/>
          <a:stretch>
            <a:fillRect/>
          </a:stretch>
        </p:blipFill>
        <p:spPr bwMode="auto">
          <a:xfrm>
            <a:off x="611560" y="4509120"/>
            <a:ext cx="1254978" cy="8000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7" name="Rectangle 18"/>
          <p:cNvSpPr>
            <a:spLocks noChangeArrowheads="1"/>
          </p:cNvSpPr>
          <p:nvPr/>
        </p:nvSpPr>
        <p:spPr bwMode="auto">
          <a:xfrm>
            <a:off x="2308198" y="4638720"/>
            <a:ext cx="1154159" cy="455270"/>
          </a:xfrm>
          <a:prstGeom prst="rect">
            <a:avLst/>
          </a:prstGeom>
          <a:solidFill>
            <a:srgbClr val="33CC33"/>
          </a:solidFill>
          <a:ln w="9525">
            <a:solidFill>
              <a:srgbClr val="33CC33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49" name="AutoShape 20"/>
          <p:cNvSpPr>
            <a:spLocks noChangeArrowheads="1"/>
          </p:cNvSpPr>
          <p:nvPr/>
        </p:nvSpPr>
        <p:spPr bwMode="auto">
          <a:xfrm>
            <a:off x="3451206" y="4638720"/>
            <a:ext cx="132642" cy="314810"/>
          </a:xfrm>
          <a:prstGeom prst="rtTriangle">
            <a:avLst/>
          </a:prstGeom>
          <a:solidFill>
            <a:srgbClr val="33CC33"/>
          </a:solidFill>
          <a:ln w="9525">
            <a:solidFill>
              <a:srgbClr val="33CC33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>
              <a:solidFill>
                <a:srgbClr val="33CC33"/>
              </a:solidFill>
            </a:endParaRPr>
          </a:p>
        </p:txBody>
      </p:sp>
      <p:sp>
        <p:nvSpPr>
          <p:cNvPr id="62" name="AutoShape 20"/>
          <p:cNvSpPr>
            <a:spLocks noChangeArrowheads="1"/>
          </p:cNvSpPr>
          <p:nvPr/>
        </p:nvSpPr>
        <p:spPr bwMode="auto">
          <a:xfrm flipV="1">
            <a:off x="3435348" y="4964632"/>
            <a:ext cx="133350" cy="133350"/>
          </a:xfrm>
          <a:prstGeom prst="rtTriangle">
            <a:avLst/>
          </a:prstGeom>
          <a:solidFill>
            <a:srgbClr val="33CC33"/>
          </a:solidFill>
          <a:ln w="9525">
            <a:solidFill>
              <a:srgbClr val="33CC33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>
              <a:solidFill>
                <a:srgbClr val="33CC33"/>
              </a:solidFill>
            </a:endParaRPr>
          </a:p>
        </p:txBody>
      </p:sp>
      <p:sp>
        <p:nvSpPr>
          <p:cNvPr id="74" name="Rectangle 18"/>
          <p:cNvSpPr>
            <a:spLocks noChangeArrowheads="1"/>
          </p:cNvSpPr>
          <p:nvPr/>
        </p:nvSpPr>
        <p:spPr bwMode="auto">
          <a:xfrm flipH="1">
            <a:off x="4221908" y="4633950"/>
            <a:ext cx="1138190" cy="455270"/>
          </a:xfrm>
          <a:prstGeom prst="rect">
            <a:avLst/>
          </a:prstGeom>
          <a:solidFill>
            <a:srgbClr val="33CC33"/>
          </a:solidFill>
          <a:ln w="9525">
            <a:solidFill>
              <a:srgbClr val="33CC33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75" name="AutoShape 20"/>
          <p:cNvSpPr>
            <a:spLocks noChangeArrowheads="1"/>
          </p:cNvSpPr>
          <p:nvPr/>
        </p:nvSpPr>
        <p:spPr bwMode="auto">
          <a:xfrm flipH="1">
            <a:off x="4102098" y="4633950"/>
            <a:ext cx="130807" cy="314810"/>
          </a:xfrm>
          <a:prstGeom prst="rtTriangle">
            <a:avLst/>
          </a:prstGeom>
          <a:solidFill>
            <a:srgbClr val="33CC33"/>
          </a:solidFill>
          <a:ln w="9525">
            <a:solidFill>
              <a:srgbClr val="33CC33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>
              <a:solidFill>
                <a:srgbClr val="33CC33"/>
              </a:solidFill>
            </a:endParaRPr>
          </a:p>
        </p:txBody>
      </p:sp>
      <p:sp>
        <p:nvSpPr>
          <p:cNvPr id="76" name="AutoShape 20"/>
          <p:cNvSpPr>
            <a:spLocks noChangeArrowheads="1"/>
          </p:cNvSpPr>
          <p:nvPr/>
        </p:nvSpPr>
        <p:spPr bwMode="auto">
          <a:xfrm flipH="1" flipV="1">
            <a:off x="4117038" y="4959862"/>
            <a:ext cx="131505" cy="133350"/>
          </a:xfrm>
          <a:prstGeom prst="rtTriangle">
            <a:avLst/>
          </a:prstGeom>
          <a:solidFill>
            <a:srgbClr val="33CC33"/>
          </a:solidFill>
          <a:ln w="9525">
            <a:solidFill>
              <a:srgbClr val="33CC33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>
              <a:solidFill>
                <a:srgbClr val="33CC33"/>
              </a:solidFill>
            </a:endParaRPr>
          </a:p>
        </p:txBody>
      </p:sp>
      <p:sp>
        <p:nvSpPr>
          <p:cNvPr id="43" name="Rectangle 15"/>
          <p:cNvSpPr>
            <a:spLocks noChangeArrowheads="1"/>
          </p:cNvSpPr>
          <p:nvPr/>
        </p:nvSpPr>
        <p:spPr bwMode="auto">
          <a:xfrm>
            <a:off x="2308198" y="4524902"/>
            <a:ext cx="1154159" cy="113818"/>
          </a:xfrm>
          <a:prstGeom prst="rect">
            <a:avLst/>
          </a:prstGeom>
          <a:solidFill>
            <a:srgbClr val="FF3300"/>
          </a:solidFill>
          <a:ln w="9525">
            <a:solidFill>
              <a:srgbClr val="FF33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46" name="Rectangle 17"/>
          <p:cNvSpPr>
            <a:spLocks noChangeArrowheads="1"/>
          </p:cNvSpPr>
          <p:nvPr/>
        </p:nvSpPr>
        <p:spPr bwMode="auto">
          <a:xfrm>
            <a:off x="2308198" y="5093990"/>
            <a:ext cx="1147141" cy="96041"/>
          </a:xfrm>
          <a:prstGeom prst="rect">
            <a:avLst/>
          </a:prstGeom>
          <a:solidFill>
            <a:srgbClr val="FF3300"/>
          </a:solidFill>
          <a:ln w="9525">
            <a:solidFill>
              <a:srgbClr val="FF33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72" name="Rectangle 15"/>
          <p:cNvSpPr>
            <a:spLocks noChangeArrowheads="1"/>
          </p:cNvSpPr>
          <p:nvPr/>
        </p:nvSpPr>
        <p:spPr bwMode="auto">
          <a:xfrm flipH="1">
            <a:off x="4221908" y="4520132"/>
            <a:ext cx="1138190" cy="113818"/>
          </a:xfrm>
          <a:prstGeom prst="rect">
            <a:avLst/>
          </a:prstGeom>
          <a:solidFill>
            <a:srgbClr val="FF3300"/>
          </a:solidFill>
          <a:ln w="9525">
            <a:solidFill>
              <a:srgbClr val="FF33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73" name="Rectangle 17"/>
          <p:cNvSpPr>
            <a:spLocks noChangeArrowheads="1"/>
          </p:cNvSpPr>
          <p:nvPr/>
        </p:nvSpPr>
        <p:spPr bwMode="auto">
          <a:xfrm flipH="1">
            <a:off x="4228829" y="5089220"/>
            <a:ext cx="1131269" cy="96041"/>
          </a:xfrm>
          <a:prstGeom prst="rect">
            <a:avLst/>
          </a:prstGeom>
          <a:solidFill>
            <a:srgbClr val="FF3300"/>
          </a:solidFill>
          <a:ln w="9525">
            <a:solidFill>
              <a:srgbClr val="FF33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59" name="Rectangle 19"/>
          <p:cNvSpPr>
            <a:spLocks noChangeArrowheads="1"/>
          </p:cNvSpPr>
          <p:nvPr/>
        </p:nvSpPr>
        <p:spPr bwMode="auto">
          <a:xfrm>
            <a:off x="4200658" y="3656190"/>
            <a:ext cx="1154159" cy="455270"/>
          </a:xfrm>
          <a:prstGeom prst="rect">
            <a:avLst/>
          </a:prstGeom>
          <a:solidFill>
            <a:srgbClr val="33CC33"/>
          </a:solidFill>
          <a:ln w="9525">
            <a:solidFill>
              <a:srgbClr val="33CC33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 l="5231" t="26616" r="3923" b="30165"/>
          <a:stretch>
            <a:fillRect/>
          </a:stretch>
        </p:blipFill>
        <p:spPr bwMode="auto">
          <a:xfrm>
            <a:off x="2339752" y="5517232"/>
            <a:ext cx="3022600" cy="821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7" name="Text Box 30"/>
          <p:cNvSpPr txBox="1">
            <a:spLocks noChangeArrowheads="1"/>
          </p:cNvSpPr>
          <p:nvPr/>
        </p:nvSpPr>
        <p:spPr bwMode="auto">
          <a:xfrm>
            <a:off x="5724128" y="5661248"/>
            <a:ext cx="241111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 smtClean="0"/>
              <a:t>Reality</a:t>
            </a:r>
            <a:endParaRPr lang="en-US" dirty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4" cstate="print"/>
          <a:srcRect b="17559"/>
          <a:stretch>
            <a:fillRect/>
          </a:stretch>
        </p:blipFill>
        <p:spPr bwMode="auto">
          <a:xfrm>
            <a:off x="611560" y="3501008"/>
            <a:ext cx="1296144" cy="800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 cstate="print"/>
          <a:srcRect t="50167" r="39474"/>
          <a:stretch>
            <a:fillRect/>
          </a:stretch>
        </p:blipFill>
        <p:spPr bwMode="auto">
          <a:xfrm>
            <a:off x="611560" y="1484784"/>
            <a:ext cx="1307501" cy="806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E2BFF-1A80-4249-82AE-6FEB39D536C0}" type="slidenum">
              <a:rPr lang="fr-FR" smtClean="0"/>
              <a:pPr/>
              <a:t>18</a:t>
            </a:fld>
            <a:endParaRPr lang="fr-FR"/>
          </a:p>
        </p:txBody>
      </p:sp>
      <p:grpSp>
        <p:nvGrpSpPr>
          <p:cNvPr id="3" name="Group 45"/>
          <p:cNvGrpSpPr/>
          <p:nvPr/>
        </p:nvGrpSpPr>
        <p:grpSpPr>
          <a:xfrm>
            <a:off x="3283584" y="1431789"/>
            <a:ext cx="4528776" cy="4157451"/>
            <a:chOff x="1248047" y="1484784"/>
            <a:chExt cx="2069794" cy="2103164"/>
          </a:xfrm>
        </p:grpSpPr>
        <p:sp>
          <p:nvSpPr>
            <p:cNvPr id="6" name="Rectangle 2"/>
            <p:cNvSpPr>
              <a:spLocks noChangeArrowheads="1"/>
            </p:cNvSpPr>
            <p:nvPr/>
          </p:nvSpPr>
          <p:spPr bwMode="auto">
            <a:xfrm>
              <a:off x="1259632" y="1484784"/>
              <a:ext cx="2058209" cy="256388"/>
            </a:xfrm>
            <a:prstGeom prst="rect">
              <a:avLst/>
            </a:prstGeom>
            <a:solidFill>
              <a:srgbClr val="92D05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eaLnBrk="1" hangingPunct="1">
                <a:lnSpc>
                  <a:spcPct val="100000"/>
                </a:lnSpc>
              </a:pPr>
              <a:r>
                <a:rPr lang="fr-FR" sz="1400" dirty="0" smtClean="0">
                  <a:solidFill>
                    <a:schemeClr val="bg1"/>
                  </a:solidFill>
                </a:rPr>
                <a:t>PCB</a:t>
              </a:r>
              <a:endParaRPr lang="fr-FR" sz="1400" b="0" dirty="0">
                <a:solidFill>
                  <a:schemeClr val="bg1"/>
                </a:solidFill>
              </a:endParaRPr>
            </a:p>
          </p:txBody>
        </p:sp>
        <p:sp>
          <p:nvSpPr>
            <p:cNvPr id="9" name="Rectangle 5"/>
            <p:cNvSpPr>
              <a:spLocks noChangeArrowheads="1"/>
            </p:cNvSpPr>
            <p:nvPr/>
          </p:nvSpPr>
          <p:spPr bwMode="auto">
            <a:xfrm>
              <a:off x="1248047" y="1988840"/>
              <a:ext cx="2058209" cy="213657"/>
            </a:xfrm>
            <a:prstGeom prst="rect">
              <a:avLst/>
            </a:prstGeom>
            <a:solidFill>
              <a:srgbClr val="92D05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eaLnBrk="1" hangingPunct="1">
                <a:lnSpc>
                  <a:spcPct val="100000"/>
                </a:lnSpc>
              </a:pPr>
              <a:r>
                <a:rPr lang="fr-FR" sz="1400" dirty="0" err="1" smtClean="0">
                  <a:solidFill>
                    <a:schemeClr val="bg1"/>
                  </a:solidFill>
                </a:rPr>
                <a:t>lamination</a:t>
              </a:r>
              <a:endParaRPr lang="fr-FR" sz="1400" b="0" dirty="0">
                <a:solidFill>
                  <a:schemeClr val="bg1"/>
                </a:solidFill>
              </a:endParaRPr>
            </a:p>
          </p:txBody>
        </p:sp>
        <p:sp>
          <p:nvSpPr>
            <p:cNvPr id="10" name="Rectangle 6"/>
            <p:cNvSpPr>
              <a:spLocks noChangeArrowheads="1"/>
            </p:cNvSpPr>
            <p:nvPr/>
          </p:nvSpPr>
          <p:spPr bwMode="auto">
            <a:xfrm>
              <a:off x="1248047" y="1964158"/>
              <a:ext cx="2058209" cy="42731"/>
            </a:xfrm>
            <a:prstGeom prst="rect">
              <a:avLst/>
            </a:prstGeom>
            <a:solidFill>
              <a:srgbClr val="FFC000"/>
            </a:solidFill>
            <a:ln w="9525">
              <a:solidFill>
                <a:srgbClr val="FFC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" name="Rectangle 7"/>
            <p:cNvSpPr>
              <a:spLocks noChangeArrowheads="1"/>
            </p:cNvSpPr>
            <p:nvPr/>
          </p:nvSpPr>
          <p:spPr bwMode="auto">
            <a:xfrm>
              <a:off x="1248047" y="1921426"/>
              <a:ext cx="2058209" cy="42731"/>
            </a:xfrm>
            <a:prstGeom prst="rect">
              <a:avLst/>
            </a:prstGeom>
            <a:solidFill>
              <a:srgbClr val="FFC000"/>
            </a:solidFill>
            <a:ln w="9525">
              <a:solidFill>
                <a:srgbClr val="FFC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2" name="Rectangle 8"/>
            <p:cNvSpPr>
              <a:spLocks noChangeArrowheads="1"/>
            </p:cNvSpPr>
            <p:nvPr/>
          </p:nvSpPr>
          <p:spPr bwMode="auto">
            <a:xfrm>
              <a:off x="1248047" y="2434202"/>
              <a:ext cx="2058209" cy="213657"/>
            </a:xfrm>
            <a:prstGeom prst="rect">
              <a:avLst/>
            </a:prstGeom>
            <a:solidFill>
              <a:srgbClr val="92D05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eaLnBrk="1" hangingPunct="1">
                <a:lnSpc>
                  <a:spcPct val="100000"/>
                </a:lnSpc>
              </a:pPr>
              <a:r>
                <a:rPr lang="fr-FR" sz="1400" dirty="0" err="1" smtClean="0">
                  <a:solidFill>
                    <a:schemeClr val="bg1"/>
                  </a:solidFill>
                </a:rPr>
                <a:t>M</a:t>
              </a:r>
              <a:r>
                <a:rPr lang="fr-FR" sz="1400" b="0" dirty="0" err="1" smtClean="0">
                  <a:solidFill>
                    <a:schemeClr val="bg1"/>
                  </a:solidFill>
                </a:rPr>
                <a:t>esh</a:t>
              </a:r>
              <a:r>
                <a:rPr lang="fr-FR" sz="1400" b="0" dirty="0" smtClean="0">
                  <a:solidFill>
                    <a:schemeClr val="bg1"/>
                  </a:solidFill>
                </a:rPr>
                <a:t> </a:t>
              </a:r>
              <a:r>
                <a:rPr lang="fr-FR" sz="1400" b="0" dirty="0" err="1" smtClean="0">
                  <a:solidFill>
                    <a:schemeClr val="bg1"/>
                  </a:solidFill>
                </a:rPr>
                <a:t>deposit</a:t>
              </a:r>
              <a:endParaRPr lang="fr-FR" sz="1400" b="0" dirty="0">
                <a:solidFill>
                  <a:schemeClr val="bg1"/>
                </a:solidFill>
              </a:endParaRPr>
            </a:p>
          </p:txBody>
        </p:sp>
        <p:sp>
          <p:nvSpPr>
            <p:cNvPr id="13" name="Rectangle 9"/>
            <p:cNvSpPr>
              <a:spLocks noChangeArrowheads="1"/>
            </p:cNvSpPr>
            <p:nvPr/>
          </p:nvSpPr>
          <p:spPr bwMode="auto">
            <a:xfrm>
              <a:off x="1248047" y="2391471"/>
              <a:ext cx="2058209" cy="42731"/>
            </a:xfrm>
            <a:prstGeom prst="rect">
              <a:avLst/>
            </a:prstGeom>
            <a:solidFill>
              <a:srgbClr val="FFC000"/>
            </a:solidFill>
            <a:ln w="9525">
              <a:solidFill>
                <a:srgbClr val="FFC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4" name="Rectangle 10"/>
            <p:cNvSpPr>
              <a:spLocks noChangeArrowheads="1"/>
            </p:cNvSpPr>
            <p:nvPr/>
          </p:nvSpPr>
          <p:spPr bwMode="auto">
            <a:xfrm>
              <a:off x="1248047" y="2348739"/>
              <a:ext cx="2058209" cy="42731"/>
            </a:xfrm>
            <a:prstGeom prst="rect">
              <a:avLst/>
            </a:prstGeom>
            <a:solidFill>
              <a:srgbClr val="FFC000"/>
            </a:solidFill>
            <a:ln w="9525">
              <a:solidFill>
                <a:srgbClr val="FFC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5" name="Line 11"/>
            <p:cNvSpPr>
              <a:spLocks noChangeShapeType="1"/>
            </p:cNvSpPr>
            <p:nvPr/>
          </p:nvSpPr>
          <p:spPr bwMode="auto">
            <a:xfrm flipV="1">
              <a:off x="1259632" y="2348879"/>
              <a:ext cx="2016224" cy="1"/>
            </a:xfrm>
            <a:prstGeom prst="line">
              <a:avLst/>
            </a:prstGeom>
            <a:noFill/>
            <a:ln w="38100">
              <a:solidFill>
                <a:schemeClr val="tx2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6" name="Rectangle 12"/>
            <p:cNvSpPr>
              <a:spLocks noChangeArrowheads="1"/>
            </p:cNvSpPr>
            <p:nvPr/>
          </p:nvSpPr>
          <p:spPr bwMode="auto">
            <a:xfrm>
              <a:off x="1251161" y="2904247"/>
              <a:ext cx="2058209" cy="213657"/>
            </a:xfrm>
            <a:prstGeom prst="rect">
              <a:avLst/>
            </a:prstGeom>
            <a:solidFill>
              <a:srgbClr val="92D05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eaLnBrk="1" hangingPunct="1">
                <a:lnSpc>
                  <a:spcPct val="100000"/>
                </a:lnSpc>
              </a:pPr>
              <a:r>
                <a:rPr lang="fr-FR" sz="1400" b="0" dirty="0" err="1" smtClean="0">
                  <a:solidFill>
                    <a:schemeClr val="bg1"/>
                  </a:solidFill>
                </a:rPr>
                <a:t>lamination</a:t>
              </a:r>
              <a:endParaRPr lang="fr-FR" sz="1400" b="0" dirty="0">
                <a:solidFill>
                  <a:schemeClr val="bg1"/>
                </a:solidFill>
              </a:endParaRPr>
            </a:p>
          </p:txBody>
        </p:sp>
        <p:sp>
          <p:nvSpPr>
            <p:cNvPr id="17" name="Rectangle 13"/>
            <p:cNvSpPr>
              <a:spLocks noChangeArrowheads="1"/>
            </p:cNvSpPr>
            <p:nvPr/>
          </p:nvSpPr>
          <p:spPr bwMode="auto">
            <a:xfrm>
              <a:off x="1251161" y="2861515"/>
              <a:ext cx="2058209" cy="42731"/>
            </a:xfrm>
            <a:prstGeom prst="rect">
              <a:avLst/>
            </a:prstGeom>
            <a:solidFill>
              <a:srgbClr val="FFC000"/>
            </a:solidFill>
            <a:ln w="9525">
              <a:solidFill>
                <a:srgbClr val="FFC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8" name="Rectangle 14"/>
            <p:cNvSpPr>
              <a:spLocks noChangeArrowheads="1"/>
            </p:cNvSpPr>
            <p:nvPr/>
          </p:nvSpPr>
          <p:spPr bwMode="auto">
            <a:xfrm>
              <a:off x="1251161" y="2818784"/>
              <a:ext cx="2058209" cy="42731"/>
            </a:xfrm>
            <a:prstGeom prst="rect">
              <a:avLst/>
            </a:prstGeom>
            <a:solidFill>
              <a:srgbClr val="FFC000"/>
            </a:solidFill>
            <a:ln w="9525">
              <a:solidFill>
                <a:srgbClr val="FFC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9" name="Rectangle 15"/>
            <p:cNvSpPr>
              <a:spLocks noChangeArrowheads="1"/>
            </p:cNvSpPr>
            <p:nvPr/>
          </p:nvSpPr>
          <p:spPr bwMode="auto">
            <a:xfrm>
              <a:off x="1254275" y="2776053"/>
              <a:ext cx="2055095" cy="42731"/>
            </a:xfrm>
            <a:prstGeom prst="rect">
              <a:avLst/>
            </a:prstGeom>
            <a:solidFill>
              <a:srgbClr val="FFC000"/>
            </a:solidFill>
            <a:ln w="9525">
              <a:solidFill>
                <a:srgbClr val="FFC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" name="Line 16"/>
            <p:cNvSpPr>
              <a:spLocks noChangeShapeType="1"/>
            </p:cNvSpPr>
            <p:nvPr/>
          </p:nvSpPr>
          <p:spPr bwMode="auto">
            <a:xfrm>
              <a:off x="1251161" y="2818784"/>
              <a:ext cx="2058209" cy="0"/>
            </a:xfrm>
            <a:prstGeom prst="line">
              <a:avLst/>
            </a:prstGeom>
            <a:noFill/>
            <a:ln w="38100">
              <a:solidFill>
                <a:schemeClr val="tx2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" name="Rectangle 17"/>
            <p:cNvSpPr>
              <a:spLocks noChangeArrowheads="1"/>
            </p:cNvSpPr>
            <p:nvPr/>
          </p:nvSpPr>
          <p:spPr bwMode="auto">
            <a:xfrm>
              <a:off x="1251161" y="3374291"/>
              <a:ext cx="2055095" cy="213657"/>
            </a:xfrm>
            <a:prstGeom prst="rect">
              <a:avLst/>
            </a:prstGeom>
            <a:solidFill>
              <a:srgbClr val="92D05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eaLnBrk="1" hangingPunct="1">
                <a:lnSpc>
                  <a:spcPct val="100000"/>
                </a:lnSpc>
              </a:pPr>
              <a:r>
                <a:rPr lang="fr-FR" sz="1400" b="0" dirty="0" err="1" smtClean="0">
                  <a:solidFill>
                    <a:schemeClr val="bg1"/>
                  </a:solidFill>
                </a:rPr>
                <a:t>development</a:t>
              </a:r>
              <a:endParaRPr lang="fr-FR" sz="1400" b="0" dirty="0">
                <a:solidFill>
                  <a:schemeClr val="bg1"/>
                </a:solidFill>
              </a:endParaRPr>
            </a:p>
          </p:txBody>
        </p:sp>
        <p:sp>
          <p:nvSpPr>
            <p:cNvPr id="22" name="Rectangle 18"/>
            <p:cNvSpPr>
              <a:spLocks noChangeArrowheads="1"/>
            </p:cNvSpPr>
            <p:nvPr/>
          </p:nvSpPr>
          <p:spPr bwMode="auto">
            <a:xfrm>
              <a:off x="1251161" y="3246097"/>
              <a:ext cx="245989" cy="128194"/>
            </a:xfrm>
            <a:prstGeom prst="rect">
              <a:avLst/>
            </a:prstGeom>
            <a:solidFill>
              <a:srgbClr val="FFC000"/>
            </a:solidFill>
            <a:ln w="9525">
              <a:solidFill>
                <a:srgbClr val="FFC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3" name="Rectangle 19"/>
            <p:cNvSpPr>
              <a:spLocks noChangeArrowheads="1"/>
            </p:cNvSpPr>
            <p:nvPr/>
          </p:nvSpPr>
          <p:spPr bwMode="auto">
            <a:xfrm>
              <a:off x="3075836" y="3246097"/>
              <a:ext cx="230420" cy="128194"/>
            </a:xfrm>
            <a:prstGeom prst="rect">
              <a:avLst/>
            </a:prstGeom>
            <a:solidFill>
              <a:srgbClr val="FFC000"/>
            </a:solidFill>
            <a:ln w="9525">
              <a:solidFill>
                <a:srgbClr val="FFC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4" name="Rectangle 20"/>
            <p:cNvSpPr>
              <a:spLocks noChangeArrowheads="1"/>
            </p:cNvSpPr>
            <p:nvPr/>
          </p:nvSpPr>
          <p:spPr bwMode="auto">
            <a:xfrm>
              <a:off x="1699545" y="3246097"/>
              <a:ext cx="80958" cy="128194"/>
            </a:xfrm>
            <a:prstGeom prst="rect">
              <a:avLst/>
            </a:prstGeom>
            <a:solidFill>
              <a:srgbClr val="FFC000"/>
            </a:solidFill>
            <a:ln w="9525">
              <a:solidFill>
                <a:srgbClr val="FFC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5" name="Rectangle 21"/>
            <p:cNvSpPr>
              <a:spLocks noChangeArrowheads="1"/>
            </p:cNvSpPr>
            <p:nvPr/>
          </p:nvSpPr>
          <p:spPr bwMode="auto">
            <a:xfrm>
              <a:off x="1982899" y="3246097"/>
              <a:ext cx="80958" cy="128194"/>
            </a:xfrm>
            <a:prstGeom prst="rect">
              <a:avLst/>
            </a:prstGeom>
            <a:solidFill>
              <a:srgbClr val="FFC000"/>
            </a:solidFill>
            <a:ln w="9525">
              <a:solidFill>
                <a:srgbClr val="FFC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6" name="Rectangle 22"/>
            <p:cNvSpPr>
              <a:spLocks noChangeArrowheads="1"/>
            </p:cNvSpPr>
            <p:nvPr/>
          </p:nvSpPr>
          <p:spPr bwMode="auto">
            <a:xfrm>
              <a:off x="2266253" y="3246097"/>
              <a:ext cx="80958" cy="128194"/>
            </a:xfrm>
            <a:prstGeom prst="rect">
              <a:avLst/>
            </a:prstGeom>
            <a:solidFill>
              <a:srgbClr val="FFC000"/>
            </a:solidFill>
            <a:ln w="9525">
              <a:solidFill>
                <a:srgbClr val="FFC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7" name="Rectangle 23"/>
            <p:cNvSpPr>
              <a:spLocks noChangeArrowheads="1"/>
            </p:cNvSpPr>
            <p:nvPr/>
          </p:nvSpPr>
          <p:spPr bwMode="auto">
            <a:xfrm>
              <a:off x="2549607" y="3246097"/>
              <a:ext cx="80958" cy="128194"/>
            </a:xfrm>
            <a:prstGeom prst="rect">
              <a:avLst/>
            </a:prstGeom>
            <a:solidFill>
              <a:srgbClr val="FFC000"/>
            </a:solidFill>
            <a:ln w="9525">
              <a:solidFill>
                <a:srgbClr val="FFC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8" name="Rectangle 24"/>
            <p:cNvSpPr>
              <a:spLocks noChangeArrowheads="1"/>
            </p:cNvSpPr>
            <p:nvPr/>
          </p:nvSpPr>
          <p:spPr bwMode="auto">
            <a:xfrm>
              <a:off x="2832961" y="3246097"/>
              <a:ext cx="80958" cy="128194"/>
            </a:xfrm>
            <a:prstGeom prst="rect">
              <a:avLst/>
            </a:prstGeom>
            <a:solidFill>
              <a:srgbClr val="FFC000"/>
            </a:solidFill>
            <a:ln w="9525">
              <a:solidFill>
                <a:srgbClr val="FFC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9" name="Line 25"/>
            <p:cNvSpPr>
              <a:spLocks noChangeShapeType="1"/>
            </p:cNvSpPr>
            <p:nvPr/>
          </p:nvSpPr>
          <p:spPr bwMode="auto">
            <a:xfrm>
              <a:off x="1288526" y="3288828"/>
              <a:ext cx="2017729" cy="0"/>
            </a:xfrm>
            <a:prstGeom prst="line">
              <a:avLst/>
            </a:prstGeom>
            <a:noFill/>
            <a:ln w="38100">
              <a:solidFill>
                <a:schemeClr val="tx2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62" name="Title 1"/>
          <p:cNvSpPr txBox="1">
            <a:spLocks/>
          </p:cNvSpPr>
          <p:nvPr/>
        </p:nvSpPr>
        <p:spPr>
          <a:xfrm>
            <a:off x="0" y="0"/>
            <a:ext cx="3491880" cy="432048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b="1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Bulk </a:t>
            </a:r>
            <a:r>
              <a:rPr lang="en-US" sz="2800" b="1" i="1" u="sng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Micromegas</a:t>
            </a:r>
            <a:endParaRPr lang="en-US" sz="2800" b="1" i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8" name="ZoneTexte 37"/>
          <p:cNvSpPr txBox="1"/>
          <p:nvPr/>
        </p:nvSpPr>
        <p:spPr>
          <a:xfrm>
            <a:off x="179512" y="1412776"/>
            <a:ext cx="2140330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u="sng" dirty="0" smtClean="0"/>
              <a:t>BULK Technology</a:t>
            </a:r>
          </a:p>
          <a:p>
            <a:endParaRPr lang="en-US" b="1" u="sng" dirty="0" smtClean="0"/>
          </a:p>
          <a:p>
            <a:r>
              <a:rPr lang="en-US" sz="1200" b="1" dirty="0" smtClean="0"/>
              <a:t>DUPONT PC 1025 </a:t>
            </a:r>
            <a:r>
              <a:rPr lang="en-US" sz="1200" b="1" dirty="0" err="1" smtClean="0"/>
              <a:t>coverlay</a:t>
            </a:r>
            <a:endParaRPr lang="en-US" sz="1200" b="1" dirty="0" smtClean="0"/>
          </a:p>
          <a:p>
            <a:r>
              <a:rPr lang="en-US" sz="1200" b="1" dirty="0" smtClean="0"/>
              <a:t>BOPP Meshes</a:t>
            </a:r>
          </a:p>
          <a:p>
            <a:r>
              <a:rPr lang="en-US" sz="1200" b="1" dirty="0" smtClean="0"/>
              <a:t>SERITEC stretching</a:t>
            </a:r>
          </a:p>
          <a:p>
            <a:endParaRPr lang="en-US" b="1" dirty="0" smtClean="0"/>
          </a:p>
        </p:txBody>
      </p:sp>
    </p:spTree>
    <p:extLst>
      <p:ext uri="{BB962C8B-B14F-4D97-AF65-F5344CB8AC3E}">
        <p14:creationId xmlns:p14="http://schemas.microsoft.com/office/powerpoint/2010/main" val="321699985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lide Number Placeholder 1"/>
          <p:cNvSpPr txBox="1">
            <a:spLocks noGrp="1"/>
          </p:cNvSpPr>
          <p:nvPr/>
        </p:nvSpPr>
        <p:spPr>
          <a:xfrm>
            <a:off x="8543933" y="6453336"/>
            <a:ext cx="600075" cy="404664"/>
          </a:xfrm>
          <a:prstGeom prst="rect">
            <a:avLst/>
          </a:prstGeom>
          <a:noFill/>
        </p:spPr>
        <p:txBody>
          <a:bodyPr lIns="127880" tIns="63939" rIns="127880" bIns="63939" anchor="ctr"/>
          <a:lstStyle/>
          <a:p>
            <a:pPr>
              <a:defRPr/>
            </a:pPr>
            <a:fld id="{C8A5836D-C788-4996-A053-D9B7AC63BB8C}" type="slidenum">
              <a:rPr lang="en-GB" sz="1200">
                <a:solidFill>
                  <a:schemeClr val="tx1">
                    <a:tint val="75000"/>
                  </a:schemeClr>
                </a:solidFill>
              </a:rPr>
              <a:pPr>
                <a:defRPr/>
              </a:pPr>
              <a:t>19</a:t>
            </a:fld>
            <a:endParaRPr lang="en-GB" sz="1200" dirty="0">
              <a:solidFill>
                <a:schemeClr val="tx1">
                  <a:tint val="75000"/>
                </a:schemeClr>
              </a:solidFill>
            </a:endParaRPr>
          </a:p>
        </p:txBody>
      </p:sp>
      <p:sp>
        <p:nvSpPr>
          <p:cNvPr id="29" name="Espace réservé du contenu 2"/>
          <p:cNvSpPr txBox="1">
            <a:spLocks/>
          </p:cNvSpPr>
          <p:nvPr/>
        </p:nvSpPr>
        <p:spPr>
          <a:xfrm>
            <a:off x="4427984" y="4077072"/>
            <a:ext cx="4104456" cy="1296143"/>
          </a:xfrm>
          <a:prstGeom prst="rect">
            <a:avLst/>
          </a:prstGeom>
        </p:spPr>
        <p:txBody>
          <a:bodyPr/>
          <a:lstStyle/>
          <a:p>
            <a:pPr marL="342572" marR="0" lvl="0" indent="-342572" algn="l" defTabSz="91352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1400" dirty="0" smtClean="0"/>
              <a:t>Pad read-out</a:t>
            </a:r>
            <a:r>
              <a:rPr kumimoji="0" lang="en-US" sz="14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 1cm², thickness 8mm for ILC Hadronic calorimetry</a:t>
            </a:r>
          </a:p>
          <a:p>
            <a:pPr marL="342572" marR="0" lvl="0" indent="-342572" algn="l" defTabSz="91352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14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Tested in the RD51 1 kHz beam.</a:t>
            </a:r>
          </a:p>
          <a:p>
            <a:pPr marL="342572" marR="0" lvl="0" indent="-342572" algn="l" defTabSz="91352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1400" dirty="0" smtClean="0"/>
              <a:t>The BULK is made on a populated PCB</a:t>
            </a:r>
            <a:endParaRPr kumimoji="0" lang="en-US" sz="140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3707904" y="5338082"/>
            <a:ext cx="46805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Bulk Micromegas ILC DHCAL first m</a:t>
            </a:r>
            <a:r>
              <a:rPr lang="en-GB" baseline="30000" dirty="0" smtClean="0"/>
              <a:t>2</a:t>
            </a:r>
          </a:p>
          <a:p>
            <a:pPr algn="ctr"/>
            <a:r>
              <a:rPr lang="en-GB" dirty="0" smtClean="0"/>
              <a:t>LAPP Annecy</a:t>
            </a:r>
          </a:p>
        </p:txBody>
      </p:sp>
      <p:pic>
        <p:nvPicPr>
          <p:cNvPr id="31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56176" y="1484784"/>
            <a:ext cx="2562108" cy="2304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" name="Espace réservé du numéro de diapositive 3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E2BFF-1A80-4249-82AE-6FEB39D536C0}" type="slidenum">
              <a:rPr lang="fr-FR" smtClean="0"/>
              <a:pPr/>
              <a:t>19</a:t>
            </a:fld>
            <a:endParaRPr lang="fr-FR"/>
          </a:p>
        </p:txBody>
      </p:sp>
      <p:pic>
        <p:nvPicPr>
          <p:cNvPr id="35" name="Picture 8" descr="inner_readoutplan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3568" y="1052736"/>
            <a:ext cx="1663147" cy="27146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Espace réservé du contenu 2"/>
          <p:cNvSpPr txBox="1">
            <a:spLocks/>
          </p:cNvSpPr>
          <p:nvPr/>
        </p:nvSpPr>
        <p:spPr>
          <a:xfrm>
            <a:off x="539552" y="4077073"/>
            <a:ext cx="2386608" cy="864096"/>
          </a:xfrm>
          <a:prstGeom prst="rect">
            <a:avLst/>
          </a:prstGeom>
        </p:spPr>
        <p:txBody>
          <a:bodyPr/>
          <a:lstStyle/>
          <a:p>
            <a:pPr marL="342572" marR="0" lvl="0" indent="-342572" algn="l" defTabSz="91352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1400" dirty="0" smtClean="0"/>
              <a:t>Pad read-out large TPC</a:t>
            </a:r>
          </a:p>
          <a:p>
            <a:pPr marL="342572" marR="0" lvl="0" indent="-342572" algn="l" defTabSz="91352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14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Neutrino detector</a:t>
            </a:r>
          </a:p>
          <a:p>
            <a:pPr marL="342572" marR="0" lvl="0" indent="-342572" algn="l" defTabSz="91352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1400" dirty="0" smtClean="0"/>
              <a:t>10 </a:t>
            </a:r>
            <a:r>
              <a:rPr lang="en-US" sz="1400" dirty="0" err="1" smtClean="0"/>
              <a:t>sqr</a:t>
            </a:r>
            <a:r>
              <a:rPr lang="en-US" sz="1400" dirty="0" smtClean="0"/>
              <a:t> meter in service</a:t>
            </a:r>
            <a:endParaRPr kumimoji="0" lang="en-US" sz="140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TextBox 29"/>
          <p:cNvSpPr txBox="1"/>
          <p:nvPr/>
        </p:nvSpPr>
        <p:spPr>
          <a:xfrm>
            <a:off x="323528" y="5338082"/>
            <a:ext cx="29523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T2K experiment</a:t>
            </a:r>
          </a:p>
          <a:p>
            <a:pPr algn="ctr"/>
            <a:r>
              <a:rPr lang="en-GB" dirty="0" smtClean="0"/>
              <a:t>Japan (CEA </a:t>
            </a:r>
            <a:r>
              <a:rPr lang="en-GB" dirty="0" err="1" smtClean="0"/>
              <a:t>Saclay</a:t>
            </a:r>
            <a:r>
              <a:rPr lang="en-GB" dirty="0" smtClean="0"/>
              <a:t>)</a:t>
            </a:r>
          </a:p>
        </p:txBody>
      </p:sp>
      <p:pic>
        <p:nvPicPr>
          <p:cNvPr id="12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75856" y="332656"/>
            <a:ext cx="2664296" cy="35078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44328310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158" y="1500174"/>
            <a:ext cx="8229600" cy="4525963"/>
          </a:xfrm>
        </p:spPr>
        <p:txBody>
          <a:bodyPr>
            <a:normAutofit/>
          </a:bodyPr>
          <a:lstStyle/>
          <a:p>
            <a:r>
              <a:rPr lang="en-US" dirty="0" smtClean="0"/>
              <a:t>GEM Single mask process</a:t>
            </a:r>
          </a:p>
          <a:p>
            <a:r>
              <a:rPr lang="en-US" dirty="0" err="1" smtClean="0"/>
              <a:t>Micromegas</a:t>
            </a:r>
            <a:endParaRPr lang="en-US" dirty="0" smtClean="0"/>
          </a:p>
          <a:p>
            <a:pPr lvl="1"/>
            <a:r>
              <a:rPr lang="en-US" dirty="0" smtClean="0"/>
              <a:t>Bulk</a:t>
            </a:r>
          </a:p>
          <a:p>
            <a:pPr lvl="1"/>
            <a:r>
              <a:rPr lang="en-US" dirty="0" smtClean="0"/>
              <a:t>Classical</a:t>
            </a:r>
          </a:p>
          <a:p>
            <a:pPr lvl="1"/>
            <a:r>
              <a:rPr lang="en-US" dirty="0" smtClean="0"/>
              <a:t>resistive</a:t>
            </a:r>
          </a:p>
          <a:p>
            <a:pPr>
              <a:buNone/>
            </a:pPr>
            <a:endParaRPr lang="en-US" dirty="0" smtClean="0"/>
          </a:p>
          <a:p>
            <a:endParaRPr lang="en-US" dirty="0" smtClean="0"/>
          </a:p>
        </p:txBody>
      </p:sp>
      <p:sp>
        <p:nvSpPr>
          <p:cNvPr id="6" name="Espace réservé de la date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30/09/2010</a:t>
            </a:r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dirty="0" smtClean="0"/>
              <a:t>Rui De Oliveira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E2BFF-1A80-4249-82AE-6FEB39D536C0}" type="slidenum">
              <a:rPr lang="fr-FR" smtClean="0"/>
              <a:pPr/>
              <a:t>2</a:t>
            </a:fld>
            <a:endParaRPr lang="fr-FR"/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467552" y="548680"/>
            <a:ext cx="184731" cy="215444"/>
          </a:xfrm>
          <a:prstGeom prst="rect">
            <a:avLst/>
          </a:prstGeom>
          <a:noFill/>
        </p:spPr>
        <p:txBody>
          <a:bodyPr wrap="none" lIns="91352" tIns="45680" rIns="91352" bIns="45680" rtlCol="0">
            <a:spAutoFit/>
          </a:bodyPr>
          <a:lstStyle/>
          <a:p>
            <a:endParaRPr lang="en-GB" sz="800" dirty="0"/>
          </a:p>
        </p:txBody>
      </p:sp>
      <p:pic>
        <p:nvPicPr>
          <p:cNvPr id="7" name="Picture 79" descr="RMM_structure_front.pd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1052736"/>
            <a:ext cx="5372753" cy="2376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Picture 19" descr="Slide1.jpg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603" r="5827" b="24124"/>
          <a:stretch/>
        </p:blipFill>
        <p:spPr>
          <a:xfrm>
            <a:off x="1691680" y="3717032"/>
            <a:ext cx="5275477" cy="2448272"/>
          </a:xfrm>
          <a:prstGeom prst="rect">
            <a:avLst/>
          </a:prstGeom>
        </p:spPr>
      </p:pic>
      <p:sp>
        <p:nvSpPr>
          <p:cNvPr id="42" name="TextBox 41"/>
          <p:cNvSpPr txBox="1"/>
          <p:nvPr/>
        </p:nvSpPr>
        <p:spPr>
          <a:xfrm>
            <a:off x="0" y="0"/>
            <a:ext cx="4860032" cy="523139"/>
          </a:xfrm>
          <a:prstGeom prst="rect">
            <a:avLst/>
          </a:prstGeom>
          <a:noFill/>
        </p:spPr>
        <p:txBody>
          <a:bodyPr wrap="square" lIns="91352" tIns="45680" rIns="91352" bIns="45680" rtlCol="0">
            <a:spAutoFit/>
          </a:bodyPr>
          <a:lstStyle/>
          <a:p>
            <a:pPr algn="ctr"/>
            <a:r>
              <a:rPr lang="en-GB" sz="2800" b="1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Resistive Bulk </a:t>
            </a:r>
            <a:r>
              <a:rPr lang="en-GB" sz="2800" b="1" i="1" u="sng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MicroMegas</a:t>
            </a:r>
            <a:r>
              <a:rPr lang="en-GB" sz="2800" b="1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endParaRPr lang="en-GB" sz="2800" b="1" i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888546-7AC5-46E9-927F-045826FB854A}" type="slidenum">
              <a:rPr lang="en-GB" smtClean="0"/>
              <a:pPr/>
              <a:t>20</a:t>
            </a:fld>
            <a:endParaRPr lang="en-GB"/>
          </a:p>
        </p:txBody>
      </p:sp>
      <p:sp>
        <p:nvSpPr>
          <p:cNvPr id="9" name="Rectangle 8"/>
          <p:cNvSpPr/>
          <p:nvPr/>
        </p:nvSpPr>
        <p:spPr>
          <a:xfrm>
            <a:off x="4139952" y="1340768"/>
            <a:ext cx="1224136" cy="216024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1835696" y="4149080"/>
            <a:ext cx="1440160" cy="216024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4283968" y="4149080"/>
            <a:ext cx="936104" cy="144016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4427984" y="3140968"/>
            <a:ext cx="1512168" cy="144016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Rectangle 12"/>
          <p:cNvSpPr/>
          <p:nvPr/>
        </p:nvSpPr>
        <p:spPr>
          <a:xfrm>
            <a:off x="5076056" y="5805264"/>
            <a:ext cx="1728192" cy="216024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2874547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Espace réservé du numéro de diapositive 1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E2BFF-1A80-4249-82AE-6FEB39D536C0}" type="slidenum">
              <a:rPr lang="fr-FR" smtClean="0"/>
              <a:pPr/>
              <a:t>21</a:t>
            </a:fld>
            <a:endParaRPr lang="fr-FR"/>
          </a:p>
        </p:txBody>
      </p:sp>
      <p:pic>
        <p:nvPicPr>
          <p:cNvPr id="99" name="Picture 9" descr="serigraphi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11559" y="2405159"/>
            <a:ext cx="3805881" cy="2031953"/>
          </a:xfrm>
          <a:prstGeom prst="rect">
            <a:avLst/>
          </a:prstGeom>
        </p:spPr>
      </p:pic>
      <p:sp>
        <p:nvSpPr>
          <p:cNvPr id="138" name="Rectangle 36"/>
          <p:cNvSpPr>
            <a:spLocks noChangeArrowheads="1"/>
          </p:cNvSpPr>
          <p:nvPr/>
        </p:nvSpPr>
        <p:spPr bwMode="auto">
          <a:xfrm>
            <a:off x="5256707" y="3159337"/>
            <a:ext cx="2952328" cy="262381"/>
          </a:xfrm>
          <a:prstGeom prst="rect">
            <a:avLst/>
          </a:prstGeom>
          <a:solidFill>
            <a:srgbClr val="92D050"/>
          </a:solidFill>
          <a:ln w="9525">
            <a:solidFill>
              <a:srgbClr val="92D050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/>
              <a:t>PCB</a:t>
            </a:r>
          </a:p>
        </p:txBody>
      </p:sp>
      <p:sp>
        <p:nvSpPr>
          <p:cNvPr id="139" name="Rectangle 4"/>
          <p:cNvSpPr>
            <a:spLocks noChangeArrowheads="1"/>
          </p:cNvSpPr>
          <p:nvPr/>
        </p:nvSpPr>
        <p:spPr bwMode="auto">
          <a:xfrm>
            <a:off x="5490979" y="3115607"/>
            <a:ext cx="352403" cy="40997"/>
          </a:xfrm>
          <a:prstGeom prst="rect">
            <a:avLst/>
          </a:prstGeom>
          <a:solidFill>
            <a:srgbClr val="DE4500"/>
          </a:solidFill>
          <a:ln w="9525">
            <a:solidFill>
              <a:srgbClr val="DE45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140" name="Rectangle 4"/>
          <p:cNvSpPr>
            <a:spLocks noChangeArrowheads="1"/>
          </p:cNvSpPr>
          <p:nvPr/>
        </p:nvSpPr>
        <p:spPr bwMode="auto">
          <a:xfrm>
            <a:off x="6048949" y="3115607"/>
            <a:ext cx="352403" cy="40997"/>
          </a:xfrm>
          <a:prstGeom prst="rect">
            <a:avLst/>
          </a:prstGeom>
          <a:solidFill>
            <a:srgbClr val="DE4500"/>
          </a:solidFill>
          <a:ln w="9525">
            <a:solidFill>
              <a:srgbClr val="DE45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141" name="Rectangle 4"/>
          <p:cNvSpPr>
            <a:spLocks noChangeArrowheads="1"/>
          </p:cNvSpPr>
          <p:nvPr/>
        </p:nvSpPr>
        <p:spPr bwMode="auto">
          <a:xfrm>
            <a:off x="6577553" y="3115607"/>
            <a:ext cx="352403" cy="40997"/>
          </a:xfrm>
          <a:prstGeom prst="rect">
            <a:avLst/>
          </a:prstGeom>
          <a:solidFill>
            <a:srgbClr val="DE4500"/>
          </a:solidFill>
          <a:ln w="9525">
            <a:solidFill>
              <a:srgbClr val="DE45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142" name="Rectangle 4"/>
          <p:cNvSpPr>
            <a:spLocks noChangeArrowheads="1"/>
          </p:cNvSpPr>
          <p:nvPr/>
        </p:nvSpPr>
        <p:spPr bwMode="auto">
          <a:xfrm>
            <a:off x="7076790" y="3115607"/>
            <a:ext cx="352403" cy="40997"/>
          </a:xfrm>
          <a:prstGeom prst="rect">
            <a:avLst/>
          </a:prstGeom>
          <a:solidFill>
            <a:srgbClr val="DE4500"/>
          </a:solidFill>
          <a:ln w="9525">
            <a:solidFill>
              <a:srgbClr val="DE45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143" name="Rectangle 4"/>
          <p:cNvSpPr>
            <a:spLocks noChangeArrowheads="1"/>
          </p:cNvSpPr>
          <p:nvPr/>
        </p:nvSpPr>
        <p:spPr bwMode="auto">
          <a:xfrm>
            <a:off x="7605393" y="3115607"/>
            <a:ext cx="352403" cy="40997"/>
          </a:xfrm>
          <a:prstGeom prst="rect">
            <a:avLst/>
          </a:prstGeom>
          <a:solidFill>
            <a:srgbClr val="DE4500"/>
          </a:solidFill>
          <a:ln w="9525">
            <a:solidFill>
              <a:srgbClr val="DE45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144" name="Rectangle 6"/>
          <p:cNvSpPr>
            <a:spLocks noChangeArrowheads="1"/>
          </p:cNvSpPr>
          <p:nvPr/>
        </p:nvSpPr>
        <p:spPr bwMode="auto">
          <a:xfrm>
            <a:off x="5256707" y="3692794"/>
            <a:ext cx="2952328" cy="131190"/>
          </a:xfrm>
          <a:prstGeom prst="rect">
            <a:avLst/>
          </a:prstGeom>
          <a:solidFill>
            <a:srgbClr val="92D050"/>
          </a:solidFill>
          <a:ln w="9525">
            <a:solidFill>
              <a:srgbClr val="92D05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145" name="Rectangle 36"/>
          <p:cNvSpPr>
            <a:spLocks noChangeArrowheads="1"/>
          </p:cNvSpPr>
          <p:nvPr/>
        </p:nvSpPr>
        <p:spPr bwMode="auto">
          <a:xfrm>
            <a:off x="5256707" y="3823984"/>
            <a:ext cx="2952328" cy="262381"/>
          </a:xfrm>
          <a:prstGeom prst="rect">
            <a:avLst/>
          </a:prstGeom>
          <a:solidFill>
            <a:srgbClr val="92D050"/>
          </a:solidFill>
          <a:ln w="9525">
            <a:solidFill>
              <a:srgbClr val="92D050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/>
              <a:t>PCB</a:t>
            </a:r>
          </a:p>
        </p:txBody>
      </p:sp>
      <p:sp>
        <p:nvSpPr>
          <p:cNvPr id="146" name="Rectangle 4"/>
          <p:cNvSpPr>
            <a:spLocks noChangeArrowheads="1"/>
          </p:cNvSpPr>
          <p:nvPr/>
        </p:nvSpPr>
        <p:spPr bwMode="auto">
          <a:xfrm>
            <a:off x="5490979" y="3780254"/>
            <a:ext cx="352403" cy="40997"/>
          </a:xfrm>
          <a:prstGeom prst="rect">
            <a:avLst/>
          </a:prstGeom>
          <a:solidFill>
            <a:srgbClr val="DE4500"/>
          </a:solidFill>
          <a:ln w="9525">
            <a:solidFill>
              <a:srgbClr val="DE45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147" name="Rectangle 4"/>
          <p:cNvSpPr>
            <a:spLocks noChangeArrowheads="1"/>
          </p:cNvSpPr>
          <p:nvPr/>
        </p:nvSpPr>
        <p:spPr bwMode="auto">
          <a:xfrm>
            <a:off x="6048949" y="3780254"/>
            <a:ext cx="352403" cy="40997"/>
          </a:xfrm>
          <a:prstGeom prst="rect">
            <a:avLst/>
          </a:prstGeom>
          <a:solidFill>
            <a:srgbClr val="DE4500"/>
          </a:solidFill>
          <a:ln w="9525">
            <a:solidFill>
              <a:srgbClr val="DE45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148" name="Rectangle 4"/>
          <p:cNvSpPr>
            <a:spLocks noChangeArrowheads="1"/>
          </p:cNvSpPr>
          <p:nvPr/>
        </p:nvSpPr>
        <p:spPr bwMode="auto">
          <a:xfrm>
            <a:off x="6577553" y="3780254"/>
            <a:ext cx="352403" cy="40997"/>
          </a:xfrm>
          <a:prstGeom prst="rect">
            <a:avLst/>
          </a:prstGeom>
          <a:solidFill>
            <a:srgbClr val="DE4500"/>
          </a:solidFill>
          <a:ln w="9525">
            <a:solidFill>
              <a:srgbClr val="DE45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149" name="Rectangle 4"/>
          <p:cNvSpPr>
            <a:spLocks noChangeArrowheads="1"/>
          </p:cNvSpPr>
          <p:nvPr/>
        </p:nvSpPr>
        <p:spPr bwMode="auto">
          <a:xfrm>
            <a:off x="7076790" y="3780254"/>
            <a:ext cx="352403" cy="40997"/>
          </a:xfrm>
          <a:prstGeom prst="rect">
            <a:avLst/>
          </a:prstGeom>
          <a:solidFill>
            <a:srgbClr val="DE4500"/>
          </a:solidFill>
          <a:ln w="9525">
            <a:solidFill>
              <a:srgbClr val="DE45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150" name="Rectangle 4"/>
          <p:cNvSpPr>
            <a:spLocks noChangeArrowheads="1"/>
          </p:cNvSpPr>
          <p:nvPr/>
        </p:nvSpPr>
        <p:spPr bwMode="auto">
          <a:xfrm>
            <a:off x="7605393" y="3780254"/>
            <a:ext cx="352403" cy="40997"/>
          </a:xfrm>
          <a:prstGeom prst="rect">
            <a:avLst/>
          </a:prstGeom>
          <a:solidFill>
            <a:srgbClr val="DE4500"/>
          </a:solidFill>
          <a:ln w="9525">
            <a:solidFill>
              <a:srgbClr val="DE45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158" name="Rectangle 36"/>
          <p:cNvSpPr>
            <a:spLocks noChangeArrowheads="1"/>
          </p:cNvSpPr>
          <p:nvPr/>
        </p:nvSpPr>
        <p:spPr bwMode="auto">
          <a:xfrm>
            <a:off x="5251562" y="4627011"/>
            <a:ext cx="2952328" cy="262381"/>
          </a:xfrm>
          <a:prstGeom prst="rect">
            <a:avLst/>
          </a:prstGeom>
          <a:solidFill>
            <a:srgbClr val="92D050"/>
          </a:solidFill>
          <a:ln w="9525">
            <a:solidFill>
              <a:srgbClr val="92D050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/>
              <a:t>PCB</a:t>
            </a:r>
          </a:p>
        </p:txBody>
      </p:sp>
      <p:sp>
        <p:nvSpPr>
          <p:cNvPr id="181" name="ZoneTexte 180"/>
          <p:cNvSpPr txBox="1"/>
          <p:nvPr/>
        </p:nvSpPr>
        <p:spPr>
          <a:xfrm>
            <a:off x="5328715" y="1791185"/>
            <a:ext cx="343555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-Not compatible with pitches</a:t>
            </a:r>
          </a:p>
          <a:p>
            <a:r>
              <a:rPr lang="en-US" dirty="0" smtClean="0"/>
              <a:t>smaller than 0.4mm</a:t>
            </a:r>
          </a:p>
          <a:p>
            <a:r>
              <a:rPr lang="en-US" dirty="0" smtClean="0"/>
              <a:t>-</a:t>
            </a:r>
            <a:r>
              <a:rPr lang="en-US" dirty="0"/>
              <a:t>T</a:t>
            </a:r>
            <a:r>
              <a:rPr lang="en-US" dirty="0" smtClean="0"/>
              <a:t>hixotropic paste</a:t>
            </a:r>
            <a:endParaRPr lang="fr-FR" dirty="0"/>
          </a:p>
        </p:txBody>
      </p:sp>
      <p:sp>
        <p:nvSpPr>
          <p:cNvPr id="115" name="Rectangle 4"/>
          <p:cNvSpPr>
            <a:spLocks noChangeArrowheads="1"/>
          </p:cNvSpPr>
          <p:nvPr/>
        </p:nvSpPr>
        <p:spPr bwMode="auto">
          <a:xfrm>
            <a:off x="5461132" y="4416933"/>
            <a:ext cx="352403" cy="40997"/>
          </a:xfrm>
          <a:prstGeom prst="rect">
            <a:avLst/>
          </a:prstGeom>
          <a:solidFill>
            <a:srgbClr val="DE4500"/>
          </a:solidFill>
          <a:ln w="9525">
            <a:solidFill>
              <a:srgbClr val="DE45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120" name="Rectangle 119"/>
          <p:cNvSpPr/>
          <p:nvPr/>
        </p:nvSpPr>
        <p:spPr>
          <a:xfrm>
            <a:off x="5467586" y="4416933"/>
            <a:ext cx="360040" cy="7200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1" name="Rectangle 120"/>
          <p:cNvSpPr/>
          <p:nvPr/>
        </p:nvSpPr>
        <p:spPr>
          <a:xfrm>
            <a:off x="6547706" y="4416933"/>
            <a:ext cx="360040" cy="7200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2" name="Rectangle 121"/>
          <p:cNvSpPr/>
          <p:nvPr/>
        </p:nvSpPr>
        <p:spPr>
          <a:xfrm>
            <a:off x="6043650" y="4416933"/>
            <a:ext cx="360040" cy="7200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" name="Rectangle 122"/>
          <p:cNvSpPr/>
          <p:nvPr/>
        </p:nvSpPr>
        <p:spPr>
          <a:xfrm>
            <a:off x="7051762" y="4416933"/>
            <a:ext cx="360040" cy="7200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4" name="Rectangle 123"/>
          <p:cNvSpPr/>
          <p:nvPr/>
        </p:nvSpPr>
        <p:spPr>
          <a:xfrm>
            <a:off x="7627826" y="4416933"/>
            <a:ext cx="360040" cy="7200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7" name="Rectangle 6"/>
          <p:cNvSpPr>
            <a:spLocks noChangeArrowheads="1"/>
          </p:cNvSpPr>
          <p:nvPr/>
        </p:nvSpPr>
        <p:spPr bwMode="auto">
          <a:xfrm>
            <a:off x="5251562" y="4488941"/>
            <a:ext cx="2952328" cy="138069"/>
          </a:xfrm>
          <a:prstGeom prst="rect">
            <a:avLst/>
          </a:prstGeom>
          <a:solidFill>
            <a:srgbClr val="92D050"/>
          </a:solidFill>
          <a:ln w="9525">
            <a:solidFill>
              <a:srgbClr val="92D05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159" name="Rectangle 4"/>
          <p:cNvSpPr>
            <a:spLocks noChangeArrowheads="1"/>
          </p:cNvSpPr>
          <p:nvPr/>
        </p:nvSpPr>
        <p:spPr bwMode="auto">
          <a:xfrm>
            <a:off x="5485834" y="4583280"/>
            <a:ext cx="352403" cy="40997"/>
          </a:xfrm>
          <a:prstGeom prst="rect">
            <a:avLst/>
          </a:prstGeom>
          <a:solidFill>
            <a:srgbClr val="DE4500"/>
          </a:solidFill>
          <a:ln w="9525">
            <a:solidFill>
              <a:srgbClr val="DE45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160" name="Rectangle 4"/>
          <p:cNvSpPr>
            <a:spLocks noChangeArrowheads="1"/>
          </p:cNvSpPr>
          <p:nvPr/>
        </p:nvSpPr>
        <p:spPr bwMode="auto">
          <a:xfrm>
            <a:off x="6043804" y="4583280"/>
            <a:ext cx="352403" cy="40997"/>
          </a:xfrm>
          <a:prstGeom prst="rect">
            <a:avLst/>
          </a:prstGeom>
          <a:solidFill>
            <a:srgbClr val="DE4500"/>
          </a:solidFill>
          <a:ln w="9525">
            <a:solidFill>
              <a:srgbClr val="DE45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161" name="Rectangle 4"/>
          <p:cNvSpPr>
            <a:spLocks noChangeArrowheads="1"/>
          </p:cNvSpPr>
          <p:nvPr/>
        </p:nvSpPr>
        <p:spPr bwMode="auto">
          <a:xfrm>
            <a:off x="6572408" y="4583280"/>
            <a:ext cx="352403" cy="40997"/>
          </a:xfrm>
          <a:prstGeom prst="rect">
            <a:avLst/>
          </a:prstGeom>
          <a:solidFill>
            <a:srgbClr val="DE4500"/>
          </a:solidFill>
          <a:ln w="9525">
            <a:solidFill>
              <a:srgbClr val="DE45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168" name="Rectangle 4"/>
          <p:cNvSpPr>
            <a:spLocks noChangeArrowheads="1"/>
          </p:cNvSpPr>
          <p:nvPr/>
        </p:nvSpPr>
        <p:spPr bwMode="auto">
          <a:xfrm>
            <a:off x="7071645" y="4583280"/>
            <a:ext cx="352403" cy="40997"/>
          </a:xfrm>
          <a:prstGeom prst="rect">
            <a:avLst/>
          </a:prstGeom>
          <a:solidFill>
            <a:srgbClr val="DE4500"/>
          </a:solidFill>
          <a:ln w="9525">
            <a:solidFill>
              <a:srgbClr val="DE45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169" name="Rectangle 4"/>
          <p:cNvSpPr>
            <a:spLocks noChangeArrowheads="1"/>
          </p:cNvSpPr>
          <p:nvPr/>
        </p:nvSpPr>
        <p:spPr bwMode="auto">
          <a:xfrm>
            <a:off x="7614764" y="4587914"/>
            <a:ext cx="352403" cy="40997"/>
          </a:xfrm>
          <a:prstGeom prst="rect">
            <a:avLst/>
          </a:prstGeom>
          <a:solidFill>
            <a:srgbClr val="DE4500"/>
          </a:solidFill>
          <a:ln w="9525">
            <a:solidFill>
              <a:srgbClr val="DE45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126" name="ZoneTexte 112"/>
          <p:cNvSpPr txBox="1"/>
          <p:nvPr/>
        </p:nvSpPr>
        <p:spPr>
          <a:xfrm>
            <a:off x="0" y="0"/>
            <a:ext cx="494237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i="1" u="sng" dirty="0" smtClean="0"/>
              <a:t>Screen printing of for the resistive strips</a:t>
            </a:r>
            <a:endParaRPr lang="fr-FR" sz="2000" b="1" i="1" u="sng" dirty="0"/>
          </a:p>
        </p:txBody>
      </p:sp>
    </p:spTree>
    <p:extLst>
      <p:ext uri="{BB962C8B-B14F-4D97-AF65-F5344CB8AC3E}">
        <p14:creationId xmlns:p14="http://schemas.microsoft.com/office/powerpoint/2010/main" val="166785017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E2BFF-1A80-4249-82AE-6FEB39D536C0}" type="slidenum">
              <a:rPr lang="fr-FR" smtClean="0"/>
              <a:pPr/>
              <a:t>22</a:t>
            </a:fld>
            <a:endParaRPr lang="fr-FR" dirty="0"/>
          </a:p>
        </p:txBody>
      </p:sp>
      <p:pic>
        <p:nvPicPr>
          <p:cNvPr id="28675" name="724e72ac-7dc2-464f-91ab-bdb4afee62c5" descr="73F73B0B-78A5-42BE-88AD-8C6261E71F4D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72200" y="620688"/>
            <a:ext cx="2286000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7" name="86b4c88c-3414-4599-ab91-28b153e6660f" descr="3161EBB5-FD8A-4B58-9984-9935F97AB8AA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48064" y="4005064"/>
            <a:ext cx="2592288" cy="1944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8" name="6e6b509a-ae91-420a-bc78-7e29621a9d45" descr="754DF256-EBDE-41E6-A3FE-F82B8F7F66BB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043608" y="4005064"/>
            <a:ext cx="2592288" cy="1944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14" descr="DSC_4214_b.jpg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971600" y="980728"/>
            <a:ext cx="1296144" cy="2556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TextBox 14"/>
          <p:cNvSpPr txBox="1"/>
          <p:nvPr/>
        </p:nvSpPr>
        <p:spPr>
          <a:xfrm>
            <a:off x="611560" y="620688"/>
            <a:ext cx="20573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Double sided Board</a:t>
            </a:r>
            <a:endParaRPr lang="en-US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3131840" y="836712"/>
            <a:ext cx="22707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Resistive strip deposit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6444208" y="188640"/>
            <a:ext cx="8931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Bulking</a:t>
            </a:r>
            <a:endParaRPr lang="en-US" b="1" dirty="0"/>
          </a:p>
        </p:txBody>
      </p:sp>
      <p:sp>
        <p:nvSpPr>
          <p:cNvPr id="19" name="TextBox 18"/>
          <p:cNvSpPr txBox="1"/>
          <p:nvPr/>
        </p:nvSpPr>
        <p:spPr>
          <a:xfrm>
            <a:off x="5436096" y="6021288"/>
            <a:ext cx="19498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Test before closing</a:t>
            </a:r>
            <a:endParaRPr lang="en-US" b="1" dirty="0"/>
          </a:p>
        </p:txBody>
      </p:sp>
      <p:sp>
        <p:nvSpPr>
          <p:cNvPr id="20" name="TextBox 19"/>
          <p:cNvSpPr txBox="1"/>
          <p:nvPr/>
        </p:nvSpPr>
        <p:spPr>
          <a:xfrm>
            <a:off x="1979712" y="6021288"/>
            <a:ext cx="8659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Closing</a:t>
            </a:r>
            <a:endParaRPr lang="en-US" b="1" dirty="0"/>
          </a:p>
        </p:txBody>
      </p:sp>
      <p:pic>
        <p:nvPicPr>
          <p:cNvPr id="21" name="Picture 5" descr="Tv4.jpg"/>
          <p:cNvPicPr>
            <a:picLocks noChangeAspect="1"/>
          </p:cNvPicPr>
          <p:nvPr/>
        </p:nvPicPr>
        <p:blipFill>
          <a:blip r:embed="rId7" cstate="print">
            <a:lum bright="34000" contrast="50000"/>
          </a:blip>
          <a:stretch>
            <a:fillRect/>
          </a:stretch>
        </p:blipFill>
        <p:spPr>
          <a:xfrm>
            <a:off x="2915816" y="1340768"/>
            <a:ext cx="2880320" cy="21584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736377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457200" y="4359989"/>
            <a:ext cx="8348133" cy="486833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2465904" y="4105989"/>
            <a:ext cx="232833" cy="254000"/>
          </a:xfrm>
          <a:prstGeom prst="rect">
            <a:avLst/>
          </a:prstGeom>
          <a:solidFill>
            <a:schemeClr val="accent6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2988734" y="4105989"/>
            <a:ext cx="232833" cy="254000"/>
          </a:xfrm>
          <a:prstGeom prst="rect">
            <a:avLst/>
          </a:prstGeom>
          <a:solidFill>
            <a:srgbClr val="FFFF00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3924301" y="4105989"/>
            <a:ext cx="232833" cy="254000"/>
          </a:xfrm>
          <a:prstGeom prst="rect">
            <a:avLst/>
          </a:prstGeom>
          <a:solidFill>
            <a:srgbClr val="FFFF00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4859868" y="4105989"/>
            <a:ext cx="232833" cy="254000"/>
          </a:xfrm>
          <a:prstGeom prst="rect">
            <a:avLst/>
          </a:prstGeom>
          <a:solidFill>
            <a:srgbClr val="FFFF00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5795435" y="4105989"/>
            <a:ext cx="232833" cy="254000"/>
          </a:xfrm>
          <a:prstGeom prst="rect">
            <a:avLst/>
          </a:prstGeom>
          <a:solidFill>
            <a:srgbClr val="FFFF00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6307682" y="4105989"/>
            <a:ext cx="232833" cy="254000"/>
          </a:xfrm>
          <a:prstGeom prst="rect">
            <a:avLst/>
          </a:prstGeom>
          <a:solidFill>
            <a:srgbClr val="F79646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 flipV="1">
            <a:off x="1452970" y="4346874"/>
            <a:ext cx="485534" cy="0"/>
          </a:xfrm>
          <a:prstGeom prst="line">
            <a:avLst/>
          </a:prstGeom>
          <a:ln w="57150" cmpd="sng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Group 51"/>
          <p:cNvGrpSpPr/>
          <p:nvPr/>
        </p:nvGrpSpPr>
        <p:grpSpPr>
          <a:xfrm>
            <a:off x="457200" y="4854650"/>
            <a:ext cx="8348133" cy="989114"/>
            <a:chOff x="457200" y="4548078"/>
            <a:chExt cx="8348133" cy="989114"/>
          </a:xfrm>
        </p:grpSpPr>
        <p:grpSp>
          <p:nvGrpSpPr>
            <p:cNvPr id="17" name="Group 23"/>
            <p:cNvGrpSpPr/>
            <p:nvPr/>
          </p:nvGrpSpPr>
          <p:grpSpPr>
            <a:xfrm>
              <a:off x="457200" y="4548710"/>
              <a:ext cx="8348133" cy="988482"/>
              <a:chOff x="457200" y="4603925"/>
              <a:chExt cx="8348133" cy="988482"/>
            </a:xfrm>
          </p:grpSpPr>
          <p:sp>
            <p:nvSpPr>
              <p:cNvPr id="36" name="Rectangle 35"/>
              <p:cNvSpPr/>
              <p:nvPr/>
            </p:nvSpPr>
            <p:spPr>
              <a:xfrm>
                <a:off x="457200" y="4603925"/>
                <a:ext cx="8348133" cy="910168"/>
              </a:xfrm>
              <a:prstGeom prst="rect">
                <a:avLst/>
              </a:prstGeom>
              <a:solidFill>
                <a:srgbClr val="B9CDE5"/>
              </a:solidFill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3200" dirty="0" err="1" smtClean="0">
                    <a:solidFill>
                      <a:srgbClr val="000000"/>
                    </a:solidFill>
                  </a:rPr>
                  <a:t>Rohacell</a:t>
                </a:r>
                <a:endParaRPr lang="en-US" sz="32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8" name="Rectangle 37"/>
              <p:cNvSpPr/>
              <p:nvPr/>
            </p:nvSpPr>
            <p:spPr>
              <a:xfrm>
                <a:off x="457200" y="5518321"/>
                <a:ext cx="8348133" cy="74086"/>
              </a:xfrm>
              <a:prstGeom prst="rect">
                <a:avLst/>
              </a:prstGeom>
              <a:solidFill>
                <a:schemeClr val="accent3">
                  <a:lumMod val="75000"/>
                </a:schemeClr>
              </a:solidFill>
              <a:ln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24" name="Group 50"/>
            <p:cNvGrpSpPr/>
            <p:nvPr/>
          </p:nvGrpSpPr>
          <p:grpSpPr>
            <a:xfrm>
              <a:off x="457200" y="4548078"/>
              <a:ext cx="8348133" cy="899757"/>
              <a:chOff x="457200" y="4614336"/>
              <a:chExt cx="8348133" cy="899757"/>
            </a:xfrm>
          </p:grpSpPr>
          <p:sp>
            <p:nvSpPr>
              <p:cNvPr id="40" name="Rectangle 39"/>
              <p:cNvSpPr/>
              <p:nvPr/>
            </p:nvSpPr>
            <p:spPr>
              <a:xfrm>
                <a:off x="457200" y="4614336"/>
                <a:ext cx="526702" cy="899757"/>
              </a:xfrm>
              <a:prstGeom prst="rect">
                <a:avLst/>
              </a:prstGeom>
              <a:solidFill>
                <a:srgbClr val="3366FF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1" name="Rectangle 40"/>
              <p:cNvSpPr/>
              <p:nvPr/>
            </p:nvSpPr>
            <p:spPr>
              <a:xfrm>
                <a:off x="8278631" y="4618564"/>
                <a:ext cx="526702" cy="895529"/>
              </a:xfrm>
              <a:prstGeom prst="rect">
                <a:avLst/>
              </a:prstGeom>
              <a:solidFill>
                <a:srgbClr val="3366FF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37" name="Group 48"/>
          <p:cNvGrpSpPr/>
          <p:nvPr/>
        </p:nvGrpSpPr>
        <p:grpSpPr>
          <a:xfrm>
            <a:off x="640681" y="2569536"/>
            <a:ext cx="129516" cy="3347994"/>
            <a:chOff x="640681" y="2262964"/>
            <a:chExt cx="129516" cy="3347994"/>
          </a:xfrm>
        </p:grpSpPr>
        <p:cxnSp>
          <p:nvCxnSpPr>
            <p:cNvPr id="44" name="Straight Connector 43"/>
            <p:cNvCxnSpPr/>
            <p:nvPr/>
          </p:nvCxnSpPr>
          <p:spPr>
            <a:xfrm flipH="1">
              <a:off x="640681" y="2262964"/>
              <a:ext cx="0" cy="3347994"/>
            </a:xfrm>
            <a:prstGeom prst="line">
              <a:avLst/>
            </a:prstGeom>
            <a:ln>
              <a:solidFill>
                <a:srgbClr val="000000"/>
              </a:solidFill>
              <a:prstDash val="dash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 flipH="1">
              <a:off x="770197" y="2262964"/>
              <a:ext cx="0" cy="3347994"/>
            </a:xfrm>
            <a:prstGeom prst="line">
              <a:avLst/>
            </a:prstGeom>
            <a:ln>
              <a:solidFill>
                <a:srgbClr val="000000"/>
              </a:solidFill>
              <a:prstDash val="dash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8" name="Group 47"/>
          <p:cNvGrpSpPr/>
          <p:nvPr/>
        </p:nvGrpSpPr>
        <p:grpSpPr>
          <a:xfrm>
            <a:off x="8458367" y="2581974"/>
            <a:ext cx="129516" cy="3347994"/>
            <a:chOff x="793081" y="2415364"/>
            <a:chExt cx="129516" cy="3347994"/>
          </a:xfrm>
        </p:grpSpPr>
        <p:cxnSp>
          <p:nvCxnSpPr>
            <p:cNvPr id="46" name="Straight Connector 45"/>
            <p:cNvCxnSpPr/>
            <p:nvPr/>
          </p:nvCxnSpPr>
          <p:spPr>
            <a:xfrm flipH="1">
              <a:off x="793081" y="2415364"/>
              <a:ext cx="0" cy="3347994"/>
            </a:xfrm>
            <a:prstGeom prst="line">
              <a:avLst/>
            </a:prstGeom>
            <a:ln>
              <a:solidFill>
                <a:srgbClr val="000000"/>
              </a:solidFill>
              <a:prstDash val="dash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/>
            <p:cNvCxnSpPr/>
            <p:nvPr/>
          </p:nvCxnSpPr>
          <p:spPr>
            <a:xfrm flipH="1">
              <a:off x="922597" y="2415364"/>
              <a:ext cx="0" cy="3347994"/>
            </a:xfrm>
            <a:prstGeom prst="line">
              <a:avLst/>
            </a:prstGeom>
            <a:ln>
              <a:solidFill>
                <a:srgbClr val="000000"/>
              </a:solidFill>
              <a:prstDash val="dash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3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BED6E2-015D-F445-A5A8-A0B2FAE7650A}" type="slidenum">
              <a:rPr lang="en-US" smtClean="0"/>
              <a:pPr/>
              <a:t>23</a:t>
            </a:fld>
            <a:endParaRPr lang="en-US"/>
          </a:p>
        </p:txBody>
      </p:sp>
      <p:sp>
        <p:nvSpPr>
          <p:cNvPr id="43" name="Rectangle 42"/>
          <p:cNvSpPr/>
          <p:nvPr/>
        </p:nvSpPr>
        <p:spPr>
          <a:xfrm>
            <a:off x="457200" y="4626982"/>
            <a:ext cx="8348133" cy="209429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Aluminum support plate</a:t>
            </a:r>
            <a:endParaRPr lang="en-US" dirty="0">
              <a:solidFill>
                <a:schemeClr val="tx1"/>
              </a:solidFill>
            </a:endParaRPr>
          </a:p>
        </p:txBody>
      </p:sp>
      <p:cxnSp>
        <p:nvCxnSpPr>
          <p:cNvPr id="16" name="Straight Connector 15"/>
          <p:cNvCxnSpPr/>
          <p:nvPr/>
        </p:nvCxnSpPr>
        <p:spPr>
          <a:xfrm flipV="1">
            <a:off x="7328338" y="4345022"/>
            <a:ext cx="492914" cy="0"/>
          </a:xfrm>
          <a:prstGeom prst="line">
            <a:avLst/>
          </a:prstGeom>
          <a:ln w="57150" cmpd="sng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49" name="Group 9"/>
          <p:cNvGrpSpPr/>
          <p:nvPr/>
        </p:nvGrpSpPr>
        <p:grpSpPr>
          <a:xfrm>
            <a:off x="91526" y="1501069"/>
            <a:ext cx="13248809" cy="1913444"/>
            <a:chOff x="91526" y="1799167"/>
            <a:chExt cx="13248809" cy="1913444"/>
          </a:xfrm>
        </p:grpSpPr>
        <p:grpSp>
          <p:nvGrpSpPr>
            <p:cNvPr id="50" name="Group 16"/>
            <p:cNvGrpSpPr/>
            <p:nvPr/>
          </p:nvGrpSpPr>
          <p:grpSpPr>
            <a:xfrm>
              <a:off x="457200" y="2879171"/>
              <a:ext cx="12883135" cy="833440"/>
              <a:chOff x="457200" y="2879171"/>
              <a:chExt cx="12883135" cy="833440"/>
            </a:xfrm>
          </p:grpSpPr>
          <p:sp>
            <p:nvSpPr>
              <p:cNvPr id="13" name="Rectangle 12"/>
              <p:cNvSpPr/>
              <p:nvPr/>
            </p:nvSpPr>
            <p:spPr>
              <a:xfrm>
                <a:off x="7328338" y="2879171"/>
                <a:ext cx="492914" cy="624416"/>
              </a:xfrm>
              <a:prstGeom prst="rect">
                <a:avLst/>
              </a:prstGeom>
              <a:solidFill>
                <a:srgbClr val="3366FF"/>
              </a:solidFill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1" name="Straight Connector 10"/>
              <p:cNvCxnSpPr/>
              <p:nvPr/>
            </p:nvCxnSpPr>
            <p:spPr>
              <a:xfrm>
                <a:off x="2465904" y="3506061"/>
                <a:ext cx="4087296" cy="0"/>
              </a:xfrm>
              <a:prstGeom prst="line">
                <a:avLst/>
              </a:prstGeom>
              <a:ln w="57150" cmpd="sng">
                <a:solidFill>
                  <a:srgbClr val="FF0000"/>
                </a:solidFill>
                <a:prstDash val="dot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" name="Rectangle 11"/>
              <p:cNvSpPr/>
              <p:nvPr/>
            </p:nvSpPr>
            <p:spPr>
              <a:xfrm>
                <a:off x="1452969" y="2879171"/>
                <a:ext cx="485535" cy="624416"/>
              </a:xfrm>
              <a:prstGeom prst="rect">
                <a:avLst/>
              </a:prstGeom>
              <a:solidFill>
                <a:srgbClr val="3366FF"/>
              </a:solidFill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22" name="Straight Connector 21"/>
              <p:cNvCxnSpPr/>
              <p:nvPr/>
            </p:nvCxnSpPr>
            <p:spPr>
              <a:xfrm>
                <a:off x="7441094" y="3516966"/>
                <a:ext cx="360000" cy="0"/>
              </a:xfrm>
              <a:prstGeom prst="line">
                <a:avLst/>
              </a:prstGeom>
              <a:ln w="57150" cmpd="sng">
                <a:solidFill>
                  <a:srgbClr val="FF0000"/>
                </a:solidFill>
                <a:prstDash val="dot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24"/>
              <p:cNvCxnSpPr/>
              <p:nvPr/>
            </p:nvCxnSpPr>
            <p:spPr>
              <a:xfrm flipV="1">
                <a:off x="12456600" y="3712611"/>
                <a:ext cx="883735" cy="0"/>
              </a:xfrm>
              <a:prstGeom prst="line">
                <a:avLst/>
              </a:prstGeom>
              <a:ln w="57150" cmpd="sng">
                <a:solidFill>
                  <a:srgbClr val="FF0000"/>
                </a:solidFill>
                <a:prstDash val="dot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25"/>
              <p:cNvCxnSpPr/>
              <p:nvPr/>
            </p:nvCxnSpPr>
            <p:spPr>
              <a:xfrm>
                <a:off x="6540515" y="3506061"/>
                <a:ext cx="1025436" cy="9315"/>
              </a:xfrm>
              <a:prstGeom prst="line">
                <a:avLst/>
              </a:prstGeom>
              <a:ln w="57150" cmpd="sng">
                <a:solidFill>
                  <a:srgbClr val="FF0000"/>
                </a:solidFill>
                <a:prstDash val="dot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27"/>
              <p:cNvCxnSpPr/>
              <p:nvPr/>
            </p:nvCxnSpPr>
            <p:spPr>
              <a:xfrm flipV="1">
                <a:off x="1767417" y="3506061"/>
                <a:ext cx="698487" cy="5356"/>
              </a:xfrm>
              <a:prstGeom prst="line">
                <a:avLst/>
              </a:prstGeom>
              <a:ln w="57150" cmpd="sng">
                <a:solidFill>
                  <a:srgbClr val="FF0000"/>
                </a:solidFill>
                <a:prstDash val="dot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2" name="Rectangle 31"/>
              <p:cNvSpPr/>
              <p:nvPr/>
            </p:nvSpPr>
            <p:spPr>
              <a:xfrm>
                <a:off x="457200" y="2879171"/>
                <a:ext cx="526702" cy="624416"/>
              </a:xfrm>
              <a:prstGeom prst="rect">
                <a:avLst/>
              </a:prstGeom>
              <a:solidFill>
                <a:srgbClr val="3366FF"/>
              </a:solidFill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3" name="Rectangle 32"/>
              <p:cNvSpPr/>
              <p:nvPr/>
            </p:nvSpPr>
            <p:spPr>
              <a:xfrm>
                <a:off x="8278631" y="2889251"/>
                <a:ext cx="526702" cy="624416"/>
              </a:xfrm>
              <a:prstGeom prst="rect">
                <a:avLst/>
              </a:prstGeom>
              <a:solidFill>
                <a:srgbClr val="3366FF"/>
              </a:solidFill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30" name="Straight Connector 29"/>
              <p:cNvCxnSpPr/>
              <p:nvPr/>
            </p:nvCxnSpPr>
            <p:spPr>
              <a:xfrm flipV="1">
                <a:off x="1432650" y="3516965"/>
                <a:ext cx="485535" cy="0"/>
              </a:xfrm>
              <a:prstGeom prst="line">
                <a:avLst/>
              </a:prstGeom>
              <a:ln w="57150" cmpd="sng">
                <a:solidFill>
                  <a:srgbClr val="FF0000"/>
                </a:solidFill>
                <a:prstDash val="dot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8" name="Rectangle 17"/>
            <p:cNvSpPr/>
            <p:nvPr/>
          </p:nvSpPr>
          <p:spPr>
            <a:xfrm>
              <a:off x="457200" y="1873253"/>
              <a:ext cx="8348133" cy="910168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ectangle 18"/>
            <p:cNvSpPr/>
            <p:nvPr/>
          </p:nvSpPr>
          <p:spPr>
            <a:xfrm>
              <a:off x="457200" y="1799167"/>
              <a:ext cx="8348133" cy="74086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ectangle 19"/>
            <p:cNvSpPr/>
            <p:nvPr/>
          </p:nvSpPr>
          <p:spPr>
            <a:xfrm>
              <a:off x="91526" y="2787649"/>
              <a:ext cx="8713807" cy="74086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1" name="Group 70"/>
          <p:cNvGrpSpPr/>
          <p:nvPr/>
        </p:nvGrpSpPr>
        <p:grpSpPr>
          <a:xfrm>
            <a:off x="457199" y="1553257"/>
            <a:ext cx="8354238" cy="1673448"/>
            <a:chOff x="457199" y="1323328"/>
            <a:chExt cx="8354238" cy="1673448"/>
          </a:xfrm>
        </p:grpSpPr>
        <p:sp>
          <p:nvSpPr>
            <p:cNvPr id="27" name="Oval 26"/>
            <p:cNvSpPr/>
            <p:nvPr/>
          </p:nvSpPr>
          <p:spPr>
            <a:xfrm>
              <a:off x="7821252" y="2308845"/>
              <a:ext cx="457379" cy="687931"/>
            </a:xfrm>
            <a:prstGeom prst="ellipse">
              <a:avLst/>
            </a:prstGeom>
            <a:solidFill>
              <a:srgbClr val="CCFFCC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/>
            <p:cNvSpPr/>
            <p:nvPr/>
          </p:nvSpPr>
          <p:spPr>
            <a:xfrm>
              <a:off x="983902" y="2308845"/>
              <a:ext cx="457379" cy="687931"/>
            </a:xfrm>
            <a:prstGeom prst="ellipse">
              <a:avLst/>
            </a:prstGeom>
            <a:solidFill>
              <a:srgbClr val="CCFFCC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3012502" y="1426877"/>
              <a:ext cx="3060453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200" dirty="0" smtClean="0">
                  <a:solidFill>
                    <a:schemeClr val="bg1"/>
                  </a:solidFill>
                </a:rPr>
                <a:t>Stiffening panel</a:t>
              </a:r>
              <a:endParaRPr lang="en-US" sz="3200" dirty="0">
                <a:solidFill>
                  <a:schemeClr val="bg1"/>
                </a:solidFill>
              </a:endParaRPr>
            </a:p>
          </p:txBody>
        </p:sp>
        <p:sp>
          <p:nvSpPr>
            <p:cNvPr id="29" name="Rectangle 28"/>
            <p:cNvSpPr/>
            <p:nvPr/>
          </p:nvSpPr>
          <p:spPr>
            <a:xfrm>
              <a:off x="457199" y="1323328"/>
              <a:ext cx="1849329" cy="910168"/>
            </a:xfrm>
            <a:prstGeom prst="rect">
              <a:avLst/>
            </a:prstGeom>
            <a:solidFill>
              <a:srgbClr val="3366FF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Rectangle 38"/>
            <p:cNvSpPr/>
            <p:nvPr/>
          </p:nvSpPr>
          <p:spPr>
            <a:xfrm>
              <a:off x="6941484" y="1327556"/>
              <a:ext cx="1863849" cy="910168"/>
            </a:xfrm>
            <a:prstGeom prst="rect">
              <a:avLst/>
            </a:prstGeom>
            <a:solidFill>
              <a:srgbClr val="3366FF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52" name="Group 89"/>
            <p:cNvGrpSpPr/>
            <p:nvPr/>
          </p:nvGrpSpPr>
          <p:grpSpPr>
            <a:xfrm>
              <a:off x="1567586" y="2013521"/>
              <a:ext cx="247788" cy="936929"/>
              <a:chOff x="7923034" y="876837"/>
              <a:chExt cx="247788" cy="936929"/>
            </a:xfrm>
          </p:grpSpPr>
          <p:sp>
            <p:nvSpPr>
              <p:cNvPr id="56" name="Isosceles Triangle 55"/>
              <p:cNvSpPr/>
              <p:nvPr/>
            </p:nvSpPr>
            <p:spPr>
              <a:xfrm>
                <a:off x="7923034" y="1661728"/>
                <a:ext cx="247788" cy="152038"/>
              </a:xfrm>
              <a:prstGeom prst="triangle">
                <a:avLst/>
              </a:prstGeom>
              <a:solidFill>
                <a:srgbClr val="FF6600"/>
              </a:solidFill>
              <a:ln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en-US"/>
              </a:p>
            </p:txBody>
          </p:sp>
          <p:sp>
            <p:nvSpPr>
              <p:cNvPr id="57" name="Rectangle 56"/>
              <p:cNvSpPr/>
              <p:nvPr/>
            </p:nvSpPr>
            <p:spPr>
              <a:xfrm flipV="1">
                <a:off x="8000792" y="876837"/>
                <a:ext cx="98815" cy="863995"/>
              </a:xfrm>
              <a:prstGeom prst="rect">
                <a:avLst/>
              </a:prstGeom>
              <a:solidFill>
                <a:srgbClr val="FF6600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58" name="Group 83"/>
            <p:cNvGrpSpPr/>
            <p:nvPr/>
          </p:nvGrpSpPr>
          <p:grpSpPr>
            <a:xfrm>
              <a:off x="7106298" y="1615818"/>
              <a:ext cx="1705139" cy="624404"/>
              <a:chOff x="7639125" y="2641978"/>
              <a:chExt cx="1705139" cy="624404"/>
            </a:xfrm>
          </p:grpSpPr>
          <p:cxnSp>
            <p:nvCxnSpPr>
              <p:cNvPr id="73" name="Straight Connector 72"/>
              <p:cNvCxnSpPr/>
              <p:nvPr/>
            </p:nvCxnSpPr>
            <p:spPr>
              <a:xfrm flipH="1">
                <a:off x="7639125" y="2649411"/>
                <a:ext cx="1699035" cy="0"/>
              </a:xfrm>
              <a:prstGeom prst="line">
                <a:avLst/>
              </a:prstGeom>
              <a:ln w="19050" cmpd="sng">
                <a:solidFill>
                  <a:schemeClr val="tx1"/>
                </a:solidFill>
                <a:prstDash val="dash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4" name="Straight Connector 73"/>
              <p:cNvCxnSpPr/>
              <p:nvPr/>
            </p:nvCxnSpPr>
            <p:spPr>
              <a:xfrm flipH="1" flipV="1">
                <a:off x="7769123" y="2857079"/>
                <a:ext cx="1575141" cy="2761"/>
              </a:xfrm>
              <a:prstGeom prst="line">
                <a:avLst/>
              </a:prstGeom>
              <a:ln w="19050" cmpd="sng">
                <a:solidFill>
                  <a:schemeClr val="tx1"/>
                </a:solidFill>
                <a:prstDash val="dash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6" name="Straight Connector 75"/>
              <p:cNvCxnSpPr/>
              <p:nvPr/>
            </p:nvCxnSpPr>
            <p:spPr>
              <a:xfrm flipV="1">
                <a:off x="7759751" y="2809244"/>
                <a:ext cx="0" cy="457138"/>
              </a:xfrm>
              <a:prstGeom prst="line">
                <a:avLst/>
              </a:prstGeom>
              <a:ln w="19050" cmpd="sng">
                <a:solidFill>
                  <a:schemeClr val="tx1"/>
                </a:solidFill>
                <a:prstDash val="dash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9" name="Straight Connector 78"/>
              <p:cNvCxnSpPr/>
              <p:nvPr/>
            </p:nvCxnSpPr>
            <p:spPr>
              <a:xfrm flipV="1">
                <a:off x="7639125" y="2641978"/>
                <a:ext cx="0" cy="609538"/>
              </a:xfrm>
              <a:prstGeom prst="line">
                <a:avLst/>
              </a:prstGeom>
              <a:ln w="19050" cmpd="sng">
                <a:solidFill>
                  <a:schemeClr val="tx1"/>
                </a:solidFill>
                <a:prstDash val="dash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9" name="Group 84"/>
            <p:cNvGrpSpPr/>
            <p:nvPr/>
          </p:nvGrpSpPr>
          <p:grpSpPr>
            <a:xfrm flipH="1">
              <a:off x="457199" y="1615818"/>
              <a:ext cx="1749313" cy="616971"/>
              <a:chOff x="7639125" y="2649411"/>
              <a:chExt cx="1749313" cy="616971"/>
            </a:xfrm>
          </p:grpSpPr>
          <p:cxnSp>
            <p:nvCxnSpPr>
              <p:cNvPr id="86" name="Straight Connector 85"/>
              <p:cNvCxnSpPr/>
              <p:nvPr/>
            </p:nvCxnSpPr>
            <p:spPr>
              <a:xfrm flipH="1">
                <a:off x="7639125" y="2649411"/>
                <a:ext cx="1749313" cy="0"/>
              </a:xfrm>
              <a:prstGeom prst="line">
                <a:avLst/>
              </a:prstGeom>
              <a:ln w="19050" cmpd="sng">
                <a:solidFill>
                  <a:schemeClr val="tx1"/>
                </a:solidFill>
                <a:prstDash val="dash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7" name="Straight Connector 86"/>
              <p:cNvCxnSpPr>
                <a:stCxn id="29" idx="1"/>
              </p:cNvCxnSpPr>
              <p:nvPr/>
            </p:nvCxnSpPr>
            <p:spPr>
              <a:xfrm flipH="1" flipV="1">
                <a:off x="7763019" y="2801811"/>
                <a:ext cx="1625419" cy="10194"/>
              </a:xfrm>
              <a:prstGeom prst="line">
                <a:avLst/>
              </a:prstGeom>
              <a:ln w="19050" cmpd="sng">
                <a:solidFill>
                  <a:schemeClr val="tx1"/>
                </a:solidFill>
                <a:prstDash val="dash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8" name="Straight Connector 87"/>
              <p:cNvCxnSpPr/>
              <p:nvPr/>
            </p:nvCxnSpPr>
            <p:spPr>
              <a:xfrm flipV="1">
                <a:off x="7759751" y="2809244"/>
                <a:ext cx="0" cy="457138"/>
              </a:xfrm>
              <a:prstGeom prst="line">
                <a:avLst/>
              </a:prstGeom>
              <a:ln w="19050" cmpd="sng">
                <a:solidFill>
                  <a:schemeClr val="tx1"/>
                </a:solidFill>
                <a:prstDash val="dash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9" name="Straight Connector 88"/>
              <p:cNvCxnSpPr/>
              <p:nvPr/>
            </p:nvCxnSpPr>
            <p:spPr>
              <a:xfrm flipV="1">
                <a:off x="7639125" y="2649411"/>
                <a:ext cx="0" cy="609538"/>
              </a:xfrm>
              <a:prstGeom prst="line">
                <a:avLst/>
              </a:prstGeom>
              <a:ln w="19050" cmpd="sng">
                <a:solidFill>
                  <a:schemeClr val="tx1"/>
                </a:solidFill>
                <a:prstDash val="dash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53" name="Straight Connector 52"/>
            <p:cNvCxnSpPr/>
            <p:nvPr/>
          </p:nvCxnSpPr>
          <p:spPr>
            <a:xfrm>
              <a:off x="1691480" y="2255709"/>
              <a:ext cx="0" cy="628436"/>
            </a:xfrm>
            <a:prstGeom prst="line">
              <a:avLst/>
            </a:prstGeom>
            <a:ln>
              <a:solidFill>
                <a:schemeClr val="tx1"/>
              </a:solidFill>
              <a:prstDash val="dash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60" name="Group 93"/>
            <p:cNvGrpSpPr/>
            <p:nvPr/>
          </p:nvGrpSpPr>
          <p:grpSpPr>
            <a:xfrm>
              <a:off x="7452217" y="2009872"/>
              <a:ext cx="247788" cy="936929"/>
              <a:chOff x="7729994" y="876837"/>
              <a:chExt cx="247788" cy="936929"/>
            </a:xfrm>
          </p:grpSpPr>
          <p:sp>
            <p:nvSpPr>
              <p:cNvPr id="95" name="Isosceles Triangle 94"/>
              <p:cNvSpPr/>
              <p:nvPr/>
            </p:nvSpPr>
            <p:spPr>
              <a:xfrm>
                <a:off x="7729994" y="1661728"/>
                <a:ext cx="247788" cy="152038"/>
              </a:xfrm>
              <a:prstGeom prst="triangle">
                <a:avLst/>
              </a:prstGeom>
              <a:solidFill>
                <a:srgbClr val="FF6600"/>
              </a:solidFill>
              <a:ln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en-US"/>
              </a:p>
            </p:txBody>
          </p:sp>
          <p:sp>
            <p:nvSpPr>
              <p:cNvPr id="96" name="Rectangle 95"/>
              <p:cNvSpPr/>
              <p:nvPr/>
            </p:nvSpPr>
            <p:spPr>
              <a:xfrm flipV="1">
                <a:off x="7807752" y="876837"/>
                <a:ext cx="98815" cy="863995"/>
              </a:xfrm>
              <a:prstGeom prst="rect">
                <a:avLst/>
              </a:prstGeom>
              <a:solidFill>
                <a:srgbClr val="FF6600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cxnSp>
        <p:nvCxnSpPr>
          <p:cNvPr id="75" name="Straight Connector 74"/>
          <p:cNvCxnSpPr/>
          <p:nvPr/>
        </p:nvCxnSpPr>
        <p:spPr>
          <a:xfrm>
            <a:off x="2085886" y="2590364"/>
            <a:ext cx="5141038" cy="0"/>
          </a:xfrm>
          <a:prstGeom prst="line">
            <a:avLst/>
          </a:prstGeom>
          <a:ln w="38100" cmpd="sng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0" name="Line Callout 2 79"/>
          <p:cNvSpPr/>
          <p:nvPr/>
        </p:nvSpPr>
        <p:spPr>
          <a:xfrm>
            <a:off x="4673600" y="2732003"/>
            <a:ext cx="2056208" cy="292689"/>
          </a:xfrm>
          <a:prstGeom prst="borderCallout2">
            <a:avLst>
              <a:gd name="adj1" fmla="val 60014"/>
              <a:gd name="adj2" fmla="val -4783"/>
              <a:gd name="adj3" fmla="val 60014"/>
              <a:gd name="adj4" fmla="val -18442"/>
              <a:gd name="adj5" fmla="val -11291"/>
              <a:gd name="adj6" fmla="val -48442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</a:rPr>
              <a:t>Drift electrode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35" name="Line Callout 2 34"/>
          <p:cNvSpPr/>
          <p:nvPr/>
        </p:nvSpPr>
        <p:spPr>
          <a:xfrm>
            <a:off x="4859868" y="3616515"/>
            <a:ext cx="1568537" cy="364770"/>
          </a:xfrm>
          <a:prstGeom prst="borderCallout2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rgbClr val="000000"/>
                </a:solidFill>
              </a:rPr>
              <a:t>Pillars (128 µm)</a:t>
            </a:r>
            <a:endParaRPr lang="en-US" sz="1400" dirty="0">
              <a:solidFill>
                <a:srgbClr val="000000"/>
              </a:solidFill>
            </a:endParaRPr>
          </a:p>
        </p:txBody>
      </p:sp>
      <p:grpSp>
        <p:nvGrpSpPr>
          <p:cNvPr id="61" name="Group 57"/>
          <p:cNvGrpSpPr/>
          <p:nvPr/>
        </p:nvGrpSpPr>
        <p:grpSpPr>
          <a:xfrm>
            <a:off x="1095424" y="4332903"/>
            <a:ext cx="7223661" cy="312183"/>
            <a:chOff x="1095424" y="4332903"/>
            <a:chExt cx="7223661" cy="312183"/>
          </a:xfrm>
        </p:grpSpPr>
        <p:cxnSp>
          <p:nvCxnSpPr>
            <p:cNvPr id="42" name="Straight Connector 41"/>
            <p:cNvCxnSpPr/>
            <p:nvPr/>
          </p:nvCxnSpPr>
          <p:spPr>
            <a:xfrm>
              <a:off x="2437431" y="4405349"/>
              <a:ext cx="4139991" cy="0"/>
            </a:xfrm>
            <a:prstGeom prst="line">
              <a:avLst/>
            </a:prstGeom>
            <a:ln w="57150" cmpd="sng">
              <a:solidFill>
                <a:srgbClr val="800000"/>
              </a:solidFill>
              <a:prstDash val="sys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>
              <a:off x="4574567" y="4359989"/>
              <a:ext cx="0" cy="266993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5" name="TextBox 54"/>
            <p:cNvSpPr txBox="1"/>
            <p:nvPr/>
          </p:nvSpPr>
          <p:spPr>
            <a:xfrm>
              <a:off x="1095424" y="4337309"/>
              <a:ext cx="61908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solidFill>
                    <a:schemeClr val="bg1"/>
                  </a:solidFill>
                </a:rPr>
                <a:t>PCB1</a:t>
              </a:r>
              <a:endParaRPr lang="en-US" sz="1400" dirty="0">
                <a:solidFill>
                  <a:schemeClr val="bg1"/>
                </a:solidFill>
              </a:endParaRPr>
            </a:p>
          </p:txBody>
        </p:sp>
        <p:sp>
          <p:nvSpPr>
            <p:cNvPr id="77" name="TextBox 76"/>
            <p:cNvSpPr txBox="1"/>
            <p:nvPr/>
          </p:nvSpPr>
          <p:spPr>
            <a:xfrm>
              <a:off x="7700005" y="4332903"/>
              <a:ext cx="61908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solidFill>
                    <a:schemeClr val="bg1"/>
                  </a:solidFill>
                </a:rPr>
                <a:t>PCB2</a:t>
              </a:r>
              <a:endParaRPr lang="en-US" sz="1400" dirty="0">
                <a:solidFill>
                  <a:schemeClr val="bg1"/>
                </a:solidFill>
              </a:endParaRPr>
            </a:p>
          </p:txBody>
        </p:sp>
      </p:grpSp>
      <p:sp>
        <p:nvSpPr>
          <p:cNvPr id="78" name="TextBox 41"/>
          <p:cNvSpPr txBox="1"/>
          <p:nvPr/>
        </p:nvSpPr>
        <p:spPr>
          <a:xfrm>
            <a:off x="0" y="0"/>
            <a:ext cx="7328338" cy="523139"/>
          </a:xfrm>
          <a:prstGeom prst="rect">
            <a:avLst/>
          </a:prstGeom>
          <a:noFill/>
        </p:spPr>
        <p:txBody>
          <a:bodyPr wrap="square" lIns="91352" tIns="45680" rIns="91352" bIns="45680" rtlCol="0">
            <a:spAutoFit/>
          </a:bodyPr>
          <a:lstStyle/>
          <a:p>
            <a:r>
              <a:rPr lang="en-GB" sz="2800" b="1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Classical </a:t>
            </a:r>
            <a:r>
              <a:rPr lang="en-GB" sz="2800" b="1" i="1" u="sng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MicroMegas</a:t>
            </a:r>
            <a:r>
              <a:rPr lang="en-GB" sz="2800" b="1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resistive or not  </a:t>
            </a:r>
            <a:endParaRPr lang="en-GB" sz="2800" b="1" i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2843808" y="908720"/>
            <a:ext cx="38860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 x 1m2 not to scale detector opened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0217832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457200" y="4053417"/>
            <a:ext cx="8348133" cy="486833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2465904" y="3799417"/>
            <a:ext cx="232833" cy="254000"/>
          </a:xfrm>
          <a:prstGeom prst="rect">
            <a:avLst/>
          </a:prstGeom>
          <a:solidFill>
            <a:schemeClr val="accent6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2988734" y="3799417"/>
            <a:ext cx="232833" cy="254000"/>
          </a:xfrm>
          <a:prstGeom prst="rect">
            <a:avLst/>
          </a:prstGeom>
          <a:solidFill>
            <a:srgbClr val="FFFF00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3924301" y="3799417"/>
            <a:ext cx="232833" cy="254000"/>
          </a:xfrm>
          <a:prstGeom prst="rect">
            <a:avLst/>
          </a:prstGeom>
          <a:solidFill>
            <a:srgbClr val="FFFF00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4859868" y="3799417"/>
            <a:ext cx="232833" cy="254000"/>
          </a:xfrm>
          <a:prstGeom prst="rect">
            <a:avLst/>
          </a:prstGeom>
          <a:solidFill>
            <a:srgbClr val="FFFF00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5795435" y="3799417"/>
            <a:ext cx="232833" cy="254000"/>
          </a:xfrm>
          <a:prstGeom prst="rect">
            <a:avLst/>
          </a:prstGeom>
          <a:solidFill>
            <a:srgbClr val="FFFF00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6307682" y="3799417"/>
            <a:ext cx="232833" cy="254000"/>
          </a:xfrm>
          <a:prstGeom prst="rect">
            <a:avLst/>
          </a:prstGeom>
          <a:solidFill>
            <a:srgbClr val="F79646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 flipV="1">
            <a:off x="1452970" y="4040302"/>
            <a:ext cx="485534" cy="0"/>
          </a:xfrm>
          <a:prstGeom prst="line">
            <a:avLst/>
          </a:prstGeom>
          <a:ln w="57150" cmpd="sng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 flipV="1">
            <a:off x="7328338" y="4028290"/>
            <a:ext cx="492914" cy="0"/>
          </a:xfrm>
          <a:prstGeom prst="line">
            <a:avLst/>
          </a:prstGeom>
          <a:ln w="57150" cmpd="sng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/>
        </p:nvGrpSpPr>
        <p:grpSpPr>
          <a:xfrm>
            <a:off x="91526" y="2275402"/>
            <a:ext cx="13248809" cy="1913444"/>
            <a:chOff x="91526" y="1799167"/>
            <a:chExt cx="13248809" cy="1913444"/>
          </a:xfrm>
        </p:grpSpPr>
        <p:grpSp>
          <p:nvGrpSpPr>
            <p:cNvPr id="17" name="Group 16"/>
            <p:cNvGrpSpPr/>
            <p:nvPr/>
          </p:nvGrpSpPr>
          <p:grpSpPr>
            <a:xfrm>
              <a:off x="457200" y="2879171"/>
              <a:ext cx="12883135" cy="833440"/>
              <a:chOff x="457200" y="2879171"/>
              <a:chExt cx="12883135" cy="833440"/>
            </a:xfrm>
          </p:grpSpPr>
          <p:cxnSp>
            <p:nvCxnSpPr>
              <p:cNvPr id="11" name="Straight Connector 10"/>
              <p:cNvCxnSpPr/>
              <p:nvPr/>
            </p:nvCxnSpPr>
            <p:spPr>
              <a:xfrm>
                <a:off x="2465904" y="3280841"/>
                <a:ext cx="4074611" cy="0"/>
              </a:xfrm>
              <a:prstGeom prst="line">
                <a:avLst/>
              </a:prstGeom>
              <a:ln w="57150" cmpd="sng">
                <a:solidFill>
                  <a:srgbClr val="FF0000"/>
                </a:solidFill>
                <a:prstDash val="dot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" name="Rectangle 11"/>
              <p:cNvSpPr/>
              <p:nvPr/>
            </p:nvSpPr>
            <p:spPr>
              <a:xfrm>
                <a:off x="1452969" y="2879171"/>
                <a:ext cx="485535" cy="624416"/>
              </a:xfrm>
              <a:prstGeom prst="rect">
                <a:avLst/>
              </a:prstGeom>
              <a:solidFill>
                <a:srgbClr val="3366FF"/>
              </a:solidFill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" name="Rectangle 12"/>
              <p:cNvSpPr/>
              <p:nvPr/>
            </p:nvSpPr>
            <p:spPr>
              <a:xfrm>
                <a:off x="7328338" y="2879171"/>
                <a:ext cx="492914" cy="624416"/>
              </a:xfrm>
              <a:prstGeom prst="rect">
                <a:avLst/>
              </a:prstGeom>
              <a:solidFill>
                <a:srgbClr val="3366FF"/>
              </a:solidFill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22" name="Straight Connector 21"/>
              <p:cNvCxnSpPr/>
              <p:nvPr/>
            </p:nvCxnSpPr>
            <p:spPr>
              <a:xfrm>
                <a:off x="7441094" y="3506806"/>
                <a:ext cx="360000" cy="0"/>
              </a:xfrm>
              <a:prstGeom prst="line">
                <a:avLst/>
              </a:prstGeom>
              <a:ln w="57150" cmpd="sng">
                <a:solidFill>
                  <a:srgbClr val="FF0000"/>
                </a:solidFill>
                <a:prstDash val="dot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24"/>
              <p:cNvCxnSpPr/>
              <p:nvPr/>
            </p:nvCxnSpPr>
            <p:spPr>
              <a:xfrm flipV="1">
                <a:off x="12456600" y="3712611"/>
                <a:ext cx="883735" cy="0"/>
              </a:xfrm>
              <a:prstGeom prst="line">
                <a:avLst/>
              </a:prstGeom>
              <a:ln w="57150" cmpd="sng">
                <a:solidFill>
                  <a:srgbClr val="FF0000"/>
                </a:solidFill>
                <a:prstDash val="dot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25"/>
              <p:cNvCxnSpPr/>
              <p:nvPr/>
            </p:nvCxnSpPr>
            <p:spPr>
              <a:xfrm>
                <a:off x="6540515" y="3280841"/>
                <a:ext cx="1025436" cy="275175"/>
              </a:xfrm>
              <a:prstGeom prst="line">
                <a:avLst/>
              </a:prstGeom>
              <a:ln w="57150" cmpd="sng">
                <a:solidFill>
                  <a:srgbClr val="FF0000"/>
                </a:solidFill>
                <a:prstDash val="dot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27"/>
              <p:cNvCxnSpPr/>
              <p:nvPr/>
            </p:nvCxnSpPr>
            <p:spPr>
              <a:xfrm flipV="1">
                <a:off x="1767417" y="3280841"/>
                <a:ext cx="698487" cy="271215"/>
              </a:xfrm>
              <a:prstGeom prst="line">
                <a:avLst/>
              </a:prstGeom>
              <a:ln w="57150" cmpd="sng">
                <a:solidFill>
                  <a:srgbClr val="FF0000"/>
                </a:solidFill>
                <a:prstDash val="dot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2" name="Rectangle 31"/>
              <p:cNvSpPr/>
              <p:nvPr/>
            </p:nvSpPr>
            <p:spPr>
              <a:xfrm>
                <a:off x="457200" y="2879171"/>
                <a:ext cx="526702" cy="624416"/>
              </a:xfrm>
              <a:prstGeom prst="rect">
                <a:avLst/>
              </a:prstGeom>
              <a:solidFill>
                <a:srgbClr val="3366FF"/>
              </a:solidFill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3" name="Rectangle 32"/>
              <p:cNvSpPr/>
              <p:nvPr/>
            </p:nvSpPr>
            <p:spPr>
              <a:xfrm>
                <a:off x="8278631" y="2889251"/>
                <a:ext cx="526702" cy="624416"/>
              </a:xfrm>
              <a:prstGeom prst="rect">
                <a:avLst/>
              </a:prstGeom>
              <a:solidFill>
                <a:srgbClr val="3366FF"/>
              </a:solidFill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30" name="Straight Connector 29"/>
              <p:cNvCxnSpPr/>
              <p:nvPr/>
            </p:nvCxnSpPr>
            <p:spPr>
              <a:xfrm flipV="1">
                <a:off x="1452970" y="3506805"/>
                <a:ext cx="485535" cy="0"/>
              </a:xfrm>
              <a:prstGeom prst="line">
                <a:avLst/>
              </a:prstGeom>
              <a:ln w="57150" cmpd="sng">
                <a:solidFill>
                  <a:srgbClr val="FF0000"/>
                </a:solidFill>
                <a:prstDash val="dot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8" name="Rectangle 17"/>
            <p:cNvSpPr/>
            <p:nvPr/>
          </p:nvSpPr>
          <p:spPr>
            <a:xfrm>
              <a:off x="457200" y="1873253"/>
              <a:ext cx="8348133" cy="910168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ectangle 18"/>
            <p:cNvSpPr/>
            <p:nvPr/>
          </p:nvSpPr>
          <p:spPr>
            <a:xfrm>
              <a:off x="457200" y="1799167"/>
              <a:ext cx="8348133" cy="74086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ectangle 19"/>
            <p:cNvSpPr/>
            <p:nvPr/>
          </p:nvSpPr>
          <p:spPr>
            <a:xfrm>
              <a:off x="91526" y="2787649"/>
              <a:ext cx="8713807" cy="74086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TextBox 30"/>
          <p:cNvSpPr txBox="1"/>
          <p:nvPr/>
        </p:nvSpPr>
        <p:spPr>
          <a:xfrm>
            <a:off x="3012502" y="2453037"/>
            <a:ext cx="306045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</a:rPr>
              <a:t>Stiffening panel</a:t>
            </a:r>
            <a:endParaRPr lang="en-US" sz="3200" dirty="0">
              <a:solidFill>
                <a:schemeClr val="bg1"/>
              </a:solidFill>
            </a:endParaRPr>
          </a:p>
        </p:txBody>
      </p:sp>
      <p:sp>
        <p:nvSpPr>
          <p:cNvPr id="27" name="Oval 26"/>
          <p:cNvSpPr/>
          <p:nvPr/>
        </p:nvSpPr>
        <p:spPr>
          <a:xfrm>
            <a:off x="7821252" y="3365485"/>
            <a:ext cx="457379" cy="687931"/>
          </a:xfrm>
          <a:prstGeom prst="ellipse">
            <a:avLst/>
          </a:prstGeom>
          <a:solidFill>
            <a:srgbClr val="CCFFCC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Oval 33"/>
          <p:cNvSpPr/>
          <p:nvPr/>
        </p:nvSpPr>
        <p:spPr>
          <a:xfrm>
            <a:off x="983902" y="3365485"/>
            <a:ext cx="457379" cy="687931"/>
          </a:xfrm>
          <a:prstGeom prst="ellipse">
            <a:avLst/>
          </a:prstGeom>
          <a:solidFill>
            <a:srgbClr val="CCFFCC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>
            <a:off x="457199" y="2349488"/>
            <a:ext cx="1849329" cy="910168"/>
          </a:xfrm>
          <a:prstGeom prst="rect">
            <a:avLst/>
          </a:prstGeom>
          <a:solidFill>
            <a:srgbClr val="3366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Rectangle 38"/>
          <p:cNvSpPr/>
          <p:nvPr/>
        </p:nvSpPr>
        <p:spPr>
          <a:xfrm>
            <a:off x="6941484" y="2353716"/>
            <a:ext cx="1863849" cy="910168"/>
          </a:xfrm>
          <a:prstGeom prst="rect">
            <a:avLst/>
          </a:prstGeom>
          <a:solidFill>
            <a:srgbClr val="3366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4" name="Group 51"/>
          <p:cNvGrpSpPr/>
          <p:nvPr/>
        </p:nvGrpSpPr>
        <p:grpSpPr>
          <a:xfrm>
            <a:off x="457200" y="4548078"/>
            <a:ext cx="8348133" cy="989114"/>
            <a:chOff x="457200" y="4548078"/>
            <a:chExt cx="8348133" cy="989114"/>
          </a:xfrm>
        </p:grpSpPr>
        <p:grpSp>
          <p:nvGrpSpPr>
            <p:cNvPr id="35" name="Group 23"/>
            <p:cNvGrpSpPr/>
            <p:nvPr/>
          </p:nvGrpSpPr>
          <p:grpSpPr>
            <a:xfrm>
              <a:off x="457200" y="4548710"/>
              <a:ext cx="8348133" cy="988482"/>
              <a:chOff x="457200" y="4603925"/>
              <a:chExt cx="8348133" cy="988482"/>
            </a:xfrm>
          </p:grpSpPr>
          <p:sp>
            <p:nvSpPr>
              <p:cNvPr id="36" name="Rectangle 35"/>
              <p:cNvSpPr/>
              <p:nvPr/>
            </p:nvSpPr>
            <p:spPr>
              <a:xfrm>
                <a:off x="457200" y="4603925"/>
                <a:ext cx="8348133" cy="910168"/>
              </a:xfrm>
              <a:prstGeom prst="rect">
                <a:avLst/>
              </a:prstGeom>
              <a:solidFill>
                <a:srgbClr val="B9CDE5"/>
              </a:solidFill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3200" dirty="0" err="1" smtClean="0">
                    <a:solidFill>
                      <a:srgbClr val="000000"/>
                    </a:solidFill>
                  </a:rPr>
                  <a:t>Rohacell</a:t>
                </a:r>
                <a:endParaRPr lang="en-US" sz="32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8" name="Rectangle 37"/>
              <p:cNvSpPr/>
              <p:nvPr/>
            </p:nvSpPr>
            <p:spPr>
              <a:xfrm>
                <a:off x="457200" y="5518321"/>
                <a:ext cx="8348133" cy="74086"/>
              </a:xfrm>
              <a:prstGeom prst="rect">
                <a:avLst/>
              </a:prstGeom>
              <a:solidFill>
                <a:schemeClr val="accent3">
                  <a:lumMod val="75000"/>
                </a:schemeClr>
              </a:solidFill>
              <a:ln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37" name="Group 50"/>
            <p:cNvGrpSpPr/>
            <p:nvPr/>
          </p:nvGrpSpPr>
          <p:grpSpPr>
            <a:xfrm>
              <a:off x="457200" y="4548078"/>
              <a:ext cx="8348133" cy="899757"/>
              <a:chOff x="457200" y="4614336"/>
              <a:chExt cx="8348133" cy="899757"/>
            </a:xfrm>
          </p:grpSpPr>
          <p:sp>
            <p:nvSpPr>
              <p:cNvPr id="40" name="Rectangle 39"/>
              <p:cNvSpPr/>
              <p:nvPr/>
            </p:nvSpPr>
            <p:spPr>
              <a:xfrm>
                <a:off x="457200" y="4614336"/>
                <a:ext cx="526702" cy="899757"/>
              </a:xfrm>
              <a:prstGeom prst="rect">
                <a:avLst/>
              </a:prstGeom>
              <a:solidFill>
                <a:srgbClr val="3366FF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1" name="Rectangle 40"/>
              <p:cNvSpPr/>
              <p:nvPr/>
            </p:nvSpPr>
            <p:spPr>
              <a:xfrm>
                <a:off x="8278631" y="4618564"/>
                <a:ext cx="526702" cy="895529"/>
              </a:xfrm>
              <a:prstGeom prst="rect">
                <a:avLst/>
              </a:prstGeom>
              <a:solidFill>
                <a:srgbClr val="3366FF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42" name="Group 48"/>
          <p:cNvGrpSpPr/>
          <p:nvPr/>
        </p:nvGrpSpPr>
        <p:grpSpPr>
          <a:xfrm>
            <a:off x="640681" y="2262964"/>
            <a:ext cx="129516" cy="3347994"/>
            <a:chOff x="640681" y="2262964"/>
            <a:chExt cx="129516" cy="3347994"/>
          </a:xfrm>
        </p:grpSpPr>
        <p:cxnSp>
          <p:nvCxnSpPr>
            <p:cNvPr id="44" name="Straight Connector 43"/>
            <p:cNvCxnSpPr/>
            <p:nvPr/>
          </p:nvCxnSpPr>
          <p:spPr>
            <a:xfrm flipH="1">
              <a:off x="640681" y="2262964"/>
              <a:ext cx="0" cy="3347994"/>
            </a:xfrm>
            <a:prstGeom prst="line">
              <a:avLst/>
            </a:prstGeom>
            <a:ln>
              <a:solidFill>
                <a:srgbClr val="000000"/>
              </a:solidFill>
              <a:prstDash val="dash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 flipH="1">
              <a:off x="770197" y="2262964"/>
              <a:ext cx="0" cy="3347994"/>
            </a:xfrm>
            <a:prstGeom prst="line">
              <a:avLst/>
            </a:prstGeom>
            <a:ln>
              <a:solidFill>
                <a:srgbClr val="000000"/>
              </a:solidFill>
              <a:prstDash val="dash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8" name="Group 47"/>
          <p:cNvGrpSpPr/>
          <p:nvPr/>
        </p:nvGrpSpPr>
        <p:grpSpPr>
          <a:xfrm>
            <a:off x="8458367" y="2275402"/>
            <a:ext cx="129516" cy="3347994"/>
            <a:chOff x="793081" y="2415364"/>
            <a:chExt cx="129516" cy="3347994"/>
          </a:xfrm>
        </p:grpSpPr>
        <p:cxnSp>
          <p:nvCxnSpPr>
            <p:cNvPr id="46" name="Straight Connector 45"/>
            <p:cNvCxnSpPr/>
            <p:nvPr/>
          </p:nvCxnSpPr>
          <p:spPr>
            <a:xfrm flipH="1">
              <a:off x="793081" y="2415364"/>
              <a:ext cx="0" cy="3347994"/>
            </a:xfrm>
            <a:prstGeom prst="line">
              <a:avLst/>
            </a:prstGeom>
            <a:ln>
              <a:solidFill>
                <a:srgbClr val="000000"/>
              </a:solidFill>
              <a:prstDash val="dash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/>
            <p:cNvCxnSpPr/>
            <p:nvPr/>
          </p:nvCxnSpPr>
          <p:spPr>
            <a:xfrm flipH="1">
              <a:off x="922597" y="2415364"/>
              <a:ext cx="0" cy="3347994"/>
            </a:xfrm>
            <a:prstGeom prst="line">
              <a:avLst/>
            </a:prstGeom>
            <a:ln>
              <a:solidFill>
                <a:srgbClr val="000000"/>
              </a:solidFill>
              <a:prstDash val="dash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9" name="Group 89"/>
          <p:cNvGrpSpPr/>
          <p:nvPr/>
        </p:nvGrpSpPr>
        <p:grpSpPr>
          <a:xfrm>
            <a:off x="1567586" y="3039681"/>
            <a:ext cx="247788" cy="936929"/>
            <a:chOff x="7923034" y="876837"/>
            <a:chExt cx="247788" cy="936929"/>
          </a:xfrm>
        </p:grpSpPr>
        <p:sp>
          <p:nvSpPr>
            <p:cNvPr id="56" name="Isosceles Triangle 55"/>
            <p:cNvSpPr/>
            <p:nvPr/>
          </p:nvSpPr>
          <p:spPr>
            <a:xfrm>
              <a:off x="7923034" y="1661728"/>
              <a:ext cx="247788" cy="152038"/>
            </a:xfrm>
            <a:prstGeom prst="triangle">
              <a:avLst/>
            </a:prstGeom>
            <a:solidFill>
              <a:srgbClr val="FF6600"/>
            </a:solidFill>
            <a:ln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57" name="Rectangle 56"/>
            <p:cNvSpPr/>
            <p:nvPr/>
          </p:nvSpPr>
          <p:spPr>
            <a:xfrm flipV="1">
              <a:off x="8000792" y="876837"/>
              <a:ext cx="98815" cy="863995"/>
            </a:xfrm>
            <a:prstGeom prst="rect">
              <a:avLst/>
            </a:prstGeom>
            <a:solidFill>
              <a:srgbClr val="FF66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3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BED6E2-015D-F445-A5A8-A0B2FAE7650A}" type="slidenum">
              <a:rPr lang="en-US" smtClean="0"/>
              <a:pPr/>
              <a:t>24</a:t>
            </a:fld>
            <a:endParaRPr lang="en-US"/>
          </a:p>
        </p:txBody>
      </p:sp>
      <p:sp>
        <p:nvSpPr>
          <p:cNvPr id="43" name="Rectangle 42"/>
          <p:cNvSpPr/>
          <p:nvPr/>
        </p:nvSpPr>
        <p:spPr>
          <a:xfrm>
            <a:off x="457200" y="4320410"/>
            <a:ext cx="8348133" cy="209429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Aluminum support plate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1871984" y="3466728"/>
            <a:ext cx="5939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5.00</a:t>
            </a:r>
            <a:endParaRPr lang="en-US" dirty="0"/>
          </a:p>
        </p:txBody>
      </p:sp>
      <p:grpSp>
        <p:nvGrpSpPr>
          <p:cNvPr id="50" name="Group 83"/>
          <p:cNvGrpSpPr/>
          <p:nvPr/>
        </p:nvGrpSpPr>
        <p:grpSpPr>
          <a:xfrm>
            <a:off x="7106298" y="2641978"/>
            <a:ext cx="1699035" cy="624404"/>
            <a:chOff x="7639125" y="2641978"/>
            <a:chExt cx="1699035" cy="624404"/>
          </a:xfrm>
        </p:grpSpPr>
        <p:cxnSp>
          <p:nvCxnSpPr>
            <p:cNvPr id="73" name="Straight Connector 72"/>
            <p:cNvCxnSpPr/>
            <p:nvPr/>
          </p:nvCxnSpPr>
          <p:spPr>
            <a:xfrm flipH="1">
              <a:off x="7639125" y="2649411"/>
              <a:ext cx="1699035" cy="0"/>
            </a:xfrm>
            <a:prstGeom prst="line">
              <a:avLst/>
            </a:prstGeom>
            <a:ln w="19050" cmpd="sng">
              <a:solidFill>
                <a:schemeClr val="tx1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/>
            <p:cNvCxnSpPr>
              <a:stCxn id="18" idx="3"/>
            </p:cNvCxnSpPr>
            <p:nvPr/>
          </p:nvCxnSpPr>
          <p:spPr>
            <a:xfrm flipH="1" flipV="1">
              <a:off x="7763019" y="2801811"/>
              <a:ext cx="1575141" cy="2761"/>
            </a:xfrm>
            <a:prstGeom prst="line">
              <a:avLst/>
            </a:prstGeom>
            <a:ln w="19050" cmpd="sng">
              <a:solidFill>
                <a:schemeClr val="tx1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/>
            <p:cNvCxnSpPr/>
            <p:nvPr/>
          </p:nvCxnSpPr>
          <p:spPr>
            <a:xfrm flipV="1">
              <a:off x="7759751" y="2809244"/>
              <a:ext cx="0" cy="457138"/>
            </a:xfrm>
            <a:prstGeom prst="line">
              <a:avLst/>
            </a:prstGeom>
            <a:ln w="19050" cmpd="sng">
              <a:solidFill>
                <a:schemeClr val="tx1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78"/>
            <p:cNvCxnSpPr/>
            <p:nvPr/>
          </p:nvCxnSpPr>
          <p:spPr>
            <a:xfrm flipV="1">
              <a:off x="7639125" y="2641978"/>
              <a:ext cx="0" cy="609538"/>
            </a:xfrm>
            <a:prstGeom prst="line">
              <a:avLst/>
            </a:prstGeom>
            <a:ln w="19050" cmpd="sng">
              <a:solidFill>
                <a:schemeClr val="tx1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1" name="Group 84"/>
          <p:cNvGrpSpPr/>
          <p:nvPr/>
        </p:nvGrpSpPr>
        <p:grpSpPr>
          <a:xfrm flipH="1">
            <a:off x="457199" y="2641978"/>
            <a:ext cx="1749313" cy="616971"/>
            <a:chOff x="7639125" y="2649411"/>
            <a:chExt cx="1749313" cy="616971"/>
          </a:xfrm>
        </p:grpSpPr>
        <p:cxnSp>
          <p:nvCxnSpPr>
            <p:cNvPr id="86" name="Straight Connector 85"/>
            <p:cNvCxnSpPr/>
            <p:nvPr/>
          </p:nvCxnSpPr>
          <p:spPr>
            <a:xfrm flipH="1">
              <a:off x="7639125" y="2649411"/>
              <a:ext cx="1749313" cy="0"/>
            </a:xfrm>
            <a:prstGeom prst="line">
              <a:avLst/>
            </a:prstGeom>
            <a:ln w="19050" cmpd="sng">
              <a:solidFill>
                <a:schemeClr val="tx1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Straight Connector 86"/>
            <p:cNvCxnSpPr>
              <a:stCxn id="29" idx="1"/>
            </p:cNvCxnSpPr>
            <p:nvPr/>
          </p:nvCxnSpPr>
          <p:spPr>
            <a:xfrm flipH="1" flipV="1">
              <a:off x="7763019" y="2801811"/>
              <a:ext cx="1625419" cy="10194"/>
            </a:xfrm>
            <a:prstGeom prst="line">
              <a:avLst/>
            </a:prstGeom>
            <a:ln w="19050" cmpd="sng">
              <a:solidFill>
                <a:schemeClr val="tx1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Connector 87"/>
            <p:cNvCxnSpPr/>
            <p:nvPr/>
          </p:nvCxnSpPr>
          <p:spPr>
            <a:xfrm flipV="1">
              <a:off x="7759751" y="2809244"/>
              <a:ext cx="0" cy="457138"/>
            </a:xfrm>
            <a:prstGeom prst="line">
              <a:avLst/>
            </a:prstGeom>
            <a:ln w="19050" cmpd="sng">
              <a:solidFill>
                <a:schemeClr val="tx1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Straight Connector 88"/>
            <p:cNvCxnSpPr/>
            <p:nvPr/>
          </p:nvCxnSpPr>
          <p:spPr>
            <a:xfrm flipV="1">
              <a:off x="7639125" y="2649411"/>
              <a:ext cx="0" cy="609538"/>
            </a:xfrm>
            <a:prstGeom prst="line">
              <a:avLst/>
            </a:prstGeom>
            <a:ln w="19050" cmpd="sng">
              <a:solidFill>
                <a:schemeClr val="tx1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2" name="Group 93"/>
          <p:cNvGrpSpPr/>
          <p:nvPr/>
        </p:nvGrpSpPr>
        <p:grpSpPr>
          <a:xfrm>
            <a:off x="7442057" y="3036032"/>
            <a:ext cx="247788" cy="936929"/>
            <a:chOff x="7923034" y="876837"/>
            <a:chExt cx="247788" cy="936929"/>
          </a:xfrm>
        </p:grpSpPr>
        <p:sp>
          <p:nvSpPr>
            <p:cNvPr id="95" name="Isosceles Triangle 94"/>
            <p:cNvSpPr/>
            <p:nvPr/>
          </p:nvSpPr>
          <p:spPr>
            <a:xfrm>
              <a:off x="7923034" y="1661728"/>
              <a:ext cx="247788" cy="152038"/>
            </a:xfrm>
            <a:prstGeom prst="triangle">
              <a:avLst/>
            </a:prstGeom>
            <a:solidFill>
              <a:srgbClr val="FF6600"/>
            </a:solidFill>
            <a:ln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96" name="Rectangle 95"/>
            <p:cNvSpPr/>
            <p:nvPr/>
          </p:nvSpPr>
          <p:spPr>
            <a:xfrm flipV="1">
              <a:off x="8000792" y="876837"/>
              <a:ext cx="98815" cy="863995"/>
            </a:xfrm>
            <a:prstGeom prst="rect">
              <a:avLst/>
            </a:prstGeom>
            <a:solidFill>
              <a:srgbClr val="FF66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53" name="Straight Connector 52"/>
          <p:cNvCxnSpPr/>
          <p:nvPr/>
        </p:nvCxnSpPr>
        <p:spPr>
          <a:xfrm>
            <a:off x="1691480" y="3281869"/>
            <a:ext cx="0" cy="628436"/>
          </a:xfrm>
          <a:prstGeom prst="line">
            <a:avLst/>
          </a:prstGeom>
          <a:ln>
            <a:solidFill>
              <a:schemeClr val="tx1"/>
            </a:solidFill>
            <a:prstDash val="dash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54" name="Group 68"/>
          <p:cNvGrpSpPr/>
          <p:nvPr/>
        </p:nvGrpSpPr>
        <p:grpSpPr>
          <a:xfrm>
            <a:off x="1095424" y="4015383"/>
            <a:ext cx="7223661" cy="312183"/>
            <a:chOff x="1095424" y="4332903"/>
            <a:chExt cx="7223661" cy="312183"/>
          </a:xfrm>
        </p:grpSpPr>
        <p:cxnSp>
          <p:nvCxnSpPr>
            <p:cNvPr id="71" name="Straight Connector 70"/>
            <p:cNvCxnSpPr/>
            <p:nvPr/>
          </p:nvCxnSpPr>
          <p:spPr>
            <a:xfrm>
              <a:off x="2460110" y="4405349"/>
              <a:ext cx="4103993" cy="0"/>
            </a:xfrm>
            <a:prstGeom prst="line">
              <a:avLst/>
            </a:prstGeom>
            <a:ln w="57150" cmpd="sng">
              <a:solidFill>
                <a:srgbClr val="800000"/>
              </a:solidFill>
              <a:prstDash val="sys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/>
          </p:nvCxnSpPr>
          <p:spPr>
            <a:xfrm>
              <a:off x="4574567" y="4359989"/>
              <a:ext cx="0" cy="266993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5" name="TextBox 74"/>
            <p:cNvSpPr txBox="1"/>
            <p:nvPr/>
          </p:nvSpPr>
          <p:spPr>
            <a:xfrm>
              <a:off x="1095424" y="4337309"/>
              <a:ext cx="61908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solidFill>
                    <a:schemeClr val="bg1"/>
                  </a:solidFill>
                </a:rPr>
                <a:t>PCB1</a:t>
              </a:r>
              <a:endParaRPr lang="en-US" sz="1400" dirty="0">
                <a:solidFill>
                  <a:schemeClr val="bg1"/>
                </a:solidFill>
              </a:endParaRPr>
            </a:p>
          </p:txBody>
        </p:sp>
        <p:sp>
          <p:nvSpPr>
            <p:cNvPr id="77" name="TextBox 76"/>
            <p:cNvSpPr txBox="1"/>
            <p:nvPr/>
          </p:nvSpPr>
          <p:spPr>
            <a:xfrm>
              <a:off x="7700005" y="4332903"/>
              <a:ext cx="61908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solidFill>
                    <a:schemeClr val="bg1"/>
                  </a:solidFill>
                </a:rPr>
                <a:t>PCB2</a:t>
              </a:r>
              <a:endParaRPr lang="en-US" sz="1400" dirty="0">
                <a:solidFill>
                  <a:schemeClr val="bg1"/>
                </a:solidFill>
              </a:endParaRPr>
            </a:p>
          </p:txBody>
        </p:sp>
      </p:grpSp>
      <p:sp>
        <p:nvSpPr>
          <p:cNvPr id="80" name="TextBox 79"/>
          <p:cNvSpPr txBox="1"/>
          <p:nvPr/>
        </p:nvSpPr>
        <p:spPr>
          <a:xfrm>
            <a:off x="2843808" y="908720"/>
            <a:ext cx="37689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 x 1m2 not to scale detector closed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2245474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 descr="clip_image00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300192" y="2348880"/>
            <a:ext cx="2640293" cy="1980220"/>
          </a:xfr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888546-7AC5-46E9-927F-045826FB854A}" type="slidenum">
              <a:rPr lang="en-GB" smtClean="0"/>
              <a:pPr/>
              <a:t>25</a:t>
            </a:fld>
            <a:endParaRPr lang="en-GB"/>
          </a:p>
        </p:txBody>
      </p:sp>
      <p:pic>
        <p:nvPicPr>
          <p:cNvPr id="8" name="Picture 7" descr="clip_image002.jpg"/>
          <p:cNvPicPr>
            <a:picLocks noChangeAspect="1"/>
          </p:cNvPicPr>
          <p:nvPr/>
        </p:nvPicPr>
        <p:blipFill>
          <a:blip r:embed="rId3" cstate="print"/>
          <a:srcRect l="32392" t="24425"/>
          <a:stretch>
            <a:fillRect/>
          </a:stretch>
        </p:blipFill>
        <p:spPr>
          <a:xfrm>
            <a:off x="3923928" y="4941168"/>
            <a:ext cx="1872208" cy="1569631"/>
          </a:xfrm>
          <a:prstGeom prst="rect">
            <a:avLst/>
          </a:prstGeom>
        </p:spPr>
      </p:pic>
      <p:pic>
        <p:nvPicPr>
          <p:cNvPr id="9" name="Picture 8" descr="clip_image002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23528" y="4293096"/>
            <a:ext cx="2880321" cy="2160240"/>
          </a:xfrm>
          <a:prstGeom prst="rect">
            <a:avLst/>
          </a:prstGeom>
        </p:spPr>
      </p:pic>
      <p:pic>
        <p:nvPicPr>
          <p:cNvPr id="10" name="Content Placeholder 7" descr="clip_image002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995936" y="2780928"/>
            <a:ext cx="1800200" cy="1350151"/>
          </a:xfrm>
          <a:prstGeom prst="rect">
            <a:avLst/>
          </a:prstGeom>
        </p:spPr>
      </p:pic>
      <p:pic>
        <p:nvPicPr>
          <p:cNvPr id="43010" name="Picture 2" descr="image0"/>
          <p:cNvPicPr>
            <a:picLocks noChangeAspect="1" noChangeArrowheads="1"/>
          </p:cNvPicPr>
          <p:nvPr/>
        </p:nvPicPr>
        <p:blipFill>
          <a:blip r:embed="rId6" cstate="print"/>
          <a:srcRect l="34757" t="31462" r="31976" b="27761"/>
          <a:stretch>
            <a:fillRect/>
          </a:stretch>
        </p:blipFill>
        <p:spPr bwMode="auto">
          <a:xfrm>
            <a:off x="3851920" y="332656"/>
            <a:ext cx="1915731" cy="17611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011" name="Picture 3" descr="image4"/>
          <p:cNvPicPr>
            <a:picLocks noChangeAspect="1" noChangeArrowheads="1"/>
          </p:cNvPicPr>
          <p:nvPr/>
        </p:nvPicPr>
        <p:blipFill>
          <a:blip r:embed="rId7" cstate="print"/>
          <a:srcRect t="16936"/>
          <a:stretch>
            <a:fillRect/>
          </a:stretch>
        </p:blipFill>
        <p:spPr bwMode="auto">
          <a:xfrm>
            <a:off x="323528" y="332656"/>
            <a:ext cx="2860808" cy="31683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18"/>
          <p:cNvSpPr txBox="1"/>
          <p:nvPr/>
        </p:nvSpPr>
        <p:spPr>
          <a:xfrm>
            <a:off x="6660232" y="332656"/>
            <a:ext cx="152958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flat gluing </a:t>
            </a:r>
          </a:p>
          <a:p>
            <a:r>
              <a:rPr lang="en-US" b="1" dirty="0" smtClean="0"/>
              <a:t>&lt; 10um error</a:t>
            </a:r>
            <a:endParaRPr lang="en-US" b="1" dirty="0"/>
          </a:p>
        </p:txBody>
      </p:sp>
      <p:sp>
        <p:nvSpPr>
          <p:cNvPr id="12" name="TextBox 18"/>
          <p:cNvSpPr txBox="1"/>
          <p:nvPr/>
        </p:nvSpPr>
        <p:spPr>
          <a:xfrm>
            <a:off x="539552" y="6488668"/>
            <a:ext cx="24547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Flat board &lt; 30um error</a:t>
            </a:r>
            <a:endParaRPr lang="en-US" b="1" dirty="0"/>
          </a:p>
        </p:txBody>
      </p:sp>
      <p:cxnSp>
        <p:nvCxnSpPr>
          <p:cNvPr id="18" name="Connecteur droit avec flèche 17"/>
          <p:cNvCxnSpPr>
            <a:stCxn id="11" idx="1"/>
          </p:cNvCxnSpPr>
          <p:nvPr/>
        </p:nvCxnSpPr>
        <p:spPr>
          <a:xfrm flipH="1">
            <a:off x="5220072" y="655822"/>
            <a:ext cx="1440160" cy="180890"/>
          </a:xfrm>
          <a:prstGeom prst="straightConnector1">
            <a:avLst/>
          </a:prstGeom>
          <a:ln w="698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18"/>
          <p:cNvSpPr txBox="1"/>
          <p:nvPr/>
        </p:nvSpPr>
        <p:spPr>
          <a:xfrm>
            <a:off x="323528" y="3573016"/>
            <a:ext cx="26917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Mesh on drift (10Ncm ) </a:t>
            </a:r>
            <a:endParaRPr lang="en-US" b="1" dirty="0"/>
          </a:p>
        </p:txBody>
      </p:sp>
      <p:cxnSp>
        <p:nvCxnSpPr>
          <p:cNvPr id="22" name="Connecteur droit avec flèche 21"/>
          <p:cNvCxnSpPr/>
          <p:nvPr/>
        </p:nvCxnSpPr>
        <p:spPr>
          <a:xfrm flipH="1" flipV="1">
            <a:off x="2051720" y="2492896"/>
            <a:ext cx="37674" cy="1080120"/>
          </a:xfrm>
          <a:prstGeom prst="straightConnector1">
            <a:avLst/>
          </a:prstGeom>
          <a:ln w="698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Ellipse 19"/>
          <p:cNvSpPr/>
          <p:nvPr/>
        </p:nvSpPr>
        <p:spPr>
          <a:xfrm>
            <a:off x="827584" y="692696"/>
            <a:ext cx="504056" cy="504056"/>
          </a:xfrm>
          <a:prstGeom prst="ellipse">
            <a:avLst/>
          </a:prstGeom>
          <a:noFill/>
          <a:ln w="666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23" name="Connecteur droit avec flèche 22"/>
          <p:cNvCxnSpPr/>
          <p:nvPr/>
        </p:nvCxnSpPr>
        <p:spPr>
          <a:xfrm flipH="1" flipV="1">
            <a:off x="1403648" y="873586"/>
            <a:ext cx="2376264" cy="251158"/>
          </a:xfrm>
          <a:prstGeom prst="straightConnector1">
            <a:avLst/>
          </a:prstGeom>
          <a:ln w="698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Ellipse 24"/>
          <p:cNvSpPr/>
          <p:nvPr/>
        </p:nvSpPr>
        <p:spPr>
          <a:xfrm>
            <a:off x="2267744" y="5445224"/>
            <a:ext cx="504056" cy="504056"/>
          </a:xfrm>
          <a:prstGeom prst="ellipse">
            <a:avLst/>
          </a:prstGeom>
          <a:noFill/>
          <a:ln w="666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26" name="Connecteur droit avec flèche 25"/>
          <p:cNvCxnSpPr/>
          <p:nvPr/>
        </p:nvCxnSpPr>
        <p:spPr>
          <a:xfrm flipH="1">
            <a:off x="2771800" y="5517232"/>
            <a:ext cx="1080120" cy="216024"/>
          </a:xfrm>
          <a:prstGeom prst="straightConnector1">
            <a:avLst/>
          </a:prstGeom>
          <a:ln w="698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26213405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2636912"/>
            <a:ext cx="8229600" cy="1143000"/>
          </a:xfrm>
        </p:spPr>
        <p:txBody>
          <a:bodyPr/>
          <a:lstStyle/>
          <a:p>
            <a:r>
              <a:rPr lang="en-US" dirty="0" smtClean="0"/>
              <a:t>GEM process step by step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30/09/2010</a:t>
            </a:r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Rui De Oliveira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E2BFF-1A80-4249-82AE-6FEB39D536C0}" type="slidenum">
              <a:rPr lang="fr-FR" smtClean="0"/>
              <a:pPr/>
              <a:t>3</a:t>
            </a:fld>
            <a:endParaRPr lang="fr-FR"/>
          </a:p>
        </p:txBody>
      </p:sp>
    </p:spTree>
  </p:cSld>
  <p:clrMapOvr>
    <a:masterClrMapping/>
  </p:clrMapOvr>
  <p:transition spd="slow">
    <p:wipe dir="r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15"/>
          <p:cNvSpPr>
            <a:spLocks noChangeArrowheads="1"/>
          </p:cNvSpPr>
          <p:nvPr/>
        </p:nvSpPr>
        <p:spPr bwMode="auto">
          <a:xfrm>
            <a:off x="984739" y="2362200"/>
            <a:ext cx="4955413" cy="381000"/>
          </a:xfrm>
          <a:prstGeom prst="rect">
            <a:avLst/>
          </a:prstGeom>
          <a:solidFill>
            <a:srgbClr val="FF3300"/>
          </a:solidFill>
          <a:ln w="9525">
            <a:solidFill>
              <a:srgbClr val="FF3300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fr-FR" dirty="0" smtClean="0"/>
              <a:t>5um Copper</a:t>
            </a:r>
            <a:endParaRPr lang="fr-FR" dirty="0"/>
          </a:p>
        </p:txBody>
      </p:sp>
      <p:sp>
        <p:nvSpPr>
          <p:cNvPr id="38915" name="Rectangle 16"/>
          <p:cNvSpPr>
            <a:spLocks noChangeArrowheads="1"/>
          </p:cNvSpPr>
          <p:nvPr/>
        </p:nvSpPr>
        <p:spPr bwMode="auto">
          <a:xfrm>
            <a:off x="5627077" y="2362200"/>
            <a:ext cx="2602523" cy="381000"/>
          </a:xfrm>
          <a:prstGeom prst="rect">
            <a:avLst/>
          </a:prstGeom>
          <a:solidFill>
            <a:srgbClr val="FF3300"/>
          </a:solidFill>
          <a:ln w="9525">
            <a:solidFill>
              <a:srgbClr val="FF33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38916" name="Rectangle 17"/>
          <p:cNvSpPr>
            <a:spLocks noChangeArrowheads="1"/>
          </p:cNvSpPr>
          <p:nvPr/>
        </p:nvSpPr>
        <p:spPr bwMode="auto">
          <a:xfrm>
            <a:off x="984738" y="4267200"/>
            <a:ext cx="7259670" cy="381000"/>
          </a:xfrm>
          <a:prstGeom prst="rect">
            <a:avLst/>
          </a:prstGeom>
          <a:solidFill>
            <a:srgbClr val="FF3300"/>
          </a:solidFill>
          <a:ln w="9525">
            <a:solidFill>
              <a:srgbClr val="FF3300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fr-FR" dirty="0" smtClean="0"/>
              <a:t>5um Copper</a:t>
            </a:r>
            <a:endParaRPr lang="fr-FR" dirty="0"/>
          </a:p>
        </p:txBody>
      </p:sp>
      <p:sp>
        <p:nvSpPr>
          <p:cNvPr id="38917" name="Rectangle 18"/>
          <p:cNvSpPr>
            <a:spLocks noChangeArrowheads="1"/>
          </p:cNvSpPr>
          <p:nvPr/>
        </p:nvSpPr>
        <p:spPr bwMode="auto">
          <a:xfrm>
            <a:off x="984739" y="2743200"/>
            <a:ext cx="4739389" cy="1524000"/>
          </a:xfrm>
          <a:prstGeom prst="rect">
            <a:avLst/>
          </a:prstGeom>
          <a:solidFill>
            <a:srgbClr val="33CC33"/>
          </a:solidFill>
          <a:ln w="9525">
            <a:solidFill>
              <a:srgbClr val="33CC33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fr-FR" dirty="0" smtClean="0"/>
              <a:t>50um </a:t>
            </a:r>
            <a:r>
              <a:rPr lang="fr-FR" dirty="0" err="1" smtClean="0"/>
              <a:t>Polyimide</a:t>
            </a:r>
            <a:endParaRPr lang="fr-FR" dirty="0"/>
          </a:p>
        </p:txBody>
      </p:sp>
      <p:sp>
        <p:nvSpPr>
          <p:cNvPr id="38918" name="Rectangle 19"/>
          <p:cNvSpPr>
            <a:spLocks noChangeArrowheads="1"/>
          </p:cNvSpPr>
          <p:nvPr/>
        </p:nvSpPr>
        <p:spPr bwMode="auto">
          <a:xfrm>
            <a:off x="5627077" y="2743200"/>
            <a:ext cx="2643554" cy="1524000"/>
          </a:xfrm>
          <a:prstGeom prst="rect">
            <a:avLst/>
          </a:prstGeom>
          <a:solidFill>
            <a:srgbClr val="33CC33"/>
          </a:solidFill>
          <a:ln w="9525">
            <a:solidFill>
              <a:srgbClr val="33CC33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 dirty="0"/>
          </a:p>
        </p:txBody>
      </p:sp>
      <p:sp>
        <p:nvSpPr>
          <p:cNvPr id="38923" name="TextBox 11"/>
          <p:cNvSpPr txBox="1">
            <a:spLocks noChangeArrowheads="1"/>
          </p:cNvSpPr>
          <p:nvPr/>
        </p:nvSpPr>
        <p:spPr bwMode="auto">
          <a:xfrm>
            <a:off x="3059832" y="5229200"/>
            <a:ext cx="4875053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 smtClean="0"/>
              <a:t>Base material</a:t>
            </a:r>
          </a:p>
          <a:p>
            <a:r>
              <a:rPr lang="en-US" dirty="0" smtClean="0"/>
              <a:t>50um </a:t>
            </a:r>
            <a:r>
              <a:rPr lang="en-US" dirty="0" err="1" smtClean="0"/>
              <a:t>adhesiveless</a:t>
            </a:r>
            <a:r>
              <a:rPr lang="en-US" dirty="0" smtClean="0"/>
              <a:t> copper clad Polyimide</a:t>
            </a:r>
          </a:p>
          <a:p>
            <a:r>
              <a:rPr lang="en-US" dirty="0" smtClean="0"/>
              <a:t>Rolls of 100m x 600mm</a:t>
            </a:r>
          </a:p>
          <a:p>
            <a:r>
              <a:rPr lang="en-US" dirty="0" smtClean="0"/>
              <a:t>Polyimide : APICAL NP or AV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30/09/2010</a:t>
            </a:r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E2BFF-1A80-4249-82AE-6FEB39D536C0}" type="slidenum">
              <a:rPr lang="fr-FR" smtClean="0"/>
              <a:pPr/>
              <a:t>4</a:t>
            </a:fld>
            <a:endParaRPr lang="fr-FR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Rui De Oliveira</a:t>
            </a:r>
            <a:endParaRPr lang="fr-FR"/>
          </a:p>
        </p:txBody>
      </p:sp>
      <p:pic>
        <p:nvPicPr>
          <p:cNvPr id="11" name="Picture 10" descr="DSCN182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292080" y="260648"/>
            <a:ext cx="2304256" cy="1728192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2699792" y="692696"/>
            <a:ext cx="209063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 suppliers :</a:t>
            </a:r>
          </a:p>
          <a:p>
            <a:r>
              <a:rPr lang="en-US" dirty="0" err="1" smtClean="0"/>
              <a:t>Sheldhal</a:t>
            </a:r>
            <a:r>
              <a:rPr lang="en-US" dirty="0" smtClean="0"/>
              <a:t> (US)</a:t>
            </a:r>
          </a:p>
          <a:p>
            <a:r>
              <a:rPr lang="en-US" dirty="0" smtClean="0"/>
              <a:t>Nippon steel (</a:t>
            </a:r>
            <a:r>
              <a:rPr lang="en-US" dirty="0" err="1" smtClean="0"/>
              <a:t>Jp</a:t>
            </a:r>
            <a:r>
              <a:rPr lang="en-US" dirty="0" smtClean="0"/>
              <a:t>)</a:t>
            </a:r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971600" y="2708920"/>
            <a:ext cx="7272808" cy="0"/>
          </a:xfrm>
          <a:prstGeom prst="line">
            <a:avLst/>
          </a:prstGeom>
          <a:ln w="508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971600" y="4293096"/>
            <a:ext cx="7272808" cy="0"/>
          </a:xfrm>
          <a:prstGeom prst="line">
            <a:avLst/>
          </a:prstGeom>
          <a:ln w="508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5724128" y="3356992"/>
            <a:ext cx="18004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CR layer 10nm</a:t>
            </a:r>
            <a:endParaRPr lang="en-US" dirty="0"/>
          </a:p>
        </p:txBody>
      </p:sp>
      <p:cxnSp>
        <p:nvCxnSpPr>
          <p:cNvPr id="20" name="Straight Arrow Connector 19"/>
          <p:cNvCxnSpPr>
            <a:stCxn id="16" idx="1"/>
          </p:cNvCxnSpPr>
          <p:nvPr/>
        </p:nvCxnSpPr>
        <p:spPr>
          <a:xfrm rot="10800000">
            <a:off x="4860032" y="2708920"/>
            <a:ext cx="864096" cy="832738"/>
          </a:xfrm>
          <a:prstGeom prst="straightConnector1">
            <a:avLst/>
          </a:prstGeom>
          <a:ln w="2540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>
            <a:stCxn id="16" idx="1"/>
          </p:cNvCxnSpPr>
          <p:nvPr/>
        </p:nvCxnSpPr>
        <p:spPr>
          <a:xfrm rot="10800000" flipV="1">
            <a:off x="4932040" y="3541658"/>
            <a:ext cx="792088" cy="751438"/>
          </a:xfrm>
          <a:prstGeom prst="straightConnector1">
            <a:avLst/>
          </a:prstGeom>
          <a:ln w="2540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wipe dir="r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15"/>
          <p:cNvSpPr>
            <a:spLocks noChangeArrowheads="1"/>
          </p:cNvSpPr>
          <p:nvPr/>
        </p:nvSpPr>
        <p:spPr bwMode="auto">
          <a:xfrm>
            <a:off x="984739" y="2362200"/>
            <a:ext cx="4955413" cy="381000"/>
          </a:xfrm>
          <a:prstGeom prst="rect">
            <a:avLst/>
          </a:prstGeom>
          <a:solidFill>
            <a:srgbClr val="FF3300"/>
          </a:solidFill>
          <a:ln w="9525">
            <a:solidFill>
              <a:srgbClr val="FF33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38915" name="Rectangle 16"/>
          <p:cNvSpPr>
            <a:spLocks noChangeArrowheads="1"/>
          </p:cNvSpPr>
          <p:nvPr/>
        </p:nvSpPr>
        <p:spPr bwMode="auto">
          <a:xfrm>
            <a:off x="5627077" y="2362200"/>
            <a:ext cx="2602523" cy="381000"/>
          </a:xfrm>
          <a:prstGeom prst="rect">
            <a:avLst/>
          </a:prstGeom>
          <a:solidFill>
            <a:srgbClr val="FF3300"/>
          </a:solidFill>
          <a:ln w="9525">
            <a:solidFill>
              <a:srgbClr val="FF33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38916" name="Rectangle 17"/>
          <p:cNvSpPr>
            <a:spLocks noChangeArrowheads="1"/>
          </p:cNvSpPr>
          <p:nvPr/>
        </p:nvSpPr>
        <p:spPr bwMode="auto">
          <a:xfrm>
            <a:off x="984738" y="4267200"/>
            <a:ext cx="7259670" cy="381000"/>
          </a:xfrm>
          <a:prstGeom prst="rect">
            <a:avLst/>
          </a:prstGeom>
          <a:solidFill>
            <a:srgbClr val="FF3300"/>
          </a:solidFill>
          <a:ln w="9525">
            <a:solidFill>
              <a:srgbClr val="FF33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38917" name="Rectangle 18"/>
          <p:cNvSpPr>
            <a:spLocks noChangeArrowheads="1"/>
          </p:cNvSpPr>
          <p:nvPr/>
        </p:nvSpPr>
        <p:spPr bwMode="auto">
          <a:xfrm>
            <a:off x="984739" y="2743200"/>
            <a:ext cx="4739389" cy="1524000"/>
          </a:xfrm>
          <a:prstGeom prst="rect">
            <a:avLst/>
          </a:prstGeom>
          <a:solidFill>
            <a:srgbClr val="33CC33"/>
          </a:solidFill>
          <a:ln w="9525">
            <a:solidFill>
              <a:srgbClr val="33CC33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38918" name="Rectangle 19"/>
          <p:cNvSpPr>
            <a:spLocks noChangeArrowheads="1"/>
          </p:cNvSpPr>
          <p:nvPr/>
        </p:nvSpPr>
        <p:spPr bwMode="auto">
          <a:xfrm>
            <a:off x="5627077" y="2743200"/>
            <a:ext cx="2643554" cy="1524000"/>
          </a:xfrm>
          <a:prstGeom prst="rect">
            <a:avLst/>
          </a:prstGeom>
          <a:solidFill>
            <a:srgbClr val="33CC33"/>
          </a:solidFill>
          <a:ln w="9525">
            <a:solidFill>
              <a:srgbClr val="33CC33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38923" name="TextBox 11"/>
          <p:cNvSpPr txBox="1">
            <a:spLocks noChangeArrowheads="1"/>
          </p:cNvSpPr>
          <p:nvPr/>
        </p:nvSpPr>
        <p:spPr bwMode="auto">
          <a:xfrm>
            <a:off x="2987824" y="5661248"/>
            <a:ext cx="3764172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 err="1" smtClean="0"/>
              <a:t>Photoresist</a:t>
            </a:r>
            <a:r>
              <a:rPr lang="en-US" dirty="0" smtClean="0"/>
              <a:t> deposition</a:t>
            </a:r>
          </a:p>
          <a:p>
            <a:r>
              <a:rPr lang="en-US" dirty="0" smtClean="0"/>
              <a:t>15um dry resist (KL 1015 – Korea)</a:t>
            </a:r>
            <a:endParaRPr lang="en-US" dirty="0"/>
          </a:p>
        </p:txBody>
      </p:sp>
      <p:sp>
        <p:nvSpPr>
          <p:cNvPr id="9" name="Rectangle 64"/>
          <p:cNvSpPr>
            <a:spLocks noChangeArrowheads="1"/>
          </p:cNvSpPr>
          <p:nvPr/>
        </p:nvSpPr>
        <p:spPr bwMode="auto">
          <a:xfrm>
            <a:off x="971600" y="1772816"/>
            <a:ext cx="7272808" cy="609600"/>
          </a:xfrm>
          <a:prstGeom prst="rect">
            <a:avLst/>
          </a:prstGeom>
          <a:solidFill>
            <a:schemeClr val="accent4">
              <a:lumMod val="50000"/>
            </a:schemeClr>
          </a:solidFill>
          <a:ln w="9525">
            <a:solidFill>
              <a:schemeClr val="accent4">
                <a:lumMod val="50000"/>
              </a:schemeClr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r>
              <a:rPr lang="en-US" dirty="0" smtClean="0"/>
              <a:t>15um resist</a:t>
            </a:r>
            <a:endParaRPr lang="en-US" dirty="0"/>
          </a:p>
        </p:txBody>
      </p:sp>
      <p:sp>
        <p:nvSpPr>
          <p:cNvPr id="12" name="Rectangle 64"/>
          <p:cNvSpPr>
            <a:spLocks noChangeArrowheads="1"/>
          </p:cNvSpPr>
          <p:nvPr/>
        </p:nvSpPr>
        <p:spPr bwMode="auto">
          <a:xfrm>
            <a:off x="984738" y="4648200"/>
            <a:ext cx="7315200" cy="609600"/>
          </a:xfrm>
          <a:prstGeom prst="rect">
            <a:avLst/>
          </a:prstGeom>
          <a:solidFill>
            <a:schemeClr val="accent4">
              <a:lumMod val="50000"/>
            </a:schemeClr>
          </a:solidFill>
          <a:ln w="9525">
            <a:solidFill>
              <a:schemeClr val="accent4">
                <a:lumMod val="50000"/>
              </a:schemeClr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r>
              <a:rPr lang="en-US" dirty="0" smtClean="0"/>
              <a:t>15um resist</a:t>
            </a:r>
            <a:endParaRPr lang="en-US" dirty="0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30/09/2010</a:t>
            </a:r>
            <a:endParaRPr lang="fr-FR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E2BFF-1A80-4249-82AE-6FEB39D536C0}" type="slidenum">
              <a:rPr lang="fr-FR" smtClean="0"/>
              <a:pPr/>
              <a:t>5</a:t>
            </a:fld>
            <a:endParaRPr lang="fr-FR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Rui De Oliveira</a:t>
            </a:r>
            <a:endParaRPr lang="fr-FR"/>
          </a:p>
        </p:txBody>
      </p:sp>
      <p:pic>
        <p:nvPicPr>
          <p:cNvPr id="15" name="Picture 14" descr="laminator-closeup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444208" y="116632"/>
            <a:ext cx="1944216" cy="1458162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2483768" y="404664"/>
            <a:ext cx="345479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Maximum size 100m x 600mm</a:t>
            </a:r>
          </a:p>
          <a:p>
            <a:r>
              <a:rPr lang="en-US" dirty="0" err="1" smtClean="0"/>
              <a:t>Dupont</a:t>
            </a:r>
            <a:r>
              <a:rPr lang="en-US" dirty="0" smtClean="0"/>
              <a:t> manual laminators</a:t>
            </a:r>
            <a:endParaRPr lang="en-US" dirty="0"/>
          </a:p>
        </p:txBody>
      </p:sp>
      <p:pic>
        <p:nvPicPr>
          <p:cNvPr id="17" name="Picture 3" descr="DSCN181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9" y="116632"/>
            <a:ext cx="1728192" cy="14041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ipe dir="r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15"/>
          <p:cNvSpPr>
            <a:spLocks noChangeArrowheads="1"/>
          </p:cNvSpPr>
          <p:nvPr/>
        </p:nvSpPr>
        <p:spPr bwMode="auto">
          <a:xfrm>
            <a:off x="984739" y="2362200"/>
            <a:ext cx="4955413" cy="381000"/>
          </a:xfrm>
          <a:prstGeom prst="rect">
            <a:avLst/>
          </a:prstGeom>
          <a:solidFill>
            <a:srgbClr val="FF3300"/>
          </a:solidFill>
          <a:ln w="9525">
            <a:solidFill>
              <a:srgbClr val="FF33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38915" name="Rectangle 16"/>
          <p:cNvSpPr>
            <a:spLocks noChangeArrowheads="1"/>
          </p:cNvSpPr>
          <p:nvPr/>
        </p:nvSpPr>
        <p:spPr bwMode="auto">
          <a:xfrm>
            <a:off x="5627077" y="2362200"/>
            <a:ext cx="2602523" cy="381000"/>
          </a:xfrm>
          <a:prstGeom prst="rect">
            <a:avLst/>
          </a:prstGeom>
          <a:solidFill>
            <a:srgbClr val="FF3300"/>
          </a:solidFill>
          <a:ln w="9525">
            <a:solidFill>
              <a:srgbClr val="FF33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38916" name="Rectangle 17"/>
          <p:cNvSpPr>
            <a:spLocks noChangeArrowheads="1"/>
          </p:cNvSpPr>
          <p:nvPr/>
        </p:nvSpPr>
        <p:spPr bwMode="auto">
          <a:xfrm>
            <a:off x="984738" y="4267200"/>
            <a:ext cx="7259670" cy="381000"/>
          </a:xfrm>
          <a:prstGeom prst="rect">
            <a:avLst/>
          </a:prstGeom>
          <a:solidFill>
            <a:srgbClr val="FF3300"/>
          </a:solidFill>
          <a:ln w="9525">
            <a:solidFill>
              <a:srgbClr val="FF33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38917" name="Rectangle 18"/>
          <p:cNvSpPr>
            <a:spLocks noChangeArrowheads="1"/>
          </p:cNvSpPr>
          <p:nvPr/>
        </p:nvSpPr>
        <p:spPr bwMode="auto">
          <a:xfrm>
            <a:off x="984739" y="2743200"/>
            <a:ext cx="4739389" cy="1524000"/>
          </a:xfrm>
          <a:prstGeom prst="rect">
            <a:avLst/>
          </a:prstGeom>
          <a:solidFill>
            <a:srgbClr val="33CC33"/>
          </a:solidFill>
          <a:ln w="9525">
            <a:solidFill>
              <a:srgbClr val="33CC33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38918" name="Rectangle 19"/>
          <p:cNvSpPr>
            <a:spLocks noChangeArrowheads="1"/>
          </p:cNvSpPr>
          <p:nvPr/>
        </p:nvSpPr>
        <p:spPr bwMode="auto">
          <a:xfrm>
            <a:off x="5627077" y="2743200"/>
            <a:ext cx="2643554" cy="1524000"/>
          </a:xfrm>
          <a:prstGeom prst="rect">
            <a:avLst/>
          </a:prstGeom>
          <a:solidFill>
            <a:srgbClr val="33CC33"/>
          </a:solidFill>
          <a:ln w="9525">
            <a:solidFill>
              <a:srgbClr val="33CC33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38923" name="TextBox 11"/>
          <p:cNvSpPr txBox="1">
            <a:spLocks noChangeArrowheads="1"/>
          </p:cNvSpPr>
          <p:nvPr/>
        </p:nvSpPr>
        <p:spPr bwMode="auto">
          <a:xfrm>
            <a:off x="3131840" y="5877272"/>
            <a:ext cx="331212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 err="1" smtClean="0"/>
              <a:t>Photoresist</a:t>
            </a:r>
            <a:r>
              <a:rPr lang="en-US" dirty="0" smtClean="0"/>
              <a:t>  holes patterning</a:t>
            </a:r>
            <a:endParaRPr lang="en-US" dirty="0"/>
          </a:p>
        </p:txBody>
      </p:sp>
      <p:sp>
        <p:nvSpPr>
          <p:cNvPr id="9" name="Rectangle 64"/>
          <p:cNvSpPr>
            <a:spLocks noChangeArrowheads="1"/>
          </p:cNvSpPr>
          <p:nvPr/>
        </p:nvSpPr>
        <p:spPr bwMode="auto">
          <a:xfrm>
            <a:off x="971600" y="1772816"/>
            <a:ext cx="2592288" cy="609600"/>
          </a:xfrm>
          <a:prstGeom prst="rect">
            <a:avLst/>
          </a:prstGeom>
          <a:solidFill>
            <a:schemeClr val="accent4">
              <a:lumMod val="50000"/>
            </a:schemeClr>
          </a:solidFill>
          <a:ln w="9525">
            <a:solidFill>
              <a:schemeClr val="accent4">
                <a:lumMod val="50000"/>
              </a:schemeClr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r>
              <a:rPr lang="en-US" dirty="0" smtClean="0"/>
              <a:t>15um resist</a:t>
            </a:r>
            <a:endParaRPr lang="en-US" dirty="0"/>
          </a:p>
        </p:txBody>
      </p:sp>
      <p:sp>
        <p:nvSpPr>
          <p:cNvPr id="10" name="Rectangle 64"/>
          <p:cNvSpPr>
            <a:spLocks noChangeArrowheads="1"/>
          </p:cNvSpPr>
          <p:nvPr/>
        </p:nvSpPr>
        <p:spPr bwMode="auto">
          <a:xfrm>
            <a:off x="5652120" y="1772816"/>
            <a:ext cx="2592288" cy="609600"/>
          </a:xfrm>
          <a:prstGeom prst="rect">
            <a:avLst/>
          </a:prstGeom>
          <a:solidFill>
            <a:schemeClr val="accent4">
              <a:lumMod val="50000"/>
            </a:schemeClr>
          </a:solidFill>
          <a:ln w="9525">
            <a:solidFill>
              <a:schemeClr val="accent4">
                <a:lumMod val="50000"/>
              </a:schemeClr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2" name="Rectangle 64"/>
          <p:cNvSpPr>
            <a:spLocks noChangeArrowheads="1"/>
          </p:cNvSpPr>
          <p:nvPr/>
        </p:nvSpPr>
        <p:spPr bwMode="auto">
          <a:xfrm>
            <a:off x="984738" y="4648200"/>
            <a:ext cx="7315200" cy="609600"/>
          </a:xfrm>
          <a:prstGeom prst="rect">
            <a:avLst/>
          </a:prstGeom>
          <a:solidFill>
            <a:schemeClr val="accent4">
              <a:lumMod val="50000"/>
            </a:schemeClr>
          </a:solidFill>
          <a:ln w="9525">
            <a:solidFill>
              <a:schemeClr val="accent4">
                <a:lumMod val="50000"/>
              </a:schemeClr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r>
              <a:rPr lang="en-US" dirty="0" smtClean="0"/>
              <a:t>15um resist</a:t>
            </a:r>
            <a:endParaRPr lang="en-US" dirty="0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30/09/2010</a:t>
            </a:r>
            <a:endParaRPr lang="fr-FR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E2BFF-1A80-4249-82AE-6FEB39D536C0}" type="slidenum">
              <a:rPr lang="fr-FR" smtClean="0"/>
              <a:pPr/>
              <a:t>6</a:t>
            </a:fld>
            <a:endParaRPr lang="fr-FR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Rui De Oliveira</a:t>
            </a:r>
            <a:endParaRPr lang="fr-FR"/>
          </a:p>
        </p:txBody>
      </p:sp>
      <p:sp>
        <p:nvSpPr>
          <p:cNvPr id="15" name="Line 35"/>
          <p:cNvSpPr>
            <a:spLocks noChangeShapeType="1"/>
          </p:cNvSpPr>
          <p:nvPr/>
        </p:nvSpPr>
        <p:spPr bwMode="auto">
          <a:xfrm flipH="1">
            <a:off x="3707904" y="2132856"/>
            <a:ext cx="1800200" cy="0"/>
          </a:xfrm>
          <a:prstGeom prst="line">
            <a:avLst/>
          </a:prstGeom>
          <a:noFill/>
          <a:ln w="127000">
            <a:solidFill>
              <a:srgbClr val="000000"/>
            </a:solidFill>
            <a:round/>
            <a:headEnd type="triangle"/>
            <a:tailEnd type="triangle" w="med" len="med"/>
          </a:ln>
        </p:spPr>
        <p:txBody>
          <a:bodyPr wrap="square">
            <a:spAutoFit/>
          </a:bodyPr>
          <a:lstStyle/>
          <a:p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4211960" y="1628800"/>
            <a:ext cx="7986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70um</a:t>
            </a:r>
            <a:endParaRPr lang="en-US" dirty="0"/>
          </a:p>
        </p:txBody>
      </p:sp>
      <p:pic>
        <p:nvPicPr>
          <p:cNvPr id="17" name="Picture 5" descr="DSCN182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188640"/>
            <a:ext cx="1563923" cy="1270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Picture 10" descr="DSCN181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23928" y="116632"/>
            <a:ext cx="1080120" cy="13674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" name="Line 35"/>
          <p:cNvSpPr>
            <a:spLocks noChangeShapeType="1"/>
          </p:cNvSpPr>
          <p:nvPr/>
        </p:nvSpPr>
        <p:spPr bwMode="auto">
          <a:xfrm>
            <a:off x="2555776" y="764704"/>
            <a:ext cx="1080120" cy="0"/>
          </a:xfrm>
          <a:prstGeom prst="line">
            <a:avLst/>
          </a:prstGeom>
          <a:noFill/>
          <a:ln w="127000">
            <a:solidFill>
              <a:srgbClr val="000000"/>
            </a:solidFill>
            <a:round/>
            <a:headEnd type="none"/>
            <a:tailEnd type="triangle" w="med" len="med"/>
          </a:ln>
        </p:spPr>
        <p:txBody>
          <a:bodyPr wrap="square">
            <a:spAutoFit/>
          </a:bodyPr>
          <a:lstStyle/>
          <a:p>
            <a:endParaRPr lang="en-US"/>
          </a:p>
        </p:txBody>
      </p:sp>
      <p:sp>
        <p:nvSpPr>
          <p:cNvPr id="21" name="Line 35"/>
          <p:cNvSpPr>
            <a:spLocks noChangeShapeType="1"/>
          </p:cNvSpPr>
          <p:nvPr/>
        </p:nvSpPr>
        <p:spPr bwMode="auto">
          <a:xfrm>
            <a:off x="5364088" y="764704"/>
            <a:ext cx="1080120" cy="0"/>
          </a:xfrm>
          <a:prstGeom prst="line">
            <a:avLst/>
          </a:prstGeom>
          <a:noFill/>
          <a:ln w="127000">
            <a:solidFill>
              <a:srgbClr val="000000"/>
            </a:solidFill>
            <a:round/>
            <a:headEnd type="none"/>
            <a:tailEnd type="triangle" w="med" len="med"/>
          </a:ln>
        </p:spPr>
        <p:txBody>
          <a:bodyPr wrap="square">
            <a:spAutoFit/>
          </a:bodyPr>
          <a:lstStyle/>
          <a:p>
            <a:endParaRPr lang="en-US"/>
          </a:p>
        </p:txBody>
      </p:sp>
      <p:pic>
        <p:nvPicPr>
          <p:cNvPr id="23" name="Picture 22" descr="gem_image_transfer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732240" y="5373216"/>
            <a:ext cx="1619109" cy="1233918"/>
          </a:xfrm>
          <a:prstGeom prst="rect">
            <a:avLst/>
          </a:prstGeom>
        </p:spPr>
      </p:pic>
      <p:pic>
        <p:nvPicPr>
          <p:cNvPr id="22" name="Picture 21" descr="DSC00465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588224" y="116632"/>
            <a:ext cx="1824203" cy="1368152"/>
          </a:xfrm>
          <a:prstGeom prst="rect">
            <a:avLst/>
          </a:prstGeom>
        </p:spPr>
      </p:pic>
    </p:spTree>
  </p:cSld>
  <p:clrMapOvr>
    <a:masterClrMapping/>
  </p:clrMapOvr>
  <p:transition spd="slow">
    <p:wipe dir="r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15"/>
          <p:cNvSpPr>
            <a:spLocks noChangeArrowheads="1"/>
          </p:cNvSpPr>
          <p:nvPr/>
        </p:nvSpPr>
        <p:spPr bwMode="auto">
          <a:xfrm>
            <a:off x="984739" y="2362200"/>
            <a:ext cx="2602523" cy="381000"/>
          </a:xfrm>
          <a:prstGeom prst="rect">
            <a:avLst/>
          </a:prstGeom>
          <a:solidFill>
            <a:srgbClr val="FF3300"/>
          </a:solidFill>
          <a:ln w="9525">
            <a:solidFill>
              <a:srgbClr val="FF33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38915" name="Rectangle 16"/>
          <p:cNvSpPr>
            <a:spLocks noChangeArrowheads="1"/>
          </p:cNvSpPr>
          <p:nvPr/>
        </p:nvSpPr>
        <p:spPr bwMode="auto">
          <a:xfrm>
            <a:off x="5627077" y="2362200"/>
            <a:ext cx="2602523" cy="381000"/>
          </a:xfrm>
          <a:prstGeom prst="rect">
            <a:avLst/>
          </a:prstGeom>
          <a:solidFill>
            <a:srgbClr val="FF3300"/>
          </a:solidFill>
          <a:ln w="9525">
            <a:solidFill>
              <a:srgbClr val="FF33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38916" name="Rectangle 17"/>
          <p:cNvSpPr>
            <a:spLocks noChangeArrowheads="1"/>
          </p:cNvSpPr>
          <p:nvPr/>
        </p:nvSpPr>
        <p:spPr bwMode="auto">
          <a:xfrm>
            <a:off x="984738" y="4267200"/>
            <a:ext cx="7259670" cy="381000"/>
          </a:xfrm>
          <a:prstGeom prst="rect">
            <a:avLst/>
          </a:prstGeom>
          <a:solidFill>
            <a:srgbClr val="FF3300"/>
          </a:solidFill>
          <a:ln w="9525">
            <a:solidFill>
              <a:srgbClr val="FF33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38917" name="Rectangle 18"/>
          <p:cNvSpPr>
            <a:spLocks noChangeArrowheads="1"/>
          </p:cNvSpPr>
          <p:nvPr/>
        </p:nvSpPr>
        <p:spPr bwMode="auto">
          <a:xfrm>
            <a:off x="984739" y="2743200"/>
            <a:ext cx="4739389" cy="1524000"/>
          </a:xfrm>
          <a:prstGeom prst="rect">
            <a:avLst/>
          </a:prstGeom>
          <a:solidFill>
            <a:srgbClr val="33CC33"/>
          </a:solidFill>
          <a:ln w="9525">
            <a:solidFill>
              <a:srgbClr val="33CC33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38918" name="Rectangle 19"/>
          <p:cNvSpPr>
            <a:spLocks noChangeArrowheads="1"/>
          </p:cNvSpPr>
          <p:nvPr/>
        </p:nvSpPr>
        <p:spPr bwMode="auto">
          <a:xfrm>
            <a:off x="5627077" y="2743200"/>
            <a:ext cx="2643554" cy="1524000"/>
          </a:xfrm>
          <a:prstGeom prst="rect">
            <a:avLst/>
          </a:prstGeom>
          <a:solidFill>
            <a:srgbClr val="33CC33"/>
          </a:solidFill>
          <a:ln w="9525">
            <a:solidFill>
              <a:srgbClr val="33CC33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38923" name="TextBox 11"/>
          <p:cNvSpPr txBox="1">
            <a:spLocks noChangeArrowheads="1"/>
          </p:cNvSpPr>
          <p:nvPr/>
        </p:nvSpPr>
        <p:spPr bwMode="auto">
          <a:xfrm>
            <a:off x="3606312" y="5867400"/>
            <a:ext cx="241444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 smtClean="0"/>
              <a:t>Top copper etching</a:t>
            </a:r>
            <a:endParaRPr lang="en-US" dirty="0"/>
          </a:p>
        </p:txBody>
      </p:sp>
      <p:sp>
        <p:nvSpPr>
          <p:cNvPr id="12" name="Rectangle 64"/>
          <p:cNvSpPr>
            <a:spLocks noChangeArrowheads="1"/>
          </p:cNvSpPr>
          <p:nvPr/>
        </p:nvSpPr>
        <p:spPr bwMode="auto">
          <a:xfrm>
            <a:off x="984738" y="4648200"/>
            <a:ext cx="7315200" cy="609600"/>
          </a:xfrm>
          <a:prstGeom prst="rect">
            <a:avLst/>
          </a:prstGeom>
          <a:solidFill>
            <a:schemeClr val="accent4">
              <a:lumMod val="50000"/>
            </a:schemeClr>
          </a:solidFill>
          <a:ln w="9525">
            <a:solidFill>
              <a:schemeClr val="accent4">
                <a:lumMod val="50000"/>
              </a:schemeClr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3" name="Rectangle 64"/>
          <p:cNvSpPr>
            <a:spLocks noChangeArrowheads="1"/>
          </p:cNvSpPr>
          <p:nvPr/>
        </p:nvSpPr>
        <p:spPr bwMode="auto">
          <a:xfrm>
            <a:off x="971600" y="1772816"/>
            <a:ext cx="2592288" cy="609600"/>
          </a:xfrm>
          <a:prstGeom prst="rect">
            <a:avLst/>
          </a:prstGeom>
          <a:solidFill>
            <a:schemeClr val="accent4">
              <a:lumMod val="50000"/>
            </a:schemeClr>
          </a:solidFill>
          <a:ln w="9525">
            <a:solidFill>
              <a:schemeClr val="accent4">
                <a:lumMod val="50000"/>
              </a:schemeClr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4" name="Rectangle 64"/>
          <p:cNvSpPr>
            <a:spLocks noChangeArrowheads="1"/>
          </p:cNvSpPr>
          <p:nvPr/>
        </p:nvSpPr>
        <p:spPr bwMode="auto">
          <a:xfrm>
            <a:off x="5652120" y="1772816"/>
            <a:ext cx="2592288" cy="609600"/>
          </a:xfrm>
          <a:prstGeom prst="rect">
            <a:avLst/>
          </a:prstGeom>
          <a:solidFill>
            <a:schemeClr val="accent4">
              <a:lumMod val="50000"/>
            </a:schemeClr>
          </a:solidFill>
          <a:ln w="9525">
            <a:solidFill>
              <a:schemeClr val="accent4">
                <a:lumMod val="50000"/>
              </a:schemeClr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30/09/2010</a:t>
            </a:r>
            <a:endParaRPr lang="fr-FR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E2BFF-1A80-4249-82AE-6FEB39D536C0}" type="slidenum">
              <a:rPr lang="fr-FR" smtClean="0"/>
              <a:pPr/>
              <a:t>7</a:t>
            </a:fld>
            <a:endParaRPr lang="fr-FR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Rui De Oliveira</a:t>
            </a:r>
            <a:endParaRPr lang="fr-FR"/>
          </a:p>
        </p:txBody>
      </p:sp>
      <p:pic>
        <p:nvPicPr>
          <p:cNvPr id="18" name="Picture 17" descr="DSC0046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99592" y="116632"/>
            <a:ext cx="1800200" cy="1350150"/>
          </a:xfrm>
          <a:prstGeom prst="rect">
            <a:avLst/>
          </a:prstGeom>
        </p:spPr>
      </p:pic>
    </p:spTree>
  </p:cSld>
  <p:clrMapOvr>
    <a:masterClrMapping/>
  </p:clrMapOvr>
  <p:transition spd="slow">
    <p:wipe dir="r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15"/>
          <p:cNvSpPr>
            <a:spLocks noChangeArrowheads="1"/>
          </p:cNvSpPr>
          <p:nvPr/>
        </p:nvSpPr>
        <p:spPr bwMode="auto">
          <a:xfrm>
            <a:off x="984739" y="2362200"/>
            <a:ext cx="2602523" cy="381000"/>
          </a:xfrm>
          <a:prstGeom prst="rect">
            <a:avLst/>
          </a:prstGeom>
          <a:solidFill>
            <a:srgbClr val="FF3300"/>
          </a:solidFill>
          <a:ln w="9525">
            <a:solidFill>
              <a:srgbClr val="FF33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38915" name="Rectangle 16"/>
          <p:cNvSpPr>
            <a:spLocks noChangeArrowheads="1"/>
          </p:cNvSpPr>
          <p:nvPr/>
        </p:nvSpPr>
        <p:spPr bwMode="auto">
          <a:xfrm>
            <a:off x="5627077" y="2362200"/>
            <a:ext cx="2602523" cy="381000"/>
          </a:xfrm>
          <a:prstGeom prst="rect">
            <a:avLst/>
          </a:prstGeom>
          <a:solidFill>
            <a:srgbClr val="FF3300"/>
          </a:solidFill>
          <a:ln w="9525">
            <a:solidFill>
              <a:srgbClr val="FF33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38916" name="Rectangle 17"/>
          <p:cNvSpPr>
            <a:spLocks noChangeArrowheads="1"/>
          </p:cNvSpPr>
          <p:nvPr/>
        </p:nvSpPr>
        <p:spPr bwMode="auto">
          <a:xfrm>
            <a:off x="984738" y="4267200"/>
            <a:ext cx="7259670" cy="381000"/>
          </a:xfrm>
          <a:prstGeom prst="rect">
            <a:avLst/>
          </a:prstGeom>
          <a:solidFill>
            <a:srgbClr val="FF3300"/>
          </a:solidFill>
          <a:ln w="9525">
            <a:solidFill>
              <a:srgbClr val="FF33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38917" name="Rectangle 18"/>
          <p:cNvSpPr>
            <a:spLocks noChangeArrowheads="1"/>
          </p:cNvSpPr>
          <p:nvPr/>
        </p:nvSpPr>
        <p:spPr bwMode="auto">
          <a:xfrm>
            <a:off x="984739" y="2743200"/>
            <a:ext cx="4739389" cy="1524000"/>
          </a:xfrm>
          <a:prstGeom prst="rect">
            <a:avLst/>
          </a:prstGeom>
          <a:solidFill>
            <a:srgbClr val="33CC33"/>
          </a:solidFill>
          <a:ln w="9525">
            <a:solidFill>
              <a:srgbClr val="33CC33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38918" name="Rectangle 19"/>
          <p:cNvSpPr>
            <a:spLocks noChangeArrowheads="1"/>
          </p:cNvSpPr>
          <p:nvPr/>
        </p:nvSpPr>
        <p:spPr bwMode="auto">
          <a:xfrm>
            <a:off x="5627077" y="2743200"/>
            <a:ext cx="2643554" cy="1524000"/>
          </a:xfrm>
          <a:prstGeom prst="rect">
            <a:avLst/>
          </a:prstGeom>
          <a:solidFill>
            <a:srgbClr val="33CC33"/>
          </a:solidFill>
          <a:ln w="9525">
            <a:solidFill>
              <a:srgbClr val="33CC33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38923" name="TextBox 11"/>
          <p:cNvSpPr txBox="1">
            <a:spLocks noChangeArrowheads="1"/>
          </p:cNvSpPr>
          <p:nvPr/>
        </p:nvSpPr>
        <p:spPr bwMode="auto">
          <a:xfrm>
            <a:off x="3606312" y="5867400"/>
            <a:ext cx="178446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 smtClean="0"/>
              <a:t>Resist stripping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30/09/2010</a:t>
            </a:r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E2BFF-1A80-4249-82AE-6FEB39D536C0}" type="slidenum">
              <a:rPr lang="fr-FR" smtClean="0"/>
              <a:pPr/>
              <a:t>8</a:t>
            </a:fld>
            <a:endParaRPr lang="fr-FR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Rui De Oliveira</a:t>
            </a:r>
            <a:endParaRPr lang="fr-FR"/>
          </a:p>
        </p:txBody>
      </p:sp>
      <p:pic>
        <p:nvPicPr>
          <p:cNvPr id="15" name="Picture 14" descr="Tv1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868144" y="260648"/>
            <a:ext cx="2210092" cy="1656184"/>
          </a:xfrm>
          <a:prstGeom prst="rect">
            <a:avLst/>
          </a:prstGeom>
        </p:spPr>
      </p:pic>
      <p:pic>
        <p:nvPicPr>
          <p:cNvPr id="14" name="Picture 13" descr="DSC0047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95536" y="188640"/>
            <a:ext cx="1872208" cy="1404156"/>
          </a:xfrm>
          <a:prstGeom prst="rect">
            <a:avLst/>
          </a:prstGeom>
        </p:spPr>
      </p:pic>
      <p:pic>
        <p:nvPicPr>
          <p:cNvPr id="16" name="Picture 15" descr="DSC00476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843808" y="188640"/>
            <a:ext cx="1872208" cy="1404156"/>
          </a:xfrm>
          <a:prstGeom prst="rect">
            <a:avLst/>
          </a:prstGeom>
        </p:spPr>
      </p:pic>
    </p:spTree>
  </p:cSld>
  <p:clrMapOvr>
    <a:masterClrMapping/>
  </p:clrMapOvr>
  <p:transition spd="slow">
    <p:wipe dir="r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15"/>
          <p:cNvSpPr>
            <a:spLocks noChangeArrowheads="1"/>
          </p:cNvSpPr>
          <p:nvPr/>
        </p:nvSpPr>
        <p:spPr bwMode="auto">
          <a:xfrm>
            <a:off x="984739" y="2362200"/>
            <a:ext cx="2602523" cy="381000"/>
          </a:xfrm>
          <a:prstGeom prst="rect">
            <a:avLst/>
          </a:prstGeom>
          <a:solidFill>
            <a:srgbClr val="FF3300"/>
          </a:solidFill>
          <a:ln w="9525">
            <a:solidFill>
              <a:srgbClr val="FF33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38915" name="Rectangle 16"/>
          <p:cNvSpPr>
            <a:spLocks noChangeArrowheads="1"/>
          </p:cNvSpPr>
          <p:nvPr/>
        </p:nvSpPr>
        <p:spPr bwMode="auto">
          <a:xfrm>
            <a:off x="5627077" y="2362200"/>
            <a:ext cx="2602523" cy="381000"/>
          </a:xfrm>
          <a:prstGeom prst="rect">
            <a:avLst/>
          </a:prstGeom>
          <a:solidFill>
            <a:srgbClr val="FF3300"/>
          </a:solidFill>
          <a:ln w="9525">
            <a:solidFill>
              <a:srgbClr val="FF33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38917" name="Rectangle 18"/>
          <p:cNvSpPr>
            <a:spLocks noChangeArrowheads="1"/>
          </p:cNvSpPr>
          <p:nvPr/>
        </p:nvSpPr>
        <p:spPr bwMode="auto">
          <a:xfrm>
            <a:off x="984739" y="2743200"/>
            <a:ext cx="2602523" cy="1524000"/>
          </a:xfrm>
          <a:prstGeom prst="rect">
            <a:avLst/>
          </a:prstGeom>
          <a:solidFill>
            <a:srgbClr val="33CC33"/>
          </a:solidFill>
          <a:ln w="9525">
            <a:solidFill>
              <a:srgbClr val="33CC33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38918" name="Rectangle 19"/>
          <p:cNvSpPr>
            <a:spLocks noChangeArrowheads="1"/>
          </p:cNvSpPr>
          <p:nvPr/>
        </p:nvSpPr>
        <p:spPr bwMode="auto">
          <a:xfrm>
            <a:off x="5627077" y="2743200"/>
            <a:ext cx="2643554" cy="1524000"/>
          </a:xfrm>
          <a:prstGeom prst="rect">
            <a:avLst/>
          </a:prstGeom>
          <a:solidFill>
            <a:srgbClr val="33CC33"/>
          </a:solidFill>
          <a:ln w="9525">
            <a:solidFill>
              <a:srgbClr val="33CC33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38919" name="AutoShape 20"/>
          <p:cNvSpPr>
            <a:spLocks noChangeArrowheads="1"/>
          </p:cNvSpPr>
          <p:nvPr/>
        </p:nvSpPr>
        <p:spPr bwMode="auto">
          <a:xfrm>
            <a:off x="3587261" y="2743199"/>
            <a:ext cx="579694" cy="1540895"/>
          </a:xfrm>
          <a:prstGeom prst="rtTriangle">
            <a:avLst/>
          </a:prstGeom>
          <a:solidFill>
            <a:srgbClr val="33CC33"/>
          </a:solidFill>
          <a:ln w="9525">
            <a:solidFill>
              <a:srgbClr val="33CC33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>
              <a:solidFill>
                <a:srgbClr val="33CC33"/>
              </a:solidFill>
            </a:endParaRPr>
          </a:p>
        </p:txBody>
      </p:sp>
      <p:sp>
        <p:nvSpPr>
          <p:cNvPr id="38922" name="AutoShape 20"/>
          <p:cNvSpPr>
            <a:spLocks noChangeArrowheads="1"/>
          </p:cNvSpPr>
          <p:nvPr/>
        </p:nvSpPr>
        <p:spPr bwMode="auto">
          <a:xfrm flipH="1">
            <a:off x="5112060" y="2743199"/>
            <a:ext cx="515017" cy="1540895"/>
          </a:xfrm>
          <a:prstGeom prst="rtTriangle">
            <a:avLst/>
          </a:prstGeom>
          <a:solidFill>
            <a:srgbClr val="33CC33"/>
          </a:solidFill>
          <a:ln w="9525">
            <a:solidFill>
              <a:srgbClr val="33CC33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>
              <a:solidFill>
                <a:srgbClr val="33CC33"/>
              </a:solidFill>
            </a:endParaRPr>
          </a:p>
        </p:txBody>
      </p:sp>
      <p:sp>
        <p:nvSpPr>
          <p:cNvPr id="38923" name="TextBox 11"/>
          <p:cNvSpPr txBox="1">
            <a:spLocks noChangeArrowheads="1"/>
          </p:cNvSpPr>
          <p:nvPr/>
        </p:nvSpPr>
        <p:spPr bwMode="auto">
          <a:xfrm>
            <a:off x="2843808" y="5877272"/>
            <a:ext cx="355097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 smtClean="0"/>
              <a:t>Polyimide anisotropic etching </a:t>
            </a:r>
            <a:endParaRPr lang="en-US" dirty="0"/>
          </a:p>
        </p:txBody>
      </p:sp>
      <p:sp>
        <p:nvSpPr>
          <p:cNvPr id="38921" name="Rectangle 17"/>
          <p:cNvSpPr>
            <a:spLocks noChangeArrowheads="1"/>
          </p:cNvSpPr>
          <p:nvPr/>
        </p:nvSpPr>
        <p:spPr bwMode="auto">
          <a:xfrm>
            <a:off x="4290646" y="4267200"/>
            <a:ext cx="4009292" cy="381000"/>
          </a:xfrm>
          <a:prstGeom prst="rect">
            <a:avLst/>
          </a:prstGeom>
          <a:solidFill>
            <a:srgbClr val="FF3300"/>
          </a:solidFill>
          <a:ln w="9525">
            <a:solidFill>
              <a:srgbClr val="FF33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38916" name="Rectangle 17"/>
          <p:cNvSpPr>
            <a:spLocks noChangeArrowheads="1"/>
          </p:cNvSpPr>
          <p:nvPr/>
        </p:nvSpPr>
        <p:spPr bwMode="auto">
          <a:xfrm>
            <a:off x="984738" y="4267200"/>
            <a:ext cx="3305908" cy="381000"/>
          </a:xfrm>
          <a:prstGeom prst="rect">
            <a:avLst/>
          </a:prstGeom>
          <a:solidFill>
            <a:srgbClr val="FF3300"/>
          </a:solidFill>
          <a:ln w="9525">
            <a:solidFill>
              <a:srgbClr val="FF33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30/09/2010</a:t>
            </a:r>
            <a:endParaRPr lang="fr-FR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E2BFF-1A80-4249-82AE-6FEB39D536C0}" type="slidenum">
              <a:rPr lang="fr-FR" smtClean="0"/>
              <a:pPr/>
              <a:t>9</a:t>
            </a:fld>
            <a:endParaRPr lang="fr-FR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Rui De Oliveira</a:t>
            </a:r>
            <a:endParaRPr lang="fr-FR"/>
          </a:p>
        </p:txBody>
      </p:sp>
      <p:pic>
        <p:nvPicPr>
          <p:cNvPr id="14" name="Picture 7" descr="DSCN182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260648"/>
            <a:ext cx="2039815" cy="1657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Picture 3"/>
          <p:cNvPicPr>
            <a:picLocks noChangeAspect="1" noChangeArrowheads="1"/>
          </p:cNvPicPr>
          <p:nvPr/>
        </p:nvPicPr>
        <p:blipFill>
          <a:blip r:embed="rId3" cstate="print"/>
          <a:srcRect t="50167" r="39474"/>
          <a:stretch>
            <a:fillRect/>
          </a:stretch>
        </p:blipFill>
        <p:spPr bwMode="auto">
          <a:xfrm>
            <a:off x="5724128" y="332656"/>
            <a:ext cx="2520280" cy="1554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8" name="Picture 17" descr="gravure_ethylene_2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275856" y="332656"/>
            <a:ext cx="1792648" cy="1584176"/>
          </a:xfrm>
          <a:prstGeom prst="rect">
            <a:avLst/>
          </a:prstGeom>
        </p:spPr>
      </p:pic>
    </p:spTree>
  </p:cSld>
  <p:clrMapOvr>
    <a:masterClrMapping/>
  </p:clrMapOvr>
  <p:transition spd="slow">
    <p:wipe dir="r"/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Mé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Ver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4807</TotalTime>
  <Words>470</Words>
  <Application>Microsoft Office PowerPoint</Application>
  <PresentationFormat>On-screen Show (4:3)</PresentationFormat>
  <Paragraphs>177</Paragraphs>
  <Slides>25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6" baseType="lpstr">
      <vt:lpstr>Apex</vt:lpstr>
      <vt:lpstr>GEM and Micromegas production  Rui De Oliveira TE/MPE/EM </vt:lpstr>
      <vt:lpstr>Summary</vt:lpstr>
      <vt:lpstr>GEM process step by step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cross section pictures</vt:lpstr>
      <vt:lpstr>Comparison with std GEM  from external supplier</vt:lpstr>
      <vt:lpstr>examples</vt:lpstr>
      <vt:lpstr>GEM single mask process summary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Crete</dc:title>
  <dc:creator>mon pc</dc:creator>
  <cp:lastModifiedBy>sbachman</cp:lastModifiedBy>
  <cp:revision>474</cp:revision>
  <dcterms:created xsi:type="dcterms:W3CDTF">2009-06-02T13:39:05Z</dcterms:created>
  <dcterms:modified xsi:type="dcterms:W3CDTF">2013-05-23T11:55:54Z</dcterms:modified>
</cp:coreProperties>
</file>