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74" r:id="rId2"/>
    <p:sldId id="275" r:id="rId3"/>
    <p:sldId id="276" r:id="rId4"/>
    <p:sldId id="277" r:id="rId5"/>
    <p:sldId id="285" r:id="rId6"/>
    <p:sldId id="293" r:id="rId7"/>
    <p:sldId id="294" r:id="rId8"/>
    <p:sldId id="295" r:id="rId9"/>
    <p:sldId id="289" r:id="rId10"/>
    <p:sldId id="290" r:id="rId11"/>
    <p:sldId id="286" r:id="rId12"/>
    <p:sldId id="279" r:id="rId13"/>
    <p:sldId id="296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79457" autoAdjust="0"/>
  </p:normalViewPr>
  <p:slideViewPr>
    <p:cSldViewPr>
      <p:cViewPr varScale="1">
        <p:scale>
          <a:sx n="42" d="100"/>
          <a:sy n="42" d="100"/>
        </p:scale>
        <p:origin x="-1507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819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6407AC-1105-4469-B946-2BAE96AC240F}" type="datetimeFigureOut">
              <a:rPr lang="en-US" smtClean="0"/>
              <a:pPr/>
              <a:t>5/14/2013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A5F2EA-DAA9-4B70-ABEA-F1B0D7F424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Presentation Title</a:t>
            </a:r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D2988-742A-47BC-8FA1-5CAC53681683}" type="datetime1">
              <a:rPr lang="en-US" smtClean="0"/>
              <a:pPr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500F69-8FCE-4BCE-B9E6-E96D33487C77}" type="datetime1">
              <a:rPr lang="en-US" smtClean="0"/>
              <a:pPr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437C5-B2EF-4606-8295-C81DE32B3014}" type="datetime1">
              <a:rPr lang="en-US" smtClean="0"/>
              <a:pPr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61ABC8-DCA9-4E31-A2BF-1D196A1941AE}" type="datetime1">
              <a:rPr lang="en-US" smtClean="0"/>
              <a:pPr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3B026A-F0FF-4D3C-A2CF-4954B198AAB5}" type="datetime1">
              <a:rPr lang="en-US" smtClean="0"/>
              <a:pPr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EB6F4-6DED-4FF6-9E61-1340E6FFE708}" type="datetime1">
              <a:rPr lang="en-US" smtClean="0"/>
              <a:pPr/>
              <a:t>5/14/2013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44FAB-E073-45E1-9D30-B1C1C5A73849}" type="datetime1">
              <a:rPr lang="en-US" smtClean="0"/>
              <a:pPr/>
              <a:t>5/14/2013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B9AD9F-30C6-40A7-968A-40F533B92F8D}" type="datetime1">
              <a:rPr lang="en-US" smtClean="0"/>
              <a:pPr/>
              <a:t>5/14/2013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9EC418-2EEB-48FD-BBAC-E1131CB7B82A}" type="datetime1">
              <a:rPr lang="en-US" smtClean="0"/>
              <a:pPr/>
              <a:t>5/14/2013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5C5C00-603C-4D9E-B36F-488D52B94647}" type="datetime1">
              <a:rPr lang="en-US" smtClean="0"/>
              <a:pPr/>
              <a:t>5/14/2013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02E230-47A8-4A10-8C4E-D95931DE6CC8}" type="datetime1">
              <a:rPr lang="en-US" smtClean="0"/>
              <a:pPr/>
              <a:t>5/14/2013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82000" b="7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3C2359-35E0-42E0-8F08-D82074C203E2}" type="datetime1">
              <a:rPr lang="en-US" smtClean="0"/>
              <a:pPr/>
              <a:t>5/14/2013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gif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3" name="Picture 3" descr="BKG 12 bx E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5" name="TextBox 9"/>
          <p:cNvSpPr txBox="1">
            <a:spLocks noChangeArrowheads="1"/>
          </p:cNvSpPr>
          <p:nvPr/>
        </p:nvSpPr>
        <p:spPr bwMode="auto">
          <a:xfrm>
            <a:off x="2421320" y="4380425"/>
            <a:ext cx="445498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dist"/>
            <a:endParaRPr lang="en-US" b="1" dirty="0" smtClean="0">
              <a:solidFill>
                <a:schemeClr val="bg1"/>
              </a:solidFill>
            </a:endParaRPr>
          </a:p>
        </p:txBody>
      </p:sp>
      <p:pic>
        <p:nvPicPr>
          <p:cNvPr id="5" name="Picture 4" descr="174598_205995516162614_932994193_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0"/>
            <a:ext cx="1881352" cy="1752600"/>
          </a:xfrm>
          <a:prstGeom prst="rect">
            <a:avLst/>
          </a:prstGeom>
        </p:spPr>
      </p:pic>
      <p:pic>
        <p:nvPicPr>
          <p:cNvPr id="6" name="Picture 5" descr="CMS_logo_col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48939" y="0"/>
            <a:ext cx="1895061" cy="1676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05000" y="2438400"/>
            <a:ext cx="61722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0" b="1" dirty="0" smtClean="0">
                <a:solidFill>
                  <a:schemeClr val="bg1"/>
                </a:solidFill>
                <a:latin typeface="Berlin Sans FB Demi" pitchFamily="34" charset="0"/>
              </a:rPr>
              <a:t>Spike problem</a:t>
            </a:r>
            <a:endParaRPr lang="en-US" sz="8000" b="1" dirty="0">
              <a:solidFill>
                <a:schemeClr val="bg1"/>
              </a:solidFill>
              <a:latin typeface="Berlin Sans FB Demi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800" b="1" dirty="0" smtClean="0">
                <a:solidFill>
                  <a:schemeClr val="accent1"/>
                </a:solidFill>
              </a:rPr>
              <a:t>Online rejection:</a:t>
            </a:r>
            <a:endParaRPr lang="en-US" sz="4800" b="1" dirty="0">
              <a:solidFill>
                <a:schemeClr val="accent1"/>
              </a:solidFill>
            </a:endParaRPr>
          </a:p>
        </p:txBody>
      </p:sp>
      <p:pic>
        <p:nvPicPr>
          <p:cNvPr id="4" name="Content Placeholder 3" descr="spike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676400"/>
            <a:ext cx="9144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4800" b="1" dirty="0" smtClean="0">
                <a:solidFill>
                  <a:schemeClr val="accent5"/>
                </a:solidFill>
              </a:rPr>
              <a:t>Offline rejection: </a:t>
            </a:r>
            <a:endParaRPr lang="en-US" sz="4800" b="1" dirty="0">
              <a:solidFill>
                <a:schemeClr val="accent5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• </a:t>
            </a: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Cut on topology </a:t>
            </a:r>
            <a:r>
              <a:rPr lang="en-US" dirty="0" smtClean="0"/>
              <a:t>(”Swiss-cross” variable).</a:t>
            </a:r>
          </a:p>
          <a:p>
            <a:pPr>
              <a:buNone/>
            </a:pPr>
            <a:r>
              <a:rPr lang="en-US" dirty="0" smtClean="0"/>
              <a:t>     </a:t>
            </a:r>
          </a:p>
          <a:p>
            <a:pPr>
              <a:buNone/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• Cut on timing.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chemeClr val="accent1"/>
                </a:solidFill>
              </a:rPr>
              <a:t>Problems and motivation: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11" name="Text Placeholder 10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8458200" cy="5094287"/>
          </a:xfrm>
        </p:spPr>
        <p:txBody>
          <a:bodyPr>
            <a:normAutofit fontScale="85000" lnSpcReduction="10000"/>
          </a:bodyPr>
          <a:lstStyle/>
          <a:p>
            <a:r>
              <a:rPr lang="en-US" sz="3300" u="sng" dirty="0" smtClean="0">
                <a:solidFill>
                  <a:schemeClr val="bg2">
                    <a:lumMod val="50000"/>
                  </a:schemeClr>
                </a:solidFill>
              </a:rPr>
              <a:t>Problems:</a:t>
            </a:r>
          </a:p>
          <a:p>
            <a:endParaRPr lang="en-US" sz="2800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1.MC data with spikes signal at 14 </a:t>
            </a:r>
            <a:r>
              <a:rPr lang="en-US" sz="2800" dirty="0" err="1" smtClean="0">
                <a:solidFill>
                  <a:schemeClr val="bg2">
                    <a:lumMod val="50000"/>
                  </a:schemeClr>
                </a:solidFill>
              </a:rPr>
              <a:t>TeV</a:t>
            </a: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 and possibly 30TeV.</a:t>
            </a:r>
          </a:p>
          <a:p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2.Accessing the online system. </a:t>
            </a:r>
          </a:p>
          <a:p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3.Accessing Oracle database that contains the non-event data. </a:t>
            </a:r>
          </a:p>
          <a:p>
            <a:endParaRPr lang="en-US" sz="2800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sz="3300" u="sng" dirty="0" smtClean="0">
                <a:solidFill>
                  <a:schemeClr val="bg2">
                    <a:lumMod val="50000"/>
                  </a:schemeClr>
                </a:solidFill>
              </a:rPr>
              <a:t>Motivation: </a:t>
            </a:r>
          </a:p>
          <a:p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1.Apply and tuning </a:t>
            </a:r>
            <a:r>
              <a:rPr lang="en-US" sz="2800" dirty="0" err="1" smtClean="0">
                <a:solidFill>
                  <a:schemeClr val="bg2">
                    <a:lumMod val="50000"/>
                  </a:schemeClr>
                </a:solidFill>
              </a:rPr>
              <a:t>sFGVB</a:t>
            </a:r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 thresholds on the channels and compile it with the emulator on CMSSW. </a:t>
            </a:r>
          </a:p>
          <a:p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2.Develop codes to emulate it with the emulator.</a:t>
            </a:r>
          </a:p>
          <a:p>
            <a:r>
              <a:rPr lang="en-US" sz="2800" dirty="0" smtClean="0">
                <a:solidFill>
                  <a:schemeClr val="bg2">
                    <a:lumMod val="50000"/>
                  </a:schemeClr>
                </a:solidFill>
              </a:rPr>
              <a:t>3.Based on data of 2010,2011,2012 and the factors  on which the spikes depends, we will try to predict the spikes rate .  </a:t>
            </a:r>
            <a:endParaRPr lang="en-US" sz="28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7696200" cy="395128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en-US" sz="9400" b="1" dirty="0" smtClean="0">
                <a:latin typeface="Brush Script MT" pitchFamily="66" charset="0"/>
              </a:rPr>
              <a:t>Thanks</a:t>
            </a:r>
          </a:p>
          <a:p>
            <a:r>
              <a:rPr lang="en-US" sz="3200" b="1" dirty="0" smtClean="0"/>
              <a:t>Alex </a:t>
            </a:r>
            <a:r>
              <a:rPr lang="en-US" sz="3200" b="1" dirty="0" err="1" smtClean="0"/>
              <a:t>Zaby</a:t>
            </a:r>
            <a:r>
              <a:rPr lang="en-US" sz="3200" b="1" dirty="0" smtClean="0"/>
              <a:t>.</a:t>
            </a:r>
          </a:p>
          <a:p>
            <a:r>
              <a:rPr lang="en-US" sz="3200" b="1" dirty="0" smtClean="0"/>
              <a:t>Nadir.</a:t>
            </a:r>
          </a:p>
          <a:p>
            <a:r>
              <a:rPr lang="en-US" sz="3200" b="1" dirty="0" smtClean="0"/>
              <a:t>Philippe </a:t>
            </a:r>
            <a:r>
              <a:rPr lang="en-US" sz="3200" b="1" dirty="0" err="1" smtClean="0"/>
              <a:t>Minne</a:t>
            </a:r>
            <a:endParaRPr lang="en-US" sz="3200" b="1" dirty="0" smtClean="0"/>
          </a:p>
          <a:p>
            <a:r>
              <a:rPr lang="en-US" sz="3200" b="1" dirty="0" err="1" smtClean="0"/>
              <a:t>Sherif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Elgammal</a:t>
            </a:r>
            <a:endParaRPr lang="en-US" sz="3200" b="1" dirty="0" smtClean="0"/>
          </a:p>
          <a:p>
            <a:pPr>
              <a:buNone/>
            </a:pPr>
            <a:r>
              <a:rPr lang="en-US" sz="8800" dirty="0" smtClean="0"/>
              <a:t> </a:t>
            </a:r>
            <a:endParaRPr lang="en-US" sz="88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304800" y="304800"/>
            <a:ext cx="7239000" cy="1295399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chemeClr val="accent5"/>
                </a:solidFill>
              </a:rPr>
              <a:t>CMS Electromagnetic Calorimeter</a:t>
            </a:r>
            <a:br>
              <a:rPr lang="en-US" dirty="0" smtClean="0">
                <a:solidFill>
                  <a:schemeClr val="accent5"/>
                </a:solidFill>
              </a:rPr>
            </a:br>
            <a:r>
              <a:rPr lang="en-US" dirty="0" smtClean="0">
                <a:solidFill>
                  <a:schemeClr val="accent5"/>
                </a:solidFill>
              </a:rPr>
              <a:t>(ECAL)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304800" y="1676400"/>
            <a:ext cx="8610600" cy="5029200"/>
          </a:xfrm>
        </p:spPr>
        <p:txBody>
          <a:bodyPr>
            <a:noAutofit/>
          </a:bodyPr>
          <a:lstStyle/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• Measures energies of electrons and photons</a:t>
            </a:r>
            <a:r>
              <a:rPr lang="en-US" sz="2800" dirty="0" smtClean="0">
                <a:solidFill>
                  <a:schemeClr val="tx1"/>
                </a:solidFill>
              </a:rPr>
              <a:t>.</a:t>
            </a:r>
            <a:endParaRPr lang="en-US" sz="2800" dirty="0" smtClean="0">
              <a:solidFill>
                <a:schemeClr val="tx1"/>
              </a:solidFill>
            </a:endParaRP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• Ideal for stopping high energy particles.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• Made from crystals of lead </a:t>
            </a:r>
            <a:r>
              <a:rPr lang="en-US" sz="2800" dirty="0" err="1" smtClean="0">
                <a:solidFill>
                  <a:schemeClr val="tx1"/>
                </a:solidFill>
              </a:rPr>
              <a:t>tungstate</a:t>
            </a:r>
            <a:r>
              <a:rPr lang="en-US" sz="2800" dirty="0" smtClean="0">
                <a:solidFill>
                  <a:schemeClr val="tx1"/>
                </a:solidFill>
              </a:rPr>
              <a:t> (PbWO4).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• Backed by silicon APD’s</a:t>
            </a:r>
          </a:p>
          <a:p>
            <a:pPr algn="l"/>
            <a:r>
              <a:rPr lang="it-IT" sz="2800" dirty="0" smtClean="0">
                <a:solidFill>
                  <a:schemeClr val="tx1"/>
                </a:solidFill>
              </a:rPr>
              <a:t>               </a:t>
            </a:r>
            <a:r>
              <a:rPr lang="it-IT" sz="2400" dirty="0" smtClean="0">
                <a:solidFill>
                  <a:schemeClr val="tx1"/>
                </a:solidFill>
              </a:rPr>
              <a:t>o APD - Avalanche Photo Diode</a:t>
            </a: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                  o Converts light to electricity very efficiently.</a:t>
            </a:r>
          </a:p>
          <a:p>
            <a:pPr algn="l"/>
            <a:r>
              <a:rPr lang="en-US" sz="2800" dirty="0" smtClean="0">
                <a:solidFill>
                  <a:schemeClr val="tx1"/>
                </a:solidFill>
              </a:rPr>
              <a:t>• Number of crystals in ECAL</a:t>
            </a:r>
          </a:p>
          <a:p>
            <a:pPr algn="l"/>
            <a:r>
              <a:rPr lang="en-US" sz="2400" dirty="0" smtClean="0">
                <a:solidFill>
                  <a:schemeClr val="tx1"/>
                </a:solidFill>
              </a:rPr>
              <a:t>                  </a:t>
            </a:r>
            <a:r>
              <a:rPr lang="en-US" sz="2400" dirty="0" smtClean="0">
                <a:solidFill>
                  <a:schemeClr val="tx1"/>
                </a:solidFill>
              </a:rPr>
              <a:t>75848 crystals organized into barrel and </a:t>
            </a:r>
            <a:r>
              <a:rPr lang="en-US" sz="2400" dirty="0" err="1" smtClean="0">
                <a:solidFill>
                  <a:schemeClr val="tx1"/>
                </a:solidFill>
              </a:rPr>
              <a:t>endcaps</a:t>
            </a:r>
            <a:r>
              <a:rPr lang="en-US" sz="2400" dirty="0" smtClean="0">
                <a:solidFill>
                  <a:schemeClr val="tx1"/>
                </a:solidFill>
              </a:rPr>
              <a:t>. 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/>
                </a:solidFill>
              </a:rPr>
              <a:t>CMS Trigger system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• The Level 1 (L1) trigger is a hardware trigger close to the detector, consisting of super fast electronics.</a:t>
            </a:r>
          </a:p>
          <a:p>
            <a:pPr>
              <a:buNone/>
            </a:pPr>
            <a:r>
              <a:rPr lang="en-US" dirty="0" smtClean="0"/>
              <a:t>• The High Level Trigger (HLT) is a software trigger.</a:t>
            </a:r>
          </a:p>
          <a:p>
            <a:pPr>
              <a:buNone/>
            </a:pPr>
            <a:r>
              <a:rPr lang="en-US" dirty="0" smtClean="0"/>
              <a:t>• The trigger system reduces the number of events from about 40 million per second (40 MHz) to      ~ 100 per second. </a:t>
            </a:r>
          </a:p>
          <a:p>
            <a:pPr>
              <a:buNone/>
            </a:pPr>
            <a:r>
              <a:rPr lang="en-US" dirty="0" smtClean="0"/>
              <a:t>• RAW data from CMS would be ~ 40 terabytes per second.</a:t>
            </a:r>
          </a:p>
          <a:p>
            <a:pPr>
              <a:buNone/>
            </a:pPr>
            <a:r>
              <a:rPr lang="en-US" dirty="0" smtClean="0"/>
              <a:t>• After the trigger roughly 100 MB per second remain.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accent1"/>
                </a:solidFill>
              </a:rPr>
              <a:t>Spike phenomenology</a:t>
            </a:r>
            <a:endParaRPr lang="en-US" sz="48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800" b="1" dirty="0" smtClean="0"/>
              <a:t>• Isolated high energy deposits in ECAL Barrel (EB)</a:t>
            </a:r>
          </a:p>
          <a:p>
            <a:pPr>
              <a:buNone/>
            </a:pPr>
            <a:r>
              <a:rPr lang="en-US" sz="2400" dirty="0" smtClean="0"/>
              <a:t>      o Occur at a rate proportional to the intensity of the proton beams.</a:t>
            </a:r>
          </a:p>
          <a:p>
            <a:pPr>
              <a:buNone/>
            </a:pPr>
            <a:r>
              <a:rPr lang="en-US" sz="2400" dirty="0" smtClean="0"/>
              <a:t>      o Produced </a:t>
            </a:r>
            <a:r>
              <a:rPr lang="en-US" sz="2400" dirty="0" smtClean="0"/>
              <a:t>by direct  </a:t>
            </a:r>
            <a:r>
              <a:rPr lang="en-US" sz="2400" dirty="0" smtClean="0"/>
              <a:t>ionization of the APD’s by particles created in pp collisions.</a:t>
            </a:r>
          </a:p>
          <a:p>
            <a:pPr>
              <a:buNone/>
            </a:pPr>
            <a:r>
              <a:rPr lang="en-US" sz="2400" dirty="0" smtClean="0"/>
              <a:t>      o Presents issues for </a:t>
            </a:r>
            <a:r>
              <a:rPr lang="en-US" sz="2400" i="1" dirty="0" smtClean="0"/>
              <a:t>triggering CMS at high luminosity.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-    On average, one spike </a:t>
            </a:r>
            <a:r>
              <a:rPr lang="en-US" sz="2400" dirty="0" smtClean="0"/>
              <a:t>with </a:t>
            </a:r>
            <a:r>
              <a:rPr lang="en-US" sz="2400" dirty="0" err="1" smtClean="0"/>
              <a:t>transevrse</a:t>
            </a:r>
            <a:r>
              <a:rPr lang="en-US" sz="2400" dirty="0" smtClean="0"/>
              <a:t> energy &gt; 3 </a:t>
            </a:r>
            <a:r>
              <a:rPr lang="en-US" sz="2400" dirty="0" err="1" smtClean="0"/>
              <a:t>GeV</a:t>
            </a:r>
            <a:r>
              <a:rPr lang="en-US" sz="2400" dirty="0" smtClean="0"/>
              <a:t> is </a:t>
            </a:r>
            <a:r>
              <a:rPr lang="en-US" sz="2400" dirty="0" smtClean="0"/>
              <a:t>observed per 370 minimum-bias triggers in CMS</a:t>
            </a:r>
          </a:p>
          <a:p>
            <a:pPr>
              <a:buNone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7620000" cy="1143000"/>
          </a:xfrm>
        </p:spPr>
        <p:txBody>
          <a:bodyPr>
            <a:noAutofit/>
          </a:bodyPr>
          <a:lstStyle/>
          <a:p>
            <a:pPr algn="l"/>
            <a:r>
              <a:rPr lang="en-US" sz="2800" dirty="0" smtClean="0"/>
              <a:t>CMS Event Display of a pp collision event, </a:t>
            </a:r>
            <a:br>
              <a:rPr lang="en-US" sz="2800" dirty="0" smtClean="0"/>
            </a:br>
            <a:r>
              <a:rPr lang="en-US" sz="2800" dirty="0" smtClean="0"/>
              <a:t>showing an isolated ECAL spike corresponding to a </a:t>
            </a:r>
            <a:r>
              <a:rPr lang="en-US" sz="3200" b="1" u="sng" dirty="0" smtClean="0"/>
              <a:t>690 </a:t>
            </a:r>
            <a:r>
              <a:rPr lang="en-US" sz="3200" b="1" u="sng" dirty="0" err="1" smtClean="0"/>
              <a:t>GeV</a:t>
            </a:r>
            <a:r>
              <a:rPr lang="en-US" sz="3200" b="1" u="sng" dirty="0" smtClean="0"/>
              <a:t> </a:t>
            </a:r>
            <a:r>
              <a:rPr lang="en-US" sz="2800" dirty="0" smtClean="0"/>
              <a:t>transverse energy deposit.</a:t>
            </a:r>
            <a:endParaRPr lang="en-US" sz="2800" dirty="0"/>
          </a:p>
        </p:txBody>
      </p:sp>
      <p:pic>
        <p:nvPicPr>
          <p:cNvPr id="6" name="Content Placeholder 5" descr="spike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8947" y="1676400"/>
            <a:ext cx="9085053" cy="5181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b="1" dirty="0" err="1" smtClean="0"/>
              <a:t>Rechit</a:t>
            </a:r>
            <a:r>
              <a:rPr lang="en-US" sz="6000" b="1" dirty="0" smtClean="0"/>
              <a:t> energy</a:t>
            </a:r>
            <a:endParaRPr lang="en-US" sz="6000" b="1" dirty="0"/>
          </a:p>
        </p:txBody>
      </p:sp>
      <p:pic>
        <p:nvPicPr>
          <p:cNvPr id="4" name="Content Placeholder 3" descr="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5800" y="1600200"/>
            <a:ext cx="8077200" cy="499252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err="1" smtClean="0"/>
              <a:t>Rechit</a:t>
            </a:r>
            <a:r>
              <a:rPr lang="en-US" sz="5400" b="1" dirty="0" smtClean="0"/>
              <a:t> timing</a:t>
            </a:r>
            <a:endParaRPr lang="en-US" sz="5400" b="1" dirty="0"/>
          </a:p>
        </p:txBody>
      </p:sp>
      <p:pic>
        <p:nvPicPr>
          <p:cNvPr id="4" name="Content Placeholder 3" descr="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1600200"/>
            <a:ext cx="7924800" cy="507404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553200" cy="1143000"/>
          </a:xfrm>
        </p:spPr>
        <p:txBody>
          <a:bodyPr>
            <a:normAutofit/>
          </a:bodyPr>
          <a:lstStyle/>
          <a:p>
            <a:endParaRPr lang="en-US" sz="5400" b="1" dirty="0"/>
          </a:p>
        </p:txBody>
      </p:sp>
      <p:pic>
        <p:nvPicPr>
          <p:cNvPr id="4" name="Content Placeholder 3" descr="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1000" y="0"/>
            <a:ext cx="6629400" cy="567475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/>
              <a:t>Spike can be solved 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Online rejection.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Offline rejection.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3380</TotalTime>
  <Words>371</Words>
  <Application>Microsoft Office PowerPoint</Application>
  <PresentationFormat>On-screen Show (4:3)</PresentationFormat>
  <Paragraphs>52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Slide 1</vt:lpstr>
      <vt:lpstr>CMS Electromagnetic Calorimeter (ECAL)</vt:lpstr>
      <vt:lpstr>CMS Trigger system</vt:lpstr>
      <vt:lpstr>Spike phenomenology</vt:lpstr>
      <vt:lpstr>CMS Event Display of a pp collision event,  showing an isolated ECAL spike corresponding to a 690 GeV transverse energy deposit.</vt:lpstr>
      <vt:lpstr>Rechit energy</vt:lpstr>
      <vt:lpstr>Rechit timing</vt:lpstr>
      <vt:lpstr>Slide 8</vt:lpstr>
      <vt:lpstr>Spike can be solved :</vt:lpstr>
      <vt:lpstr>Online rejection:</vt:lpstr>
      <vt:lpstr>Offline rejection: </vt:lpstr>
      <vt:lpstr>Problems and motivation:</vt:lpstr>
      <vt:lpstr>Slide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Spikes in CMS Trigger</dc:title>
  <dc:creator>Ahmed</dc:creator>
  <cp:lastModifiedBy>Eshra</cp:lastModifiedBy>
  <cp:revision>108</cp:revision>
  <dcterms:created xsi:type="dcterms:W3CDTF">2006-08-16T00:00:00Z</dcterms:created>
  <dcterms:modified xsi:type="dcterms:W3CDTF">2013-05-14T13:01:02Z</dcterms:modified>
</cp:coreProperties>
</file>