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59" r:id="rId2"/>
    <p:sldId id="336" r:id="rId3"/>
    <p:sldId id="337" r:id="rId4"/>
    <p:sldId id="338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2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09/05/2013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09/05/2013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/>
              <a:t>MICE RLS Review (RAL)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9" name="Picture 9" descr="SCI_PPT_templ3"/>
          <p:cNvPicPr>
            <a:picLocks noChangeAspect="1" noChangeArrowheads="1"/>
          </p:cNvPicPr>
          <p:nvPr userDrawn="1"/>
        </p:nvPicPr>
        <p:blipFill rotWithShape="1">
          <a:blip r:embed="rId3" cstate="print"/>
          <a:srcRect l="63778" t="43382"/>
          <a:stretch/>
        </p:blipFill>
        <p:spPr bwMode="auto">
          <a:xfrm>
            <a:off x="1110906" y="5881696"/>
            <a:ext cx="2707401" cy="89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1" y="642620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7-8,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099" y="6426200"/>
            <a:ext cx="351790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MICE RLS Review (RAL)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  <p:pic>
        <p:nvPicPr>
          <p:cNvPr id="9" name="Picture 4" descr="imp_logo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5689600" y="6358672"/>
            <a:ext cx="1663700" cy="49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200" y="1190625"/>
            <a:ext cx="8813800" cy="2695575"/>
          </a:xfrm>
        </p:spPr>
        <p:txBody>
          <a:bodyPr>
            <a:normAutofit/>
          </a:bodyPr>
          <a:lstStyle/>
          <a:p>
            <a:r>
              <a:rPr lang="en-US" sz="4000" dirty="0"/>
              <a:t>MICE Construction:</a:t>
            </a:r>
            <a:br>
              <a:rPr lang="en-US" sz="4000" dirty="0"/>
            </a:br>
            <a:r>
              <a:rPr lang="en-US" sz="4000" dirty="0"/>
              <a:t>Responsibility and Resource Sharing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 Long</a:t>
            </a:r>
          </a:p>
          <a:p>
            <a:r>
              <a:rPr lang="en-US" dirty="0" smtClean="0"/>
              <a:t>Mark Palmer</a:t>
            </a:r>
          </a:p>
          <a:p>
            <a:r>
              <a:rPr lang="en-US" dirty="0" smtClean="0"/>
              <a:t>May 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MIPO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May 7-8,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Content Placeholder 6" descr="MICE_International_Project_2013_Feb_rev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5269" r="9059" b="14210"/>
          <a:stretch/>
        </p:blipFill>
        <p:spPr>
          <a:xfrm>
            <a:off x="698500" y="952500"/>
            <a:ext cx="7269052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2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Provides a mechanism for:</a:t>
            </a:r>
          </a:p>
          <a:p>
            <a:pPr lvl="1"/>
            <a:r>
              <a:rPr lang="en-US" dirty="0" smtClean="0"/>
              <a:t>Detailed and integrated scheduling</a:t>
            </a:r>
          </a:p>
          <a:p>
            <a:pPr lvl="1"/>
            <a:r>
              <a:rPr lang="en-US" dirty="0" smtClean="0"/>
              <a:t>Assessing realistic budget constraints with contingency</a:t>
            </a:r>
          </a:p>
          <a:p>
            <a:pPr lvl="1"/>
            <a:r>
              <a:rPr lang="en-US" dirty="0" smtClean="0"/>
              <a:t>A management chain integrated with the funding paths, thus providing a clear chain of responsibility</a:t>
            </a:r>
            <a:endParaRPr lang="en-US" dirty="0"/>
          </a:p>
          <a:p>
            <a:r>
              <a:rPr lang="en-US" dirty="0" smtClean="0"/>
              <a:t>Comments:</a:t>
            </a:r>
          </a:p>
          <a:p>
            <a:pPr lvl="2"/>
            <a:r>
              <a:rPr lang="en-US" dirty="0" smtClean="0"/>
              <a:t>A realistic and robust schedule cannot be achieved on the basis of a simplistic model of components being delivered to RAL for modular integration into a beam line  </a:t>
            </a:r>
          </a:p>
          <a:p>
            <a:pPr lvl="3"/>
            <a:r>
              <a:rPr lang="en-US" dirty="0" smtClean="0"/>
              <a:t>Risks and potential for contingencies are simply too great</a:t>
            </a:r>
          </a:p>
          <a:p>
            <a:pPr lvl="3"/>
            <a:r>
              <a:rPr lang="en-US" dirty="0" smtClean="0"/>
              <a:t>Systems integration issues are significant</a:t>
            </a:r>
          </a:p>
          <a:p>
            <a:pPr lvl="3"/>
            <a:r>
              <a:rPr lang="en-US" dirty="0" smtClean="0"/>
              <a:t>These issues have major budget and manpower impacts for the primary members of the construction effort</a:t>
            </a:r>
          </a:p>
          <a:p>
            <a:pPr lvl="2"/>
            <a:r>
              <a:rPr lang="en-US" dirty="0" smtClean="0"/>
              <a:t>Construction and integration of a </a:t>
            </a:r>
            <a:r>
              <a:rPr lang="en-US" dirty="0" err="1" smtClean="0"/>
              <a:t>muon</a:t>
            </a:r>
            <a:r>
              <a:rPr lang="en-US" dirty="0" smtClean="0"/>
              <a:t> cooling channel requires a more holistic approach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9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Term MIPO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analysis of contingency issues</a:t>
            </a:r>
          </a:p>
          <a:p>
            <a:pPr lvl="1"/>
            <a:r>
              <a:rPr lang="en-US" dirty="0" smtClean="0"/>
              <a:t>Requires integrated team</a:t>
            </a:r>
          </a:p>
          <a:p>
            <a:pPr lvl="1"/>
            <a:r>
              <a:rPr lang="en-US" dirty="0" smtClean="0"/>
              <a:t>Requires integrated tools</a:t>
            </a:r>
          </a:p>
          <a:p>
            <a:pPr lvl="1"/>
            <a:r>
              <a:rPr lang="en-US" dirty="0" smtClean="0"/>
              <a:t>Requires an agreed upon model for managing a project with significant technical risks still active</a:t>
            </a:r>
          </a:p>
          <a:p>
            <a:r>
              <a:rPr lang="en-US" dirty="0" smtClean="0"/>
              <a:t>Thus providing a schedule</a:t>
            </a:r>
            <a:r>
              <a:rPr lang="en-US" dirty="0"/>
              <a:t> </a:t>
            </a:r>
            <a:r>
              <a:rPr lang="en-US" dirty="0" smtClean="0"/>
              <a:t>which</a:t>
            </a:r>
          </a:p>
          <a:p>
            <a:pPr lvl="1"/>
            <a:r>
              <a:rPr lang="en-US" dirty="0" smtClean="0"/>
              <a:t>Realistically assesses the budget and contingency constraints</a:t>
            </a:r>
          </a:p>
          <a:p>
            <a:pPr lvl="1"/>
            <a:r>
              <a:rPr lang="en-US" dirty="0" smtClean="0"/>
              <a:t>Can specify the  expected dates for experimental capabilities with a high degree of reliability</a:t>
            </a:r>
          </a:p>
          <a:p>
            <a:r>
              <a:rPr lang="en-US" dirty="0" smtClean="0"/>
              <a:t>And also budget assumptions to complete each experimental step which are believable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0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MIPO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Have already discussed integrated scheduling and a mutually agreed upon model for assessing budget and contingency</a:t>
            </a:r>
          </a:p>
          <a:p>
            <a:r>
              <a:rPr lang="en-US" dirty="0" smtClean="0"/>
              <a:t>Management of contingency across international funding boundaries remains challenging</a:t>
            </a:r>
          </a:p>
          <a:p>
            <a:pPr lvl="1"/>
            <a:r>
              <a:rPr lang="en-US" dirty="0" smtClean="0"/>
              <a:t>Potential bias in the solutions chosen</a:t>
            </a:r>
          </a:p>
          <a:p>
            <a:pPr lvl="1"/>
            <a:r>
              <a:rPr lang="en-US" dirty="0" smtClean="0"/>
              <a:t>Potential inefficient use of resources</a:t>
            </a:r>
          </a:p>
          <a:p>
            <a:r>
              <a:rPr lang="en-US" dirty="0" smtClean="0"/>
              <a:t>Need a clear funding profile among all major participants that accounts for contingency so as to enable proper execution</a:t>
            </a:r>
          </a:p>
          <a:p>
            <a:pPr marL="0" indent="0">
              <a:buNone/>
            </a:pP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Would like to negotiate with funding agencies how to 	implement this</a:t>
            </a:r>
            <a:endParaRPr lang="en-US" dirty="0">
              <a:latin typeface="Wingdings 3" charset="2"/>
              <a:cs typeface="Wingdings 3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7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MIPO: in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discussions on implementation of MIPO, how it operates, interface with MICE collaboration etc.</a:t>
            </a:r>
          </a:p>
          <a:p>
            <a:pPr lvl="1"/>
            <a:r>
              <a:rPr lang="en-US" dirty="0" err="1" smtClean="0"/>
              <a:t>Realised</a:t>
            </a:r>
            <a:r>
              <a:rPr lang="en-US" dirty="0" smtClean="0"/>
              <a:t> when asked at RLSR that we were not clear amongst ourselves about the </a:t>
            </a:r>
            <a:r>
              <a:rPr lang="en-US" b="1" i="1" dirty="0" smtClean="0"/>
              <a:t>details</a:t>
            </a:r>
            <a:r>
              <a:rPr lang="en-US" dirty="0" smtClean="0"/>
              <a:t> of its operation</a:t>
            </a:r>
          </a:p>
          <a:p>
            <a:pPr lvl="1"/>
            <a:endParaRPr lang="en-US" b="1" dirty="0"/>
          </a:p>
          <a:p>
            <a:r>
              <a:rPr lang="en-US" dirty="0" smtClean="0"/>
              <a:t>Propose to produce a one-page specification for the operation of MIPO in time for the MICE collaboration meeting at FNAL/IIT </a:t>
            </a:r>
            <a:r>
              <a:rPr lang="en-US" smtClean="0"/>
              <a:t>in 17—19 June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Andy Nichols has agreed to produce this document on this timescale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7-8,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RLS Review (RAL)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38012"/>
      </p:ext>
    </p:extLst>
  </p:cSld>
  <p:clrMapOvr>
    <a:masterClrMapping/>
  </p:clrMapOvr>
</p:sld>
</file>

<file path=ppt/theme/theme1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FNAL_MAP_R2.potx</Template>
  <TotalTime>11955</TotalTime>
  <Words>397</Words>
  <Application>Microsoft Macintosh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FNAL_MAP_R2</vt:lpstr>
      <vt:lpstr>MICE Construction: Responsibility and Resource Sharing</vt:lpstr>
      <vt:lpstr>MIPO</vt:lpstr>
      <vt:lpstr>MIPO</vt:lpstr>
      <vt:lpstr>Near Term MIPO Priorities</vt:lpstr>
      <vt:lpstr>MIPO Challenges</vt:lpstr>
      <vt:lpstr>MIPO: in operation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Kenneth Long</cp:lastModifiedBy>
  <cp:revision>145</cp:revision>
  <cp:lastPrinted>2012-03-08T20:01:31Z</cp:lastPrinted>
  <dcterms:created xsi:type="dcterms:W3CDTF">2012-01-28T14:57:36Z</dcterms:created>
  <dcterms:modified xsi:type="dcterms:W3CDTF">2013-05-09T12:21:45Z</dcterms:modified>
</cp:coreProperties>
</file>