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sldIdLst>
    <p:sldId id="257" r:id="rId2"/>
    <p:sldId id="258" r:id="rId3"/>
    <p:sldId id="263" r:id="rId4"/>
    <p:sldId id="306" r:id="rId5"/>
    <p:sldId id="317" r:id="rId6"/>
    <p:sldId id="296" r:id="rId7"/>
    <p:sldId id="302" r:id="rId8"/>
    <p:sldId id="300" r:id="rId9"/>
    <p:sldId id="325" r:id="rId10"/>
    <p:sldId id="323" r:id="rId11"/>
    <p:sldId id="324" r:id="rId12"/>
    <p:sldId id="264" r:id="rId13"/>
    <p:sldId id="266" r:id="rId14"/>
    <p:sldId id="270" r:id="rId15"/>
    <p:sldId id="305" r:id="rId16"/>
    <p:sldId id="279" r:id="rId17"/>
    <p:sldId id="307" r:id="rId18"/>
    <p:sldId id="319" r:id="rId19"/>
    <p:sldId id="321" r:id="rId20"/>
    <p:sldId id="318" r:id="rId21"/>
    <p:sldId id="316" r:id="rId22"/>
  </p:sldIdLst>
  <p:sldSz cx="9144000" cy="6858000" type="screen4x3"/>
  <p:notesSz cx="7099300" cy="102346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574" autoAdjust="0"/>
    <p:restoredTop sz="94684" autoAdjust="0"/>
  </p:normalViewPr>
  <p:slideViewPr>
    <p:cSldViewPr>
      <p:cViewPr>
        <p:scale>
          <a:sx n="56" d="100"/>
          <a:sy n="56" d="100"/>
        </p:scale>
        <p:origin x="-1018" y="-283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0" d="100"/>
        <a:sy n="60" d="100"/>
      </p:scale>
      <p:origin x="0" y="317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21295" y="1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/>
            </a:lvl1pPr>
          </a:lstStyle>
          <a:p>
            <a:fld id="{28BACB0E-CA1C-4304-9A31-743A2FF325D9}" type="datetimeFigureOut">
              <a:rPr lang="en-GB" smtClean="0"/>
              <a:t>08/05/2013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92188" y="768350"/>
            <a:ext cx="5114925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8" tIns="49524" rIns="99048" bIns="49524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9930" y="4861441"/>
            <a:ext cx="5679440" cy="4605576"/>
          </a:xfrm>
          <a:prstGeom prst="rect">
            <a:avLst/>
          </a:prstGeom>
        </p:spPr>
        <p:txBody>
          <a:bodyPr vert="horz" lIns="99048" tIns="49524" rIns="99048" bIns="49524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1295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/>
            </a:lvl1pPr>
          </a:lstStyle>
          <a:p>
            <a:fld id="{35F2A373-0EFE-4A35-8234-A1BAA204520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520283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8FB4B89-F2D1-4DE0-A646-8F7C054A143E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8FB4B89-F2D1-4DE0-A646-8F7C054A143E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8FB4B89-F2D1-4DE0-A646-8F7C054A143E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8FB4B89-F2D1-4DE0-A646-8F7C054A143E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8FB4B89-F2D1-4DE0-A646-8F7C054A143E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31</a:t>
            </a:r>
            <a:r>
              <a:rPr lang="en-US" baseline="30000" dirty="0" smtClean="0"/>
              <a:t>st</a:t>
            </a:r>
            <a:r>
              <a:rPr lang="en-US" dirty="0" smtClean="0"/>
              <a:t> October 2012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 smtClean="0"/>
              <a:t>MICE Project Board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AD37FA-CADB-41D1-ACE6-B7261DA7888C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696172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28th June 2012 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CM33 University of Glasgow  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AD37FA-CADB-41D1-ACE6-B7261DA788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978614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28th June 2012 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CM33 University of Glasgow  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AD37FA-CADB-41D1-ACE6-B7261DA788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0770739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28th June 2012 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CM33 University of Glasgow  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AD37FA-CADB-41D1-ACE6-B7261DA788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923523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28th June 2012 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CM33 University of Glasgow  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AD37FA-CADB-41D1-ACE6-B7261DA788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75837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28th June 2012 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CM33 University of Glasgow  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AD37FA-CADB-41D1-ACE6-B7261DA788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85696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28th June 2012 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CM33 University of Glasgow  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AD37FA-CADB-41D1-ACE6-B7261DA788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718757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28th June 2012 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CM33 University of Glasgow  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AD37FA-CADB-41D1-ACE6-B7261DA788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488719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28th June 2012 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CM33 University of Glasgow  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AD37FA-CADB-41D1-ACE6-B7261DA788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813482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28th June 2012 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CM33 University of Glasgow  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AD37FA-CADB-41D1-ACE6-B7261DA788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471359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28th June 2012 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CM33 University of Glasgow  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AD37FA-CADB-41D1-ACE6-B7261DA788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19511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AD37FA-CADB-41D1-ACE6-B7261DA7888C}" type="slidenum">
              <a:rPr lang="en-GB" smtClean="0"/>
              <a:t>‹#›</a:t>
            </a:fld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31</a:t>
            </a:r>
            <a:r>
              <a:rPr lang="en-US" baseline="30000" dirty="0" smtClean="0"/>
              <a:t>st</a:t>
            </a:r>
            <a:r>
              <a:rPr lang="en-US" dirty="0" smtClean="0"/>
              <a:t> October 2012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dirty="0" smtClean="0"/>
              <a:t>MICE Project Board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175333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.gif"/><Relationship Id="rId4" Type="http://schemas.openxmlformats.org/officeDocument/2006/relationships/image" Target="../media/image12.jpe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gif"/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7" Type="http://schemas.openxmlformats.org/officeDocument/2006/relationships/image" Target="../media/image1.gi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image" Target="../media/image22.jpg"/><Relationship Id="rId7" Type="http://schemas.openxmlformats.org/officeDocument/2006/relationships/image" Target="../media/image2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1.gif"/><Relationship Id="rId9" Type="http://schemas.openxmlformats.org/officeDocument/2006/relationships/image" Target="../media/image27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.gi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927229"/>
            <a:ext cx="7772400" cy="1470025"/>
          </a:xfrm>
        </p:spPr>
        <p:txBody>
          <a:bodyPr/>
          <a:lstStyle/>
          <a:p>
            <a:pPr eaLnBrk="1" hangingPunct="1"/>
            <a:r>
              <a:rPr lang="en-US" dirty="0" smtClean="0"/>
              <a:t>RF Power 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51520" y="3573016"/>
            <a:ext cx="8712968" cy="1752600"/>
          </a:xfrm>
        </p:spPr>
        <p:txBody>
          <a:bodyPr>
            <a:normAutofit/>
          </a:bodyPr>
          <a:lstStyle/>
          <a:p>
            <a:pPr eaLnBrk="1" hangingPunct="1"/>
            <a:r>
              <a:rPr lang="en-US" sz="2400" dirty="0" smtClean="0"/>
              <a:t>Colin Whyte/Kevin Ronald for</a:t>
            </a:r>
          </a:p>
          <a:p>
            <a:pPr eaLnBrk="1" hangingPunct="1"/>
            <a:r>
              <a:rPr lang="en-US" sz="2400" dirty="0" smtClean="0"/>
              <a:t>The MICE RF Group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AD37FA-CADB-41D1-ACE6-B7261DA7888C}" type="slidenum">
              <a:rPr lang="en-GB" smtClean="0"/>
              <a:t>1</a:t>
            </a:fld>
            <a:endParaRPr lang="en-GB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4294967295"/>
          </p:nvPr>
        </p:nvSpPr>
        <p:spPr>
          <a:xfrm>
            <a:off x="539552" y="630932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16</a:t>
            </a:r>
            <a:r>
              <a:rPr lang="en-US" baseline="30000" dirty="0" smtClean="0"/>
              <a:t>th</a:t>
            </a:r>
            <a:r>
              <a:rPr lang="en-US" dirty="0" smtClean="0"/>
              <a:t> February 2013</a:t>
            </a:r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14577" y="5443"/>
            <a:ext cx="2021210" cy="20212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5080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549275"/>
            <a:ext cx="5124450" cy="534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5" name="TextBox 1"/>
          <p:cNvSpPr txBox="1">
            <a:spLocks noChangeArrowheads="1"/>
          </p:cNvSpPr>
          <p:nvPr/>
        </p:nvSpPr>
        <p:spPr bwMode="auto">
          <a:xfrm>
            <a:off x="6011863" y="1052513"/>
            <a:ext cx="2447925" cy="5078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en-GB" dirty="0"/>
              <a:t>Rear view of 40 kV power supply rack showing existing </a:t>
            </a:r>
            <a:r>
              <a:rPr lang="en-GB" dirty="0" err="1"/>
              <a:t>thyratron</a:t>
            </a:r>
            <a:r>
              <a:rPr lang="en-GB" dirty="0"/>
              <a:t> crowbar and potential solid state replacement options</a:t>
            </a:r>
          </a:p>
          <a:p>
            <a:pPr eaLnBrk="1" hangingPunct="1"/>
            <a:endParaRPr lang="en-GB" dirty="0"/>
          </a:p>
          <a:p>
            <a:pPr eaLnBrk="1" hangingPunct="1"/>
            <a:r>
              <a:rPr lang="en-GB" dirty="0"/>
              <a:t>APP switch can be accommodated with a few design changes.</a:t>
            </a:r>
          </a:p>
          <a:p>
            <a:pPr eaLnBrk="1" hangingPunct="1"/>
            <a:endParaRPr lang="en-GB" dirty="0"/>
          </a:p>
          <a:p>
            <a:pPr eaLnBrk="1" hangingPunct="1"/>
            <a:r>
              <a:rPr lang="en-GB" dirty="0" smtClean="0"/>
              <a:t>ABB </a:t>
            </a:r>
            <a:r>
              <a:rPr lang="en-GB" dirty="0"/>
              <a:t>switch is large and would be difficult to fit in the existing rack.</a:t>
            </a:r>
          </a:p>
          <a:p>
            <a:pPr eaLnBrk="1" hangingPunct="1"/>
            <a:endParaRPr lang="en-GB" dirty="0"/>
          </a:p>
          <a:p>
            <a:pPr eaLnBrk="1" hangingPunct="1"/>
            <a:r>
              <a:rPr lang="en-GB" dirty="0"/>
              <a:t>Diversified Technologies switch is a complete rack.</a:t>
            </a:r>
          </a:p>
        </p:txBody>
      </p:sp>
    </p:spTree>
    <p:extLst>
      <p:ext uri="{BB962C8B-B14F-4D97-AF65-F5344CB8AC3E}">
        <p14:creationId xmlns:p14="http://schemas.microsoft.com/office/powerpoint/2010/main" val="36467933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827088" y="1628775"/>
          <a:ext cx="7561262" cy="3240087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1800300"/>
                <a:gridCol w="2880481"/>
                <a:gridCol w="2880481"/>
              </a:tblGrid>
              <a:tr h="432012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 smtClean="0">
                          <a:solidFill>
                            <a:srgbClr val="0070C0"/>
                          </a:solidFill>
                        </a:rPr>
                        <a:t>Supplier</a:t>
                      </a:r>
                      <a:endParaRPr lang="en-GB" sz="1800" dirty="0">
                        <a:solidFill>
                          <a:srgbClr val="0070C0"/>
                        </a:solidFill>
                      </a:endParaRPr>
                    </a:p>
                  </a:txBody>
                  <a:tcPr marL="91445" marR="91445" marT="45716" marB="4571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 smtClean="0">
                          <a:solidFill>
                            <a:srgbClr val="0070C0"/>
                          </a:solidFill>
                        </a:rPr>
                        <a:t>40 kV Crowbar</a:t>
                      </a:r>
                      <a:endParaRPr lang="en-GB" sz="1800" dirty="0">
                        <a:solidFill>
                          <a:srgbClr val="0070C0"/>
                        </a:solidFill>
                      </a:endParaRPr>
                    </a:p>
                  </a:txBody>
                  <a:tcPr marL="91445" marR="91445" marT="45716" marB="4571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 smtClean="0">
                          <a:solidFill>
                            <a:srgbClr val="0070C0"/>
                          </a:solidFill>
                        </a:rPr>
                        <a:t>20 kV crowbar</a:t>
                      </a:r>
                      <a:endParaRPr lang="en-GB" sz="1800" dirty="0">
                        <a:solidFill>
                          <a:srgbClr val="0070C0"/>
                        </a:solidFill>
                      </a:endParaRPr>
                    </a:p>
                  </a:txBody>
                  <a:tcPr marL="91445" marR="91445" marT="45716" marB="4571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936025">
                <a:tc>
                  <a:txBody>
                    <a:bodyPr/>
                    <a:lstStyle/>
                    <a:p>
                      <a:r>
                        <a:rPr lang="en-GB" sz="1800" dirty="0" smtClean="0">
                          <a:solidFill>
                            <a:schemeClr val="tx1"/>
                          </a:solidFill>
                        </a:rPr>
                        <a:t>ABB</a:t>
                      </a:r>
                      <a:endParaRPr lang="en-GB" sz="1800" dirty="0">
                        <a:solidFill>
                          <a:schemeClr val="tx1"/>
                        </a:solidFill>
                      </a:endParaRPr>
                    </a:p>
                  </a:txBody>
                  <a:tcPr marL="91445" marR="91445" marT="45716" marB="4571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tabLst>
                          <a:tab pos="542925" algn="l"/>
                          <a:tab pos="1619250" algn="l"/>
                        </a:tabLst>
                      </a:pPr>
                      <a:r>
                        <a:rPr lang="en-GB" sz="1800" dirty="0" smtClean="0">
                          <a:solidFill>
                            <a:schemeClr val="tx1"/>
                          </a:solidFill>
                        </a:rPr>
                        <a:t>1	£24,000	(20 weeks)</a:t>
                      </a:r>
                    </a:p>
                    <a:p>
                      <a:pPr algn="ctr">
                        <a:tabLst>
                          <a:tab pos="542925" algn="l"/>
                        </a:tabLst>
                      </a:pPr>
                      <a:r>
                        <a:rPr lang="en-GB" sz="1400" dirty="0" smtClean="0">
                          <a:solidFill>
                            <a:schemeClr val="tx1"/>
                          </a:solidFill>
                        </a:rPr>
                        <a:t>June 2008 – updated quote awaited</a:t>
                      </a:r>
                      <a:endParaRPr lang="en-GB" sz="1400" dirty="0">
                        <a:solidFill>
                          <a:schemeClr val="tx1"/>
                        </a:solidFill>
                      </a:endParaRPr>
                    </a:p>
                  </a:txBody>
                  <a:tcPr marL="91445" marR="91445" marT="45716" marB="4571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1"/>
                        </a:solidFill>
                      </a:endParaRPr>
                    </a:p>
                  </a:txBody>
                  <a:tcPr marL="91445" marR="91445" marT="45716" marB="4571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936025">
                <a:tc>
                  <a:txBody>
                    <a:bodyPr/>
                    <a:lstStyle/>
                    <a:p>
                      <a:r>
                        <a:rPr lang="en-GB" sz="1800" dirty="0" smtClean="0">
                          <a:solidFill>
                            <a:schemeClr val="tx1"/>
                          </a:solidFill>
                        </a:rPr>
                        <a:t>Applied Pulsed Power, Inc.</a:t>
                      </a:r>
                      <a:endParaRPr lang="en-GB" sz="1800" dirty="0">
                        <a:solidFill>
                          <a:schemeClr val="tx1"/>
                        </a:solidFill>
                      </a:endParaRPr>
                    </a:p>
                  </a:txBody>
                  <a:tcPr marL="91445" marR="91445" marT="45716" marB="4571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542925" algn="l"/>
                          <a:tab pos="1619250" algn="l"/>
                        </a:tabLst>
                        <a:defRPr/>
                      </a:pPr>
                      <a:r>
                        <a:rPr lang="en-GB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    	$36,000  	(12weeks)</a:t>
                      </a:r>
                    </a:p>
                    <a:p>
                      <a:pPr>
                        <a:tabLst>
                          <a:tab pos="542925" algn="l"/>
                          <a:tab pos="1619250" algn="l"/>
                        </a:tabLst>
                      </a:pPr>
                      <a:r>
                        <a:rPr lang="en-GB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2-3 	$32,000 	(14 weeks)	</a:t>
                      </a:r>
                    </a:p>
                  </a:txBody>
                  <a:tcPr marL="91445" marR="91445" marT="45716" marB="4571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542925" algn="l"/>
                          <a:tab pos="1619250" algn="l"/>
                        </a:tabLst>
                        <a:defRPr/>
                      </a:pPr>
                      <a:r>
                        <a:rPr lang="en-GB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    	$20,000  	(12weeks)</a:t>
                      </a:r>
                    </a:p>
                    <a:p>
                      <a:pPr>
                        <a:tabLst>
                          <a:tab pos="542925" algn="l"/>
                          <a:tab pos="1619250" algn="l"/>
                        </a:tabLst>
                      </a:pPr>
                      <a:r>
                        <a:rPr lang="en-GB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2-3 	$16,000 	(14 weeks)</a:t>
                      </a:r>
                    </a:p>
                    <a:p>
                      <a:endParaRPr lang="en-GB" sz="1800" dirty="0">
                        <a:solidFill>
                          <a:schemeClr val="tx1"/>
                        </a:solidFill>
                      </a:endParaRPr>
                    </a:p>
                  </a:txBody>
                  <a:tcPr marL="91445" marR="91445" marT="45716" marB="4571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936025">
                <a:tc>
                  <a:txBody>
                    <a:bodyPr/>
                    <a:lstStyle/>
                    <a:p>
                      <a:r>
                        <a:rPr lang="en-GB" sz="1800" dirty="0" smtClean="0">
                          <a:solidFill>
                            <a:schemeClr val="tx1"/>
                          </a:solidFill>
                        </a:rPr>
                        <a:t>Diversified Technologies, Inc.</a:t>
                      </a:r>
                      <a:endParaRPr lang="en-GB" sz="1800" dirty="0">
                        <a:solidFill>
                          <a:schemeClr val="tx1"/>
                        </a:solidFill>
                      </a:endParaRPr>
                    </a:p>
                  </a:txBody>
                  <a:tcPr marL="91445" marR="91445" marT="45716" marB="4571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tabLst>
                          <a:tab pos="542925" algn="l"/>
                          <a:tab pos="1619250" algn="l"/>
                        </a:tabLst>
                      </a:pPr>
                      <a:r>
                        <a:rPr lang="en-GB" sz="1800" dirty="0" smtClean="0">
                          <a:solidFill>
                            <a:schemeClr val="tx1"/>
                          </a:solidFill>
                        </a:rPr>
                        <a:t>1	$125,000 	(24 weeks)</a:t>
                      </a:r>
                      <a:endParaRPr lang="en-GB" sz="1800" dirty="0">
                        <a:solidFill>
                          <a:schemeClr val="tx1"/>
                        </a:solidFill>
                      </a:endParaRPr>
                    </a:p>
                  </a:txBody>
                  <a:tcPr marL="91445" marR="91445" marT="45716" marB="4571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1"/>
                        </a:solidFill>
                      </a:endParaRPr>
                    </a:p>
                  </a:txBody>
                  <a:tcPr marL="91445" marR="91445" marT="45716" marB="4571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8216" name="TextBox 2"/>
          <p:cNvSpPr txBox="1">
            <a:spLocks noChangeArrowheads="1"/>
          </p:cNvSpPr>
          <p:nvPr/>
        </p:nvSpPr>
        <p:spPr bwMode="auto">
          <a:xfrm>
            <a:off x="3995738" y="836613"/>
            <a:ext cx="7207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en-GB"/>
              <a:t>Costs</a:t>
            </a:r>
          </a:p>
        </p:txBody>
      </p:sp>
    </p:spTree>
    <p:extLst>
      <p:ext uri="{BB962C8B-B14F-4D97-AF65-F5344CB8AC3E}">
        <p14:creationId xmlns:p14="http://schemas.microsoft.com/office/powerpoint/2010/main" val="329374779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819" y="4199531"/>
            <a:ext cx="4960662" cy="223436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792088"/>
          </a:xfrm>
        </p:spPr>
        <p:txBody>
          <a:bodyPr>
            <a:normAutofit/>
          </a:bodyPr>
          <a:lstStyle/>
          <a:p>
            <a:r>
              <a:rPr lang="en-GB" sz="2800" i="1" dirty="0" smtClean="0">
                <a:latin typeface="Arial" charset="0"/>
                <a:cs typeface="Arial" charset="0"/>
              </a:rPr>
              <a:t>RF Distribution – Final Installation </a:t>
            </a:r>
            <a:endParaRPr lang="en-US" sz="2800" dirty="0"/>
          </a:p>
        </p:txBody>
      </p:sp>
      <p:sp>
        <p:nvSpPr>
          <p:cNvPr id="7" name="TextBox 6"/>
          <p:cNvSpPr txBox="1"/>
          <p:nvPr/>
        </p:nvSpPr>
        <p:spPr>
          <a:xfrm>
            <a:off x="4716016" y="1628800"/>
            <a:ext cx="4047684" cy="45550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chemeClr val="tx1"/>
              </a:buClr>
              <a:buFont typeface="Arial" pitchFamily="34" charset="0"/>
              <a:buChar char="•"/>
            </a:pPr>
            <a:r>
              <a:rPr lang="en-GB" sz="1600" dirty="0" smtClean="0">
                <a:solidFill>
                  <a:srgbClr val="0000FF"/>
                </a:solidFill>
              </a:rPr>
              <a:t> </a:t>
            </a:r>
            <a:r>
              <a:rPr lang="en-GB" sz="1600" dirty="0" smtClean="0"/>
              <a:t>Amplifiers installed behind shield wall</a:t>
            </a:r>
          </a:p>
          <a:p>
            <a:pPr marL="742950" lvl="1" indent="-285750">
              <a:buClr>
                <a:schemeClr val="tx1"/>
              </a:buClr>
              <a:buFont typeface="Arial" pitchFamily="34" charset="0"/>
              <a:buChar char="•"/>
            </a:pPr>
            <a:r>
              <a:rPr lang="en-GB" sz="1600" dirty="0" smtClean="0"/>
              <a:t>Triodes on main floor, </a:t>
            </a:r>
            <a:r>
              <a:rPr lang="en-GB" sz="1600" dirty="0" err="1" smtClean="0"/>
              <a:t>Tetrodes</a:t>
            </a:r>
            <a:r>
              <a:rPr lang="en-GB" sz="1600" dirty="0" smtClean="0"/>
              <a:t> on Mezzanine</a:t>
            </a:r>
          </a:p>
          <a:p>
            <a:pPr marL="742950" lvl="1" indent="-285750">
              <a:buClr>
                <a:schemeClr val="tx1"/>
              </a:buClr>
              <a:buFont typeface="Arial" pitchFamily="34" charset="0"/>
              <a:buChar char="•"/>
            </a:pPr>
            <a:r>
              <a:rPr lang="en-GB" sz="1600" dirty="0" smtClean="0"/>
              <a:t>Impact of B-fields currently being </a:t>
            </a:r>
            <a:r>
              <a:rPr lang="en-GB" sz="1600" dirty="0" smtClean="0"/>
              <a:t>analysed. Detailed drawings prepared and sent to </a:t>
            </a:r>
            <a:r>
              <a:rPr lang="en-GB" sz="1600" dirty="0" err="1" smtClean="0"/>
              <a:t>P.Smith</a:t>
            </a:r>
            <a:r>
              <a:rPr lang="en-GB" sz="1600" dirty="0" smtClean="0"/>
              <a:t>. </a:t>
            </a:r>
            <a:r>
              <a:rPr lang="en-GB" sz="1600" dirty="0" err="1" smtClean="0"/>
              <a:t>Currnetly</a:t>
            </a:r>
            <a:r>
              <a:rPr lang="en-GB" sz="1600" dirty="0" smtClean="0"/>
              <a:t> being </a:t>
            </a:r>
            <a:r>
              <a:rPr lang="en-GB" sz="1600" dirty="0" err="1" smtClean="0"/>
              <a:t>ananlysed</a:t>
            </a:r>
            <a:r>
              <a:rPr lang="en-GB" sz="1600" dirty="0" smtClean="0"/>
              <a:t>.</a:t>
            </a:r>
            <a:endParaRPr lang="en-GB" sz="1600" dirty="0" smtClean="0"/>
          </a:p>
          <a:p>
            <a:pPr marL="742950" lvl="1" indent="-285750">
              <a:buClr>
                <a:schemeClr val="tx1"/>
              </a:buClr>
              <a:buFont typeface="Arial" pitchFamily="34" charset="0"/>
              <a:buChar char="•"/>
            </a:pPr>
            <a:r>
              <a:rPr lang="en-GB" sz="1600" dirty="0" smtClean="0"/>
              <a:t>Shielding requirements assessed </a:t>
            </a:r>
          </a:p>
          <a:p>
            <a:pPr marL="285750" indent="-285750">
              <a:buClr>
                <a:schemeClr val="tx1"/>
              </a:buClr>
              <a:buFont typeface="Arial" pitchFamily="34" charset="0"/>
              <a:buChar char="•"/>
            </a:pPr>
            <a:r>
              <a:rPr lang="en-GB" sz="1600" dirty="0" smtClean="0"/>
              <a:t> 4 off 6 inch coax lines over wall</a:t>
            </a:r>
          </a:p>
          <a:p>
            <a:pPr marL="742950" lvl="1" indent="-285750">
              <a:buClr>
                <a:schemeClr val="tx1"/>
              </a:buClr>
              <a:buFont typeface="Arial" pitchFamily="34" charset="0"/>
              <a:buChar char="•"/>
            </a:pPr>
            <a:r>
              <a:rPr lang="en-GB" sz="1600" dirty="0" smtClean="0"/>
              <a:t>Pressurised to increase power </a:t>
            </a:r>
            <a:r>
              <a:rPr lang="en-GB" sz="1600" dirty="0" smtClean="0"/>
              <a:t>handling</a:t>
            </a:r>
          </a:p>
          <a:p>
            <a:pPr marL="742950" lvl="1" indent="-285750">
              <a:buClr>
                <a:schemeClr val="tx1"/>
              </a:buClr>
              <a:buFont typeface="Arial" pitchFamily="34" charset="0"/>
              <a:buChar char="•"/>
            </a:pPr>
            <a:r>
              <a:rPr lang="en-GB" sz="1600" dirty="0" smtClean="0"/>
              <a:t>Pressure monitor linked to safety system</a:t>
            </a:r>
            <a:endParaRPr lang="en-GB" sz="1600" dirty="0" smtClean="0"/>
          </a:p>
          <a:p>
            <a:pPr marL="285750" indent="-285750">
              <a:buClr>
                <a:schemeClr val="tx1"/>
              </a:buClr>
              <a:buFont typeface="Arial" pitchFamily="34" charset="0"/>
              <a:buChar char="•"/>
            </a:pPr>
            <a:r>
              <a:rPr lang="en-GB" sz="1600" dirty="0" smtClean="0"/>
              <a:t>Line lengths matched using 3D CAD </a:t>
            </a:r>
          </a:p>
          <a:p>
            <a:pPr marL="285750" indent="-285750">
              <a:buClr>
                <a:schemeClr val="tx1"/>
              </a:buClr>
              <a:buFont typeface="Arial" pitchFamily="34" charset="0"/>
              <a:buChar char="•"/>
            </a:pPr>
            <a:r>
              <a:rPr lang="en-GB" sz="1600" dirty="0" smtClean="0"/>
              <a:t>Easier to assemble – introduced flexible coax</a:t>
            </a:r>
            <a:endParaRPr lang="en-GB" sz="1600" dirty="0"/>
          </a:p>
          <a:p>
            <a:pPr marL="742950" lvl="1" indent="-285750">
              <a:buClr>
                <a:schemeClr val="tx1"/>
              </a:buClr>
              <a:buFont typeface="Arial" pitchFamily="34" charset="0"/>
              <a:buChar char="•"/>
            </a:pPr>
            <a:r>
              <a:rPr lang="en-GB" sz="1600" dirty="0" smtClean="0"/>
              <a:t>Allows for small </a:t>
            </a:r>
            <a:r>
              <a:rPr lang="en-GB" sz="1600" dirty="0" smtClean="0"/>
              <a:t>misalignments</a:t>
            </a:r>
            <a:endParaRPr lang="en-GB" sz="1600" dirty="0"/>
          </a:p>
          <a:p>
            <a:pPr marL="285750" indent="-285750">
              <a:buClr>
                <a:schemeClr val="tx1"/>
              </a:buClr>
              <a:buFont typeface="Arial" pitchFamily="34" charset="0"/>
              <a:buChar char="•"/>
            </a:pPr>
            <a:endParaRPr lang="en-GB" dirty="0" smtClean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259" y="1423740"/>
            <a:ext cx="4365039" cy="1966090"/>
          </a:xfrm>
        </p:spPr>
      </p:pic>
      <p:sp>
        <p:nvSpPr>
          <p:cNvPr id="11" name="Title 1"/>
          <p:cNvSpPr txBox="1">
            <a:spLocks/>
          </p:cNvSpPr>
          <p:nvPr/>
        </p:nvSpPr>
        <p:spPr>
          <a:xfrm>
            <a:off x="147819" y="836712"/>
            <a:ext cx="4488537" cy="7920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400" i="1" dirty="0" smtClean="0">
                <a:latin typeface="Arial" charset="0"/>
                <a:cs typeface="Arial" charset="0"/>
              </a:rPr>
              <a:t>Amplifiers behind Shield Wall</a:t>
            </a:r>
            <a:endParaRPr lang="en-US" sz="2400" dirty="0"/>
          </a:p>
        </p:txBody>
      </p:sp>
      <p:sp>
        <p:nvSpPr>
          <p:cNvPr id="13" name="Title 1"/>
          <p:cNvSpPr txBox="1">
            <a:spLocks/>
          </p:cNvSpPr>
          <p:nvPr/>
        </p:nvSpPr>
        <p:spPr>
          <a:xfrm>
            <a:off x="147819" y="3375357"/>
            <a:ext cx="4488537" cy="7920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400" i="1" dirty="0" smtClean="0">
                <a:latin typeface="Arial" charset="0"/>
                <a:cs typeface="Arial" charset="0"/>
              </a:rPr>
              <a:t>Distribution Network to MICE</a:t>
            </a:r>
            <a:endParaRPr lang="en-US" sz="2400" dirty="0"/>
          </a:p>
        </p:txBody>
      </p:sp>
      <p:sp>
        <p:nvSpPr>
          <p:cNvPr id="1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8061559" y="6309320"/>
            <a:ext cx="1050865" cy="365125"/>
          </a:xfrm>
        </p:spPr>
        <p:txBody>
          <a:bodyPr/>
          <a:lstStyle/>
          <a:p>
            <a:pPr>
              <a:defRPr/>
            </a:pPr>
            <a:fld id="{8C041FA9-ED8F-4F41-802F-4D4B05899D63}" type="slidenum">
              <a:rPr lang="en-GB" smtClean="0"/>
              <a:pPr>
                <a:defRPr/>
              </a:pPr>
              <a:t>12</a:t>
            </a:fld>
            <a:endParaRPr lang="en-GB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16485" y="5443"/>
            <a:ext cx="1119301" cy="11193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1960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5" y="1268761"/>
            <a:ext cx="4153157" cy="2982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57200" y="26670"/>
            <a:ext cx="8229600" cy="666026"/>
          </a:xfrm>
        </p:spPr>
        <p:txBody>
          <a:bodyPr>
            <a:normAutofit/>
          </a:bodyPr>
          <a:lstStyle/>
          <a:p>
            <a:r>
              <a:rPr lang="en-GB" sz="2800" dirty="0" smtClean="0"/>
              <a:t>Revised Co-Axial Distribution Network</a:t>
            </a:r>
            <a:endParaRPr lang="en-GB" sz="2800" dirty="0"/>
          </a:p>
        </p:txBody>
      </p:sp>
      <p:pic>
        <p:nvPicPr>
          <p:cNvPr id="17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1" y="4251073"/>
            <a:ext cx="3168351" cy="22203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1431500"/>
            <a:ext cx="4158556" cy="23431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288" y="4136723"/>
            <a:ext cx="1703199" cy="23346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3876162"/>
            <a:ext cx="2181877" cy="25020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3" name="TextBox 22"/>
          <p:cNvSpPr txBox="1"/>
          <p:nvPr/>
        </p:nvSpPr>
        <p:spPr>
          <a:xfrm>
            <a:off x="107504" y="476672"/>
            <a:ext cx="8640959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chemeClr val="tx1"/>
              </a:buClr>
              <a:buFont typeface="Arial" pitchFamily="34" charset="0"/>
              <a:buChar char="•"/>
            </a:pPr>
            <a:r>
              <a:rPr lang="en-GB" sz="1600" dirty="0" smtClean="0"/>
              <a:t>Co-axial line length calculated: procurement in progress</a:t>
            </a:r>
          </a:p>
          <a:p>
            <a:pPr marL="285750" indent="-285750">
              <a:buClr>
                <a:schemeClr val="tx1"/>
              </a:buClr>
              <a:buFont typeface="Arial" pitchFamily="34" charset="0"/>
              <a:buChar char="•"/>
            </a:pPr>
            <a:r>
              <a:rPr lang="en-GB" sz="1600" dirty="0" smtClean="0"/>
              <a:t>Most other components already being procured</a:t>
            </a:r>
          </a:p>
          <a:p>
            <a:pPr marL="285750" indent="-285750">
              <a:buClr>
                <a:schemeClr val="tx1"/>
              </a:buClr>
              <a:buFont typeface="Arial" pitchFamily="34" charset="0"/>
              <a:buChar char="•"/>
            </a:pPr>
            <a:r>
              <a:rPr lang="en-GB" sz="1600" dirty="0" smtClean="0"/>
              <a:t>Hanger and Mounting designs completed and testing in hand</a:t>
            </a:r>
            <a:endParaRPr lang="en-GB" dirty="0" smtClean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8030695" y="6378186"/>
            <a:ext cx="1050865" cy="365125"/>
          </a:xfrm>
        </p:spPr>
        <p:txBody>
          <a:bodyPr/>
          <a:lstStyle/>
          <a:p>
            <a:pPr>
              <a:defRPr/>
            </a:pPr>
            <a:fld id="{8C041FA9-ED8F-4F41-802F-4D4B05899D63}" type="slidenum">
              <a:rPr lang="en-GB" smtClean="0"/>
              <a:pPr>
                <a:defRPr/>
              </a:pPr>
              <a:t>13</a:t>
            </a:fld>
            <a:endParaRPr lang="en-GB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16485" y="5443"/>
            <a:ext cx="1119301" cy="11193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5069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-22816"/>
            <a:ext cx="8229600" cy="643504"/>
          </a:xfrm>
        </p:spPr>
        <p:txBody>
          <a:bodyPr>
            <a:normAutofit/>
          </a:bodyPr>
          <a:lstStyle/>
          <a:p>
            <a:r>
              <a:rPr lang="en-GB" sz="3600" dirty="0" smtClean="0"/>
              <a:t>Designs of the RF Coax Support</a:t>
            </a:r>
            <a:endParaRPr lang="en-US" sz="3600" dirty="0"/>
          </a:p>
        </p:txBody>
      </p:sp>
      <p:pic>
        <p:nvPicPr>
          <p:cNvPr id="5" name="Content Placeholder 4" descr="RF supports 2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3428992" y="887392"/>
            <a:ext cx="5514557" cy="2428892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7960613" y="6381112"/>
            <a:ext cx="1003875" cy="365125"/>
          </a:xfrm>
        </p:spPr>
        <p:txBody>
          <a:bodyPr/>
          <a:lstStyle/>
          <a:p>
            <a:pPr>
              <a:defRPr/>
            </a:pPr>
            <a:fld id="{8C041FA9-ED8F-4F41-802F-4D4B05899D63}" type="slidenum">
              <a:rPr lang="en-GB" smtClean="0"/>
              <a:pPr>
                <a:defRPr/>
              </a:pPr>
              <a:t>14</a:t>
            </a:fld>
            <a:endParaRPr lang="en-GB" dirty="0"/>
          </a:p>
        </p:txBody>
      </p:sp>
      <p:pic>
        <p:nvPicPr>
          <p:cNvPr id="7" name="Picture 6" descr="RF supports 3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4282" y="4071942"/>
            <a:ext cx="6399653" cy="1785950"/>
          </a:xfrm>
          <a:prstGeom prst="rect">
            <a:avLst/>
          </a:prstGeom>
        </p:spPr>
      </p:pic>
      <p:pic>
        <p:nvPicPr>
          <p:cNvPr id="10" name="Picture 9" descr="RF supports 7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85720" y="785794"/>
            <a:ext cx="2571768" cy="2294364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214282" y="3286124"/>
            <a:ext cx="521497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Coax held in position on ‘hangers’ suspended from floor steelwork. Flexible system 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6715140" y="4714884"/>
            <a:ext cx="242886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Hangers suspend on </a:t>
            </a:r>
            <a:r>
              <a:rPr lang="en-GB" sz="1400" dirty="0" err="1" smtClean="0"/>
              <a:t>Unistrut</a:t>
            </a:r>
            <a:r>
              <a:rPr lang="en-GB" sz="1400" dirty="0" smtClean="0"/>
              <a:t> fixed to steelwork with adjustable clamps.</a:t>
            </a:r>
            <a:endParaRPr lang="en-US" sz="1400" dirty="0"/>
          </a:p>
        </p:txBody>
      </p:sp>
      <p:pic>
        <p:nvPicPr>
          <p:cNvPr id="8" name="Picture 7" descr="RF supports 6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715008" y="3286124"/>
            <a:ext cx="2816914" cy="1107636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785786" y="5857892"/>
            <a:ext cx="392909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No support structure on floor. Clear access for cable trays and water pipes.</a:t>
            </a:r>
            <a:endParaRPr lang="en-US" sz="1400" dirty="0"/>
          </a:p>
        </p:txBody>
      </p:sp>
      <p:cxnSp>
        <p:nvCxnSpPr>
          <p:cNvPr id="14" name="Straight Arrow Connector 13"/>
          <p:cNvCxnSpPr/>
          <p:nvPr/>
        </p:nvCxnSpPr>
        <p:spPr>
          <a:xfrm rot="5400000" flipH="1" flipV="1">
            <a:off x="7608115" y="3964785"/>
            <a:ext cx="1071570" cy="14287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" name="Picture 16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16485" y="-81641"/>
            <a:ext cx="1119301" cy="11193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0237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GB" sz="4000" dirty="0" smtClean="0"/>
              <a:t>Procurement</a:t>
            </a:r>
            <a:endParaRPr lang="en-US" sz="4000" dirty="0" smtClean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536" y="1340768"/>
            <a:ext cx="8229600" cy="4968552"/>
          </a:xfrm>
        </p:spPr>
        <p:txBody>
          <a:bodyPr>
            <a:normAutofit fontScale="92500" lnSpcReduction="10000"/>
          </a:bodyPr>
          <a:lstStyle/>
          <a:p>
            <a:pPr eaLnBrk="1" hangingPunct="1">
              <a:lnSpc>
                <a:spcPct val="90000"/>
              </a:lnSpc>
            </a:pPr>
            <a:r>
              <a:rPr lang="en-GB" sz="2400" dirty="0" smtClean="0"/>
              <a:t>Substantial procurement of RF components through University of Mississippi</a:t>
            </a:r>
          </a:p>
          <a:p>
            <a:pPr lvl="1">
              <a:lnSpc>
                <a:spcPct val="90000"/>
              </a:lnSpc>
            </a:pPr>
            <a:r>
              <a:rPr lang="en-GB" sz="2000" dirty="0" smtClean="0"/>
              <a:t>New </a:t>
            </a:r>
            <a:r>
              <a:rPr lang="en-GB" sz="2000" dirty="0" err="1" smtClean="0"/>
              <a:t>Tetrode</a:t>
            </a:r>
            <a:r>
              <a:rPr lang="en-GB" sz="2000" dirty="0" smtClean="0"/>
              <a:t> amplifier set delivered to University of Mississippi from </a:t>
            </a:r>
            <a:r>
              <a:rPr lang="en-GB" sz="2000" dirty="0" err="1" smtClean="0"/>
              <a:t>Photonis</a:t>
            </a:r>
            <a:r>
              <a:rPr lang="en-GB" sz="2000" dirty="0" smtClean="0"/>
              <a:t>.</a:t>
            </a:r>
          </a:p>
          <a:p>
            <a:pPr lvl="1">
              <a:lnSpc>
                <a:spcPct val="90000"/>
              </a:lnSpc>
            </a:pPr>
            <a:r>
              <a:rPr lang="en-GB" sz="2000" dirty="0" smtClean="0"/>
              <a:t>4 new </a:t>
            </a:r>
            <a:r>
              <a:rPr lang="en-GB" sz="2000" dirty="0" err="1" smtClean="0"/>
              <a:t>tetrode</a:t>
            </a:r>
            <a:r>
              <a:rPr lang="en-GB" sz="2000" dirty="0" smtClean="0"/>
              <a:t> valves ordered from </a:t>
            </a:r>
            <a:r>
              <a:rPr lang="en-GB" sz="2000" dirty="0" err="1" smtClean="0"/>
              <a:t>Photonis</a:t>
            </a:r>
            <a:endParaRPr lang="en-GB" sz="2000" dirty="0" smtClean="0"/>
          </a:p>
          <a:p>
            <a:pPr lvl="1">
              <a:lnSpc>
                <a:spcPct val="90000"/>
              </a:lnSpc>
            </a:pPr>
            <a:r>
              <a:rPr lang="en-GB" sz="2000" dirty="0" smtClean="0"/>
              <a:t>Loads on order from </a:t>
            </a:r>
            <a:r>
              <a:rPr lang="en-GB" sz="2000" dirty="0" err="1" smtClean="0"/>
              <a:t>Altronics</a:t>
            </a:r>
            <a:r>
              <a:rPr lang="en-GB" sz="2000" dirty="0" smtClean="0"/>
              <a:t>.</a:t>
            </a:r>
          </a:p>
          <a:p>
            <a:pPr eaLnBrk="1" hangingPunct="1">
              <a:lnSpc>
                <a:spcPct val="90000"/>
              </a:lnSpc>
            </a:pPr>
            <a:r>
              <a:rPr lang="en-GB" sz="2400" dirty="0" smtClean="0"/>
              <a:t>Distribution Network</a:t>
            </a:r>
          </a:p>
          <a:p>
            <a:pPr lvl="1">
              <a:lnSpc>
                <a:spcPct val="90000"/>
              </a:lnSpc>
            </a:pPr>
            <a:r>
              <a:rPr lang="en-GB" sz="2000" dirty="0" smtClean="0"/>
              <a:t>RF 4” elbows delivered to U. Mississippi</a:t>
            </a:r>
          </a:p>
          <a:p>
            <a:pPr lvl="1">
              <a:lnSpc>
                <a:spcPct val="90000"/>
              </a:lnSpc>
            </a:pPr>
            <a:r>
              <a:rPr lang="en-GB" sz="2000" dirty="0" smtClean="0"/>
              <a:t>Order placed for all other required </a:t>
            </a:r>
            <a:r>
              <a:rPr lang="en-GB" sz="2000" dirty="0" smtClean="0"/>
              <a:t>co-</a:t>
            </a:r>
            <a:r>
              <a:rPr lang="en-GB" sz="2000" dirty="0" err="1" smtClean="0"/>
              <a:t>ax</a:t>
            </a:r>
            <a:r>
              <a:rPr lang="en-GB" sz="2000" dirty="0" smtClean="0"/>
              <a:t> components </a:t>
            </a:r>
            <a:r>
              <a:rPr lang="en-GB" sz="2000" dirty="0" smtClean="0"/>
              <a:t>with Mega.</a:t>
            </a:r>
          </a:p>
          <a:p>
            <a:pPr lvl="1">
              <a:lnSpc>
                <a:spcPct val="90000"/>
              </a:lnSpc>
            </a:pPr>
            <a:r>
              <a:rPr lang="en-GB" sz="2000" dirty="0" smtClean="0"/>
              <a:t>Orders for 2 additional </a:t>
            </a:r>
            <a:r>
              <a:rPr lang="en-GB" sz="2000" dirty="0" smtClean="0"/>
              <a:t>capacitors for RF system 2  </a:t>
            </a:r>
            <a:r>
              <a:rPr lang="en-GB" sz="2000" dirty="0" smtClean="0"/>
              <a:t>placed with GA.</a:t>
            </a:r>
          </a:p>
          <a:p>
            <a:pPr lvl="1">
              <a:lnSpc>
                <a:spcPct val="90000"/>
              </a:lnSpc>
            </a:pPr>
            <a:r>
              <a:rPr lang="en-GB" sz="2000" dirty="0"/>
              <a:t>C</a:t>
            </a:r>
            <a:r>
              <a:rPr lang="en-GB" sz="2000" dirty="0" smtClean="0"/>
              <a:t>apacitor </a:t>
            </a:r>
            <a:r>
              <a:rPr lang="en-GB" sz="2000" dirty="0" smtClean="0"/>
              <a:t>chargers </a:t>
            </a:r>
            <a:r>
              <a:rPr lang="en-GB" sz="2000" dirty="0" smtClean="0"/>
              <a:t>ordered from Lambda</a:t>
            </a:r>
            <a:endParaRPr lang="en-GB" sz="2000" dirty="0" smtClean="0"/>
          </a:p>
          <a:p>
            <a:pPr lvl="1">
              <a:lnSpc>
                <a:spcPct val="90000"/>
              </a:lnSpc>
            </a:pPr>
            <a:r>
              <a:rPr lang="en-GB" sz="2000" dirty="0" smtClean="0"/>
              <a:t>List of equipment prepared to absorb </a:t>
            </a:r>
            <a:r>
              <a:rPr lang="en-GB" sz="2000" dirty="0" smtClean="0"/>
              <a:t>residuals.</a:t>
            </a:r>
          </a:p>
          <a:p>
            <a:pPr lvl="2">
              <a:lnSpc>
                <a:spcPct val="90000"/>
              </a:lnSpc>
            </a:pPr>
            <a:r>
              <a:rPr lang="en-GB" sz="1600" dirty="0" smtClean="0"/>
              <a:t>Solid state replacement for crowbar.</a:t>
            </a:r>
          </a:p>
          <a:p>
            <a:pPr lvl="2">
              <a:lnSpc>
                <a:spcPct val="90000"/>
              </a:lnSpc>
            </a:pPr>
            <a:r>
              <a:rPr lang="en-GB" sz="1600" dirty="0" smtClean="0"/>
              <a:t>RF test gear</a:t>
            </a:r>
          </a:p>
          <a:p>
            <a:pPr lvl="2">
              <a:lnSpc>
                <a:spcPct val="90000"/>
              </a:lnSpc>
            </a:pPr>
            <a:r>
              <a:rPr lang="en-GB" sz="1600" dirty="0" smtClean="0"/>
              <a:t>SSPAs</a:t>
            </a:r>
            <a:endParaRPr lang="en-GB" sz="1600" dirty="0" smtClean="0"/>
          </a:p>
          <a:p>
            <a:pPr lvl="1">
              <a:lnSpc>
                <a:spcPct val="90000"/>
              </a:lnSpc>
            </a:pPr>
            <a:r>
              <a:rPr lang="en-GB" sz="2000" dirty="0" smtClean="0"/>
              <a:t>Don Summers (and colleagues) working on procurement</a:t>
            </a:r>
          </a:p>
          <a:p>
            <a:pPr>
              <a:lnSpc>
                <a:spcPct val="90000"/>
              </a:lnSpc>
            </a:pPr>
            <a:r>
              <a:rPr lang="en-GB" sz="2400" dirty="0" smtClean="0"/>
              <a:t>All components required for TIARA deliverables ordered.</a:t>
            </a:r>
            <a:endParaRPr lang="en-GB" sz="2400" dirty="0"/>
          </a:p>
          <a:p>
            <a:pPr lvl="1">
              <a:lnSpc>
                <a:spcPct val="90000"/>
              </a:lnSpc>
            </a:pPr>
            <a:endParaRPr lang="en-GB" sz="2000" dirty="0" smtClean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AD37FA-CADB-41D1-ACE6-B7261DA7888C}" type="slidenum">
              <a:rPr lang="en-GB" smtClean="0"/>
              <a:t>15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16485" y="5443"/>
            <a:ext cx="1119301" cy="11193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1926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792088"/>
          </a:xfrm>
        </p:spPr>
        <p:txBody>
          <a:bodyPr>
            <a:normAutofit/>
          </a:bodyPr>
          <a:lstStyle/>
          <a:p>
            <a:r>
              <a:rPr lang="en-GB" sz="2800" dirty="0" smtClean="0">
                <a:latin typeface="Arial" charset="0"/>
                <a:cs typeface="Arial" charset="0"/>
              </a:rPr>
              <a:t>MICE Hall RF system for TIARA Test</a:t>
            </a:r>
            <a:endParaRPr lang="en-US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8244408" y="6524917"/>
            <a:ext cx="1090464" cy="365125"/>
          </a:xfrm>
        </p:spPr>
        <p:txBody>
          <a:bodyPr/>
          <a:lstStyle/>
          <a:p>
            <a:pPr>
              <a:defRPr/>
            </a:pPr>
            <a:fld id="{8C041FA9-ED8F-4F41-802F-4D4B05899D63}" type="slidenum">
              <a:rPr lang="en-GB" smtClean="0"/>
              <a:pPr>
                <a:defRPr/>
              </a:pPr>
              <a:t>16</a:t>
            </a:fld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3635896" y="908720"/>
            <a:ext cx="5508104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chemeClr val="tx1"/>
              </a:buClr>
              <a:buFont typeface="Arial" pitchFamily="34" charset="0"/>
              <a:buChar char="•"/>
            </a:pPr>
            <a:r>
              <a:rPr lang="en-GB" sz="1600" dirty="0" smtClean="0">
                <a:solidFill>
                  <a:srgbClr val="0000FF"/>
                </a:solidFill>
              </a:rPr>
              <a:t> </a:t>
            </a:r>
            <a:r>
              <a:rPr lang="en-GB" sz="1600" dirty="0" smtClean="0"/>
              <a:t>One amplifier set installed in operational position</a:t>
            </a:r>
          </a:p>
          <a:p>
            <a:pPr marL="742950" lvl="1" indent="-285750">
              <a:buClr>
                <a:schemeClr val="tx1"/>
              </a:buClr>
              <a:buFont typeface="Arial" pitchFamily="34" charset="0"/>
              <a:buChar char="•"/>
            </a:pPr>
            <a:r>
              <a:rPr lang="en-GB" sz="1600" dirty="0" smtClean="0"/>
              <a:t>Installed in the first amplifier station</a:t>
            </a:r>
          </a:p>
          <a:p>
            <a:pPr marL="742950" lvl="1" indent="-285750">
              <a:buClr>
                <a:schemeClr val="tx1"/>
              </a:buClr>
              <a:buFont typeface="Arial" pitchFamily="34" charset="0"/>
              <a:buChar char="•"/>
            </a:pPr>
            <a:r>
              <a:rPr lang="en-GB" sz="1600" dirty="0" err="1" smtClean="0"/>
              <a:t>Tetrode</a:t>
            </a:r>
            <a:r>
              <a:rPr lang="en-GB" sz="1600" dirty="0" smtClean="0"/>
              <a:t> on Mezzanine, Triodes deep behind the shield wall</a:t>
            </a:r>
          </a:p>
          <a:p>
            <a:pPr marL="742950" lvl="1" indent="-285750">
              <a:buClr>
                <a:schemeClr val="tx1"/>
              </a:buClr>
              <a:buFont typeface="Arial" pitchFamily="34" charset="0"/>
              <a:buChar char="•"/>
            </a:pPr>
            <a:r>
              <a:rPr lang="en-GB" sz="1600" dirty="0" smtClean="0"/>
              <a:t>Opportunity to test the impact of B-fields during STEP IV </a:t>
            </a:r>
          </a:p>
          <a:p>
            <a:pPr marL="285750" indent="-285750">
              <a:buClr>
                <a:schemeClr val="tx1"/>
              </a:buClr>
              <a:buFont typeface="Arial" pitchFamily="34" charset="0"/>
              <a:buChar char="•"/>
            </a:pPr>
            <a:r>
              <a:rPr lang="en-GB" sz="1600" dirty="0" smtClean="0"/>
              <a:t>One hybrid installed on MICE side of shield</a:t>
            </a:r>
          </a:p>
          <a:p>
            <a:pPr marL="285750" indent="-285750">
              <a:buClr>
                <a:schemeClr val="tx1"/>
              </a:buClr>
              <a:buFont typeface="Arial" pitchFamily="34" charset="0"/>
              <a:buChar char="•"/>
            </a:pPr>
            <a:r>
              <a:rPr lang="en-GB" sz="1600" dirty="0" smtClean="0"/>
              <a:t>3 loads, two will share the output power of the </a:t>
            </a:r>
            <a:r>
              <a:rPr lang="en-GB" dirty="0" smtClean="0"/>
              <a:t>amplifier</a:t>
            </a:r>
          </a:p>
          <a:p>
            <a:pPr marL="285750" indent="-285750">
              <a:buClr>
                <a:schemeClr val="tx1"/>
              </a:buClr>
              <a:buFont typeface="Arial" pitchFamily="34" charset="0"/>
              <a:buChar char="•"/>
            </a:pPr>
            <a:r>
              <a:rPr lang="en-GB" sz="1600" dirty="0" smtClean="0"/>
              <a:t>Components all on order.</a:t>
            </a:r>
            <a:endParaRPr lang="en-GB" sz="1600" dirty="0" smtClean="0"/>
          </a:p>
          <a:p>
            <a:pPr marL="285750" indent="-285750">
              <a:buClr>
                <a:schemeClr val="tx1"/>
              </a:buClr>
              <a:buFont typeface="Arial" pitchFamily="34" charset="0"/>
              <a:buChar char="•"/>
            </a:pPr>
            <a:r>
              <a:rPr lang="en-GB" sz="1600" dirty="0" smtClean="0"/>
              <a:t>Safety document prepared by RF group. </a:t>
            </a:r>
          </a:p>
        </p:txBody>
      </p:sp>
      <p:sp>
        <p:nvSpPr>
          <p:cNvPr id="13" name="Title 1"/>
          <p:cNvSpPr txBox="1">
            <a:spLocks/>
          </p:cNvSpPr>
          <p:nvPr/>
        </p:nvSpPr>
        <p:spPr>
          <a:xfrm>
            <a:off x="2110424" y="3418898"/>
            <a:ext cx="4488537" cy="7920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400" i="1" dirty="0" smtClean="0">
                <a:latin typeface="Arial" charset="0"/>
                <a:cs typeface="Arial" charset="0"/>
              </a:rPr>
              <a:t>TIARA Installation Detail</a:t>
            </a:r>
            <a:endParaRPr lang="en-US" sz="2400" dirty="0"/>
          </a:p>
        </p:txBody>
      </p:sp>
      <p:sp>
        <p:nvSpPr>
          <p:cNvPr id="14" name="Rectangle 13"/>
          <p:cNvSpPr/>
          <p:nvPr/>
        </p:nvSpPr>
        <p:spPr>
          <a:xfrm>
            <a:off x="6770756" y="3814942"/>
            <a:ext cx="1113612" cy="55016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r="32751"/>
          <a:stretch/>
        </p:blipFill>
        <p:spPr>
          <a:xfrm>
            <a:off x="6165139" y="3955008"/>
            <a:ext cx="2772000" cy="2679773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6770756" y="3955008"/>
            <a:ext cx="1113612" cy="25597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16485" y="5443"/>
            <a:ext cx="1119301" cy="1119301"/>
          </a:xfrm>
          <a:prstGeom prst="rect">
            <a:avLst/>
          </a:prstGeom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0750" y="908720"/>
            <a:ext cx="1861195" cy="264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907" y="908720"/>
            <a:ext cx="1910433" cy="2759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3955008"/>
            <a:ext cx="2288971" cy="23360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38871" y="3955008"/>
            <a:ext cx="1687997" cy="235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3955008"/>
            <a:ext cx="1226101" cy="24435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10914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6064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RF system monitoring and protection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Andrew Moss</a:t>
            </a:r>
            <a:endParaRPr lang="en-GB" dirty="0"/>
          </a:p>
        </p:txBody>
      </p:sp>
      <p:pic>
        <p:nvPicPr>
          <p:cNvPr id="6" name="Content Placeholder 5" descr="C:\Documents and Settings\ajm54\My Documents\MICE\MICE RF LLRF system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31846" y="1350628"/>
            <a:ext cx="7097086" cy="51256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16485" y="5443"/>
            <a:ext cx="1119301" cy="11193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6295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274638"/>
            <a:ext cx="8518698" cy="922114"/>
          </a:xfrm>
        </p:spPr>
        <p:txBody>
          <a:bodyPr>
            <a:noAutofit/>
          </a:bodyPr>
          <a:lstStyle/>
          <a:p>
            <a:r>
              <a:rPr lang="en-GB" sz="3600" dirty="0"/>
              <a:t>MTA 201-MHz Program Overview</a:t>
            </a:r>
            <a:br>
              <a:rPr lang="en-GB" sz="3600" dirty="0"/>
            </a:br>
            <a:r>
              <a:rPr lang="en-GB" sz="3600" dirty="0"/>
              <a:t>(Surface treatment, NF channel, MICE)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5122912" cy="4525963"/>
          </a:xfrm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en-GB" dirty="0" smtClean="0"/>
              <a:t>201-MHz </a:t>
            </a:r>
            <a:r>
              <a:rPr lang="en-GB" dirty="0"/>
              <a:t>MICE prototype cavity with </a:t>
            </a:r>
            <a:r>
              <a:rPr lang="en-GB" dirty="0" smtClean="0"/>
              <a:t>SRF like surface </a:t>
            </a:r>
            <a:r>
              <a:rPr lang="en-GB" dirty="0"/>
              <a:t>treatment (EP, HP rinse)</a:t>
            </a:r>
          </a:p>
          <a:p>
            <a:pPr marL="0" indent="0">
              <a:buNone/>
            </a:pPr>
            <a:r>
              <a:rPr lang="en-GB" dirty="0"/>
              <a:t>– Conditioned to design gradient quickly</a:t>
            </a:r>
          </a:p>
          <a:p>
            <a:pPr marL="0" indent="0">
              <a:buNone/>
            </a:pPr>
            <a:r>
              <a:rPr lang="en-GB" dirty="0"/>
              <a:t>– Demonstrated operation with curved Be </a:t>
            </a:r>
          </a:p>
          <a:p>
            <a:pPr marL="0" indent="0">
              <a:buNone/>
            </a:pPr>
            <a:r>
              <a:rPr lang="en-GB" dirty="0"/>
              <a:t>windows</a:t>
            </a:r>
          </a:p>
          <a:p>
            <a:pPr marL="0" indent="0">
              <a:buNone/>
            </a:pPr>
            <a:r>
              <a:rPr lang="en-GB" dirty="0"/>
              <a:t>– Somewhat reduced performance in fringe field </a:t>
            </a:r>
            <a:r>
              <a:rPr lang="en-GB" dirty="0" smtClean="0"/>
              <a:t>of </a:t>
            </a:r>
            <a:r>
              <a:rPr lang="en-GB" dirty="0"/>
              <a:t>solenoid</a:t>
            </a:r>
          </a:p>
          <a:p>
            <a:pPr marL="0" indent="0">
              <a:buNone/>
            </a:pPr>
            <a:r>
              <a:rPr lang="en-GB" dirty="0"/>
              <a:t>– No surface damage seen on cavity interior</a:t>
            </a:r>
          </a:p>
          <a:p>
            <a:pPr marL="0" indent="0">
              <a:buNone/>
            </a:pPr>
            <a:r>
              <a:rPr lang="en-GB" dirty="0"/>
              <a:t>– Some evidence for sparking in the </a:t>
            </a:r>
            <a:r>
              <a:rPr lang="en-GB" dirty="0" smtClean="0"/>
              <a:t>coupler (New </a:t>
            </a:r>
            <a:r>
              <a:rPr lang="en-GB" dirty="0"/>
              <a:t>design has been </a:t>
            </a:r>
            <a:r>
              <a:rPr lang="en-GB" dirty="0" smtClean="0"/>
              <a:t>implemented)</a:t>
            </a:r>
            <a:endParaRPr lang="en-GB" dirty="0"/>
          </a:p>
          <a:p>
            <a:pPr marL="0" indent="0">
              <a:buNone/>
            </a:pPr>
            <a:r>
              <a:rPr lang="en-GB" dirty="0"/>
              <a:t>– Radiation output measured (MICE detector </a:t>
            </a:r>
            <a:r>
              <a:rPr lang="en-GB" dirty="0" smtClean="0"/>
              <a:t> backgrounds</a:t>
            </a:r>
            <a:r>
              <a:rPr lang="en-GB" dirty="0"/>
              <a:t>)</a:t>
            </a:r>
          </a:p>
          <a:p>
            <a:pPr marL="0" indent="0">
              <a:buNone/>
            </a:pPr>
            <a:r>
              <a:rPr lang="en-GB" sz="4400" dirty="0" smtClean="0"/>
              <a:t>Future</a:t>
            </a:r>
            <a:endParaRPr lang="en-GB" sz="4400" dirty="0"/>
          </a:p>
          <a:p>
            <a:pPr marL="0" indent="0">
              <a:buNone/>
            </a:pPr>
            <a:r>
              <a:rPr lang="en-GB" dirty="0"/>
              <a:t>– Install/operate single-cavity vessel</a:t>
            </a:r>
          </a:p>
          <a:p>
            <a:pPr marL="0" indent="0">
              <a:buNone/>
            </a:pPr>
            <a:r>
              <a:rPr lang="en-GB" dirty="0"/>
              <a:t>– Large diameter magnet (“coupling coil”) </a:t>
            </a:r>
            <a:r>
              <a:rPr lang="en-GB" dirty="0" smtClean="0"/>
              <a:t>needed for </a:t>
            </a:r>
            <a:r>
              <a:rPr lang="en-GB" dirty="0"/>
              <a:t>field configuration closer to </a:t>
            </a:r>
            <a:r>
              <a:rPr lang="en-GB" dirty="0" smtClean="0"/>
              <a:t>MICE/cooling channel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AD37FA-CADB-41D1-ACE6-B7261DA7888C}" type="slidenum">
              <a:rPr lang="en-GB" smtClean="0"/>
              <a:t>18</a:t>
            </a:fld>
            <a:endParaRPr lang="en-GB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6" y="1340768"/>
            <a:ext cx="2686050" cy="537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0462057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5479553" cy="850106"/>
          </a:xfrm>
        </p:spPr>
        <p:txBody>
          <a:bodyPr>
            <a:noAutofit/>
          </a:bodyPr>
          <a:lstStyle/>
          <a:p>
            <a:r>
              <a:rPr lang="en-GB" sz="3200" dirty="0"/>
              <a:t>201-MHz Single-Cavity Module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5338936" cy="4525963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GB" dirty="0" smtClean="0"/>
              <a:t>Assembly/integration</a:t>
            </a:r>
            <a:endParaRPr lang="en-GB" dirty="0"/>
          </a:p>
          <a:p>
            <a:pPr marL="0" indent="0">
              <a:buNone/>
            </a:pPr>
            <a:r>
              <a:rPr lang="en-GB" dirty="0"/>
              <a:t>– Cavity and vessel at Lab-6</a:t>
            </a:r>
          </a:p>
          <a:p>
            <a:pPr marL="0" indent="0">
              <a:buNone/>
            </a:pPr>
            <a:r>
              <a:rPr lang="en-GB" dirty="0"/>
              <a:t>– Clean room prepared</a:t>
            </a:r>
          </a:p>
          <a:p>
            <a:pPr marL="0" indent="0">
              <a:buNone/>
            </a:pPr>
            <a:r>
              <a:rPr lang="en-GB" dirty="0"/>
              <a:t>– Plan in place for handling </a:t>
            </a:r>
            <a:r>
              <a:rPr lang="en-GB" dirty="0" smtClean="0"/>
              <a:t>and </a:t>
            </a:r>
            <a:r>
              <a:rPr lang="en-GB" dirty="0"/>
              <a:t>transport (R. Schultz, J. Volk)</a:t>
            </a:r>
          </a:p>
          <a:p>
            <a:pPr marL="0" indent="0">
              <a:buNone/>
            </a:pPr>
            <a:r>
              <a:rPr lang="en-GB" dirty="0"/>
              <a:t>– Assembly fixture designed (A. </a:t>
            </a:r>
            <a:r>
              <a:rPr lang="en-GB" dirty="0" err="1"/>
              <a:t>DeMello</a:t>
            </a:r>
            <a:r>
              <a:rPr lang="en-GB" dirty="0"/>
              <a:t>)</a:t>
            </a:r>
          </a:p>
          <a:p>
            <a:pPr marL="0" indent="0">
              <a:buNone/>
            </a:pPr>
            <a:r>
              <a:rPr lang="en-GB" dirty="0"/>
              <a:t>– Tuner control bench tested (P. </a:t>
            </a:r>
            <a:r>
              <a:rPr lang="en-GB" dirty="0" err="1"/>
              <a:t>Hanlet</a:t>
            </a:r>
            <a:r>
              <a:rPr lang="en-GB" dirty="0"/>
              <a:t>)</a:t>
            </a:r>
          </a:p>
          <a:p>
            <a:pPr marL="0" indent="0">
              <a:buNone/>
            </a:pPr>
            <a:r>
              <a:rPr lang="en-GB" dirty="0" smtClean="0"/>
              <a:t>Expect </a:t>
            </a:r>
            <a:r>
              <a:rPr lang="en-GB" dirty="0"/>
              <a:t>operation Summer 2013</a:t>
            </a:r>
          </a:p>
          <a:p>
            <a:pPr marL="0" indent="0">
              <a:buNone/>
            </a:pPr>
            <a:r>
              <a:rPr lang="en-GB" dirty="0"/>
              <a:t>– beam test also under consideration</a:t>
            </a:r>
          </a:p>
          <a:p>
            <a:pPr marL="0" indent="0">
              <a:buNone/>
            </a:pPr>
            <a:r>
              <a:rPr lang="en-GB" dirty="0" smtClean="0"/>
              <a:t>Ultimately </a:t>
            </a:r>
            <a:r>
              <a:rPr lang="en-GB" dirty="0"/>
              <a:t>will be tested with the </a:t>
            </a:r>
            <a:r>
              <a:rPr lang="en-GB" dirty="0" smtClean="0"/>
              <a:t>first Coupling </a:t>
            </a:r>
            <a:r>
              <a:rPr lang="en-GB" dirty="0"/>
              <a:t>Coil Magnet</a:t>
            </a:r>
          </a:p>
          <a:p>
            <a:pPr marL="0" indent="0">
              <a:buNone/>
            </a:pPr>
            <a:r>
              <a:rPr lang="en-GB" dirty="0"/>
              <a:t>– Requires 6-month MTA shutdown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AD37FA-CADB-41D1-ACE6-B7261DA7888C}" type="slidenum">
              <a:rPr lang="en-GB" smtClean="0"/>
              <a:t>19</a:t>
            </a:fld>
            <a:endParaRPr lang="en-GB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36753" y="1124744"/>
            <a:ext cx="2724150" cy="547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693076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GB" sz="4000" dirty="0" smtClean="0"/>
              <a:t>Contents</a:t>
            </a:r>
            <a:endParaRPr lang="en-US" sz="4000" dirty="0" smtClean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536" y="1340768"/>
            <a:ext cx="8229600" cy="4968552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GB" sz="4800" dirty="0" smtClean="0"/>
              <a:t>LLRF</a:t>
            </a:r>
            <a:endParaRPr lang="en-GB" sz="4800" dirty="0" smtClean="0"/>
          </a:p>
          <a:p>
            <a:pPr eaLnBrk="1" hangingPunct="1">
              <a:lnSpc>
                <a:spcPct val="90000"/>
              </a:lnSpc>
            </a:pPr>
            <a:r>
              <a:rPr lang="en-GB" sz="4800" dirty="0" smtClean="0"/>
              <a:t>High </a:t>
            </a:r>
            <a:r>
              <a:rPr lang="en-GB" sz="4800" dirty="0" smtClean="0"/>
              <a:t>power testing</a:t>
            </a:r>
          </a:p>
          <a:p>
            <a:pPr>
              <a:lnSpc>
                <a:spcPct val="90000"/>
              </a:lnSpc>
            </a:pPr>
            <a:r>
              <a:rPr lang="en-GB" sz="4800" dirty="0" smtClean="0"/>
              <a:t>RF distribution </a:t>
            </a:r>
          </a:p>
          <a:p>
            <a:pPr>
              <a:lnSpc>
                <a:spcPct val="90000"/>
              </a:lnSpc>
            </a:pPr>
            <a:r>
              <a:rPr lang="en-GB" sz="4800" dirty="0" smtClean="0"/>
              <a:t>Procurement</a:t>
            </a:r>
          </a:p>
          <a:p>
            <a:pPr>
              <a:lnSpc>
                <a:spcPct val="90000"/>
              </a:lnSpc>
            </a:pPr>
            <a:r>
              <a:rPr lang="en-GB" sz="4800" dirty="0" smtClean="0"/>
              <a:t>RF Cavities</a:t>
            </a:r>
            <a:endParaRPr lang="en-GB" sz="4800" dirty="0" smtClean="0"/>
          </a:p>
          <a:p>
            <a:pPr marL="0" indent="0" eaLnBrk="1" hangingPunct="1">
              <a:lnSpc>
                <a:spcPct val="90000"/>
              </a:lnSpc>
              <a:buNone/>
            </a:pPr>
            <a:endParaRPr lang="en-GB" sz="2400" dirty="0" smtClean="0"/>
          </a:p>
          <a:p>
            <a:pPr eaLnBrk="1" hangingPunct="1">
              <a:lnSpc>
                <a:spcPct val="90000"/>
              </a:lnSpc>
            </a:pPr>
            <a:endParaRPr lang="en-US" sz="2800" dirty="0" smtClean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AD37FA-CADB-41D1-ACE6-B7261DA7888C}" type="slidenum">
              <a:rPr lang="en-GB" smtClean="0"/>
              <a:t>2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16485" y="5443"/>
            <a:ext cx="1119301" cy="11193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017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201MHz Cavity Outlook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/>
              <a:t>• On track for results from operation of single-cavity </a:t>
            </a:r>
            <a:r>
              <a:rPr lang="en-GB" dirty="0" smtClean="0"/>
              <a:t>module </a:t>
            </a:r>
            <a:r>
              <a:rPr lang="en-GB" dirty="0"/>
              <a:t>at MTA by </a:t>
            </a:r>
            <a:r>
              <a:rPr lang="en-GB" dirty="0" smtClean="0"/>
              <a:t>cm37.</a:t>
            </a:r>
            <a:endParaRPr lang="en-GB" dirty="0"/>
          </a:p>
          <a:p>
            <a:pPr marL="0" indent="0">
              <a:buNone/>
            </a:pPr>
            <a:r>
              <a:rPr lang="en-GB" dirty="0"/>
              <a:t>• tight schedule and lots of work to </a:t>
            </a:r>
            <a:r>
              <a:rPr lang="en-GB" dirty="0" smtClean="0"/>
              <a:t>do.</a:t>
            </a:r>
            <a:endParaRPr lang="en-GB" dirty="0"/>
          </a:p>
          <a:p>
            <a:pPr marL="0" indent="0">
              <a:buNone/>
            </a:pPr>
            <a:r>
              <a:rPr lang="en-GB" dirty="0"/>
              <a:t>• resource availability </a:t>
            </a:r>
            <a:r>
              <a:rPr lang="en-GB" dirty="0" smtClean="0"/>
              <a:t>critical.</a:t>
            </a:r>
            <a:endParaRPr lang="en-GB" dirty="0"/>
          </a:p>
          <a:p>
            <a:pPr marL="0" indent="0">
              <a:buNone/>
            </a:pPr>
            <a:r>
              <a:rPr lang="en-GB" dirty="0"/>
              <a:t>• Installation will provide valuable experience for MICE </a:t>
            </a:r>
            <a:r>
              <a:rPr lang="en-GB" dirty="0" smtClean="0"/>
              <a:t>RFCC </a:t>
            </a:r>
            <a:r>
              <a:rPr lang="en-GB" dirty="0"/>
              <a:t>module </a:t>
            </a:r>
            <a:r>
              <a:rPr lang="en-GB" dirty="0" smtClean="0"/>
              <a:t>assembly.</a:t>
            </a:r>
            <a:endParaRPr lang="en-GB" dirty="0"/>
          </a:p>
          <a:p>
            <a:pPr marL="0" indent="0">
              <a:buNone/>
            </a:pPr>
            <a:r>
              <a:rPr lang="en-GB" dirty="0"/>
              <a:t>• There may be an opportunity to test MICE RF phase </a:t>
            </a:r>
            <a:r>
              <a:rPr lang="en-GB" dirty="0" smtClean="0"/>
              <a:t>measurement concept.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AD37FA-CADB-41D1-ACE6-B7261DA7888C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4340780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dirty="0" smtClean="0"/>
              <a:t>Summary </a:t>
            </a:r>
            <a:endParaRPr lang="en-US" dirty="0" smtClean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536" y="1340768"/>
            <a:ext cx="8229600" cy="4968552"/>
          </a:xfrm>
        </p:spPr>
        <p:txBody>
          <a:bodyPr>
            <a:normAutofit fontScale="55000" lnSpcReduction="20000"/>
          </a:bodyPr>
          <a:lstStyle/>
          <a:p>
            <a:pPr eaLnBrk="1" hangingPunct="1">
              <a:lnSpc>
                <a:spcPct val="90000"/>
              </a:lnSpc>
            </a:pPr>
            <a:r>
              <a:rPr lang="en-GB" sz="2800" dirty="0" smtClean="0"/>
              <a:t>High Power Tests</a:t>
            </a:r>
            <a:endParaRPr lang="en-GB" sz="2800" dirty="0"/>
          </a:p>
          <a:p>
            <a:pPr lvl="1">
              <a:lnSpc>
                <a:spcPct val="90000"/>
              </a:lnSpc>
            </a:pPr>
            <a:r>
              <a:rPr lang="en-GB" sz="2400" dirty="0"/>
              <a:t>A</a:t>
            </a:r>
            <a:r>
              <a:rPr lang="en-GB" sz="2400" dirty="0" smtClean="0"/>
              <a:t>ir side arcing problem solved.</a:t>
            </a:r>
          </a:p>
          <a:p>
            <a:pPr lvl="1">
              <a:lnSpc>
                <a:spcPct val="90000"/>
              </a:lnSpc>
            </a:pPr>
            <a:r>
              <a:rPr lang="en-GB" sz="2400" dirty="0" smtClean="0"/>
              <a:t>Assembly completed, tests in progress, old ISIS valve re-installed for testing.</a:t>
            </a:r>
          </a:p>
          <a:p>
            <a:pPr lvl="1">
              <a:lnSpc>
                <a:spcPct val="90000"/>
              </a:lnSpc>
            </a:pPr>
            <a:r>
              <a:rPr lang="en-GB" sz="2400" dirty="0" smtClean="0"/>
              <a:t>High power testing with new RF engineer and PhD student in attendance. </a:t>
            </a:r>
          </a:p>
          <a:p>
            <a:pPr lvl="1">
              <a:lnSpc>
                <a:spcPct val="90000"/>
              </a:lnSpc>
            </a:pPr>
            <a:r>
              <a:rPr lang="en-GB" sz="2400" dirty="0" smtClean="0"/>
              <a:t>High power test group expanded to include staff from Strathclyde.  </a:t>
            </a:r>
          </a:p>
          <a:p>
            <a:pPr lvl="1">
              <a:lnSpc>
                <a:spcPct val="90000"/>
              </a:lnSpc>
            </a:pPr>
            <a:r>
              <a:rPr lang="en-GB" sz="2400" dirty="0" smtClean="0"/>
              <a:t>Time driver is TIARA. 2MW to be demonstrated.</a:t>
            </a:r>
          </a:p>
          <a:p>
            <a:pPr eaLnBrk="1" hangingPunct="1">
              <a:lnSpc>
                <a:spcPct val="90000"/>
              </a:lnSpc>
            </a:pPr>
            <a:endParaRPr lang="en-GB" sz="2800" dirty="0" smtClean="0"/>
          </a:p>
          <a:p>
            <a:pPr eaLnBrk="1" hangingPunct="1">
              <a:lnSpc>
                <a:spcPct val="90000"/>
              </a:lnSpc>
            </a:pPr>
            <a:r>
              <a:rPr lang="en-GB" sz="2800" dirty="0" smtClean="0"/>
              <a:t>Distribution Network</a:t>
            </a:r>
          </a:p>
          <a:p>
            <a:pPr lvl="1">
              <a:lnSpc>
                <a:spcPct val="90000"/>
              </a:lnSpc>
            </a:pPr>
            <a:r>
              <a:rPr lang="en-GB" sz="2400" dirty="0" smtClean="0"/>
              <a:t>Design completed for entire step VI configuration</a:t>
            </a:r>
          </a:p>
          <a:p>
            <a:pPr lvl="1">
              <a:lnSpc>
                <a:spcPct val="90000"/>
              </a:lnSpc>
            </a:pPr>
            <a:r>
              <a:rPr lang="en-GB" sz="2400" dirty="0" smtClean="0"/>
              <a:t>Order placed for loads.</a:t>
            </a:r>
          </a:p>
          <a:p>
            <a:pPr lvl="1">
              <a:lnSpc>
                <a:spcPct val="90000"/>
              </a:lnSpc>
            </a:pPr>
            <a:r>
              <a:rPr lang="en-GB" sz="2400" dirty="0" smtClean="0"/>
              <a:t>Orders placed for all other co-axial components and lines</a:t>
            </a:r>
          </a:p>
          <a:p>
            <a:pPr lvl="2">
              <a:lnSpc>
                <a:spcPct val="90000"/>
              </a:lnSpc>
            </a:pPr>
            <a:r>
              <a:rPr lang="en-GB" sz="2000" dirty="0" smtClean="0"/>
              <a:t>Includes components required for TIARA tests.</a:t>
            </a:r>
          </a:p>
          <a:p>
            <a:pPr lvl="1">
              <a:lnSpc>
                <a:spcPct val="90000"/>
              </a:lnSpc>
            </a:pPr>
            <a:endParaRPr lang="en-GB" sz="2400" dirty="0" smtClean="0"/>
          </a:p>
          <a:p>
            <a:pPr>
              <a:lnSpc>
                <a:spcPct val="90000"/>
              </a:lnSpc>
            </a:pPr>
            <a:r>
              <a:rPr lang="en-GB" dirty="0" smtClean="0"/>
              <a:t>LLRF</a:t>
            </a:r>
          </a:p>
          <a:p>
            <a:pPr lvl="1">
              <a:lnSpc>
                <a:spcPct val="90000"/>
              </a:lnSpc>
            </a:pPr>
            <a:r>
              <a:rPr lang="en-GB" dirty="0" smtClean="0"/>
              <a:t>Digital control system design will be adapted from DL </a:t>
            </a:r>
            <a:r>
              <a:rPr lang="en-GB" dirty="0"/>
              <a:t>system </a:t>
            </a:r>
            <a:r>
              <a:rPr lang="en-GB" dirty="0" smtClean="0"/>
              <a:t>with EPICS </a:t>
            </a:r>
            <a:r>
              <a:rPr lang="en-GB" dirty="0"/>
              <a:t>control, feedback, </a:t>
            </a:r>
            <a:r>
              <a:rPr lang="en-GB" dirty="0" err="1"/>
              <a:t>feedforward</a:t>
            </a:r>
            <a:r>
              <a:rPr lang="en-GB" dirty="0"/>
              <a:t>, resonance </a:t>
            </a:r>
            <a:r>
              <a:rPr lang="en-GB" dirty="0" smtClean="0"/>
              <a:t>control…</a:t>
            </a:r>
          </a:p>
          <a:p>
            <a:pPr lvl="1">
              <a:lnSpc>
                <a:spcPct val="90000"/>
              </a:lnSpc>
            </a:pPr>
            <a:r>
              <a:rPr lang="en-GB" dirty="0" smtClean="0"/>
              <a:t>System can be ordered 6 months in advance with confidence</a:t>
            </a:r>
            <a:r>
              <a:rPr lang="en-GB" dirty="0" smtClean="0"/>
              <a:t>.</a:t>
            </a:r>
          </a:p>
          <a:p>
            <a:pPr lvl="1">
              <a:lnSpc>
                <a:spcPct val="90000"/>
              </a:lnSpc>
            </a:pPr>
            <a:endParaRPr lang="en-GB" sz="2400" dirty="0"/>
          </a:p>
          <a:p>
            <a:pPr>
              <a:lnSpc>
                <a:spcPct val="90000"/>
              </a:lnSpc>
            </a:pPr>
            <a:r>
              <a:rPr lang="en-GB" dirty="0" smtClean="0"/>
              <a:t>Cavities</a:t>
            </a:r>
          </a:p>
          <a:p>
            <a:pPr lvl="1">
              <a:lnSpc>
                <a:spcPct val="90000"/>
              </a:lnSpc>
            </a:pPr>
            <a:r>
              <a:rPr lang="en-GB" dirty="0" smtClean="0"/>
              <a:t>Single cavity test stand preparations progressing </a:t>
            </a:r>
            <a:r>
              <a:rPr lang="en-GB" dirty="0" err="1" smtClean="0"/>
              <a:t>welll</a:t>
            </a:r>
            <a:endParaRPr lang="en-GB" dirty="0" smtClean="0"/>
          </a:p>
          <a:p>
            <a:pPr lvl="1">
              <a:lnSpc>
                <a:spcPct val="90000"/>
              </a:lnSpc>
            </a:pPr>
            <a:r>
              <a:rPr lang="en-GB" dirty="0" smtClean="0"/>
              <a:t>On </a:t>
            </a:r>
            <a:r>
              <a:rPr lang="en-GB" dirty="0"/>
              <a:t>track for results from operation of single-cavity module at MTA by cm37</a:t>
            </a:r>
            <a:r>
              <a:rPr lang="en-GB" dirty="0" smtClean="0"/>
              <a:t>.</a:t>
            </a:r>
          </a:p>
          <a:p>
            <a:pPr lvl="1">
              <a:lnSpc>
                <a:spcPct val="90000"/>
              </a:lnSpc>
            </a:pPr>
            <a:r>
              <a:rPr lang="en-GB" dirty="0" smtClean="0"/>
              <a:t> </a:t>
            </a:r>
            <a:r>
              <a:rPr lang="en-GB" dirty="0"/>
              <a:t>Installation will provide valuable experience for MICE RFCC module </a:t>
            </a:r>
            <a:r>
              <a:rPr lang="en-GB" dirty="0" smtClean="0"/>
              <a:t>assembly.</a:t>
            </a:r>
          </a:p>
          <a:p>
            <a:pPr lvl="1">
              <a:lnSpc>
                <a:spcPct val="90000"/>
              </a:lnSpc>
            </a:pPr>
            <a:r>
              <a:rPr lang="en-GB" dirty="0"/>
              <a:t>O</a:t>
            </a:r>
            <a:r>
              <a:rPr lang="en-GB" dirty="0" smtClean="0"/>
              <a:t>pportunity </a:t>
            </a:r>
            <a:r>
              <a:rPr lang="en-GB" dirty="0"/>
              <a:t>to test MICE RF phase measurement concept. </a:t>
            </a:r>
          </a:p>
          <a:p>
            <a:pPr lvl="1">
              <a:lnSpc>
                <a:spcPct val="90000"/>
              </a:lnSpc>
            </a:pPr>
            <a:endParaRPr lang="en-GB" dirty="0" smtClean="0"/>
          </a:p>
          <a:p>
            <a:pPr marL="457200" lvl="1" indent="0">
              <a:lnSpc>
                <a:spcPct val="90000"/>
              </a:lnSpc>
              <a:buNone/>
            </a:pPr>
            <a:r>
              <a:rPr lang="en-GB" dirty="0" smtClean="0"/>
              <a:t>	</a:t>
            </a:r>
          </a:p>
          <a:p>
            <a:pPr eaLnBrk="1" hangingPunct="1">
              <a:lnSpc>
                <a:spcPct val="90000"/>
              </a:lnSpc>
            </a:pPr>
            <a:endParaRPr lang="en-US" sz="2800" dirty="0" smtClean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AD37FA-CADB-41D1-ACE6-B7261DA7888C}" type="slidenum">
              <a:rPr lang="en-GB" smtClean="0"/>
              <a:t>21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16485" y="5443"/>
            <a:ext cx="1119301" cy="11193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235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600" dirty="0" smtClean="0"/>
              <a:t>Schematic of System</a:t>
            </a:r>
            <a:endParaRPr lang="en-US" sz="3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8061559" y="6309320"/>
            <a:ext cx="1050865" cy="365125"/>
          </a:xfrm>
        </p:spPr>
        <p:txBody>
          <a:bodyPr/>
          <a:lstStyle/>
          <a:p>
            <a:pPr>
              <a:defRPr/>
            </a:pPr>
            <a:fld id="{8C041FA9-ED8F-4F41-802F-4D4B05899D63}" type="slidenum">
              <a:rPr lang="en-GB" smtClean="0"/>
              <a:pPr>
                <a:defRPr/>
              </a:pPr>
              <a:t>3</a:t>
            </a:fld>
            <a:endParaRPr lang="en-GB"/>
          </a:p>
        </p:txBody>
      </p:sp>
      <p:pic>
        <p:nvPicPr>
          <p:cNvPr id="5" name="Content Placeholder 4" descr="cavity phasing to beam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395288" y="1244182"/>
            <a:ext cx="8320116" cy="508274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16485" y="5443"/>
            <a:ext cx="1119301" cy="11193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6645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Digital  low level RF Control</a:t>
            </a:r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474840" cy="4709120"/>
          </a:xfrm>
        </p:spPr>
        <p:txBody>
          <a:bodyPr>
            <a:normAutofit fontScale="85000" lnSpcReduction="20000"/>
          </a:bodyPr>
          <a:lstStyle/>
          <a:p>
            <a:r>
              <a:rPr lang="en-GB" sz="2400" dirty="0" smtClean="0"/>
              <a:t>To </a:t>
            </a:r>
            <a:r>
              <a:rPr lang="en-GB" sz="2400" b="1" dirty="0" smtClean="0">
                <a:solidFill>
                  <a:srgbClr val="FF0000"/>
                </a:solidFill>
              </a:rPr>
              <a:t>control</a:t>
            </a:r>
            <a:r>
              <a:rPr lang="en-GB" sz="2400" dirty="0" smtClean="0"/>
              <a:t> and regulate cavity amplitude and phase angle during the RF pulse. Based on LBNL LLRF4 board.</a:t>
            </a:r>
          </a:p>
          <a:p>
            <a:r>
              <a:rPr lang="en-GB" sz="2400" dirty="0" smtClean="0"/>
              <a:t>Target 0.5 degree phase, 1% amplitude</a:t>
            </a:r>
          </a:p>
          <a:p>
            <a:r>
              <a:rPr lang="en-GB" sz="2400" dirty="0" smtClean="0"/>
              <a:t>Systems in use already with EPICS control, feedback, </a:t>
            </a:r>
            <a:r>
              <a:rPr lang="en-GB" sz="2400" dirty="0" err="1" smtClean="0"/>
              <a:t>feedforward</a:t>
            </a:r>
            <a:r>
              <a:rPr lang="en-GB" sz="2400" dirty="0" smtClean="0"/>
              <a:t>, resonance control </a:t>
            </a:r>
            <a:r>
              <a:rPr lang="en-GB" sz="2400" dirty="0" err="1" smtClean="0"/>
              <a:t>etc</a:t>
            </a:r>
            <a:endParaRPr lang="en-GB" sz="2400" dirty="0" smtClean="0"/>
          </a:p>
          <a:p>
            <a:r>
              <a:rPr lang="en-GB" sz="2400" dirty="0"/>
              <a:t>Results obtained ( ALICE )</a:t>
            </a:r>
          </a:p>
          <a:p>
            <a:pPr lvl="1"/>
            <a:r>
              <a:rPr lang="en-GB" sz="2000" dirty="0"/>
              <a:t>1 Year of operations. 2 failure conditions </a:t>
            </a:r>
          </a:p>
          <a:p>
            <a:pPr lvl="1"/>
            <a:r>
              <a:rPr lang="en-GB" sz="2000" dirty="0"/>
              <a:t>involving RS232 communications problems. </a:t>
            </a:r>
          </a:p>
          <a:p>
            <a:pPr lvl="1"/>
            <a:r>
              <a:rPr lang="en-GB" sz="2000" dirty="0"/>
              <a:t>– Flat top Phase RMS error 0.04 degree</a:t>
            </a:r>
          </a:p>
          <a:p>
            <a:pPr lvl="1"/>
            <a:r>
              <a:rPr lang="en-GB" sz="2000" dirty="0"/>
              <a:t>– Flat top Amplitude RMS error 0.2%</a:t>
            </a:r>
            <a:endParaRPr lang="en-GB" sz="2000" dirty="0" smtClean="0"/>
          </a:p>
          <a:p>
            <a:r>
              <a:rPr lang="en-GB" sz="2400" dirty="0" smtClean="0"/>
              <a:t>Ramped pulse structure to limit reflected power tested on bench with 1.3GHz cavity.</a:t>
            </a:r>
            <a:endParaRPr lang="en-GB" sz="2400" dirty="0"/>
          </a:p>
        </p:txBody>
      </p:sp>
      <p:pic>
        <p:nvPicPr>
          <p:cNvPr id="8" name="Content Placeholder 7" descr="100_3977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5159229" y="1350416"/>
            <a:ext cx="3703739" cy="2777804"/>
          </a:xfr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Andrew Moss</a:t>
            </a:r>
            <a:endParaRPr lang="en-GB" dirty="0"/>
          </a:p>
        </p:txBody>
      </p:sp>
      <p:pic>
        <p:nvPicPr>
          <p:cNvPr id="115" name="Picture 114" descr="llrf layout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503177" y="4045460"/>
            <a:ext cx="2921029" cy="2475670"/>
          </a:xfrm>
          <a:prstGeom prst="rect">
            <a:avLst/>
          </a:prstGeom>
        </p:spPr>
      </p:pic>
      <p:sp>
        <p:nvSpPr>
          <p:cNvPr id="116" name="TextBox 115"/>
          <p:cNvSpPr txBox="1"/>
          <p:nvPr/>
        </p:nvSpPr>
        <p:spPr>
          <a:xfrm>
            <a:off x="7575258" y="4269996"/>
            <a:ext cx="70467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50" dirty="0" smtClean="0"/>
              <a:t>Amplifier</a:t>
            </a:r>
            <a:endParaRPr lang="en-GB" dirty="0"/>
          </a:p>
        </p:txBody>
      </p:sp>
      <p:sp>
        <p:nvSpPr>
          <p:cNvPr id="117" name="TextBox 116"/>
          <p:cNvSpPr txBox="1"/>
          <p:nvPr/>
        </p:nvSpPr>
        <p:spPr>
          <a:xfrm>
            <a:off x="6308521" y="4135773"/>
            <a:ext cx="98151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 smtClean="0"/>
              <a:t>Mice cavities</a:t>
            </a:r>
            <a:endParaRPr lang="en-GB" sz="900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16485" y="5443"/>
            <a:ext cx="1119301" cy="11193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3339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Digital LLRF Control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5536" y="1600200"/>
            <a:ext cx="8291264" cy="4525963"/>
          </a:xfrm>
        </p:spPr>
        <p:txBody>
          <a:bodyPr>
            <a:normAutofit lnSpcReduction="10000"/>
          </a:bodyPr>
          <a:lstStyle/>
          <a:p>
            <a:r>
              <a:rPr lang="en-GB" dirty="0"/>
              <a:t>C</a:t>
            </a:r>
            <a:r>
              <a:rPr lang="en-GB" dirty="0" smtClean="0"/>
              <a:t>ompleted </a:t>
            </a:r>
            <a:r>
              <a:rPr lang="en-GB" dirty="0"/>
              <a:t>system contains &lt; £5,000 of parts, plus 1 man week </a:t>
            </a:r>
            <a:r>
              <a:rPr lang="en-GB" dirty="0" smtClean="0"/>
              <a:t>to assemble</a:t>
            </a:r>
            <a:r>
              <a:rPr lang="en-GB" dirty="0"/>
              <a:t>. To learn how to produce firmware took ~ 4.5 man </a:t>
            </a:r>
            <a:r>
              <a:rPr lang="en-GB" dirty="0" smtClean="0"/>
              <a:t>years. </a:t>
            </a:r>
          </a:p>
          <a:p>
            <a:r>
              <a:rPr lang="en-GB" dirty="0"/>
              <a:t>W</a:t>
            </a:r>
            <a:r>
              <a:rPr lang="en-GB" dirty="0" smtClean="0"/>
              <a:t>e have converted </a:t>
            </a:r>
            <a:r>
              <a:rPr lang="en-GB" dirty="0"/>
              <a:t>our </a:t>
            </a:r>
            <a:r>
              <a:rPr lang="en-GB" dirty="0" smtClean="0"/>
              <a:t>system </a:t>
            </a:r>
            <a:r>
              <a:rPr lang="en-GB" dirty="0"/>
              <a:t>to run on </a:t>
            </a:r>
            <a:r>
              <a:rPr lang="en-GB" dirty="0" smtClean="0"/>
              <a:t>another accelerator with only </a:t>
            </a:r>
            <a:r>
              <a:rPr lang="en-GB" dirty="0"/>
              <a:t>a couple of months effort. </a:t>
            </a:r>
            <a:endParaRPr lang="en-GB" dirty="0" smtClean="0"/>
          </a:p>
          <a:p>
            <a:r>
              <a:rPr lang="en-GB" dirty="0" smtClean="0"/>
              <a:t>Now </a:t>
            </a:r>
            <a:r>
              <a:rPr lang="en-GB" dirty="0"/>
              <a:t>that we have a working </a:t>
            </a:r>
            <a:r>
              <a:rPr lang="en-GB" dirty="0" smtClean="0"/>
              <a:t>platform, modifying </a:t>
            </a:r>
            <a:r>
              <a:rPr lang="en-GB" dirty="0"/>
              <a:t>it for other machines isn't a great deal of work</a:t>
            </a:r>
            <a:r>
              <a:rPr lang="en-GB" dirty="0" smtClean="0"/>
              <a:t>.</a:t>
            </a:r>
          </a:p>
          <a:p>
            <a:r>
              <a:rPr lang="en-GB" dirty="0" smtClean="0"/>
              <a:t>Digital </a:t>
            </a:r>
            <a:r>
              <a:rPr lang="en-GB" dirty="0"/>
              <a:t>systems offer great flexibility in upgrading / </a:t>
            </a:r>
            <a:r>
              <a:rPr lang="en-GB" dirty="0" smtClean="0"/>
              <a:t>diagnostics. It </a:t>
            </a:r>
            <a:r>
              <a:rPr lang="en-GB" dirty="0"/>
              <a:t>doesn't have to be very time / cost intensive.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AD37FA-CADB-41D1-ACE6-B7261DA7888C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383284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Test system at Daresbury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Andrew Moss</a:t>
            </a:r>
            <a:endParaRPr lang="en-GB" dirty="0"/>
          </a:p>
        </p:txBody>
      </p:sp>
      <p:pic>
        <p:nvPicPr>
          <p:cNvPr id="17412" name="Picture 5" descr="amplifier block diagram of daresbury test setup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957263" y="1262063"/>
            <a:ext cx="7229475" cy="524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16485" y="5443"/>
            <a:ext cx="1119301" cy="11193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954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HT top box modification</a:t>
            </a:r>
            <a:endParaRPr lang="en-GB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5050" y="1682386"/>
            <a:ext cx="5519756" cy="4138865"/>
          </a:xfrm>
        </p:spPr>
      </p:pic>
      <p:sp>
        <p:nvSpPr>
          <p:cNvPr id="8" name="Text Placeholder 7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 marL="285750" indent="-285750">
              <a:buFont typeface="Arial" pitchFamily="34" charset="0"/>
              <a:buChar char="•"/>
            </a:pPr>
            <a:r>
              <a:rPr lang="en-GB" dirty="0" smtClean="0"/>
              <a:t>HT top box is where high voltage is applied to the anode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GB" dirty="0" smtClean="0"/>
              <a:t>Water coolant is supplied to the valve using insulating glass rods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GB" dirty="0" smtClean="0"/>
              <a:t>On the original LBNL amplifier, coolant passed out of the system as steam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GB" dirty="0"/>
              <a:t>CERN HT top box with ability to pass both coolant flow and return </a:t>
            </a:r>
            <a:r>
              <a:rPr lang="en-GB" dirty="0" smtClean="0"/>
              <a:t>pipes, which is why it was used</a:t>
            </a:r>
            <a:endParaRPr lang="en-GB" dirty="0"/>
          </a:p>
          <a:p>
            <a:pPr marL="285750" indent="-285750">
              <a:buFont typeface="Arial" pitchFamily="34" charset="0"/>
              <a:buChar char="•"/>
            </a:pPr>
            <a:r>
              <a:rPr lang="en-GB" dirty="0" smtClean="0"/>
              <a:t>Original LBNL HT top box with small inlet for only one coolant pipe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GB" dirty="0" smtClean="0"/>
              <a:t>LBNL HT top box has been converted to two water pipes with correct spacing, both types of amplifier will now use CERN type top box and cooling.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Andrew Moss</a:t>
            </a:r>
            <a:endParaRPr lang="en-GB" dirty="0"/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3129566" y="4159876"/>
            <a:ext cx="1493949" cy="399246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3258355" y="3374265"/>
            <a:ext cx="3155324" cy="59242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16485" y="5443"/>
            <a:ext cx="1119301" cy="11193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0125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Current status of HP Tests</a:t>
            </a:r>
          </a:p>
        </p:txBody>
      </p:sp>
      <p:sp>
        <p:nvSpPr>
          <p:cNvPr id="14339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152900"/>
          </a:xfrm>
        </p:spPr>
        <p:txBody>
          <a:bodyPr/>
          <a:lstStyle/>
          <a:p>
            <a:r>
              <a:rPr lang="en-GB" sz="2400" dirty="0"/>
              <a:t>Tube seating problem diagnosed and </a:t>
            </a:r>
            <a:r>
              <a:rPr lang="en-GB" sz="2400" dirty="0" smtClean="0"/>
              <a:t>corrected by end 2012.</a:t>
            </a:r>
            <a:endParaRPr lang="en-GB" sz="2400" dirty="0"/>
          </a:p>
          <a:p>
            <a:r>
              <a:rPr lang="en-GB" sz="2400" dirty="0" smtClean="0"/>
              <a:t>Testing of the amplifier system continued into 2013. </a:t>
            </a:r>
          </a:p>
          <a:p>
            <a:r>
              <a:rPr lang="en-GB" sz="2400" dirty="0" smtClean="0"/>
              <a:t>Current maximum peak power achieved 1.2MW.</a:t>
            </a:r>
          </a:p>
          <a:p>
            <a:r>
              <a:rPr lang="en-GB" sz="2400" dirty="0" smtClean="0"/>
              <a:t>Currently exploiting old used tube to re-establish settings on the amplifier system.</a:t>
            </a:r>
          </a:p>
          <a:p>
            <a:r>
              <a:rPr lang="en-GB" sz="2400" dirty="0" smtClean="0"/>
              <a:t>Test re-started with expanded group including new RF engineer, PhD student and Strathclyde staff.</a:t>
            </a:r>
          </a:p>
          <a:p>
            <a:r>
              <a:rPr lang="en-GB" sz="2400" dirty="0" smtClean="0"/>
              <a:t>Power supply crowbar </a:t>
            </a:r>
            <a:r>
              <a:rPr lang="en-GB" sz="2400" dirty="0" smtClean="0"/>
              <a:t>issue</a:t>
            </a:r>
            <a:r>
              <a:rPr lang="en-GB" sz="2400" dirty="0" smtClean="0"/>
              <a:t>, </a:t>
            </a:r>
            <a:r>
              <a:rPr lang="en-GB" sz="2400" dirty="0" smtClean="0"/>
              <a:t>diagnosis in progress, alternate protection circuitry under consideration. (see procurement, later)</a:t>
            </a:r>
          </a:p>
          <a:p>
            <a:endParaRPr lang="en-GB" sz="20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Andrew Moss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16485" y="5443"/>
            <a:ext cx="1119301" cy="11193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7771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U:\A) Major Projects\4) MICE\40 - RF Systems\High Power Amplifier (TH116)\40kV Power Supply Rack\Crowbar\Tests May 2013\MICE Crowbar trigger system on test 07May13 00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095" b="9052"/>
          <a:stretch>
            <a:fillRect/>
          </a:stretch>
        </p:blipFill>
        <p:spPr bwMode="auto">
          <a:xfrm>
            <a:off x="5651500" y="3573463"/>
            <a:ext cx="2381250" cy="221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19" name="Picture 3" descr="U:\A) Major Projects\4) MICE\40 - RF Systems\High Power Amplifier (TH116)\40kV Power Supply Rack\Crowbar\Tests May 2013\MICE Crowbar trigger system on test 07May13 00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698" b="12640"/>
          <a:stretch>
            <a:fillRect/>
          </a:stretch>
        </p:blipFill>
        <p:spPr bwMode="auto">
          <a:xfrm>
            <a:off x="415925" y="476250"/>
            <a:ext cx="2976563" cy="173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20" name="TextBox 3"/>
          <p:cNvSpPr txBox="1">
            <a:spLocks noChangeArrowheads="1"/>
          </p:cNvSpPr>
          <p:nvPr/>
        </p:nvSpPr>
        <p:spPr bwMode="auto">
          <a:xfrm>
            <a:off x="3924300" y="657225"/>
            <a:ext cx="4464050" cy="3416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/>
            <a:r>
              <a:rPr lang="en-GB"/>
              <a:t>Crowbar Trigger System under investigation - May 2013</a:t>
            </a:r>
          </a:p>
          <a:p>
            <a:pPr eaLnBrk="1" hangingPunct="1"/>
            <a:endParaRPr lang="en-GB"/>
          </a:p>
          <a:p>
            <a:pPr eaLnBrk="1" hangingPunct="1"/>
            <a:r>
              <a:rPr lang="en-GB"/>
              <a:t>False triggers causing firing of crowbar at low voltages (~ 16 kV)</a:t>
            </a:r>
          </a:p>
          <a:p>
            <a:pPr eaLnBrk="1" hangingPunct="1"/>
            <a:endParaRPr lang="en-GB"/>
          </a:p>
          <a:p>
            <a:pPr eaLnBrk="1" hangingPunct="1"/>
            <a:r>
              <a:rPr lang="en-GB"/>
              <a:t>Earthing of circuit has been extensively reviewed and a few minor changes made.  These did not affect the premature trigger issue.</a:t>
            </a:r>
          </a:p>
          <a:p>
            <a:pPr eaLnBrk="1" hangingPunct="1"/>
            <a:endParaRPr lang="en-GB"/>
          </a:p>
          <a:p>
            <a:pPr eaLnBrk="1" hangingPunct="1"/>
            <a:endParaRPr lang="en-GB"/>
          </a:p>
        </p:txBody>
      </p:sp>
      <p:pic>
        <p:nvPicPr>
          <p:cNvPr id="9221" name="Picture 4" descr="U:\A) Major Projects\4) MICE\40 - RF Systems\High Power Amplifier (TH116)\40kV Power Supply Rack\Crowbar\Tests May 2013\MICE Crowbar trigger system on test 07May13 009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53" t="7657" b="12656"/>
          <a:stretch>
            <a:fillRect/>
          </a:stretch>
        </p:blipFill>
        <p:spPr bwMode="auto">
          <a:xfrm>
            <a:off x="444500" y="2582863"/>
            <a:ext cx="2968625" cy="180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22" name="Rectangle 1"/>
          <p:cNvSpPr>
            <a:spLocks noChangeArrowheads="1"/>
          </p:cNvSpPr>
          <p:nvPr/>
        </p:nvSpPr>
        <p:spPr bwMode="auto">
          <a:xfrm>
            <a:off x="509588" y="4941888"/>
            <a:ext cx="457200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GB"/>
              <a:t>Tests to determine if trigger signal is coming from the detector circuit (see photos) or is due to pulse firing unit (E2V MA2438B) operating spontaneously </a:t>
            </a:r>
          </a:p>
        </p:txBody>
      </p:sp>
    </p:spTree>
    <p:extLst>
      <p:ext uri="{BB962C8B-B14F-4D97-AF65-F5344CB8AC3E}">
        <p14:creationId xmlns:p14="http://schemas.microsoft.com/office/powerpoint/2010/main" val="28502544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15509</TotalTime>
  <Words>1324</Words>
  <Application>Microsoft Office PowerPoint</Application>
  <PresentationFormat>On-screen Show (4:3)</PresentationFormat>
  <Paragraphs>195</Paragraphs>
  <Slides>21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Office Theme</vt:lpstr>
      <vt:lpstr>RF Power </vt:lpstr>
      <vt:lpstr>Contents</vt:lpstr>
      <vt:lpstr>Schematic of System</vt:lpstr>
      <vt:lpstr>Digital  low level RF Control</vt:lpstr>
      <vt:lpstr>Digital LLRF Control</vt:lpstr>
      <vt:lpstr>Test system at Daresbury</vt:lpstr>
      <vt:lpstr>HT top box modification</vt:lpstr>
      <vt:lpstr>Current status of HP Tests</vt:lpstr>
      <vt:lpstr>PowerPoint Presentation</vt:lpstr>
      <vt:lpstr>PowerPoint Presentation</vt:lpstr>
      <vt:lpstr>PowerPoint Presentation</vt:lpstr>
      <vt:lpstr>RF Distribution – Final Installation </vt:lpstr>
      <vt:lpstr>Revised Co-Axial Distribution Network</vt:lpstr>
      <vt:lpstr>Designs of the RF Coax Support</vt:lpstr>
      <vt:lpstr>Procurement</vt:lpstr>
      <vt:lpstr>MICE Hall RF system for TIARA Test</vt:lpstr>
      <vt:lpstr>RF system monitoring and protection</vt:lpstr>
      <vt:lpstr>MTA 201-MHz Program Overview (Surface treatment, NF channel, MICE)</vt:lpstr>
      <vt:lpstr>201-MHz Single-Cavity Module</vt:lpstr>
      <vt:lpstr>201MHz Cavity Outlook</vt:lpstr>
      <vt:lpstr>Summary </vt:lpstr>
    </vt:vector>
  </TitlesOfParts>
  <Company>uni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RF Status Update</dc:title>
  <dc:creator>kr</dc:creator>
  <cp:lastModifiedBy>colin</cp:lastModifiedBy>
  <cp:revision>60</cp:revision>
  <cp:lastPrinted>2013-05-02T12:43:23Z</cp:lastPrinted>
  <dcterms:created xsi:type="dcterms:W3CDTF">2012-08-23T10:16:17Z</dcterms:created>
  <dcterms:modified xsi:type="dcterms:W3CDTF">2013-05-08T15:59:23Z</dcterms:modified>
</cp:coreProperties>
</file>