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doc" ContentType="application/msword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9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10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1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2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2" r:id="rId6"/>
    <p:sldMasterId id="2147483734" r:id="rId7"/>
    <p:sldMasterId id="2147483746" r:id="rId8"/>
    <p:sldMasterId id="2147483770" r:id="rId9"/>
    <p:sldMasterId id="2147483782" r:id="rId10"/>
    <p:sldMasterId id="2147483794" r:id="rId11"/>
    <p:sldMasterId id="2147483806" r:id="rId12"/>
    <p:sldMasterId id="2147483842" r:id="rId13"/>
  </p:sldMasterIdLst>
  <p:notesMasterIdLst>
    <p:notesMasterId r:id="rId40"/>
  </p:notes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  <p:sldId id="279" r:id="rId37"/>
    <p:sldId id="281" r:id="rId38"/>
    <p:sldId id="280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79" initials="a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5120"/>
    <a:srgbClr val="00FF00"/>
    <a:srgbClr val="FF8000"/>
    <a:srgbClr val="BFBFBF"/>
    <a:srgbClr val="006600"/>
    <a:srgbClr val="00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563" autoAdjust="0"/>
  </p:normalViewPr>
  <p:slideViewPr>
    <p:cSldViewPr showGuides="1">
      <p:cViewPr varScale="1">
        <p:scale>
          <a:sx n="166" d="100"/>
          <a:sy n="166" d="100"/>
        </p:scale>
        <p:origin x="-2696" y="-112"/>
      </p:cViewPr>
      <p:guideLst>
        <p:guide orient="horz" pos="2129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slide" Target="slides/slide10.xml"/><Relationship Id="rId24" Type="http://schemas.openxmlformats.org/officeDocument/2006/relationships/slide" Target="slides/slide11.xml"/><Relationship Id="rId25" Type="http://schemas.openxmlformats.org/officeDocument/2006/relationships/slide" Target="slides/slide12.xml"/><Relationship Id="rId26" Type="http://schemas.openxmlformats.org/officeDocument/2006/relationships/slide" Target="slides/slide13.xml"/><Relationship Id="rId27" Type="http://schemas.openxmlformats.org/officeDocument/2006/relationships/slide" Target="slides/slide14.xml"/><Relationship Id="rId28" Type="http://schemas.openxmlformats.org/officeDocument/2006/relationships/slide" Target="slides/slide15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7.xml"/><Relationship Id="rId31" Type="http://schemas.openxmlformats.org/officeDocument/2006/relationships/slide" Target="slides/slide18.xml"/><Relationship Id="rId32" Type="http://schemas.openxmlformats.org/officeDocument/2006/relationships/slide" Target="slides/slide19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20.xml"/><Relationship Id="rId34" Type="http://schemas.openxmlformats.org/officeDocument/2006/relationships/slide" Target="slides/slide21.xml"/><Relationship Id="rId35" Type="http://schemas.openxmlformats.org/officeDocument/2006/relationships/slide" Target="slides/slide22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Relationship Id="rId37" Type="http://schemas.openxmlformats.org/officeDocument/2006/relationships/slide" Target="slides/slide24.xml"/><Relationship Id="rId38" Type="http://schemas.openxmlformats.org/officeDocument/2006/relationships/slide" Target="slides/slide25.xml"/><Relationship Id="rId39" Type="http://schemas.openxmlformats.org/officeDocument/2006/relationships/slide" Target="slides/slide26.xml"/><Relationship Id="rId40" Type="http://schemas.openxmlformats.org/officeDocument/2006/relationships/notesMaster" Target="notesMasters/notesMaster1.xml"/><Relationship Id="rId41" Type="http://schemas.openxmlformats.org/officeDocument/2006/relationships/printerSettings" Target="printerSettings/printerSettings1.bin"/><Relationship Id="rId42" Type="http://schemas.openxmlformats.org/officeDocument/2006/relationships/commentAuthors" Target="commentAuthors.xml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D705F-B394-464E-B433-3DE5C596BE11}" type="datetimeFigureOut">
              <a:rPr lang="en-GB" smtClean="0"/>
              <a:pPr/>
              <a:t>09/05/2013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38BC1-5116-42E9-9FD1-534C1449E49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05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5.png"/><Relationship Id="rId3" Type="http://schemas.openxmlformats.org/officeDocument/2006/relationships/image" Target="../media/image1.jpe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6.jpeg"/><Relationship Id="rId3" Type="http://schemas.openxmlformats.org/officeDocument/2006/relationships/image" Target="../media/image1.jpe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7.jpeg"/><Relationship Id="rId3" Type="http://schemas.openxmlformats.org/officeDocument/2006/relationships/image" Target="../media/image1.jpeg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2.wmf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6156" y="3043"/>
            <a:ext cx="2297844" cy="689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692696"/>
            <a:ext cx="4857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K. Long, </a:t>
            </a:r>
            <a:r>
              <a:rPr lang="en-GB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fld id="{B46D80FD-1E49-4E81-A679-73D7E036491C}" type="datetime3">
              <a:rPr lang="en-GB" sz="1800" b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 May 2013</a:t>
            </a:fld>
            <a:endParaRPr lang="en-GB" sz="1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09/05/2013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9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9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816030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05600" y="6101032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6396335"/>
            <a:ext cx="4857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24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4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9 May 2013</a:t>
            </a:fld>
            <a:endParaRPr lang="en-GB" sz="2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99615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332207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97416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52566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86615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17562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331816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416247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4252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09/05/2013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072422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3819311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ogo_BB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234891"/>
          </a:xfrm>
          <a:prstGeom prst="rect">
            <a:avLst/>
          </a:prstGeom>
        </p:spPr>
      </p:pic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46156" y="3043"/>
            <a:ext cx="2297844" cy="689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692696"/>
            <a:ext cx="48577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r>
              <a:rPr lang="en-GB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b="1" dirty="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</a:br>
            <a:fld id="{B46D80FD-1E49-4E81-A679-73D7E036491C}" type="datetime3">
              <a:rPr lang="en-GB" b="1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9 May 2013</a:t>
            </a:fld>
            <a:endParaRPr lang="en-GB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991762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9529508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309364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2390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23635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890425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580811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20782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447800"/>
            <a:ext cx="8458200" cy="1600200"/>
          </a:xfrm>
          <a:solidFill>
            <a:srgbClr val="FFFF00"/>
          </a:solidFill>
        </p:spPr>
        <p:txBody>
          <a:bodyPr/>
          <a:lstStyle>
            <a:lvl1pPr>
              <a:defRPr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311300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</p:spPr>
      </p:pic>
      <p:sp>
        <p:nvSpPr>
          <p:cNvPr id="311301" name="Text Box 5"/>
          <p:cNvSpPr txBox="1">
            <a:spLocks noChangeArrowheads="1"/>
          </p:cNvSpPr>
          <p:nvPr/>
        </p:nvSpPr>
        <p:spPr bwMode="auto">
          <a:xfrm>
            <a:off x="2714625" y="0"/>
            <a:ext cx="6429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GB" sz="2800" b="1" dirty="0" smtClean="0">
                <a:solidFill>
                  <a:srgbClr val="FFFFCC"/>
                </a:solidFill>
                <a:latin typeface="Times New Roman" pitchFamily="18" charset="0"/>
                <a:cs typeface="Arial" charset="0"/>
              </a:rPr>
              <a:t>K. Long, </a:t>
            </a:r>
            <a:fld id="{FEB0E208-6759-44CC-95DA-736AD889AAB9}" type="datetime3">
              <a:rPr lang="en-GB" sz="2800" b="1" smtClean="0">
                <a:solidFill>
                  <a:srgbClr val="FFFFCC"/>
                </a:solidFill>
                <a:latin typeface="Times New Roman" pitchFamily="18" charset="0"/>
                <a:cs typeface="Arial" charset="0"/>
              </a:rPr>
              <a:pPr algn="r" fontAlgn="base">
                <a:spcBef>
                  <a:spcPct val="50000"/>
                </a:spcBef>
                <a:spcAft>
                  <a:spcPct val="0"/>
                </a:spcAft>
              </a:pPr>
              <a:t>9 May 2013</a:t>
            </a:fld>
            <a:endParaRPr lang="en-GB" sz="2800" b="1" dirty="0" smtClean="0">
              <a:solidFill>
                <a:srgbClr val="FFFFCC"/>
              </a:solidFill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045526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3754998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796768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_2385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46393"/>
          </a:xfrm>
          <a:prstGeom prst="rect">
            <a:avLst/>
          </a:prstGeom>
        </p:spPr>
      </p:pic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05600" y="6101032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6396335"/>
            <a:ext cx="4857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24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4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9 May 2013</a:t>
            </a:fld>
            <a:endParaRPr lang="en-GB" sz="24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291170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5981456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500740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598729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458986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7255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36928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2710494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357970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2311267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7231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0560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9 May 2013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lvl2pPr>
              <a:defRPr b="1">
                <a:solidFill>
                  <a:srgbClr val="FFC000"/>
                </a:solidFill>
              </a:defRPr>
            </a:lvl2pPr>
            <a:lvl3pPr>
              <a:defRPr b="1">
                <a:solidFill>
                  <a:srgbClr val="00FF00"/>
                </a:solidFill>
              </a:defRPr>
            </a:lvl3pPr>
            <a:lvl4pPr>
              <a:defRPr b="1">
                <a:solidFill>
                  <a:srgbClr val="66FFFF"/>
                </a:solidFill>
              </a:defRPr>
            </a:lvl4pPr>
            <a:lvl5pPr>
              <a:defRPr b="1">
                <a:solidFill>
                  <a:srgbClr val="FF0000"/>
                </a:solidFill>
              </a:defRPr>
            </a:lvl5pPr>
            <a:lvl6pPr>
              <a:defRPr>
                <a:solidFill>
                  <a:schemeClr val="bg1">
                    <a:lumMod val="95000"/>
                  </a:schemeClr>
                </a:solidFill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347E8-38B6-46E7-BEF2-7BAC618809D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r">
              <a:defRPr sz="4000" b="1" cap="all"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450EA-9A08-43FB-9044-F456722C97B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BEB85-40C7-4048-A383-C5F10F173D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7299C-8D3B-4F1B-B9A7-C8F9B0B3BA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924BA-D1B1-49A9-BB51-0D62F5ECC81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DA7B6-FE23-4E46-9BC5-63F9D6A90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A81E0-2AD9-4B5C-BBA5-37B145F60FB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CFE87-2C63-4FBF-97A1-67107CB11F5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496F4-EEED-4CE8-B7E3-2479000CB6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06CD-FA3D-4339-AA4C-9D86CA904AA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A6793-1F12-43CC-83A9-C28CBDB24F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1E6F0-99AD-4A23-BEA0-A2E713A0BB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3F338-CCC3-41E3-85CB-30A6640E86C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338B9-EDA9-4D02-B2BA-41BA3EF9E5E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994E1-47AE-4534-B96E-24D9092A39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97494-90AB-4F3E-9FE7-24A3A4E23B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6B237-94C2-4793-8136-DF347D1DAB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04800" y="1447800"/>
            <a:ext cx="8458200" cy="1600200"/>
          </a:xfrm>
          <a:solidFill>
            <a:srgbClr val="FFFF00"/>
          </a:solidFill>
        </p:spPr>
        <p:txBody>
          <a:bodyPr/>
          <a:lstStyle>
            <a:lvl1pPr>
              <a:defRPr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7658" name="Picture 10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</p:spPr>
      </p:pic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2714625" y="0"/>
            <a:ext cx="6429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GB" sz="2800" b="1" dirty="0" smtClean="0">
                <a:solidFill>
                  <a:srgbClr val="FFFFCC"/>
                </a:solidFill>
                <a:cs typeface="Arial" pitchFamily="34" charset="0"/>
              </a:rPr>
              <a:t>K. Long, </a:t>
            </a:r>
            <a:fld id="{5FDF8525-CCCE-4582-8ECC-51A1A9E69662}" type="datetime3">
              <a:rPr lang="en-GB" sz="2800" b="1" smtClean="0">
                <a:solidFill>
                  <a:srgbClr val="FFFFCC"/>
                </a:solidFill>
                <a:cs typeface="Arial" pitchFamily="34" charset="0"/>
              </a:rPr>
              <a:pPr algn="r" fontAlgn="base">
                <a:spcBef>
                  <a:spcPct val="50000"/>
                </a:spcBef>
                <a:spcAft>
                  <a:spcPct val="0"/>
                </a:spcAft>
              </a:pPr>
              <a:t>9 May 2013</a:t>
            </a:fld>
            <a:endParaRPr lang="en-GB" sz="2800" b="1" dirty="0" smtClean="0">
              <a:solidFill>
                <a:srgbClr val="FFFFCC"/>
              </a:solidFill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6384925"/>
            <a:ext cx="8458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48600" y="76200"/>
            <a:ext cx="857250" cy="974725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</p:pic>
      <p:graphicFrame>
        <p:nvGraphicFramePr>
          <p:cNvPr id="7" name="Object 11"/>
          <p:cNvGraphicFramePr>
            <a:graphicFrameLocks noChangeAspect="1"/>
          </p:cNvGraphicFramePr>
          <p:nvPr/>
        </p:nvGraphicFramePr>
        <p:xfrm>
          <a:off x="304800" y="304800"/>
          <a:ext cx="1343025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1" name="Document" r:id="rId4" imgW="3683000" imgH="1104900" progId="Word.Document.8">
                  <p:embed/>
                </p:oleObj>
              </mc:Choice>
              <mc:Fallback>
                <p:oleObj name="Document" r:id="rId4" imgW="3683000" imgH="1104900" progId="Word.Document.8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04800"/>
                        <a:ext cx="1343025" cy="403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"/>
            <a:ext cx="6324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228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40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prstClr val="black"/>
                </a:solidFill>
              </a:rPr>
              <a:t>August 24-26, 2010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MAP Review - MICE Overview - L. Coney                    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5894E3C-3540-4A80-99EF-6E5D5883DBC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9 May 2013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9 May 2013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09/05/2013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sissmallbottom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09/05/2013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30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0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9 May 2013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81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09/05/2013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73848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735150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176651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073092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787115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91877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46960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154841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072373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0033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GB" noProof="0" smtClean="0"/>
              <a:t>Drag picture to placeholder or click icon to add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09/05/2013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3" y="213047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99" indent="0" algn="ctr">
              <a:buNone/>
              <a:defRPr/>
            </a:lvl2pPr>
            <a:lvl3pPr marL="914199" indent="0" algn="ctr">
              <a:buNone/>
              <a:defRPr/>
            </a:lvl3pPr>
            <a:lvl4pPr marL="1371297" indent="0" algn="ctr">
              <a:buNone/>
              <a:defRPr/>
            </a:lvl4pPr>
            <a:lvl5pPr marL="1828398" indent="0" algn="ctr">
              <a:buNone/>
              <a:defRPr/>
            </a:lvl5pPr>
            <a:lvl6pPr marL="2285498" indent="0" algn="ctr">
              <a:buNone/>
              <a:defRPr/>
            </a:lvl6pPr>
            <a:lvl7pPr marL="2742596" indent="0" algn="ctr">
              <a:buNone/>
              <a:defRPr/>
            </a:lvl7pPr>
            <a:lvl8pPr marL="3199698" indent="0" algn="ctr">
              <a:buNone/>
              <a:defRPr/>
            </a:lvl8pPr>
            <a:lvl9pPr marL="365679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229108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45359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5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99" indent="0">
              <a:buNone/>
              <a:defRPr sz="1800"/>
            </a:lvl2pPr>
            <a:lvl3pPr marL="914199" indent="0">
              <a:buNone/>
              <a:defRPr sz="1600"/>
            </a:lvl3pPr>
            <a:lvl4pPr marL="1371297" indent="0">
              <a:buNone/>
              <a:defRPr sz="1400"/>
            </a:lvl4pPr>
            <a:lvl5pPr marL="1828398" indent="0">
              <a:buNone/>
              <a:defRPr sz="1400"/>
            </a:lvl5pPr>
            <a:lvl6pPr marL="2285498" indent="0">
              <a:buNone/>
              <a:defRPr sz="1400"/>
            </a:lvl6pPr>
            <a:lvl7pPr marL="2742596" indent="0">
              <a:buNone/>
              <a:defRPr sz="1400"/>
            </a:lvl7pPr>
            <a:lvl8pPr marL="3199698" indent="0">
              <a:buNone/>
              <a:defRPr sz="1400"/>
            </a:lvl8pPr>
            <a:lvl9pPr marL="365679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35488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5122105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9" indent="0">
              <a:buNone/>
              <a:defRPr sz="2000" b="1"/>
            </a:lvl2pPr>
            <a:lvl3pPr marL="914199" indent="0">
              <a:buNone/>
              <a:defRPr sz="1800" b="1"/>
            </a:lvl3pPr>
            <a:lvl4pPr marL="1371297" indent="0">
              <a:buNone/>
              <a:defRPr sz="1600" b="1"/>
            </a:lvl4pPr>
            <a:lvl5pPr marL="1828398" indent="0">
              <a:buNone/>
              <a:defRPr sz="1600" b="1"/>
            </a:lvl5pPr>
            <a:lvl6pPr marL="2285498" indent="0">
              <a:buNone/>
              <a:defRPr sz="1600" b="1"/>
            </a:lvl6pPr>
            <a:lvl7pPr marL="2742596" indent="0">
              <a:buNone/>
              <a:defRPr sz="1600" b="1"/>
            </a:lvl7pPr>
            <a:lvl8pPr marL="3199698" indent="0">
              <a:buNone/>
              <a:defRPr sz="1600" b="1"/>
            </a:lvl8pPr>
            <a:lvl9pPr marL="365679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505861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836566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0882949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9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836424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9" indent="0">
              <a:buNone/>
              <a:defRPr sz="2800"/>
            </a:lvl2pPr>
            <a:lvl3pPr marL="914199" indent="0">
              <a:buNone/>
              <a:defRPr sz="2400"/>
            </a:lvl3pPr>
            <a:lvl4pPr marL="1371297" indent="0">
              <a:buNone/>
              <a:defRPr sz="2000"/>
            </a:lvl4pPr>
            <a:lvl5pPr marL="1828398" indent="0">
              <a:buNone/>
              <a:defRPr sz="2000"/>
            </a:lvl5pPr>
            <a:lvl6pPr marL="2285498" indent="0">
              <a:buNone/>
              <a:defRPr sz="2000"/>
            </a:lvl6pPr>
            <a:lvl7pPr marL="2742596" indent="0">
              <a:buNone/>
              <a:defRPr sz="2000"/>
            </a:lvl7pPr>
            <a:lvl8pPr marL="3199698" indent="0">
              <a:buNone/>
              <a:defRPr sz="2000"/>
            </a:lvl8pPr>
            <a:lvl9pPr marL="3656799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9" indent="0">
              <a:buNone/>
              <a:defRPr sz="1200"/>
            </a:lvl2pPr>
            <a:lvl3pPr marL="914199" indent="0">
              <a:buNone/>
              <a:defRPr sz="1000"/>
            </a:lvl3pPr>
            <a:lvl4pPr marL="1371297" indent="0">
              <a:buNone/>
              <a:defRPr sz="900"/>
            </a:lvl4pPr>
            <a:lvl5pPr marL="1828398" indent="0">
              <a:buNone/>
              <a:defRPr sz="900"/>
            </a:lvl5pPr>
            <a:lvl6pPr marL="2285498" indent="0">
              <a:buNone/>
              <a:defRPr sz="900"/>
            </a:lvl6pPr>
            <a:lvl7pPr marL="2742596" indent="0">
              <a:buNone/>
              <a:defRPr sz="900"/>
            </a:lvl7pPr>
            <a:lvl8pPr marL="3199698" indent="0">
              <a:buNone/>
              <a:defRPr sz="900"/>
            </a:lvl8pPr>
            <a:lvl9pPr marL="365679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9758846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9534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0.xml"/><Relationship Id="rId12" Type="http://schemas.openxmlformats.org/officeDocument/2006/relationships/theme" Target="../theme/theme10.xml"/><Relationship Id="rId1" Type="http://schemas.openxmlformats.org/officeDocument/2006/relationships/slideLayout" Target="../slideLayouts/slideLayout90.xml"/><Relationship Id="rId2" Type="http://schemas.openxmlformats.org/officeDocument/2006/relationships/slideLayout" Target="../slideLayouts/slideLayout91.xml"/><Relationship Id="rId3" Type="http://schemas.openxmlformats.org/officeDocument/2006/relationships/slideLayout" Target="../slideLayouts/slideLayout92.xml"/><Relationship Id="rId4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6.xml"/><Relationship Id="rId8" Type="http://schemas.openxmlformats.org/officeDocument/2006/relationships/slideLayout" Target="../slideLayouts/slideLayout97.xml"/><Relationship Id="rId9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1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07.xml"/><Relationship Id="rId8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2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112.xml"/><Relationship Id="rId2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18.xml"/><Relationship Id="rId8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3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29.xml"/><Relationship Id="rId8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8.xml"/><Relationship Id="rId12" Type="http://schemas.openxmlformats.org/officeDocument/2006/relationships/theme" Target="../theme/theme8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9.xml"/><Relationship Id="rId3" Type="http://schemas.openxmlformats.org/officeDocument/2006/relationships/slideLayout" Target="../slideLayouts/slideLayout70.xml"/><Relationship Id="rId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4.xml"/><Relationship Id="rId8" Type="http://schemas.openxmlformats.org/officeDocument/2006/relationships/slideLayout" Target="../slideLayouts/slideLayout75.xml"/><Relationship Id="rId9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79.xml"/><Relationship Id="rId2" Type="http://schemas.openxmlformats.org/officeDocument/2006/relationships/slideLayout" Target="../slideLayouts/slideLayout80.xml"/><Relationship Id="rId3" Type="http://schemas.openxmlformats.org/officeDocument/2006/relationships/slideLayout" Target="../slideLayouts/slideLayout81.xml"/><Relationship Id="rId4" Type="http://schemas.openxmlformats.org/officeDocument/2006/relationships/slideLayout" Target="../slideLayouts/slideLayout82.xml"/><Relationship Id="rId5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5.xml"/><Relationship Id="rId8" Type="http://schemas.openxmlformats.org/officeDocument/2006/relationships/slideLayout" Target="../slideLayouts/slideLayout86.xml"/><Relationship Id="rId9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 smtClean="0"/>
              <a:pPr/>
              <a:t>09/05/2013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1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11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43" y="6165850"/>
            <a:ext cx="82073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0" tIns="45696" rIns="91390" bIns="45696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4379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0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1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29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398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25" indent="-342825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786" indent="-285686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749" indent="-22855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9848" indent="-2285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69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0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148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247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346" indent="-22855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7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96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98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99" algn="l" defTabSz="91419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1421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8989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4178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3160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310276" name="Line 4"/>
          <p:cNvSpPr>
            <a:spLocks noChangeShapeType="1"/>
          </p:cNvSpPr>
          <p:nvPr/>
        </p:nvSpPr>
        <p:spPr bwMode="auto">
          <a:xfrm>
            <a:off x="5795963" y="765175"/>
            <a:ext cx="3348037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3200" b="1" dirty="0" smtClean="0">
              <a:solidFill>
                <a:srgbClr val="FFCC00"/>
              </a:solidFill>
              <a:cs typeface="Arial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xmlns:p14="http://schemas.microsoft.com/office/powerpoint/2010/main">
    <p:fade/>
  </p:transition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sz="3200" b="1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sz="2400" b="1">
          <a:solidFill>
            <a:srgbClr val="FFCC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 b="1">
          <a:solidFill>
            <a:srgbClr val="00F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C15101-DFFF-4CAA-AE93-B7D24E12C55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080060-40C5-4FA9-B3AB-EA8B673958D0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>
            <a:off x="5795963" y="765175"/>
            <a:ext cx="3348037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3200" b="1" dirty="0" smtClean="0">
              <a:solidFill>
                <a:srgbClr val="FFCC00"/>
              </a:solidFill>
              <a:cs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sz="3200" b="1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sz="2400" b="1">
          <a:solidFill>
            <a:srgbClr val="FFCC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 b="1">
          <a:solidFill>
            <a:srgbClr val="00F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0" y="1143000"/>
            <a:ext cx="91440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August 24-26, 2010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MAP Review - MICE Overview - L. Coney                   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7A3611A-3316-4A9D-8E08-7540EE7BD76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2800" kern="1200">
          <a:solidFill>
            <a:schemeClr val="hlink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2400" kern="1200">
          <a:solidFill>
            <a:srgbClr val="0080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2000" kern="1200">
          <a:solidFill>
            <a:srgbClr val="6600FF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s"/>
        <a:defRPr sz="2000" kern="1200">
          <a:solidFill>
            <a:srgbClr val="6633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sissmallbottom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0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09/05/2013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5128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53900"/>
            <a:ext cx="7772400" cy="144655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Magnetic field mitigation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"/>
            <a:ext cx="9144000" cy="679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542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00"/>
            <a:ext cx="9144000" cy="671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6739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in R9: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3141056"/>
            <a:ext cx="5353684" cy="360031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354957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I. Taylor, C. </a:t>
            </a:r>
            <a:r>
              <a:rPr lang="en-US" sz="1600" b="1" dirty="0" err="1" smtClean="0">
                <a:solidFill>
                  <a:srgbClr val="FFFFFF"/>
                </a:solidFill>
              </a:rPr>
              <a:t>Pidcott</a:t>
            </a:r>
            <a:r>
              <a:rPr lang="en-US" sz="1600" b="1" dirty="0" smtClean="0">
                <a:solidFill>
                  <a:srgbClr val="FFFFFF"/>
                </a:solidFill>
              </a:rPr>
              <a:t>, C. </a:t>
            </a:r>
            <a:r>
              <a:rPr lang="en-US" sz="1600" b="1" dirty="0" err="1" smtClean="0">
                <a:solidFill>
                  <a:srgbClr val="FFFFFF"/>
                </a:solidFill>
              </a:rPr>
              <a:t>MacWaters</a:t>
            </a:r>
            <a:r>
              <a:rPr lang="en-US" sz="1600" b="1" dirty="0" smtClean="0">
                <a:solidFill>
                  <a:srgbClr val="FFFFFF"/>
                </a:solidFill>
              </a:rPr>
              <a:t> et al.</a:t>
            </a:r>
            <a:endParaRPr lang="en-US" sz="1600" b="1" dirty="0" smtClean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85800"/>
            <a:ext cx="5185079" cy="310324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846692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6464" y="3896422"/>
            <a:ext cx="4476551" cy="220907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50" y="46460"/>
            <a:ext cx="4442160" cy="327493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1531" y="46554"/>
            <a:ext cx="4475832" cy="333323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95" y="3433763"/>
            <a:ext cx="4415314" cy="336161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92349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for measurements: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Measurements taken around and inside compressors and racks:</a:t>
            </a:r>
          </a:p>
          <a:p>
            <a:pPr lvl="1"/>
            <a:r>
              <a:rPr lang="en-US" dirty="0" smtClean="0"/>
              <a:t>Rack/compressor model being built (M. George)</a:t>
            </a:r>
          </a:p>
          <a:p>
            <a:pPr lvl="1"/>
            <a:r>
              <a:rPr lang="en-US" dirty="0" smtClean="0"/>
              <a:t>Comparison of measurement and model in preparation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Measurements of stray field in </a:t>
            </a:r>
            <a:r>
              <a:rPr lang="en-US" dirty="0" err="1" smtClean="0"/>
              <a:t>neighbourhood</a:t>
            </a:r>
            <a:r>
              <a:rPr lang="en-US" dirty="0" smtClean="0"/>
              <a:t> of racks and compressors made in the Wang set up (P. </a:t>
            </a:r>
            <a:r>
              <a:rPr lang="en-US" dirty="0" err="1" smtClean="0"/>
              <a:t>Hanlet</a:t>
            </a:r>
            <a:r>
              <a:rPr lang="en-US" dirty="0" smtClean="0"/>
              <a:t> et al):</a:t>
            </a:r>
          </a:p>
          <a:p>
            <a:pPr lvl="1"/>
            <a:r>
              <a:rPr lang="en-US" dirty="0" smtClean="0"/>
              <a:t>Comparison of measurement to model in preparation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0575" y="2301294"/>
            <a:ext cx="3426494" cy="259228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657338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 plan: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Mitigation of stray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2723144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Mitigation plan: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CM35 agreed:</a:t>
            </a:r>
          </a:p>
          <a:p>
            <a:pPr lvl="1"/>
            <a:r>
              <a:rPr lang="en-US" dirty="0" smtClean="0"/>
              <a:t>Baseline:</a:t>
            </a:r>
          </a:p>
          <a:p>
            <a:pPr lvl="2"/>
            <a:r>
              <a:rPr lang="en-US" dirty="0" smtClean="0"/>
              <a:t>Remove equipment from areas of high field and shield equipment that can not be moved;</a:t>
            </a:r>
          </a:p>
          <a:p>
            <a:pPr lvl="1"/>
            <a:r>
              <a:rPr lang="en-US" dirty="0" smtClean="0"/>
              <a:t>Mitigation of technical risk in the baseline:</a:t>
            </a:r>
          </a:p>
          <a:p>
            <a:pPr lvl="2"/>
            <a:r>
              <a:rPr lang="en-US" dirty="0" smtClean="0"/>
              <a:t>Develop partial return yoke design and integration plan;</a:t>
            </a:r>
          </a:p>
          <a:p>
            <a:r>
              <a:rPr lang="en-US" dirty="0" smtClean="0"/>
              <a:t>Status of work follows:</a:t>
            </a:r>
          </a:p>
          <a:p>
            <a:pPr lvl="1"/>
            <a:r>
              <a:rPr lang="en-US" dirty="0" smtClean="0"/>
              <a:t>Most critical equipment that requires local shielding is the tracker readout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36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eg-Wst-Wll-Dsgn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77" y="81258"/>
            <a:ext cx="6510447" cy="334774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5" name="Picture 4" descr="Integ-Sth-Mds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501008"/>
            <a:ext cx="6272334" cy="328498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6519446"/>
            <a:ext cx="140395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J. Tarrant et al</a:t>
            </a:r>
            <a:endParaRPr lang="en-US" sz="1600" b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6643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teg-RR2-MLC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98" y="989091"/>
            <a:ext cx="8820472" cy="4810413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0" y="6519446"/>
            <a:ext cx="140395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J. Tarrant et al</a:t>
            </a:r>
            <a:endParaRPr lang="en-US" sz="1600" b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1076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Tracker cryostat: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52736"/>
            <a:ext cx="8676456" cy="562730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-802"/>
            <a:ext cx="137740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C. </a:t>
            </a:r>
            <a:r>
              <a:rPr lang="en-US" sz="1600" b="1" dirty="0" err="1" smtClean="0">
                <a:solidFill>
                  <a:srgbClr val="FFFFFF"/>
                </a:solidFill>
              </a:rPr>
              <a:t>MacWaters</a:t>
            </a:r>
            <a:endParaRPr lang="en-US" sz="1600" b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2775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Acknowlledge</a:t>
            </a:r>
            <a:r>
              <a:rPr lang="en-US" dirty="0" err="1" smtClean="0"/>
              <a:t>ments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Victoria </a:t>
            </a:r>
            <a:r>
              <a:rPr lang="en-US" dirty="0" err="1"/>
              <a:t>Bayliss</a:t>
            </a:r>
            <a:endParaRPr lang="en-US" dirty="0"/>
          </a:p>
          <a:p>
            <a:r>
              <a:rPr lang="en-US" dirty="0" smtClean="0"/>
              <a:t>John </a:t>
            </a:r>
            <a:r>
              <a:rPr lang="en-US" dirty="0"/>
              <a:t>Cobb</a:t>
            </a:r>
          </a:p>
          <a:p>
            <a:r>
              <a:rPr lang="en-US" dirty="0" smtClean="0"/>
              <a:t>Luke </a:t>
            </a:r>
            <a:r>
              <a:rPr lang="en-US" dirty="0"/>
              <a:t>Fry</a:t>
            </a:r>
          </a:p>
          <a:p>
            <a:r>
              <a:rPr lang="en-US" dirty="0" smtClean="0"/>
              <a:t>Melissa </a:t>
            </a:r>
            <a:r>
              <a:rPr lang="en-US" dirty="0"/>
              <a:t>George</a:t>
            </a:r>
          </a:p>
          <a:p>
            <a:r>
              <a:rPr lang="en-US" dirty="0" err="1" smtClean="0"/>
              <a:t>Pierrick</a:t>
            </a:r>
            <a:r>
              <a:rPr lang="en-US" dirty="0" smtClean="0"/>
              <a:t> </a:t>
            </a:r>
            <a:r>
              <a:rPr lang="en-US" dirty="0" err="1"/>
              <a:t>Hanlet</a:t>
            </a:r>
            <a:endParaRPr lang="en-US" dirty="0"/>
          </a:p>
          <a:p>
            <a:r>
              <a:rPr lang="en-US" dirty="0" smtClean="0"/>
              <a:t>Ken </a:t>
            </a:r>
            <a:r>
              <a:rPr lang="en-US" dirty="0"/>
              <a:t>Long</a:t>
            </a:r>
          </a:p>
          <a:p>
            <a:r>
              <a:rPr lang="en-US" dirty="0" smtClean="0"/>
              <a:t>Craig </a:t>
            </a:r>
            <a:r>
              <a:rPr lang="en-US" dirty="0" err="1"/>
              <a:t>Macwaters</a:t>
            </a:r>
            <a:endParaRPr lang="en-US" dirty="0"/>
          </a:p>
          <a:p>
            <a:r>
              <a:rPr lang="en-US" dirty="0" err="1" smtClean="0"/>
              <a:t>Courthold</a:t>
            </a:r>
            <a:r>
              <a:rPr lang="en-US" dirty="0" smtClean="0"/>
              <a:t> </a:t>
            </a:r>
            <a:r>
              <a:rPr lang="en-US" dirty="0"/>
              <a:t>Mike</a:t>
            </a:r>
          </a:p>
          <a:p>
            <a:r>
              <a:rPr lang="en-US" dirty="0" smtClean="0"/>
              <a:t>Ian </a:t>
            </a:r>
            <a:r>
              <a:rPr lang="en-US" dirty="0" err="1"/>
              <a:t>Mullacrane</a:t>
            </a:r>
            <a:endParaRPr lang="en-US" dirty="0"/>
          </a:p>
          <a:p>
            <a:r>
              <a:rPr lang="en-US" dirty="0" smtClean="0"/>
              <a:t>Roy </a:t>
            </a:r>
            <a:r>
              <a:rPr lang="en-US" dirty="0" err="1"/>
              <a:t>Preece</a:t>
            </a:r>
            <a:endParaRPr lang="en-US" dirty="0"/>
          </a:p>
          <a:p>
            <a:r>
              <a:rPr lang="en-US" dirty="0" smtClean="0"/>
              <a:t>Paul </a:t>
            </a:r>
            <a:r>
              <a:rPr lang="en-US" dirty="0"/>
              <a:t>Smith</a:t>
            </a:r>
          </a:p>
          <a:p>
            <a:r>
              <a:rPr lang="en-US" dirty="0" smtClean="0"/>
              <a:t>Jason </a:t>
            </a:r>
            <a:r>
              <a:rPr lang="en-US" dirty="0"/>
              <a:t>Tarrant</a:t>
            </a:r>
          </a:p>
          <a:p>
            <a:r>
              <a:rPr lang="en-US" dirty="0" smtClean="0"/>
              <a:t>John </a:t>
            </a:r>
            <a:r>
              <a:rPr lang="en-US" dirty="0"/>
              <a:t>Webb</a:t>
            </a:r>
          </a:p>
          <a:p>
            <a:r>
              <a:rPr lang="en-US" dirty="0" err="1" smtClean="0"/>
              <a:t>Holger</a:t>
            </a:r>
            <a:r>
              <a:rPr lang="en-US" dirty="0" smtClean="0"/>
              <a:t> Witter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596336" y="5949280"/>
            <a:ext cx="1432403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rgbClr val="FFFFFF"/>
                </a:solidFill>
              </a:rPr>
              <a:t>Apologies if</a:t>
            </a:r>
            <a:br>
              <a:rPr lang="en-US" sz="1600" b="1" dirty="0" smtClean="0">
                <a:solidFill>
                  <a:srgbClr val="FFFFFF"/>
                </a:solidFill>
              </a:rPr>
            </a:br>
            <a:r>
              <a:rPr lang="en-US" sz="1600" b="1" dirty="0" smtClean="0">
                <a:solidFill>
                  <a:srgbClr val="FFFFFF"/>
                </a:solidFill>
              </a:rPr>
              <a:t>I have omitted</a:t>
            </a:r>
            <a:br>
              <a:rPr lang="en-US" sz="1600" b="1" dirty="0" smtClean="0">
                <a:solidFill>
                  <a:srgbClr val="FFFFFF"/>
                </a:solidFill>
              </a:rPr>
            </a:br>
            <a:r>
              <a:rPr lang="en-US" sz="1600" b="1" dirty="0" smtClean="0">
                <a:solidFill>
                  <a:srgbClr val="FFFFFF"/>
                </a:solidFill>
              </a:rPr>
              <a:t>you!</a:t>
            </a:r>
          </a:p>
        </p:txBody>
      </p:sp>
    </p:spTree>
    <p:extLst>
      <p:ext uri="{BB962C8B-B14F-4D97-AF65-F5344CB8AC3E}">
        <p14:creationId xmlns:p14="http://schemas.microsoft.com/office/powerpoint/2010/main" val="2178745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Tracker cryostat: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404" y="765135"/>
            <a:ext cx="8820472" cy="573205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-27384"/>
            <a:ext cx="137740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C. </a:t>
            </a:r>
            <a:r>
              <a:rPr lang="en-US" sz="1600" b="1" dirty="0" err="1" smtClean="0">
                <a:solidFill>
                  <a:srgbClr val="FFFFFF"/>
                </a:solidFill>
              </a:rPr>
              <a:t>MacWaters</a:t>
            </a:r>
            <a:endParaRPr lang="en-US" sz="1600" b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2466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analysis: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Lid heater box:</a:t>
            </a:r>
          </a:p>
          <a:p>
            <a:pPr lvl="1"/>
            <a:r>
              <a:rPr lang="en-US" dirty="0" smtClean="0"/>
              <a:t>Remote</a:t>
            </a:r>
          </a:p>
          <a:p>
            <a:r>
              <a:rPr lang="en-US" dirty="0" smtClean="0"/>
              <a:t>Shielding to be assessed for:</a:t>
            </a:r>
          </a:p>
          <a:p>
            <a:pPr lvl="1"/>
            <a:r>
              <a:rPr lang="en-US" dirty="0" smtClean="0"/>
              <a:t>Cold head</a:t>
            </a:r>
          </a:p>
          <a:p>
            <a:pPr lvl="1"/>
            <a:r>
              <a:rPr lang="en-US" dirty="0" smtClean="0"/>
              <a:t>AFE transformer</a:t>
            </a:r>
          </a:p>
          <a:p>
            <a:pPr lvl="1"/>
            <a:r>
              <a:rPr lang="en-US" dirty="0" smtClean="0"/>
              <a:t>Cold-cathode </a:t>
            </a:r>
            <a:r>
              <a:rPr lang="en-US" dirty="0" err="1" smtClean="0"/>
              <a:t>guage</a:t>
            </a:r>
            <a:endParaRPr lang="en-US" dirty="0" smtClean="0"/>
          </a:p>
          <a:p>
            <a:pPr lvl="1"/>
            <a:r>
              <a:rPr lang="en-US" dirty="0" smtClean="0"/>
              <a:t>Turbo</a:t>
            </a:r>
          </a:p>
          <a:p>
            <a:pPr lvl="1"/>
            <a:r>
              <a:rPr lang="en-US" dirty="0" smtClean="0"/>
              <a:t>Wiener power supply</a:t>
            </a:r>
          </a:p>
          <a:p>
            <a:r>
              <a:rPr lang="en-US" dirty="0" smtClean="0"/>
              <a:t>Started with Wiener:</a:t>
            </a:r>
          </a:p>
          <a:p>
            <a:pPr lvl="1"/>
            <a:r>
              <a:rPr lang="en-US" dirty="0" smtClean="0"/>
              <a:t>Two options:</a:t>
            </a:r>
          </a:p>
          <a:p>
            <a:pPr lvl="2"/>
            <a:r>
              <a:rPr lang="en-US" dirty="0" smtClean="0"/>
              <a:t>Shield (issue is cooling)</a:t>
            </a:r>
          </a:p>
          <a:p>
            <a:pPr lvl="2"/>
            <a:r>
              <a:rPr lang="en-US" dirty="0" smtClean="0"/>
              <a:t>Purchase field-tolerant version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9233" y="3815978"/>
            <a:ext cx="3615132" cy="241680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668344" y="6309320"/>
            <a:ext cx="112082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K. </a:t>
            </a:r>
            <a:r>
              <a:rPr lang="en-US" sz="1600" b="1" dirty="0" err="1" smtClean="0">
                <a:solidFill>
                  <a:srgbClr val="FFFFFF"/>
                </a:solidFill>
              </a:rPr>
              <a:t>Marinov</a:t>
            </a:r>
            <a:endParaRPr lang="en-US" sz="1600" b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2135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Partial return yoke: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652" y="862234"/>
            <a:ext cx="7884368" cy="5580341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0" y="-802"/>
            <a:ext cx="889987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H. Witte</a:t>
            </a:r>
            <a:endParaRPr lang="en-US" sz="1600" b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4810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design: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4653136"/>
            <a:ext cx="5220072" cy="2204864"/>
          </a:xfrm>
        </p:spPr>
        <p:txBody>
          <a:bodyPr/>
          <a:lstStyle/>
          <a:p>
            <a:r>
              <a:rPr lang="en-US" dirty="0" smtClean="0"/>
              <a:t>Analysis shows 5 G line well contained within MICE Hall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6" y="792874"/>
            <a:ext cx="6606541" cy="3652675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248658"/>
            <a:ext cx="3621782" cy="2369680"/>
          </a:xfrm>
          <a:prstGeom prst="rect">
            <a:avLst/>
          </a:prstGeom>
          <a:noFill/>
          <a:ln w="28575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-27384"/>
            <a:ext cx="252204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FF"/>
                </a:solidFill>
              </a:rPr>
              <a:t>H. Witte, S. Plate, J. Tarrant</a:t>
            </a:r>
            <a:endParaRPr lang="en-US" sz="1600" b="1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1804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4634"/>
            <a:ext cx="8784976" cy="658873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6131021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Conclusions: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Mitigation of stray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1592476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Huge amount of work done since Oct12</a:t>
            </a:r>
          </a:p>
          <a:p>
            <a:pPr lvl="1"/>
            <a:r>
              <a:rPr lang="en-US" dirty="0" smtClean="0"/>
              <a:t>An effect team effort</a:t>
            </a:r>
          </a:p>
          <a:p>
            <a:r>
              <a:rPr lang="en-US" dirty="0" smtClean="0"/>
              <a:t>Mitigation underway:</a:t>
            </a:r>
          </a:p>
          <a:p>
            <a:pPr lvl="1"/>
            <a:r>
              <a:rPr lang="en-US" dirty="0" smtClean="0"/>
              <a:t>Compressors and racks</a:t>
            </a:r>
          </a:p>
          <a:p>
            <a:r>
              <a:rPr lang="en-US" dirty="0" smtClean="0"/>
              <a:t>Better understanding has allowed a number of items to be placed on the “probably OK but check in detail list”, e.g.:</a:t>
            </a:r>
          </a:p>
          <a:p>
            <a:pPr lvl="1"/>
            <a:r>
              <a:rPr lang="en-US" dirty="0" smtClean="0"/>
              <a:t>Substation</a:t>
            </a:r>
          </a:p>
          <a:p>
            <a:pPr lvl="1"/>
            <a:r>
              <a:rPr lang="en-US" dirty="0" smtClean="0"/>
              <a:t>Equipment in trench</a:t>
            </a:r>
          </a:p>
          <a:p>
            <a:pPr lvl="1"/>
            <a:r>
              <a:rPr lang="en-US" dirty="0" smtClean="0"/>
              <a:t>Water monitors etc.</a:t>
            </a:r>
          </a:p>
          <a:p>
            <a:r>
              <a:rPr lang="en-US" dirty="0" smtClean="0"/>
              <a:t>Progress in sub-models:</a:t>
            </a:r>
          </a:p>
          <a:p>
            <a:pPr lvl="1"/>
            <a:r>
              <a:rPr lang="en-US" dirty="0" smtClean="0"/>
              <a:t>Tracker electronics shielding options being developed</a:t>
            </a:r>
          </a:p>
          <a:p>
            <a:pPr lvl="1"/>
            <a:r>
              <a:rPr lang="en-US" dirty="0" smtClean="0"/>
              <a:t>Rack and compressor sub-models in progress</a:t>
            </a:r>
          </a:p>
          <a:p>
            <a:r>
              <a:rPr lang="en-US" dirty="0" smtClean="0"/>
              <a:t>Decision point for initiation of fabrication of partial return yokes for Step IV identified for Sep13</a:t>
            </a:r>
          </a:p>
        </p:txBody>
      </p:sp>
    </p:spTree>
    <p:extLst>
      <p:ext uri="{BB962C8B-B14F-4D97-AF65-F5344CB8AC3E}">
        <p14:creationId xmlns:p14="http://schemas.microsoft.com/office/powerpoint/2010/main" val="2042056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at MPB 31Oct13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Mitigation of stray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3328746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MPB: 31Oct12; R. </a:t>
            </a:r>
            <a:r>
              <a:rPr lang="en-US" dirty="0" err="1" smtClean="0"/>
              <a:t>Preece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468" y="692696"/>
            <a:ext cx="8053063" cy="6039798"/>
          </a:xfrm>
          <a:prstGeom prst="rect">
            <a:avLst/>
          </a:prstGeom>
          <a:solidFill>
            <a:srgbClr val="C0504D"/>
          </a:solidFill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565842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report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Mitigation of stray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659237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Magnetic modeling: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Hall </a:t>
            </a:r>
            <a:r>
              <a:rPr lang="en-GB" dirty="0" smtClean="0"/>
              <a:t>Model</a:t>
            </a:r>
            <a:endParaRPr lang="en-US" dirty="0"/>
          </a:p>
          <a:p>
            <a:pPr lvl="1"/>
            <a:r>
              <a:rPr lang="en-US" dirty="0"/>
              <a:t> The current MICE Hall Model is </a:t>
            </a:r>
            <a:r>
              <a:rPr lang="en-US" dirty="0" smtClean="0"/>
              <a:t>~complete:</a:t>
            </a:r>
          </a:p>
          <a:p>
            <a:pPr lvl="2"/>
            <a:r>
              <a:rPr lang="en-US" dirty="0" smtClean="0"/>
              <a:t>Model now </a:t>
            </a:r>
            <a:r>
              <a:rPr lang="en-US" dirty="0"/>
              <a:t>being used to gain information about the fields </a:t>
            </a:r>
            <a:r>
              <a:rPr lang="en-US" dirty="0" smtClean="0"/>
              <a:t>in the Hall and adjacent buildings</a:t>
            </a:r>
            <a:endParaRPr lang="en-US" dirty="0" smtClean="0"/>
          </a:p>
          <a:p>
            <a:pPr lvl="2"/>
            <a:r>
              <a:rPr lang="en-US" dirty="0" smtClean="0"/>
              <a:t>The </a:t>
            </a:r>
            <a:r>
              <a:rPr lang="en-US" dirty="0"/>
              <a:t>racks/compressors contain some fairly fine </a:t>
            </a:r>
            <a:r>
              <a:rPr lang="en-US" dirty="0" smtClean="0"/>
              <a:t>detail:</a:t>
            </a:r>
          </a:p>
          <a:p>
            <a:pPr lvl="3"/>
            <a:r>
              <a:rPr lang="en-US" dirty="0" smtClean="0"/>
              <a:t>So, </a:t>
            </a:r>
            <a:r>
              <a:rPr lang="en-US" dirty="0"/>
              <a:t>given the size of the Hall </a:t>
            </a:r>
            <a:r>
              <a:rPr lang="en-US" dirty="0" smtClean="0"/>
              <a:t>(and the model) there </a:t>
            </a:r>
            <a:r>
              <a:rPr lang="en-US" dirty="0"/>
              <a:t>is a compromise </a:t>
            </a:r>
            <a:r>
              <a:rPr lang="en-US" dirty="0" err="1"/>
              <a:t>wrt</a:t>
            </a:r>
            <a:r>
              <a:rPr lang="en-US" dirty="0"/>
              <a:t> the achieved meshing </a:t>
            </a:r>
            <a:r>
              <a:rPr lang="en-US" dirty="0" smtClean="0"/>
              <a:t>resolution</a:t>
            </a:r>
          </a:p>
          <a:p>
            <a:pPr lvl="4"/>
            <a:r>
              <a:rPr lang="en-US" dirty="0" smtClean="0"/>
              <a:t>Being studied</a:t>
            </a:r>
            <a:endParaRPr lang="en-US" dirty="0"/>
          </a:p>
          <a:p>
            <a:pPr lvl="1"/>
            <a:r>
              <a:rPr lang="en-US" dirty="0"/>
              <a:t>It is clear that the results that the model is producing needs checking with </a:t>
            </a:r>
            <a:r>
              <a:rPr lang="en-US" dirty="0" smtClean="0"/>
              <a:t>reality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Two approaches:</a:t>
            </a:r>
          </a:p>
          <a:p>
            <a:pPr lvl="3"/>
            <a:r>
              <a:rPr lang="en-US" dirty="0" smtClean="0"/>
              <a:t>Validation of calculation: contract with Vector Fields;</a:t>
            </a:r>
          </a:p>
          <a:p>
            <a:pPr lvl="3"/>
            <a:r>
              <a:rPr lang="en-US" dirty="0" smtClean="0"/>
              <a:t>Comparison of measurement and model of Focus Coil in R9</a:t>
            </a:r>
            <a:endParaRPr lang="en-US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89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rgbClr val="FFFFFF"/>
                </a:solidFill>
              </a:rPr>
              <a:t>P. Smith</a:t>
            </a:r>
          </a:p>
        </p:txBody>
      </p:sp>
    </p:spTree>
    <p:extLst>
      <p:ext uri="{BB962C8B-B14F-4D97-AF65-F5344CB8AC3E}">
        <p14:creationId xmlns:p14="http://schemas.microsoft.com/office/powerpoint/2010/main" val="2009601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MICE Hall model: contents: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764" y="980728"/>
            <a:ext cx="8820472" cy="539612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0"/>
            <a:ext cx="89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>
                <a:solidFill>
                  <a:srgbClr val="FFFFFF"/>
                </a:solidFill>
              </a:rPr>
              <a:t>P. Smith</a:t>
            </a:r>
          </a:p>
        </p:txBody>
      </p:sp>
    </p:spTree>
    <p:extLst>
      <p:ext uri="{BB962C8B-B14F-4D97-AF65-F5344CB8AC3E}">
        <p14:creationId xmlns:p14="http://schemas.microsoft.com/office/powerpoint/2010/main" val="2427385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528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"/>
            <a:ext cx="9144000" cy="677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689765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16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6_KL-p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2_KL-p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3_KL-p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ata-proj-slides">
  <a:themeElements>
    <a:clrScheme name="Data-proj-slides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Data-proj-slid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ata-proj-slides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-proj-slides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-proj-slides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lides">
  <a:themeElements>
    <a:clrScheme name="Slides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Slid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lides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Them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2_Them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ISIS Small Bottom Banner">
  <a:themeElements>
    <a:clrScheme name="ISIS Small Bottom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SIS Small Bottom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SIS Small Bottom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KL-p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Standard-black.potx</Template>
  <TotalTime>2527</TotalTime>
  <Words>514</Words>
  <Application>Microsoft Macintosh PowerPoint</Application>
  <PresentationFormat>On-screen Show (4:3)</PresentationFormat>
  <Paragraphs>101</Paragraphs>
  <Slides>26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40" baseType="lpstr">
      <vt:lpstr>Standard-black</vt:lpstr>
      <vt:lpstr>1_Data-proj-slides</vt:lpstr>
      <vt:lpstr>1_Theme1</vt:lpstr>
      <vt:lpstr>Slides</vt:lpstr>
      <vt:lpstr>Presentation1</vt:lpstr>
      <vt:lpstr>1_Theme2</vt:lpstr>
      <vt:lpstr>2_Theme2</vt:lpstr>
      <vt:lpstr>ISIS Small Bottom Banner</vt:lpstr>
      <vt:lpstr>1_KL-pres</vt:lpstr>
      <vt:lpstr>16_Default Design</vt:lpstr>
      <vt:lpstr>6_KL-pres</vt:lpstr>
      <vt:lpstr>2_KL-pres</vt:lpstr>
      <vt:lpstr>3_KL-pres</vt:lpstr>
      <vt:lpstr>Document</vt:lpstr>
      <vt:lpstr> Magnetic field mitigation</vt:lpstr>
      <vt:lpstr>Acknowlledgements:</vt:lpstr>
      <vt:lpstr>Status at MPB 31Oct13</vt:lpstr>
      <vt:lpstr>MPB: 31Oct12; R. Preece:</vt:lpstr>
      <vt:lpstr>Progress report</vt:lpstr>
      <vt:lpstr>Magnetic modeling:</vt:lpstr>
      <vt:lpstr>MICE Hall model: contents:</vt:lpstr>
      <vt:lpstr>PowerPoint Presentation</vt:lpstr>
      <vt:lpstr>PowerPoint Presentation</vt:lpstr>
      <vt:lpstr>PowerPoint Presentation</vt:lpstr>
      <vt:lpstr>PowerPoint Presentation</vt:lpstr>
      <vt:lpstr>Measurements in R9:</vt:lpstr>
      <vt:lpstr>PowerPoint Presentation</vt:lpstr>
      <vt:lpstr>Next steps for measurements:</vt:lpstr>
      <vt:lpstr>Mitigation plan:</vt:lpstr>
      <vt:lpstr>Mitigation plan:</vt:lpstr>
      <vt:lpstr>PowerPoint Presentation</vt:lpstr>
      <vt:lpstr>PowerPoint Presentation</vt:lpstr>
      <vt:lpstr>Tracker cryostat:</vt:lpstr>
      <vt:lpstr>Tracker cryostat:</vt:lpstr>
      <vt:lpstr>Status of analysis:</vt:lpstr>
      <vt:lpstr>Partial return yoke:</vt:lpstr>
      <vt:lpstr>Conceptual design:</vt:lpstr>
      <vt:lpstr>PowerPoint Presentation</vt:lpstr>
      <vt:lpstr>Conclusions:</vt:lpstr>
      <vt:lpstr>Conclusions:</vt:lpstr>
    </vt:vector>
  </TitlesOfParts>
  <Company>Imperial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UKNF &amp; MICE:</dc:title>
  <dc:creator>Ken</dc:creator>
  <cp:lastModifiedBy>Kenneth Long</cp:lastModifiedBy>
  <cp:revision>147</cp:revision>
  <dcterms:created xsi:type="dcterms:W3CDTF">2012-05-06T10:05:37Z</dcterms:created>
  <dcterms:modified xsi:type="dcterms:W3CDTF">2013-05-09T07:59:51Z</dcterms:modified>
</cp:coreProperties>
</file>