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notesSlides/notesSlide2.xml" ContentType="application/vnd.openxmlformats-officedocument.presentationml.notesSlide+xml"/>
  <Override PartName="/ppt/embeddings/oleObject2.bin" ContentType="application/vnd.openxmlformats-officedocument.oleObject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6"/>
  </p:notesMasterIdLst>
  <p:handoutMasterIdLst>
    <p:handoutMasterId r:id="rId67"/>
  </p:handoutMasterIdLst>
  <p:sldIdLst>
    <p:sldId id="256" r:id="rId2"/>
    <p:sldId id="257" r:id="rId3"/>
    <p:sldId id="264" r:id="rId4"/>
    <p:sldId id="265" r:id="rId5"/>
    <p:sldId id="266" r:id="rId6"/>
    <p:sldId id="258" r:id="rId7"/>
    <p:sldId id="267" r:id="rId8"/>
    <p:sldId id="268" r:id="rId9"/>
    <p:sldId id="271" r:id="rId10"/>
    <p:sldId id="272" r:id="rId11"/>
    <p:sldId id="276" r:id="rId12"/>
    <p:sldId id="277" r:id="rId13"/>
    <p:sldId id="279" r:id="rId14"/>
    <p:sldId id="278" r:id="rId15"/>
    <p:sldId id="259" r:id="rId16"/>
    <p:sldId id="280" r:id="rId17"/>
    <p:sldId id="260" r:id="rId18"/>
    <p:sldId id="261" r:id="rId19"/>
    <p:sldId id="282" r:id="rId20"/>
    <p:sldId id="290" r:id="rId21"/>
    <p:sldId id="283" r:id="rId22"/>
    <p:sldId id="326" r:id="rId23"/>
    <p:sldId id="284" r:id="rId24"/>
    <p:sldId id="285" r:id="rId25"/>
    <p:sldId id="286" r:id="rId26"/>
    <p:sldId id="287" r:id="rId27"/>
    <p:sldId id="288" r:id="rId28"/>
    <p:sldId id="281" r:id="rId29"/>
    <p:sldId id="291" r:id="rId30"/>
    <p:sldId id="319" r:id="rId31"/>
    <p:sldId id="293" r:id="rId32"/>
    <p:sldId id="320" r:id="rId33"/>
    <p:sldId id="292" r:id="rId34"/>
    <p:sldId id="333" r:id="rId35"/>
    <p:sldId id="321" r:id="rId36"/>
    <p:sldId id="322" r:id="rId37"/>
    <p:sldId id="262" r:id="rId38"/>
    <p:sldId id="323" r:id="rId39"/>
    <p:sldId id="324" r:id="rId40"/>
    <p:sldId id="303" r:id="rId41"/>
    <p:sldId id="304" r:id="rId42"/>
    <p:sldId id="325" r:id="rId43"/>
    <p:sldId id="327" r:id="rId44"/>
    <p:sldId id="328" r:id="rId45"/>
    <p:sldId id="329" r:id="rId46"/>
    <p:sldId id="294" r:id="rId47"/>
    <p:sldId id="295" r:id="rId48"/>
    <p:sldId id="296" r:id="rId49"/>
    <p:sldId id="297" r:id="rId50"/>
    <p:sldId id="305" r:id="rId51"/>
    <p:sldId id="306" r:id="rId52"/>
    <p:sldId id="307" r:id="rId53"/>
    <p:sldId id="310" r:id="rId54"/>
    <p:sldId id="311" r:id="rId55"/>
    <p:sldId id="314" r:id="rId56"/>
    <p:sldId id="315" r:id="rId57"/>
    <p:sldId id="316" r:id="rId58"/>
    <p:sldId id="317" r:id="rId59"/>
    <p:sldId id="318" r:id="rId60"/>
    <p:sldId id="330" r:id="rId61"/>
    <p:sldId id="332" r:id="rId62"/>
    <p:sldId id="331" r:id="rId63"/>
    <p:sldId id="312" r:id="rId64"/>
    <p:sldId id="313" r:id="rId65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499" autoAdjust="0"/>
  </p:normalViewPr>
  <p:slideViewPr>
    <p:cSldViewPr snapToGrid="0" snapToObjects="1">
      <p:cViewPr varScale="1">
        <p:scale>
          <a:sx n="75" d="100"/>
          <a:sy n="75" d="100"/>
        </p:scale>
        <p:origin x="-2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notesMaster" Target="notesMasters/notesMaster1.xml"/><Relationship Id="rId67" Type="http://schemas.openxmlformats.org/officeDocument/2006/relationships/handoutMaster" Target="handoutMasters/handoutMaster1.xml"/><Relationship Id="rId68" Type="http://schemas.openxmlformats.org/officeDocument/2006/relationships/printerSettings" Target="printerSettings/printerSettings1.bin"/><Relationship Id="rId69" Type="http://schemas.openxmlformats.org/officeDocument/2006/relationships/presProps" Target="presProp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viewProps" Target="viewProps.xml"/><Relationship Id="rId71" Type="http://schemas.openxmlformats.org/officeDocument/2006/relationships/theme" Target="theme/theme1.xml"/><Relationship Id="rId72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49A1A8-63E4-3044-B181-092505286626}" type="datetimeFigureOut">
              <a:rPr kumimoji="1" lang="ja-JP" altLang="en-US" smtClean="0"/>
              <a:t>13/07/12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C1B91D-82E2-7B47-83D5-5E4095A476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66486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376A34-024A-DF47-A589-90A857AE5B70}" type="datetimeFigureOut">
              <a:rPr kumimoji="1" lang="ja-JP" altLang="en-US" smtClean="0"/>
              <a:t>13/07/12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044533-F5DA-FA46-BE4E-727D0F66AA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54321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p: momentum (</a:t>
            </a:r>
            <a:r>
              <a:rPr kumimoji="1" lang="en-US" altLang="ja-JP" dirty="0" err="1" smtClean="0"/>
              <a:t>GeV</a:t>
            </a:r>
            <a:r>
              <a:rPr lang="en-US" altLang="ja-JP" dirty="0" smtClean="0"/>
              <a:t>/c)</a:t>
            </a:r>
          </a:p>
          <a:p>
            <a:r>
              <a:rPr kumimoji="1" lang="en-US" altLang="ja-JP" dirty="0" smtClean="0"/>
              <a:t>B: magnetic field (tesla)</a:t>
            </a:r>
          </a:p>
          <a:p>
            <a:r>
              <a:rPr lang="en-US" altLang="ja-JP" dirty="0" smtClean="0"/>
              <a:t>L: track length in bending plane</a:t>
            </a:r>
            <a:endParaRPr kumimoji="1" lang="ja-JP" altLang="en-US" dirty="0" smtClean="0"/>
          </a:p>
          <a:p>
            <a:endParaRPr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AF9B0-DFF4-A342-84CC-0E947B9A9CBE}" type="slidenum">
              <a:rPr lang="ja-JP" altLang="en-US" smtClean="0"/>
              <a:t>15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AF9B0-DFF4-A342-84CC-0E947B9A9CBE}" type="slidenum">
              <a:rPr lang="ja-JP" altLang="en-US" smtClean="0"/>
              <a:t>16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044533-F5DA-FA46-BE4E-727D0F66AAD6}" type="slidenum">
              <a:rPr kumimoji="1" lang="ja-JP" altLang="en-US" smtClean="0"/>
              <a:t>33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7237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90FAC-A98E-D940-B45C-CCB0A7BB55E6}" type="datetime1">
              <a:rPr kumimoji="1" lang="ja-JP" altLang="en-US" smtClean="0"/>
              <a:t>13/07/12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E4CC-B235-204F-859A-4C59541B11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1921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AC9AA-E9B7-5B4F-A745-C90BE510B828}" type="datetime1">
              <a:rPr kumimoji="1" lang="ja-JP" altLang="en-US" smtClean="0"/>
              <a:t>13/07/12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E4CC-B235-204F-859A-4C59541B11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1105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B2928-7F78-0F4F-A58E-7AB8C420E838}" type="datetime1">
              <a:rPr kumimoji="1" lang="ja-JP" altLang="en-US" smtClean="0"/>
              <a:t>13/07/12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E4CC-B235-204F-859A-4C59541B11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509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0A7A4-9BFC-514E-9E76-B10249DC177F}" type="datetime1">
              <a:rPr kumimoji="1" lang="ja-JP" altLang="en-US" smtClean="0"/>
              <a:t>13/07/12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E4CC-B235-204F-859A-4C59541B11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7019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4E561-6767-3549-AF66-A59DF4044DB3}" type="datetime1">
              <a:rPr kumimoji="1" lang="ja-JP" altLang="en-US" smtClean="0"/>
              <a:t>13/07/12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E4CC-B235-204F-859A-4C59541B11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423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C046-3257-8647-875B-F915BCAE332E}" type="datetime1">
              <a:rPr kumimoji="1" lang="ja-JP" altLang="en-US" smtClean="0"/>
              <a:t>13/07/12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E4CC-B235-204F-859A-4C59541B11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5319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B778C-AAE0-D94D-92CE-2E4039A5DEAD}" type="datetime1">
              <a:rPr kumimoji="1" lang="ja-JP" altLang="en-US" smtClean="0"/>
              <a:t>13/07/12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E4CC-B235-204F-859A-4C59541B11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7602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73787-F661-3E41-8483-7951F0CB2DB8}" type="datetime1">
              <a:rPr kumimoji="1" lang="ja-JP" altLang="en-US" smtClean="0"/>
              <a:t>13/07/12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E4CC-B235-204F-859A-4C59541B11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969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5D1CC-D270-5A45-B7CF-92C6C233854F}" type="datetime1">
              <a:rPr kumimoji="1" lang="ja-JP" altLang="en-US" smtClean="0"/>
              <a:t>13/07/12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E4CC-B235-204F-859A-4C59541B11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354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4CD02-9948-274B-8D21-C0CBAD2412DC}" type="datetime1">
              <a:rPr kumimoji="1" lang="ja-JP" altLang="en-US" smtClean="0"/>
              <a:t>13/07/12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E4CC-B235-204F-859A-4C59541B11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1437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66D05-7B85-0B4D-A2FD-E1FCE1B80811}" type="datetime1">
              <a:rPr kumimoji="1" lang="ja-JP" altLang="en-US" smtClean="0"/>
              <a:t>13/07/12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E4CC-B235-204F-859A-4C59541B11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6727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8078"/>
            <a:ext cx="8229600" cy="9327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940796"/>
            <a:ext cx="8229600" cy="55253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4661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EFBCF9-A880-6B43-A5DB-A96A23BC2CED}" type="datetime1">
              <a:rPr kumimoji="1" lang="ja-JP" altLang="en-US" smtClean="0"/>
              <a:t>13/07/12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46611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4661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2E4CC-B235-204F-859A-4C59541B11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8838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lnSpc>
          <a:spcPct val="80000"/>
        </a:lnSpc>
        <a:spcBef>
          <a:spcPts val="2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lnSpc>
          <a:spcPct val="80000"/>
        </a:lnSpc>
        <a:spcBef>
          <a:spcPts val="2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lnSpc>
          <a:spcPct val="80000"/>
        </a:lnSpc>
        <a:spcBef>
          <a:spcPts val="2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lnSpc>
          <a:spcPct val="80000"/>
        </a:lnSpc>
        <a:spcBef>
          <a:spcPts val="2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lnSpc>
          <a:spcPct val="80000"/>
        </a:lnSpc>
        <a:spcBef>
          <a:spcPts val="2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image" Target="../media/image8.jpg"/><Relationship Id="rId5" Type="http://schemas.openxmlformats.org/officeDocument/2006/relationships/image" Target="../media/image9.jpg"/><Relationship Id="rId6" Type="http://schemas.openxmlformats.org/officeDocument/2006/relationships/image" Target="../media/image10.jpeg"/><Relationship Id="rId7" Type="http://schemas.openxmlformats.org/officeDocument/2006/relationships/image" Target="../media/image11.jpeg"/><Relationship Id="rId8" Type="http://schemas.openxmlformats.org/officeDocument/2006/relationships/image" Target="../media/image12.jpg"/><Relationship Id="rId9" Type="http://schemas.openxmlformats.org/officeDocument/2006/relationships/image" Target="../media/image13.JPG"/><Relationship Id="rId10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image" Target="../media/image8.jpg"/><Relationship Id="rId5" Type="http://schemas.openxmlformats.org/officeDocument/2006/relationships/image" Target="../media/image9.jpg"/><Relationship Id="rId6" Type="http://schemas.openxmlformats.org/officeDocument/2006/relationships/image" Target="../media/image10.jpeg"/><Relationship Id="rId7" Type="http://schemas.openxmlformats.org/officeDocument/2006/relationships/image" Target="../media/image11.jpeg"/><Relationship Id="rId8" Type="http://schemas.openxmlformats.org/officeDocument/2006/relationships/image" Target="../media/image12.jpg"/><Relationship Id="rId9" Type="http://schemas.openxmlformats.org/officeDocument/2006/relationships/image" Target="../media/image13.JPG"/><Relationship Id="rId10" Type="http://schemas.openxmlformats.org/officeDocument/2006/relationships/image" Target="../media/image14.jpeg"/><Relationship Id="rId11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6.jpg"/><Relationship Id="rId1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Relationship Id="rId3" Type="http://schemas.openxmlformats.org/officeDocument/2006/relationships/image" Target="../media/image7.jpg"/><Relationship Id="rId4" Type="http://schemas.openxmlformats.org/officeDocument/2006/relationships/image" Target="../media/image8.jpg"/><Relationship Id="rId5" Type="http://schemas.openxmlformats.org/officeDocument/2006/relationships/image" Target="../media/image9.jpg"/><Relationship Id="rId6" Type="http://schemas.openxmlformats.org/officeDocument/2006/relationships/image" Target="../media/image10.jpeg"/><Relationship Id="rId7" Type="http://schemas.openxmlformats.org/officeDocument/2006/relationships/image" Target="../media/image11.jpeg"/><Relationship Id="rId8" Type="http://schemas.openxmlformats.org/officeDocument/2006/relationships/image" Target="../media/image12.jpg"/><Relationship Id="rId9" Type="http://schemas.openxmlformats.org/officeDocument/2006/relationships/image" Target="../media/image13.JPG"/><Relationship Id="rId10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5" Type="http://schemas.openxmlformats.org/officeDocument/2006/relationships/image" Target="../media/image21.jpeg"/><Relationship Id="rId6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24.png"/><Relationship Id="rId5" Type="http://schemas.openxmlformats.org/officeDocument/2006/relationships/image" Target="../media/image25.jpeg"/><Relationship Id="rId6" Type="http://schemas.openxmlformats.org/officeDocument/2006/relationships/oleObject" Target="../embeddings/oleObject1.bin"/><Relationship Id="rId7" Type="http://schemas.openxmlformats.org/officeDocument/2006/relationships/image" Target="../media/image23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6.jpeg"/><Relationship Id="rId5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4" Type="http://schemas.openxmlformats.org/officeDocument/2006/relationships/image" Target="../media/image26.jpeg"/><Relationship Id="rId5" Type="http://schemas.openxmlformats.org/officeDocument/2006/relationships/image" Target="../media/image30.jpeg"/><Relationship Id="rId6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4" Type="http://schemas.openxmlformats.org/officeDocument/2006/relationships/oleObject" Target="../embeddings/oleObject2.bin"/><Relationship Id="rId5" Type="http://schemas.openxmlformats.org/officeDocument/2006/relationships/image" Target="../media/image34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wmf"/><Relationship Id="rId3" Type="http://schemas.openxmlformats.org/officeDocument/2006/relationships/image" Target="../media/image3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w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Relationship Id="rId3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Relationship Id="rId3" Type="http://schemas.openxmlformats.org/officeDocument/2006/relationships/image" Target="../media/image4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5" Type="http://schemas.openxmlformats.org/officeDocument/2006/relationships/image" Target="../media/image5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4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emf"/><Relationship Id="rId3" Type="http://schemas.openxmlformats.org/officeDocument/2006/relationships/image" Target="../media/image61.e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3.jpg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4" Type="http://schemas.openxmlformats.org/officeDocument/2006/relationships/image" Target="../media/image64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2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1.png"/><Relationship Id="rId3" Type="http://schemas.openxmlformats.org/officeDocument/2006/relationships/image" Target="../media/image65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4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4" Type="http://schemas.openxmlformats.org/officeDocument/2006/relationships/image" Target="../media/image72.png"/><Relationship Id="rId5" Type="http://schemas.openxmlformats.org/officeDocument/2006/relationships/image" Target="../media/image73.png"/><Relationship Id="rId6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4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5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8.png"/><Relationship Id="rId3" Type="http://schemas.openxmlformats.org/officeDocument/2006/relationships/image" Target="../media/image79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0.gif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1.png"/><Relationship Id="rId3" Type="http://schemas.openxmlformats.org/officeDocument/2006/relationships/image" Target="../media/image82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3.jpg"/><Relationship Id="rId5" Type="http://schemas.openxmlformats.org/officeDocument/2006/relationships/image" Target="../media/image4.jpeg"/><Relationship Id="rId6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3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4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5.png"/><Relationship Id="rId3" Type="http://schemas.openxmlformats.org/officeDocument/2006/relationships/image" Target="../media/image86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gif"/><Relationship Id="rId4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7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4" Type="http://schemas.openxmlformats.org/officeDocument/2006/relationships/image" Target="../media/image92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0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3.png"/><Relationship Id="rId3" Type="http://schemas.openxmlformats.org/officeDocument/2006/relationships/image" Target="../media/image94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5.png"/><Relationship Id="rId3" Type="http://schemas.openxmlformats.org/officeDocument/2006/relationships/image" Target="../media/image96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7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Relationship Id="rId3" Type="http://schemas.openxmlformats.org/officeDocument/2006/relationships/image" Target="../media/image7.jp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8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emf"/><Relationship Id="rId4" Type="http://schemas.openxmlformats.org/officeDocument/2006/relationships/image" Target="../media/image101.png"/><Relationship Id="rId5" Type="http://schemas.openxmlformats.org/officeDocument/2006/relationships/image" Target="../media/image102.png"/><Relationship Id="rId6" Type="http://schemas.openxmlformats.org/officeDocument/2006/relationships/image" Target="../media/image103.png"/><Relationship Id="rId7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9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6.png"/><Relationship Id="rId3" Type="http://schemas.openxmlformats.org/officeDocument/2006/relationships/image" Target="../media/image10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image" Target="../media/image8.jpg"/><Relationship Id="rId5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image" Target="../media/image8.jpg"/><Relationship Id="rId5" Type="http://schemas.openxmlformats.org/officeDocument/2006/relationships/image" Target="../media/image9.jpg"/><Relationship Id="rId6" Type="http://schemas.openxmlformats.org/officeDocument/2006/relationships/image" Target="../media/image10.jpeg"/><Relationship Id="rId7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image" Target="../media/image8.jpg"/><Relationship Id="rId5" Type="http://schemas.openxmlformats.org/officeDocument/2006/relationships/image" Target="../media/image9.jpg"/><Relationship Id="rId6" Type="http://schemas.openxmlformats.org/officeDocument/2006/relationships/image" Target="../media/image10.jpeg"/><Relationship Id="rId7" Type="http://schemas.openxmlformats.org/officeDocument/2006/relationships/image" Target="../media/image11.jpeg"/><Relationship Id="rId8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675907"/>
            <a:ext cx="7772400" cy="2347928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altLang="ja-JP" dirty="0"/>
              <a:t>Micro-strip based detection </a:t>
            </a:r>
            <a:r>
              <a:rPr lang="en-US" altLang="ja-JP" dirty="0" smtClean="0"/>
              <a:t>systems:</a:t>
            </a:r>
            <a:br>
              <a:rPr lang="en-US" altLang="ja-JP" dirty="0" smtClean="0"/>
            </a:br>
            <a:r>
              <a:rPr lang="en-US" altLang="ja-JP" dirty="0" smtClean="0"/>
              <a:t>advances </a:t>
            </a:r>
            <a:r>
              <a:rPr lang="en-US" altLang="ja-JP" dirty="0"/>
              <a:t>and new technological developments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674906"/>
            <a:ext cx="6400800" cy="963893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Yoshinobu Unno</a:t>
            </a:r>
          </a:p>
          <a:p>
            <a:r>
              <a:rPr lang="en-US" altLang="ja-JP" dirty="0" smtClean="0"/>
              <a:t>KEK</a:t>
            </a:r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E4CC-B235-204F-859A-4C59541B11F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938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Japan - Wonderland</a:t>
            </a:r>
            <a:endParaRPr kumimoji="1" lang="ja-JP" altLang="en-US" dirty="0"/>
          </a:p>
        </p:txBody>
      </p:sp>
      <p:grpSp>
        <p:nvGrpSpPr>
          <p:cNvPr id="24" name="図形グループ 23"/>
          <p:cNvGrpSpPr/>
          <p:nvPr/>
        </p:nvGrpSpPr>
        <p:grpSpPr>
          <a:xfrm>
            <a:off x="154480" y="940795"/>
            <a:ext cx="8655799" cy="3170284"/>
            <a:chOff x="154480" y="940795"/>
            <a:chExt cx="8655799" cy="3170284"/>
          </a:xfrm>
        </p:grpSpPr>
        <p:grpSp>
          <p:nvGrpSpPr>
            <p:cNvPr id="21" name="図形グループ 20"/>
            <p:cNvGrpSpPr/>
            <p:nvPr/>
          </p:nvGrpSpPr>
          <p:grpSpPr>
            <a:xfrm>
              <a:off x="154480" y="940795"/>
              <a:ext cx="8655799" cy="3170284"/>
              <a:chOff x="154480" y="940795"/>
              <a:chExt cx="8655799" cy="3170284"/>
            </a:xfrm>
          </p:grpSpPr>
          <p:pic>
            <p:nvPicPr>
              <p:cNvPr id="6" name="図 5" descr="akihabara_3003_01.jpg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4480" y="1110704"/>
                <a:ext cx="5476875" cy="3000375"/>
              </a:xfrm>
              <a:prstGeom prst="rect">
                <a:avLst/>
              </a:prstGeom>
            </p:spPr>
          </p:pic>
          <p:pic>
            <p:nvPicPr>
              <p:cNvPr id="7" name="図 6" descr="akihabara_radio_market_3003_19.jp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58754" y="940795"/>
                <a:ext cx="3451525" cy="2607818"/>
              </a:xfrm>
              <a:prstGeom prst="rect">
                <a:avLst/>
              </a:prstGeom>
            </p:spPr>
          </p:pic>
        </p:grpSp>
        <p:sp>
          <p:nvSpPr>
            <p:cNvPr id="23" name="テキスト ボックス 22"/>
            <p:cNvSpPr txBox="1"/>
            <p:nvPr/>
          </p:nvSpPr>
          <p:spPr>
            <a:xfrm>
              <a:off x="331326" y="1049050"/>
              <a:ext cx="23360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err="1" smtClean="0">
                  <a:solidFill>
                    <a:srgbClr val="FFFF00"/>
                  </a:solidFill>
                </a:rPr>
                <a:t>AKIhabara</a:t>
              </a:r>
              <a:r>
                <a:rPr lang="en-US" altLang="ja-JP" sz="2400" dirty="0" smtClean="0">
                  <a:solidFill>
                    <a:srgbClr val="FFFF00"/>
                  </a:solidFill>
                </a:rPr>
                <a:t>, Tokyo</a:t>
              </a:r>
              <a:endParaRPr kumimoji="1" lang="ja-JP" altLang="en-US" sz="2400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20" name="図形グループ 19"/>
          <p:cNvGrpSpPr/>
          <p:nvPr/>
        </p:nvGrpSpPr>
        <p:grpSpPr>
          <a:xfrm>
            <a:off x="708713" y="1821694"/>
            <a:ext cx="4423897" cy="4106414"/>
            <a:chOff x="449579" y="2228434"/>
            <a:chExt cx="4423897" cy="4106414"/>
          </a:xfrm>
        </p:grpSpPr>
        <p:pic>
          <p:nvPicPr>
            <p:cNvPr id="9" name="図 8" descr="Hitachi_inspirethenext_tree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0626" y="4111079"/>
              <a:ext cx="3942850" cy="2223769"/>
            </a:xfrm>
            <a:prstGeom prst="rect">
              <a:avLst/>
            </a:prstGeom>
          </p:spPr>
        </p:pic>
        <p:pic>
          <p:nvPicPr>
            <p:cNvPr id="8" name="図 7" descr="Hitachi_pho_case-studies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579" y="2228434"/>
              <a:ext cx="4276636" cy="2640358"/>
            </a:xfrm>
            <a:prstGeom prst="rect">
              <a:avLst/>
            </a:prstGeom>
          </p:spPr>
        </p:pic>
      </p:grpSp>
      <p:grpSp>
        <p:nvGrpSpPr>
          <p:cNvPr id="19" name="図形グループ 18"/>
          <p:cNvGrpSpPr/>
          <p:nvPr/>
        </p:nvGrpSpPr>
        <p:grpSpPr>
          <a:xfrm>
            <a:off x="3487706" y="1131303"/>
            <a:ext cx="5322573" cy="3678919"/>
            <a:chOff x="1598780" y="1682541"/>
            <a:chExt cx="5322573" cy="3678919"/>
          </a:xfrm>
        </p:grpSpPr>
        <p:pic>
          <p:nvPicPr>
            <p:cNvPr id="10" name="図 9" descr="SONYimages.jpe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46253" y="3316760"/>
              <a:ext cx="3975100" cy="2044700"/>
            </a:xfrm>
            <a:prstGeom prst="rect">
              <a:avLst/>
            </a:prstGeom>
          </p:spPr>
        </p:pic>
        <p:pic>
          <p:nvPicPr>
            <p:cNvPr id="11" name="図 10" descr="SONY_vaio.jpe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8780" y="1682541"/>
              <a:ext cx="3492500" cy="2324100"/>
            </a:xfrm>
            <a:prstGeom prst="rect">
              <a:avLst/>
            </a:prstGeom>
          </p:spPr>
        </p:pic>
      </p:grpSp>
      <p:pic>
        <p:nvPicPr>
          <p:cNvPr id="27" name="図 26" descr="hamamtsuPhotonics1226422408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554" y="780919"/>
            <a:ext cx="5854700" cy="2768600"/>
          </a:xfrm>
          <a:prstGeom prst="rect">
            <a:avLst/>
          </a:prstGeom>
        </p:spPr>
      </p:pic>
      <p:sp>
        <p:nvSpPr>
          <p:cNvPr id="18" name="テキスト ボックス 17"/>
          <p:cNvSpPr txBox="1"/>
          <p:nvPr/>
        </p:nvSpPr>
        <p:spPr>
          <a:xfrm>
            <a:off x="154481" y="5989304"/>
            <a:ext cx="835263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2800" dirty="0" smtClean="0"/>
              <a:t>who has a long history of collaboration with our fields</a:t>
            </a:r>
            <a:r>
              <a:rPr kumimoji="1" lang="en-US" altLang="ja-JP" sz="2800" dirty="0" smtClean="0"/>
              <a:t> …</a:t>
            </a:r>
            <a:endParaRPr kumimoji="1" lang="ja-JP" altLang="en-US" sz="2800" dirty="0"/>
          </a:p>
        </p:txBody>
      </p:sp>
      <p:grpSp>
        <p:nvGrpSpPr>
          <p:cNvPr id="22" name="図形グループ 21"/>
          <p:cNvGrpSpPr/>
          <p:nvPr/>
        </p:nvGrpSpPr>
        <p:grpSpPr>
          <a:xfrm>
            <a:off x="2667422" y="1500377"/>
            <a:ext cx="4206240" cy="4078736"/>
            <a:chOff x="2667422" y="1500377"/>
            <a:chExt cx="4206240" cy="4078736"/>
          </a:xfrm>
        </p:grpSpPr>
        <p:grpSp>
          <p:nvGrpSpPr>
            <p:cNvPr id="25" name="図形グループ 24"/>
            <p:cNvGrpSpPr/>
            <p:nvPr/>
          </p:nvGrpSpPr>
          <p:grpSpPr>
            <a:xfrm>
              <a:off x="2667422" y="1500377"/>
              <a:ext cx="4206240" cy="4078736"/>
              <a:chOff x="3118243" y="1793977"/>
              <a:chExt cx="4206240" cy="4078736"/>
            </a:xfrm>
          </p:grpSpPr>
          <p:pic>
            <p:nvPicPr>
              <p:cNvPr id="29" name="図 28" descr="DSCN3885x.JPG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118243" y="1793977"/>
                <a:ext cx="4206240" cy="2609088"/>
              </a:xfrm>
              <a:prstGeom prst="rect">
                <a:avLst/>
              </a:prstGeom>
            </p:spPr>
          </p:pic>
          <p:pic>
            <p:nvPicPr>
              <p:cNvPr id="30" name="図 29" descr="koshibanobelchair.jpeg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30748" y="3548613"/>
                <a:ext cx="3492500" cy="2324100"/>
              </a:xfrm>
              <a:prstGeom prst="rect">
                <a:avLst/>
              </a:prstGeom>
            </p:spPr>
          </p:pic>
        </p:grpSp>
        <p:sp>
          <p:nvSpPr>
            <p:cNvPr id="26" name="テキスト ボックス 25"/>
            <p:cNvSpPr txBox="1"/>
            <p:nvPr/>
          </p:nvSpPr>
          <p:spPr>
            <a:xfrm>
              <a:off x="2706634" y="1510715"/>
              <a:ext cx="4167028" cy="6955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kumimoji="1" lang="en-US" altLang="ja-JP" sz="2400" dirty="0" smtClean="0">
                  <a:solidFill>
                    <a:srgbClr val="FFFF00"/>
                  </a:solidFill>
                </a:rPr>
                <a:t>Nobel prize for opening the Neutrino astronomy</a:t>
              </a:r>
              <a:endParaRPr kumimoji="1" lang="ja-JP" altLang="en-US" sz="2400" dirty="0">
                <a:solidFill>
                  <a:srgbClr val="FFFF00"/>
                </a:solidFill>
              </a:endParaRPr>
            </a:p>
          </p:txBody>
        </p:sp>
      </p:grp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12" name="スライド番号プレースホルダー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E4CC-B235-204F-859A-4C59541B11F9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6516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Japan - Wonderland</a:t>
            </a:r>
            <a:endParaRPr kumimoji="1" lang="ja-JP" altLang="en-US" dirty="0"/>
          </a:p>
        </p:txBody>
      </p:sp>
      <p:grpSp>
        <p:nvGrpSpPr>
          <p:cNvPr id="24" name="図形グループ 23"/>
          <p:cNvGrpSpPr/>
          <p:nvPr/>
        </p:nvGrpSpPr>
        <p:grpSpPr>
          <a:xfrm>
            <a:off x="154480" y="940795"/>
            <a:ext cx="8655799" cy="3170284"/>
            <a:chOff x="154480" y="940795"/>
            <a:chExt cx="8655799" cy="3170284"/>
          </a:xfrm>
        </p:grpSpPr>
        <p:grpSp>
          <p:nvGrpSpPr>
            <p:cNvPr id="21" name="図形グループ 20"/>
            <p:cNvGrpSpPr/>
            <p:nvPr/>
          </p:nvGrpSpPr>
          <p:grpSpPr>
            <a:xfrm>
              <a:off x="154480" y="940795"/>
              <a:ext cx="8655799" cy="3170284"/>
              <a:chOff x="154480" y="940795"/>
              <a:chExt cx="8655799" cy="3170284"/>
            </a:xfrm>
          </p:grpSpPr>
          <p:pic>
            <p:nvPicPr>
              <p:cNvPr id="6" name="図 5" descr="akihabara_3003_01.jpg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4480" y="1110704"/>
                <a:ext cx="5476875" cy="3000375"/>
              </a:xfrm>
              <a:prstGeom prst="rect">
                <a:avLst/>
              </a:prstGeom>
            </p:spPr>
          </p:pic>
          <p:pic>
            <p:nvPicPr>
              <p:cNvPr id="7" name="図 6" descr="akihabara_radio_market_3003_19.jp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58754" y="940795"/>
                <a:ext cx="3451525" cy="2607818"/>
              </a:xfrm>
              <a:prstGeom prst="rect">
                <a:avLst/>
              </a:prstGeom>
            </p:spPr>
          </p:pic>
        </p:grpSp>
        <p:sp>
          <p:nvSpPr>
            <p:cNvPr id="23" name="テキスト ボックス 22"/>
            <p:cNvSpPr txBox="1"/>
            <p:nvPr/>
          </p:nvSpPr>
          <p:spPr>
            <a:xfrm>
              <a:off x="331326" y="1049050"/>
              <a:ext cx="23360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err="1" smtClean="0">
                  <a:solidFill>
                    <a:srgbClr val="FFFF00"/>
                  </a:solidFill>
                </a:rPr>
                <a:t>AKIhabara</a:t>
              </a:r>
              <a:r>
                <a:rPr lang="en-US" altLang="ja-JP" sz="2400" dirty="0" smtClean="0">
                  <a:solidFill>
                    <a:srgbClr val="FFFF00"/>
                  </a:solidFill>
                </a:rPr>
                <a:t>, Tokyo</a:t>
              </a:r>
              <a:endParaRPr kumimoji="1" lang="ja-JP" altLang="en-US" sz="2400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20" name="図形グループ 19"/>
          <p:cNvGrpSpPr/>
          <p:nvPr/>
        </p:nvGrpSpPr>
        <p:grpSpPr>
          <a:xfrm>
            <a:off x="708713" y="1821694"/>
            <a:ext cx="4423897" cy="4106414"/>
            <a:chOff x="449579" y="2228434"/>
            <a:chExt cx="4423897" cy="4106414"/>
          </a:xfrm>
        </p:grpSpPr>
        <p:pic>
          <p:nvPicPr>
            <p:cNvPr id="9" name="図 8" descr="Hitachi_inspirethenext_tree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0626" y="4111079"/>
              <a:ext cx="3942850" cy="2223769"/>
            </a:xfrm>
            <a:prstGeom prst="rect">
              <a:avLst/>
            </a:prstGeom>
          </p:spPr>
        </p:pic>
        <p:pic>
          <p:nvPicPr>
            <p:cNvPr id="8" name="図 7" descr="Hitachi_pho_case-studies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579" y="2228434"/>
              <a:ext cx="4276636" cy="2640358"/>
            </a:xfrm>
            <a:prstGeom prst="rect">
              <a:avLst/>
            </a:prstGeom>
          </p:spPr>
        </p:pic>
      </p:grpSp>
      <p:grpSp>
        <p:nvGrpSpPr>
          <p:cNvPr id="19" name="図形グループ 18"/>
          <p:cNvGrpSpPr/>
          <p:nvPr/>
        </p:nvGrpSpPr>
        <p:grpSpPr>
          <a:xfrm>
            <a:off x="3487706" y="1131303"/>
            <a:ext cx="5322573" cy="3678919"/>
            <a:chOff x="1598780" y="1682541"/>
            <a:chExt cx="5322573" cy="3678919"/>
          </a:xfrm>
        </p:grpSpPr>
        <p:pic>
          <p:nvPicPr>
            <p:cNvPr id="10" name="図 9" descr="SONYimages.jpe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46253" y="3316760"/>
              <a:ext cx="3975100" cy="2044700"/>
            </a:xfrm>
            <a:prstGeom prst="rect">
              <a:avLst/>
            </a:prstGeom>
          </p:spPr>
        </p:pic>
        <p:pic>
          <p:nvPicPr>
            <p:cNvPr id="11" name="図 10" descr="SONY_vaio.jpe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8780" y="1682541"/>
              <a:ext cx="3492500" cy="2324100"/>
            </a:xfrm>
            <a:prstGeom prst="rect">
              <a:avLst/>
            </a:prstGeom>
          </p:spPr>
        </p:pic>
      </p:grpSp>
      <p:pic>
        <p:nvPicPr>
          <p:cNvPr id="27" name="図 26" descr="hamamtsuPhotonics1226422408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554" y="780919"/>
            <a:ext cx="5854700" cy="2768600"/>
          </a:xfrm>
          <a:prstGeom prst="rect">
            <a:avLst/>
          </a:prstGeom>
        </p:spPr>
      </p:pic>
      <p:sp>
        <p:nvSpPr>
          <p:cNvPr id="18" name="テキスト ボックス 17"/>
          <p:cNvSpPr txBox="1"/>
          <p:nvPr/>
        </p:nvSpPr>
        <p:spPr>
          <a:xfrm>
            <a:off x="154481" y="5989304"/>
            <a:ext cx="835263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2800" dirty="0" smtClean="0"/>
              <a:t>Now, we are benefitting from the company…</a:t>
            </a:r>
            <a:endParaRPr kumimoji="1" lang="ja-JP" altLang="en-US" sz="2800" dirty="0"/>
          </a:p>
        </p:txBody>
      </p:sp>
      <p:grpSp>
        <p:nvGrpSpPr>
          <p:cNvPr id="22" name="図形グループ 21"/>
          <p:cNvGrpSpPr/>
          <p:nvPr/>
        </p:nvGrpSpPr>
        <p:grpSpPr>
          <a:xfrm>
            <a:off x="2667422" y="1500377"/>
            <a:ext cx="4206240" cy="4078736"/>
            <a:chOff x="2667422" y="1500377"/>
            <a:chExt cx="4206240" cy="4078736"/>
          </a:xfrm>
        </p:grpSpPr>
        <p:grpSp>
          <p:nvGrpSpPr>
            <p:cNvPr id="25" name="図形グループ 24"/>
            <p:cNvGrpSpPr/>
            <p:nvPr/>
          </p:nvGrpSpPr>
          <p:grpSpPr>
            <a:xfrm>
              <a:off x="2667422" y="1500377"/>
              <a:ext cx="4206240" cy="4078736"/>
              <a:chOff x="3118243" y="1793977"/>
              <a:chExt cx="4206240" cy="4078736"/>
            </a:xfrm>
          </p:grpSpPr>
          <p:pic>
            <p:nvPicPr>
              <p:cNvPr id="29" name="図 28" descr="DSCN3885x.JPG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118243" y="1793977"/>
                <a:ext cx="4206240" cy="2609088"/>
              </a:xfrm>
              <a:prstGeom prst="rect">
                <a:avLst/>
              </a:prstGeom>
            </p:spPr>
          </p:pic>
          <p:pic>
            <p:nvPicPr>
              <p:cNvPr id="30" name="図 29" descr="koshibanobelchair.jpeg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30748" y="3548613"/>
                <a:ext cx="3492500" cy="2324100"/>
              </a:xfrm>
              <a:prstGeom prst="rect">
                <a:avLst/>
              </a:prstGeom>
            </p:spPr>
          </p:pic>
        </p:grpSp>
        <p:sp>
          <p:nvSpPr>
            <p:cNvPr id="26" name="テキスト ボックス 25"/>
            <p:cNvSpPr txBox="1"/>
            <p:nvPr/>
          </p:nvSpPr>
          <p:spPr>
            <a:xfrm>
              <a:off x="2706634" y="1510715"/>
              <a:ext cx="4167028" cy="6955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kumimoji="1" lang="en-US" altLang="ja-JP" sz="2400" dirty="0" smtClean="0">
                  <a:solidFill>
                    <a:srgbClr val="FFFF00"/>
                  </a:solidFill>
                </a:rPr>
                <a:t>Nobel prize for opening the </a:t>
              </a:r>
              <a:r>
                <a:rPr kumimoji="1" lang="en-US" altLang="ja-JP" sz="2400" dirty="0" err="1" smtClean="0">
                  <a:solidFill>
                    <a:srgbClr val="FFFF00"/>
                  </a:solidFill>
                </a:rPr>
                <a:t>Neutrio</a:t>
              </a:r>
              <a:r>
                <a:rPr kumimoji="1" lang="en-US" altLang="ja-JP" sz="2400" dirty="0" smtClean="0">
                  <a:solidFill>
                    <a:srgbClr val="FFFF00"/>
                  </a:solidFill>
                </a:rPr>
                <a:t> </a:t>
              </a:r>
              <a:r>
                <a:rPr kumimoji="1" lang="en-US" altLang="ja-JP" sz="2400" dirty="0" err="1" smtClean="0">
                  <a:solidFill>
                    <a:srgbClr val="FFFF00"/>
                  </a:solidFill>
                </a:rPr>
                <a:t>astoronomy</a:t>
              </a:r>
              <a:endParaRPr kumimoji="1" lang="ja-JP" altLang="en-US" sz="2400" dirty="0">
                <a:solidFill>
                  <a:srgbClr val="FFFF00"/>
                </a:solidFill>
              </a:endParaRPr>
            </a:p>
          </p:txBody>
        </p:sp>
      </p:grpSp>
      <p:pic>
        <p:nvPicPr>
          <p:cNvPr id="4" name="図 3" descr="ATLAS award HPK photo small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4401" y="1510715"/>
            <a:ext cx="7054154" cy="3396444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4049670" y="1483768"/>
            <a:ext cx="29118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FF00"/>
                </a:solidFill>
              </a:rPr>
              <a:t>ATLAS Supplier Award</a:t>
            </a:r>
            <a:endParaRPr kumimoji="1" lang="ja-JP" altLang="en-US" sz="2400" dirty="0">
              <a:solidFill>
                <a:srgbClr val="FFFF00"/>
              </a:solidFill>
            </a:endParaRPr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E4CC-B235-204F-859A-4C59541B11F9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7959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Japan - Wonderland</a:t>
            </a:r>
            <a:endParaRPr kumimoji="1" lang="ja-JP" altLang="en-US" dirty="0"/>
          </a:p>
        </p:txBody>
      </p:sp>
      <p:grpSp>
        <p:nvGrpSpPr>
          <p:cNvPr id="24" name="図形グループ 23"/>
          <p:cNvGrpSpPr/>
          <p:nvPr/>
        </p:nvGrpSpPr>
        <p:grpSpPr>
          <a:xfrm>
            <a:off x="154480" y="940795"/>
            <a:ext cx="8655799" cy="3170284"/>
            <a:chOff x="154480" y="940795"/>
            <a:chExt cx="8655799" cy="3170284"/>
          </a:xfrm>
        </p:grpSpPr>
        <p:grpSp>
          <p:nvGrpSpPr>
            <p:cNvPr id="21" name="図形グループ 20"/>
            <p:cNvGrpSpPr/>
            <p:nvPr/>
          </p:nvGrpSpPr>
          <p:grpSpPr>
            <a:xfrm>
              <a:off x="154480" y="940795"/>
              <a:ext cx="8655799" cy="3170284"/>
              <a:chOff x="154480" y="940795"/>
              <a:chExt cx="8655799" cy="3170284"/>
            </a:xfrm>
          </p:grpSpPr>
          <p:pic>
            <p:nvPicPr>
              <p:cNvPr id="6" name="図 5" descr="akihabara_3003_01.jpg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4480" y="1110704"/>
                <a:ext cx="5476875" cy="3000375"/>
              </a:xfrm>
              <a:prstGeom prst="rect">
                <a:avLst/>
              </a:prstGeom>
            </p:spPr>
          </p:pic>
          <p:pic>
            <p:nvPicPr>
              <p:cNvPr id="7" name="図 6" descr="akihabara_radio_market_3003_19.jp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58754" y="940795"/>
                <a:ext cx="3451525" cy="2607818"/>
              </a:xfrm>
              <a:prstGeom prst="rect">
                <a:avLst/>
              </a:prstGeom>
            </p:spPr>
          </p:pic>
        </p:grpSp>
        <p:sp>
          <p:nvSpPr>
            <p:cNvPr id="23" name="テキスト ボックス 22"/>
            <p:cNvSpPr txBox="1"/>
            <p:nvPr/>
          </p:nvSpPr>
          <p:spPr>
            <a:xfrm>
              <a:off x="331326" y="1049050"/>
              <a:ext cx="23360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err="1" smtClean="0">
                  <a:solidFill>
                    <a:srgbClr val="FFFF00"/>
                  </a:solidFill>
                </a:rPr>
                <a:t>AKIhabara</a:t>
              </a:r>
              <a:r>
                <a:rPr lang="en-US" altLang="ja-JP" sz="2400" dirty="0" smtClean="0">
                  <a:solidFill>
                    <a:srgbClr val="FFFF00"/>
                  </a:solidFill>
                </a:rPr>
                <a:t>, Tokyo</a:t>
              </a:r>
              <a:endParaRPr kumimoji="1" lang="ja-JP" altLang="en-US" sz="2400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20" name="図形グループ 19"/>
          <p:cNvGrpSpPr/>
          <p:nvPr/>
        </p:nvGrpSpPr>
        <p:grpSpPr>
          <a:xfrm>
            <a:off x="708713" y="1821694"/>
            <a:ext cx="4423897" cy="4106414"/>
            <a:chOff x="449579" y="2228434"/>
            <a:chExt cx="4423897" cy="4106414"/>
          </a:xfrm>
        </p:grpSpPr>
        <p:pic>
          <p:nvPicPr>
            <p:cNvPr id="9" name="図 8" descr="Hitachi_inspirethenext_tree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0626" y="4111079"/>
              <a:ext cx="3942850" cy="2223769"/>
            </a:xfrm>
            <a:prstGeom prst="rect">
              <a:avLst/>
            </a:prstGeom>
          </p:spPr>
        </p:pic>
        <p:pic>
          <p:nvPicPr>
            <p:cNvPr id="8" name="図 7" descr="Hitachi_pho_case-studies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579" y="2228434"/>
              <a:ext cx="4276636" cy="2640358"/>
            </a:xfrm>
            <a:prstGeom prst="rect">
              <a:avLst/>
            </a:prstGeom>
          </p:spPr>
        </p:pic>
      </p:grpSp>
      <p:grpSp>
        <p:nvGrpSpPr>
          <p:cNvPr id="19" name="図形グループ 18"/>
          <p:cNvGrpSpPr/>
          <p:nvPr/>
        </p:nvGrpSpPr>
        <p:grpSpPr>
          <a:xfrm>
            <a:off x="3487706" y="1131303"/>
            <a:ext cx="5322573" cy="3678919"/>
            <a:chOff x="1598780" y="1682541"/>
            <a:chExt cx="5322573" cy="3678919"/>
          </a:xfrm>
        </p:grpSpPr>
        <p:pic>
          <p:nvPicPr>
            <p:cNvPr id="10" name="図 9" descr="SONYimages.jpe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46253" y="3316760"/>
              <a:ext cx="3975100" cy="2044700"/>
            </a:xfrm>
            <a:prstGeom prst="rect">
              <a:avLst/>
            </a:prstGeom>
          </p:spPr>
        </p:pic>
        <p:pic>
          <p:nvPicPr>
            <p:cNvPr id="11" name="図 10" descr="SONY_vaio.jpe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8780" y="1682541"/>
              <a:ext cx="3492500" cy="2324100"/>
            </a:xfrm>
            <a:prstGeom prst="rect">
              <a:avLst/>
            </a:prstGeom>
          </p:spPr>
        </p:pic>
      </p:grpSp>
      <p:pic>
        <p:nvPicPr>
          <p:cNvPr id="27" name="図 26" descr="hamamtsuPhotonics1226422408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554" y="780919"/>
            <a:ext cx="5854700" cy="2768600"/>
          </a:xfrm>
          <a:prstGeom prst="rect">
            <a:avLst/>
          </a:prstGeom>
        </p:spPr>
      </p:pic>
      <p:grpSp>
        <p:nvGrpSpPr>
          <p:cNvPr id="22" name="図形グループ 21"/>
          <p:cNvGrpSpPr/>
          <p:nvPr/>
        </p:nvGrpSpPr>
        <p:grpSpPr>
          <a:xfrm>
            <a:off x="2667422" y="1500377"/>
            <a:ext cx="4206240" cy="4078736"/>
            <a:chOff x="2667422" y="1500377"/>
            <a:chExt cx="4206240" cy="4078736"/>
          </a:xfrm>
        </p:grpSpPr>
        <p:grpSp>
          <p:nvGrpSpPr>
            <p:cNvPr id="25" name="図形グループ 24"/>
            <p:cNvGrpSpPr/>
            <p:nvPr/>
          </p:nvGrpSpPr>
          <p:grpSpPr>
            <a:xfrm>
              <a:off x="2667422" y="1500377"/>
              <a:ext cx="4206240" cy="4078736"/>
              <a:chOff x="3118243" y="1793977"/>
              <a:chExt cx="4206240" cy="4078736"/>
            </a:xfrm>
          </p:grpSpPr>
          <p:pic>
            <p:nvPicPr>
              <p:cNvPr id="29" name="図 28" descr="DSCN3885x.JPG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118243" y="1793977"/>
                <a:ext cx="4206240" cy="2609088"/>
              </a:xfrm>
              <a:prstGeom prst="rect">
                <a:avLst/>
              </a:prstGeom>
            </p:spPr>
          </p:pic>
          <p:pic>
            <p:nvPicPr>
              <p:cNvPr id="30" name="図 29" descr="koshibanobelchair.jpeg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30748" y="3548613"/>
                <a:ext cx="3492500" cy="2324100"/>
              </a:xfrm>
              <a:prstGeom prst="rect">
                <a:avLst/>
              </a:prstGeom>
            </p:spPr>
          </p:pic>
        </p:grpSp>
        <p:sp>
          <p:nvSpPr>
            <p:cNvPr id="26" name="テキスト ボックス 25"/>
            <p:cNvSpPr txBox="1"/>
            <p:nvPr/>
          </p:nvSpPr>
          <p:spPr>
            <a:xfrm>
              <a:off x="2706634" y="1510715"/>
              <a:ext cx="4167028" cy="6955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kumimoji="1" lang="en-US" altLang="ja-JP" sz="2400" dirty="0" smtClean="0">
                  <a:solidFill>
                    <a:srgbClr val="FFFF00"/>
                  </a:solidFill>
                </a:rPr>
                <a:t>Nobel prize for opening the </a:t>
              </a:r>
              <a:r>
                <a:rPr kumimoji="1" lang="en-US" altLang="ja-JP" sz="2400" dirty="0" err="1" smtClean="0">
                  <a:solidFill>
                    <a:srgbClr val="FFFF00"/>
                  </a:solidFill>
                </a:rPr>
                <a:t>Neutrio</a:t>
              </a:r>
              <a:r>
                <a:rPr kumimoji="1" lang="en-US" altLang="ja-JP" sz="2400" dirty="0" smtClean="0">
                  <a:solidFill>
                    <a:srgbClr val="FFFF00"/>
                  </a:solidFill>
                </a:rPr>
                <a:t> </a:t>
              </a:r>
              <a:r>
                <a:rPr kumimoji="1" lang="en-US" altLang="ja-JP" sz="2400" dirty="0" err="1" smtClean="0">
                  <a:solidFill>
                    <a:srgbClr val="FFFF00"/>
                  </a:solidFill>
                </a:rPr>
                <a:t>astoronomy</a:t>
              </a:r>
              <a:endParaRPr kumimoji="1" lang="ja-JP" altLang="en-US" sz="2400" dirty="0">
                <a:solidFill>
                  <a:srgbClr val="FFFF00"/>
                </a:solidFill>
              </a:endParaRPr>
            </a:p>
          </p:txBody>
        </p:sp>
      </p:grpSp>
      <p:pic>
        <p:nvPicPr>
          <p:cNvPr id="28" name="図 27" descr="ATLAS award HPK_CCEpeo2_07-05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0217" y="1489247"/>
            <a:ext cx="6749647" cy="3284828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4049670" y="1483768"/>
            <a:ext cx="29118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FF00"/>
                </a:solidFill>
              </a:rPr>
              <a:t>ATLAS Supplier Award</a:t>
            </a:r>
            <a:endParaRPr kumimoji="1" lang="ja-JP" altLang="en-US" sz="2400" dirty="0">
              <a:solidFill>
                <a:srgbClr val="FFFF00"/>
              </a:solidFill>
            </a:endParaRPr>
          </a:p>
        </p:txBody>
      </p:sp>
      <p:pic>
        <p:nvPicPr>
          <p:cNvPr id="31" name="図 30" descr="ATLAS_HamamtsuAward_2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4" y="22946"/>
            <a:ext cx="9119009" cy="6833162"/>
          </a:xfrm>
          <a:prstGeom prst="rect">
            <a:avLst/>
          </a:prstGeom>
        </p:spPr>
      </p:pic>
      <p:sp>
        <p:nvSpPr>
          <p:cNvPr id="18" name="テキスト ボックス 17"/>
          <p:cNvSpPr txBox="1"/>
          <p:nvPr/>
        </p:nvSpPr>
        <p:spPr>
          <a:xfrm>
            <a:off x="84897" y="5989304"/>
            <a:ext cx="900892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2800" dirty="0" smtClean="0"/>
              <a:t>for the silicon detectors: ATLAS strips ~92%, CMS strips ~97%  </a:t>
            </a:r>
            <a:endParaRPr kumimoji="1" lang="ja-JP" altLang="en-US" sz="2800" dirty="0"/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E4CC-B235-204F-859A-4C59541B11F9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7402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5810250"/>
            <a:ext cx="8229600" cy="655860"/>
          </a:xfrm>
        </p:spPr>
        <p:txBody>
          <a:bodyPr>
            <a:noAutofit/>
          </a:bodyPr>
          <a:lstStyle/>
          <a:p>
            <a:r>
              <a:rPr kumimoji="0" lang="en-US" altLang="ja-JP" sz="1800" b="1" dirty="0">
                <a:latin typeface="Arial" charset="0"/>
              </a:rPr>
              <a:t>In addition, many Japanese industries provided high quality detector components: </a:t>
            </a:r>
            <a:r>
              <a:rPr kumimoji="0" lang="en-US" altLang="ja-JP" sz="1800" b="1" dirty="0" smtClean="0">
                <a:latin typeface="Arial" charset="0"/>
              </a:rPr>
              <a:t>Hamamatsu </a:t>
            </a:r>
            <a:r>
              <a:rPr kumimoji="0" lang="en-US" altLang="ja-JP" sz="1800" b="1" dirty="0">
                <a:latin typeface="Arial" charset="0"/>
              </a:rPr>
              <a:t>Phonics, Kawasaki Heavy Industries, Toshiba, Kuraray, </a:t>
            </a:r>
            <a:r>
              <a:rPr kumimoji="0" lang="en-US" altLang="ja-JP" sz="1800" b="1" dirty="0" err="1">
                <a:latin typeface="Arial" charset="0"/>
              </a:rPr>
              <a:t>Arisawa</a:t>
            </a:r>
            <a:r>
              <a:rPr kumimoji="0" lang="en-US" altLang="ja-JP" sz="1800" b="1" dirty="0">
                <a:latin typeface="Arial" charset="0"/>
              </a:rPr>
              <a:t>, Fujikura, </a:t>
            </a:r>
            <a:r>
              <a:rPr kumimoji="0" lang="en-US" altLang="ja-JP" sz="1800" b="1" dirty="0" err="1">
                <a:latin typeface="Arial" charset="0"/>
              </a:rPr>
              <a:t>etc</a:t>
            </a:r>
            <a:endParaRPr kumimoji="0" lang="en-US" altLang="ja-JP" sz="1800" b="1" dirty="0">
              <a:latin typeface="Arial" charset="0"/>
            </a:endParaRPr>
          </a:p>
          <a:p>
            <a:endParaRPr kumimoji="1" lang="ja-JP" altLang="en-US" sz="1800" dirty="0"/>
          </a:p>
        </p:txBody>
      </p:sp>
      <p:sp>
        <p:nvSpPr>
          <p:cNvPr id="7" name="スライド番号プレースホルダー 4"/>
          <p:cNvSpPr txBox="1">
            <a:spLocks/>
          </p:cNvSpPr>
          <p:nvPr/>
        </p:nvSpPr>
        <p:spPr>
          <a:xfrm>
            <a:off x="7429500" y="6400800"/>
            <a:ext cx="206375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4572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D476997-B13E-B343-9D75-6133491C949E}" type="slidenum">
              <a:rPr lang="en-US" altLang="ja-JP" smtClean="0"/>
              <a:pPr/>
              <a:t>13</a:t>
            </a:fld>
            <a:endParaRPr lang="en-US" altLang="ja-JP"/>
          </a:p>
        </p:txBody>
      </p:sp>
      <p:pic>
        <p:nvPicPr>
          <p:cNvPr id="8" name="Picture 2" descr="ATLAS_Silver_White_1024x76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8814" y="476250"/>
            <a:ext cx="3978275" cy="275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9" y="908050"/>
            <a:ext cx="2873375" cy="3744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5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2777" y="3082181"/>
            <a:ext cx="3275013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6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6618" y="3162146"/>
            <a:ext cx="2728913" cy="189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7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4871" y="872549"/>
            <a:ext cx="1870075" cy="169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57249" y="4652963"/>
            <a:ext cx="2878137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en-US" altLang="ja-JP" sz="1400" b="1">
                <a:solidFill>
                  <a:srgbClr val="008000"/>
                </a:solidFill>
                <a:latin typeface="Arial" charset="0"/>
              </a:rPr>
              <a:t>1200 TGC chambers and </a:t>
            </a:r>
          </a:p>
          <a:p>
            <a:r>
              <a:rPr kumimoji="0" lang="en-US" altLang="ja-JP" sz="1400" b="1">
                <a:solidFill>
                  <a:srgbClr val="008000"/>
                </a:solidFill>
                <a:latin typeface="Arial" charset="0"/>
              </a:rPr>
              <a:t>320K ch. L1 Electronics of</a:t>
            </a:r>
          </a:p>
          <a:p>
            <a:r>
              <a:rPr kumimoji="0" lang="en-US" altLang="ja-JP" sz="1400" b="1">
                <a:solidFill>
                  <a:srgbClr val="008000"/>
                </a:solidFill>
                <a:latin typeface="Arial" charset="0"/>
              </a:rPr>
              <a:t>endcap muon trigger system</a:t>
            </a:r>
          </a:p>
          <a:p>
            <a:r>
              <a:rPr kumimoji="0" lang="en-US" altLang="ja-JP" sz="1400" b="1">
                <a:latin typeface="Arial" charset="0"/>
              </a:rPr>
              <a:t> </a:t>
            </a:r>
            <a:r>
              <a:rPr kumimoji="0" lang="en-US" altLang="ja-JP" sz="1400" b="1">
                <a:solidFill>
                  <a:srgbClr val="FF0000"/>
                </a:solidFill>
                <a:latin typeface="Arial" charset="0"/>
              </a:rPr>
              <a:t>KEK, Tokyo, Kobe, Nagoya...</a:t>
            </a:r>
          </a:p>
        </p:txBody>
      </p:sp>
      <p:sp>
        <p:nvSpPr>
          <p:cNvPr id="19" name="Text Box 13"/>
          <p:cNvSpPr txBox="1">
            <a:spLocks noChangeArrowheads="1"/>
          </p:cNvSpPr>
          <p:nvPr/>
        </p:nvSpPr>
        <p:spPr bwMode="auto">
          <a:xfrm>
            <a:off x="3133653" y="5144203"/>
            <a:ext cx="304323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en-US" altLang="ja-JP" sz="1400" b="1" dirty="0">
                <a:solidFill>
                  <a:srgbClr val="008000"/>
                </a:solidFill>
                <a:latin typeface="Arial" charset="0"/>
              </a:rPr>
              <a:t>Superconducting Solenoid, </a:t>
            </a:r>
            <a:r>
              <a:rPr kumimoji="0" lang="en-US" altLang="ja-JP" sz="1400" b="1" dirty="0">
                <a:solidFill>
                  <a:srgbClr val="FF0000"/>
                </a:solidFill>
                <a:latin typeface="Arial" charset="0"/>
              </a:rPr>
              <a:t>KEK</a:t>
            </a:r>
          </a:p>
        </p:txBody>
      </p: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5934640" y="5106833"/>
            <a:ext cx="320936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kumimoji="0" lang="en-US" altLang="ja-JP" sz="1400" b="1" dirty="0">
                <a:solidFill>
                  <a:srgbClr val="008000"/>
                </a:solidFill>
                <a:latin typeface="Arial" charset="0"/>
              </a:rPr>
              <a:t>6000 sensors and 980 modules of barrel SCT system, </a:t>
            </a:r>
            <a:r>
              <a:rPr kumimoji="0" lang="en-US" altLang="ja-JP" sz="1400" b="1" dirty="0">
                <a:solidFill>
                  <a:srgbClr val="FF0000"/>
                </a:solidFill>
                <a:latin typeface="Arial" charset="0"/>
              </a:rPr>
              <a:t>KEK, Tsukuba, Okayama, Hiroshima</a:t>
            </a:r>
            <a:r>
              <a:rPr kumimoji="0" lang="en-US" altLang="ja-JP" sz="1400" b="1" dirty="0">
                <a:latin typeface="Arial" charset="0"/>
              </a:rPr>
              <a:t> </a:t>
            </a:r>
            <a:r>
              <a:rPr kumimoji="0" lang="en-US" altLang="ja-JP" sz="1400" b="1" dirty="0">
                <a:solidFill>
                  <a:srgbClr val="FF0000"/>
                </a:solidFill>
                <a:latin typeface="Arial" charset="0"/>
              </a:rPr>
              <a:t>…</a:t>
            </a:r>
          </a:p>
        </p:txBody>
      </p:sp>
      <p:sp>
        <p:nvSpPr>
          <p:cNvPr id="21" name="Text Box 15"/>
          <p:cNvSpPr txBox="1">
            <a:spLocks noChangeArrowheads="1"/>
          </p:cNvSpPr>
          <p:nvPr/>
        </p:nvSpPr>
        <p:spPr bwMode="auto">
          <a:xfrm>
            <a:off x="6739771" y="2572902"/>
            <a:ext cx="23399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en-US" altLang="ja-JP" sz="1400" b="1" dirty="0">
                <a:solidFill>
                  <a:srgbClr val="008000"/>
                </a:solidFill>
                <a:latin typeface="Arial" charset="0"/>
              </a:rPr>
              <a:t>400k </a:t>
            </a:r>
            <a:r>
              <a:rPr kumimoji="0" lang="en-US" altLang="ja-JP" sz="1400" b="1" dirty="0" err="1">
                <a:solidFill>
                  <a:srgbClr val="008000"/>
                </a:solidFill>
                <a:latin typeface="Arial" charset="0"/>
              </a:rPr>
              <a:t>ch.</a:t>
            </a:r>
            <a:r>
              <a:rPr kumimoji="0" lang="en-US" altLang="ja-JP" sz="1400" b="1" dirty="0">
                <a:solidFill>
                  <a:srgbClr val="008000"/>
                </a:solidFill>
                <a:latin typeface="Arial" charset="0"/>
              </a:rPr>
              <a:t> of TDC chips for MDT system, </a:t>
            </a:r>
            <a:r>
              <a:rPr kumimoji="0" lang="en-US" altLang="ja-JP" sz="1400" b="1" dirty="0">
                <a:solidFill>
                  <a:srgbClr val="FF0000"/>
                </a:solidFill>
                <a:latin typeface="Arial" charset="0"/>
              </a:rPr>
              <a:t>KEK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2800" b="1" i="1" dirty="0">
                <a:solidFill>
                  <a:srgbClr val="000099"/>
                </a:solidFill>
                <a:latin typeface="Comic Sans MS" charset="0"/>
              </a:rPr>
              <a:t>Contributions by Japanese teams in the ATLAS </a:t>
            </a:r>
            <a:r>
              <a:rPr lang="en-US" altLang="ja-JP" sz="2800" b="1" i="1" dirty="0" smtClean="0">
                <a:solidFill>
                  <a:srgbClr val="000099"/>
                </a:solidFill>
                <a:latin typeface="Comic Sans MS" charset="0"/>
              </a:rPr>
              <a:t>construction</a:t>
            </a:r>
            <a:endParaRPr kumimoji="1" lang="ja-JP" altLang="en-US" sz="2800" dirty="0"/>
          </a:p>
        </p:txBody>
      </p:sp>
      <p:sp>
        <p:nvSpPr>
          <p:cNvPr id="10" name="Line 4"/>
          <p:cNvSpPr>
            <a:spLocks noChangeShapeType="1"/>
          </p:cNvSpPr>
          <p:nvPr/>
        </p:nvSpPr>
        <p:spPr bwMode="auto">
          <a:xfrm flipV="1">
            <a:off x="2554386" y="2096031"/>
            <a:ext cx="1025946" cy="82814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" name="Line 5"/>
          <p:cNvSpPr>
            <a:spLocks noChangeShapeType="1"/>
          </p:cNvSpPr>
          <p:nvPr/>
        </p:nvSpPr>
        <p:spPr bwMode="auto">
          <a:xfrm flipV="1">
            <a:off x="4348261" y="2001887"/>
            <a:ext cx="625475" cy="2160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" name="Line 6"/>
          <p:cNvSpPr>
            <a:spLocks noChangeShapeType="1"/>
          </p:cNvSpPr>
          <p:nvPr/>
        </p:nvSpPr>
        <p:spPr bwMode="auto">
          <a:xfrm flipH="1" flipV="1">
            <a:off x="5113319" y="1844675"/>
            <a:ext cx="1249363" cy="14398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3" name="Line 7"/>
          <p:cNvSpPr>
            <a:spLocks noChangeShapeType="1"/>
          </p:cNvSpPr>
          <p:nvPr/>
        </p:nvSpPr>
        <p:spPr bwMode="auto">
          <a:xfrm flipH="1" flipV="1">
            <a:off x="5249889" y="1412875"/>
            <a:ext cx="1727200" cy="338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" name="フッター プレースホルダー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24" name="スライド番号プレースホルダー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E4CC-B235-204F-859A-4C59541B11F9}" type="slidenum">
              <a:rPr kumimoji="1" lang="ja-JP" altLang="en-US" smtClean="0"/>
              <a:t>13</a:t>
            </a:fld>
            <a:endParaRPr kumimoji="1" lang="ja-JP" altLang="en-US"/>
          </a:p>
        </p:txBody>
      </p:sp>
      <p:cxnSp>
        <p:nvCxnSpPr>
          <p:cNvPr id="33" name="直線矢印コネクタ 32"/>
          <p:cNvCxnSpPr/>
          <p:nvPr/>
        </p:nvCxnSpPr>
        <p:spPr>
          <a:xfrm>
            <a:off x="3208674" y="1340381"/>
            <a:ext cx="125367" cy="15113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テキスト ボックス 36"/>
          <p:cNvSpPr txBox="1"/>
          <p:nvPr/>
        </p:nvSpPr>
        <p:spPr>
          <a:xfrm>
            <a:off x="3135128" y="2740587"/>
            <a:ext cx="655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22 m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02619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This lecture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Autofit/>
          </a:bodyPr>
          <a:lstStyle/>
          <a:p>
            <a:r>
              <a:rPr lang="en-US" altLang="ja-JP" sz="2800" dirty="0"/>
              <a:t>Micro-strip based detection </a:t>
            </a:r>
            <a:r>
              <a:rPr lang="en-US" altLang="ja-JP" sz="2800" dirty="0" smtClean="0"/>
              <a:t>systems</a:t>
            </a:r>
          </a:p>
          <a:p>
            <a:pPr lvl="1"/>
            <a:r>
              <a:rPr lang="en-US" altLang="ja-JP" sz="2400" dirty="0" smtClean="0"/>
              <a:t>advances </a:t>
            </a:r>
            <a:r>
              <a:rPr lang="en-US" altLang="ja-JP" sz="2400" dirty="0"/>
              <a:t>and new technological </a:t>
            </a:r>
            <a:r>
              <a:rPr lang="en-US" altLang="ja-JP" sz="2400" dirty="0" smtClean="0"/>
              <a:t>development</a:t>
            </a:r>
          </a:p>
          <a:p>
            <a:r>
              <a:rPr kumimoji="1" lang="en-US" altLang="ja-JP" sz="2800" dirty="0" smtClean="0"/>
              <a:t>It is not a monopoly of ATLAS nor HPK nor Japan. It is an example of our fields.</a:t>
            </a:r>
          </a:p>
          <a:p>
            <a:pPr lvl="1"/>
            <a:r>
              <a:rPr lang="en-US" altLang="ja-JP" sz="2400" dirty="0" smtClean="0"/>
              <a:t>Other experiments: CMS, </a:t>
            </a:r>
            <a:r>
              <a:rPr lang="en-US" altLang="ja-JP" sz="2400" dirty="0" err="1" smtClean="0"/>
              <a:t>LHCb</a:t>
            </a:r>
            <a:r>
              <a:rPr lang="en-US" altLang="ja-JP" sz="2400" dirty="0" smtClean="0"/>
              <a:t>, …</a:t>
            </a:r>
            <a:r>
              <a:rPr kumimoji="1" lang="en-US" altLang="ja-JP" sz="2400" dirty="0" smtClean="0"/>
              <a:t> </a:t>
            </a:r>
          </a:p>
          <a:p>
            <a:pPr lvl="1"/>
            <a:r>
              <a:rPr lang="en-US" altLang="ja-JP" sz="2400" dirty="0" smtClean="0"/>
              <a:t>Other industries: Microns, </a:t>
            </a:r>
            <a:r>
              <a:rPr lang="en-US" altLang="ja-JP" sz="2400" dirty="0" err="1" smtClean="0"/>
              <a:t>CiS</a:t>
            </a:r>
            <a:r>
              <a:rPr lang="en-US" altLang="ja-JP" sz="2400" dirty="0" smtClean="0"/>
              <a:t>, …</a:t>
            </a:r>
          </a:p>
          <a:p>
            <a:endParaRPr lang="en-US" altLang="ja-JP" sz="2800" dirty="0"/>
          </a:p>
          <a:p>
            <a:r>
              <a:rPr lang="en-US" altLang="ja-JP" sz="2800" dirty="0" smtClean="0"/>
              <a:t>Content</a:t>
            </a:r>
          </a:p>
          <a:p>
            <a:pPr lvl="1"/>
            <a:r>
              <a:rPr lang="en-US" altLang="ja-JP" sz="2400" dirty="0" smtClean="0"/>
              <a:t>Brief overview of the current ATLAS silicon microstrip tracker (SCT)</a:t>
            </a:r>
          </a:p>
          <a:p>
            <a:pPr lvl="1"/>
            <a:r>
              <a:rPr lang="en-US" altLang="ja-JP" sz="2400" dirty="0" smtClean="0"/>
              <a:t>Issues and achievement of the LHC tracker</a:t>
            </a:r>
          </a:p>
          <a:p>
            <a:pPr lvl="1"/>
            <a:r>
              <a:rPr lang="en-US" altLang="ja-JP" sz="2400" dirty="0"/>
              <a:t>N</a:t>
            </a:r>
            <a:r>
              <a:rPr lang="en-US" altLang="ja-JP" sz="2400" dirty="0" smtClean="0"/>
              <a:t>ew technological development for the high-luminosity LHC tracker</a:t>
            </a:r>
          </a:p>
          <a:p>
            <a:pPr lvl="1"/>
            <a:r>
              <a:rPr lang="en-US" altLang="ja-JP" sz="2400" dirty="0" smtClean="0"/>
              <a:t>Understanding the underlying physics – TCAD simulation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E4CC-B235-204F-859A-4C59541B11F9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3426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ATLAS Inner Detector</a:t>
            </a:r>
            <a:endParaRPr lang="ja-JP" altLang="en-US" dirty="0"/>
          </a:p>
        </p:txBody>
      </p:sp>
      <p:grpSp>
        <p:nvGrpSpPr>
          <p:cNvPr id="9" name="図形グループ 8"/>
          <p:cNvGrpSpPr/>
          <p:nvPr/>
        </p:nvGrpSpPr>
        <p:grpSpPr>
          <a:xfrm>
            <a:off x="311584" y="429976"/>
            <a:ext cx="8077693" cy="3559730"/>
            <a:chOff x="311584" y="720657"/>
            <a:chExt cx="8077693" cy="3559730"/>
          </a:xfrm>
        </p:grpSpPr>
        <p:pic>
          <p:nvPicPr>
            <p:cNvPr id="7" name="Picture 6" descr="IDQuadrant08p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11584" y="940795"/>
              <a:ext cx="8077693" cy="3339592"/>
            </a:xfrm>
            <a:prstGeom prst="rect">
              <a:avLst/>
            </a:prstGeom>
            <a:noFill/>
          </p:spPr>
        </p:pic>
        <p:sp>
          <p:nvSpPr>
            <p:cNvPr id="8" name="テキスト ボックス 7"/>
            <p:cNvSpPr txBox="1"/>
            <p:nvPr/>
          </p:nvSpPr>
          <p:spPr>
            <a:xfrm>
              <a:off x="435442" y="720657"/>
              <a:ext cx="13334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ID ¼ volume</a:t>
              </a:r>
              <a:endParaRPr kumimoji="1" lang="ja-JP" altLang="en-US" dirty="0"/>
            </a:p>
          </p:txBody>
        </p:sp>
      </p:grpSp>
      <p:grpSp>
        <p:nvGrpSpPr>
          <p:cNvPr id="3" name="図形グループ 2"/>
          <p:cNvGrpSpPr/>
          <p:nvPr/>
        </p:nvGrpSpPr>
        <p:grpSpPr>
          <a:xfrm>
            <a:off x="638457" y="4110992"/>
            <a:ext cx="3711974" cy="2747008"/>
            <a:chOff x="5339008" y="877892"/>
            <a:chExt cx="3711974" cy="2747008"/>
          </a:xfrm>
        </p:grpSpPr>
        <p:pic>
          <p:nvPicPr>
            <p:cNvPr id="6" name="Picture 4" descr="gr621917_std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339008" y="877892"/>
              <a:ext cx="3711974" cy="2474649"/>
            </a:xfrm>
            <a:prstGeom prst="rect">
              <a:avLst/>
            </a:prstGeom>
            <a:noFill/>
          </p:spPr>
        </p:pic>
        <p:sp>
          <p:nvSpPr>
            <p:cNvPr id="20" name="テキスト ボックス 19"/>
            <p:cNvSpPr txBox="1"/>
            <p:nvPr/>
          </p:nvSpPr>
          <p:spPr>
            <a:xfrm>
              <a:off x="6567718" y="3255568"/>
              <a:ext cx="22621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Installation into ATLAS</a:t>
              </a:r>
              <a:endParaRPr kumimoji="1" lang="ja-JP" altLang="en-US" dirty="0"/>
            </a:p>
          </p:txBody>
        </p:sp>
      </p:grp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4651372" y="3989707"/>
            <a:ext cx="4492628" cy="2136176"/>
          </a:xfrm>
        </p:spPr>
        <p:txBody>
          <a:bodyPr>
            <a:noAutofit/>
          </a:bodyPr>
          <a:lstStyle/>
          <a:p>
            <a:r>
              <a:rPr lang="en-US" altLang="ja-JP" sz="1800" dirty="0"/>
              <a:t>ID=Silicon (Pixel + </a:t>
            </a:r>
            <a:r>
              <a:rPr lang="en-US" altLang="ja-JP" sz="1800" dirty="0">
                <a:solidFill>
                  <a:srgbClr val="FF0000"/>
                </a:solidFill>
              </a:rPr>
              <a:t>Strip</a:t>
            </a:r>
            <a:r>
              <a:rPr lang="en-US" altLang="ja-JP" sz="1800" dirty="0"/>
              <a:t>) + </a:t>
            </a:r>
            <a:r>
              <a:rPr lang="en-US" altLang="ja-JP" sz="1800" dirty="0" smtClean="0"/>
              <a:t>TRT</a:t>
            </a:r>
            <a:endParaRPr lang="en-US" altLang="ja-JP" sz="1800" dirty="0"/>
          </a:p>
          <a:p>
            <a:pPr lvl="1"/>
            <a:r>
              <a:rPr lang="en-US" altLang="ja-JP" sz="1600" dirty="0" smtClean="0"/>
              <a:t>Radius~ 1 m</a:t>
            </a:r>
            <a:r>
              <a:rPr lang="en-US" altLang="ja-JP" sz="1600" dirty="0"/>
              <a:t>, L=5.4 m</a:t>
            </a:r>
          </a:p>
          <a:p>
            <a:r>
              <a:rPr lang="en-US" altLang="ja-JP" sz="1800" dirty="0" smtClean="0"/>
              <a:t>Position (</a:t>
            </a:r>
            <a:r>
              <a:rPr lang="en-US" altLang="ja-JP" sz="1800" i="1" dirty="0" smtClean="0">
                <a:latin typeface="Symbol" charset="2"/>
                <a:cs typeface="Symbol" charset="2"/>
              </a:rPr>
              <a:t>f</a:t>
            </a:r>
            <a:r>
              <a:rPr lang="en-US" altLang="ja-JP" sz="1800" dirty="0" smtClean="0"/>
              <a:t>) resolutions</a:t>
            </a:r>
          </a:p>
          <a:p>
            <a:pPr lvl="1"/>
            <a:r>
              <a:rPr kumimoji="1" lang="en-US" altLang="ja-JP" sz="1600" dirty="0" smtClean="0"/>
              <a:t>Pixel: ~15 µm (50 µm pitch)</a:t>
            </a:r>
          </a:p>
          <a:p>
            <a:pPr lvl="1"/>
            <a:r>
              <a:rPr lang="en-US" altLang="ja-JP" sz="1600" dirty="0" smtClean="0"/>
              <a:t>Strip (axial-stereo pair): ~17 µm (80 µm pitch)</a:t>
            </a:r>
          </a:p>
          <a:p>
            <a:pPr lvl="1"/>
            <a:r>
              <a:rPr lang="en-US" altLang="ja-JP" sz="1600" dirty="0" smtClean="0"/>
              <a:t>TRT: ~ 22 µm (130 µm drift </a:t>
            </a:r>
            <a:r>
              <a:rPr lang="en-US" altLang="ja-JP" sz="1600" dirty="0" err="1" smtClean="0"/>
              <a:t>reso</a:t>
            </a:r>
            <a:r>
              <a:rPr lang="en-US" altLang="ja-JP" sz="1600" dirty="0" smtClean="0"/>
              <a:t>., 36 sampling)</a:t>
            </a:r>
          </a:p>
          <a:p>
            <a:r>
              <a:rPr kumimoji="1" lang="en-US" altLang="ja-JP" sz="2000" dirty="0" smtClean="0"/>
              <a:t>Why Silicon?</a:t>
            </a:r>
          </a:p>
        </p:txBody>
      </p:sp>
      <p:cxnSp>
        <p:nvCxnSpPr>
          <p:cNvPr id="11" name="直線矢印コネクタ 10"/>
          <p:cNvCxnSpPr/>
          <p:nvPr/>
        </p:nvCxnSpPr>
        <p:spPr>
          <a:xfrm flipH="1">
            <a:off x="2800004" y="2524417"/>
            <a:ext cx="1101640" cy="2539717"/>
          </a:xfrm>
          <a:prstGeom prst="straightConnector1">
            <a:avLst/>
          </a:prstGeom>
          <a:ln w="762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22" name="スライド番号プレースホルダー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E4CC-B235-204F-859A-4C59541B11F9}" type="slidenum">
              <a:rPr kumimoji="1" lang="ja-JP" altLang="en-US" smtClean="0"/>
              <a:t>15</a:t>
            </a:fld>
            <a:endParaRPr kumimoji="1" lang="ja-JP" altLang="en-US" dirty="0"/>
          </a:p>
        </p:txBody>
      </p:sp>
      <p:graphicFrame>
        <p:nvGraphicFramePr>
          <p:cNvPr id="26" name="オブジェクト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8881557"/>
              </p:ext>
            </p:extLst>
          </p:nvPr>
        </p:nvGraphicFramePr>
        <p:xfrm>
          <a:off x="5033396" y="5953593"/>
          <a:ext cx="3653404" cy="7187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11" name="数式" r:id="rId6" imgW="1549400" imgH="304800" progId="Equation.3">
                  <p:embed/>
                </p:oleObj>
              </mc:Choice>
              <mc:Fallback>
                <p:oleObj name="数式" r:id="rId6" imgW="1549400" imgH="304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033396" y="5953593"/>
                        <a:ext cx="3653404" cy="7187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212567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ATLAS Inner Detector</a:t>
            </a:r>
            <a:endParaRPr lang="ja-JP" altLang="en-US" dirty="0"/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>
          <a:xfrm>
            <a:off x="3768893" y="3105799"/>
            <a:ext cx="5375107" cy="3252546"/>
          </a:xfrm>
        </p:spPr>
        <p:txBody>
          <a:bodyPr>
            <a:normAutofit lnSpcReduction="10000"/>
          </a:bodyPr>
          <a:lstStyle/>
          <a:p>
            <a:r>
              <a:rPr lang="en-US" altLang="ja-JP" sz="2400" dirty="0" smtClean="0"/>
              <a:t>Barrel modules</a:t>
            </a:r>
          </a:p>
          <a:p>
            <a:pPr lvl="1"/>
            <a:r>
              <a:rPr lang="en-US" altLang="ja-JP" sz="2000" dirty="0" smtClean="0"/>
              <a:t>Double-side, stereo readout (40 </a:t>
            </a:r>
            <a:r>
              <a:rPr lang="en-US" altLang="ja-JP" sz="2000" dirty="0" err="1" smtClean="0"/>
              <a:t>mrad</a:t>
            </a:r>
            <a:r>
              <a:rPr lang="en-US" altLang="ja-JP" sz="2000" dirty="0" smtClean="0"/>
              <a:t>)</a:t>
            </a:r>
          </a:p>
          <a:p>
            <a:pPr lvl="1"/>
            <a:r>
              <a:rPr lang="en-US" altLang="ja-JP" sz="2000" dirty="0" smtClean="0">
                <a:solidFill>
                  <a:srgbClr val="FF0000"/>
                </a:solidFill>
              </a:rPr>
              <a:t>Sensors</a:t>
            </a:r>
            <a:r>
              <a:rPr lang="en-US" altLang="ja-JP" sz="2000" dirty="0" smtClean="0"/>
              <a:t>: 2 x (6.4 x 6.4 cm</a:t>
            </a:r>
            <a:r>
              <a:rPr lang="en-US" altLang="ja-JP" sz="2000" baseline="30000" dirty="0" smtClean="0"/>
              <a:t>2</a:t>
            </a:r>
            <a:r>
              <a:rPr lang="en-US" altLang="ja-JP" sz="2000" dirty="0" smtClean="0"/>
              <a:t>) /side x 2 side (top and bottom</a:t>
            </a:r>
            <a:r>
              <a:rPr lang="ja-JP" altLang="en-US" sz="2000" dirty="0" smtClean="0"/>
              <a:t>）</a:t>
            </a:r>
            <a:endParaRPr lang="en-US" altLang="ja-JP" sz="2000" dirty="0" smtClean="0"/>
          </a:p>
          <a:p>
            <a:pPr lvl="2"/>
            <a:r>
              <a:rPr lang="en-US" altLang="ja-JP" sz="1600" dirty="0" smtClean="0"/>
              <a:t>4 in. FZ crystal wafer, &lt;111&gt; and some &lt;100&gt;</a:t>
            </a:r>
          </a:p>
          <a:p>
            <a:pPr lvl="2"/>
            <a:r>
              <a:rPr lang="en-US" altLang="ja-JP" sz="1800" dirty="0" smtClean="0"/>
              <a:t>80 µ</a:t>
            </a:r>
            <a:r>
              <a:rPr lang="en-US" altLang="ja-JP" sz="1800" dirty="0" err="1" smtClean="0"/>
              <a:t>m</a:t>
            </a:r>
            <a:r>
              <a:rPr lang="en-US" altLang="ja-JP" sz="1800" dirty="0" smtClean="0"/>
              <a:t> pitch, ~12.6 cm strip </a:t>
            </a:r>
            <a:r>
              <a:rPr lang="en-US" altLang="ja-JP" sz="1800" dirty="0" err="1" smtClean="0"/>
              <a:t>lenth</a:t>
            </a:r>
            <a:r>
              <a:rPr lang="en-US" altLang="ja-JP" sz="1800" dirty="0" smtClean="0"/>
              <a:t>, 768 strips</a:t>
            </a:r>
          </a:p>
          <a:p>
            <a:pPr lvl="1"/>
            <a:r>
              <a:rPr lang="en-US" altLang="ja-JP" sz="2000" dirty="0" smtClean="0">
                <a:solidFill>
                  <a:srgbClr val="FF0000"/>
                </a:solidFill>
              </a:rPr>
              <a:t>Hybrids</a:t>
            </a:r>
            <a:r>
              <a:rPr lang="en-US" altLang="ja-JP" sz="2000" dirty="0" smtClean="0"/>
              <a:t>: 6 ABCD chips (128 </a:t>
            </a:r>
            <a:r>
              <a:rPr lang="en-US" altLang="ja-JP" sz="2000" dirty="0" err="1" smtClean="0"/>
              <a:t>ch</a:t>
            </a:r>
            <a:r>
              <a:rPr lang="en-US" altLang="ja-JP" sz="2000" dirty="0" smtClean="0"/>
              <a:t>)/side</a:t>
            </a:r>
          </a:p>
          <a:p>
            <a:pPr lvl="2"/>
            <a:r>
              <a:rPr lang="en-US" altLang="ja-JP" sz="1800" dirty="0" smtClean="0">
                <a:solidFill>
                  <a:srgbClr val="FF0000"/>
                </a:solidFill>
              </a:rPr>
              <a:t>Cu/Polyimide flex circuit + Carbon-carbon substrate</a:t>
            </a:r>
            <a:endParaRPr lang="en-US" altLang="ja-JP" sz="1800" dirty="0" smtClean="0"/>
          </a:p>
          <a:p>
            <a:r>
              <a:rPr lang="en-US" altLang="ja-JP" sz="2400" dirty="0" smtClean="0">
                <a:solidFill>
                  <a:srgbClr val="FF0000"/>
                </a:solidFill>
              </a:rPr>
              <a:t>Red letters: Contributions of Japan</a:t>
            </a:r>
          </a:p>
          <a:p>
            <a:pPr lvl="1"/>
            <a:r>
              <a:rPr lang="en-US" altLang="ja-JP" sz="2000" dirty="0"/>
              <a:t>Japan: ~</a:t>
            </a:r>
            <a:r>
              <a:rPr lang="en-US" altLang="ja-JP" sz="2000" dirty="0">
                <a:solidFill>
                  <a:srgbClr val="FF0000"/>
                </a:solidFill>
              </a:rPr>
              <a:t>980</a:t>
            </a:r>
            <a:r>
              <a:rPr lang="en-US" altLang="ja-JP" sz="2000" dirty="0"/>
              <a:t>/2112+spares in </a:t>
            </a:r>
            <a:r>
              <a:rPr lang="en-US" altLang="ja-JP" sz="2000" dirty="0">
                <a:solidFill>
                  <a:srgbClr val="FF0000"/>
                </a:solidFill>
              </a:rPr>
              <a:t>barrel </a:t>
            </a:r>
            <a:r>
              <a:rPr lang="en-US" altLang="ja-JP" sz="2000" dirty="0" smtClean="0">
                <a:solidFill>
                  <a:srgbClr val="FF0000"/>
                </a:solidFill>
              </a:rPr>
              <a:t>modules</a:t>
            </a:r>
            <a:endParaRPr lang="en-US" altLang="ja-JP" sz="2000" dirty="0">
              <a:solidFill>
                <a:srgbClr val="FF0000"/>
              </a:solidFill>
            </a:endParaRPr>
          </a:p>
        </p:txBody>
      </p:sp>
      <p:grpSp>
        <p:nvGrpSpPr>
          <p:cNvPr id="9" name="図形グループ 8"/>
          <p:cNvGrpSpPr/>
          <p:nvPr/>
        </p:nvGrpSpPr>
        <p:grpSpPr>
          <a:xfrm>
            <a:off x="3768892" y="628864"/>
            <a:ext cx="5176507" cy="2231938"/>
            <a:chOff x="2784704" y="613041"/>
            <a:chExt cx="6068890" cy="2616701"/>
          </a:xfrm>
        </p:grpSpPr>
        <p:pic>
          <p:nvPicPr>
            <p:cNvPr id="7" name="Picture 6" descr="IDQuadrant08p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784704" y="720657"/>
              <a:ext cx="6068890" cy="2509085"/>
            </a:xfrm>
            <a:prstGeom prst="rect">
              <a:avLst/>
            </a:prstGeom>
            <a:noFill/>
          </p:spPr>
        </p:pic>
        <p:sp>
          <p:nvSpPr>
            <p:cNvPr id="8" name="テキスト ボックス 7"/>
            <p:cNvSpPr txBox="1"/>
            <p:nvPr/>
          </p:nvSpPr>
          <p:spPr>
            <a:xfrm>
              <a:off x="3124200" y="613041"/>
              <a:ext cx="13334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ID ¼ volume</a:t>
              </a:r>
              <a:endParaRPr kumimoji="1" lang="ja-JP" altLang="en-US" dirty="0"/>
            </a:p>
          </p:txBody>
        </p:sp>
      </p:grpSp>
      <p:grpSp>
        <p:nvGrpSpPr>
          <p:cNvPr id="14" name="図形グループ 13"/>
          <p:cNvGrpSpPr/>
          <p:nvPr/>
        </p:nvGrpSpPr>
        <p:grpSpPr>
          <a:xfrm>
            <a:off x="364792" y="858963"/>
            <a:ext cx="4185230" cy="3348411"/>
            <a:chOff x="419848" y="3352541"/>
            <a:chExt cx="3852436" cy="3121140"/>
          </a:xfrm>
        </p:grpSpPr>
        <p:pic>
          <p:nvPicPr>
            <p:cNvPr id="10" name="図 9" descr="P2020015p1.JP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9848" y="3461689"/>
              <a:ext cx="3135229" cy="2670170"/>
            </a:xfrm>
            <a:prstGeom prst="rect">
              <a:avLst/>
            </a:prstGeom>
          </p:spPr>
        </p:pic>
        <p:sp>
          <p:nvSpPr>
            <p:cNvPr id="12" name="テキスト ボックス 11"/>
            <p:cNvSpPr txBox="1"/>
            <p:nvPr/>
          </p:nvSpPr>
          <p:spPr>
            <a:xfrm>
              <a:off x="1161143" y="6104349"/>
              <a:ext cx="19058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FF0000"/>
                  </a:solidFill>
                </a:rPr>
                <a:t>SCT barrel module</a:t>
              </a:r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2959920" y="3352541"/>
              <a:ext cx="8089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FF0000"/>
                  </a:solidFill>
                </a:rPr>
                <a:t>Hybrid</a:t>
              </a:r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457200" y="5445303"/>
              <a:ext cx="1150826" cy="420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en-US" altLang="ja-JP" dirty="0" err="1" smtClean="0">
                  <a:solidFill>
                    <a:srgbClr val="FF0000"/>
                  </a:solidFill>
                </a:rPr>
                <a:t>Microstrip</a:t>
              </a:r>
              <a:endParaRPr lang="en-US" altLang="ja-JP" dirty="0" smtClean="0">
                <a:solidFill>
                  <a:srgbClr val="FF0000"/>
                </a:solidFill>
              </a:endParaRPr>
            </a:p>
            <a:p>
              <a:pPr algn="ctr">
                <a:lnSpc>
                  <a:spcPts val="1200"/>
                </a:lnSpc>
              </a:pPr>
              <a:r>
                <a:rPr kumimoji="1" lang="en-US" altLang="ja-JP" dirty="0" smtClean="0">
                  <a:solidFill>
                    <a:srgbClr val="FF0000"/>
                  </a:solidFill>
                </a:rPr>
                <a:t>sensor</a:t>
              </a:r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17" name="直線矢印コネクタ 16"/>
            <p:cNvCxnSpPr>
              <a:stCxn id="13" idx="1"/>
            </p:cNvCxnSpPr>
            <p:nvPr/>
          </p:nvCxnSpPr>
          <p:spPr>
            <a:xfrm rot="10800000" flipV="1">
              <a:off x="2527906" y="3537206"/>
              <a:ext cx="432015" cy="369555"/>
            </a:xfrm>
            <a:prstGeom prst="straightConnector1">
              <a:avLst/>
            </a:prstGeom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矢印コネクタ 18"/>
            <p:cNvCxnSpPr/>
            <p:nvPr/>
          </p:nvCxnSpPr>
          <p:spPr>
            <a:xfrm rot="5400000" flipH="1" flipV="1">
              <a:off x="821253" y="4875605"/>
              <a:ext cx="909589" cy="229809"/>
            </a:xfrm>
            <a:prstGeom prst="straightConnector1">
              <a:avLst/>
            </a:prstGeom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矢印コネクタ 24"/>
            <p:cNvCxnSpPr/>
            <p:nvPr/>
          </p:nvCxnSpPr>
          <p:spPr>
            <a:xfrm>
              <a:off x="3555077" y="4535715"/>
              <a:ext cx="717207" cy="126801"/>
            </a:xfrm>
            <a:prstGeom prst="straightConnector1">
              <a:avLst/>
            </a:prstGeom>
            <a:ln w="762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E4CC-B235-204F-859A-4C59541B11F9}" type="slidenum">
              <a:rPr kumimoji="1" lang="ja-JP" altLang="en-US" smtClean="0"/>
              <a:t>16</a:t>
            </a:fld>
            <a:endParaRPr kumimoji="1" lang="ja-JP" altLang="en-US"/>
          </a:p>
        </p:txBody>
      </p:sp>
      <p:pic>
        <p:nvPicPr>
          <p:cNvPr id="27" name="図 26" descr="Detectorsgap v2009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70" y="4212452"/>
            <a:ext cx="4056584" cy="2253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096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Silicon Detector (LHC)</a:t>
            </a:r>
            <a:endParaRPr lang="ja-JP" altLang="en-US" dirty="0"/>
          </a:p>
        </p:txBody>
      </p:sp>
      <p:pic>
        <p:nvPicPr>
          <p:cNvPr id="5" name="Picture 8" descr="WireBond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0341" y="3494287"/>
            <a:ext cx="3124200" cy="2497137"/>
          </a:xfrm>
          <a:prstGeom prst="rect">
            <a:avLst/>
          </a:prstGeom>
          <a:noFill/>
        </p:spPr>
      </p:pic>
      <p:pic>
        <p:nvPicPr>
          <p:cNvPr id="8" name="図 7" descr="AssemblyStati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877892"/>
            <a:ext cx="3175188" cy="2536946"/>
          </a:xfrm>
          <a:prstGeom prst="rect">
            <a:avLst/>
          </a:prstGeom>
        </p:spPr>
      </p:pic>
      <p:pic>
        <p:nvPicPr>
          <p:cNvPr id="9" name="図 8" descr="P2020015p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803" y="2450917"/>
            <a:ext cx="2263611" cy="1927842"/>
          </a:xfrm>
          <a:prstGeom prst="rect">
            <a:avLst/>
          </a:prstGeom>
        </p:spPr>
      </p:pic>
      <p:pic>
        <p:nvPicPr>
          <p:cNvPr id="10" name="図 9" descr="About to mount (3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23824" y="877892"/>
            <a:ext cx="3382595" cy="2536946"/>
          </a:xfrm>
          <a:prstGeom prst="rect">
            <a:avLst/>
          </a:prstGeom>
        </p:spPr>
      </p:pic>
      <p:sp>
        <p:nvSpPr>
          <p:cNvPr id="12" name="コンテンツ プレースホルダ 11"/>
          <p:cNvSpPr>
            <a:spLocks noGrp="1"/>
          </p:cNvSpPr>
          <p:nvPr>
            <p:ph idx="1"/>
          </p:nvPr>
        </p:nvSpPr>
        <p:spPr>
          <a:xfrm>
            <a:off x="396725" y="5799386"/>
            <a:ext cx="3413276" cy="625975"/>
          </a:xfrm>
          <a:solidFill>
            <a:srgbClr val="FFFFFF"/>
          </a:solidFill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  <a:buNone/>
            </a:pPr>
            <a:r>
              <a:rPr lang="en-US" altLang="ja-JP" sz="1800" dirty="0" smtClean="0">
                <a:solidFill>
                  <a:srgbClr val="FF0000"/>
                </a:solidFill>
              </a:rPr>
              <a:t>Wire bonding </a:t>
            </a:r>
            <a:r>
              <a:rPr lang="en-US" altLang="ja-JP" sz="1800" dirty="0" smtClean="0"/>
              <a:t>of hybrid-sensor and sensor-sensor: ~3200 bonds</a:t>
            </a:r>
            <a:endParaRPr lang="ja-JP" altLang="en-US" sz="1800" dirty="0"/>
          </a:p>
        </p:txBody>
      </p:sp>
      <p:pic>
        <p:nvPicPr>
          <p:cNvPr id="13" name="図 12" descr="gr5z5216_std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99100" y="3506268"/>
            <a:ext cx="3499678" cy="2671421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429866" y="781132"/>
            <a:ext cx="2745462" cy="5447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dirty="0" smtClean="0">
                <a:solidFill>
                  <a:srgbClr val="FF0000"/>
                </a:solidFill>
              </a:rPr>
              <a:t>Assembly station</a:t>
            </a:r>
            <a:r>
              <a:rPr kumimoji="1" lang="en-US" altLang="ja-JP" dirty="0" smtClean="0"/>
              <a:t>: aligning two sensors in &lt;5 </a:t>
            </a:r>
            <a:r>
              <a:rPr lang="en-US" altLang="ja-JP" dirty="0" smtClean="0"/>
              <a:t>µ</a:t>
            </a:r>
            <a:r>
              <a:rPr lang="en-US" altLang="ja-JP" dirty="0" err="1" smtClean="0"/>
              <a:t>m</a:t>
            </a:r>
            <a:endParaRPr kumimoji="1" lang="ja-JP" altLang="en-US" dirty="0"/>
          </a:p>
        </p:txBody>
      </p:sp>
      <p:cxnSp>
        <p:nvCxnSpPr>
          <p:cNvPr id="15" name="直線矢印コネクタ 14"/>
          <p:cNvCxnSpPr/>
          <p:nvPr/>
        </p:nvCxnSpPr>
        <p:spPr>
          <a:xfrm rot="16200000" flipH="1">
            <a:off x="1112762" y="3253619"/>
            <a:ext cx="822476" cy="96762"/>
          </a:xfrm>
          <a:prstGeom prst="straightConnector1">
            <a:avLst/>
          </a:prstGeom>
          <a:ln w="762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 flipV="1">
            <a:off x="2927048" y="4076095"/>
            <a:ext cx="705340" cy="302664"/>
          </a:xfrm>
          <a:prstGeom prst="straightConnector1">
            <a:avLst/>
          </a:prstGeom>
          <a:ln w="762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flipV="1">
            <a:off x="5499414" y="2177143"/>
            <a:ext cx="1987538" cy="1074986"/>
          </a:xfrm>
          <a:prstGeom prst="straightConnector1">
            <a:avLst/>
          </a:prstGeom>
          <a:ln w="762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/>
          <p:nvPr/>
        </p:nvCxnSpPr>
        <p:spPr>
          <a:xfrm rot="5400000">
            <a:off x="6904532" y="3046152"/>
            <a:ext cx="1415146" cy="644745"/>
          </a:xfrm>
          <a:prstGeom prst="straightConnector1">
            <a:avLst/>
          </a:prstGeom>
          <a:ln w="762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3810001" y="4378759"/>
            <a:ext cx="1296199" cy="54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dirty="0" smtClean="0"/>
              <a:t>Completed modules</a:t>
            </a:r>
            <a:endParaRPr kumimoji="1" lang="ja-JP" altLang="en-US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5523824" y="781132"/>
            <a:ext cx="3123834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Mounted on the barrel cylinder</a:t>
            </a:r>
            <a:endParaRPr kumimoji="1" lang="ja-JP" altLang="en-US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891189" y="6020454"/>
            <a:ext cx="2797085" cy="64633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Assembled ID barrel section</a:t>
            </a:r>
          </a:p>
          <a:p>
            <a:r>
              <a:rPr kumimoji="1" lang="en-US" altLang="ja-JP" dirty="0" smtClean="0"/>
              <a:t>Then, installed into ATLAS</a:t>
            </a:r>
            <a:endParaRPr kumimoji="1" lang="ja-JP" altLang="en-US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3810001" y="1150464"/>
            <a:ext cx="1749197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Placement robot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31" name="円/楕円 30"/>
          <p:cNvSpPr/>
          <p:nvPr/>
        </p:nvSpPr>
        <p:spPr>
          <a:xfrm>
            <a:off x="5891189" y="1741715"/>
            <a:ext cx="942621" cy="1149048"/>
          </a:xfrm>
          <a:prstGeom prst="ellipse">
            <a:avLst/>
          </a:prstGeom>
          <a:noFill/>
          <a:ln w="381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5" name="直線矢印コネクタ 34"/>
          <p:cNvCxnSpPr/>
          <p:nvPr/>
        </p:nvCxnSpPr>
        <p:spPr>
          <a:xfrm rot="16200000" flipH="1">
            <a:off x="5475328" y="1543567"/>
            <a:ext cx="439633" cy="39208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E4CC-B235-204F-859A-4C59541B11F9}" type="slidenum">
              <a:rPr kumimoji="1" lang="ja-JP" altLang="en-US" smtClean="0"/>
              <a:t>17</a:t>
            </a:fld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637275" y="1065814"/>
            <a:ext cx="11572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FFFF00"/>
                </a:solidFill>
              </a:rPr>
              <a:t>at Oxford</a:t>
            </a:r>
            <a:endParaRPr kumimoji="1" lang="ja-JP" altLang="en-US" sz="2000" dirty="0">
              <a:solidFill>
                <a:srgbClr val="FFFF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615303" y="3506268"/>
            <a:ext cx="10158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FFFF00"/>
                </a:solidFill>
              </a:rPr>
              <a:t>at CERN</a:t>
            </a:r>
            <a:endParaRPr kumimoji="1" lang="ja-JP" altLang="en-US" sz="2000" dirty="0">
              <a:solidFill>
                <a:srgbClr val="FFFF0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50850" y="1341605"/>
            <a:ext cx="13494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srgbClr val="FFFF00"/>
                </a:solidFill>
              </a:rPr>
              <a:t>in </a:t>
            </a:r>
            <a:r>
              <a:rPr lang="en-US" altLang="ja-JP" sz="2000" dirty="0" smtClean="0">
                <a:solidFill>
                  <a:srgbClr val="FFFF00"/>
                </a:solidFill>
              </a:rPr>
              <a:t>Japan, …</a:t>
            </a:r>
            <a:endParaRPr kumimoji="1" lang="ja-JP" altLang="en-US" sz="2000" dirty="0">
              <a:solidFill>
                <a:srgbClr val="FFFF00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50850" y="3513183"/>
            <a:ext cx="13494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srgbClr val="FFFF00"/>
                </a:solidFill>
              </a:rPr>
              <a:t>in </a:t>
            </a:r>
            <a:r>
              <a:rPr lang="en-US" altLang="ja-JP" sz="2000" dirty="0" smtClean="0">
                <a:solidFill>
                  <a:srgbClr val="FFFF00"/>
                </a:solidFill>
              </a:rPr>
              <a:t>Japan, …</a:t>
            </a:r>
            <a:endParaRPr kumimoji="1" lang="ja-JP" altLang="en-US" sz="2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553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Silicon Detector (LHC)</a:t>
            </a:r>
            <a:endParaRPr lang="ja-JP" altLang="en-US" dirty="0"/>
          </a:p>
        </p:txBody>
      </p:sp>
      <p:grpSp>
        <p:nvGrpSpPr>
          <p:cNvPr id="24" name="図形グループ 23"/>
          <p:cNvGrpSpPr/>
          <p:nvPr/>
        </p:nvGrpSpPr>
        <p:grpSpPr>
          <a:xfrm>
            <a:off x="1026389" y="940795"/>
            <a:ext cx="7103725" cy="4551703"/>
            <a:chOff x="4122862" y="781132"/>
            <a:chExt cx="4759307" cy="3049520"/>
          </a:xfrm>
        </p:grpSpPr>
        <p:pic>
          <p:nvPicPr>
            <p:cNvPr id="5" name="Picture 6" descr="fig7_SiliconArea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122862" y="781132"/>
              <a:ext cx="4307041" cy="3049520"/>
            </a:xfrm>
            <a:prstGeom prst="rect">
              <a:avLst/>
            </a:prstGeom>
            <a:noFill/>
          </p:spPr>
        </p:pic>
        <p:sp>
          <p:nvSpPr>
            <p:cNvPr id="28" name="テキスト ボックス 27"/>
            <p:cNvSpPr txBox="1"/>
            <p:nvPr/>
          </p:nvSpPr>
          <p:spPr>
            <a:xfrm>
              <a:off x="4724103" y="935514"/>
              <a:ext cx="981206" cy="2812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/>
                <a:t>Silicon area</a:t>
              </a:r>
              <a:endParaRPr kumimoji="1" lang="ja-JP" altLang="en-US" sz="2400" dirty="0"/>
            </a:p>
          </p:txBody>
        </p:sp>
        <p:sp>
          <p:nvSpPr>
            <p:cNvPr id="29" name="円/楕円 28"/>
            <p:cNvSpPr/>
            <p:nvPr/>
          </p:nvSpPr>
          <p:spPr>
            <a:xfrm>
              <a:off x="7607905" y="1421618"/>
              <a:ext cx="338666" cy="283811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7378106" y="1717529"/>
              <a:ext cx="15040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ATLAS ~60 m</a:t>
              </a:r>
              <a:r>
                <a:rPr kumimoji="1" lang="en-US" altLang="ja-JP" baseline="30000" dirty="0" smtClean="0"/>
                <a:t>2</a:t>
              </a:r>
              <a:endParaRPr kumimoji="1" lang="ja-JP" altLang="en-US" baseline="30000" dirty="0"/>
            </a:p>
          </p:txBody>
        </p:sp>
      </p:grp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E4CC-B235-204F-859A-4C59541B11F9}" type="slidenum">
              <a:rPr kumimoji="1" lang="ja-JP" altLang="en-US" smtClean="0"/>
              <a:t>18</a:t>
            </a:fld>
            <a:endParaRPr kumimoji="1" lang="ja-JP" altLang="en-US"/>
          </a:p>
        </p:txBody>
      </p:sp>
      <p:sp>
        <p:nvSpPr>
          <p:cNvPr id="20" name="コンテンツ プレースホルダー 19"/>
          <p:cNvSpPr>
            <a:spLocks noGrp="1"/>
          </p:cNvSpPr>
          <p:nvPr>
            <p:ph idx="1"/>
          </p:nvPr>
        </p:nvSpPr>
        <p:spPr>
          <a:xfrm>
            <a:off x="457200" y="5196783"/>
            <a:ext cx="8536756" cy="1204598"/>
          </a:xfrm>
        </p:spPr>
        <p:txBody>
          <a:bodyPr>
            <a:noAutofit/>
          </a:bodyPr>
          <a:lstStyle/>
          <a:p>
            <a:r>
              <a:rPr kumimoji="1" lang="en-US" altLang="ja-JP" sz="2400" dirty="0" smtClean="0"/>
              <a:t>LHC silicon microstrip detectors are the largest silicon trackers ever built. </a:t>
            </a:r>
          </a:p>
          <a:p>
            <a:pPr lvl="1"/>
            <a:r>
              <a:rPr lang="en-US" altLang="ja-JP" sz="2000" dirty="0" smtClean="0"/>
              <a:t>A scale: cost of the sensor ~1 million Euro/m</a:t>
            </a:r>
            <a:r>
              <a:rPr lang="en-US" altLang="ja-JP" sz="2000" baseline="30000" dirty="0" smtClean="0"/>
              <a:t>2</a:t>
            </a:r>
            <a:endParaRPr kumimoji="1" lang="en-US" altLang="ja-JP" sz="2000" baseline="30000" dirty="0" smtClean="0"/>
          </a:p>
          <a:p>
            <a:r>
              <a:rPr lang="en-US" altLang="ja-JP" sz="2400" dirty="0"/>
              <a:t>S</a:t>
            </a:r>
            <a:r>
              <a:rPr lang="en-US" altLang="ja-JP" sz="2400" dirty="0" smtClean="0"/>
              <a:t>ilicon microstrip detector is the “must” for large area coverage.</a:t>
            </a:r>
            <a:endParaRPr kumimoji="1" lang="ja-JP" altLang="en-US" sz="2400" dirty="0"/>
          </a:p>
        </p:txBody>
      </p:sp>
      <p:sp>
        <p:nvSpPr>
          <p:cNvPr id="35" name="円/楕円 34"/>
          <p:cNvSpPr/>
          <p:nvPr/>
        </p:nvSpPr>
        <p:spPr>
          <a:xfrm>
            <a:off x="6203185" y="1342166"/>
            <a:ext cx="598067" cy="413086"/>
          </a:xfrm>
          <a:prstGeom prst="ellipse">
            <a:avLst/>
          </a:prstGeom>
          <a:noFill/>
          <a:ln w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426223" y="1055672"/>
            <a:ext cx="1443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CMS ~</a:t>
            </a:r>
            <a:r>
              <a:rPr kumimoji="1" lang="en-US" altLang="ja-JP" dirty="0" smtClean="0"/>
              <a:t>200 </a:t>
            </a:r>
            <a:r>
              <a:rPr kumimoji="1" lang="en-US" altLang="ja-JP" dirty="0" smtClean="0"/>
              <a:t>m</a:t>
            </a:r>
            <a:r>
              <a:rPr kumimoji="1" lang="en-US" altLang="ja-JP" baseline="30000" dirty="0" smtClean="0"/>
              <a:t>2</a:t>
            </a:r>
            <a:endParaRPr kumimoji="1" lang="ja-JP" alt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1382507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Particle </a:t>
            </a:r>
            <a:r>
              <a:rPr lang="en-US" altLang="ja-JP" dirty="0" err="1" smtClean="0"/>
              <a:t>fluence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5037034"/>
            <a:ext cx="8229600" cy="1429076"/>
          </a:xfrm>
        </p:spPr>
        <p:txBody>
          <a:bodyPr>
            <a:normAutofit/>
          </a:bodyPr>
          <a:lstStyle/>
          <a:p>
            <a:r>
              <a:rPr lang="en-US" altLang="ja-JP" sz="2000" dirty="0" smtClean="0"/>
              <a:t>Yearly </a:t>
            </a:r>
            <a:r>
              <a:rPr lang="en-US" altLang="ja-JP" sz="2000" dirty="0" err="1" smtClean="0"/>
              <a:t>fluence</a:t>
            </a:r>
            <a:r>
              <a:rPr lang="en-US" altLang="ja-JP" sz="2000" dirty="0" smtClean="0"/>
              <a:t> of particles</a:t>
            </a:r>
          </a:p>
          <a:p>
            <a:pPr lvl="1"/>
            <a:r>
              <a:rPr kumimoji="1" lang="en-US" altLang="ja-JP" sz="1800" dirty="0" smtClean="0"/>
              <a:t>in the unit of 1-MeV neutrons equivalent per cm</a:t>
            </a:r>
            <a:r>
              <a:rPr kumimoji="1" lang="en-US" altLang="ja-JP" sz="1800" baseline="30000" dirty="0" smtClean="0"/>
              <a:t>2</a:t>
            </a:r>
            <a:r>
              <a:rPr kumimoji="1" lang="en-US" altLang="ja-JP" sz="1800" dirty="0" smtClean="0"/>
              <a:t> </a:t>
            </a:r>
          </a:p>
          <a:p>
            <a:pPr lvl="1"/>
            <a:r>
              <a:rPr lang="en-US" altLang="ja-JP" sz="1800" dirty="0" smtClean="0"/>
              <a:t>Luminosity: 10</a:t>
            </a:r>
            <a:r>
              <a:rPr lang="en-US" altLang="ja-JP" sz="1800" baseline="30000" dirty="0" smtClean="0"/>
              <a:t>34</a:t>
            </a:r>
            <a:r>
              <a:rPr lang="en-US" altLang="ja-JP" sz="1800" dirty="0" smtClean="0"/>
              <a:t> cm</a:t>
            </a:r>
            <a:r>
              <a:rPr lang="en-US" altLang="ja-JP" sz="1800" baseline="30000" dirty="0" smtClean="0"/>
              <a:t>-2</a:t>
            </a:r>
            <a:r>
              <a:rPr lang="en-US" altLang="ja-JP" sz="1800" dirty="0" smtClean="0"/>
              <a:t>s</a:t>
            </a:r>
            <a:r>
              <a:rPr lang="en-US" altLang="ja-JP" sz="1800" baseline="30000" dirty="0" smtClean="0"/>
              <a:t>-1</a:t>
            </a:r>
            <a:r>
              <a:rPr lang="en-US" altLang="ja-JP" sz="1800" dirty="0" smtClean="0"/>
              <a:t>, integrated:100 fb</a:t>
            </a:r>
            <a:r>
              <a:rPr lang="en-US" altLang="ja-JP" sz="1800" baseline="30000" dirty="0" smtClean="0"/>
              <a:t>-1</a:t>
            </a:r>
            <a:r>
              <a:rPr lang="en-US" altLang="ja-JP" sz="1800" dirty="0" smtClean="0"/>
              <a:t>/</a:t>
            </a:r>
            <a:r>
              <a:rPr lang="en-US" altLang="ja-JP" sz="1800" dirty="0" err="1" smtClean="0"/>
              <a:t>yr</a:t>
            </a:r>
            <a:endParaRPr lang="en-US" altLang="ja-JP" sz="1800" dirty="0" smtClean="0"/>
          </a:p>
          <a:p>
            <a:r>
              <a:rPr kumimoji="1" lang="en-US" altLang="ja-JP" sz="2000" dirty="0" smtClean="0"/>
              <a:t>End of life </a:t>
            </a:r>
            <a:r>
              <a:rPr kumimoji="1" lang="en-US" altLang="ja-JP" sz="2000" dirty="0" err="1" smtClean="0"/>
              <a:t>fluence</a:t>
            </a:r>
            <a:r>
              <a:rPr kumimoji="1" lang="en-US" altLang="ja-JP" sz="2000" dirty="0" smtClean="0"/>
              <a:t> at SCT (r=30 cm)</a:t>
            </a:r>
          </a:p>
          <a:p>
            <a:pPr lvl="1"/>
            <a:r>
              <a:rPr lang="en-US" altLang="ja-JP" sz="1800" dirty="0" smtClean="0"/>
              <a:t>2×10</a:t>
            </a:r>
            <a:r>
              <a:rPr lang="en-US" altLang="ja-JP" sz="1800" baseline="30000" dirty="0" smtClean="0"/>
              <a:t>14</a:t>
            </a:r>
            <a:r>
              <a:rPr lang="en-US" altLang="ja-JP" sz="1800" dirty="0" smtClean="0"/>
              <a:t> 1-MeV </a:t>
            </a:r>
            <a:r>
              <a:rPr lang="en-US" altLang="ja-JP" sz="1800" dirty="0" err="1" smtClean="0"/>
              <a:t>neq</a:t>
            </a:r>
            <a:r>
              <a:rPr lang="en-US" altLang="ja-JP" sz="1800" dirty="0" smtClean="0"/>
              <a:t>/cm</a:t>
            </a:r>
            <a:r>
              <a:rPr lang="en-US" altLang="ja-JP" sz="1800" baseline="30000" dirty="0" smtClean="0"/>
              <a:t>2</a:t>
            </a:r>
            <a:r>
              <a:rPr lang="en-US" altLang="ja-JP" sz="1800" dirty="0" smtClean="0"/>
              <a:t> (including 50% uncertainty in </a:t>
            </a:r>
            <a:r>
              <a:rPr lang="en-US" altLang="ja-JP" sz="1800" dirty="0" err="1" smtClean="0"/>
              <a:t>pp</a:t>
            </a:r>
            <a:r>
              <a:rPr lang="en-US" altLang="ja-JP" sz="1800" dirty="0" smtClean="0"/>
              <a:t> cross section)</a:t>
            </a:r>
            <a:endParaRPr kumimoji="1" lang="ja-JP" altLang="en-US" sz="18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E4CC-B235-204F-859A-4C59541B11F9}" type="slidenum">
              <a:rPr kumimoji="1" lang="ja-JP" altLang="en-US" smtClean="0"/>
              <a:t>19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677612" y="2677425"/>
            <a:ext cx="7260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FFFF00"/>
                </a:solidFill>
              </a:rPr>
              <a:t>TRT</a:t>
            </a:r>
            <a:endParaRPr kumimoji="1" lang="ja-JP" altLang="en-US" sz="2800" dirty="0">
              <a:solidFill>
                <a:srgbClr val="FFFF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050291" y="3488295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FF00"/>
                </a:solidFill>
              </a:rPr>
              <a:t>SCT</a:t>
            </a:r>
            <a:endParaRPr kumimoji="1" lang="ja-JP" altLang="en-US" sz="2400" dirty="0">
              <a:solidFill>
                <a:srgbClr val="FFFF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308360" y="3930630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FFFF00"/>
                </a:solidFill>
              </a:rPr>
              <a:t>PIXEL</a:t>
            </a:r>
            <a:endParaRPr kumimoji="1" lang="ja-JP" altLang="en-US" sz="2000" dirty="0">
              <a:solidFill>
                <a:srgbClr val="FFFF00"/>
              </a:solidFill>
            </a:endParaRPr>
          </a:p>
        </p:txBody>
      </p:sp>
      <p:grpSp>
        <p:nvGrpSpPr>
          <p:cNvPr id="12" name="図形グループ 11"/>
          <p:cNvGrpSpPr/>
          <p:nvPr/>
        </p:nvGrpSpPr>
        <p:grpSpPr>
          <a:xfrm>
            <a:off x="140101" y="556164"/>
            <a:ext cx="9020073" cy="4480870"/>
            <a:chOff x="140101" y="556164"/>
            <a:chExt cx="9020073" cy="4480870"/>
          </a:xfrm>
        </p:grpSpPr>
        <p:pic>
          <p:nvPicPr>
            <p:cNvPr id="6" name="図 5" descr="TDR_Fig1iii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101" y="745736"/>
              <a:ext cx="8857507" cy="4291298"/>
            </a:xfrm>
            <a:prstGeom prst="rect">
              <a:avLst/>
            </a:prstGeom>
          </p:spPr>
        </p:pic>
        <p:sp>
          <p:nvSpPr>
            <p:cNvPr id="10" name="テキスト ボックス 9"/>
            <p:cNvSpPr txBox="1"/>
            <p:nvPr/>
          </p:nvSpPr>
          <p:spPr>
            <a:xfrm>
              <a:off x="7311103" y="556164"/>
              <a:ext cx="18490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(1-MeV </a:t>
              </a:r>
              <a:r>
                <a:rPr kumimoji="1" lang="en-US" altLang="ja-JP" dirty="0" err="1" smtClean="0"/>
                <a:t>neq</a:t>
              </a:r>
              <a:r>
                <a:rPr kumimoji="1" lang="en-US" altLang="ja-JP" dirty="0" smtClean="0"/>
                <a:t>/cm</a:t>
              </a:r>
              <a:r>
                <a:rPr kumimoji="1" lang="en-US" altLang="ja-JP" baseline="30000" dirty="0" smtClean="0"/>
                <a:t>2</a:t>
              </a:r>
              <a:r>
                <a:rPr kumimoji="1" lang="en-US" altLang="ja-JP" dirty="0" smtClean="0"/>
                <a:t>)</a:t>
              </a:r>
              <a:endParaRPr kumimoji="1" lang="ja-JP" altLang="en-US" dirty="0"/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991570" y="725531"/>
              <a:ext cx="18268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(from ATLAS TDR)</a:t>
              </a:r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794256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Your Lecturer</a:t>
            </a:r>
            <a:endParaRPr kumimoji="1" lang="ja-JP" altLang="en-US" dirty="0"/>
          </a:p>
        </p:txBody>
      </p:sp>
      <p:pic>
        <p:nvPicPr>
          <p:cNvPr id="7" name="図 6" descr="04320001R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20" y="940795"/>
            <a:ext cx="2326770" cy="2908461"/>
          </a:xfrm>
          <a:prstGeom prst="rect">
            <a:avLst/>
          </a:prstGeom>
        </p:spPr>
      </p:pic>
      <p:sp>
        <p:nvSpPr>
          <p:cNvPr id="32" name="テキスト ボックス 31"/>
          <p:cNvSpPr txBox="1"/>
          <p:nvPr/>
        </p:nvSpPr>
        <p:spPr>
          <a:xfrm>
            <a:off x="280800" y="4212155"/>
            <a:ext cx="3061455" cy="5027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kumimoji="1" lang="en-US" altLang="ja-JP" sz="3200" dirty="0" smtClean="0"/>
              <a:t>Yoshinobu UNNO</a:t>
            </a:r>
          </a:p>
        </p:txBody>
      </p:sp>
      <p:sp>
        <p:nvSpPr>
          <p:cNvPr id="33" name="フッター プレースホルダー 3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34" name="スライド番号プレースホルダー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E4CC-B235-204F-859A-4C59541B11F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8873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Non Ionizing Energy Loss (NIEL)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E4CC-B235-204F-859A-4C59541B11F9}" type="slidenum">
              <a:rPr kumimoji="1" lang="ja-JP" altLang="en-US" smtClean="0"/>
              <a:t>20</a:t>
            </a:fld>
            <a:endParaRPr kumimoji="1" lang="ja-JP" altLang="en-US"/>
          </a:p>
        </p:txBody>
      </p:sp>
      <p:pic>
        <p:nvPicPr>
          <p:cNvPr id="6" name="図 5" descr="NIEL-all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780891" y="-210231"/>
            <a:ext cx="5724521" cy="7628163"/>
          </a:xfrm>
          <a:prstGeom prst="rect">
            <a:avLst/>
          </a:prstGeom>
        </p:spPr>
      </p:pic>
      <p:cxnSp>
        <p:nvCxnSpPr>
          <p:cNvPr id="9" name="直線コネクタ 8"/>
          <p:cNvCxnSpPr/>
          <p:nvPr/>
        </p:nvCxnSpPr>
        <p:spPr>
          <a:xfrm>
            <a:off x="1852173" y="3351820"/>
            <a:ext cx="6120989" cy="16510"/>
          </a:xfrm>
          <a:prstGeom prst="line">
            <a:avLst/>
          </a:prstGeom>
          <a:ln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1763967" y="2998998"/>
            <a:ext cx="2660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1-MeV neutron equivalent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57716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Radiation Damage Studies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940795"/>
            <a:ext cx="8229600" cy="5525315"/>
          </a:xfrm>
        </p:spPr>
        <p:txBody>
          <a:bodyPr>
            <a:noAutofit/>
          </a:bodyPr>
          <a:lstStyle/>
          <a:p>
            <a:r>
              <a:rPr kumimoji="1" lang="en-US" altLang="ja-JP" sz="3600" dirty="0" smtClean="0"/>
              <a:t>Radiation damage </a:t>
            </a:r>
            <a:r>
              <a:rPr lang="en-US" altLang="ja-JP" sz="3600" dirty="0" smtClean="0"/>
              <a:t>of</a:t>
            </a:r>
            <a:r>
              <a:rPr kumimoji="1" lang="en-US" altLang="ja-JP" sz="3600" dirty="0" smtClean="0"/>
              <a:t> silicon</a:t>
            </a:r>
          </a:p>
          <a:p>
            <a:pPr lvl="1"/>
            <a:r>
              <a:rPr lang="en-US" altLang="ja-JP" sz="3200" dirty="0" smtClean="0">
                <a:ea typeface="Arial Unicode MS" pitchFamily="50" charset="-128"/>
                <a:cs typeface="Arial Unicode MS" pitchFamily="50" charset="-128"/>
              </a:rPr>
              <a:t>the 1</a:t>
            </a:r>
            <a:r>
              <a:rPr lang="en-US" altLang="ja-JP" sz="3200" baseline="30000" dirty="0" smtClean="0">
                <a:ea typeface="Arial Unicode MS" pitchFamily="50" charset="-128"/>
                <a:cs typeface="Arial Unicode MS" pitchFamily="50" charset="-128"/>
              </a:rPr>
              <a:t>st</a:t>
            </a:r>
            <a:r>
              <a:rPr lang="en-US" altLang="ja-JP" sz="3200" dirty="0" smtClean="0">
                <a:ea typeface="Arial Unicode MS" pitchFamily="50" charset="-128"/>
                <a:cs typeface="Arial Unicode MS" pitchFamily="50" charset="-128"/>
              </a:rPr>
              <a:t>, in our field… 30 </a:t>
            </a:r>
            <a:r>
              <a:rPr lang="en-US" altLang="ja-JP" sz="3200" dirty="0" err="1" smtClean="0">
                <a:ea typeface="Arial Unicode MS" pitchFamily="50" charset="-128"/>
                <a:cs typeface="Arial Unicode MS" pitchFamily="50" charset="-128"/>
              </a:rPr>
              <a:t>yrs</a:t>
            </a:r>
            <a:r>
              <a:rPr lang="en-US" altLang="ja-JP" sz="3200" dirty="0" smtClean="0">
                <a:ea typeface="Arial Unicode MS" pitchFamily="50" charset="-128"/>
                <a:cs typeface="Arial Unicode MS" pitchFamily="50" charset="-128"/>
              </a:rPr>
              <a:t> ago</a:t>
            </a:r>
            <a:endParaRPr lang="en-US" altLang="ja-JP" sz="3200" dirty="0">
              <a:ea typeface="Arial Unicode MS" pitchFamily="50" charset="-128"/>
              <a:cs typeface="Arial Unicode MS" pitchFamily="50" charset="-128"/>
            </a:endParaRPr>
          </a:p>
          <a:p>
            <a:pPr lvl="2"/>
            <a:r>
              <a:rPr lang="en-US" altLang="ja-JP" sz="2800" dirty="0" smtClean="0">
                <a:ea typeface="Arial Unicode MS" pitchFamily="50" charset="-128"/>
                <a:cs typeface="Arial Unicode MS" pitchFamily="50" charset="-128"/>
              </a:rPr>
              <a:t>T</a:t>
            </a:r>
            <a:r>
              <a:rPr lang="en-US" altLang="ja-JP" sz="2800" dirty="0">
                <a:ea typeface="Arial Unicode MS" pitchFamily="50" charset="-128"/>
                <a:cs typeface="Arial Unicode MS" pitchFamily="50" charset="-128"/>
              </a:rPr>
              <a:t>. Kondo et al, </a:t>
            </a:r>
            <a:r>
              <a:rPr lang="en-US" altLang="ja-JP" sz="2800" dirty="0">
                <a:ea typeface="ＭＳ Ｐゴシック" charset="-128"/>
              </a:rPr>
              <a:t>Radiation Damage Test of Silicon </a:t>
            </a:r>
            <a:r>
              <a:rPr lang="en-US" altLang="ja-JP" sz="2800" dirty="0" smtClean="0">
                <a:ea typeface="ＭＳ Ｐゴシック" charset="-128"/>
              </a:rPr>
              <a:t>Microstrip Detectors</a:t>
            </a:r>
          </a:p>
          <a:p>
            <a:pPr lvl="2"/>
            <a:r>
              <a:rPr lang="en-US" altLang="ja-JP" sz="2800" dirty="0" smtClean="0">
                <a:ea typeface="Arial Unicode MS" pitchFamily="50" charset="-128"/>
                <a:cs typeface="Arial Unicode MS" pitchFamily="50" charset="-128"/>
              </a:rPr>
              <a:t>Proc</a:t>
            </a:r>
            <a:r>
              <a:rPr lang="en-US" altLang="ja-JP" sz="2800" dirty="0">
                <a:ea typeface="Arial Unicode MS" pitchFamily="50" charset="-128"/>
                <a:cs typeface="Arial Unicode MS" pitchFamily="50" charset="-128"/>
              </a:rPr>
              <a:t>. of  the 1984 Summer Study on the Design and Utilization of SSC</a:t>
            </a:r>
            <a:r>
              <a:rPr lang="en-US" altLang="ja-JP" sz="2800" dirty="0" smtClean="0">
                <a:ea typeface="Arial Unicode MS" pitchFamily="50" charset="-128"/>
                <a:cs typeface="Arial Unicode MS" pitchFamily="50" charset="-128"/>
              </a:rPr>
              <a:t>, June  </a:t>
            </a:r>
            <a:r>
              <a:rPr lang="en-US" altLang="ja-JP" sz="2800" dirty="0">
                <a:ea typeface="Arial Unicode MS" pitchFamily="50" charset="-128"/>
                <a:cs typeface="Arial Unicode MS" pitchFamily="50" charset="-128"/>
              </a:rPr>
              <a:t>23-July 13, 1984, Snowmass, Colorado, pp. 612-</a:t>
            </a:r>
            <a:r>
              <a:rPr lang="en-US" altLang="ja-JP" sz="2800" dirty="0" smtClean="0">
                <a:ea typeface="Arial Unicode MS" pitchFamily="50" charset="-128"/>
                <a:cs typeface="Arial Unicode MS" pitchFamily="50" charset="-128"/>
              </a:rPr>
              <a:t>614</a:t>
            </a:r>
          </a:p>
          <a:p>
            <a:r>
              <a:rPr lang="en-US" altLang="ja-JP" sz="3600" dirty="0" smtClean="0">
                <a:ea typeface="Arial Unicode MS" pitchFamily="50" charset="-128"/>
                <a:cs typeface="Arial Unicode MS" pitchFamily="50" charset="-128"/>
              </a:rPr>
              <a:t>The messages were</a:t>
            </a:r>
            <a:endParaRPr lang="en-US" altLang="ja-JP" sz="3600" dirty="0" smtClean="0">
              <a:ea typeface="ＭＳ Ｐゴシック" charset="-128"/>
            </a:endParaRPr>
          </a:p>
          <a:p>
            <a:pPr lvl="1"/>
            <a:r>
              <a:rPr lang="en-US" altLang="ja-JP" sz="3200" dirty="0" smtClean="0">
                <a:ea typeface="ＭＳ Ｐゴシック" charset="-128"/>
              </a:rPr>
              <a:t>The </a:t>
            </a:r>
            <a:r>
              <a:rPr lang="en-US" altLang="ja-JP" sz="3200" dirty="0">
                <a:ea typeface="ＭＳ Ｐゴシック" charset="-128"/>
              </a:rPr>
              <a:t>prevailing opinion was that silicon </a:t>
            </a:r>
            <a:r>
              <a:rPr lang="en-US" altLang="ja-JP" sz="3200" dirty="0" smtClean="0">
                <a:ea typeface="ＭＳ Ｐゴシック" charset="-128"/>
              </a:rPr>
              <a:t>vertex detectors </a:t>
            </a:r>
            <a:r>
              <a:rPr lang="en-US" altLang="ja-JP" sz="3200" dirty="0">
                <a:ea typeface="ＭＳ Ｐゴシック" charset="-128"/>
              </a:rPr>
              <a:t>were not possible at </a:t>
            </a:r>
            <a:r>
              <a:rPr lang="en-US" altLang="ja-JP" sz="3200" dirty="0" smtClean="0">
                <a:ea typeface="ＭＳ Ｐゴシック" charset="-128"/>
              </a:rPr>
              <a:t>10</a:t>
            </a:r>
            <a:r>
              <a:rPr lang="en-US" altLang="ja-JP" sz="3200" baseline="30000" dirty="0" smtClean="0">
                <a:ea typeface="ＭＳ Ｐゴシック" charset="-128"/>
              </a:rPr>
              <a:t>33</a:t>
            </a:r>
            <a:r>
              <a:rPr lang="en-US" altLang="ja-JP" sz="3200" dirty="0" smtClean="0">
                <a:ea typeface="ＭＳ Ｐゴシック" charset="-128"/>
              </a:rPr>
              <a:t> luminosity, but…</a:t>
            </a:r>
            <a:endParaRPr lang="en-US" altLang="ja-JP" sz="3200" dirty="0" smtClean="0"/>
          </a:p>
          <a:p>
            <a:pPr lvl="1"/>
            <a:r>
              <a:rPr lang="en-US" altLang="ja-JP" sz="3200" dirty="0" smtClean="0"/>
              <a:t>It was shown that silicon </a:t>
            </a:r>
            <a:r>
              <a:rPr lang="en-US" altLang="ja-JP" sz="3200" dirty="0"/>
              <a:t>is rad-</a:t>
            </a:r>
            <a:r>
              <a:rPr lang="en-US" altLang="ja-JP" sz="3200" dirty="0" smtClean="0"/>
              <a:t>hard, little pulse</a:t>
            </a:r>
            <a:r>
              <a:rPr lang="en-US" altLang="ja-JP" sz="3200" dirty="0"/>
              <a:t>-height </a:t>
            </a:r>
            <a:r>
              <a:rPr lang="en-US" altLang="ja-JP" sz="3200" dirty="0" smtClean="0"/>
              <a:t>change, cooling needed.</a:t>
            </a: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INFIERI2013, 2013/7/12, Y. Unno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E4CC-B235-204F-859A-4C59541B11F9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24380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Radiation Damage Studies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940795"/>
            <a:ext cx="8229600" cy="5525315"/>
          </a:xfrm>
        </p:spPr>
        <p:txBody>
          <a:bodyPr>
            <a:noAutofit/>
          </a:bodyPr>
          <a:lstStyle/>
          <a:p>
            <a:r>
              <a:rPr lang="en-US" altLang="ja-JP" dirty="0" smtClean="0">
                <a:ea typeface="Arial Unicode MS" pitchFamily="50" charset="-128"/>
                <a:cs typeface="Arial Unicode MS" pitchFamily="50" charset="-128"/>
              </a:rPr>
              <a:t>Since then, radiation </a:t>
            </a:r>
            <a:r>
              <a:rPr lang="en-US" altLang="ja-JP" dirty="0">
                <a:ea typeface="Arial Unicode MS" pitchFamily="50" charset="-128"/>
                <a:cs typeface="Arial Unicode MS" pitchFamily="50" charset="-128"/>
              </a:rPr>
              <a:t>damage </a:t>
            </a:r>
            <a:r>
              <a:rPr lang="en-US" altLang="ja-JP" dirty="0" smtClean="0">
                <a:ea typeface="Arial Unicode MS" pitchFamily="50" charset="-128"/>
                <a:cs typeface="Arial Unicode MS" pitchFamily="50" charset="-128"/>
              </a:rPr>
              <a:t>studies are continued </a:t>
            </a:r>
            <a:r>
              <a:rPr lang="en-US" altLang="ja-JP" dirty="0">
                <a:ea typeface="Arial Unicode MS" pitchFamily="50" charset="-128"/>
                <a:cs typeface="Arial Unicode MS" pitchFamily="50" charset="-128"/>
              </a:rPr>
              <a:t>in Japan, </a:t>
            </a:r>
            <a:r>
              <a:rPr lang="en-US" altLang="ja-JP" dirty="0" smtClean="0">
                <a:ea typeface="Arial Unicode MS" pitchFamily="50" charset="-128"/>
                <a:cs typeface="Arial Unicode MS" pitchFamily="50" charset="-128"/>
              </a:rPr>
              <a:t>Europe, </a:t>
            </a:r>
            <a:r>
              <a:rPr lang="en-US" altLang="ja-JP" dirty="0">
                <a:ea typeface="Arial Unicode MS" pitchFamily="50" charset="-128"/>
                <a:cs typeface="Arial Unicode MS" pitchFamily="50" charset="-128"/>
              </a:rPr>
              <a:t>US</a:t>
            </a:r>
            <a:r>
              <a:rPr lang="en-US" altLang="ja-JP" dirty="0" smtClean="0">
                <a:ea typeface="Arial Unicode MS" pitchFamily="50" charset="-128"/>
                <a:cs typeface="Arial Unicode MS" pitchFamily="50" charset="-128"/>
              </a:rPr>
              <a:t>., and elsewhere</a:t>
            </a:r>
            <a:endParaRPr lang="en-US" altLang="ja-JP" dirty="0">
              <a:ea typeface="Arial Unicode MS" pitchFamily="50" charset="-128"/>
              <a:cs typeface="Arial Unicode MS" pitchFamily="50" charset="-128"/>
            </a:endParaRPr>
          </a:p>
          <a:p>
            <a:pPr lvl="1"/>
            <a:r>
              <a:rPr lang="en-US" altLang="ja-JP" dirty="0" smtClean="0">
                <a:ea typeface="Arial Unicode MS" pitchFamily="50" charset="-128"/>
                <a:cs typeface="Arial Unicode MS" pitchFamily="50" charset="-128"/>
              </a:rPr>
              <a:t>Two papers were </a:t>
            </a:r>
            <a:r>
              <a:rPr lang="en-US" altLang="ja-JP" dirty="0">
                <a:ea typeface="Arial Unicode MS" pitchFamily="50" charset="-128"/>
                <a:cs typeface="Arial Unicode MS" pitchFamily="50" charset="-128"/>
              </a:rPr>
              <a:t>already published in </a:t>
            </a:r>
            <a:r>
              <a:rPr lang="en-US" altLang="ja-JP" dirty="0" smtClean="0">
                <a:ea typeface="Arial Unicode MS" pitchFamily="50" charset="-128"/>
                <a:cs typeface="Arial Unicode MS" pitchFamily="50" charset="-128"/>
              </a:rPr>
              <a:t>1988, (25 </a:t>
            </a:r>
            <a:r>
              <a:rPr lang="en-US" altLang="ja-JP" dirty="0" err="1" smtClean="0">
                <a:ea typeface="Arial Unicode MS" pitchFamily="50" charset="-128"/>
                <a:cs typeface="Arial Unicode MS" pitchFamily="50" charset="-128"/>
              </a:rPr>
              <a:t>yrs</a:t>
            </a:r>
            <a:r>
              <a:rPr lang="en-US" altLang="ja-JP" dirty="0" smtClean="0">
                <a:ea typeface="Arial Unicode MS" pitchFamily="50" charset="-128"/>
                <a:cs typeface="Arial Unicode MS" pitchFamily="50" charset="-128"/>
              </a:rPr>
              <a:t> ago)</a:t>
            </a:r>
            <a:endParaRPr lang="en-US" altLang="ja-JP" dirty="0">
              <a:ea typeface="Arial Unicode MS" pitchFamily="50" charset="-128"/>
              <a:cs typeface="Arial Unicode MS" pitchFamily="50" charset="-128"/>
            </a:endParaRPr>
          </a:p>
          <a:p>
            <a:pPr lvl="1"/>
            <a:r>
              <a:rPr lang="en-US" altLang="ja-JP" dirty="0" smtClean="0">
                <a:ea typeface="Arial Unicode MS" pitchFamily="50" charset="-128"/>
                <a:cs typeface="Arial Unicode MS" pitchFamily="50" charset="-128"/>
              </a:rPr>
              <a:t>T. </a:t>
            </a:r>
            <a:r>
              <a:rPr lang="en-US" altLang="ja-JP" dirty="0" err="1" smtClean="0">
                <a:ea typeface="Arial Unicode MS" pitchFamily="50" charset="-128"/>
                <a:cs typeface="Arial Unicode MS" pitchFamily="50" charset="-128"/>
              </a:rPr>
              <a:t>Ohsugi</a:t>
            </a:r>
            <a:r>
              <a:rPr lang="en-US" altLang="ja-JP" dirty="0">
                <a:ea typeface="Arial Unicode MS" pitchFamily="50" charset="-128"/>
                <a:cs typeface="Arial Unicode MS" pitchFamily="50" charset="-128"/>
              </a:rPr>
              <a:t>, ... T. Kondo, … K. Yamamoto .., </a:t>
            </a:r>
            <a:r>
              <a:rPr lang="en-US" altLang="ja-JP" dirty="0" smtClean="0">
                <a:ea typeface="Arial Unicode MS" pitchFamily="50" charset="-128"/>
                <a:cs typeface="Arial Unicode MS" pitchFamily="50" charset="-128"/>
              </a:rPr>
              <a:t>“</a:t>
            </a:r>
            <a:r>
              <a:rPr lang="en-US" altLang="ja-JP" dirty="0">
                <a:ea typeface="Arial Unicode MS" pitchFamily="50" charset="-128"/>
                <a:cs typeface="Arial Unicode MS" pitchFamily="50" charset="-128"/>
              </a:rPr>
              <a:t>Radiation Damage in Silicon Microstrip </a:t>
            </a:r>
            <a:r>
              <a:rPr lang="en-US" altLang="ja-JP" dirty="0" err="1">
                <a:ea typeface="Arial Unicode MS" pitchFamily="50" charset="-128"/>
                <a:cs typeface="Arial Unicode MS" pitchFamily="50" charset="-128"/>
              </a:rPr>
              <a:t>DetectorsT</a:t>
            </a:r>
            <a:r>
              <a:rPr lang="en-US" altLang="ja-JP" dirty="0" smtClean="0">
                <a:ea typeface="Arial Unicode MS" pitchFamily="50" charset="-128"/>
                <a:cs typeface="Arial Unicode MS" pitchFamily="50" charset="-128"/>
              </a:rPr>
              <a:t>”, </a:t>
            </a:r>
            <a:r>
              <a:rPr lang="en-US" altLang="ja-JP" dirty="0" err="1" smtClean="0">
                <a:ea typeface="Arial Unicode MS" pitchFamily="50" charset="-128"/>
                <a:cs typeface="Arial Unicode MS" pitchFamily="50" charset="-128"/>
              </a:rPr>
              <a:t>Nucl</a:t>
            </a:r>
            <a:r>
              <a:rPr lang="en-US" altLang="ja-JP" dirty="0">
                <a:ea typeface="Arial Unicode MS" pitchFamily="50" charset="-128"/>
                <a:cs typeface="Arial Unicode MS" pitchFamily="50" charset="-128"/>
              </a:rPr>
              <a:t>. Instr. Meth. A265(1988)</a:t>
            </a:r>
            <a:r>
              <a:rPr lang="en-US" altLang="ja-JP" dirty="0" smtClean="0">
                <a:ea typeface="Arial Unicode MS" pitchFamily="50" charset="-128"/>
                <a:cs typeface="Arial Unicode MS" pitchFamily="50" charset="-128"/>
              </a:rPr>
              <a:t>105</a:t>
            </a:r>
          </a:p>
          <a:p>
            <a:pPr lvl="1"/>
            <a:r>
              <a:rPr lang="en-US" altLang="ja-JP" dirty="0">
                <a:ea typeface="Arial Unicode MS" pitchFamily="50" charset="-128"/>
                <a:cs typeface="Arial Unicode MS" pitchFamily="50" charset="-128"/>
              </a:rPr>
              <a:t>M. Nakamura,…T. Kondo, "Radiation Damage Test of Silicon </a:t>
            </a:r>
            <a:r>
              <a:rPr lang="en-US" altLang="ja-JP" dirty="0" err="1">
                <a:ea typeface="Arial Unicode MS" pitchFamily="50" charset="-128"/>
                <a:cs typeface="Arial Unicode MS" pitchFamily="50" charset="-128"/>
              </a:rPr>
              <a:t>Multistrip</a:t>
            </a:r>
            <a:r>
              <a:rPr lang="en-US" altLang="ja-JP" dirty="0">
                <a:ea typeface="Arial Unicode MS" pitchFamily="50" charset="-128"/>
                <a:cs typeface="Arial Unicode MS" pitchFamily="50" charset="-128"/>
              </a:rPr>
              <a:t> Detectors", </a:t>
            </a:r>
            <a:r>
              <a:rPr lang="en-US" altLang="ja-JP" dirty="0" err="1">
                <a:ea typeface="Arial Unicode MS" pitchFamily="50" charset="-128"/>
                <a:cs typeface="Arial Unicode MS" pitchFamily="50" charset="-128"/>
              </a:rPr>
              <a:t>Nucl</a:t>
            </a:r>
            <a:r>
              <a:rPr lang="en-US" altLang="ja-JP" dirty="0">
                <a:ea typeface="Arial Unicode MS" pitchFamily="50" charset="-128"/>
                <a:cs typeface="Arial Unicode MS" pitchFamily="50" charset="-128"/>
              </a:rPr>
              <a:t>. Instr. Meth. A270(1988)</a:t>
            </a:r>
            <a:r>
              <a:rPr lang="en-US" altLang="ja-JP" dirty="0" smtClean="0">
                <a:ea typeface="Arial Unicode MS" pitchFamily="50" charset="-128"/>
                <a:cs typeface="Arial Unicode MS" pitchFamily="50" charset="-128"/>
              </a:rPr>
              <a:t>42, using </a:t>
            </a:r>
            <a:r>
              <a:rPr lang="en-US" altLang="ja-JP" dirty="0">
                <a:ea typeface="Arial Unicode MS" pitchFamily="50" charset="-128"/>
                <a:cs typeface="Arial Unicode MS" pitchFamily="50" charset="-128"/>
              </a:rPr>
              <a:t>the irradiated sensor by 800 </a:t>
            </a:r>
            <a:r>
              <a:rPr lang="en-US" altLang="ja-JP" dirty="0" err="1">
                <a:ea typeface="Arial Unicode MS" pitchFamily="50" charset="-128"/>
                <a:cs typeface="Arial Unicode MS" pitchFamily="50" charset="-128"/>
              </a:rPr>
              <a:t>GeV</a:t>
            </a:r>
            <a:r>
              <a:rPr lang="en-US" altLang="ja-JP" dirty="0"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ea typeface="Arial Unicode MS" pitchFamily="50" charset="-128"/>
                <a:cs typeface="Arial Unicode MS" pitchFamily="50" charset="-128"/>
              </a:rPr>
              <a:t>protons</a:t>
            </a: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INFIERI2013, 2013/7/12, Y. Unno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E4CC-B235-204F-859A-4C59541B11F9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23468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Increase of leakage current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5263026"/>
            <a:ext cx="8229600" cy="1203083"/>
          </a:xfrm>
        </p:spPr>
        <p:txBody>
          <a:bodyPr>
            <a:noAutofit/>
          </a:bodyPr>
          <a:lstStyle/>
          <a:p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Radiation 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Damage in Silicon Microstrip </a:t>
            </a: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Detectors</a:t>
            </a:r>
          </a:p>
          <a:p>
            <a:pPr lvl="1"/>
            <a:r>
              <a:rPr lang="en-US" altLang="ja-JP" sz="18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</a:t>
            </a:r>
            <a:r>
              <a:rPr lang="en-US" altLang="ja-JP" sz="1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 </a:t>
            </a:r>
            <a:r>
              <a:rPr lang="en-US" altLang="ja-JP" sz="1800" dirty="0" err="1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Ohsugi</a:t>
            </a:r>
            <a:r>
              <a:rPr lang="en-US" altLang="ja-JP" sz="1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, ... T. Kondo, … K. Yamamoto .., </a:t>
            </a:r>
            <a:r>
              <a:rPr lang="en-US" altLang="ja-JP" sz="1800" dirty="0" err="1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Nucl</a:t>
            </a:r>
            <a:r>
              <a:rPr lang="en-US" altLang="ja-JP" sz="18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 Instr. Meth. A265(1988)105</a:t>
            </a:r>
          </a:p>
          <a:p>
            <a:endParaRPr kumimoji="1" lang="ja-JP" altLang="en-US" sz="20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E4CC-B235-204F-859A-4C59541B11F9}" type="slidenum">
              <a:rPr kumimoji="1" lang="ja-JP" altLang="en-US" smtClean="0"/>
              <a:t>23</a:t>
            </a:fld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525" y="961510"/>
            <a:ext cx="4712647" cy="3888432"/>
          </a:xfrm>
          <a:prstGeom prst="rect">
            <a:avLst/>
          </a:prstGeom>
          <a:ln w="25400">
            <a:noFill/>
          </a:ln>
          <a:effectLst/>
        </p:spPr>
      </p:pic>
      <p:graphicFrame>
        <p:nvGraphicFramePr>
          <p:cNvPr id="7" name="オブジェクト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9918565"/>
              </p:ext>
            </p:extLst>
          </p:nvPr>
        </p:nvGraphicFramePr>
        <p:xfrm>
          <a:off x="5581315" y="2648523"/>
          <a:ext cx="2584944" cy="11538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45" name="数式" r:id="rId4" imgW="1536480" imgH="685800" progId="Equation.3">
                  <p:embed/>
                </p:oleObj>
              </mc:Choice>
              <mc:Fallback>
                <p:oleObj name="数式" r:id="rId4" imgW="1536480" imgH="685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581315" y="2648523"/>
                        <a:ext cx="2584944" cy="11538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5095172" y="1886234"/>
            <a:ext cx="39413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Also, t</a:t>
            </a:r>
            <a:r>
              <a:rPr lang="en-US" altLang="ja-JP" sz="2000" dirty="0" smtClean="0"/>
              <a:t>emperature</a:t>
            </a:r>
            <a:r>
              <a:rPr kumimoji="1" lang="en-US" altLang="ja-JP" sz="2000" dirty="0" smtClean="0"/>
              <a:t> dependence of bulk </a:t>
            </a:r>
            <a:r>
              <a:rPr lang="en-US" altLang="ja-JP" sz="2000" dirty="0" smtClean="0"/>
              <a:t>leakage current </a:t>
            </a:r>
            <a:r>
              <a:rPr kumimoji="1" lang="en-US" altLang="ja-JP" sz="2000" dirty="0" smtClean="0"/>
              <a:t> 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927814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Type inversion of the silicon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5263026"/>
            <a:ext cx="8229600" cy="1203083"/>
          </a:xfrm>
        </p:spPr>
        <p:txBody>
          <a:bodyPr>
            <a:noAutofit/>
          </a:bodyPr>
          <a:lstStyle/>
          <a:p>
            <a:r>
              <a:rPr lang="en-US" altLang="ja-JP" sz="2400" dirty="0">
                <a:ea typeface="Arial Unicode MS" pitchFamily="50" charset="-128"/>
                <a:cs typeface="Arial Unicode MS" pitchFamily="50" charset="-128"/>
              </a:rPr>
              <a:t>M</a:t>
            </a:r>
            <a:r>
              <a:rPr lang="en-US" altLang="ja-JP" sz="2400" dirty="0" smtClean="0">
                <a:ea typeface="Arial Unicode MS" pitchFamily="50" charset="-128"/>
                <a:cs typeface="Arial Unicode MS" pitchFamily="50" charset="-128"/>
              </a:rPr>
              <a:t>. </a:t>
            </a:r>
            <a:r>
              <a:rPr lang="en-US" altLang="ja-JP" sz="2400" dirty="0">
                <a:ea typeface="Arial Unicode MS" pitchFamily="50" charset="-128"/>
                <a:cs typeface="Arial Unicode MS" pitchFamily="50" charset="-128"/>
              </a:rPr>
              <a:t>Nakamura,…T. Kondo, "Radiation Damage Test of Silicon </a:t>
            </a:r>
            <a:r>
              <a:rPr lang="en-US" altLang="ja-JP" sz="2400" dirty="0" err="1">
                <a:ea typeface="Arial Unicode MS" pitchFamily="50" charset="-128"/>
                <a:cs typeface="Arial Unicode MS" pitchFamily="50" charset="-128"/>
              </a:rPr>
              <a:t>Multistrip</a:t>
            </a:r>
            <a:r>
              <a:rPr lang="en-US" altLang="ja-JP" sz="2400" dirty="0">
                <a:ea typeface="Arial Unicode MS" pitchFamily="50" charset="-128"/>
                <a:cs typeface="Arial Unicode MS" pitchFamily="50" charset="-128"/>
              </a:rPr>
              <a:t> Detectors", </a:t>
            </a:r>
            <a:r>
              <a:rPr lang="en-US" altLang="ja-JP" sz="2400" dirty="0" err="1">
                <a:ea typeface="Arial Unicode MS" pitchFamily="50" charset="-128"/>
                <a:cs typeface="Arial Unicode MS" pitchFamily="50" charset="-128"/>
              </a:rPr>
              <a:t>Nucl</a:t>
            </a:r>
            <a:r>
              <a:rPr lang="en-US" altLang="ja-JP" sz="2400" dirty="0">
                <a:ea typeface="Arial Unicode MS" pitchFamily="50" charset="-128"/>
                <a:cs typeface="Arial Unicode MS" pitchFamily="50" charset="-128"/>
              </a:rPr>
              <a:t>. Instr. Meth. A270(1988)42, using the irradiated sensor by 800 </a:t>
            </a:r>
            <a:r>
              <a:rPr lang="en-US" altLang="ja-JP" sz="2400" dirty="0" err="1">
                <a:ea typeface="Arial Unicode MS" pitchFamily="50" charset="-128"/>
                <a:cs typeface="Arial Unicode MS" pitchFamily="50" charset="-128"/>
              </a:rPr>
              <a:t>GeV</a:t>
            </a:r>
            <a:r>
              <a:rPr lang="en-US" altLang="ja-JP" sz="2400" dirty="0"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400" dirty="0" smtClean="0">
                <a:ea typeface="Arial Unicode MS" pitchFamily="50" charset="-128"/>
                <a:cs typeface="Arial Unicode MS" pitchFamily="50" charset="-128"/>
              </a:rPr>
              <a:t>protons</a:t>
            </a:r>
            <a:endParaRPr lang="en-US" altLang="ja-JP" sz="2400" dirty="0"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E4CC-B235-204F-859A-4C59541B11F9}" type="slidenum">
              <a:rPr kumimoji="1" lang="ja-JP" altLang="en-US" smtClean="0"/>
              <a:t>24</a:t>
            </a:fld>
            <a:endParaRPr kumimoji="1" lang="ja-JP" altLang="en-US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416" y="1085851"/>
            <a:ext cx="4498906" cy="3694224"/>
          </a:xfrm>
          <a:prstGeom prst="rect">
            <a:avLst/>
          </a:prstGeom>
          <a:ln w="25400">
            <a:noFill/>
          </a:ln>
          <a:effectLst/>
        </p:spPr>
      </p:pic>
      <p:sp>
        <p:nvSpPr>
          <p:cNvPr id="10" name="テキスト ボックス 9"/>
          <p:cNvSpPr txBox="1"/>
          <p:nvPr/>
        </p:nvSpPr>
        <p:spPr>
          <a:xfrm>
            <a:off x="5364087" y="1375042"/>
            <a:ext cx="367240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Abstract:</a:t>
            </a:r>
            <a:endParaRPr lang="en-US" altLang="ja-JP" sz="2400" dirty="0"/>
          </a:p>
          <a:p>
            <a:r>
              <a:rPr kumimoji="1" lang="en-US" altLang="ja-JP" sz="2400" dirty="0" smtClean="0"/>
              <a:t>……. The effective impurity density decreases with </a:t>
            </a:r>
            <a:r>
              <a:rPr kumimoji="1" lang="en-US" altLang="ja-JP" sz="2400" dirty="0" err="1" smtClean="0"/>
              <a:t>fluence</a:t>
            </a:r>
            <a:r>
              <a:rPr kumimoji="1" lang="en-US" altLang="ja-JP" sz="2400" dirty="0" smtClean="0"/>
              <a:t> up to ~4x10</a:t>
            </a:r>
            <a:r>
              <a:rPr kumimoji="1" lang="en-US" altLang="ja-JP" sz="2400" baseline="30000" dirty="0" smtClean="0"/>
              <a:t>13</a:t>
            </a:r>
            <a:r>
              <a:rPr kumimoji="1" lang="en-US" altLang="ja-JP" sz="2400" dirty="0" smtClean="0"/>
              <a:t>/cm</a:t>
            </a:r>
            <a:r>
              <a:rPr kumimoji="1" lang="en-US" altLang="ja-JP" sz="2400" baseline="30000" dirty="0" smtClean="0"/>
              <a:t>2</a:t>
            </a:r>
            <a:r>
              <a:rPr kumimoji="1" lang="en-US" altLang="ja-JP" sz="2400" dirty="0" smtClean="0"/>
              <a:t>, but for greater </a:t>
            </a:r>
            <a:r>
              <a:rPr kumimoji="1" lang="en-US" altLang="ja-JP" sz="2400" dirty="0" err="1" smtClean="0"/>
              <a:t>fluences</a:t>
            </a:r>
            <a:r>
              <a:rPr kumimoji="1" lang="en-US" altLang="ja-JP" sz="2400" dirty="0" smtClean="0"/>
              <a:t>, it increases. </a:t>
            </a:r>
            <a:r>
              <a:rPr kumimoji="1" lang="en-US" altLang="ja-JP" sz="2400" b="1" dirty="0" smtClean="0">
                <a:solidFill>
                  <a:srgbClr val="FF0000"/>
                </a:solidFill>
              </a:rPr>
              <a:t>This may indicate the type conversion</a:t>
            </a:r>
            <a:r>
              <a:rPr kumimoji="1" lang="en-US" altLang="ja-JP" sz="2400" dirty="0" smtClean="0"/>
              <a:t> of the bulk silicon  ………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6655571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Evolution of depletion voltage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940797"/>
            <a:ext cx="8229600" cy="955264"/>
          </a:xfrm>
        </p:spPr>
        <p:txBody>
          <a:bodyPr>
            <a:noAutofit/>
          </a:bodyPr>
          <a:lstStyle/>
          <a:p>
            <a:pPr marL="342900" lvl="1" indent="-342900">
              <a:buFont typeface="Arial"/>
              <a:buChar char="•"/>
            </a:pPr>
            <a:r>
              <a:rPr kumimoji="1" lang="en-US" altLang="ja-JP" sz="2400" dirty="0" smtClean="0"/>
              <a:t>A thorough study of the radiation damages has been made by RD50 collaboration. </a:t>
            </a:r>
            <a:r>
              <a:rPr lang="en-US" altLang="ja-JP" sz="2400" dirty="0" smtClean="0"/>
              <a:t>But</a:t>
            </a:r>
            <a:r>
              <a:rPr lang="en-US" altLang="ja-JP" sz="2400" dirty="0"/>
              <a:t>, </a:t>
            </a:r>
            <a:r>
              <a:rPr lang="en-US" altLang="ja-JP" sz="2400" dirty="0" smtClean="0"/>
              <a:t>also done elsewhere…</a:t>
            </a:r>
            <a:endParaRPr kumimoji="1" lang="en-US" altLang="ja-JP" sz="2400" dirty="0" smtClean="0"/>
          </a:p>
          <a:p>
            <a:pPr lvl="1"/>
            <a:r>
              <a:rPr lang="en-US" altLang="ja-JP" sz="2000" dirty="0" smtClean="0"/>
              <a:t>E.g. Michael Moll, </a:t>
            </a:r>
            <a:r>
              <a:rPr lang="en-US" altLang="ja-JP" sz="2000" dirty="0" err="1" smtClean="0"/>
              <a:t>Ph.D</a:t>
            </a:r>
            <a:r>
              <a:rPr lang="en-US" altLang="ja-JP" sz="2000" dirty="0" smtClean="0"/>
              <a:t> Thesis, 1999. </a:t>
            </a:r>
            <a:endParaRPr kumimoji="1" lang="en-US" altLang="ja-JP" sz="2000" dirty="0" smtClean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INFIERI2013, 2013/7/12, Y. Unno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E4CC-B235-204F-859A-4C59541B11F9}" type="slidenum">
              <a:rPr kumimoji="1" lang="ja-JP" altLang="en-US" smtClean="0"/>
              <a:t>25</a:t>
            </a:fld>
            <a:endParaRPr kumimoji="1" lang="ja-JP" altLang="en-US"/>
          </a:p>
        </p:txBody>
      </p:sp>
      <p:pic>
        <p:nvPicPr>
          <p:cNvPr id="6" name="Picture 2" descr="HAMBURG-PS-C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260" y="2880649"/>
            <a:ext cx="4670582" cy="3362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207024" y="2200731"/>
            <a:ext cx="3122401" cy="799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184150" indent="-184150" algn="l" eaLnBrk="1" hangingPunct="1">
              <a:spcBef>
                <a:spcPct val="20000"/>
              </a:spcBef>
            </a:pPr>
            <a:r>
              <a:rPr lang="de-DE" sz="2000" dirty="0">
                <a:solidFill>
                  <a:schemeClr val="tx1"/>
                </a:solidFill>
              </a:rPr>
              <a:t>24 GeV/c proton irradiation</a:t>
            </a:r>
            <a:br>
              <a:rPr lang="de-DE" sz="2000" dirty="0">
                <a:solidFill>
                  <a:schemeClr val="tx1"/>
                </a:solidFill>
              </a:rPr>
            </a:br>
            <a:r>
              <a:rPr lang="de-DE" sz="2000" dirty="0">
                <a:solidFill>
                  <a:schemeClr val="tx1"/>
                </a:solidFill>
              </a:rPr>
              <a:t>        (n-type silicon)</a:t>
            </a:r>
            <a:endParaRPr lang="en-US" altLang="ja-JP" sz="2000" dirty="0">
              <a:solidFill>
                <a:schemeClr val="tx1"/>
              </a:solidFill>
            </a:endParaRPr>
          </a:p>
        </p:txBody>
      </p:sp>
      <p:pic>
        <p:nvPicPr>
          <p:cNvPr id="13" name="Picture 4" descr="haraIEEE07fig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9425" y="2942172"/>
            <a:ext cx="4526587" cy="3317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テキスト ボックス 13"/>
          <p:cNvSpPr txBox="1"/>
          <p:nvPr/>
        </p:nvSpPr>
        <p:spPr>
          <a:xfrm>
            <a:off x="5249766" y="2444971"/>
            <a:ext cx="35502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K. Hara et al., </a:t>
            </a:r>
          </a:p>
          <a:p>
            <a:r>
              <a:rPr kumimoji="1" lang="en-US" altLang="ja-JP" dirty="0" smtClean="0"/>
              <a:t>IEEE Trans. </a:t>
            </a:r>
            <a:r>
              <a:rPr kumimoji="1" lang="en-US" altLang="ja-JP" dirty="0" err="1" smtClean="0"/>
              <a:t>Nucl</a:t>
            </a:r>
            <a:r>
              <a:rPr kumimoji="1" lang="en-US" altLang="ja-JP" dirty="0" smtClean="0"/>
              <a:t>. </a:t>
            </a:r>
            <a:r>
              <a:rPr kumimoji="1" lang="en-US" altLang="ja-JP" dirty="0" err="1" smtClean="0"/>
              <a:t>Scie</a:t>
            </a:r>
            <a:r>
              <a:rPr kumimoji="1" lang="en-US" altLang="ja-JP" dirty="0" smtClean="0"/>
              <a:t>. 56 (2009) 468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708670" y="1894663"/>
            <a:ext cx="26324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70 MeV proton irradiation</a:t>
            </a:r>
          </a:p>
          <a:p>
            <a:pPr algn="ctr"/>
            <a:r>
              <a:rPr lang="en-US" altLang="ja-JP" dirty="0" smtClean="0"/>
              <a:t>(p-type silicon)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438509" y="3210690"/>
            <a:ext cx="586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4 in.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8399916" y="3862280"/>
            <a:ext cx="586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6 in.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136579" y="6206490"/>
            <a:ext cx="3400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6 in. FZ is as same as DOFZ or MCZ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9" name="直線矢印コネクタ 8"/>
          <p:cNvCxnSpPr/>
          <p:nvPr/>
        </p:nvCxnSpPr>
        <p:spPr>
          <a:xfrm flipH="1">
            <a:off x="6019800" y="3447557"/>
            <a:ext cx="418709" cy="164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 flipH="1">
            <a:off x="6438509" y="3580022"/>
            <a:ext cx="114691" cy="4283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17" idx="1"/>
          </p:cNvCxnSpPr>
          <p:nvPr/>
        </p:nvCxnSpPr>
        <p:spPr>
          <a:xfrm flipH="1">
            <a:off x="8032700" y="4046946"/>
            <a:ext cx="36721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>
            <a:endCxn id="7" idx="0"/>
          </p:cNvCxnSpPr>
          <p:nvPr/>
        </p:nvCxnSpPr>
        <p:spPr>
          <a:xfrm flipH="1">
            <a:off x="2768225" y="1920672"/>
            <a:ext cx="200740" cy="2800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17630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3600" dirty="0"/>
              <a:t>Signal degradation </a:t>
            </a:r>
            <a:r>
              <a:rPr lang="en-US" altLang="ja-JP" sz="3600" dirty="0" smtClean="0"/>
              <a:t>in LHC </a:t>
            </a:r>
            <a:r>
              <a:rPr lang="en-US" altLang="ja-JP" sz="3600" dirty="0"/>
              <a:t>Silicon </a:t>
            </a:r>
            <a:r>
              <a:rPr lang="en-US" altLang="ja-JP" sz="3600" dirty="0" smtClean="0"/>
              <a:t>Sensors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68588" y="4632553"/>
            <a:ext cx="4975412" cy="1758852"/>
          </a:xfrm>
        </p:spPr>
        <p:txBody>
          <a:bodyPr>
            <a:noAutofit/>
          </a:bodyPr>
          <a:lstStyle/>
          <a:p>
            <a:r>
              <a:rPr lang="en-US" altLang="ja-JP" sz="2000" dirty="0" smtClean="0"/>
              <a:t>Charge trapping effect</a:t>
            </a:r>
          </a:p>
          <a:p>
            <a:pPr marL="457200" lvl="1" indent="0">
              <a:buNone/>
            </a:pPr>
            <a:r>
              <a:rPr lang="en-US" altLang="ja-JP" sz="1600" dirty="0" smtClean="0"/>
              <a:t>← Most of signals at around the strips (see Appendix)</a:t>
            </a:r>
          </a:p>
          <a:p>
            <a:r>
              <a:rPr lang="en-US" altLang="ja-JP" sz="2000" dirty="0" smtClean="0"/>
              <a:t>Depleted region</a:t>
            </a:r>
          </a:p>
          <a:p>
            <a:pPr lvl="1"/>
            <a:r>
              <a:rPr lang="en-US" altLang="ja-JP" sz="1800" dirty="0" smtClean="0"/>
              <a:t>p</a:t>
            </a:r>
            <a:r>
              <a:rPr lang="en-US" altLang="ja-JP" sz="1800" dirty="0"/>
              <a:t>-in-n → p-in-p (</a:t>
            </a:r>
            <a:r>
              <a:rPr lang="en-US" altLang="ja-JP" sz="1800" dirty="0" smtClean="0"/>
              <a:t>requires </a:t>
            </a:r>
            <a:r>
              <a:rPr lang="en-US" altLang="ja-JP" sz="1800" dirty="0"/>
              <a:t>“full depletion</a:t>
            </a:r>
            <a:r>
              <a:rPr lang="en-US" altLang="ja-JP" sz="1800" dirty="0" smtClean="0"/>
              <a:t>”)</a:t>
            </a:r>
            <a:endParaRPr lang="en-US" altLang="ja-JP" sz="1800" dirty="0"/>
          </a:p>
          <a:p>
            <a:pPr lvl="1"/>
            <a:r>
              <a:rPr lang="en-US" altLang="ja-JP" sz="1800" dirty="0"/>
              <a:t>n-in-n → n-in-p (</a:t>
            </a:r>
            <a:r>
              <a:rPr lang="en-US" altLang="ja-JP" sz="1800" dirty="0" smtClean="0"/>
              <a:t>works </a:t>
            </a:r>
            <a:r>
              <a:rPr lang="en-US" altLang="ja-JP" sz="1800" dirty="0"/>
              <a:t>under “partial depletion</a:t>
            </a:r>
            <a:r>
              <a:rPr lang="en-US" altLang="ja-JP" sz="1800" dirty="0" smtClean="0"/>
              <a:t>”)</a:t>
            </a:r>
            <a:endParaRPr lang="ja-JP" altLang="en-US" sz="18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INFIERI2013, 2013/7/12, Y. Unno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E4CC-B235-204F-859A-4C59541B11F9}" type="slidenum">
              <a:rPr kumimoji="1" lang="ja-JP" altLang="en-US" smtClean="0"/>
              <a:t>26</a:t>
            </a:fld>
            <a:endParaRPr kumimoji="1" lang="ja-JP" altLang="en-US"/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3402013" y="2319342"/>
            <a:ext cx="0" cy="2954562"/>
          </a:xfrm>
          <a:prstGeom prst="line">
            <a:avLst/>
          </a:prstGeom>
          <a:noFill/>
          <a:ln w="19050">
            <a:solidFill>
              <a:srgbClr val="008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4797425" y="1538288"/>
            <a:ext cx="0" cy="1800225"/>
          </a:xfrm>
          <a:prstGeom prst="line">
            <a:avLst/>
          </a:prstGeom>
          <a:noFill/>
          <a:ln w="19050">
            <a:solidFill>
              <a:srgbClr val="FF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6" name="Picture 2" descr="CCE-PLOT-STRIP-PIXEL-LH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1092484"/>
            <a:ext cx="8548688" cy="3802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373233" y="4632553"/>
            <a:ext cx="379535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sz="1800" dirty="0">
                <a:solidFill>
                  <a:srgbClr val="0000FF"/>
                </a:solidFill>
              </a:rPr>
              <a:t>Strip sensors:</a:t>
            </a:r>
            <a:r>
              <a:rPr lang="en-US" altLang="ja-JP" sz="1800" dirty="0"/>
              <a:t> </a:t>
            </a:r>
            <a:br>
              <a:rPr lang="en-US" altLang="ja-JP" sz="1800" dirty="0"/>
            </a:br>
            <a:r>
              <a:rPr lang="en-US" altLang="ja-JP" sz="1800" dirty="0"/>
              <a:t>   </a:t>
            </a:r>
            <a:r>
              <a:rPr lang="en-US" altLang="ja-JP" sz="1800" dirty="0">
                <a:solidFill>
                  <a:schemeClr val="tx1"/>
                </a:solidFill>
              </a:rPr>
              <a:t>max. cumulated </a:t>
            </a:r>
            <a:r>
              <a:rPr lang="en-US" altLang="ja-JP" sz="1800" dirty="0" err="1">
                <a:solidFill>
                  <a:schemeClr val="tx1"/>
                </a:solidFill>
              </a:rPr>
              <a:t>fluence</a:t>
            </a:r>
            <a:r>
              <a:rPr lang="en-US" altLang="ja-JP" sz="1800" dirty="0">
                <a:solidFill>
                  <a:schemeClr val="tx1"/>
                </a:solidFill>
              </a:rPr>
              <a:t> for</a:t>
            </a:r>
            <a:r>
              <a:rPr lang="en-US" altLang="ja-JP" sz="1800" dirty="0">
                <a:solidFill>
                  <a:srgbClr val="008000"/>
                </a:solidFill>
              </a:rPr>
              <a:t> LHC  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1562746" y="712945"/>
            <a:ext cx="53562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sz="1800" dirty="0">
                <a:solidFill>
                  <a:srgbClr val="0000FF"/>
                </a:solidFill>
              </a:rPr>
              <a:t>Pixel sensors:</a:t>
            </a:r>
            <a:r>
              <a:rPr lang="en-US" altLang="ja-JP" sz="1800" dirty="0"/>
              <a:t> </a:t>
            </a:r>
            <a:br>
              <a:rPr lang="en-US" altLang="ja-JP" sz="1800" dirty="0"/>
            </a:br>
            <a:r>
              <a:rPr lang="en-US" altLang="ja-JP" sz="1800" dirty="0"/>
              <a:t>   </a:t>
            </a:r>
            <a:r>
              <a:rPr lang="en-US" altLang="ja-JP" sz="1800" dirty="0">
                <a:solidFill>
                  <a:schemeClr val="tx1"/>
                </a:solidFill>
              </a:rPr>
              <a:t>max. cumulated </a:t>
            </a:r>
            <a:r>
              <a:rPr lang="en-US" altLang="ja-JP" sz="1800" dirty="0" err="1">
                <a:solidFill>
                  <a:schemeClr val="tx1"/>
                </a:solidFill>
              </a:rPr>
              <a:t>fluence</a:t>
            </a:r>
            <a:r>
              <a:rPr lang="en-US" altLang="ja-JP" sz="1800" dirty="0">
                <a:solidFill>
                  <a:schemeClr val="tx1"/>
                </a:solidFill>
              </a:rPr>
              <a:t> </a:t>
            </a:r>
            <a:r>
              <a:rPr lang="en-US" altLang="ja-JP" sz="1800" dirty="0" smtClean="0">
                <a:solidFill>
                  <a:schemeClr val="tx1"/>
                </a:solidFill>
              </a:rPr>
              <a:t>for</a:t>
            </a:r>
            <a:r>
              <a:rPr lang="en-US" altLang="ja-JP" sz="1800" dirty="0" smtClean="0">
                <a:solidFill>
                  <a:srgbClr val="008000"/>
                </a:solidFill>
              </a:rPr>
              <a:t> LHC   </a:t>
            </a:r>
            <a:endParaRPr lang="en-US" altLang="ja-JP" sz="1800" dirty="0">
              <a:solidFill>
                <a:srgbClr val="00800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942352" y="3174162"/>
            <a:ext cx="1066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(p-in-”p”)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035177" y="2964988"/>
            <a:ext cx="1066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(n-in-”p”)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191548" y="782026"/>
            <a:ext cx="1973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RD50 collaboration</a:t>
            </a:r>
            <a:endParaRPr kumimoji="1" lang="ja-JP" altLang="en-US" dirty="0"/>
          </a:p>
        </p:txBody>
      </p:sp>
      <p:sp>
        <p:nvSpPr>
          <p:cNvPr id="11" name="正方形/長方形 10"/>
          <p:cNvSpPr/>
          <p:nvPr/>
        </p:nvSpPr>
        <p:spPr>
          <a:xfrm>
            <a:off x="2244140" y="4122628"/>
            <a:ext cx="382721" cy="33050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3733679" y="4122628"/>
            <a:ext cx="382721" cy="33050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5122158" y="4140023"/>
            <a:ext cx="382721" cy="33050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275156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Choice of </a:t>
            </a:r>
            <a:r>
              <a:rPr lang="en-US" altLang="ja-JP" dirty="0" smtClean="0"/>
              <a:t>LHC </a:t>
            </a:r>
            <a:r>
              <a:rPr kumimoji="1" lang="en-US" altLang="ja-JP" dirty="0" smtClean="0"/>
              <a:t>Experiments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4616824"/>
            <a:ext cx="8229600" cy="1849286"/>
          </a:xfrm>
        </p:spPr>
        <p:txBody>
          <a:bodyPr>
            <a:normAutofit fontScale="77500" lnSpcReduction="20000"/>
          </a:bodyPr>
          <a:lstStyle/>
          <a:p>
            <a:r>
              <a:rPr kumimoji="1" lang="en-US" altLang="ja-JP" dirty="0" smtClean="0"/>
              <a:t>Cost consideration and compromises</a:t>
            </a:r>
          </a:p>
          <a:p>
            <a:r>
              <a:rPr lang="en-US" altLang="ja-JP" dirty="0" smtClean="0"/>
              <a:t>p-in-n: </a:t>
            </a:r>
          </a:p>
          <a:p>
            <a:pPr lvl="1"/>
            <a:r>
              <a:rPr lang="en-US" altLang="ja-JP" dirty="0" smtClean="0"/>
              <a:t>single-side process (lower cost)</a:t>
            </a:r>
          </a:p>
          <a:p>
            <a:pPr lvl="1"/>
            <a:r>
              <a:rPr lang="en-US" altLang="ja-JP" dirty="0" smtClean="0"/>
              <a:t>requires full depletion, high voltage operation</a:t>
            </a:r>
          </a:p>
          <a:p>
            <a:r>
              <a:rPr kumimoji="1" lang="en-US" altLang="ja-JP" dirty="0" smtClean="0"/>
              <a:t>n-in-n</a:t>
            </a:r>
          </a:p>
          <a:p>
            <a:pPr lvl="1"/>
            <a:r>
              <a:rPr kumimoji="1" lang="en-US" altLang="ja-JP" dirty="0" smtClean="0"/>
              <a:t>double-side process (higher cost) </a:t>
            </a:r>
          </a:p>
          <a:p>
            <a:pPr lvl="1"/>
            <a:r>
              <a:rPr kumimoji="1" lang="en-US" altLang="ja-JP" dirty="0" smtClean="0"/>
              <a:t>works </a:t>
            </a:r>
            <a:r>
              <a:rPr lang="en-US" altLang="ja-JP" dirty="0" smtClean="0"/>
              <a:t>under</a:t>
            </a:r>
            <a:r>
              <a:rPr kumimoji="1" lang="en-US" altLang="ja-JP" dirty="0" smtClean="0"/>
              <a:t> partial depletion, less requirement for high voltage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E4CC-B235-204F-859A-4C59541B11F9}" type="slidenum">
              <a:rPr kumimoji="1" lang="ja-JP" altLang="en-US" smtClean="0"/>
              <a:t>27</a:t>
            </a:fld>
            <a:endParaRPr kumimoji="1" lang="ja-JP" altLang="en-US"/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7775645"/>
              </p:ext>
            </p:extLst>
          </p:nvPr>
        </p:nvGraphicFramePr>
        <p:xfrm>
          <a:off x="612047" y="976429"/>
          <a:ext cx="8008797" cy="34435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7247"/>
                <a:gridCol w="1165412"/>
                <a:gridCol w="4736138"/>
              </a:tblGrid>
              <a:tr h="48720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Experiment</a:t>
                      </a:r>
                      <a:endParaRPr kumimoji="1" lang="ja-JP" altLang="en-US" sz="2400" dirty="0"/>
                    </a:p>
                  </a:txBody>
                  <a:tcPr marL="120132" marR="120132" marT="60066" marB="60066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Type</a:t>
                      </a:r>
                      <a:endParaRPr kumimoji="1" lang="ja-JP" altLang="en-US" sz="2400" dirty="0"/>
                    </a:p>
                  </a:txBody>
                  <a:tcPr marL="120132" marR="120132" marT="60066" marB="60066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Wafer</a:t>
                      </a:r>
                      <a:endParaRPr kumimoji="1" lang="ja-JP" altLang="en-US" sz="2400" dirty="0"/>
                    </a:p>
                  </a:txBody>
                  <a:tcPr marL="120132" marR="120132" marT="60066" marB="60066"/>
                </a:tc>
              </a:tr>
              <a:tr h="48720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ALICE pixel</a:t>
                      </a:r>
                      <a:endParaRPr kumimoji="1" lang="ja-JP" altLang="en-US" sz="2400" dirty="0"/>
                    </a:p>
                  </a:txBody>
                  <a:tcPr marL="120132" marR="120132" marT="60066" marB="60066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p-in-n</a:t>
                      </a:r>
                      <a:endParaRPr kumimoji="1" lang="ja-JP" altLang="en-US" sz="2400" dirty="0"/>
                    </a:p>
                  </a:txBody>
                  <a:tcPr marL="120132" marR="120132" marT="60066" marB="60066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standard FZ</a:t>
                      </a:r>
                      <a:endParaRPr kumimoji="1" lang="ja-JP" altLang="en-US" sz="2400" dirty="0"/>
                    </a:p>
                  </a:txBody>
                  <a:tcPr marL="120132" marR="120132" marT="60066" marB="60066"/>
                </a:tc>
              </a:tr>
              <a:tr h="48720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ATLAS pixel</a:t>
                      </a:r>
                      <a:endParaRPr kumimoji="1" lang="ja-JP" altLang="en-US" sz="2400" dirty="0"/>
                    </a:p>
                  </a:txBody>
                  <a:tcPr marL="120132" marR="120132" marT="60066" marB="60066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n-in-n</a:t>
                      </a:r>
                      <a:endParaRPr kumimoji="1" lang="ja-JP" altLang="en-US" sz="2400" dirty="0"/>
                    </a:p>
                  </a:txBody>
                  <a:tcPr marL="120132" marR="120132" marT="60066" marB="60066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oxygenated</a:t>
                      </a:r>
                      <a:endParaRPr kumimoji="1" lang="ja-JP" altLang="en-US" sz="2400" dirty="0"/>
                    </a:p>
                  </a:txBody>
                  <a:tcPr marL="120132" marR="120132" marT="60066" marB="60066"/>
                </a:tc>
              </a:tr>
              <a:tr h="5203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ATLAS strips</a:t>
                      </a:r>
                      <a:endParaRPr kumimoji="1" lang="ja-JP" altLang="en-US" sz="2400" dirty="0"/>
                    </a:p>
                  </a:txBody>
                  <a:tcPr marL="120132" marR="120132" marT="60066" marB="60066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p-in-n</a:t>
                      </a:r>
                      <a:endParaRPr kumimoji="1" lang="ja-JP" altLang="en-US" sz="2400" dirty="0"/>
                    </a:p>
                  </a:txBody>
                  <a:tcPr marL="120132" marR="120132" marT="60066" marB="60066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standard FZ &lt;111&gt;</a:t>
                      </a:r>
                      <a:r>
                        <a:rPr kumimoji="1" lang="en-US" altLang="ja-JP" sz="2400" baseline="0" dirty="0" smtClean="0"/>
                        <a:t> (some &lt;100&gt;)</a:t>
                      </a:r>
                      <a:endParaRPr kumimoji="1" lang="ja-JP" altLang="en-US" sz="2400" dirty="0"/>
                    </a:p>
                  </a:txBody>
                  <a:tcPr marL="120132" marR="120132" marT="60066" marB="60066"/>
                </a:tc>
              </a:tr>
              <a:tr h="48720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CMS pixel</a:t>
                      </a:r>
                      <a:endParaRPr kumimoji="1" lang="ja-JP" altLang="en-US" sz="2400" dirty="0"/>
                    </a:p>
                  </a:txBody>
                  <a:tcPr marL="120132" marR="120132" marT="60066" marB="60066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n-in-n</a:t>
                      </a:r>
                      <a:endParaRPr kumimoji="1" lang="ja-JP" altLang="en-US" sz="2400" dirty="0"/>
                    </a:p>
                  </a:txBody>
                  <a:tcPr marL="120132" marR="120132" marT="60066" marB="60066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dirty="0" smtClean="0"/>
                        <a:t>standard FZ</a:t>
                      </a:r>
                      <a:endParaRPr kumimoji="1" lang="ja-JP" altLang="en-US" sz="2400" dirty="0" smtClean="0"/>
                    </a:p>
                  </a:txBody>
                  <a:tcPr marL="120132" marR="120132" marT="60066" marB="60066"/>
                </a:tc>
              </a:tr>
              <a:tr h="48720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CMS strips</a:t>
                      </a:r>
                      <a:endParaRPr kumimoji="1" lang="ja-JP" altLang="en-US" sz="2400" dirty="0"/>
                    </a:p>
                  </a:txBody>
                  <a:tcPr marL="120132" marR="120132" marT="60066" marB="60066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p-in-n</a:t>
                      </a:r>
                      <a:endParaRPr kumimoji="1" lang="ja-JP" altLang="en-US" sz="2400" dirty="0"/>
                    </a:p>
                  </a:txBody>
                  <a:tcPr marL="120132" marR="120132" marT="60066" marB="60066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dirty="0" smtClean="0"/>
                        <a:t>standard FZ &lt;100&gt;</a:t>
                      </a:r>
                      <a:endParaRPr kumimoji="1" lang="ja-JP" altLang="en-US" sz="2400" dirty="0" smtClean="0"/>
                    </a:p>
                  </a:txBody>
                  <a:tcPr marL="120132" marR="120132" marT="60066" marB="60066"/>
                </a:tc>
              </a:tr>
              <a:tr h="48720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err="1" smtClean="0"/>
                        <a:t>LHCb</a:t>
                      </a:r>
                      <a:r>
                        <a:rPr kumimoji="1" lang="en-US" altLang="ja-JP" sz="2400" baseline="0" dirty="0" smtClean="0"/>
                        <a:t> VELO</a:t>
                      </a:r>
                      <a:endParaRPr kumimoji="1" lang="ja-JP" altLang="en-US" sz="2400" dirty="0"/>
                    </a:p>
                  </a:txBody>
                  <a:tcPr marL="120132" marR="120132" marT="60066" marB="60066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n-in-n</a:t>
                      </a:r>
                      <a:endParaRPr kumimoji="1" lang="ja-JP" altLang="en-US" sz="2400" dirty="0"/>
                    </a:p>
                  </a:txBody>
                  <a:tcPr marL="120132" marR="120132" marT="60066" marB="60066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dirty="0" smtClean="0"/>
                        <a:t>standard FZ</a:t>
                      </a:r>
                      <a:endParaRPr kumimoji="1" lang="ja-JP" altLang="en-US" sz="2400" dirty="0" smtClean="0"/>
                    </a:p>
                  </a:txBody>
                  <a:tcPr marL="120132" marR="120132" marT="60066" marB="60066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4654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Silicon Detector (LHC ATLAS)</a:t>
            </a:r>
            <a:endParaRPr lang="ja-JP" altLang="en-US" dirty="0"/>
          </a:p>
        </p:txBody>
      </p:sp>
      <p:grpSp>
        <p:nvGrpSpPr>
          <p:cNvPr id="23" name="図形グループ 22"/>
          <p:cNvGrpSpPr/>
          <p:nvPr/>
        </p:nvGrpSpPr>
        <p:grpSpPr>
          <a:xfrm>
            <a:off x="108237" y="695156"/>
            <a:ext cx="4748091" cy="3505669"/>
            <a:chOff x="457200" y="781132"/>
            <a:chExt cx="3476734" cy="2566985"/>
          </a:xfrm>
        </p:grpSpPr>
        <p:grpSp>
          <p:nvGrpSpPr>
            <p:cNvPr id="17" name="図形グループ 16"/>
            <p:cNvGrpSpPr/>
            <p:nvPr/>
          </p:nvGrpSpPr>
          <p:grpSpPr>
            <a:xfrm>
              <a:off x="457200" y="781132"/>
              <a:ext cx="3311692" cy="2285559"/>
              <a:chOff x="457200" y="781132"/>
              <a:chExt cx="3311692" cy="2285559"/>
            </a:xfrm>
          </p:grpSpPr>
          <p:pic>
            <p:nvPicPr>
              <p:cNvPr id="4" name="図 3" descr="siliconMicrostripPrinciple.pn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57200" y="781132"/>
                <a:ext cx="3311692" cy="2285559"/>
              </a:xfrm>
              <a:prstGeom prst="rect">
                <a:avLst/>
              </a:prstGeom>
            </p:spPr>
          </p:pic>
          <p:sp>
            <p:nvSpPr>
              <p:cNvPr id="14" name="円/楕円 13"/>
              <p:cNvSpPr/>
              <p:nvPr/>
            </p:nvSpPr>
            <p:spPr>
              <a:xfrm rot="1193889">
                <a:off x="1729620" y="2564192"/>
                <a:ext cx="730370" cy="290286"/>
              </a:xfrm>
              <a:prstGeom prst="ellipse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円/楕円 14"/>
              <p:cNvSpPr/>
              <p:nvPr/>
            </p:nvSpPr>
            <p:spPr>
              <a:xfrm>
                <a:off x="1572380" y="1850574"/>
                <a:ext cx="238497" cy="254000"/>
              </a:xfrm>
              <a:prstGeom prst="ellipse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" name="テキスト ボックス 15"/>
            <p:cNvSpPr txBox="1"/>
            <p:nvPr/>
          </p:nvSpPr>
          <p:spPr>
            <a:xfrm>
              <a:off x="713619" y="2978785"/>
              <a:ext cx="32203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LHC: </a:t>
              </a:r>
              <a:r>
                <a:rPr lang="en-US" altLang="ja-JP" dirty="0" err="1" smtClean="0"/>
                <a:t>p</a:t>
              </a:r>
              <a:r>
                <a:rPr lang="en-US" altLang="ja-JP" dirty="0" smtClean="0"/>
                <a:t>-readout in </a:t>
              </a:r>
              <a:r>
                <a:rPr lang="en-US" altLang="ja-JP" dirty="0" err="1" smtClean="0"/>
                <a:t>n</a:t>
              </a:r>
              <a:r>
                <a:rPr lang="en-US" altLang="ja-JP" dirty="0" smtClean="0"/>
                <a:t>-bulk (</a:t>
              </a:r>
              <a:r>
                <a:rPr lang="en-US" altLang="ja-JP" dirty="0" err="1" smtClean="0"/>
                <a:t>p-in-n</a:t>
              </a:r>
              <a:r>
                <a:rPr lang="en-US" altLang="ja-JP" dirty="0" smtClean="0"/>
                <a:t>)</a:t>
              </a:r>
              <a:endParaRPr kumimoji="1" lang="ja-JP" altLang="en-US" dirty="0"/>
            </a:p>
          </p:txBody>
        </p:sp>
      </p:grp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08238" y="4101856"/>
            <a:ext cx="4522696" cy="2293759"/>
          </a:xfrm>
        </p:spPr>
        <p:txBody>
          <a:bodyPr>
            <a:noAutofit/>
          </a:bodyPr>
          <a:lstStyle/>
          <a:p>
            <a:r>
              <a:rPr lang="en-US" altLang="ja-JP" sz="2400" dirty="0" smtClean="0"/>
              <a:t>Silicon sensor principle</a:t>
            </a:r>
          </a:p>
          <a:p>
            <a:pPr lvl="1"/>
            <a:r>
              <a:rPr lang="en-US" altLang="ja-JP" sz="2000" dirty="0" smtClean="0"/>
              <a:t>Deplete the bulk by holding the bias voltage at p-n junction</a:t>
            </a:r>
          </a:p>
          <a:p>
            <a:r>
              <a:rPr lang="en-US" altLang="ja-JP" sz="2400" dirty="0" smtClean="0"/>
              <a:t>LHC ATLAS: p-in-n strip sensor</a:t>
            </a:r>
          </a:p>
          <a:p>
            <a:pPr lvl="1"/>
            <a:r>
              <a:rPr lang="en-US" altLang="ja-JP" sz="2000" dirty="0" smtClean="0"/>
              <a:t>N-bulk: conventional</a:t>
            </a:r>
          </a:p>
          <a:p>
            <a:pPr lvl="1"/>
            <a:r>
              <a:rPr lang="en-US" altLang="ja-JP" sz="2000" dirty="0" smtClean="0"/>
              <a:t>Cheaper than other options</a:t>
            </a:r>
          </a:p>
          <a:p>
            <a:pPr lvl="1"/>
            <a:r>
              <a:rPr lang="en-US" altLang="ja-JP" sz="2000" dirty="0" smtClean="0"/>
              <a:t>Need full depletion</a:t>
            </a:r>
          </a:p>
          <a:p>
            <a:pPr lvl="2"/>
            <a:r>
              <a:rPr lang="en-US" altLang="ja-JP" sz="1800" dirty="0" smtClean="0">
                <a:solidFill>
                  <a:srgbClr val="FF0000"/>
                </a:solidFill>
              </a:rPr>
              <a:t>500 V max operation/specification</a:t>
            </a:r>
          </a:p>
          <a:p>
            <a:pPr lvl="1"/>
            <a:endParaRPr lang="en-US" altLang="ja-JP" sz="2000" dirty="0" smtClean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E4CC-B235-204F-859A-4C59541B11F9}" type="slidenum">
              <a:rPr kumimoji="1" lang="ja-JP" altLang="en-US" smtClean="0"/>
              <a:t>28</a:t>
            </a:fld>
            <a:endParaRPr kumimoji="1" lang="ja-JP" altLang="en-US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686997" y="3631822"/>
            <a:ext cx="2023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after type-inversion</a:t>
            </a:r>
            <a:endParaRPr kumimoji="1" lang="ja-JP" altLang="en-US" dirty="0"/>
          </a:p>
        </p:txBody>
      </p:sp>
      <p:grpSp>
        <p:nvGrpSpPr>
          <p:cNvPr id="51" name="図形グループ 50"/>
          <p:cNvGrpSpPr/>
          <p:nvPr/>
        </p:nvGrpSpPr>
        <p:grpSpPr>
          <a:xfrm>
            <a:off x="4630934" y="909591"/>
            <a:ext cx="3982431" cy="2289662"/>
            <a:chOff x="4630934" y="695156"/>
            <a:chExt cx="3982431" cy="2289662"/>
          </a:xfrm>
        </p:grpSpPr>
        <p:pic>
          <p:nvPicPr>
            <p:cNvPr id="5" name="図 4" descr="p-in-nStructures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30934" y="1267256"/>
              <a:ext cx="3982431" cy="1717562"/>
            </a:xfrm>
            <a:prstGeom prst="rect">
              <a:avLst/>
            </a:prstGeom>
          </p:spPr>
        </p:pic>
        <p:sp>
          <p:nvSpPr>
            <p:cNvPr id="9" name="テキスト ボックス 8"/>
            <p:cNvSpPr txBox="1"/>
            <p:nvPr/>
          </p:nvSpPr>
          <p:spPr>
            <a:xfrm>
              <a:off x="6333792" y="2155444"/>
              <a:ext cx="97975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/>
                <a:t>n-bulk</a:t>
              </a:r>
              <a:endParaRPr kumimoji="1" lang="ja-JP" altLang="en-US" sz="2400" dirty="0"/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5134751" y="708988"/>
              <a:ext cx="12535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strip region</a:t>
              </a:r>
              <a:endParaRPr kumimoji="1" lang="ja-JP" altLang="en-US" dirty="0"/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7085718" y="695156"/>
              <a:ext cx="12914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edge region</a:t>
              </a:r>
              <a:endParaRPr kumimoji="1" lang="ja-JP" altLang="en-US" dirty="0"/>
            </a:p>
          </p:txBody>
        </p:sp>
        <p:cxnSp>
          <p:nvCxnSpPr>
            <p:cNvPr id="20" name="直線矢印コネクタ 19"/>
            <p:cNvCxnSpPr/>
            <p:nvPr/>
          </p:nvCxnSpPr>
          <p:spPr>
            <a:xfrm>
              <a:off x="6812125" y="1078320"/>
              <a:ext cx="1801240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矢印コネクタ 21"/>
            <p:cNvCxnSpPr/>
            <p:nvPr/>
          </p:nvCxnSpPr>
          <p:spPr>
            <a:xfrm flipV="1">
              <a:off x="4630934" y="1064488"/>
              <a:ext cx="2181191" cy="13832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テキスト ボックス 23"/>
            <p:cNvSpPr txBox="1"/>
            <p:nvPr/>
          </p:nvSpPr>
          <p:spPr>
            <a:xfrm>
              <a:off x="5924767" y="1385641"/>
              <a:ext cx="45397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/>
                <a:t>p</a:t>
              </a:r>
              <a:r>
                <a:rPr kumimoji="1" lang="en-US" altLang="ja-JP" sz="2400" baseline="30000" dirty="0" smtClean="0"/>
                <a:t>+</a:t>
              </a:r>
              <a:endParaRPr kumimoji="1" lang="ja-JP" altLang="en-US" sz="2400" baseline="30000" dirty="0"/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7702815" y="2292883"/>
              <a:ext cx="45397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/>
                <a:t>n</a:t>
              </a:r>
              <a:r>
                <a:rPr kumimoji="1" lang="en-US" altLang="ja-JP" sz="2400" baseline="30000" dirty="0" smtClean="0"/>
                <a:t>+</a:t>
              </a:r>
              <a:endParaRPr kumimoji="1" lang="ja-JP" altLang="en-US" sz="2400" baseline="30000" dirty="0"/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6673946" y="1661012"/>
              <a:ext cx="16945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/>
                <a:t>p-n junction</a:t>
              </a:r>
              <a:endParaRPr kumimoji="1" lang="ja-JP" altLang="en-US" sz="2400" dirty="0"/>
            </a:p>
          </p:txBody>
        </p:sp>
        <p:cxnSp>
          <p:nvCxnSpPr>
            <p:cNvPr id="35" name="直線矢印コネクタ 34"/>
            <p:cNvCxnSpPr/>
            <p:nvPr/>
          </p:nvCxnSpPr>
          <p:spPr>
            <a:xfrm flipH="1" flipV="1">
              <a:off x="6404752" y="1661012"/>
              <a:ext cx="285688" cy="23083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下矢印 43"/>
            <p:cNvSpPr/>
            <p:nvPr/>
          </p:nvSpPr>
          <p:spPr>
            <a:xfrm>
              <a:off x="4953317" y="1759982"/>
              <a:ext cx="230916" cy="742567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テキスト ボックス 45"/>
            <p:cNvSpPr txBox="1"/>
            <p:nvPr/>
          </p:nvSpPr>
          <p:spPr>
            <a:xfrm>
              <a:off x="5134751" y="1923551"/>
              <a:ext cx="11022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Depletion</a:t>
              </a:r>
              <a:endParaRPr kumimoji="1" lang="ja-JP" altLang="en-US" dirty="0"/>
            </a:p>
          </p:txBody>
        </p:sp>
      </p:grpSp>
      <p:grpSp>
        <p:nvGrpSpPr>
          <p:cNvPr id="49" name="図形グループ 48"/>
          <p:cNvGrpSpPr/>
          <p:nvPr/>
        </p:nvGrpSpPr>
        <p:grpSpPr>
          <a:xfrm>
            <a:off x="4630934" y="4095434"/>
            <a:ext cx="3982431" cy="1717562"/>
            <a:chOff x="4630934" y="3600584"/>
            <a:chExt cx="3982431" cy="1717562"/>
          </a:xfrm>
        </p:grpSpPr>
        <p:pic>
          <p:nvPicPr>
            <p:cNvPr id="8" name="図 7" descr="p-in-p_siliconSensorStructure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30934" y="3600584"/>
              <a:ext cx="3982431" cy="1717562"/>
            </a:xfrm>
            <a:prstGeom prst="rect">
              <a:avLst/>
            </a:prstGeom>
          </p:spPr>
        </p:pic>
        <p:sp>
          <p:nvSpPr>
            <p:cNvPr id="10" name="テキスト ボックス 9"/>
            <p:cNvSpPr txBox="1"/>
            <p:nvPr/>
          </p:nvSpPr>
          <p:spPr>
            <a:xfrm>
              <a:off x="6126794" y="3989325"/>
              <a:ext cx="123623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 smtClean="0"/>
                <a:t>“p”-bulk</a:t>
              </a:r>
              <a:endParaRPr kumimoji="1" lang="en-US" altLang="ja-JP" sz="2400" dirty="0" smtClean="0"/>
            </a:p>
          </p:txBody>
        </p:sp>
        <p:grpSp>
          <p:nvGrpSpPr>
            <p:cNvPr id="29" name="図形グループ 28"/>
            <p:cNvGrpSpPr/>
            <p:nvPr/>
          </p:nvGrpSpPr>
          <p:grpSpPr>
            <a:xfrm>
              <a:off x="4903835" y="3829578"/>
              <a:ext cx="3252950" cy="1302936"/>
              <a:chOff x="5056235" y="1604012"/>
              <a:chExt cx="3252950" cy="1302936"/>
            </a:xfrm>
          </p:grpSpPr>
          <p:sp>
            <p:nvSpPr>
              <p:cNvPr id="31" name="テキスト ボックス 30"/>
              <p:cNvSpPr txBox="1"/>
              <p:nvPr/>
            </p:nvSpPr>
            <p:spPr>
              <a:xfrm>
                <a:off x="5056235" y="1604012"/>
                <a:ext cx="45397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400" dirty="0" smtClean="0"/>
                  <a:t>p</a:t>
                </a:r>
                <a:r>
                  <a:rPr kumimoji="1" lang="en-US" altLang="ja-JP" sz="2400" baseline="30000" dirty="0" smtClean="0"/>
                  <a:t>+</a:t>
                </a:r>
                <a:endParaRPr kumimoji="1" lang="ja-JP" altLang="en-US" sz="2400" baseline="30000" dirty="0"/>
              </a:p>
            </p:txBody>
          </p:sp>
          <p:sp>
            <p:nvSpPr>
              <p:cNvPr id="34" name="テキスト ボックス 33"/>
              <p:cNvSpPr txBox="1"/>
              <p:nvPr/>
            </p:nvSpPr>
            <p:spPr>
              <a:xfrm>
                <a:off x="7855215" y="2445283"/>
                <a:ext cx="45397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400" dirty="0" smtClean="0"/>
                  <a:t>n</a:t>
                </a:r>
                <a:r>
                  <a:rPr kumimoji="1" lang="en-US" altLang="ja-JP" sz="2400" baseline="30000" dirty="0" smtClean="0"/>
                  <a:t>+</a:t>
                </a:r>
                <a:endParaRPr kumimoji="1" lang="ja-JP" altLang="en-US" sz="2400" baseline="30000" dirty="0"/>
              </a:p>
            </p:txBody>
          </p:sp>
        </p:grpSp>
        <p:sp>
          <p:nvSpPr>
            <p:cNvPr id="37" name="テキスト ボックス 36"/>
            <p:cNvSpPr txBox="1"/>
            <p:nvPr/>
          </p:nvSpPr>
          <p:spPr>
            <a:xfrm>
              <a:off x="6918821" y="4357541"/>
              <a:ext cx="16945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/>
                <a:t>p-n junction</a:t>
              </a:r>
              <a:endParaRPr kumimoji="1" lang="ja-JP" altLang="en-US" sz="2400" dirty="0"/>
            </a:p>
          </p:txBody>
        </p:sp>
        <p:cxnSp>
          <p:nvCxnSpPr>
            <p:cNvPr id="39" name="直線矢印コネクタ 38"/>
            <p:cNvCxnSpPr/>
            <p:nvPr/>
          </p:nvCxnSpPr>
          <p:spPr>
            <a:xfrm flipH="1">
              <a:off x="6388258" y="4588374"/>
              <a:ext cx="530563" cy="46166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上矢印 44"/>
            <p:cNvSpPr/>
            <p:nvPr/>
          </p:nvSpPr>
          <p:spPr>
            <a:xfrm>
              <a:off x="5146211" y="4258571"/>
              <a:ext cx="247414" cy="692498"/>
            </a:xfrm>
            <a:prstGeom prst="up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テキスト ボックス 46"/>
            <p:cNvSpPr txBox="1"/>
            <p:nvPr/>
          </p:nvSpPr>
          <p:spPr>
            <a:xfrm>
              <a:off x="5314022" y="4447394"/>
              <a:ext cx="11022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Depletion</a:t>
              </a:r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341093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Radiation </a:t>
            </a:r>
            <a:r>
              <a:rPr lang="en-US" altLang="ja-JP" dirty="0"/>
              <a:t>d</a:t>
            </a:r>
            <a:r>
              <a:rPr kumimoji="1" lang="en-US" altLang="ja-JP" dirty="0" smtClean="0"/>
              <a:t>amage – Surface effect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4724331"/>
            <a:ext cx="8229600" cy="1741780"/>
          </a:xfrm>
        </p:spPr>
        <p:txBody>
          <a:bodyPr>
            <a:noAutofit/>
          </a:bodyPr>
          <a:lstStyle/>
          <a:p>
            <a:r>
              <a:rPr lang="en-US" altLang="ja-JP" sz="2000" dirty="0" smtClean="0"/>
              <a:t>The interfacial region is a single-crystal silicon followed by a monolayer of </a:t>
            </a:r>
            <a:r>
              <a:rPr lang="en-US" altLang="ja-JP" sz="2000" dirty="0" err="1" smtClean="0"/>
              <a:t>SiO</a:t>
            </a:r>
            <a:r>
              <a:rPr lang="en-US" altLang="ja-JP" sz="2400" baseline="-25000" dirty="0" err="1" smtClean="0"/>
              <a:t>x</a:t>
            </a:r>
            <a:r>
              <a:rPr lang="en-US" altLang="ja-JP" sz="2000" dirty="0" smtClean="0"/>
              <a:t>, incompletely oxidized silicon, then a strained region of SiO</a:t>
            </a:r>
            <a:r>
              <a:rPr lang="en-US" altLang="ja-JP" sz="2000" baseline="-25000" dirty="0" smtClean="0"/>
              <a:t>2</a:t>
            </a:r>
            <a:r>
              <a:rPr lang="en-US" altLang="ja-JP" sz="2000" dirty="0" smtClean="0"/>
              <a:t> roughly 10-40 A deep.</a:t>
            </a:r>
          </a:p>
          <a:p>
            <a:r>
              <a:rPr lang="en-US" altLang="ja-JP" sz="2000" dirty="0" smtClean="0"/>
              <a:t>Interface traps (</a:t>
            </a:r>
            <a:r>
              <a:rPr lang="en-US" altLang="ja-JP" sz="2000" dirty="0" err="1" smtClean="0"/>
              <a:t>Q</a:t>
            </a:r>
            <a:r>
              <a:rPr lang="en-US" altLang="ja-JP" sz="2000" baseline="-25000" dirty="0" err="1" smtClean="0"/>
              <a:t>if</a:t>
            </a:r>
            <a:r>
              <a:rPr lang="en-US" altLang="ja-JP" sz="2000" dirty="0" smtClean="0"/>
              <a:t>) and fixed oxide charges (</a:t>
            </a:r>
            <a:r>
              <a:rPr lang="en-US" altLang="ja-JP" sz="2000" dirty="0" err="1" smtClean="0"/>
              <a:t>Q</a:t>
            </a:r>
            <a:r>
              <a:rPr lang="en-US" altLang="ja-JP" sz="2000" baseline="-25000" dirty="0" err="1" smtClean="0"/>
              <a:t>f</a:t>
            </a:r>
            <a:r>
              <a:rPr lang="en-US" altLang="ja-JP" sz="2000" dirty="0" smtClean="0"/>
              <a:t>) exist, (as a consequence of thermal oxidation)</a:t>
            </a:r>
          </a:p>
          <a:p>
            <a:r>
              <a:rPr lang="en-US" altLang="ja-JP" sz="2000" dirty="0" smtClean="0"/>
              <a:t>Oxide trapped charges (</a:t>
            </a:r>
            <a:r>
              <a:rPr lang="en-US" altLang="ja-JP" sz="2000" dirty="0" err="1" smtClean="0"/>
              <a:t>Q</a:t>
            </a:r>
            <a:r>
              <a:rPr lang="en-US" altLang="ja-JP" sz="2000" baseline="-25000" dirty="0" err="1" smtClean="0"/>
              <a:t>ot</a:t>
            </a:r>
            <a:r>
              <a:rPr lang="en-US" altLang="ja-JP" sz="2000" dirty="0" smtClean="0"/>
              <a:t>) can be created by radiation.</a:t>
            </a:r>
          </a:p>
          <a:p>
            <a:r>
              <a:rPr kumimoji="1" lang="en-US" altLang="ja-JP" sz="2000" dirty="0" err="1" smtClean="0"/>
              <a:t>Q</a:t>
            </a:r>
            <a:r>
              <a:rPr kumimoji="1" lang="en-US" altLang="ja-JP" sz="2000" baseline="-25000" dirty="0" err="1" smtClean="0"/>
              <a:t>f</a:t>
            </a:r>
            <a:r>
              <a:rPr kumimoji="1" lang="en-US" altLang="ja-JP" sz="2000" dirty="0" smtClean="0"/>
              <a:t> and </a:t>
            </a:r>
            <a:r>
              <a:rPr kumimoji="1" lang="en-US" altLang="ja-JP" sz="2000" dirty="0" err="1" smtClean="0"/>
              <a:t>Q</a:t>
            </a:r>
            <a:r>
              <a:rPr kumimoji="1" lang="en-US" altLang="ja-JP" sz="2000" baseline="-25000" dirty="0" err="1" smtClean="0"/>
              <a:t>ot</a:t>
            </a:r>
            <a:r>
              <a:rPr kumimoji="1" lang="en-US" altLang="ja-JP" sz="2000" dirty="0" smtClean="0"/>
              <a:t> are “</a:t>
            </a:r>
            <a:r>
              <a:rPr kumimoji="1" lang="en-US" altLang="ja-JP" sz="2000" dirty="0" err="1" smtClean="0"/>
              <a:t>positve</a:t>
            </a:r>
            <a:r>
              <a:rPr kumimoji="1" lang="en-US" altLang="ja-JP" sz="2000" dirty="0" smtClean="0"/>
              <a:t>” and attract electrons in the Si-SiO</a:t>
            </a:r>
            <a:r>
              <a:rPr kumimoji="1" lang="en-US" altLang="ja-JP" sz="2000" baseline="-25000" dirty="0" smtClean="0"/>
              <a:t>2</a:t>
            </a:r>
            <a:r>
              <a:rPr kumimoji="1" lang="en-US" altLang="ja-JP" sz="2000" dirty="0" smtClean="0"/>
              <a:t> interface.</a:t>
            </a:r>
            <a:endParaRPr kumimoji="1" lang="ja-JP" altLang="en-US" sz="20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E4CC-B235-204F-859A-4C59541B11F9}" type="slidenum">
              <a:rPr kumimoji="1" lang="ja-JP" altLang="en-US" smtClean="0"/>
              <a:t>29</a:t>
            </a:fld>
            <a:endParaRPr kumimoji="1" lang="ja-JP" altLang="en-US"/>
          </a:p>
        </p:txBody>
      </p:sp>
      <p:grpSp>
        <p:nvGrpSpPr>
          <p:cNvPr id="30" name="図形グループ 29"/>
          <p:cNvGrpSpPr/>
          <p:nvPr/>
        </p:nvGrpSpPr>
        <p:grpSpPr>
          <a:xfrm>
            <a:off x="4875314" y="1362661"/>
            <a:ext cx="4144991" cy="3415112"/>
            <a:chOff x="5064118" y="1055167"/>
            <a:chExt cx="4144991" cy="3415112"/>
          </a:xfrm>
        </p:grpSpPr>
        <p:pic>
          <p:nvPicPr>
            <p:cNvPr id="7" name="図 6" descr="OxideTraps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64118" y="1055167"/>
              <a:ext cx="4144991" cy="3415112"/>
            </a:xfrm>
            <a:prstGeom prst="rect">
              <a:avLst/>
            </a:prstGeom>
          </p:spPr>
        </p:pic>
        <p:sp>
          <p:nvSpPr>
            <p:cNvPr id="21" name="テキスト ボックス 20"/>
            <p:cNvSpPr txBox="1"/>
            <p:nvPr/>
          </p:nvSpPr>
          <p:spPr>
            <a:xfrm>
              <a:off x="5683192" y="2682617"/>
              <a:ext cx="1562046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200" dirty="0" smtClean="0">
                  <a:solidFill>
                    <a:srgbClr val="FF0000"/>
                  </a:solidFill>
                </a:rPr>
                <a:t>⊖  ⊖  ⊖  ⊖ </a:t>
              </a:r>
              <a:endParaRPr kumimoji="1" lang="ja-JP" altLang="en-US" sz="3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2" name="テキスト ボックス 21"/>
          <p:cNvSpPr txBox="1"/>
          <p:nvPr/>
        </p:nvSpPr>
        <p:spPr>
          <a:xfrm>
            <a:off x="5007942" y="3714025"/>
            <a:ext cx="36616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Electrons attracted to the </a:t>
            </a:r>
            <a:r>
              <a:rPr lang="en-US" altLang="ja-JP" dirty="0"/>
              <a:t>(Positive) </a:t>
            </a:r>
            <a:r>
              <a:rPr kumimoji="1" lang="en-US" altLang="ja-JP" dirty="0" smtClean="0"/>
              <a:t>“Fixed Oxide charges” (and interface trapped charges</a:t>
            </a:r>
            <a:endParaRPr kumimoji="1" lang="ja-JP" altLang="en-US" dirty="0"/>
          </a:p>
        </p:txBody>
      </p:sp>
      <p:cxnSp>
        <p:nvCxnSpPr>
          <p:cNvPr id="24" name="直線矢印コネクタ 23"/>
          <p:cNvCxnSpPr/>
          <p:nvPr/>
        </p:nvCxnSpPr>
        <p:spPr>
          <a:xfrm flipV="1">
            <a:off x="5252113" y="3500866"/>
            <a:ext cx="274622" cy="3001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2" name="図形グループ 31"/>
          <p:cNvGrpSpPr/>
          <p:nvPr/>
        </p:nvGrpSpPr>
        <p:grpSpPr>
          <a:xfrm>
            <a:off x="193292" y="1301176"/>
            <a:ext cx="4587939" cy="2787186"/>
            <a:chOff x="193292" y="940795"/>
            <a:chExt cx="4587939" cy="2787186"/>
          </a:xfrm>
        </p:grpSpPr>
        <p:pic>
          <p:nvPicPr>
            <p:cNvPr id="6" name="図 5" descr="p-in-nStructures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292" y="1749272"/>
              <a:ext cx="4587939" cy="1978709"/>
            </a:xfrm>
            <a:prstGeom prst="rect">
              <a:avLst/>
            </a:prstGeom>
          </p:spPr>
        </p:pic>
        <p:sp>
          <p:nvSpPr>
            <p:cNvPr id="8" name="テキスト ボックス 7"/>
            <p:cNvSpPr txBox="1"/>
            <p:nvPr/>
          </p:nvSpPr>
          <p:spPr>
            <a:xfrm>
              <a:off x="457200" y="940795"/>
              <a:ext cx="222398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/>
                <a:t>SiO</a:t>
              </a:r>
              <a:r>
                <a:rPr kumimoji="1" lang="en-US" altLang="ja-JP" sz="2400" baseline="-25000" dirty="0" smtClean="0"/>
                <a:t>2</a:t>
              </a:r>
              <a:r>
                <a:rPr kumimoji="1" lang="en-US" altLang="ja-JP" sz="2400" dirty="0" smtClean="0"/>
                <a:t> passivation</a:t>
              </a:r>
              <a:endParaRPr kumimoji="1" lang="ja-JP" altLang="en-US" sz="2400" dirty="0"/>
            </a:p>
          </p:txBody>
        </p:sp>
        <p:grpSp>
          <p:nvGrpSpPr>
            <p:cNvPr id="28" name="図形グループ 27"/>
            <p:cNvGrpSpPr/>
            <p:nvPr/>
          </p:nvGrpSpPr>
          <p:grpSpPr>
            <a:xfrm>
              <a:off x="1966997" y="1073353"/>
              <a:ext cx="2364539" cy="2379672"/>
              <a:chOff x="3048329" y="1073353"/>
              <a:chExt cx="2364539" cy="2379672"/>
            </a:xfrm>
          </p:grpSpPr>
          <p:grpSp>
            <p:nvGrpSpPr>
              <p:cNvPr id="15" name="図形グループ 14"/>
              <p:cNvGrpSpPr/>
              <p:nvPr/>
            </p:nvGrpSpPr>
            <p:grpSpPr>
              <a:xfrm>
                <a:off x="3124200" y="1442685"/>
                <a:ext cx="858922" cy="1825674"/>
                <a:chOff x="1250737" y="1442685"/>
                <a:chExt cx="858922" cy="1825674"/>
              </a:xfrm>
            </p:grpSpPr>
            <p:grpSp>
              <p:nvGrpSpPr>
                <p:cNvPr id="13" name="図形グループ 12"/>
                <p:cNvGrpSpPr/>
                <p:nvPr/>
              </p:nvGrpSpPr>
              <p:grpSpPr>
                <a:xfrm>
                  <a:off x="1250737" y="1442685"/>
                  <a:ext cx="858922" cy="1825674"/>
                  <a:chOff x="5324817" y="940795"/>
                  <a:chExt cx="858922" cy="1825674"/>
                </a:xfrm>
              </p:grpSpPr>
              <p:cxnSp>
                <p:nvCxnSpPr>
                  <p:cNvPr id="9" name="直線矢印コネクタ 8"/>
                  <p:cNvCxnSpPr/>
                  <p:nvPr/>
                </p:nvCxnSpPr>
                <p:spPr>
                  <a:xfrm flipH="1">
                    <a:off x="5768033" y="940795"/>
                    <a:ext cx="156734" cy="1033622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" name="円/楕円 9"/>
                  <p:cNvSpPr>
                    <a:spLocks noChangeAspect="1"/>
                  </p:cNvSpPr>
                  <p:nvPr/>
                </p:nvSpPr>
                <p:spPr>
                  <a:xfrm>
                    <a:off x="5654009" y="2007310"/>
                    <a:ext cx="180000" cy="1800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cxnSp>
                <p:nvCxnSpPr>
                  <p:cNvPr id="11" name="直線矢印コネクタ 10"/>
                  <p:cNvCxnSpPr/>
                  <p:nvPr/>
                </p:nvCxnSpPr>
                <p:spPr>
                  <a:xfrm flipH="1">
                    <a:off x="5324817" y="2187471"/>
                    <a:ext cx="328070" cy="578998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" name="円/楕円 11"/>
                  <p:cNvSpPr>
                    <a:spLocks noChangeAspect="1"/>
                  </p:cNvSpPr>
                  <p:nvPr/>
                </p:nvSpPr>
                <p:spPr>
                  <a:xfrm>
                    <a:off x="6003739" y="2473115"/>
                    <a:ext cx="180000" cy="180000"/>
                  </a:xfrm>
                  <a:prstGeom prst="ellipse">
                    <a:avLst/>
                  </a:prstGeom>
                  <a:solidFill>
                    <a:srgbClr val="FF6600"/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cxnSp>
              <p:nvCxnSpPr>
                <p:cNvPr id="14" name="直線矢印コネクタ 13"/>
                <p:cNvCxnSpPr/>
                <p:nvPr/>
              </p:nvCxnSpPr>
              <p:spPr>
                <a:xfrm>
                  <a:off x="1743868" y="2689200"/>
                  <a:ext cx="185791" cy="285805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" name="テキスト ボックス 15"/>
              <p:cNvSpPr txBox="1"/>
              <p:nvPr/>
            </p:nvSpPr>
            <p:spPr>
              <a:xfrm>
                <a:off x="3621956" y="1073353"/>
                <a:ext cx="17909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dirty="0"/>
                  <a:t>I</a:t>
                </a:r>
                <a:r>
                  <a:rPr kumimoji="1" lang="en-US" altLang="ja-JP" dirty="0" smtClean="0"/>
                  <a:t>ncident particles</a:t>
                </a:r>
                <a:endParaRPr kumimoji="1" lang="ja-JP" altLang="en-US" dirty="0"/>
              </a:p>
            </p:txBody>
          </p:sp>
          <p:sp>
            <p:nvSpPr>
              <p:cNvPr id="17" name="テキスト ボックス 16"/>
              <p:cNvSpPr txBox="1"/>
              <p:nvPr/>
            </p:nvSpPr>
            <p:spPr>
              <a:xfrm>
                <a:off x="3638425" y="2358856"/>
                <a:ext cx="10966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dirty="0" smtClean="0"/>
                  <a:t>Vacancies</a:t>
                </a:r>
                <a:endParaRPr kumimoji="1" lang="ja-JP" altLang="en-US" dirty="0"/>
              </a:p>
            </p:txBody>
          </p:sp>
          <p:sp>
            <p:nvSpPr>
              <p:cNvPr id="18" name="テキスト ボックス 17"/>
              <p:cNvSpPr txBox="1"/>
              <p:nvPr/>
            </p:nvSpPr>
            <p:spPr>
              <a:xfrm>
                <a:off x="3048329" y="3083693"/>
                <a:ext cx="18695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 smtClean="0"/>
                  <a:t>Interstitial </a:t>
                </a:r>
                <a:r>
                  <a:rPr kumimoji="1" lang="en-US" altLang="ja-JP" dirty="0" err="1" smtClean="0"/>
                  <a:t>silicons</a:t>
                </a:r>
                <a:endParaRPr kumimoji="1" lang="ja-JP" altLang="en-US" dirty="0"/>
              </a:p>
            </p:txBody>
          </p:sp>
        </p:grpSp>
        <p:cxnSp>
          <p:nvCxnSpPr>
            <p:cNvPr id="20" name="直線矢印コネクタ 19"/>
            <p:cNvCxnSpPr/>
            <p:nvPr/>
          </p:nvCxnSpPr>
          <p:spPr>
            <a:xfrm flipH="1">
              <a:off x="370515" y="1442685"/>
              <a:ext cx="86685" cy="34681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テキスト ボックス 25"/>
            <p:cNvSpPr txBox="1"/>
            <p:nvPr/>
          </p:nvSpPr>
          <p:spPr>
            <a:xfrm>
              <a:off x="961171" y="1784754"/>
              <a:ext cx="1135384" cy="3924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50000"/>
                </a:lnSpc>
              </a:pPr>
              <a:r>
                <a:rPr kumimoji="1" lang="en-US" altLang="ja-JP" dirty="0" smtClean="0"/>
                <a:t>+ + + + + +</a:t>
              </a:r>
            </a:p>
            <a:p>
              <a:pPr>
                <a:lnSpc>
                  <a:spcPct val="50000"/>
                </a:lnSpc>
              </a:pPr>
              <a:r>
                <a:rPr lang="en-US" altLang="ja-JP" dirty="0" smtClean="0"/>
                <a:t>-  -  -  -  -  -</a:t>
              </a:r>
              <a:endParaRPr kumimoji="1" lang="ja-JP" altLang="en-US" dirty="0"/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3415623" y="1784754"/>
              <a:ext cx="1135384" cy="3924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50000"/>
                </a:lnSpc>
              </a:pPr>
              <a:r>
                <a:rPr kumimoji="1" lang="en-US" altLang="ja-JP" dirty="0" smtClean="0"/>
                <a:t>+ + + + + +</a:t>
              </a:r>
            </a:p>
            <a:p>
              <a:pPr>
                <a:lnSpc>
                  <a:spcPct val="50000"/>
                </a:lnSpc>
              </a:pPr>
              <a:r>
                <a:rPr lang="en-US" altLang="ja-JP" dirty="0" smtClean="0"/>
                <a:t>-  -  -  -  -  -</a:t>
              </a:r>
              <a:endParaRPr kumimoji="1" lang="ja-JP" altLang="en-US" dirty="0"/>
            </a:p>
          </p:txBody>
        </p:sp>
      </p:grpSp>
      <p:sp>
        <p:nvSpPr>
          <p:cNvPr id="29" name="テキスト ボックス 28"/>
          <p:cNvSpPr txBox="1"/>
          <p:nvPr/>
        </p:nvSpPr>
        <p:spPr>
          <a:xfrm>
            <a:off x="5146392" y="844772"/>
            <a:ext cx="3587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S.M. </a:t>
            </a:r>
            <a:r>
              <a:rPr kumimoji="1" lang="en-US" altLang="ja-JP" dirty="0" err="1" smtClean="0"/>
              <a:t>Sze</a:t>
            </a:r>
            <a:r>
              <a:rPr kumimoji="1" lang="en-US" altLang="ja-JP" dirty="0" smtClean="0"/>
              <a:t>, Physics of Semiconductor Devices, 2</a:t>
            </a:r>
            <a:r>
              <a:rPr kumimoji="1" lang="en-US" altLang="ja-JP" baseline="30000" dirty="0" smtClean="0"/>
              <a:t>nd</a:t>
            </a:r>
            <a:r>
              <a:rPr lang="en-US" altLang="ja-JP" dirty="0"/>
              <a:t> </a:t>
            </a:r>
            <a:r>
              <a:rPr lang="en-US" altLang="ja-JP" dirty="0" smtClean="0"/>
              <a:t>ed., p380</a:t>
            </a:r>
            <a:endParaRPr kumimoji="1" lang="ja-JP" altLang="en-US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457200" y="2596818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Surface effect</a:t>
            </a:r>
            <a:endParaRPr kumimoji="1" lang="ja-JP" altLang="en-US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580565" y="3144855"/>
            <a:ext cx="1173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Bulk effect</a:t>
            </a:r>
            <a:endParaRPr kumimoji="1" lang="ja-JP" altLang="en-US" dirty="0"/>
          </a:p>
        </p:txBody>
      </p:sp>
      <p:cxnSp>
        <p:nvCxnSpPr>
          <p:cNvPr id="38" name="直線矢印コネクタ 37"/>
          <p:cNvCxnSpPr/>
          <p:nvPr/>
        </p:nvCxnSpPr>
        <p:spPr>
          <a:xfrm flipV="1">
            <a:off x="1252955" y="2402552"/>
            <a:ext cx="275908" cy="31668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直線矢印コネクタ 39"/>
          <p:cNvCxnSpPr/>
          <p:nvPr/>
        </p:nvCxnSpPr>
        <p:spPr>
          <a:xfrm flipV="1">
            <a:off x="1722382" y="3049742"/>
            <a:ext cx="494080" cy="2096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7948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Your Lecturer</a:t>
            </a:r>
            <a:endParaRPr kumimoji="1" lang="ja-JP" altLang="en-US" dirty="0"/>
          </a:p>
        </p:txBody>
      </p:sp>
      <p:grpSp>
        <p:nvGrpSpPr>
          <p:cNvPr id="27" name="図形グループ 26"/>
          <p:cNvGrpSpPr/>
          <p:nvPr/>
        </p:nvGrpSpPr>
        <p:grpSpPr>
          <a:xfrm>
            <a:off x="2660490" y="940795"/>
            <a:ext cx="4179264" cy="3253719"/>
            <a:chOff x="2660490" y="940795"/>
            <a:chExt cx="4179264" cy="3253719"/>
          </a:xfrm>
        </p:grpSpPr>
        <p:pic>
          <p:nvPicPr>
            <p:cNvPr id="8" name="図 7" descr="No.01-fig.07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0490" y="940795"/>
              <a:ext cx="4179264" cy="3253719"/>
            </a:xfrm>
            <a:prstGeom prst="rect">
              <a:avLst/>
            </a:prstGeom>
          </p:spPr>
        </p:pic>
        <p:sp>
          <p:nvSpPr>
            <p:cNvPr id="26" name="テキスト ボックス 25"/>
            <p:cNvSpPr txBox="1"/>
            <p:nvPr/>
          </p:nvSpPr>
          <p:spPr>
            <a:xfrm>
              <a:off x="4786971" y="1164320"/>
              <a:ext cx="116410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i="1" dirty="0" smtClean="0">
                  <a:latin typeface="Times"/>
                  <a:cs typeface="Times"/>
                </a:rPr>
                <a:t>Mt. Tsukuba</a:t>
              </a:r>
              <a:endParaRPr kumimoji="1" lang="ja-JP" altLang="en-US" sz="1400" b="1" i="1" dirty="0">
                <a:latin typeface="Times"/>
                <a:cs typeface="Times"/>
              </a:endParaRPr>
            </a:p>
          </p:txBody>
        </p:sp>
      </p:grpSp>
      <p:sp>
        <p:nvSpPr>
          <p:cNvPr id="14" name="テキスト ボックス 13"/>
          <p:cNvSpPr txBox="1"/>
          <p:nvPr/>
        </p:nvSpPr>
        <p:spPr>
          <a:xfrm>
            <a:off x="2809881" y="846780"/>
            <a:ext cx="22036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srgbClr val="FFFF00"/>
                </a:solidFill>
              </a:rPr>
              <a:t>..is from KEK, Japan</a:t>
            </a:r>
            <a:endParaRPr kumimoji="1" lang="ja-JP" altLang="en-US" sz="2000" dirty="0">
              <a:solidFill>
                <a:srgbClr val="FFFF00"/>
              </a:solidFill>
            </a:endParaRPr>
          </a:p>
        </p:txBody>
      </p:sp>
      <p:pic>
        <p:nvPicPr>
          <p:cNvPr id="7" name="図 6" descr="04320001R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20" y="940795"/>
            <a:ext cx="2326770" cy="2908461"/>
          </a:xfrm>
          <a:prstGeom prst="rect">
            <a:avLst/>
          </a:prstGeom>
        </p:spPr>
      </p:pic>
      <p:sp>
        <p:nvSpPr>
          <p:cNvPr id="16" name="テキスト ボックス 15"/>
          <p:cNvSpPr txBox="1"/>
          <p:nvPr/>
        </p:nvSpPr>
        <p:spPr>
          <a:xfrm>
            <a:off x="280800" y="4212155"/>
            <a:ext cx="3061455" cy="896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kumimoji="1" lang="en-US" altLang="ja-JP" sz="3200" dirty="0" smtClean="0"/>
              <a:t>Yoshinobu UNNO</a:t>
            </a:r>
          </a:p>
          <a:p>
            <a:pPr>
              <a:lnSpc>
                <a:spcPct val="80000"/>
              </a:lnSpc>
            </a:pPr>
            <a:r>
              <a:rPr lang="en-US" altLang="ja-JP" sz="3200" dirty="0" smtClean="0"/>
              <a:t>Professor of KEK</a:t>
            </a:r>
            <a:endParaRPr kumimoji="1" lang="ja-JP" altLang="en-US" sz="3200" dirty="0"/>
          </a:p>
        </p:txBody>
      </p:sp>
      <p:grpSp>
        <p:nvGrpSpPr>
          <p:cNvPr id="22" name="図形グループ 21"/>
          <p:cNvGrpSpPr/>
          <p:nvPr/>
        </p:nvGrpSpPr>
        <p:grpSpPr>
          <a:xfrm>
            <a:off x="5150804" y="546878"/>
            <a:ext cx="3890225" cy="2317338"/>
            <a:chOff x="5150804" y="546878"/>
            <a:chExt cx="3890225" cy="2317338"/>
          </a:xfrm>
        </p:grpSpPr>
        <p:pic>
          <p:nvPicPr>
            <p:cNvPr id="11" name="図 10" descr="sangokan1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92215" y="585164"/>
              <a:ext cx="2848814" cy="2279052"/>
            </a:xfrm>
            <a:prstGeom prst="rect">
              <a:avLst/>
            </a:prstGeom>
          </p:spPr>
        </p:pic>
        <p:cxnSp>
          <p:nvCxnSpPr>
            <p:cNvPr id="20" name="直線矢印コネクタ 19"/>
            <p:cNvCxnSpPr/>
            <p:nvPr/>
          </p:nvCxnSpPr>
          <p:spPr>
            <a:xfrm flipV="1">
              <a:off x="5150804" y="2169863"/>
              <a:ext cx="1217142" cy="570866"/>
            </a:xfrm>
            <a:prstGeom prst="straightConnector1">
              <a:avLst/>
            </a:prstGeom>
            <a:ln w="50800">
              <a:solidFill>
                <a:srgbClr val="FFFF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テキスト ボックス 20"/>
            <p:cNvSpPr txBox="1"/>
            <p:nvPr/>
          </p:nvSpPr>
          <p:spPr>
            <a:xfrm>
              <a:off x="6306240" y="546878"/>
              <a:ext cx="1302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>
                  <a:solidFill>
                    <a:srgbClr val="FFFF00"/>
                  </a:solidFill>
                </a:rPr>
                <a:t>.. his office</a:t>
              </a:r>
              <a:endParaRPr kumimoji="1" lang="ja-JP" altLang="en-US" sz="2000" dirty="0">
                <a:solidFill>
                  <a:srgbClr val="FFFF00"/>
                </a:solidFill>
              </a:endParaRPr>
            </a:p>
          </p:txBody>
        </p:sp>
      </p:grp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E4CC-B235-204F-859A-4C59541B11F9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985032" y="3739936"/>
            <a:ext cx="3459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Home of Belle, K2K, … experiments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890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1</a:t>
            </a:r>
            <a:r>
              <a:rPr kumimoji="1" lang="en-US" altLang="ja-JP" baseline="30000" dirty="0" smtClean="0"/>
              <a:t>st</a:t>
            </a:r>
            <a:r>
              <a:rPr kumimoji="1" lang="en-US" altLang="ja-JP" dirty="0" smtClean="0"/>
              <a:t> Visualization of </a:t>
            </a:r>
            <a:r>
              <a:rPr kumimoji="1" lang="en-US" altLang="ja-JP" dirty="0" err="1" smtClean="0"/>
              <a:t>Microdischarge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5019040"/>
            <a:ext cx="8229600" cy="1447070"/>
          </a:xfrm>
        </p:spPr>
        <p:txBody>
          <a:bodyPr>
            <a:noAutofit/>
          </a:bodyPr>
          <a:lstStyle/>
          <a:p>
            <a:r>
              <a:rPr kumimoji="1" lang="en-US" altLang="ja-JP" sz="2400" dirty="0" smtClean="0"/>
              <a:t>High </a:t>
            </a:r>
            <a:r>
              <a:rPr lang="en-US" altLang="ja-JP" sz="2400" dirty="0" smtClean="0"/>
              <a:t>bias voltage →</a:t>
            </a:r>
            <a:r>
              <a:rPr lang="en-US" altLang="ja-JP" sz="2400" dirty="0"/>
              <a:t> </a:t>
            </a:r>
            <a:r>
              <a:rPr kumimoji="1" lang="en-US" altLang="ja-JP" sz="2400" dirty="0" smtClean="0"/>
              <a:t>High electric field → avalanche breakdown</a:t>
            </a:r>
          </a:p>
          <a:p>
            <a:pPr lvl="1"/>
            <a:r>
              <a:rPr lang="en-US" altLang="ja-JP" sz="2000" i="1" dirty="0" smtClean="0"/>
              <a:t>Breakdown field</a:t>
            </a:r>
            <a:r>
              <a:rPr lang="en-US" altLang="ja-JP" sz="2000" dirty="0" smtClean="0"/>
              <a:t> ~ 30 V/µm in silicon</a:t>
            </a:r>
            <a:endParaRPr kumimoji="1" lang="en-US" altLang="ja-JP" sz="2000" dirty="0" smtClean="0"/>
          </a:p>
          <a:p>
            <a:r>
              <a:rPr kumimoji="1" lang="en-US" altLang="ja-JP" sz="2400" dirty="0" smtClean="0"/>
              <a:t>Visualization with </a:t>
            </a:r>
            <a:r>
              <a:rPr lang="en-US" altLang="ja-JP" sz="2400" dirty="0" smtClean="0"/>
              <a:t>an infra-red sensitive camera</a:t>
            </a:r>
          </a:p>
          <a:p>
            <a:r>
              <a:rPr kumimoji="1" lang="en-US" altLang="ja-JP" sz="2400" dirty="0" smtClean="0"/>
              <a:t>T. </a:t>
            </a:r>
            <a:r>
              <a:rPr kumimoji="1" lang="en-US" altLang="ja-JP" sz="2400" dirty="0" err="1" smtClean="0"/>
              <a:t>Ohsugi</a:t>
            </a:r>
            <a:r>
              <a:rPr kumimoji="1" lang="en-US" altLang="ja-JP" sz="2400" dirty="0" smtClean="0"/>
              <a:t> et al., </a:t>
            </a:r>
            <a:r>
              <a:rPr kumimoji="1" lang="en-US" altLang="ja-JP" sz="2400" dirty="0" err="1" smtClean="0"/>
              <a:t>Nucl</a:t>
            </a:r>
            <a:r>
              <a:rPr kumimoji="1" lang="en-US" altLang="ja-JP" sz="2400" dirty="0" smtClean="0"/>
              <a:t>. Instr. Meth. A432 (1994) 22</a:t>
            </a:r>
            <a:endParaRPr kumimoji="1" lang="ja-JP" altLang="en-US" sz="24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E4CC-B235-204F-859A-4C59541B11F9}" type="slidenum">
              <a:rPr kumimoji="1" lang="ja-JP" altLang="en-US" smtClean="0"/>
              <a:t>30</a:t>
            </a:fld>
            <a:endParaRPr kumimoji="1" lang="ja-JP" altLang="en-US"/>
          </a:p>
        </p:txBody>
      </p:sp>
      <p:pic>
        <p:nvPicPr>
          <p:cNvPr id="6" name="図 5" descr="Ohsugi_NIMA432_1994_22_fig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622" y="1338566"/>
            <a:ext cx="4100367" cy="3202688"/>
          </a:xfrm>
          <a:prstGeom prst="rect">
            <a:avLst/>
          </a:prstGeom>
        </p:spPr>
      </p:pic>
      <p:pic>
        <p:nvPicPr>
          <p:cNvPr id="9" name="図 8" descr="Ohsugi_NIMA432_1994_22_fig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0000">
            <a:off x="4055902" y="940795"/>
            <a:ext cx="5088098" cy="3900684"/>
          </a:xfrm>
          <a:prstGeom prst="rect">
            <a:avLst/>
          </a:prstGeom>
        </p:spPr>
      </p:pic>
      <p:sp>
        <p:nvSpPr>
          <p:cNvPr id="10" name="角丸四角形 9"/>
          <p:cNvSpPr/>
          <p:nvPr/>
        </p:nvSpPr>
        <p:spPr>
          <a:xfrm>
            <a:off x="4988560" y="3017520"/>
            <a:ext cx="2133600" cy="45719"/>
          </a:xfrm>
          <a:prstGeom prst="roundRect">
            <a:avLst/>
          </a:prstGeom>
          <a:solidFill>
            <a:srgbClr val="00FFFF">
              <a:alpha val="21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角丸四角形 10"/>
          <p:cNvSpPr/>
          <p:nvPr/>
        </p:nvSpPr>
        <p:spPr>
          <a:xfrm>
            <a:off x="4968240" y="3302000"/>
            <a:ext cx="2133600" cy="45719"/>
          </a:xfrm>
          <a:prstGeom prst="roundRect">
            <a:avLst/>
          </a:prstGeom>
          <a:solidFill>
            <a:srgbClr val="00FFFF">
              <a:alpha val="21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288520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INFIERI2013, 2013/7/12, Y. Unno</a:t>
            </a:r>
            <a:endParaRPr lang="en-US" altLang="ja-JP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Other examples of hot spots</a:t>
            </a:r>
            <a:endParaRPr lang="en-US" altLang="ja-JP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4191000"/>
            <a:ext cx="3048000" cy="1697038"/>
          </a:xfrm>
        </p:spPr>
        <p:txBody>
          <a:bodyPr/>
          <a:lstStyle/>
          <a:p>
            <a:endParaRPr lang="en-US" altLang="ja-JP" sz="2000" dirty="0"/>
          </a:p>
        </p:txBody>
      </p:sp>
      <p:pic>
        <p:nvPicPr>
          <p:cNvPr id="23556" name="Picture 4" descr="Zone4HotSpo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" y="914400"/>
            <a:ext cx="2527300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557" name="Group 5"/>
          <p:cNvGrpSpPr>
            <a:grpSpLocks/>
          </p:cNvGrpSpPr>
          <p:nvPr/>
        </p:nvGrpSpPr>
        <p:grpSpPr bwMode="auto">
          <a:xfrm>
            <a:off x="3352800" y="914400"/>
            <a:ext cx="5486400" cy="4973638"/>
            <a:chOff x="336" y="576"/>
            <a:chExt cx="3995" cy="3622"/>
          </a:xfrm>
        </p:grpSpPr>
        <p:pic>
          <p:nvPicPr>
            <p:cNvPr id="23558" name="Picture 6" descr="MainS_hotspots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" y="576"/>
              <a:ext cx="3995" cy="36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559" name="Picture 7" descr="MainS_hotspotR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44" y="2304"/>
              <a:ext cx="1655" cy="17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3" name="直線矢印コネクタ 2"/>
          <p:cNvCxnSpPr/>
          <p:nvPr/>
        </p:nvCxnSpPr>
        <p:spPr>
          <a:xfrm flipV="1">
            <a:off x="5831840" y="1645920"/>
            <a:ext cx="1625600" cy="3759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円/楕円 3"/>
          <p:cNvSpPr/>
          <p:nvPr/>
        </p:nvSpPr>
        <p:spPr>
          <a:xfrm>
            <a:off x="4287520" y="3505200"/>
            <a:ext cx="375920" cy="33528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矢印コネクタ 5"/>
          <p:cNvCxnSpPr/>
          <p:nvPr/>
        </p:nvCxnSpPr>
        <p:spPr>
          <a:xfrm>
            <a:off x="4754880" y="3738880"/>
            <a:ext cx="2265680" cy="2438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図 11" descr="Fig9_HSTD8_Y.Takahashi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510280"/>
            <a:ext cx="3302114" cy="2716875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364880" y="6219623"/>
            <a:ext cx="54669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hr-HR" altLang="ja-JP" sz="1600" dirty="0"/>
              <a:t>Y. Takahasi et al., http://dx.doi.org/10.1016/j.nima.</a:t>
            </a:r>
            <a:r>
              <a:rPr lang="hr-HR" altLang="ja-JP" sz="1600" dirty="0" smtClean="0"/>
              <a:t>2012.04.031</a:t>
            </a:r>
            <a:endParaRPr lang="hr-HR" altLang="ja-JP" sz="16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759314" y="5888038"/>
            <a:ext cx="53846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Y. Unno et al., </a:t>
            </a:r>
            <a:r>
              <a:rPr kumimoji="1" lang="en-US" altLang="ja-JP" sz="1600" dirty="0" err="1" smtClean="0"/>
              <a:t>Nucl</a:t>
            </a:r>
            <a:r>
              <a:rPr kumimoji="1" lang="en-US" altLang="ja-JP" sz="1600" dirty="0" smtClean="0"/>
              <a:t>. Instr. Meth. A Supplement 636 (2011) S24</a:t>
            </a:r>
            <a:endParaRPr kumimoji="1" lang="ja-JP" altLang="en-US" sz="160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E4CC-B235-204F-859A-4C59541B11F9}" type="slidenum">
              <a:rPr kumimoji="1" lang="ja-JP" altLang="en-US" smtClean="0"/>
              <a:t>31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160310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sz="3600" dirty="0" err="1" smtClean="0"/>
              <a:t>Microdischarge</a:t>
            </a:r>
            <a:r>
              <a:rPr kumimoji="1" lang="en-US" altLang="ja-JP" sz="3600" dirty="0" smtClean="0"/>
              <a:t> after Irradiation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481674" y="2657065"/>
            <a:ext cx="4437878" cy="356221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altLang="ja-JP" sz="2400" dirty="0"/>
              <a:t>Hot electron images confirm that</a:t>
            </a:r>
          </a:p>
          <a:p>
            <a:pPr lvl="1">
              <a:defRPr/>
            </a:pPr>
            <a:r>
              <a:rPr lang="en-US" altLang="ja-JP" sz="2000" dirty="0" smtClean="0"/>
              <a:t>hot spots were observed first at the edge of the bias ring, and then at the inside of the edge metal.</a:t>
            </a:r>
          </a:p>
          <a:p>
            <a:pPr lvl="1">
              <a:defRPr/>
            </a:pPr>
            <a:r>
              <a:rPr lang="en-US" altLang="ja-JP" sz="2000" dirty="0" smtClean="0"/>
              <a:t>the </a:t>
            </a:r>
            <a:r>
              <a:rPr lang="en-US" altLang="ja-JP" sz="2000" dirty="0"/>
              <a:t>highest electric field is </a:t>
            </a:r>
            <a:r>
              <a:rPr lang="en-US" altLang="ja-JP" sz="2000" dirty="0" smtClean="0"/>
              <a:t>at </a:t>
            </a:r>
            <a:r>
              <a:rPr lang="en-US" altLang="ja-JP" sz="2000" dirty="0"/>
              <a:t>the bias ring (n</a:t>
            </a:r>
            <a:r>
              <a:rPr lang="en-US" altLang="ja-JP" sz="2000" baseline="30000" dirty="0"/>
              <a:t>+</a:t>
            </a:r>
            <a:r>
              <a:rPr lang="en-US" altLang="ja-JP" sz="2000" dirty="0"/>
              <a:t> implant</a:t>
            </a:r>
            <a:r>
              <a:rPr lang="en-US" altLang="ja-JP" sz="2000" dirty="0" smtClean="0"/>
              <a:t>), not at </a:t>
            </a:r>
            <a:r>
              <a:rPr lang="en-US" altLang="ja-JP" sz="2000" dirty="0"/>
              <a:t>the edge ring (p</a:t>
            </a:r>
            <a:r>
              <a:rPr lang="en-US" altLang="ja-JP" sz="2000" baseline="30000" dirty="0"/>
              <a:t>+</a:t>
            </a:r>
            <a:r>
              <a:rPr lang="en-US" altLang="ja-JP" sz="2000" dirty="0"/>
              <a:t> implant</a:t>
            </a:r>
            <a:r>
              <a:rPr lang="en-US" altLang="ja-JP" sz="2000" dirty="0" smtClean="0"/>
              <a:t>).</a:t>
            </a:r>
          </a:p>
          <a:p>
            <a:pPr lvl="1">
              <a:defRPr/>
            </a:pPr>
            <a:endParaRPr lang="en-US" altLang="ja-JP" sz="20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C7B9-C107-534B-A132-E12A38AF1000}" type="slidenum">
              <a:rPr kumimoji="1" lang="ja-JP" altLang="en-US" smtClean="0"/>
              <a:t>32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57200" y="4973701"/>
            <a:ext cx="36215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ja-JP" sz="2000" dirty="0" smtClean="0">
                <a:latin typeface="Arial"/>
                <a:cs typeface="Arial"/>
              </a:rPr>
              <a:t>CYRIC proton irradiated</a:t>
            </a:r>
          </a:p>
          <a:p>
            <a:pPr eaLnBrk="1" hangingPunct="1"/>
            <a:r>
              <a:rPr lang="en-US" altLang="ja-JP" sz="2000" dirty="0" smtClean="0">
                <a:latin typeface="Arial"/>
                <a:cs typeface="Arial"/>
              </a:rPr>
              <a:t>1x10</a:t>
            </a:r>
            <a:r>
              <a:rPr lang="en-US" altLang="ja-JP" sz="2000" baseline="30000" dirty="0" smtClean="0">
                <a:latin typeface="Arial"/>
                <a:cs typeface="Arial"/>
              </a:rPr>
              <a:t>14 </a:t>
            </a:r>
            <a:r>
              <a:rPr lang="en-US" altLang="ja-JP" sz="2000" i="1" dirty="0" err="1" smtClean="0">
                <a:latin typeface="Arial"/>
                <a:cs typeface="Arial"/>
              </a:rPr>
              <a:t>n</a:t>
            </a:r>
            <a:r>
              <a:rPr lang="en-US" altLang="ja-JP" sz="2000" i="1" baseline="-25000" dirty="0" err="1" smtClean="0">
                <a:latin typeface="Arial"/>
                <a:cs typeface="Arial"/>
              </a:rPr>
              <a:t>eq</a:t>
            </a:r>
            <a:r>
              <a:rPr lang="en-US" altLang="ja-JP" sz="2000" dirty="0" smtClean="0">
                <a:latin typeface="Arial"/>
                <a:cs typeface="Arial"/>
              </a:rPr>
              <a:t>/cm</a:t>
            </a:r>
            <a:r>
              <a:rPr lang="en-US" altLang="ja-JP" sz="2000" baseline="30000" dirty="0" smtClean="0">
                <a:latin typeface="Arial"/>
                <a:cs typeface="Arial"/>
              </a:rPr>
              <a:t>2</a:t>
            </a:r>
            <a:r>
              <a:rPr lang="en-US" altLang="ja-JP" sz="2000" dirty="0" smtClean="0">
                <a:latin typeface="Arial"/>
                <a:cs typeface="Arial"/>
              </a:rPr>
              <a:t> </a:t>
            </a:r>
            <a:endParaRPr lang="en-US" altLang="ja-JP" sz="2000" dirty="0">
              <a:latin typeface="Arial"/>
              <a:cs typeface="Arial"/>
            </a:endParaRPr>
          </a:p>
          <a:p>
            <a:pPr eaLnBrk="1" hangingPunct="1"/>
            <a:r>
              <a:rPr lang="en-US" altLang="ja-JP" sz="2000" dirty="0" smtClean="0">
                <a:latin typeface="Arial"/>
                <a:cs typeface="Arial"/>
              </a:rPr>
              <a:t>10 </a:t>
            </a:r>
            <a:r>
              <a:rPr lang="en-US" altLang="ja-JP" sz="2000" dirty="0" err="1" smtClean="0">
                <a:latin typeface="Arial"/>
                <a:cs typeface="Arial"/>
              </a:rPr>
              <a:t>uA</a:t>
            </a:r>
            <a:r>
              <a:rPr lang="en-US" altLang="ja-JP" sz="2000" dirty="0" smtClean="0">
                <a:latin typeface="Arial"/>
                <a:cs typeface="Arial"/>
              </a:rPr>
              <a:t> at 2000 V</a:t>
            </a:r>
            <a:endParaRPr lang="en-US" altLang="ja-JP" sz="2000" dirty="0">
              <a:latin typeface="Arial"/>
              <a:cs typeface="Arial"/>
            </a:endParaRPr>
          </a:p>
          <a:p>
            <a:pPr eaLnBrk="1" hangingPunct="1"/>
            <a:r>
              <a:rPr lang="en-US" altLang="ja-JP" sz="2000" dirty="0">
                <a:latin typeface="Arial"/>
                <a:cs typeface="Arial"/>
              </a:rPr>
              <a:t>-</a:t>
            </a:r>
            <a:r>
              <a:rPr lang="en-US" altLang="ja-JP" sz="2000" dirty="0" smtClean="0">
                <a:latin typeface="Arial"/>
                <a:cs typeface="Arial"/>
              </a:rPr>
              <a:t>15 °C</a:t>
            </a:r>
            <a:endParaRPr lang="en-US" altLang="ja-JP" sz="2000" dirty="0">
              <a:latin typeface="Arial"/>
              <a:cs typeface="Arial"/>
            </a:endParaRPr>
          </a:p>
        </p:txBody>
      </p:sp>
      <p:pic>
        <p:nvPicPr>
          <p:cNvPr id="8" name="図 7" descr="HotSpotM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79" y="898943"/>
            <a:ext cx="4054928" cy="4062551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4633483" y="898943"/>
            <a:ext cx="35836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S. Mitsui et al., </a:t>
            </a:r>
          </a:p>
          <a:p>
            <a:r>
              <a:rPr lang="en-US" altLang="ja-JP" dirty="0" err="1" smtClean="0"/>
              <a:t>Nucl</a:t>
            </a:r>
            <a:r>
              <a:rPr lang="en-US" altLang="ja-JP" dirty="0" smtClean="0"/>
              <a:t>. Instr. Meth. A699 (2013) 36-40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95316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3600" dirty="0" smtClean="0"/>
              <a:t>Design of</a:t>
            </a:r>
            <a:r>
              <a:rPr kumimoji="1" lang="en-US" altLang="ja-JP" sz="3600" dirty="0" smtClean="0"/>
              <a:t> the sensor to high bias voltage</a:t>
            </a:r>
            <a:endParaRPr kumimoji="1" lang="ja-JP" altLang="en-US" sz="36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E4CC-B235-204F-859A-4C59541B11F9}" type="slidenum">
              <a:rPr kumimoji="1" lang="ja-JP" altLang="en-US" smtClean="0"/>
              <a:t>33</a:t>
            </a:fld>
            <a:endParaRPr kumimoji="1" lang="ja-JP" altLang="en-US"/>
          </a:p>
        </p:txBody>
      </p:sp>
      <p:grpSp>
        <p:nvGrpSpPr>
          <p:cNvPr id="32" name="図形グループ 31"/>
          <p:cNvGrpSpPr/>
          <p:nvPr/>
        </p:nvGrpSpPr>
        <p:grpSpPr>
          <a:xfrm>
            <a:off x="193292" y="935863"/>
            <a:ext cx="4587939" cy="2787186"/>
            <a:chOff x="193292" y="940795"/>
            <a:chExt cx="4587939" cy="2787186"/>
          </a:xfrm>
        </p:grpSpPr>
        <p:pic>
          <p:nvPicPr>
            <p:cNvPr id="6" name="図 5" descr="p-in-nStructures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292" y="1749272"/>
              <a:ext cx="4587939" cy="1978709"/>
            </a:xfrm>
            <a:prstGeom prst="rect">
              <a:avLst/>
            </a:prstGeom>
          </p:spPr>
        </p:pic>
        <p:sp>
          <p:nvSpPr>
            <p:cNvPr id="8" name="テキスト ボックス 7"/>
            <p:cNvSpPr txBox="1"/>
            <p:nvPr/>
          </p:nvSpPr>
          <p:spPr>
            <a:xfrm>
              <a:off x="457200" y="940795"/>
              <a:ext cx="222398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/>
                <a:t>SiO</a:t>
              </a:r>
              <a:r>
                <a:rPr kumimoji="1" lang="en-US" altLang="ja-JP" sz="2400" baseline="-25000" dirty="0" smtClean="0"/>
                <a:t>2</a:t>
              </a:r>
              <a:r>
                <a:rPr kumimoji="1" lang="en-US" altLang="ja-JP" sz="2400" dirty="0" smtClean="0"/>
                <a:t> passivation</a:t>
              </a:r>
              <a:endParaRPr kumimoji="1" lang="ja-JP" altLang="en-US" sz="2400" dirty="0"/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2545902" y="1242666"/>
              <a:ext cx="979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/>
                <a:t>Bias ring</a:t>
              </a:r>
              <a:endParaRPr kumimoji="1" lang="ja-JP" altLang="en-US" dirty="0"/>
            </a:p>
          </p:txBody>
        </p:sp>
        <p:cxnSp>
          <p:nvCxnSpPr>
            <p:cNvPr id="20" name="直線矢印コネクタ 19"/>
            <p:cNvCxnSpPr/>
            <p:nvPr/>
          </p:nvCxnSpPr>
          <p:spPr>
            <a:xfrm flipH="1">
              <a:off x="370515" y="1442685"/>
              <a:ext cx="86685" cy="34681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テキスト ボックス 25"/>
            <p:cNvSpPr txBox="1"/>
            <p:nvPr/>
          </p:nvSpPr>
          <p:spPr>
            <a:xfrm>
              <a:off x="961171" y="1784754"/>
              <a:ext cx="1135384" cy="3924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50000"/>
                </a:lnSpc>
              </a:pPr>
              <a:r>
                <a:rPr kumimoji="1" lang="en-US" altLang="ja-JP" dirty="0" smtClean="0"/>
                <a:t>+ + + + + +</a:t>
              </a:r>
            </a:p>
            <a:p>
              <a:pPr>
                <a:lnSpc>
                  <a:spcPct val="50000"/>
                </a:lnSpc>
              </a:pPr>
              <a:r>
                <a:rPr lang="en-US" altLang="ja-JP" dirty="0" smtClean="0"/>
                <a:t>-  -  -  -  -  -</a:t>
              </a:r>
              <a:endParaRPr kumimoji="1" lang="ja-JP" altLang="en-US" dirty="0"/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3415623" y="1784754"/>
              <a:ext cx="1135384" cy="3924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50000"/>
                </a:lnSpc>
              </a:pPr>
              <a:r>
                <a:rPr kumimoji="1" lang="en-US" altLang="ja-JP" dirty="0" smtClean="0"/>
                <a:t>+ + + + + +</a:t>
              </a:r>
            </a:p>
            <a:p>
              <a:pPr>
                <a:lnSpc>
                  <a:spcPct val="50000"/>
                </a:lnSpc>
              </a:pPr>
              <a:r>
                <a:rPr lang="en-US" altLang="ja-JP" dirty="0" smtClean="0"/>
                <a:t>-  -  -  -  -  -</a:t>
              </a:r>
              <a:endParaRPr kumimoji="1" lang="ja-JP" altLang="en-US" dirty="0"/>
            </a:p>
          </p:txBody>
        </p:sp>
      </p:grpSp>
      <p:sp>
        <p:nvSpPr>
          <p:cNvPr id="34" name="テキスト ボックス 33"/>
          <p:cNvSpPr txBox="1"/>
          <p:nvPr/>
        </p:nvSpPr>
        <p:spPr>
          <a:xfrm>
            <a:off x="457200" y="2342818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Surface effect</a:t>
            </a:r>
            <a:endParaRPr kumimoji="1" lang="ja-JP" altLang="en-US" dirty="0"/>
          </a:p>
        </p:txBody>
      </p:sp>
      <p:cxnSp>
        <p:nvCxnSpPr>
          <p:cNvPr id="38" name="直線矢印コネクタ 37"/>
          <p:cNvCxnSpPr/>
          <p:nvPr/>
        </p:nvCxnSpPr>
        <p:spPr>
          <a:xfrm flipV="1">
            <a:off x="1252955" y="2148552"/>
            <a:ext cx="275908" cy="31668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図 6" descr="stripEdg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95" y="3966889"/>
            <a:ext cx="2444590" cy="2290427"/>
          </a:xfrm>
          <a:prstGeom prst="rect">
            <a:avLst/>
          </a:prstGeom>
        </p:spPr>
      </p:pic>
      <p:sp>
        <p:nvSpPr>
          <p:cNvPr id="19" name="テキスト ボックス 18"/>
          <p:cNvSpPr txBox="1"/>
          <p:nvPr/>
        </p:nvSpPr>
        <p:spPr>
          <a:xfrm>
            <a:off x="2901790" y="4287520"/>
            <a:ext cx="2604929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ja-JP" dirty="0" smtClean="0"/>
              <a:t>Move</a:t>
            </a:r>
            <a:r>
              <a:rPr kumimoji="1" lang="en-US" altLang="ja-JP" dirty="0" smtClean="0"/>
              <a:t> the highest electric field from Si (to SiO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)</a:t>
            </a:r>
          </a:p>
          <a:p>
            <a:pPr>
              <a:lnSpc>
                <a:spcPct val="80000"/>
              </a:lnSpc>
            </a:pPr>
            <a:r>
              <a:rPr lang="en-US" altLang="ja-JP" dirty="0" smtClean="0"/>
              <a:t>→ Extended </a:t>
            </a:r>
            <a:r>
              <a:rPr lang="en-US" altLang="ja-JP" dirty="0" err="1" smtClean="0"/>
              <a:t>electronde</a:t>
            </a:r>
            <a:endParaRPr kumimoji="1" lang="en-US" altLang="ja-JP" dirty="0" smtClean="0"/>
          </a:p>
          <a:p>
            <a:pPr>
              <a:lnSpc>
                <a:spcPct val="80000"/>
              </a:lnSpc>
            </a:pPr>
            <a:r>
              <a:rPr kumimoji="1" lang="en-US" altLang="ja-JP" dirty="0" smtClean="0"/>
              <a:t>Under the condition</a:t>
            </a:r>
            <a:r>
              <a:rPr lang="en-US" altLang="ja-JP" dirty="0"/>
              <a:t> </a:t>
            </a:r>
            <a:r>
              <a:rPr lang="en-US" altLang="ja-JP" dirty="0" smtClean="0"/>
              <a:t>of</a:t>
            </a:r>
            <a:endParaRPr kumimoji="1" lang="en-US" altLang="ja-JP" dirty="0" smtClean="0"/>
          </a:p>
          <a:p>
            <a:pPr marL="342900" indent="-342900">
              <a:lnSpc>
                <a:spcPct val="80000"/>
              </a:lnSpc>
              <a:buAutoNum type="arabicParenR"/>
            </a:pPr>
            <a:r>
              <a:rPr kumimoji="1" lang="en-US" altLang="ja-JP" dirty="0" smtClean="0"/>
              <a:t>Same potential in implant and metal</a:t>
            </a:r>
            <a:endParaRPr kumimoji="1" lang="ja-JP" altLang="en-US" dirty="0"/>
          </a:p>
        </p:txBody>
      </p:sp>
      <p:cxnSp>
        <p:nvCxnSpPr>
          <p:cNvPr id="24" name="直線矢印コネクタ 23"/>
          <p:cNvCxnSpPr/>
          <p:nvPr/>
        </p:nvCxnSpPr>
        <p:spPr>
          <a:xfrm flipV="1">
            <a:off x="264160" y="5049520"/>
            <a:ext cx="426720" cy="265820"/>
          </a:xfrm>
          <a:prstGeom prst="straightConnector1">
            <a:avLst/>
          </a:prstGeom>
          <a:ln w="9525"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/>
          <p:cNvCxnSpPr/>
          <p:nvPr/>
        </p:nvCxnSpPr>
        <p:spPr>
          <a:xfrm flipV="1">
            <a:off x="518594" y="5049520"/>
            <a:ext cx="192606" cy="445380"/>
          </a:xfrm>
          <a:prstGeom prst="straightConnector1">
            <a:avLst/>
          </a:prstGeom>
          <a:ln w="9525"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直線矢印コネクタ 34"/>
          <p:cNvCxnSpPr/>
          <p:nvPr/>
        </p:nvCxnSpPr>
        <p:spPr>
          <a:xfrm flipV="1">
            <a:off x="206795" y="5029200"/>
            <a:ext cx="474651" cy="62583"/>
          </a:xfrm>
          <a:prstGeom prst="straightConnector1">
            <a:avLst/>
          </a:prstGeom>
          <a:ln w="9525"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0" name="図形グループ 49"/>
          <p:cNvGrpSpPr/>
          <p:nvPr/>
        </p:nvGrpSpPr>
        <p:grpSpPr>
          <a:xfrm flipH="1">
            <a:off x="2546933" y="4395860"/>
            <a:ext cx="478246" cy="657080"/>
            <a:chOff x="29754" y="4392440"/>
            <a:chExt cx="478246" cy="657080"/>
          </a:xfrm>
        </p:grpSpPr>
        <p:cxnSp>
          <p:nvCxnSpPr>
            <p:cNvPr id="39" name="直線矢印コネクタ 38"/>
            <p:cNvCxnSpPr/>
            <p:nvPr/>
          </p:nvCxnSpPr>
          <p:spPr>
            <a:xfrm flipV="1">
              <a:off x="122172" y="4392440"/>
              <a:ext cx="349943" cy="657080"/>
            </a:xfrm>
            <a:prstGeom prst="straightConnector1">
              <a:avLst/>
            </a:prstGeom>
            <a:ln w="9525">
              <a:tailEnd type="triangle" w="med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矢印コネクタ 40"/>
            <p:cNvCxnSpPr/>
            <p:nvPr/>
          </p:nvCxnSpPr>
          <p:spPr>
            <a:xfrm flipH="1" flipV="1">
              <a:off x="490556" y="4392440"/>
              <a:ext cx="17444" cy="503020"/>
            </a:xfrm>
            <a:prstGeom prst="straightConnector1">
              <a:avLst/>
            </a:prstGeom>
            <a:ln w="9525">
              <a:tailEnd type="triangle" w="med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矢印コネクタ 41"/>
            <p:cNvCxnSpPr/>
            <p:nvPr/>
          </p:nvCxnSpPr>
          <p:spPr>
            <a:xfrm flipV="1">
              <a:off x="29754" y="4392440"/>
              <a:ext cx="411881" cy="331960"/>
            </a:xfrm>
            <a:prstGeom prst="straightConnector1">
              <a:avLst/>
            </a:prstGeom>
            <a:ln w="9525">
              <a:tailEnd type="triangle" w="med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円/楕円 46"/>
          <p:cNvSpPr/>
          <p:nvPr/>
        </p:nvSpPr>
        <p:spPr>
          <a:xfrm>
            <a:off x="370515" y="1513840"/>
            <a:ext cx="686125" cy="741680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9" name="直線矢印コネクタ 48"/>
          <p:cNvCxnSpPr/>
          <p:nvPr/>
        </p:nvCxnSpPr>
        <p:spPr>
          <a:xfrm>
            <a:off x="762000" y="2342818"/>
            <a:ext cx="490955" cy="162407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正方形/長方形 51"/>
          <p:cNvSpPr/>
          <p:nvPr/>
        </p:nvSpPr>
        <p:spPr>
          <a:xfrm>
            <a:off x="75875" y="3966888"/>
            <a:ext cx="670560" cy="554311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2932761" y="3761454"/>
            <a:ext cx="53082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/>
              <a:t>①</a:t>
            </a:r>
            <a:endParaRPr kumimoji="1" lang="ja-JP" altLang="en-US" sz="3200" dirty="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5594794" y="933377"/>
            <a:ext cx="59503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②</a:t>
            </a:r>
            <a:endParaRPr kumimoji="1" lang="ja-JP" altLang="en-US" sz="3200" dirty="0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5594794" y="3787430"/>
            <a:ext cx="3549206" cy="1209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kumimoji="1" lang="en-US" altLang="ja-JP" dirty="0" smtClean="0"/>
              <a:t>Reduce the oxide fixed/trap charges</a:t>
            </a:r>
          </a:p>
          <a:p>
            <a:pPr>
              <a:lnSpc>
                <a:spcPct val="80000"/>
              </a:lnSpc>
            </a:pPr>
            <a:r>
              <a:rPr lang="en-US" altLang="ja-JP" dirty="0" smtClean="0"/>
              <a:t>→ &lt;100&gt; crystal orientation</a:t>
            </a:r>
          </a:p>
          <a:p>
            <a:pPr>
              <a:lnSpc>
                <a:spcPct val="80000"/>
              </a:lnSpc>
            </a:pPr>
            <a:r>
              <a:rPr lang="en-US" altLang="ja-JP" dirty="0" smtClean="0"/>
              <a:t>Less “dangling” bonds in interface</a:t>
            </a:r>
          </a:p>
          <a:p>
            <a:pPr>
              <a:lnSpc>
                <a:spcPct val="80000"/>
              </a:lnSpc>
            </a:pPr>
            <a:r>
              <a:rPr kumimoji="1" lang="en-US" altLang="ja-JP" dirty="0" smtClean="0"/>
              <a:t>&lt;100&gt;: ~10</a:t>
            </a:r>
            <a:r>
              <a:rPr kumimoji="1" lang="en-US" altLang="ja-JP" baseline="30000" dirty="0" smtClean="0"/>
              <a:t>10</a:t>
            </a:r>
            <a:r>
              <a:rPr kumimoji="1" lang="en-US" altLang="ja-JP" dirty="0" smtClean="0"/>
              <a:t> ions/cm</a:t>
            </a:r>
            <a:r>
              <a:rPr kumimoji="1" lang="en-US" altLang="ja-JP" baseline="30000" dirty="0" smtClean="0"/>
              <a:t>2</a:t>
            </a:r>
          </a:p>
          <a:p>
            <a:pPr>
              <a:lnSpc>
                <a:spcPct val="80000"/>
              </a:lnSpc>
            </a:pPr>
            <a:r>
              <a:rPr lang="en-US" altLang="ja-JP" dirty="0" smtClean="0"/>
              <a:t>&lt;111&gt;: ~10</a:t>
            </a:r>
            <a:r>
              <a:rPr lang="en-US" altLang="ja-JP" baseline="30000" dirty="0" smtClean="0"/>
              <a:t>11</a:t>
            </a:r>
            <a:r>
              <a:rPr lang="en-US" altLang="ja-JP" dirty="0" smtClean="0"/>
              <a:t> ions/cm</a:t>
            </a:r>
            <a:r>
              <a:rPr lang="en-US" altLang="ja-JP" baseline="30000" dirty="0" smtClean="0"/>
              <a:t>2</a:t>
            </a:r>
            <a:r>
              <a:rPr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57" name="右矢印 56"/>
          <p:cNvSpPr/>
          <p:nvPr/>
        </p:nvSpPr>
        <p:spPr>
          <a:xfrm>
            <a:off x="3525520" y="2133100"/>
            <a:ext cx="701040" cy="20971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2994699" y="1004054"/>
            <a:ext cx="1176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Guard ring</a:t>
            </a:r>
            <a:endParaRPr kumimoji="1" lang="ja-JP" altLang="en-US" dirty="0"/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4126229" y="839708"/>
            <a:ext cx="1052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Edge ring</a:t>
            </a:r>
            <a:endParaRPr kumimoji="1" lang="ja-JP" altLang="en-US" dirty="0"/>
          </a:p>
        </p:txBody>
      </p:sp>
      <p:cxnSp>
        <p:nvCxnSpPr>
          <p:cNvPr id="63" name="直線矢印コネクタ 62"/>
          <p:cNvCxnSpPr/>
          <p:nvPr/>
        </p:nvCxnSpPr>
        <p:spPr>
          <a:xfrm>
            <a:off x="2901790" y="1513840"/>
            <a:ext cx="30971" cy="2305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直線矢印コネクタ 64"/>
          <p:cNvCxnSpPr>
            <a:stCxn id="58" idx="2"/>
          </p:cNvCxnSpPr>
          <p:nvPr/>
        </p:nvCxnSpPr>
        <p:spPr>
          <a:xfrm flipH="1">
            <a:off x="3415623" y="1373386"/>
            <a:ext cx="167226" cy="37095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直線矢印コネクタ 66"/>
          <p:cNvCxnSpPr>
            <a:stCxn id="59" idx="2"/>
          </p:cNvCxnSpPr>
          <p:nvPr/>
        </p:nvCxnSpPr>
        <p:spPr>
          <a:xfrm flipH="1">
            <a:off x="4551007" y="1209040"/>
            <a:ext cx="101437" cy="5353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直線矢印コネクタ 68"/>
          <p:cNvCxnSpPr/>
          <p:nvPr/>
        </p:nvCxnSpPr>
        <p:spPr>
          <a:xfrm>
            <a:off x="1828800" y="2133100"/>
            <a:ext cx="3765994" cy="17480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テキスト ボックス 69"/>
          <p:cNvSpPr txBox="1"/>
          <p:nvPr/>
        </p:nvSpPr>
        <p:spPr>
          <a:xfrm>
            <a:off x="5722282" y="3307193"/>
            <a:ext cx="59503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③</a:t>
            </a:r>
            <a:endParaRPr kumimoji="1" lang="ja-JP" altLang="en-US" sz="3200" dirty="0"/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5527040" y="1481341"/>
            <a:ext cx="3616960" cy="165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ja-JP" dirty="0"/>
              <a:t>O</a:t>
            </a:r>
            <a:r>
              <a:rPr lang="en-US" altLang="ja-JP" dirty="0" smtClean="0"/>
              <a:t>ptimize the </a:t>
            </a:r>
            <a:r>
              <a:rPr lang="en-US" altLang="ja-JP" dirty="0"/>
              <a:t>e</a:t>
            </a:r>
            <a:r>
              <a:rPr kumimoji="1" lang="en-US" altLang="ja-JP" dirty="0" smtClean="0"/>
              <a:t>dge structure</a:t>
            </a:r>
          </a:p>
          <a:p>
            <a:pPr>
              <a:lnSpc>
                <a:spcPct val="80000"/>
              </a:lnSpc>
            </a:pPr>
            <a:r>
              <a:rPr lang="en-US" altLang="ja-JP" dirty="0" smtClean="0"/>
              <a:t>→ Width, guard ring</a:t>
            </a:r>
          </a:p>
          <a:p>
            <a:pPr>
              <a:lnSpc>
                <a:spcPct val="80000"/>
              </a:lnSpc>
            </a:pPr>
            <a:r>
              <a:rPr kumimoji="1" lang="en-US" altLang="ja-JP" dirty="0" smtClean="0"/>
              <a:t>between the bias and the dicing edge</a:t>
            </a:r>
          </a:p>
          <a:p>
            <a:pPr>
              <a:lnSpc>
                <a:spcPct val="80000"/>
              </a:lnSpc>
            </a:pPr>
            <a:r>
              <a:rPr lang="en-US" altLang="ja-JP" dirty="0" smtClean="0"/>
              <a:t>HPK design:</a:t>
            </a:r>
          </a:p>
          <a:p>
            <a:pPr marL="342900" indent="-342900">
              <a:lnSpc>
                <a:spcPct val="80000"/>
              </a:lnSpc>
              <a:buAutoNum type="arabicParenR"/>
            </a:pPr>
            <a:r>
              <a:rPr kumimoji="1" lang="en-US" altLang="ja-JP" dirty="0" smtClean="0"/>
              <a:t>width ~ 1 mm</a:t>
            </a:r>
          </a:p>
          <a:p>
            <a:pPr marL="342900" indent="-342900">
              <a:lnSpc>
                <a:spcPct val="80000"/>
              </a:lnSpc>
              <a:buAutoNum type="arabicParenR"/>
            </a:pPr>
            <a:r>
              <a:rPr lang="en-US" altLang="ja-JP" dirty="0" smtClean="0"/>
              <a:t>minimum # guard rings, i.e. 1</a:t>
            </a:r>
            <a:endParaRPr kumimoji="1" lang="ja-JP" altLang="en-US" dirty="0"/>
          </a:p>
        </p:txBody>
      </p:sp>
      <p:cxnSp>
        <p:nvCxnSpPr>
          <p:cNvPr id="73" name="直線矢印コネクタ 72"/>
          <p:cNvCxnSpPr/>
          <p:nvPr/>
        </p:nvCxnSpPr>
        <p:spPr>
          <a:xfrm flipV="1">
            <a:off x="4328160" y="1910080"/>
            <a:ext cx="1178559" cy="3454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テキスト ボックス 75"/>
          <p:cNvSpPr txBox="1"/>
          <p:nvPr/>
        </p:nvSpPr>
        <p:spPr>
          <a:xfrm>
            <a:off x="5722282" y="5066205"/>
            <a:ext cx="59503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⓪</a:t>
            </a:r>
            <a:endParaRPr kumimoji="1" lang="ja-JP" altLang="en-US" sz="3200" dirty="0"/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5722282" y="5566281"/>
            <a:ext cx="31104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Clean and high quality process</a:t>
            </a:r>
          </a:p>
          <a:p>
            <a:r>
              <a:rPr lang="en-US" altLang="ja-JP" dirty="0" smtClean="0"/>
              <a:t>→ little irregularity at high field</a:t>
            </a:r>
          </a:p>
          <a:p>
            <a:r>
              <a:rPr kumimoji="1" lang="en-US" altLang="ja-JP" dirty="0" smtClean="0"/>
              <a:t>where HPK is appreciated.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50137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LeakCurrent_2010_20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527" y="749450"/>
            <a:ext cx="6118738" cy="4260325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ATLAS SCT in operation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4957590"/>
            <a:ext cx="8229600" cy="1508519"/>
          </a:xfrm>
        </p:spPr>
        <p:txBody>
          <a:bodyPr>
            <a:normAutofit/>
          </a:bodyPr>
          <a:lstStyle/>
          <a:p>
            <a:r>
              <a:rPr lang="en-US" altLang="ja-JP" sz="2400" dirty="0" smtClean="0"/>
              <a:t>Radiation damage monitoring</a:t>
            </a:r>
          </a:p>
          <a:p>
            <a:pPr lvl="1"/>
            <a:r>
              <a:rPr kumimoji="1" lang="en-US" altLang="ja-JP" sz="2000" dirty="0" smtClean="0"/>
              <a:t>Leakage currents are well consistent with the expectation</a:t>
            </a:r>
          </a:p>
          <a:p>
            <a:r>
              <a:rPr kumimoji="1" lang="en-US" altLang="ja-JP" sz="2400" dirty="0" smtClean="0"/>
              <a:t>99.3% modules are working</a:t>
            </a:r>
          </a:p>
          <a:p>
            <a:pPr lvl="1"/>
            <a:r>
              <a:rPr lang="en-US" altLang="ja-JP" sz="2000" dirty="0" smtClean="0"/>
              <a:t>30/4088 modules were disabled due to LV, HV, Cooling problems, …</a:t>
            </a:r>
            <a:endParaRPr kumimoji="1" lang="ja-JP" altLang="en-US" sz="20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E4CC-B235-204F-859A-4C59541B11F9}" type="slidenum">
              <a:rPr kumimoji="1" lang="ja-JP" altLang="en-US" smtClean="0"/>
              <a:t>34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22248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LHC Upgrade (HL-LHC)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905501" y="4968242"/>
            <a:ext cx="3157220" cy="1605278"/>
          </a:xfrm>
        </p:spPr>
        <p:txBody>
          <a:bodyPr>
            <a:normAutofit/>
          </a:bodyPr>
          <a:lstStyle/>
          <a:p>
            <a:r>
              <a:rPr lang="en-US" altLang="ja-JP" sz="1800" dirty="0" smtClean="0"/>
              <a:t>Higgs – Great discovery of the century</a:t>
            </a:r>
          </a:p>
          <a:p>
            <a:r>
              <a:rPr kumimoji="1" lang="en-US" altLang="ja-JP" sz="1800" dirty="0" smtClean="0"/>
              <a:t>Need high statistics </a:t>
            </a:r>
          </a:p>
          <a:p>
            <a:pPr lvl="1"/>
            <a:r>
              <a:rPr lang="en-US" altLang="ja-JP" sz="1600" dirty="0" smtClean="0"/>
              <a:t>Study of properties</a:t>
            </a:r>
          </a:p>
          <a:p>
            <a:pPr lvl="1"/>
            <a:r>
              <a:rPr kumimoji="1" lang="en-US" altLang="ja-JP" sz="1600" dirty="0" smtClean="0"/>
              <a:t>Search for “something” in </a:t>
            </a:r>
            <a:r>
              <a:rPr kumimoji="1" lang="en-US" altLang="ja-JP" sz="1600" dirty="0" err="1" smtClean="0"/>
              <a:t>TeV</a:t>
            </a:r>
            <a:r>
              <a:rPr kumimoji="1" lang="en-US" altLang="ja-JP" sz="1600" dirty="0" smtClean="0"/>
              <a:t> mass region</a:t>
            </a:r>
            <a:endParaRPr kumimoji="1" lang="ja-JP" altLang="en-US" sz="16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E4CC-B235-204F-859A-4C59541B11F9}" type="slidenum">
              <a:rPr kumimoji="1" lang="ja-JP" altLang="en-US" smtClean="0"/>
              <a:t>35</a:t>
            </a:fld>
            <a:endParaRPr kumimoji="1" lang="ja-JP" altLang="en-US"/>
          </a:p>
        </p:txBody>
      </p:sp>
      <p:pic>
        <p:nvPicPr>
          <p:cNvPr id="6" name="図 5" descr="Phys. Lett. B 716 (2012) 1-29 figaux_007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4401"/>
            <a:ext cx="3383804" cy="2082800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457200" y="2854960"/>
            <a:ext cx="27238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altLang="ja-JP" sz="1400" dirty="0"/>
              <a:t>Phys. Lett. B 716 (2012) 1-29 </a:t>
            </a:r>
            <a:r>
              <a:rPr lang="fr-FR" altLang="ja-JP" sz="1400" dirty="0" smtClean="0"/>
              <a:t>Fig.7c</a:t>
            </a:r>
            <a:endParaRPr kumimoji="1" lang="ja-JP" altLang="en-US" sz="1400" dirty="0"/>
          </a:p>
        </p:txBody>
      </p:sp>
      <p:pic>
        <p:nvPicPr>
          <p:cNvPr id="8" name="図 7" descr="AtlasSearches_susy_lp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4045" y="751841"/>
            <a:ext cx="5519955" cy="4124960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568960" y="625835"/>
            <a:ext cx="1355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Higgs search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929120" y="4598909"/>
            <a:ext cx="691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1 </a:t>
            </a:r>
            <a:r>
              <a:rPr lang="en-US" altLang="ja-JP" dirty="0" err="1" smtClean="0">
                <a:solidFill>
                  <a:srgbClr val="FF0000"/>
                </a:solidFill>
              </a:rPr>
              <a:t>TeV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12" name="直線矢印コネクタ 11"/>
          <p:cNvCxnSpPr/>
          <p:nvPr/>
        </p:nvCxnSpPr>
        <p:spPr>
          <a:xfrm flipV="1">
            <a:off x="7284720" y="3650417"/>
            <a:ext cx="0" cy="9484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図 12" descr="Coupling_LP2013_Higg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120" y="3188064"/>
            <a:ext cx="2501247" cy="3222895"/>
          </a:xfrm>
          <a:prstGeom prst="rect">
            <a:avLst/>
          </a:prstGeom>
        </p:spPr>
      </p:pic>
      <p:pic>
        <p:nvPicPr>
          <p:cNvPr id="14" name="図 13" descr="SpinParity_LP2013_Higgs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2261" y="3162737"/>
            <a:ext cx="2971800" cy="2921000"/>
          </a:xfrm>
          <a:prstGeom prst="rect">
            <a:avLst/>
          </a:prstGeom>
        </p:spPr>
      </p:pic>
      <p:sp>
        <p:nvSpPr>
          <p:cNvPr id="15" name="テキスト ボックス 14"/>
          <p:cNvSpPr txBox="1"/>
          <p:nvPr/>
        </p:nvSpPr>
        <p:spPr>
          <a:xfrm>
            <a:off x="457200" y="6281444"/>
            <a:ext cx="1539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Higgs coupling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383804" y="5917947"/>
            <a:ext cx="2364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Spin-Parity 0</a:t>
            </a:r>
            <a:r>
              <a:rPr kumimoji="1" lang="en-US" altLang="ja-JP" baseline="30000" dirty="0" smtClean="0"/>
              <a:t>+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favoured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88777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+mn-lt"/>
              </a:rPr>
              <a:t>Schedule for HL-LHC</a:t>
            </a:r>
            <a:endParaRPr kumimoji="1" lang="ja-JP" altLang="en-US" dirty="0">
              <a:latin typeface="+mn-lt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8C6D3-DCB1-0B47-9EB2-6301E7FADD3A}" type="slidenum">
              <a:rPr kumimoji="1" lang="ja-JP" altLang="en-US" smtClean="0"/>
              <a:t>36</a:t>
            </a:fld>
            <a:endParaRPr kumimoji="1" lang="ja-JP" altLang="en-US"/>
          </a:p>
        </p:txBody>
      </p:sp>
      <p:sp>
        <p:nvSpPr>
          <p:cNvPr id="6" name="Line 2"/>
          <p:cNvSpPr>
            <a:spLocks noChangeShapeType="1"/>
          </p:cNvSpPr>
          <p:nvPr/>
        </p:nvSpPr>
        <p:spPr bwMode="auto">
          <a:xfrm>
            <a:off x="652004" y="1296968"/>
            <a:ext cx="1587" cy="990600"/>
          </a:xfrm>
          <a:prstGeom prst="line">
            <a:avLst/>
          </a:prstGeom>
          <a:noFill/>
          <a:ln w="25400">
            <a:solidFill>
              <a:srgbClr val="198A8A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875" tIns="45441" rIns="90875" bIns="45441"/>
          <a:lstStyle/>
          <a:p>
            <a:endParaRPr lang="ja-JP" altLang="en-US" sz="2400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256716" y="5008543"/>
            <a:ext cx="1019175" cy="25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15778" rIns="0" bIns="0"/>
          <a:lstStyle>
            <a:lvl1pPr defTabSz="446088" eaLnBrk="0" hangingPunct="0">
              <a:tabLst>
                <a:tab pos="719138" algn="l"/>
              </a:tabLst>
              <a:defRPr>
                <a:solidFill>
                  <a:srgbClr val="000000"/>
                </a:solidFill>
                <a:latin typeface="Times New Roman" charset="0"/>
                <a:ea typeface="ＭＳ Ｐゴシック" charset="0"/>
                <a:cs typeface="Arial" charset="0"/>
              </a:defRPr>
            </a:lvl1pPr>
            <a:lvl2pPr marL="742950" indent="-285750" defTabSz="446088" eaLnBrk="0" hangingPunct="0">
              <a:tabLst>
                <a:tab pos="719138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defTabSz="446088" eaLnBrk="0" hangingPunct="0">
              <a:tabLst>
                <a:tab pos="719138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defTabSz="446088" eaLnBrk="0" hangingPunct="0">
              <a:tabLst>
                <a:tab pos="719138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defTabSz="446088" eaLnBrk="0" hangingPunct="0">
              <a:tabLst>
                <a:tab pos="719138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defTabSz="446088" eaLnBrk="0" fontAlgn="base" hangingPunct="0">
              <a:spcBef>
                <a:spcPct val="0"/>
              </a:spcBef>
              <a:spcAft>
                <a:spcPct val="0"/>
              </a:spcAft>
              <a:tabLst>
                <a:tab pos="719138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defTabSz="446088" eaLnBrk="0" fontAlgn="base" hangingPunct="0">
              <a:spcBef>
                <a:spcPct val="0"/>
              </a:spcBef>
              <a:spcAft>
                <a:spcPct val="0"/>
              </a:spcAft>
              <a:tabLst>
                <a:tab pos="719138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defTabSz="446088" eaLnBrk="0" fontAlgn="base" hangingPunct="0">
              <a:spcBef>
                <a:spcPct val="0"/>
              </a:spcBef>
              <a:spcAft>
                <a:spcPct val="0"/>
              </a:spcAft>
              <a:tabLst>
                <a:tab pos="719138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defTabSz="446088" eaLnBrk="0" fontAlgn="base" hangingPunct="0">
              <a:spcBef>
                <a:spcPct val="0"/>
              </a:spcBef>
              <a:spcAft>
                <a:spcPct val="0"/>
              </a:spcAft>
              <a:tabLst>
                <a:tab pos="719138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n-GB" sz="2400">
                <a:solidFill>
                  <a:srgbClr val="FF0000"/>
                </a:solidFill>
                <a:latin typeface="+mn-lt"/>
              </a:rPr>
              <a:t>  ~20</a:t>
            </a:r>
            <a:r>
              <a:rPr lang="en-GB" sz="2400" b="1">
                <a:solidFill>
                  <a:srgbClr val="FF0000"/>
                </a:solidFill>
                <a:latin typeface="+mn-lt"/>
              </a:rPr>
              <a:t>22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10679" y="3679805"/>
            <a:ext cx="1160462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15778" rIns="0" bIns="0"/>
          <a:lstStyle>
            <a:lvl1pPr defTabSz="446088" eaLnBrk="0" hangingPunct="0">
              <a:tabLst>
                <a:tab pos="719138" algn="l"/>
              </a:tabLst>
              <a:defRPr>
                <a:solidFill>
                  <a:srgbClr val="000000"/>
                </a:solidFill>
                <a:latin typeface="Times New Roman" charset="0"/>
                <a:ea typeface="ＭＳ Ｐゴシック" charset="0"/>
                <a:cs typeface="Arial" charset="0"/>
              </a:defRPr>
            </a:lvl1pPr>
            <a:lvl2pPr marL="742950" indent="-285750" defTabSz="446088" eaLnBrk="0" hangingPunct="0">
              <a:tabLst>
                <a:tab pos="719138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defTabSz="446088" eaLnBrk="0" hangingPunct="0">
              <a:tabLst>
                <a:tab pos="719138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defTabSz="446088" eaLnBrk="0" hangingPunct="0">
              <a:tabLst>
                <a:tab pos="719138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defTabSz="446088" eaLnBrk="0" hangingPunct="0">
              <a:tabLst>
                <a:tab pos="719138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defTabSz="446088" eaLnBrk="0" fontAlgn="base" hangingPunct="0">
              <a:spcBef>
                <a:spcPct val="0"/>
              </a:spcBef>
              <a:spcAft>
                <a:spcPct val="0"/>
              </a:spcAft>
              <a:tabLst>
                <a:tab pos="719138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defTabSz="446088" eaLnBrk="0" fontAlgn="base" hangingPunct="0">
              <a:spcBef>
                <a:spcPct val="0"/>
              </a:spcBef>
              <a:spcAft>
                <a:spcPct val="0"/>
              </a:spcAft>
              <a:tabLst>
                <a:tab pos="719138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defTabSz="446088" eaLnBrk="0" fontAlgn="base" hangingPunct="0">
              <a:spcBef>
                <a:spcPct val="0"/>
              </a:spcBef>
              <a:spcAft>
                <a:spcPct val="0"/>
              </a:spcAft>
              <a:tabLst>
                <a:tab pos="719138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defTabSz="446088" eaLnBrk="0" fontAlgn="base" hangingPunct="0">
              <a:spcBef>
                <a:spcPct val="0"/>
              </a:spcBef>
              <a:spcAft>
                <a:spcPct val="0"/>
              </a:spcAft>
              <a:tabLst>
                <a:tab pos="719138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n-GB" sz="2400">
                <a:solidFill>
                  <a:srgbClr val="FF0000"/>
                </a:solidFill>
                <a:latin typeface="+mn-lt"/>
              </a:rPr>
              <a:t>    20</a:t>
            </a:r>
            <a:r>
              <a:rPr lang="en-GB" sz="2400" b="1">
                <a:solidFill>
                  <a:srgbClr val="FF0000"/>
                </a:solidFill>
                <a:latin typeface="+mn-lt"/>
              </a:rPr>
              <a:t>18</a:t>
            </a:r>
          </a:p>
        </p:txBody>
      </p:sp>
      <p:sp>
        <p:nvSpPr>
          <p:cNvPr id="9" name="Line 5"/>
          <p:cNvSpPr>
            <a:spLocks noChangeShapeType="1"/>
          </p:cNvSpPr>
          <p:nvPr/>
        </p:nvSpPr>
        <p:spPr bwMode="auto">
          <a:xfrm>
            <a:off x="632954" y="4019530"/>
            <a:ext cx="1587" cy="966788"/>
          </a:xfrm>
          <a:prstGeom prst="line">
            <a:avLst/>
          </a:prstGeom>
          <a:noFill/>
          <a:ln w="25400">
            <a:solidFill>
              <a:srgbClr val="198A8A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875" tIns="45441" rIns="90875" bIns="45441"/>
          <a:lstStyle/>
          <a:p>
            <a:endParaRPr lang="ja-JP" altLang="en-US" sz="2400"/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31329" y="2330430"/>
            <a:ext cx="877887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15778" rIns="0" bIns="0"/>
          <a:lstStyle>
            <a:lvl1pPr defTabSz="446088" eaLnBrk="0" hangingPunct="0">
              <a:tabLst>
                <a:tab pos="719138" algn="l"/>
              </a:tabLst>
              <a:defRPr>
                <a:solidFill>
                  <a:srgbClr val="000000"/>
                </a:solidFill>
                <a:latin typeface="Times New Roman" charset="0"/>
                <a:ea typeface="ＭＳ Ｐゴシック" charset="0"/>
                <a:cs typeface="Arial" charset="0"/>
              </a:defRPr>
            </a:lvl1pPr>
            <a:lvl2pPr marL="742950" indent="-285750" defTabSz="446088" eaLnBrk="0" hangingPunct="0">
              <a:tabLst>
                <a:tab pos="719138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defTabSz="446088" eaLnBrk="0" hangingPunct="0">
              <a:tabLst>
                <a:tab pos="719138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defTabSz="446088" eaLnBrk="0" hangingPunct="0">
              <a:tabLst>
                <a:tab pos="719138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defTabSz="446088" eaLnBrk="0" hangingPunct="0">
              <a:tabLst>
                <a:tab pos="719138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defTabSz="446088" eaLnBrk="0" fontAlgn="base" hangingPunct="0">
              <a:spcBef>
                <a:spcPct val="0"/>
              </a:spcBef>
              <a:spcAft>
                <a:spcPct val="0"/>
              </a:spcAft>
              <a:tabLst>
                <a:tab pos="719138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defTabSz="446088" eaLnBrk="0" fontAlgn="base" hangingPunct="0">
              <a:spcBef>
                <a:spcPct val="0"/>
              </a:spcBef>
              <a:spcAft>
                <a:spcPct val="0"/>
              </a:spcAft>
              <a:tabLst>
                <a:tab pos="719138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defTabSz="446088" eaLnBrk="0" fontAlgn="base" hangingPunct="0">
              <a:spcBef>
                <a:spcPct val="0"/>
              </a:spcBef>
              <a:spcAft>
                <a:spcPct val="0"/>
              </a:spcAft>
              <a:tabLst>
                <a:tab pos="719138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defTabSz="446088" eaLnBrk="0" fontAlgn="base" hangingPunct="0">
              <a:spcBef>
                <a:spcPct val="0"/>
              </a:spcBef>
              <a:spcAft>
                <a:spcPct val="0"/>
              </a:spcAft>
              <a:tabLst>
                <a:tab pos="719138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n-GB" sz="2400">
                <a:solidFill>
                  <a:srgbClr val="FF0000"/>
                </a:solidFill>
                <a:latin typeface="+mn-lt"/>
              </a:rPr>
              <a:t>2013/14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402766" y="942955"/>
            <a:ext cx="541338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15778" rIns="0" bIns="0"/>
          <a:lstStyle>
            <a:lvl1pPr defTabSz="446088" eaLnBrk="0" hangingPunct="0">
              <a:defRPr>
                <a:solidFill>
                  <a:srgbClr val="000000"/>
                </a:solidFill>
                <a:latin typeface="Times New Roman" charset="0"/>
                <a:ea typeface="ＭＳ Ｐゴシック" charset="0"/>
                <a:cs typeface="Arial" charset="0"/>
              </a:defRPr>
            </a:lvl1pPr>
            <a:lvl2pPr marL="742950" indent="-285750" defTabSz="446088" eaLnBrk="0" hangingPunct="0"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defTabSz="446088" eaLnBrk="0" hangingPunct="0"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defTabSz="446088" eaLnBrk="0" hangingPunct="0"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defTabSz="446088" eaLnBrk="0" hangingPunct="0"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defTabSz="4460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defTabSz="4460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defTabSz="4460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defTabSz="4460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n-GB" sz="2400" dirty="0">
                <a:solidFill>
                  <a:srgbClr val="FF0000"/>
                </a:solidFill>
                <a:latin typeface="+mn-lt"/>
              </a:rPr>
              <a:t>2009</a:t>
            </a:r>
          </a:p>
        </p:txBody>
      </p:sp>
      <p:sp>
        <p:nvSpPr>
          <p:cNvPr id="12" name="Line 8"/>
          <p:cNvSpPr>
            <a:spLocks noChangeShapeType="1"/>
          </p:cNvSpPr>
          <p:nvPr/>
        </p:nvSpPr>
        <p:spPr bwMode="auto">
          <a:xfrm flipH="1">
            <a:off x="621841" y="2663805"/>
            <a:ext cx="4763" cy="984250"/>
          </a:xfrm>
          <a:prstGeom prst="line">
            <a:avLst/>
          </a:prstGeom>
          <a:noFill/>
          <a:ln w="25400">
            <a:solidFill>
              <a:srgbClr val="198A8A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875" tIns="45441" rIns="90875" bIns="45441"/>
          <a:lstStyle/>
          <a:p>
            <a:endParaRPr lang="ja-JP" altLang="en-US" sz="2400"/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1361616" y="881043"/>
            <a:ext cx="1730375" cy="419100"/>
          </a:xfrm>
          <a:prstGeom prst="rect">
            <a:avLst/>
          </a:prstGeom>
          <a:solidFill>
            <a:srgbClr val="FFFF99"/>
          </a:solidFill>
          <a:ln w="9525">
            <a:noFill/>
            <a:round/>
            <a:headEnd/>
            <a:tailEnd/>
          </a:ln>
          <a:effectLst>
            <a:outerShdw blurRad="63500" dist="152735" dir="2700000" algn="ctr" rotWithShape="0">
              <a:srgbClr val="808080"/>
            </a:outerShdw>
          </a:effectLst>
        </p:spPr>
        <p:txBody>
          <a:bodyPr lIns="71557" tIns="85582" rIns="71557" bIns="71557"/>
          <a:lstStyle/>
          <a:p>
            <a:pPr algn="ctr" defTabSz="446499" hangingPunct="0">
              <a:lnSpc>
                <a:spcPct val="93000"/>
              </a:lnSpc>
              <a:spcBef>
                <a:spcPts val="846"/>
              </a:spcBef>
              <a:spcAft>
                <a:spcPts val="846"/>
              </a:spcAft>
              <a:buClr>
                <a:srgbClr val="000000"/>
              </a:buClr>
              <a:buSzPct val="100000"/>
              <a:tabLst>
                <a:tab pos="719447" algn="l"/>
                <a:tab pos="1438889" algn="l"/>
              </a:tabLst>
              <a:defRPr/>
            </a:pPr>
            <a:r>
              <a:rPr lang="en-GB" sz="2000" dirty="0">
                <a:solidFill>
                  <a:srgbClr val="000080"/>
                </a:solidFill>
                <a:ea typeface="+mn-ea"/>
              </a:rPr>
              <a:t>Start of LHC</a:t>
            </a: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1617204" y="1368405"/>
            <a:ext cx="5864225" cy="70485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71557" tIns="85582" rIns="71557" bIns="71557"/>
          <a:lstStyle>
            <a:lvl1pPr defTabSz="446088" eaLnBrk="0" hangingPunct="0">
              <a:tabLst>
                <a:tab pos="719138" algn="l"/>
                <a:tab pos="1438275" algn="l"/>
                <a:tab pos="2157413" algn="l"/>
                <a:tab pos="2878138" algn="l"/>
                <a:tab pos="3597275" algn="l"/>
                <a:tab pos="4316413" algn="l"/>
                <a:tab pos="5037138" algn="l"/>
              </a:tabLst>
              <a:defRPr>
                <a:solidFill>
                  <a:srgbClr val="000000"/>
                </a:solidFill>
                <a:latin typeface="Times New Roman" charset="0"/>
                <a:ea typeface="ＭＳ Ｐゴシック" charset="0"/>
                <a:cs typeface="Arial" charset="0"/>
              </a:defRPr>
            </a:lvl1pPr>
            <a:lvl2pPr marL="742950" indent="-285750" defTabSz="446088" eaLnBrk="0" hangingPunct="0">
              <a:tabLst>
                <a:tab pos="719138" algn="l"/>
                <a:tab pos="1438275" algn="l"/>
                <a:tab pos="2157413" algn="l"/>
                <a:tab pos="2878138" algn="l"/>
                <a:tab pos="3597275" algn="l"/>
                <a:tab pos="4316413" algn="l"/>
                <a:tab pos="5037138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defTabSz="446088" eaLnBrk="0" hangingPunct="0">
              <a:tabLst>
                <a:tab pos="719138" algn="l"/>
                <a:tab pos="1438275" algn="l"/>
                <a:tab pos="2157413" algn="l"/>
                <a:tab pos="2878138" algn="l"/>
                <a:tab pos="3597275" algn="l"/>
                <a:tab pos="4316413" algn="l"/>
                <a:tab pos="5037138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defTabSz="446088" eaLnBrk="0" hangingPunct="0">
              <a:tabLst>
                <a:tab pos="719138" algn="l"/>
                <a:tab pos="1438275" algn="l"/>
                <a:tab pos="2157413" algn="l"/>
                <a:tab pos="2878138" algn="l"/>
                <a:tab pos="3597275" algn="l"/>
                <a:tab pos="4316413" algn="l"/>
                <a:tab pos="5037138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defTabSz="446088" eaLnBrk="0" hangingPunct="0">
              <a:tabLst>
                <a:tab pos="719138" algn="l"/>
                <a:tab pos="1438275" algn="l"/>
                <a:tab pos="2157413" algn="l"/>
                <a:tab pos="2878138" algn="l"/>
                <a:tab pos="3597275" algn="l"/>
                <a:tab pos="4316413" algn="l"/>
                <a:tab pos="5037138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defTabSz="446088" eaLnBrk="0" fontAlgn="base" hangingPunct="0">
              <a:spcBef>
                <a:spcPct val="0"/>
              </a:spcBef>
              <a:spcAft>
                <a:spcPct val="0"/>
              </a:spcAft>
              <a:tabLst>
                <a:tab pos="719138" algn="l"/>
                <a:tab pos="1438275" algn="l"/>
                <a:tab pos="2157413" algn="l"/>
                <a:tab pos="2878138" algn="l"/>
                <a:tab pos="3597275" algn="l"/>
                <a:tab pos="4316413" algn="l"/>
                <a:tab pos="5037138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defTabSz="446088" eaLnBrk="0" fontAlgn="base" hangingPunct="0">
              <a:spcBef>
                <a:spcPct val="0"/>
              </a:spcBef>
              <a:spcAft>
                <a:spcPct val="0"/>
              </a:spcAft>
              <a:tabLst>
                <a:tab pos="719138" algn="l"/>
                <a:tab pos="1438275" algn="l"/>
                <a:tab pos="2157413" algn="l"/>
                <a:tab pos="2878138" algn="l"/>
                <a:tab pos="3597275" algn="l"/>
                <a:tab pos="4316413" algn="l"/>
                <a:tab pos="5037138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defTabSz="446088" eaLnBrk="0" fontAlgn="base" hangingPunct="0">
              <a:spcBef>
                <a:spcPct val="0"/>
              </a:spcBef>
              <a:spcAft>
                <a:spcPct val="0"/>
              </a:spcAft>
              <a:tabLst>
                <a:tab pos="719138" algn="l"/>
                <a:tab pos="1438275" algn="l"/>
                <a:tab pos="2157413" algn="l"/>
                <a:tab pos="2878138" algn="l"/>
                <a:tab pos="3597275" algn="l"/>
                <a:tab pos="4316413" algn="l"/>
                <a:tab pos="5037138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defTabSz="446088" eaLnBrk="0" fontAlgn="base" hangingPunct="0">
              <a:spcBef>
                <a:spcPct val="0"/>
              </a:spcBef>
              <a:spcAft>
                <a:spcPct val="0"/>
              </a:spcAft>
              <a:tabLst>
                <a:tab pos="719138" algn="l"/>
                <a:tab pos="1438275" algn="l"/>
                <a:tab pos="2157413" algn="l"/>
                <a:tab pos="2878138" algn="l"/>
                <a:tab pos="3597275" algn="l"/>
                <a:tab pos="4316413" algn="l"/>
                <a:tab pos="5037138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n-GB" sz="2000">
                <a:solidFill>
                  <a:srgbClr val="000080"/>
                </a:solidFill>
                <a:latin typeface="+mn-lt"/>
              </a:rPr>
              <a:t>Run 1: 7 and 8 TeV centre of mass energy,  luminosity  ramping up to few 10</a:t>
            </a:r>
            <a:r>
              <a:rPr lang="en-GB" sz="2000" baseline="33000">
                <a:solidFill>
                  <a:srgbClr val="000080"/>
                </a:solidFill>
                <a:latin typeface="+mn-lt"/>
              </a:rPr>
              <a:t>33</a:t>
            </a:r>
            <a:r>
              <a:rPr lang="en-GB" sz="2000">
                <a:solidFill>
                  <a:srgbClr val="000080"/>
                </a:solidFill>
                <a:latin typeface="+mn-lt"/>
              </a:rPr>
              <a:t> cm</a:t>
            </a:r>
            <a:r>
              <a:rPr lang="en-GB" sz="2000" baseline="33000">
                <a:solidFill>
                  <a:srgbClr val="000080"/>
                </a:solidFill>
                <a:latin typeface="+mn-lt"/>
              </a:rPr>
              <a:t>-2</a:t>
            </a:r>
            <a:r>
              <a:rPr lang="en-GB" sz="2000">
                <a:solidFill>
                  <a:srgbClr val="000080"/>
                </a:solidFill>
                <a:latin typeface="+mn-lt"/>
              </a:rPr>
              <a:t> s</a:t>
            </a:r>
            <a:r>
              <a:rPr lang="en-GB" sz="2000" baseline="33000">
                <a:solidFill>
                  <a:srgbClr val="000080"/>
                </a:solidFill>
                <a:latin typeface="+mn-lt"/>
              </a:rPr>
              <a:t>-1</a:t>
            </a:r>
            <a:r>
              <a:rPr lang="en-GB" sz="2000">
                <a:solidFill>
                  <a:srgbClr val="000080"/>
                </a:solidFill>
                <a:latin typeface="+mn-lt"/>
              </a:rPr>
              <a:t>, few fb</a:t>
            </a:r>
            <a:r>
              <a:rPr lang="en-GB" sz="2000" baseline="33000">
                <a:solidFill>
                  <a:srgbClr val="000080"/>
                </a:solidFill>
                <a:latin typeface="+mn-lt"/>
              </a:rPr>
              <a:t>-1</a:t>
            </a:r>
            <a:r>
              <a:rPr lang="en-GB" sz="2000">
                <a:solidFill>
                  <a:srgbClr val="000080"/>
                </a:solidFill>
                <a:latin typeface="+mn-lt"/>
              </a:rPr>
              <a:t> delivered</a:t>
            </a:r>
          </a:p>
        </p:txBody>
      </p:sp>
      <p:sp>
        <p:nvSpPr>
          <p:cNvPr id="15" name="Line 11"/>
          <p:cNvSpPr>
            <a:spLocks noChangeShapeType="1"/>
          </p:cNvSpPr>
          <p:nvPr/>
        </p:nvSpPr>
        <p:spPr bwMode="auto">
          <a:xfrm>
            <a:off x="661529" y="5384780"/>
            <a:ext cx="1587" cy="990600"/>
          </a:xfrm>
          <a:prstGeom prst="line">
            <a:avLst/>
          </a:prstGeom>
          <a:noFill/>
          <a:ln w="25400">
            <a:solidFill>
              <a:srgbClr val="198A8A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875" tIns="45441" rIns="90875" bIns="45441"/>
          <a:lstStyle/>
          <a:p>
            <a:endParaRPr lang="ja-JP" altLang="en-US" sz="2400"/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432929" y="6448405"/>
            <a:ext cx="541337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15778" rIns="0" bIns="0"/>
          <a:lstStyle>
            <a:lvl1pPr defTabSz="446088" eaLnBrk="0" hangingPunct="0">
              <a:defRPr>
                <a:solidFill>
                  <a:srgbClr val="000000"/>
                </a:solidFill>
                <a:latin typeface="Times New Roman" charset="0"/>
                <a:ea typeface="ＭＳ Ｐゴシック" charset="0"/>
                <a:cs typeface="Arial" charset="0"/>
              </a:defRPr>
            </a:lvl1pPr>
            <a:lvl2pPr marL="742950" indent="-285750" defTabSz="446088" eaLnBrk="0" hangingPunct="0"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defTabSz="446088" eaLnBrk="0" hangingPunct="0"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defTabSz="446088" eaLnBrk="0" hangingPunct="0"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defTabSz="446088" eaLnBrk="0" hangingPunct="0"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defTabSz="4460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defTabSz="4460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defTabSz="4460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defTabSz="4460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n-GB" sz="2400" dirty="0">
                <a:solidFill>
                  <a:srgbClr val="FF0000"/>
                </a:solidFill>
                <a:latin typeface="+mn-lt"/>
              </a:rPr>
              <a:t>2030</a:t>
            </a:r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1477504" y="5133955"/>
            <a:ext cx="6003925" cy="795338"/>
          </a:xfrm>
          <a:prstGeom prst="rect">
            <a:avLst/>
          </a:prstGeom>
          <a:solidFill>
            <a:srgbClr val="FFFF99"/>
          </a:solidFill>
          <a:ln w="9525">
            <a:noFill/>
            <a:round/>
            <a:headEnd/>
            <a:tailEnd/>
          </a:ln>
          <a:effectLst>
            <a:outerShdw blurRad="63500" dist="152735" dir="2700000" algn="ctr" rotWithShape="0">
              <a:srgbClr val="808080"/>
            </a:outerShdw>
          </a:effectLst>
        </p:spPr>
        <p:txBody>
          <a:bodyPr lIns="71557" tIns="85582" rIns="71557" bIns="71557"/>
          <a:lstStyle/>
          <a:p>
            <a:pPr defTabSz="446499" hangingPunct="0">
              <a:lnSpc>
                <a:spcPct val="93000"/>
              </a:lnSpc>
              <a:buClr>
                <a:srgbClr val="000000"/>
              </a:buClr>
              <a:buSzPct val="100000"/>
              <a:tabLst>
                <a:tab pos="719447" algn="l"/>
                <a:tab pos="1438889" algn="l"/>
                <a:tab pos="2158340" algn="l"/>
                <a:tab pos="2877785" algn="l"/>
                <a:tab pos="3597232" algn="l"/>
                <a:tab pos="4316680" algn="l"/>
                <a:tab pos="5036124" algn="l"/>
                <a:tab pos="5755572" algn="l"/>
              </a:tabLst>
              <a:defRPr/>
            </a:pPr>
            <a:r>
              <a:rPr lang="en-GB" sz="2000" b="1" i="1" dirty="0">
                <a:solidFill>
                  <a:srgbClr val="000080"/>
                </a:solidFill>
                <a:ea typeface="+mn-ea"/>
              </a:rPr>
              <a:t>Phase-II</a:t>
            </a:r>
            <a:r>
              <a:rPr lang="en-GB" sz="2000" dirty="0">
                <a:solidFill>
                  <a:srgbClr val="000080"/>
                </a:solidFill>
                <a:ea typeface="+mn-ea"/>
              </a:rPr>
              <a:t>: High-luminosity LHC. New focussing magnets for very high luminosity with levelling</a:t>
            </a:r>
          </a:p>
        </p:txBody>
      </p:sp>
      <p:sp>
        <p:nvSpPr>
          <p:cNvPr id="18" name="Text Box 15"/>
          <p:cNvSpPr txBox="1">
            <a:spLocks noChangeArrowheads="1"/>
          </p:cNvSpPr>
          <p:nvPr/>
        </p:nvSpPr>
        <p:spPr bwMode="auto">
          <a:xfrm>
            <a:off x="1475916" y="3716318"/>
            <a:ext cx="6738221" cy="474662"/>
          </a:xfrm>
          <a:prstGeom prst="rect">
            <a:avLst/>
          </a:prstGeom>
          <a:solidFill>
            <a:srgbClr val="FFFF99"/>
          </a:solidFill>
          <a:ln w="9525">
            <a:noFill/>
            <a:round/>
            <a:headEnd/>
            <a:tailEnd/>
          </a:ln>
          <a:effectLst>
            <a:outerShdw blurRad="63500" dist="152735" dir="2700000" algn="ctr" rotWithShape="0">
              <a:srgbClr val="808080"/>
            </a:outerShdw>
          </a:effectLst>
        </p:spPr>
        <p:txBody>
          <a:bodyPr lIns="71557" tIns="85582" rIns="71557" bIns="71557"/>
          <a:lstStyle/>
          <a:p>
            <a:pPr defTabSz="446499" hangingPunct="0">
              <a:lnSpc>
                <a:spcPct val="93000"/>
              </a:lnSpc>
              <a:buClr>
                <a:srgbClr val="000000"/>
              </a:buClr>
              <a:buSzPct val="100000"/>
              <a:tabLst>
                <a:tab pos="719447" algn="l"/>
                <a:tab pos="1438889" algn="l"/>
                <a:tab pos="2158340" algn="l"/>
                <a:tab pos="2877785" algn="l"/>
                <a:tab pos="3597232" algn="l"/>
                <a:tab pos="4316680" algn="l"/>
                <a:tab pos="5036124" algn="l"/>
                <a:tab pos="5755572" algn="l"/>
              </a:tabLst>
              <a:defRPr/>
            </a:pPr>
            <a:r>
              <a:rPr lang="en-GB" sz="2000" dirty="0">
                <a:solidFill>
                  <a:srgbClr val="000080"/>
                </a:solidFill>
                <a:ea typeface="+mn-ea"/>
              </a:rPr>
              <a:t>Injector and LHC Phase-I upgrades to go to ultimate luminosity</a:t>
            </a:r>
          </a:p>
        </p:txBody>
      </p:sp>
      <p:sp>
        <p:nvSpPr>
          <p:cNvPr id="19" name="Text Box 16"/>
          <p:cNvSpPr txBox="1">
            <a:spLocks noChangeArrowheads="1"/>
          </p:cNvSpPr>
          <p:nvPr/>
        </p:nvSpPr>
        <p:spPr bwMode="auto">
          <a:xfrm>
            <a:off x="1388604" y="2130405"/>
            <a:ext cx="4746625" cy="825500"/>
          </a:xfrm>
          <a:prstGeom prst="rect">
            <a:avLst/>
          </a:prstGeom>
          <a:solidFill>
            <a:srgbClr val="FFFF99"/>
          </a:solidFill>
          <a:ln w="9525">
            <a:noFill/>
            <a:round/>
            <a:headEnd/>
            <a:tailEnd/>
          </a:ln>
          <a:effectLst>
            <a:outerShdw blurRad="63500" dist="152735" dir="2700000" algn="ctr" rotWithShape="0">
              <a:srgbClr val="808080"/>
            </a:outerShdw>
          </a:effectLst>
        </p:spPr>
        <p:txBody>
          <a:bodyPr lIns="71557" tIns="85582" rIns="71557" bIns="71557"/>
          <a:lstStyle/>
          <a:p>
            <a:pPr defTabSz="446499" hangingPunct="0">
              <a:lnSpc>
                <a:spcPct val="93000"/>
              </a:lnSpc>
              <a:spcBef>
                <a:spcPts val="846"/>
              </a:spcBef>
              <a:spcAft>
                <a:spcPts val="846"/>
              </a:spcAft>
              <a:buClr>
                <a:srgbClr val="000000"/>
              </a:buClr>
              <a:buSzPct val="100000"/>
              <a:tabLst>
                <a:tab pos="719447" algn="l"/>
                <a:tab pos="1438889" algn="l"/>
                <a:tab pos="2158340" algn="l"/>
                <a:tab pos="2877785" algn="l"/>
                <a:tab pos="3597232" algn="l"/>
                <a:tab pos="4316680" algn="l"/>
              </a:tabLst>
              <a:defRPr/>
            </a:pPr>
            <a:r>
              <a:rPr lang="en-GB" sz="2000" dirty="0">
                <a:solidFill>
                  <a:srgbClr val="000080"/>
                </a:solidFill>
                <a:ea typeface="+mn-ea"/>
              </a:rPr>
              <a:t>LHC shut-down to prepare machine for design energy and nominal luminosity  </a:t>
            </a:r>
          </a:p>
        </p:txBody>
      </p:sp>
      <p:sp>
        <p:nvSpPr>
          <p:cNvPr id="20" name="Text Box 17"/>
          <p:cNvSpPr txBox="1">
            <a:spLocks noChangeArrowheads="1"/>
          </p:cNvSpPr>
          <p:nvPr/>
        </p:nvSpPr>
        <p:spPr bwMode="auto">
          <a:xfrm>
            <a:off x="1782304" y="5929293"/>
            <a:ext cx="4237496" cy="619125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71557" tIns="85582" rIns="71557" bIns="71557"/>
          <a:lstStyle>
            <a:lvl1pPr defTabSz="446088" eaLnBrk="0" hangingPunct="0">
              <a:tabLst>
                <a:tab pos="719138" algn="l"/>
                <a:tab pos="1438275" algn="l"/>
                <a:tab pos="2157413" algn="l"/>
                <a:tab pos="2878138" algn="l"/>
              </a:tabLst>
              <a:defRPr>
                <a:solidFill>
                  <a:srgbClr val="000000"/>
                </a:solidFill>
                <a:latin typeface="Times New Roman" charset="0"/>
                <a:ea typeface="ＭＳ Ｐゴシック" charset="0"/>
                <a:cs typeface="Arial" charset="0"/>
              </a:defRPr>
            </a:lvl1pPr>
            <a:lvl2pPr marL="742950" indent="-285750" defTabSz="446088" eaLnBrk="0" hangingPunct="0">
              <a:tabLst>
                <a:tab pos="719138" algn="l"/>
                <a:tab pos="1438275" algn="l"/>
                <a:tab pos="2157413" algn="l"/>
                <a:tab pos="2878138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defTabSz="446088" eaLnBrk="0" hangingPunct="0">
              <a:tabLst>
                <a:tab pos="719138" algn="l"/>
                <a:tab pos="1438275" algn="l"/>
                <a:tab pos="2157413" algn="l"/>
                <a:tab pos="2878138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defTabSz="446088" eaLnBrk="0" hangingPunct="0">
              <a:tabLst>
                <a:tab pos="719138" algn="l"/>
                <a:tab pos="1438275" algn="l"/>
                <a:tab pos="2157413" algn="l"/>
                <a:tab pos="2878138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defTabSz="446088" eaLnBrk="0" hangingPunct="0">
              <a:tabLst>
                <a:tab pos="719138" algn="l"/>
                <a:tab pos="1438275" algn="l"/>
                <a:tab pos="2157413" algn="l"/>
                <a:tab pos="2878138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defTabSz="446088" eaLnBrk="0" fontAlgn="base" hangingPunct="0">
              <a:spcBef>
                <a:spcPct val="0"/>
              </a:spcBef>
              <a:spcAft>
                <a:spcPct val="0"/>
              </a:spcAft>
              <a:tabLst>
                <a:tab pos="719138" algn="l"/>
                <a:tab pos="1438275" algn="l"/>
                <a:tab pos="2157413" algn="l"/>
                <a:tab pos="2878138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defTabSz="446088" eaLnBrk="0" fontAlgn="base" hangingPunct="0">
              <a:spcBef>
                <a:spcPct val="0"/>
              </a:spcBef>
              <a:spcAft>
                <a:spcPct val="0"/>
              </a:spcAft>
              <a:tabLst>
                <a:tab pos="719138" algn="l"/>
                <a:tab pos="1438275" algn="l"/>
                <a:tab pos="2157413" algn="l"/>
                <a:tab pos="2878138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defTabSz="446088" eaLnBrk="0" fontAlgn="base" hangingPunct="0">
              <a:spcBef>
                <a:spcPct val="0"/>
              </a:spcBef>
              <a:spcAft>
                <a:spcPct val="0"/>
              </a:spcAft>
              <a:tabLst>
                <a:tab pos="719138" algn="l"/>
                <a:tab pos="1438275" algn="l"/>
                <a:tab pos="2157413" algn="l"/>
                <a:tab pos="2878138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defTabSz="446088" eaLnBrk="0" fontAlgn="base" hangingPunct="0">
              <a:spcBef>
                <a:spcPct val="0"/>
              </a:spcBef>
              <a:spcAft>
                <a:spcPct val="0"/>
              </a:spcAft>
              <a:tabLst>
                <a:tab pos="719138" algn="l"/>
                <a:tab pos="1438275" algn="l"/>
                <a:tab pos="2157413" algn="l"/>
                <a:tab pos="2878138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n-GB" sz="2000" dirty="0">
                <a:solidFill>
                  <a:srgbClr val="000080"/>
                </a:solidFill>
                <a:latin typeface="+mn-lt"/>
              </a:rPr>
              <a:t>Run 4: Collect data until &gt; </a:t>
            </a:r>
            <a:r>
              <a:rPr lang="en-GB" sz="2000" b="1" i="1" dirty="0">
                <a:solidFill>
                  <a:srgbClr val="FF0000"/>
                </a:solidFill>
                <a:latin typeface="+mn-lt"/>
              </a:rPr>
              <a:t>3000 fb</a:t>
            </a:r>
            <a:r>
              <a:rPr lang="en-GB" sz="2000" b="1" i="1" baseline="33000" dirty="0">
                <a:solidFill>
                  <a:srgbClr val="FF0000"/>
                </a:solidFill>
                <a:latin typeface="+mn-lt"/>
              </a:rPr>
              <a:t>-1</a:t>
            </a:r>
          </a:p>
        </p:txBody>
      </p:sp>
      <p:sp>
        <p:nvSpPr>
          <p:cNvPr id="21" name="Text Box 18"/>
          <p:cNvSpPr txBox="1">
            <a:spLocks noChangeArrowheads="1"/>
          </p:cNvSpPr>
          <p:nvPr/>
        </p:nvSpPr>
        <p:spPr bwMode="auto">
          <a:xfrm>
            <a:off x="1717216" y="4324330"/>
            <a:ext cx="6859588" cy="704850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71557" tIns="85582" rIns="71557" bIns="71557"/>
          <a:lstStyle>
            <a:lvl1pPr defTabSz="446088" eaLnBrk="0" hangingPunct="0">
              <a:tabLst>
                <a:tab pos="719138" algn="l"/>
                <a:tab pos="1438275" algn="l"/>
                <a:tab pos="2157413" algn="l"/>
                <a:tab pos="2878138" algn="l"/>
                <a:tab pos="3597275" algn="l"/>
                <a:tab pos="4316413" algn="l"/>
                <a:tab pos="5037138" algn="l"/>
                <a:tab pos="5756275" algn="l"/>
              </a:tabLst>
              <a:defRPr>
                <a:solidFill>
                  <a:srgbClr val="000000"/>
                </a:solidFill>
                <a:latin typeface="Times New Roman" charset="0"/>
                <a:ea typeface="ＭＳ Ｐゴシック" charset="0"/>
                <a:cs typeface="Arial" charset="0"/>
              </a:defRPr>
            </a:lvl1pPr>
            <a:lvl2pPr marL="742950" indent="-285750" defTabSz="446088" eaLnBrk="0" hangingPunct="0">
              <a:tabLst>
                <a:tab pos="719138" algn="l"/>
                <a:tab pos="1438275" algn="l"/>
                <a:tab pos="2157413" algn="l"/>
                <a:tab pos="2878138" algn="l"/>
                <a:tab pos="3597275" algn="l"/>
                <a:tab pos="4316413" algn="l"/>
                <a:tab pos="5037138" algn="l"/>
                <a:tab pos="5756275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defTabSz="446088" eaLnBrk="0" hangingPunct="0">
              <a:tabLst>
                <a:tab pos="719138" algn="l"/>
                <a:tab pos="1438275" algn="l"/>
                <a:tab pos="2157413" algn="l"/>
                <a:tab pos="2878138" algn="l"/>
                <a:tab pos="3597275" algn="l"/>
                <a:tab pos="4316413" algn="l"/>
                <a:tab pos="5037138" algn="l"/>
                <a:tab pos="5756275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defTabSz="446088" eaLnBrk="0" hangingPunct="0">
              <a:tabLst>
                <a:tab pos="719138" algn="l"/>
                <a:tab pos="1438275" algn="l"/>
                <a:tab pos="2157413" algn="l"/>
                <a:tab pos="2878138" algn="l"/>
                <a:tab pos="3597275" algn="l"/>
                <a:tab pos="4316413" algn="l"/>
                <a:tab pos="5037138" algn="l"/>
                <a:tab pos="5756275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defTabSz="446088" eaLnBrk="0" hangingPunct="0">
              <a:tabLst>
                <a:tab pos="719138" algn="l"/>
                <a:tab pos="1438275" algn="l"/>
                <a:tab pos="2157413" algn="l"/>
                <a:tab pos="2878138" algn="l"/>
                <a:tab pos="3597275" algn="l"/>
                <a:tab pos="4316413" algn="l"/>
                <a:tab pos="5037138" algn="l"/>
                <a:tab pos="5756275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defTabSz="446088" eaLnBrk="0" fontAlgn="base" hangingPunct="0">
              <a:spcBef>
                <a:spcPct val="0"/>
              </a:spcBef>
              <a:spcAft>
                <a:spcPct val="0"/>
              </a:spcAft>
              <a:tabLst>
                <a:tab pos="719138" algn="l"/>
                <a:tab pos="1438275" algn="l"/>
                <a:tab pos="2157413" algn="l"/>
                <a:tab pos="2878138" algn="l"/>
                <a:tab pos="3597275" algn="l"/>
                <a:tab pos="4316413" algn="l"/>
                <a:tab pos="5037138" algn="l"/>
                <a:tab pos="5756275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defTabSz="446088" eaLnBrk="0" fontAlgn="base" hangingPunct="0">
              <a:spcBef>
                <a:spcPct val="0"/>
              </a:spcBef>
              <a:spcAft>
                <a:spcPct val="0"/>
              </a:spcAft>
              <a:tabLst>
                <a:tab pos="719138" algn="l"/>
                <a:tab pos="1438275" algn="l"/>
                <a:tab pos="2157413" algn="l"/>
                <a:tab pos="2878138" algn="l"/>
                <a:tab pos="3597275" algn="l"/>
                <a:tab pos="4316413" algn="l"/>
                <a:tab pos="5037138" algn="l"/>
                <a:tab pos="5756275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defTabSz="446088" eaLnBrk="0" fontAlgn="base" hangingPunct="0">
              <a:spcBef>
                <a:spcPct val="0"/>
              </a:spcBef>
              <a:spcAft>
                <a:spcPct val="0"/>
              </a:spcAft>
              <a:tabLst>
                <a:tab pos="719138" algn="l"/>
                <a:tab pos="1438275" algn="l"/>
                <a:tab pos="2157413" algn="l"/>
                <a:tab pos="2878138" algn="l"/>
                <a:tab pos="3597275" algn="l"/>
                <a:tab pos="4316413" algn="l"/>
                <a:tab pos="5037138" algn="l"/>
                <a:tab pos="5756275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defTabSz="446088" eaLnBrk="0" fontAlgn="base" hangingPunct="0">
              <a:spcBef>
                <a:spcPct val="0"/>
              </a:spcBef>
              <a:spcAft>
                <a:spcPct val="0"/>
              </a:spcAft>
              <a:tabLst>
                <a:tab pos="719138" algn="l"/>
                <a:tab pos="1438275" algn="l"/>
                <a:tab pos="2157413" algn="l"/>
                <a:tab pos="2878138" algn="l"/>
                <a:tab pos="3597275" algn="l"/>
                <a:tab pos="4316413" algn="l"/>
                <a:tab pos="5037138" algn="l"/>
                <a:tab pos="5756275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n-GB" sz="2000" dirty="0">
                <a:solidFill>
                  <a:srgbClr val="000080"/>
                </a:solidFill>
                <a:latin typeface="+mn-lt"/>
              </a:rPr>
              <a:t>Run 3: Ramp up luminosity to 2.2 x nominal, reaching ~100 fb</a:t>
            </a:r>
            <a:r>
              <a:rPr lang="en-GB" sz="2000" baseline="33000" dirty="0">
                <a:solidFill>
                  <a:srgbClr val="000080"/>
                </a:solidFill>
                <a:latin typeface="+mn-lt"/>
              </a:rPr>
              <a:t>-1</a:t>
            </a:r>
            <a:r>
              <a:rPr lang="en-GB" sz="2000" dirty="0">
                <a:solidFill>
                  <a:srgbClr val="000080"/>
                </a:solidFill>
                <a:latin typeface="+mn-lt"/>
              </a:rPr>
              <a:t> / year accumulate </a:t>
            </a:r>
            <a:r>
              <a:rPr lang="en-GB" sz="2000" b="1" i="1" dirty="0">
                <a:solidFill>
                  <a:srgbClr val="FF0000"/>
                </a:solidFill>
                <a:latin typeface="+mn-lt"/>
              </a:rPr>
              <a:t>few hundred fb</a:t>
            </a:r>
            <a:r>
              <a:rPr lang="en-GB" sz="2000" b="1" i="1" baseline="33000" dirty="0">
                <a:solidFill>
                  <a:srgbClr val="FF0000"/>
                </a:solidFill>
                <a:latin typeface="+mn-lt"/>
              </a:rPr>
              <a:t>-1</a:t>
            </a:r>
            <a:r>
              <a:rPr lang="en-GB" sz="2000" b="1" i="1" dirty="0">
                <a:solidFill>
                  <a:srgbClr val="FF0000"/>
                </a:solidFill>
                <a:latin typeface="+mn-lt"/>
              </a:rPr>
              <a:t> </a:t>
            </a:r>
          </a:p>
        </p:txBody>
      </p:sp>
      <p:sp>
        <p:nvSpPr>
          <p:cNvPr id="22" name="Text Box 19"/>
          <p:cNvSpPr txBox="1">
            <a:spLocks noChangeArrowheads="1"/>
          </p:cNvSpPr>
          <p:nvPr/>
        </p:nvSpPr>
        <p:spPr bwMode="auto">
          <a:xfrm>
            <a:off x="1671178" y="3159105"/>
            <a:ext cx="7169740" cy="531813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71557" tIns="85582" rIns="71557" bIns="71557"/>
          <a:lstStyle>
            <a:lvl1pPr defTabSz="446088" eaLnBrk="0" hangingPunct="0">
              <a:tabLst>
                <a:tab pos="719138" algn="l"/>
                <a:tab pos="1438275" algn="l"/>
                <a:tab pos="2157413" algn="l"/>
                <a:tab pos="2878138" algn="l"/>
                <a:tab pos="3597275" algn="l"/>
                <a:tab pos="4316413" algn="l"/>
                <a:tab pos="5037138" algn="l"/>
                <a:tab pos="5756275" algn="l"/>
              </a:tabLst>
              <a:defRPr>
                <a:solidFill>
                  <a:srgbClr val="000000"/>
                </a:solidFill>
                <a:latin typeface="Times New Roman" charset="0"/>
                <a:ea typeface="ＭＳ Ｐゴシック" charset="0"/>
                <a:cs typeface="Arial" charset="0"/>
              </a:defRPr>
            </a:lvl1pPr>
            <a:lvl2pPr marL="742950" indent="-285750" defTabSz="446088" eaLnBrk="0" hangingPunct="0">
              <a:tabLst>
                <a:tab pos="719138" algn="l"/>
                <a:tab pos="1438275" algn="l"/>
                <a:tab pos="2157413" algn="l"/>
                <a:tab pos="2878138" algn="l"/>
                <a:tab pos="3597275" algn="l"/>
                <a:tab pos="4316413" algn="l"/>
                <a:tab pos="5037138" algn="l"/>
                <a:tab pos="5756275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defTabSz="446088" eaLnBrk="0" hangingPunct="0">
              <a:tabLst>
                <a:tab pos="719138" algn="l"/>
                <a:tab pos="1438275" algn="l"/>
                <a:tab pos="2157413" algn="l"/>
                <a:tab pos="2878138" algn="l"/>
                <a:tab pos="3597275" algn="l"/>
                <a:tab pos="4316413" algn="l"/>
                <a:tab pos="5037138" algn="l"/>
                <a:tab pos="5756275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defTabSz="446088" eaLnBrk="0" hangingPunct="0">
              <a:tabLst>
                <a:tab pos="719138" algn="l"/>
                <a:tab pos="1438275" algn="l"/>
                <a:tab pos="2157413" algn="l"/>
                <a:tab pos="2878138" algn="l"/>
                <a:tab pos="3597275" algn="l"/>
                <a:tab pos="4316413" algn="l"/>
                <a:tab pos="5037138" algn="l"/>
                <a:tab pos="5756275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defTabSz="446088" eaLnBrk="0" hangingPunct="0">
              <a:tabLst>
                <a:tab pos="719138" algn="l"/>
                <a:tab pos="1438275" algn="l"/>
                <a:tab pos="2157413" algn="l"/>
                <a:tab pos="2878138" algn="l"/>
                <a:tab pos="3597275" algn="l"/>
                <a:tab pos="4316413" algn="l"/>
                <a:tab pos="5037138" algn="l"/>
                <a:tab pos="5756275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defTabSz="446088" eaLnBrk="0" fontAlgn="base" hangingPunct="0">
              <a:spcBef>
                <a:spcPct val="0"/>
              </a:spcBef>
              <a:spcAft>
                <a:spcPct val="0"/>
              </a:spcAft>
              <a:tabLst>
                <a:tab pos="719138" algn="l"/>
                <a:tab pos="1438275" algn="l"/>
                <a:tab pos="2157413" algn="l"/>
                <a:tab pos="2878138" algn="l"/>
                <a:tab pos="3597275" algn="l"/>
                <a:tab pos="4316413" algn="l"/>
                <a:tab pos="5037138" algn="l"/>
                <a:tab pos="5756275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defTabSz="446088" eaLnBrk="0" fontAlgn="base" hangingPunct="0">
              <a:spcBef>
                <a:spcPct val="0"/>
              </a:spcBef>
              <a:spcAft>
                <a:spcPct val="0"/>
              </a:spcAft>
              <a:tabLst>
                <a:tab pos="719138" algn="l"/>
                <a:tab pos="1438275" algn="l"/>
                <a:tab pos="2157413" algn="l"/>
                <a:tab pos="2878138" algn="l"/>
                <a:tab pos="3597275" algn="l"/>
                <a:tab pos="4316413" algn="l"/>
                <a:tab pos="5037138" algn="l"/>
                <a:tab pos="5756275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defTabSz="446088" eaLnBrk="0" fontAlgn="base" hangingPunct="0">
              <a:spcBef>
                <a:spcPct val="0"/>
              </a:spcBef>
              <a:spcAft>
                <a:spcPct val="0"/>
              </a:spcAft>
              <a:tabLst>
                <a:tab pos="719138" algn="l"/>
                <a:tab pos="1438275" algn="l"/>
                <a:tab pos="2157413" algn="l"/>
                <a:tab pos="2878138" algn="l"/>
                <a:tab pos="3597275" algn="l"/>
                <a:tab pos="4316413" algn="l"/>
                <a:tab pos="5037138" algn="l"/>
                <a:tab pos="5756275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defTabSz="446088" eaLnBrk="0" fontAlgn="base" hangingPunct="0">
              <a:spcBef>
                <a:spcPct val="0"/>
              </a:spcBef>
              <a:spcAft>
                <a:spcPct val="0"/>
              </a:spcAft>
              <a:tabLst>
                <a:tab pos="719138" algn="l"/>
                <a:tab pos="1438275" algn="l"/>
                <a:tab pos="2157413" algn="l"/>
                <a:tab pos="2878138" algn="l"/>
                <a:tab pos="3597275" algn="l"/>
                <a:tab pos="4316413" algn="l"/>
                <a:tab pos="5037138" algn="l"/>
                <a:tab pos="5756275" algn="l"/>
              </a:tabLst>
              <a:defRPr>
                <a:solidFill>
                  <a:srgbClr val="000000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n-GB" sz="2000">
                <a:solidFill>
                  <a:srgbClr val="000080"/>
                </a:solidFill>
                <a:latin typeface="+mn-lt"/>
              </a:rPr>
              <a:t>Run 2: Ramp up luminosity to nominal (10</a:t>
            </a:r>
            <a:r>
              <a:rPr lang="en-GB" sz="2000" baseline="33000">
                <a:solidFill>
                  <a:srgbClr val="000080"/>
                </a:solidFill>
                <a:latin typeface="+mn-lt"/>
              </a:rPr>
              <a:t>34</a:t>
            </a:r>
            <a:r>
              <a:rPr lang="en-GB" sz="2000">
                <a:solidFill>
                  <a:srgbClr val="000080"/>
                </a:solidFill>
                <a:latin typeface="+mn-lt"/>
              </a:rPr>
              <a:t> cm</a:t>
            </a:r>
            <a:r>
              <a:rPr lang="en-GB" sz="2000" baseline="33000">
                <a:solidFill>
                  <a:srgbClr val="000080"/>
                </a:solidFill>
                <a:latin typeface="+mn-lt"/>
              </a:rPr>
              <a:t>-2</a:t>
            </a:r>
            <a:r>
              <a:rPr lang="en-GB" sz="2000">
                <a:solidFill>
                  <a:srgbClr val="000080"/>
                </a:solidFill>
                <a:latin typeface="+mn-lt"/>
              </a:rPr>
              <a:t> s</a:t>
            </a:r>
            <a:r>
              <a:rPr lang="en-GB" sz="2000" baseline="33000">
                <a:solidFill>
                  <a:srgbClr val="000080"/>
                </a:solidFill>
                <a:latin typeface="+mn-lt"/>
              </a:rPr>
              <a:t>-1</a:t>
            </a:r>
            <a:r>
              <a:rPr lang="en-GB" sz="2000">
                <a:solidFill>
                  <a:srgbClr val="000080"/>
                </a:solidFill>
                <a:latin typeface="+mn-lt"/>
              </a:rPr>
              <a:t>), ~50 to 100 fb</a:t>
            </a:r>
            <a:r>
              <a:rPr lang="en-GB" sz="2000" baseline="33000">
                <a:solidFill>
                  <a:srgbClr val="000080"/>
                </a:solidFill>
                <a:latin typeface="+mn-lt"/>
              </a:rPr>
              <a:t>-1</a:t>
            </a:r>
            <a:r>
              <a:rPr lang="en-GB" sz="2000">
                <a:solidFill>
                  <a:srgbClr val="000080"/>
                </a:solidFill>
                <a:latin typeface="+mn-lt"/>
              </a:rPr>
              <a:t> 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90588" y="5615985"/>
            <a:ext cx="10853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HL-LHC</a:t>
            </a:r>
            <a:endParaRPr kumimoji="1" lang="ja-JP" altLang="en-US" sz="2400" b="1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20296" y="4321823"/>
            <a:ext cx="6699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LHC</a:t>
            </a:r>
            <a:endParaRPr kumimoji="1" lang="ja-JP" altLang="en-US" sz="2400" b="1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6553200" y="2330430"/>
            <a:ext cx="21676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dirty="0" smtClean="0"/>
              <a:t>IBL</a:t>
            </a:r>
            <a:r>
              <a:rPr lang="en-US" altLang="ja-JP" sz="2400" b="1" i="1" dirty="0"/>
              <a:t> </a:t>
            </a:r>
            <a:r>
              <a:rPr lang="en-US" altLang="ja-JP" sz="2400" b="1" i="1" dirty="0" smtClean="0"/>
              <a:t>installation</a:t>
            </a:r>
            <a:endParaRPr kumimoji="1" lang="ja-JP" altLang="en-US" sz="2400" b="1" i="1" dirty="0"/>
          </a:p>
        </p:txBody>
      </p:sp>
      <p:sp>
        <p:nvSpPr>
          <p:cNvPr id="26" name="円/楕円 25"/>
          <p:cNvSpPr/>
          <p:nvPr/>
        </p:nvSpPr>
        <p:spPr>
          <a:xfrm>
            <a:off x="6437742" y="2337680"/>
            <a:ext cx="2283114" cy="502132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円/楕円 26"/>
          <p:cNvSpPr/>
          <p:nvPr/>
        </p:nvSpPr>
        <p:spPr>
          <a:xfrm>
            <a:off x="54906" y="5615985"/>
            <a:ext cx="1495994" cy="502132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2340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LOI tracker layou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675" y="565043"/>
            <a:ext cx="4294651" cy="2893274"/>
          </a:xfrm>
          <a:prstGeom prst="rect">
            <a:avLst/>
          </a:prstGeom>
        </p:spPr>
      </p:pic>
      <p:pic>
        <p:nvPicPr>
          <p:cNvPr id="11" name="図 10" descr="Module-Bonded-Bottom_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9994" y="1352207"/>
            <a:ext cx="3462947" cy="259721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Inner Detector Upgrade (HL-LHC)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68159" y="4409440"/>
            <a:ext cx="4194782" cy="1849120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00000"/>
              </a:lnSpc>
            </a:pPr>
            <a:r>
              <a:rPr lang="en-US" altLang="ja-JP" dirty="0" smtClean="0"/>
              <a:t>2022 – Full tracker replacement</a:t>
            </a:r>
          </a:p>
          <a:p>
            <a:pPr lvl="1">
              <a:lnSpc>
                <a:spcPct val="100000"/>
              </a:lnSpc>
            </a:pPr>
            <a:r>
              <a:rPr lang="en-US" altLang="ja-JP" dirty="0"/>
              <a:t>Area: ~200 m</a:t>
            </a:r>
            <a:r>
              <a:rPr lang="en-US" altLang="ja-JP" baseline="30000" dirty="0"/>
              <a:t>2</a:t>
            </a:r>
            <a:endParaRPr lang="ja-JP" altLang="en-US" baseline="30000" dirty="0"/>
          </a:p>
          <a:p>
            <a:pPr lvl="1">
              <a:lnSpc>
                <a:spcPct val="100000"/>
              </a:lnSpc>
            </a:pPr>
            <a:r>
              <a:rPr lang="en-US" altLang="ja-JP" dirty="0" smtClean="0"/>
              <a:t>Silicon strips: ~1×10</a:t>
            </a:r>
            <a:r>
              <a:rPr lang="en-US" altLang="ja-JP" baseline="30000" dirty="0" smtClean="0"/>
              <a:t>15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neq</a:t>
            </a:r>
            <a:r>
              <a:rPr lang="en-US" altLang="ja-JP" dirty="0" smtClean="0"/>
              <a:t>/cm</a:t>
            </a:r>
            <a:r>
              <a:rPr lang="en-US" altLang="ja-JP" baseline="30000" dirty="0" smtClean="0"/>
              <a:t>2</a:t>
            </a:r>
            <a:r>
              <a:rPr lang="en-US" altLang="ja-JP" dirty="0" smtClean="0"/>
              <a:t> </a:t>
            </a:r>
          </a:p>
          <a:p>
            <a:pPr>
              <a:lnSpc>
                <a:spcPct val="100000"/>
              </a:lnSpc>
            </a:pPr>
            <a:r>
              <a:rPr lang="en-US" altLang="ja-JP" dirty="0" smtClean="0"/>
              <a:t>Silicon sensors</a:t>
            </a:r>
          </a:p>
          <a:p>
            <a:pPr lvl="1">
              <a:lnSpc>
                <a:spcPct val="100000"/>
              </a:lnSpc>
            </a:pPr>
            <a:r>
              <a:rPr lang="en-US" altLang="ja-JP" dirty="0"/>
              <a:t>Max. 1000 V operation</a:t>
            </a:r>
          </a:p>
          <a:p>
            <a:pPr lvl="1">
              <a:lnSpc>
                <a:spcPct val="100000"/>
              </a:lnSpc>
            </a:pPr>
            <a:r>
              <a:rPr lang="en-US" altLang="ja-JP" dirty="0" smtClean="0"/>
              <a:t>Full depletion might not be possible…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087813" y="756129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Full silicon tracker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317345" y="1370741"/>
            <a:ext cx="1284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TRT </a:t>
            </a:r>
            <a:r>
              <a:rPr lang="en-US" altLang="ja-JP" dirty="0" smtClean="0"/>
              <a:t>→</a:t>
            </a:r>
            <a:r>
              <a:rPr kumimoji="1" lang="en-US" altLang="ja-JP" dirty="0" smtClean="0"/>
              <a:t> Strip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036319" y="1789514"/>
            <a:ext cx="622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Strip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871421" y="2167363"/>
            <a:ext cx="618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Pixel</a:t>
            </a:r>
            <a:endParaRPr kumimoji="1" lang="ja-JP" altLang="en-US" dirty="0"/>
          </a:p>
        </p:txBody>
      </p:sp>
      <p:cxnSp>
        <p:nvCxnSpPr>
          <p:cNvPr id="17" name="直線矢印コネクタ 16"/>
          <p:cNvCxnSpPr/>
          <p:nvPr/>
        </p:nvCxnSpPr>
        <p:spPr>
          <a:xfrm>
            <a:off x="871421" y="2536695"/>
            <a:ext cx="84104" cy="141554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>
            <a:endCxn id="21" idx="1"/>
          </p:cNvCxnSpPr>
          <p:nvPr/>
        </p:nvCxnSpPr>
        <p:spPr>
          <a:xfrm>
            <a:off x="1490025" y="2158846"/>
            <a:ext cx="512167" cy="25978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8" name="図形グループ 27"/>
          <p:cNvGrpSpPr/>
          <p:nvPr/>
        </p:nvGrpSpPr>
        <p:grpSpPr>
          <a:xfrm>
            <a:off x="109240" y="3350084"/>
            <a:ext cx="4547250" cy="3218073"/>
            <a:chOff x="109240" y="3350084"/>
            <a:chExt cx="4547250" cy="3218073"/>
          </a:xfrm>
        </p:grpSpPr>
        <p:pic>
          <p:nvPicPr>
            <p:cNvPr id="8" name="Picture 18" descr="RTF-ATLGEN2005-001_SLHC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09240" y="3350084"/>
              <a:ext cx="4547250" cy="3218073"/>
            </a:xfrm>
            <a:prstGeom prst="rect">
              <a:avLst/>
            </a:prstGeom>
            <a:noFill/>
          </p:spPr>
        </p:pic>
        <p:sp>
          <p:nvSpPr>
            <p:cNvPr id="20" name="テキスト ボックス 19"/>
            <p:cNvSpPr txBox="1"/>
            <p:nvPr/>
          </p:nvSpPr>
          <p:spPr>
            <a:xfrm>
              <a:off x="871421" y="3864857"/>
              <a:ext cx="9065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FF0000"/>
                  </a:solidFill>
                </a:rPr>
                <a:t>~1x10</a:t>
              </a:r>
              <a:r>
                <a:rPr kumimoji="1" lang="en-US" altLang="ja-JP" baseline="30000" dirty="0" smtClean="0">
                  <a:solidFill>
                    <a:srgbClr val="FF0000"/>
                  </a:solidFill>
                </a:rPr>
                <a:t>16</a:t>
              </a:r>
              <a:endParaRPr kumimoji="1" lang="ja-JP" altLang="en-US" baseline="30000" dirty="0">
                <a:solidFill>
                  <a:srgbClr val="FF0000"/>
                </a:solidFill>
              </a:endParaRP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2002192" y="4572000"/>
              <a:ext cx="9065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FF0000"/>
                  </a:solidFill>
                </a:rPr>
                <a:t>~1x10</a:t>
              </a:r>
              <a:r>
                <a:rPr kumimoji="1" lang="en-US" altLang="ja-JP" baseline="30000" dirty="0" smtClean="0">
                  <a:solidFill>
                    <a:srgbClr val="FF0000"/>
                  </a:solidFill>
                </a:rPr>
                <a:t>15</a:t>
              </a:r>
              <a:endParaRPr kumimoji="1" lang="ja-JP" altLang="en-US" baseline="30000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23" name="直線矢印コネクタ 22"/>
          <p:cNvCxnSpPr/>
          <p:nvPr/>
        </p:nvCxnSpPr>
        <p:spPr>
          <a:xfrm>
            <a:off x="2123440" y="1789514"/>
            <a:ext cx="3545518" cy="516806"/>
          </a:xfrm>
          <a:prstGeom prst="straightConnector1">
            <a:avLst/>
          </a:prstGeom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テキスト ボックス 35"/>
          <p:cNvSpPr txBox="1"/>
          <p:nvPr/>
        </p:nvSpPr>
        <p:spPr>
          <a:xfrm>
            <a:off x="5499994" y="869554"/>
            <a:ext cx="3326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Strip sensor</a:t>
            </a:r>
            <a:r>
              <a:rPr lang="en-US" altLang="ja-JP" dirty="0" smtClean="0">
                <a:solidFill>
                  <a:srgbClr val="FF0000"/>
                </a:solidFill>
              </a:rPr>
              <a:t> module, example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E4CC-B235-204F-859A-4C59541B11F9}" type="slidenum">
              <a:rPr kumimoji="1" lang="ja-JP" altLang="en-US" smtClean="0"/>
              <a:t>37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298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Cost-effective n-in-p planar </a:t>
            </a:r>
            <a:r>
              <a:rPr kumimoji="1" lang="en-US" altLang="ja-JP" dirty="0" smtClean="0"/>
              <a:t>sensor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61280" y="940795"/>
            <a:ext cx="3779519" cy="5525315"/>
          </a:xfrm>
        </p:spPr>
        <p:txBody>
          <a:bodyPr>
            <a:normAutofit/>
          </a:bodyPr>
          <a:lstStyle/>
          <a:p>
            <a:r>
              <a:rPr lang="en-US" altLang="ja-JP" sz="2400" dirty="0"/>
              <a:t>f</a:t>
            </a:r>
            <a:r>
              <a:rPr lang="en-US" altLang="ja-JP" sz="2400" dirty="0" smtClean="0"/>
              <a:t>or </a:t>
            </a:r>
            <a:r>
              <a:rPr lang="en-US" altLang="ja-JP" sz="2400" dirty="0"/>
              <a:t>heavy radiation </a:t>
            </a:r>
            <a:r>
              <a:rPr lang="en-US" altLang="ja-JP" sz="2400" dirty="0" smtClean="0"/>
              <a:t>environments</a:t>
            </a:r>
          </a:p>
          <a:p>
            <a:r>
              <a:rPr lang="en-US" altLang="ja-JP" sz="2400" dirty="0" smtClean="0"/>
              <a:t>Bulk radiation damage</a:t>
            </a:r>
          </a:p>
          <a:p>
            <a:pPr lvl="1"/>
            <a:r>
              <a:rPr lang="en-US" altLang="ja-JP" sz="2000" dirty="0" smtClean="0"/>
              <a:t>one way to be “p” type</a:t>
            </a:r>
          </a:p>
          <a:p>
            <a:r>
              <a:rPr lang="en-US" altLang="ja-JP" sz="2400" dirty="0" smtClean="0"/>
              <a:t>n</a:t>
            </a:r>
            <a:r>
              <a:rPr lang="en-US" altLang="ja-JP" sz="2400" baseline="30000" dirty="0" smtClean="0"/>
              <a:t>+</a:t>
            </a:r>
            <a:r>
              <a:rPr lang="en-US" altLang="ja-JP" sz="2400" dirty="0" smtClean="0"/>
              <a:t> readout</a:t>
            </a:r>
          </a:p>
          <a:p>
            <a:pPr lvl="1"/>
            <a:r>
              <a:rPr kumimoji="1" lang="en-US" altLang="ja-JP" sz="2000" dirty="0" smtClean="0"/>
              <a:t>p-n junction to allow getting signals from “partially” depleted sensor</a:t>
            </a:r>
          </a:p>
          <a:p>
            <a:r>
              <a:rPr lang="en-US" altLang="ja-JP" sz="2400" dirty="0" smtClean="0"/>
              <a:t>Special in n+ readout</a:t>
            </a:r>
          </a:p>
          <a:p>
            <a:pPr lvl="1"/>
            <a:r>
              <a:rPr kumimoji="1" lang="en-US" altLang="ja-JP" sz="2000" dirty="0" smtClean="0"/>
              <a:t>conductive layer in the surface</a:t>
            </a:r>
          </a:p>
          <a:p>
            <a:pPr lvl="2"/>
            <a:r>
              <a:rPr lang="en-US" altLang="ja-JP" sz="1800" dirty="0" smtClean="0"/>
              <a:t>~</a:t>
            </a:r>
            <a:r>
              <a:rPr lang="en-US" altLang="ja-JP" sz="1800" dirty="0"/>
              <a:t>MΩ/</a:t>
            </a:r>
            <a:r>
              <a:rPr lang="en-US" altLang="ja-JP" sz="1800" dirty="0" smtClean="0"/>
              <a:t>square</a:t>
            </a:r>
            <a:endParaRPr kumimoji="1" lang="en-US" altLang="ja-JP" sz="1800" dirty="0" smtClean="0"/>
          </a:p>
          <a:p>
            <a:pPr lvl="2"/>
            <a:r>
              <a:rPr kumimoji="1" lang="en-US" altLang="ja-JP" sz="1800" dirty="0" smtClean="0"/>
              <a:t>due to the electrons attracted to the oxide trap/fixed charges</a:t>
            </a:r>
          </a:p>
          <a:p>
            <a:pPr lvl="2"/>
            <a:r>
              <a:rPr lang="en-US" altLang="ja-JP" sz="1800" dirty="0" smtClean="0"/>
              <a:t>no junction effect at the n</a:t>
            </a:r>
            <a:r>
              <a:rPr lang="en-US" altLang="ja-JP" sz="1800" baseline="30000" dirty="0" smtClean="0"/>
              <a:t>+</a:t>
            </a:r>
            <a:r>
              <a:rPr lang="en-US" altLang="ja-JP" sz="1800" dirty="0" smtClean="0"/>
              <a:t> implant</a:t>
            </a:r>
            <a:endParaRPr kumimoji="1" lang="en-US" altLang="ja-JP" sz="1800" dirty="0" smtClean="0"/>
          </a:p>
          <a:p>
            <a:pPr lvl="1"/>
            <a:r>
              <a:rPr lang="en-US" altLang="ja-JP" sz="2000" dirty="0" smtClean="0"/>
              <a:t>the electron layer must be </a:t>
            </a:r>
          </a:p>
          <a:p>
            <a:pPr lvl="2"/>
            <a:r>
              <a:rPr lang="en-US" altLang="ja-JP" sz="1800" dirty="0" smtClean="0"/>
              <a:t>interrupted (p-stop), or</a:t>
            </a:r>
          </a:p>
          <a:p>
            <a:pPr lvl="2"/>
            <a:r>
              <a:rPr lang="en-US" altLang="ja-JP" sz="1800" dirty="0" smtClean="0"/>
              <a:t>cancelled (p-spray)</a:t>
            </a: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INFIERI2013, 2013/7/12, Y. Unno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E4CC-B235-204F-859A-4C59541B11F9}" type="slidenum">
              <a:rPr kumimoji="1" lang="ja-JP" altLang="en-US" smtClean="0"/>
              <a:t>38</a:t>
            </a:fld>
            <a:endParaRPr kumimoji="1" lang="ja-JP" altLang="en-US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216400" y="3822097"/>
            <a:ext cx="1493520" cy="54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ja-JP" dirty="0" smtClean="0"/>
              <a:t>Single</a:t>
            </a:r>
            <a:r>
              <a:rPr kumimoji="1" lang="en-US" altLang="ja-JP" dirty="0" smtClean="0"/>
              <a:t>-side </a:t>
            </a:r>
            <a:r>
              <a:rPr lang="en-US" altLang="ja-JP" dirty="0" smtClean="0"/>
              <a:t>mask </a:t>
            </a:r>
            <a:r>
              <a:rPr kumimoji="1" lang="en-US" altLang="ja-JP" dirty="0" smtClean="0"/>
              <a:t>process</a:t>
            </a:r>
            <a:endParaRPr kumimoji="1" lang="ja-JP" altLang="en-US" dirty="0"/>
          </a:p>
        </p:txBody>
      </p:sp>
      <p:pic>
        <p:nvPicPr>
          <p:cNvPr id="7" name="図 6" descr="n-in-n_siliconSensorStructur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177" y="1094893"/>
            <a:ext cx="3075423" cy="1369245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589280" y="658865"/>
            <a:ext cx="9288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n-in-n</a:t>
            </a:r>
            <a:endParaRPr kumimoji="1" lang="ja-JP" altLang="en-US" sz="2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985520" y="1554480"/>
            <a:ext cx="1877587" cy="54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kumimoji="1" lang="en-US" altLang="ja-JP" dirty="0" smtClean="0"/>
              <a:t>Radiation damage</a:t>
            </a:r>
          </a:p>
          <a:p>
            <a:pPr>
              <a:lnSpc>
                <a:spcPct val="80000"/>
              </a:lnSpc>
            </a:pPr>
            <a:r>
              <a:rPr kumimoji="1" lang="en-US" altLang="ja-JP" dirty="0" smtClean="0"/>
              <a:t>n-bulk</a:t>
            </a:r>
            <a:r>
              <a:rPr lang="en-US" altLang="ja-JP" dirty="0"/>
              <a:t> </a:t>
            </a:r>
            <a:r>
              <a:rPr lang="en-US" altLang="ja-JP" dirty="0" smtClean="0"/>
              <a:t>→ “p”-bulk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667760" y="1554480"/>
            <a:ext cx="1493520" cy="54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kumimoji="1" lang="en-US" altLang="ja-JP" dirty="0" smtClean="0"/>
              <a:t>Double-side </a:t>
            </a:r>
            <a:r>
              <a:rPr lang="en-US" altLang="ja-JP" dirty="0" smtClean="0"/>
              <a:t>mask </a:t>
            </a:r>
            <a:r>
              <a:rPr kumimoji="1" lang="en-US" altLang="ja-JP" dirty="0" smtClean="0"/>
              <a:t>process</a:t>
            </a:r>
            <a:endParaRPr kumimoji="1" lang="ja-JP" altLang="en-US" dirty="0"/>
          </a:p>
        </p:txBody>
      </p:sp>
      <p:cxnSp>
        <p:nvCxnSpPr>
          <p:cNvPr id="12" name="直線矢印コネクタ 11"/>
          <p:cNvCxnSpPr/>
          <p:nvPr/>
        </p:nvCxnSpPr>
        <p:spPr>
          <a:xfrm flipH="1" flipV="1">
            <a:off x="3413760" y="1229360"/>
            <a:ext cx="254000" cy="3251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 flipH="1">
            <a:off x="3413760" y="2099245"/>
            <a:ext cx="254000" cy="2273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416560" y="1229360"/>
            <a:ext cx="3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</a:t>
            </a:r>
            <a:r>
              <a:rPr kumimoji="1" lang="en-US" altLang="ja-JP" baseline="30000" dirty="0" smtClean="0"/>
              <a:t>+</a:t>
            </a:r>
            <a:endParaRPr kumimoji="1" lang="ja-JP" altLang="en-US" baseline="300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944880" y="1229360"/>
            <a:ext cx="3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</a:t>
            </a:r>
            <a:r>
              <a:rPr kumimoji="1" lang="en-US" altLang="ja-JP" baseline="30000" dirty="0" smtClean="0"/>
              <a:t>+</a:t>
            </a:r>
            <a:endParaRPr kumimoji="1" lang="ja-JP" altLang="en-US" baseline="300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01040" y="1899920"/>
            <a:ext cx="3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</a:t>
            </a:r>
            <a:r>
              <a:rPr kumimoji="1" lang="en-US" altLang="ja-JP" baseline="30000" dirty="0" smtClean="0"/>
              <a:t>+</a:t>
            </a:r>
            <a:endParaRPr kumimoji="1" lang="ja-JP" altLang="en-US" baseline="300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932906" y="1249680"/>
            <a:ext cx="3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</a:t>
            </a:r>
            <a:r>
              <a:rPr kumimoji="1" lang="en-US" altLang="ja-JP" baseline="30000" dirty="0" smtClean="0"/>
              <a:t>+</a:t>
            </a:r>
            <a:endParaRPr kumimoji="1" lang="ja-JP" altLang="en-US" baseline="300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932906" y="1899920"/>
            <a:ext cx="3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</a:t>
            </a:r>
            <a:r>
              <a:rPr kumimoji="1" lang="en-US" altLang="ja-JP" baseline="30000" dirty="0" smtClean="0"/>
              <a:t>+</a:t>
            </a:r>
            <a:endParaRPr kumimoji="1" lang="ja-JP" altLang="en-US" baseline="30000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667067" y="1079890"/>
            <a:ext cx="905454" cy="3924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50000"/>
              </a:lnSpc>
            </a:pPr>
            <a:r>
              <a:rPr kumimoji="1" lang="en-US" altLang="ja-JP" dirty="0" smtClean="0"/>
              <a:t>+ +   + +</a:t>
            </a:r>
          </a:p>
          <a:p>
            <a:pPr>
              <a:lnSpc>
                <a:spcPct val="50000"/>
              </a:lnSpc>
            </a:pPr>
            <a:r>
              <a:rPr lang="en-US" altLang="ja-JP" dirty="0" smtClean="0"/>
              <a:t>-  -    -  -</a:t>
            </a:r>
            <a:endParaRPr kumimoji="1" lang="ja-JP" altLang="en-US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440860" y="1084733"/>
            <a:ext cx="657602" cy="3924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50000"/>
              </a:lnSpc>
            </a:pPr>
            <a:r>
              <a:rPr kumimoji="1" lang="en-US" altLang="ja-JP" dirty="0" smtClean="0"/>
              <a:t>+ + +</a:t>
            </a:r>
          </a:p>
          <a:p>
            <a:pPr>
              <a:lnSpc>
                <a:spcPct val="50000"/>
              </a:lnSpc>
            </a:pPr>
            <a:r>
              <a:rPr lang="en-US" altLang="ja-JP" dirty="0" smtClean="0"/>
              <a:t>-  -  -</a:t>
            </a:r>
            <a:endParaRPr kumimoji="1" lang="ja-JP" altLang="en-US" dirty="0"/>
          </a:p>
        </p:txBody>
      </p:sp>
      <p:grpSp>
        <p:nvGrpSpPr>
          <p:cNvPr id="42" name="図形グループ 41"/>
          <p:cNvGrpSpPr/>
          <p:nvPr/>
        </p:nvGrpSpPr>
        <p:grpSpPr>
          <a:xfrm>
            <a:off x="207006" y="2982250"/>
            <a:ext cx="4009394" cy="2127960"/>
            <a:chOff x="207006" y="2982250"/>
            <a:chExt cx="4009394" cy="2127960"/>
          </a:xfrm>
        </p:grpSpPr>
        <p:pic>
          <p:nvPicPr>
            <p:cNvPr id="6" name="図 5" descr="n-in-p_siliconSensorStructure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7006" y="3505470"/>
              <a:ext cx="3721262" cy="1604740"/>
            </a:xfrm>
            <a:prstGeom prst="rect">
              <a:avLst/>
            </a:prstGeom>
          </p:spPr>
        </p:pic>
        <p:sp>
          <p:nvSpPr>
            <p:cNvPr id="15" name="テキスト ボックス 14"/>
            <p:cNvSpPr txBox="1"/>
            <p:nvPr/>
          </p:nvSpPr>
          <p:spPr>
            <a:xfrm>
              <a:off x="1146067" y="4084320"/>
              <a:ext cx="1877587" cy="5447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kumimoji="1" lang="en-US" altLang="ja-JP" dirty="0" smtClean="0"/>
                <a:t>Radiation damage</a:t>
              </a:r>
            </a:p>
            <a:p>
              <a:pPr>
                <a:lnSpc>
                  <a:spcPct val="80000"/>
                </a:lnSpc>
              </a:pPr>
              <a:r>
                <a:rPr lang="en-US" altLang="ja-JP" dirty="0"/>
                <a:t>p</a:t>
              </a:r>
              <a:r>
                <a:rPr kumimoji="1" lang="en-US" altLang="ja-JP" dirty="0" smtClean="0"/>
                <a:t>-bulk</a:t>
              </a:r>
              <a:r>
                <a:rPr lang="en-US" altLang="ja-JP" dirty="0"/>
                <a:t> </a:t>
              </a:r>
              <a:r>
                <a:rPr lang="en-US" altLang="ja-JP" dirty="0" smtClean="0"/>
                <a:t>→ “p”-bulk</a:t>
              </a:r>
              <a:endParaRPr kumimoji="1" lang="ja-JP" altLang="en-US" dirty="0"/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589280" y="2982250"/>
              <a:ext cx="105289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800" dirty="0" smtClean="0"/>
                <a:t>n-in-p</a:t>
              </a:r>
              <a:endParaRPr kumimoji="1" lang="ja-JP" altLang="en-US" sz="2800" dirty="0"/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402907" y="3714988"/>
              <a:ext cx="3825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n</a:t>
              </a:r>
              <a:r>
                <a:rPr kumimoji="1" lang="en-US" altLang="ja-JP" baseline="30000" dirty="0" smtClean="0"/>
                <a:t>+</a:t>
              </a:r>
              <a:endParaRPr kumimoji="1" lang="ja-JP" altLang="en-US" baseline="30000" dirty="0"/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1042987" y="3714988"/>
              <a:ext cx="3825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p</a:t>
              </a:r>
              <a:r>
                <a:rPr kumimoji="1" lang="en-US" altLang="ja-JP" baseline="30000" dirty="0" smtClean="0"/>
                <a:t>+</a:t>
              </a:r>
              <a:endParaRPr kumimoji="1" lang="ja-JP" altLang="en-US" baseline="30000" dirty="0"/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3545681" y="3725148"/>
              <a:ext cx="3825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p</a:t>
              </a:r>
              <a:r>
                <a:rPr kumimoji="1" lang="en-US" altLang="ja-JP" baseline="30000" dirty="0" smtClean="0"/>
                <a:t>+</a:t>
              </a:r>
              <a:endParaRPr kumimoji="1" lang="ja-JP" altLang="en-US" baseline="30000" dirty="0"/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1642172" y="4547805"/>
              <a:ext cx="3825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p</a:t>
              </a:r>
              <a:r>
                <a:rPr kumimoji="1" lang="en-US" altLang="ja-JP" baseline="30000" dirty="0" smtClean="0"/>
                <a:t>+</a:t>
              </a:r>
              <a:endParaRPr kumimoji="1" lang="ja-JP" altLang="en-US" baseline="30000" dirty="0"/>
            </a:p>
          </p:txBody>
        </p:sp>
        <p:cxnSp>
          <p:nvCxnSpPr>
            <p:cNvPr id="29" name="直線矢印コネクタ 28"/>
            <p:cNvCxnSpPr/>
            <p:nvPr/>
          </p:nvCxnSpPr>
          <p:spPr>
            <a:xfrm flipH="1" flipV="1">
              <a:off x="4003040" y="3725148"/>
              <a:ext cx="213360" cy="19661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テキスト ボックス 30"/>
            <p:cNvSpPr txBox="1"/>
            <p:nvPr/>
          </p:nvSpPr>
          <p:spPr>
            <a:xfrm>
              <a:off x="788987" y="3508130"/>
              <a:ext cx="905454" cy="3924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50000"/>
                </a:lnSpc>
              </a:pPr>
              <a:r>
                <a:rPr kumimoji="1" lang="en-US" altLang="ja-JP" dirty="0" smtClean="0"/>
                <a:t>+ +   + +</a:t>
              </a:r>
            </a:p>
            <a:p>
              <a:pPr>
                <a:lnSpc>
                  <a:spcPct val="50000"/>
                </a:lnSpc>
              </a:pPr>
              <a:r>
                <a:rPr lang="en-US" altLang="ja-JP" dirty="0" smtClean="0"/>
                <a:t>-  -    -  -</a:t>
              </a:r>
              <a:endParaRPr kumimoji="1" lang="ja-JP" altLang="en-US" dirty="0"/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2923639" y="3512973"/>
              <a:ext cx="657602" cy="3924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50000"/>
                </a:lnSpc>
              </a:pPr>
              <a:r>
                <a:rPr kumimoji="1" lang="en-US" altLang="ja-JP" dirty="0" smtClean="0"/>
                <a:t>+ + +</a:t>
              </a:r>
            </a:p>
            <a:p>
              <a:pPr>
                <a:lnSpc>
                  <a:spcPct val="50000"/>
                </a:lnSpc>
              </a:pPr>
              <a:r>
                <a:rPr lang="en-US" altLang="ja-JP" dirty="0" smtClean="0"/>
                <a:t>-  -  -</a:t>
              </a:r>
              <a:endParaRPr kumimoji="1" lang="ja-JP" altLang="en-US" dirty="0"/>
            </a:p>
          </p:txBody>
        </p:sp>
      </p:grpSp>
      <p:sp>
        <p:nvSpPr>
          <p:cNvPr id="35" name="テキスト ボックス 34"/>
          <p:cNvSpPr txBox="1"/>
          <p:nvPr/>
        </p:nvSpPr>
        <p:spPr>
          <a:xfrm>
            <a:off x="4358641" y="4585765"/>
            <a:ext cx="1229360" cy="54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kumimoji="1" lang="en-US" altLang="ja-JP" dirty="0" smtClean="0"/>
              <a:t>Diffusion process</a:t>
            </a:r>
            <a:endParaRPr kumimoji="1" lang="ja-JP" altLang="en-US" dirty="0"/>
          </a:p>
        </p:txBody>
      </p:sp>
      <p:cxnSp>
        <p:nvCxnSpPr>
          <p:cNvPr id="37" name="直線矢印コネクタ 36"/>
          <p:cNvCxnSpPr>
            <a:stCxn id="35" idx="1"/>
          </p:cNvCxnSpPr>
          <p:nvPr/>
        </p:nvCxnSpPr>
        <p:spPr>
          <a:xfrm flipH="1">
            <a:off x="4003040" y="4858148"/>
            <a:ext cx="355601" cy="1405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/>
          <p:cNvSpPr txBox="1"/>
          <p:nvPr/>
        </p:nvSpPr>
        <p:spPr>
          <a:xfrm>
            <a:off x="207006" y="5130530"/>
            <a:ext cx="4006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ATLAS choice for strip sensors for HL-LHC</a:t>
            </a:r>
            <a:endParaRPr kumimoji="1" lang="ja-JP" altLang="en-US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249567" y="2484458"/>
            <a:ext cx="3331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(LHC pixel sensors of ATLAS, CMS)</a:t>
            </a:r>
            <a:endParaRPr kumimoji="1" lang="ja-JP" altLang="en-US" dirty="0"/>
          </a:p>
        </p:txBody>
      </p:sp>
      <p:sp>
        <p:nvSpPr>
          <p:cNvPr id="40" name="テキスト ボックス 39"/>
          <p:cNvSpPr txBox="1"/>
          <p:nvPr/>
        </p:nvSpPr>
        <p:spPr>
          <a:xfrm flipV="1">
            <a:off x="2440860" y="2080413"/>
            <a:ext cx="657602" cy="3924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50000"/>
              </a:lnSpc>
            </a:pPr>
            <a:r>
              <a:rPr kumimoji="1" lang="en-US" altLang="ja-JP" dirty="0" smtClean="0"/>
              <a:t>+ + +</a:t>
            </a:r>
          </a:p>
          <a:p>
            <a:pPr>
              <a:lnSpc>
                <a:spcPct val="50000"/>
              </a:lnSpc>
            </a:pPr>
            <a:r>
              <a:rPr lang="en-US" altLang="ja-JP" dirty="0" smtClean="0"/>
              <a:t>-  -  -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8186966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n-in-p sensors for HL-LHC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940795"/>
            <a:ext cx="8229600" cy="2122783"/>
          </a:xfrm>
        </p:spPr>
        <p:txBody>
          <a:bodyPr>
            <a:noAutofit/>
          </a:bodyPr>
          <a:lstStyle/>
          <a:p>
            <a:r>
              <a:rPr lang="en-US" altLang="ja-JP" sz="2400" dirty="0" smtClean="0"/>
              <a:t>Sensors</a:t>
            </a:r>
            <a:r>
              <a:rPr lang="en-US" altLang="ja-JP" sz="2400" dirty="0"/>
              <a:t> </a:t>
            </a:r>
            <a:r>
              <a:rPr kumimoji="1" lang="en-US" altLang="ja-JP" sz="2400" dirty="0" smtClean="0"/>
              <a:t>with the p-stop isolation</a:t>
            </a:r>
          </a:p>
          <a:p>
            <a:r>
              <a:rPr lang="en-US" altLang="ja-JP" sz="2400" dirty="0" smtClean="0"/>
              <a:t>Operable </a:t>
            </a:r>
            <a:r>
              <a:rPr lang="en-US" altLang="ja-JP" sz="2400" dirty="0"/>
              <a:t>to 1000 V bias </a:t>
            </a:r>
            <a:r>
              <a:rPr lang="en-US" altLang="ja-JP" sz="2400" dirty="0" smtClean="0"/>
              <a:t>voltage. </a:t>
            </a:r>
          </a:p>
          <a:p>
            <a:pPr lvl="1"/>
            <a:r>
              <a:rPr lang="en-US" altLang="ja-JP" sz="2000" dirty="0" smtClean="0"/>
              <a:t>Equivalently, suppressing “</a:t>
            </a:r>
            <a:r>
              <a:rPr lang="en-US" altLang="ja-JP" sz="2000" dirty="0" err="1" smtClean="0"/>
              <a:t>microdischarge</a:t>
            </a:r>
            <a:r>
              <a:rPr lang="en-US" altLang="ja-JP" sz="2000" dirty="0" smtClean="0"/>
              <a:t>” breakdown up to ~1000 V</a:t>
            </a:r>
          </a:p>
          <a:p>
            <a:r>
              <a:rPr lang="en-US" altLang="ja-JP" sz="2400" dirty="0" smtClean="0"/>
              <a:t>How?</a:t>
            </a:r>
          </a:p>
          <a:p>
            <a:pPr lvl="1"/>
            <a:r>
              <a:rPr lang="en-US" altLang="ja-JP" sz="2000" dirty="0" smtClean="0"/>
              <a:t>Those 0, 1, 2, backed by 3</a:t>
            </a:r>
          </a:p>
          <a:p>
            <a:pPr lvl="1"/>
            <a:r>
              <a:rPr kumimoji="1" lang="en-US" altLang="ja-JP" sz="2000" dirty="0" smtClean="0"/>
              <a:t>In addition, protection against beam splash: punch-through-protection (PTP) structure</a:t>
            </a:r>
            <a:endParaRPr kumimoji="1" lang="en-US" altLang="ja-JP" sz="2000" dirty="0"/>
          </a:p>
          <a:p>
            <a:endParaRPr kumimoji="1" lang="en-US" altLang="ja-JP" sz="2400" dirty="0" smtClean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E4CC-B235-204F-859A-4C59541B11F9}" type="slidenum">
              <a:rPr kumimoji="1" lang="ja-JP" altLang="en-US" smtClean="0"/>
              <a:t>39</a:t>
            </a:fld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943143" y="3392450"/>
            <a:ext cx="1052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n-in-p</a:t>
            </a:r>
            <a:endParaRPr kumimoji="1" lang="ja-JP" altLang="en-US" sz="2800" dirty="0"/>
          </a:p>
        </p:txBody>
      </p:sp>
      <p:grpSp>
        <p:nvGrpSpPr>
          <p:cNvPr id="19" name="図形グループ 18"/>
          <p:cNvGrpSpPr/>
          <p:nvPr/>
        </p:nvGrpSpPr>
        <p:grpSpPr>
          <a:xfrm>
            <a:off x="2579097" y="4149350"/>
            <a:ext cx="3721262" cy="1604740"/>
            <a:chOff x="2406377" y="3381000"/>
            <a:chExt cx="3721262" cy="1604740"/>
          </a:xfrm>
        </p:grpSpPr>
        <p:pic>
          <p:nvPicPr>
            <p:cNvPr id="7" name="図 6" descr="n-in-p_siliconSensorStructure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06377" y="3381000"/>
              <a:ext cx="3721262" cy="1604740"/>
            </a:xfrm>
            <a:prstGeom prst="rect">
              <a:avLst/>
            </a:prstGeom>
          </p:spPr>
        </p:pic>
        <p:sp>
          <p:nvSpPr>
            <p:cNvPr id="8" name="テキスト ボックス 7"/>
            <p:cNvSpPr txBox="1"/>
            <p:nvPr/>
          </p:nvSpPr>
          <p:spPr>
            <a:xfrm>
              <a:off x="3345438" y="3959850"/>
              <a:ext cx="1877587" cy="5447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kumimoji="1" lang="en-US" altLang="ja-JP" dirty="0" smtClean="0"/>
                <a:t>Radiation damage</a:t>
              </a:r>
            </a:p>
            <a:p>
              <a:pPr>
                <a:lnSpc>
                  <a:spcPct val="80000"/>
                </a:lnSpc>
              </a:pPr>
              <a:r>
                <a:rPr lang="en-US" altLang="ja-JP" dirty="0"/>
                <a:t>p</a:t>
              </a:r>
              <a:r>
                <a:rPr kumimoji="1" lang="en-US" altLang="ja-JP" dirty="0" smtClean="0"/>
                <a:t>-bulk</a:t>
              </a:r>
              <a:r>
                <a:rPr lang="en-US" altLang="ja-JP" dirty="0"/>
                <a:t> </a:t>
              </a:r>
              <a:r>
                <a:rPr lang="en-US" altLang="ja-JP" dirty="0" smtClean="0"/>
                <a:t>→ “p”-bulk</a:t>
              </a:r>
              <a:endParaRPr kumimoji="1" lang="ja-JP" altLang="en-US" dirty="0"/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2602278" y="3590518"/>
              <a:ext cx="3825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n</a:t>
              </a:r>
              <a:r>
                <a:rPr kumimoji="1" lang="en-US" altLang="ja-JP" baseline="30000" dirty="0" smtClean="0"/>
                <a:t>+</a:t>
              </a:r>
              <a:endParaRPr kumimoji="1" lang="ja-JP" altLang="en-US" baseline="30000" dirty="0"/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3242358" y="3590518"/>
              <a:ext cx="3825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p</a:t>
              </a:r>
              <a:r>
                <a:rPr kumimoji="1" lang="en-US" altLang="ja-JP" baseline="30000" dirty="0" smtClean="0"/>
                <a:t>+</a:t>
              </a:r>
              <a:endParaRPr kumimoji="1" lang="ja-JP" altLang="en-US" baseline="30000" dirty="0"/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5745052" y="3600678"/>
              <a:ext cx="3825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p</a:t>
              </a:r>
              <a:r>
                <a:rPr kumimoji="1" lang="en-US" altLang="ja-JP" baseline="30000" dirty="0" smtClean="0"/>
                <a:t>+</a:t>
              </a:r>
              <a:endParaRPr kumimoji="1" lang="ja-JP" altLang="en-US" baseline="30000" dirty="0"/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3841543" y="4423335"/>
              <a:ext cx="3825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p</a:t>
              </a:r>
              <a:r>
                <a:rPr kumimoji="1" lang="en-US" altLang="ja-JP" baseline="30000" dirty="0" smtClean="0"/>
                <a:t>+</a:t>
              </a:r>
              <a:endParaRPr kumimoji="1" lang="ja-JP" altLang="en-US" baseline="30000" dirty="0"/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2988358" y="3383660"/>
              <a:ext cx="905454" cy="3924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50000"/>
                </a:lnSpc>
              </a:pPr>
              <a:r>
                <a:rPr kumimoji="1" lang="en-US" altLang="ja-JP" dirty="0" smtClean="0"/>
                <a:t>+ +   + +</a:t>
              </a:r>
            </a:p>
            <a:p>
              <a:pPr>
                <a:lnSpc>
                  <a:spcPct val="50000"/>
                </a:lnSpc>
              </a:pPr>
              <a:r>
                <a:rPr lang="en-US" altLang="ja-JP" dirty="0" smtClean="0"/>
                <a:t>-  -    -  -</a:t>
              </a:r>
              <a:endParaRPr kumimoji="1" lang="ja-JP" altLang="en-US" dirty="0"/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5123010" y="3388503"/>
              <a:ext cx="657602" cy="3924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50000"/>
                </a:lnSpc>
              </a:pPr>
              <a:r>
                <a:rPr kumimoji="1" lang="en-US" altLang="ja-JP" dirty="0" smtClean="0"/>
                <a:t>+ + +</a:t>
              </a:r>
            </a:p>
            <a:p>
              <a:pPr>
                <a:lnSpc>
                  <a:spcPct val="50000"/>
                </a:lnSpc>
              </a:pPr>
              <a:r>
                <a:rPr lang="en-US" altLang="ja-JP" dirty="0" smtClean="0"/>
                <a:t>-  -  -</a:t>
              </a:r>
              <a:endParaRPr kumimoji="1" lang="ja-JP" altLang="en-US" dirty="0"/>
            </a:p>
          </p:txBody>
        </p:sp>
      </p:grpSp>
      <p:sp>
        <p:nvSpPr>
          <p:cNvPr id="17" name="テキスト ボックス 16"/>
          <p:cNvSpPr txBox="1"/>
          <p:nvPr/>
        </p:nvSpPr>
        <p:spPr>
          <a:xfrm>
            <a:off x="1467736" y="3063578"/>
            <a:ext cx="2288547" cy="99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indent="-355600">
              <a:lnSpc>
                <a:spcPct val="80000"/>
              </a:lnSpc>
            </a:pPr>
            <a:r>
              <a:rPr kumimoji="1" lang="en-US" altLang="ja-JP" sz="2400" dirty="0" smtClean="0"/>
              <a:t>① Optimization of p-stop structure</a:t>
            </a:r>
            <a:endParaRPr kumimoji="1" lang="ja-JP" altLang="en-US" sz="24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917772" y="3065223"/>
            <a:ext cx="2288547" cy="695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indent="-355600">
              <a:lnSpc>
                <a:spcPct val="80000"/>
              </a:lnSpc>
            </a:pPr>
            <a:r>
              <a:rPr lang="en-US" altLang="ja-JP" sz="2400" dirty="0"/>
              <a:t>②</a:t>
            </a:r>
            <a:r>
              <a:rPr kumimoji="1" lang="en-US" altLang="ja-JP" sz="2400" dirty="0" smtClean="0"/>
              <a:t> Optimization of edge width </a:t>
            </a:r>
            <a:endParaRPr kumimoji="1" lang="ja-JP" altLang="en-US" sz="2400" dirty="0"/>
          </a:p>
        </p:txBody>
      </p:sp>
      <p:cxnSp>
        <p:nvCxnSpPr>
          <p:cNvPr id="21" name="直線矢印コネクタ 20"/>
          <p:cNvCxnSpPr/>
          <p:nvPr/>
        </p:nvCxnSpPr>
        <p:spPr>
          <a:xfrm>
            <a:off x="3124200" y="3760798"/>
            <a:ext cx="393958" cy="3885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/>
          <p:nvPr/>
        </p:nvCxnSpPr>
        <p:spPr>
          <a:xfrm flipH="1">
            <a:off x="5638800" y="3582670"/>
            <a:ext cx="518160" cy="5666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3127788" y="5781707"/>
            <a:ext cx="5100497" cy="695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indent="-355600">
              <a:lnSpc>
                <a:spcPct val="80000"/>
              </a:lnSpc>
            </a:pPr>
            <a:r>
              <a:rPr lang="en-US" altLang="ja-JP" sz="2400" dirty="0" smtClean="0"/>
              <a:t>③</a:t>
            </a:r>
            <a:r>
              <a:rPr kumimoji="1" lang="en-US" altLang="ja-JP" sz="2400" dirty="0" smtClean="0"/>
              <a:t> Understanding the physics</a:t>
            </a:r>
          </a:p>
          <a:p>
            <a:pPr marL="355600" indent="-355600">
              <a:lnSpc>
                <a:spcPct val="80000"/>
              </a:lnSpc>
            </a:pPr>
            <a:r>
              <a:rPr lang="en-US" altLang="ja-JP" sz="2400" dirty="0" smtClean="0"/>
              <a:t>←</a:t>
            </a:r>
            <a:r>
              <a:rPr lang="en-US" altLang="ja-JP" sz="2400" dirty="0"/>
              <a:t> </a:t>
            </a:r>
            <a:r>
              <a:rPr lang="en-US" altLang="ja-JP" sz="2400" dirty="0" smtClean="0"/>
              <a:t>Technology CAD (TCAD) simulation</a:t>
            </a:r>
            <a:r>
              <a:rPr kumimoji="1" lang="en-US" altLang="ja-JP" sz="2400" dirty="0" smtClean="0"/>
              <a:t> </a:t>
            </a:r>
            <a:endParaRPr kumimoji="1" lang="ja-JP" altLang="en-US" sz="24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33296" y="4684496"/>
            <a:ext cx="2345764" cy="695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indent="-355600">
              <a:lnSpc>
                <a:spcPct val="80000"/>
              </a:lnSpc>
            </a:pPr>
            <a:r>
              <a:rPr lang="en-US" altLang="ja-JP" sz="2400" dirty="0"/>
              <a:t>⓪</a:t>
            </a:r>
            <a:r>
              <a:rPr kumimoji="1" lang="en-US" altLang="ja-JP" sz="2400" dirty="0" smtClean="0"/>
              <a:t> Hardening the strip edges</a:t>
            </a:r>
            <a:endParaRPr kumimoji="1" lang="ja-JP" altLang="en-US" sz="2400" dirty="0"/>
          </a:p>
        </p:txBody>
      </p:sp>
      <p:cxnSp>
        <p:nvCxnSpPr>
          <p:cNvPr id="20" name="直線矢印コネクタ 19"/>
          <p:cNvCxnSpPr/>
          <p:nvPr/>
        </p:nvCxnSpPr>
        <p:spPr>
          <a:xfrm flipV="1">
            <a:off x="2349500" y="4358868"/>
            <a:ext cx="425498" cy="3693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7856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Your Lecturer</a:t>
            </a:r>
            <a:endParaRPr kumimoji="1" lang="ja-JP" altLang="en-US" dirty="0"/>
          </a:p>
        </p:txBody>
      </p:sp>
      <p:grpSp>
        <p:nvGrpSpPr>
          <p:cNvPr id="30" name="図形グループ 29"/>
          <p:cNvGrpSpPr/>
          <p:nvPr/>
        </p:nvGrpSpPr>
        <p:grpSpPr>
          <a:xfrm>
            <a:off x="2660490" y="846780"/>
            <a:ext cx="4179264" cy="3347734"/>
            <a:chOff x="2660490" y="846780"/>
            <a:chExt cx="4179264" cy="3347734"/>
          </a:xfrm>
        </p:grpSpPr>
        <p:grpSp>
          <p:nvGrpSpPr>
            <p:cNvPr id="27" name="図形グループ 26"/>
            <p:cNvGrpSpPr/>
            <p:nvPr/>
          </p:nvGrpSpPr>
          <p:grpSpPr>
            <a:xfrm>
              <a:off x="2660490" y="940795"/>
              <a:ext cx="4179264" cy="3253719"/>
              <a:chOff x="2660490" y="940795"/>
              <a:chExt cx="4179264" cy="3253719"/>
            </a:xfrm>
          </p:grpSpPr>
          <p:pic>
            <p:nvPicPr>
              <p:cNvPr id="8" name="図 7" descr="No.01-fig.07.jpg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60490" y="940795"/>
                <a:ext cx="4179264" cy="3253719"/>
              </a:xfrm>
              <a:prstGeom prst="rect">
                <a:avLst/>
              </a:prstGeom>
            </p:spPr>
          </p:pic>
          <p:sp>
            <p:nvSpPr>
              <p:cNvPr id="26" name="テキスト ボックス 25"/>
              <p:cNvSpPr txBox="1"/>
              <p:nvPr/>
            </p:nvSpPr>
            <p:spPr>
              <a:xfrm>
                <a:off x="4786971" y="1164320"/>
                <a:ext cx="116410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b="1" i="1" dirty="0" smtClean="0">
                    <a:latin typeface="Times"/>
                    <a:cs typeface="Times"/>
                  </a:rPr>
                  <a:t>Mt. Tsukuba</a:t>
                </a:r>
                <a:endParaRPr kumimoji="1" lang="ja-JP" altLang="en-US" sz="1400" b="1" i="1" dirty="0">
                  <a:latin typeface="Times"/>
                  <a:cs typeface="Times"/>
                </a:endParaRPr>
              </a:p>
            </p:txBody>
          </p:sp>
        </p:grpSp>
        <p:sp>
          <p:nvSpPr>
            <p:cNvPr id="14" name="テキスト ボックス 13"/>
            <p:cNvSpPr txBox="1"/>
            <p:nvPr/>
          </p:nvSpPr>
          <p:spPr>
            <a:xfrm>
              <a:off x="2809881" y="846780"/>
              <a:ext cx="220369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 smtClean="0">
                  <a:solidFill>
                    <a:srgbClr val="FFFF00"/>
                  </a:solidFill>
                </a:rPr>
                <a:t>..is from KEK, Japan</a:t>
              </a:r>
              <a:endParaRPr kumimoji="1" lang="ja-JP" altLang="en-US" sz="2000" dirty="0">
                <a:solidFill>
                  <a:srgbClr val="FFFF00"/>
                </a:solidFill>
              </a:endParaRPr>
            </a:p>
          </p:txBody>
        </p:sp>
      </p:grpSp>
      <p:pic>
        <p:nvPicPr>
          <p:cNvPr id="7" name="図 6" descr="04320001R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20" y="940795"/>
            <a:ext cx="2326770" cy="2908461"/>
          </a:xfrm>
          <a:prstGeom prst="rect">
            <a:avLst/>
          </a:prstGeom>
        </p:spPr>
      </p:pic>
      <p:grpSp>
        <p:nvGrpSpPr>
          <p:cNvPr id="22" name="図形グループ 21"/>
          <p:cNvGrpSpPr/>
          <p:nvPr/>
        </p:nvGrpSpPr>
        <p:grpSpPr>
          <a:xfrm>
            <a:off x="5150804" y="546878"/>
            <a:ext cx="3890225" cy="2317338"/>
            <a:chOff x="5150804" y="546878"/>
            <a:chExt cx="3890225" cy="2317338"/>
          </a:xfrm>
        </p:grpSpPr>
        <p:pic>
          <p:nvPicPr>
            <p:cNvPr id="11" name="図 10" descr="sangokan1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92215" y="585164"/>
              <a:ext cx="2848814" cy="2279052"/>
            </a:xfrm>
            <a:prstGeom prst="rect">
              <a:avLst/>
            </a:prstGeom>
          </p:spPr>
        </p:pic>
        <p:cxnSp>
          <p:nvCxnSpPr>
            <p:cNvPr id="20" name="直線矢印コネクタ 19"/>
            <p:cNvCxnSpPr/>
            <p:nvPr/>
          </p:nvCxnSpPr>
          <p:spPr>
            <a:xfrm flipV="1">
              <a:off x="5150804" y="2169863"/>
              <a:ext cx="1217142" cy="570866"/>
            </a:xfrm>
            <a:prstGeom prst="straightConnector1">
              <a:avLst/>
            </a:prstGeom>
            <a:ln w="50800">
              <a:solidFill>
                <a:srgbClr val="FFFF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テキスト ボックス 20"/>
            <p:cNvSpPr txBox="1"/>
            <p:nvPr/>
          </p:nvSpPr>
          <p:spPr>
            <a:xfrm>
              <a:off x="6306240" y="546878"/>
              <a:ext cx="1302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>
                  <a:solidFill>
                    <a:srgbClr val="FFFF00"/>
                  </a:solidFill>
                </a:rPr>
                <a:t>.. his office</a:t>
              </a:r>
              <a:endParaRPr kumimoji="1" lang="ja-JP" altLang="en-US" sz="2000" dirty="0">
                <a:solidFill>
                  <a:srgbClr val="FFFF00"/>
                </a:solidFill>
              </a:endParaRPr>
            </a:p>
          </p:txBody>
        </p:sp>
      </p:grpSp>
      <p:sp>
        <p:nvSpPr>
          <p:cNvPr id="24" name="テキスト ボックス 23"/>
          <p:cNvSpPr txBox="1"/>
          <p:nvPr/>
        </p:nvSpPr>
        <p:spPr>
          <a:xfrm>
            <a:off x="5122131" y="6196540"/>
            <a:ext cx="3682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… working for an experiment at CERN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80800" y="4212155"/>
            <a:ext cx="4617971" cy="1290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kumimoji="1" lang="en-US" altLang="ja-JP" sz="3200" dirty="0" smtClean="0"/>
              <a:t>Yoshinobu UNNO</a:t>
            </a:r>
          </a:p>
          <a:p>
            <a:pPr>
              <a:lnSpc>
                <a:spcPct val="80000"/>
              </a:lnSpc>
            </a:pPr>
            <a:r>
              <a:rPr lang="en-US" altLang="ja-JP" sz="3200" dirty="0" smtClean="0"/>
              <a:t>Professor of KEK</a:t>
            </a:r>
          </a:p>
          <a:p>
            <a:pPr>
              <a:lnSpc>
                <a:spcPct val="80000"/>
              </a:lnSpc>
            </a:pPr>
            <a:r>
              <a:rPr kumimoji="1" lang="en-US" altLang="ja-JP" sz="3200" dirty="0" smtClean="0"/>
              <a:t>ATLAS experiment at CERN</a:t>
            </a:r>
            <a:endParaRPr kumimoji="1" lang="ja-JP" altLang="en-US" sz="3200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E4CC-B235-204F-859A-4C59541B11F9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985032" y="3739936"/>
            <a:ext cx="3459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Home of Belle, K2K, … experiments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pic>
        <p:nvPicPr>
          <p:cNvPr id="13" name="Picture 2" descr="CERN-MontBlanc-lett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5178" y="2864216"/>
            <a:ext cx="4312056" cy="3889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1469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図 16" descr="NsubSlimEdgeP_W5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9288" y="3263900"/>
            <a:ext cx="4568825" cy="349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図 13" descr="NsubSlimEdgeW5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9288" y="303213"/>
            <a:ext cx="4568825" cy="349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タイトル 1"/>
          <p:cNvSpPr>
            <a:spLocks noGrp="1"/>
          </p:cNvSpPr>
          <p:nvPr>
            <p:ph type="title"/>
          </p:nvPr>
        </p:nvSpPr>
        <p:spPr>
          <a:xfrm>
            <a:off x="471488" y="123825"/>
            <a:ext cx="8229600" cy="763588"/>
          </a:xfrm>
        </p:spPr>
        <p:txBody>
          <a:bodyPr/>
          <a:lstStyle/>
          <a:p>
            <a:r>
              <a:rPr lang="en-US" altLang="ja-JP" dirty="0" smtClean="0">
                <a:latin typeface="Calibri" charset="0"/>
                <a:ea typeface="ＭＳ Ｐゴシック" charset="0"/>
                <a:cs typeface="ＭＳ Ｐゴシック" charset="0"/>
              </a:rPr>
              <a:t>Study of required edge width</a:t>
            </a:r>
            <a:endParaRPr lang="ja-JP" alt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557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73050" y="2915919"/>
            <a:ext cx="4186238" cy="1144905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en-US" altLang="ja-JP" sz="2000" dirty="0">
                <a:latin typeface="Calibri" charset="0"/>
                <a:ea typeface="ＭＳ Ｐゴシック" charset="0"/>
                <a:cs typeface="ＭＳ Ｐゴシック" charset="0"/>
              </a:rPr>
              <a:t>Results are </a:t>
            </a:r>
            <a:r>
              <a:rPr lang="en-US" altLang="ja-JP" sz="2000" dirty="0" smtClean="0">
                <a:latin typeface="Calibri" charset="0"/>
                <a:ea typeface="ＭＳ Ｐゴシック" charset="0"/>
                <a:cs typeface="ＭＳ Ｐゴシック" charset="0"/>
              </a:rPr>
              <a:t>from </a:t>
            </a:r>
            <a:r>
              <a:rPr lang="en-US" altLang="ja-JP" sz="2000" dirty="0">
                <a:latin typeface="Calibri" charset="0"/>
                <a:ea typeface="ＭＳ Ｐゴシック" charset="0"/>
                <a:cs typeface="ＭＳ Ｐゴシック" charset="0"/>
              </a:rPr>
              <a:t>N-type wafer</a:t>
            </a:r>
          </a:p>
          <a:p>
            <a:pPr>
              <a:lnSpc>
                <a:spcPct val="90000"/>
              </a:lnSpc>
            </a:pPr>
            <a:r>
              <a:rPr lang="en-US" altLang="ja-JP" sz="2000" dirty="0" smtClean="0">
                <a:latin typeface="Calibri" charset="0"/>
                <a:ea typeface="ＭＳ Ｐゴシック" charset="0"/>
                <a:cs typeface="ＭＳ Ｐゴシック" charset="0"/>
              </a:rPr>
              <a:t>Thickness </a:t>
            </a:r>
            <a:r>
              <a:rPr lang="en-US" altLang="ja-JP" sz="2000" dirty="0">
                <a:latin typeface="Calibri" charset="0"/>
                <a:ea typeface="ＭＳ Ｐゴシック" charset="0"/>
                <a:cs typeface="ＭＳ Ｐゴシック" charset="0"/>
              </a:rPr>
              <a:t>(as is, thinned)</a:t>
            </a:r>
          </a:p>
          <a:p>
            <a:pPr lvl="1">
              <a:lnSpc>
                <a:spcPct val="90000"/>
              </a:lnSpc>
            </a:pPr>
            <a:r>
              <a:rPr lang="en-US" altLang="ja-JP" sz="1800" dirty="0">
                <a:latin typeface="Calibri" charset="0"/>
                <a:ea typeface="ＭＳ Ｐゴシック" charset="0"/>
              </a:rPr>
              <a:t>320 (W5), 200 (W7,13) µm</a:t>
            </a:r>
          </a:p>
          <a:p>
            <a:pPr>
              <a:lnSpc>
                <a:spcPct val="90000"/>
              </a:lnSpc>
            </a:pPr>
            <a:r>
              <a:rPr lang="en-US" altLang="ja-JP" sz="2000" dirty="0">
                <a:latin typeface="Calibri" charset="0"/>
                <a:ea typeface="ＭＳ Ｐゴシック" charset="0"/>
                <a:cs typeface="ＭＳ Ｐゴシック" charset="0"/>
              </a:rPr>
              <a:t>Edge implantation</a:t>
            </a:r>
          </a:p>
          <a:p>
            <a:pPr lvl="1">
              <a:lnSpc>
                <a:spcPct val="90000"/>
              </a:lnSpc>
            </a:pPr>
            <a:r>
              <a:rPr lang="en-US" altLang="ja-JP" sz="1800" dirty="0">
                <a:latin typeface="Calibri" charset="0"/>
                <a:ea typeface="ＭＳ Ｐゴシック" charset="0"/>
              </a:rPr>
              <a:t>N+ or P+</a:t>
            </a: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200" smtClean="0">
                <a:solidFill>
                  <a:srgbClr val="898989"/>
                </a:solidFill>
                <a:latin typeface="Calibri" charset="0"/>
              </a:rPr>
              <a:t>INFIERI2013, 2013/7/12, Y. Unno</a:t>
            </a:r>
            <a:endParaRPr lang="ja-JP" altLang="en-US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167BD55-B49E-3544-A8B1-4A4B5DB35D96}" type="slidenum">
              <a:rPr lang="ja-JP" altLang="en-US" sz="1200">
                <a:solidFill>
                  <a:srgbClr val="898989"/>
                </a:solidFill>
                <a:latin typeface="Calibri" charset="0"/>
              </a:rPr>
              <a:pPr/>
              <a:t>40</a:t>
            </a:fld>
            <a:endParaRPr lang="ja-JP" altLang="en-US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23560" name="テキスト ボックス 17"/>
          <p:cNvSpPr txBox="1">
            <a:spLocks noChangeArrowheads="1"/>
          </p:cNvSpPr>
          <p:nvPr/>
        </p:nvSpPr>
        <p:spPr bwMode="auto">
          <a:xfrm>
            <a:off x="6629400" y="871538"/>
            <a:ext cx="1622425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800"/>
              <a:t>N-sub/N-edge</a:t>
            </a:r>
            <a:endParaRPr lang="ja-JP" altLang="en-US" sz="1800"/>
          </a:p>
        </p:txBody>
      </p:sp>
      <p:sp>
        <p:nvSpPr>
          <p:cNvPr id="23561" name="テキスト ボックス 18"/>
          <p:cNvSpPr txBox="1">
            <a:spLocks noChangeArrowheads="1"/>
          </p:cNvSpPr>
          <p:nvPr/>
        </p:nvSpPr>
        <p:spPr bwMode="auto">
          <a:xfrm>
            <a:off x="6673850" y="4327525"/>
            <a:ext cx="1609725" cy="3698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800"/>
              <a:t>N-sub/P-edge</a:t>
            </a:r>
            <a:endParaRPr lang="ja-JP" altLang="en-US" sz="1800"/>
          </a:p>
        </p:txBody>
      </p:sp>
      <p:grpSp>
        <p:nvGrpSpPr>
          <p:cNvPr id="23562" name="図形グループ 19"/>
          <p:cNvGrpSpPr>
            <a:grpSpLocks/>
          </p:cNvGrpSpPr>
          <p:nvPr/>
        </p:nvGrpSpPr>
        <p:grpSpPr bwMode="auto">
          <a:xfrm>
            <a:off x="825500" y="4017963"/>
            <a:ext cx="2762250" cy="1092200"/>
            <a:chOff x="825649" y="3795875"/>
            <a:chExt cx="2761703" cy="1092200"/>
          </a:xfrm>
        </p:grpSpPr>
        <p:sp>
          <p:nvSpPr>
            <p:cNvPr id="23572" name="Rectangle 3"/>
            <p:cNvSpPr>
              <a:spLocks noChangeArrowheads="1"/>
            </p:cNvSpPr>
            <p:nvPr/>
          </p:nvSpPr>
          <p:spPr bwMode="auto">
            <a:xfrm>
              <a:off x="825649" y="3795875"/>
              <a:ext cx="2540000" cy="10922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tIns="0" bIns="0" anchor="ctr" anchorCtr="1"/>
            <a:lstStyle/>
            <a:p>
              <a:r>
                <a:rPr lang="en-US" altLang="ja-JP"/>
                <a:t>N-sub</a:t>
              </a:r>
            </a:p>
          </p:txBody>
        </p:sp>
        <p:sp>
          <p:nvSpPr>
            <p:cNvPr id="23573" name="Rectangle 4"/>
            <p:cNvSpPr>
              <a:spLocks noChangeArrowheads="1"/>
            </p:cNvSpPr>
            <p:nvPr/>
          </p:nvSpPr>
          <p:spPr bwMode="auto">
            <a:xfrm>
              <a:off x="825649" y="3795875"/>
              <a:ext cx="1146175" cy="215900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tIns="0" bIns="0" anchor="ctr" anchorCtr="1"/>
            <a:lstStyle/>
            <a:p>
              <a:pPr algn="ctr">
                <a:lnSpc>
                  <a:spcPts val="1625"/>
                </a:lnSpc>
              </a:pPr>
              <a:r>
                <a:rPr lang="ja-JP" sz="1200">
                  <a:cs typeface="Arial" charset="0"/>
                </a:rPr>
                <a:t>P+</a:t>
              </a:r>
              <a:r>
                <a:rPr lang="ja-JP" sz="1200">
                  <a:latin typeface="ＭＳ Ｐゴシック" charset="0"/>
                </a:rPr>
                <a:t> </a:t>
              </a:r>
              <a:endParaRPr lang="en-US" altLang="ja-JP" sz="1200"/>
            </a:p>
          </p:txBody>
        </p:sp>
        <p:sp>
          <p:nvSpPr>
            <p:cNvPr id="23574" name="Rectangle 5"/>
            <p:cNvSpPr>
              <a:spLocks noChangeArrowheads="1"/>
            </p:cNvSpPr>
            <p:nvPr/>
          </p:nvSpPr>
          <p:spPr bwMode="auto">
            <a:xfrm>
              <a:off x="2286149" y="3795875"/>
              <a:ext cx="381000" cy="215900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tIns="0" bIns="0" anchor="ctr" anchorCtr="1"/>
            <a:lstStyle/>
            <a:p>
              <a:r>
                <a:rPr lang="ja-JP" sz="1200">
                  <a:cs typeface="Arial" charset="0"/>
                </a:rPr>
                <a:t>P+</a:t>
              </a:r>
              <a:endParaRPr lang="en-US" altLang="ja-JP" sz="1200">
                <a:cs typeface="Arial" charset="0"/>
              </a:endParaRPr>
            </a:p>
          </p:txBody>
        </p:sp>
        <p:sp>
          <p:nvSpPr>
            <p:cNvPr id="23575" name="Rectangle 6"/>
            <p:cNvSpPr>
              <a:spLocks noChangeArrowheads="1"/>
            </p:cNvSpPr>
            <p:nvPr/>
          </p:nvSpPr>
          <p:spPr bwMode="auto">
            <a:xfrm>
              <a:off x="2971949" y="3795875"/>
              <a:ext cx="381000" cy="21590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tIns="0" bIns="0" anchor="ctr" anchorCtr="1"/>
            <a:lstStyle/>
            <a:p>
              <a:r>
                <a:rPr lang="ja-JP" sz="1200">
                  <a:cs typeface="Arial" charset="0"/>
                </a:rPr>
                <a:t>N+</a:t>
              </a:r>
              <a:r>
                <a:rPr lang="ja-JP" altLang="en-US" sz="1200">
                  <a:cs typeface="Arial" charset="0"/>
                </a:rPr>
                <a:t>　</a:t>
              </a:r>
              <a:endParaRPr lang="en-US" altLang="ja-JP" sz="1200">
                <a:cs typeface="Arial" charset="0"/>
              </a:endParaRPr>
            </a:p>
          </p:txBody>
        </p:sp>
        <p:sp>
          <p:nvSpPr>
            <p:cNvPr id="23576" name="Text Box 8"/>
            <p:cNvSpPr txBox="1">
              <a:spLocks noChangeArrowheads="1"/>
            </p:cNvSpPr>
            <p:nvPr/>
          </p:nvSpPr>
          <p:spPr bwMode="auto">
            <a:xfrm>
              <a:off x="2256921" y="3973967"/>
              <a:ext cx="63500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ja-JP" sz="1200">
                  <a:cs typeface="Arial" charset="0"/>
                </a:rPr>
                <a:t>GR</a:t>
              </a:r>
              <a:endParaRPr lang="en-US" altLang="ja-JP" sz="1200">
                <a:cs typeface="Arial" charset="0"/>
              </a:endParaRPr>
            </a:p>
          </p:txBody>
        </p:sp>
        <p:sp>
          <p:nvSpPr>
            <p:cNvPr id="23577" name="Text Box 7"/>
            <p:cNvSpPr txBox="1">
              <a:spLocks noChangeArrowheads="1"/>
            </p:cNvSpPr>
            <p:nvPr/>
          </p:nvSpPr>
          <p:spPr bwMode="auto">
            <a:xfrm>
              <a:off x="2880356" y="3970898"/>
              <a:ext cx="70699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altLang="ja-JP" sz="1200"/>
                <a:t>Edge</a:t>
              </a:r>
            </a:p>
          </p:txBody>
        </p:sp>
      </p:grpSp>
      <p:grpSp>
        <p:nvGrpSpPr>
          <p:cNvPr id="23563" name="図形グループ 28"/>
          <p:cNvGrpSpPr>
            <a:grpSpLocks/>
          </p:cNvGrpSpPr>
          <p:nvPr/>
        </p:nvGrpSpPr>
        <p:grpSpPr bwMode="auto">
          <a:xfrm>
            <a:off x="815975" y="5276850"/>
            <a:ext cx="2760663" cy="1092200"/>
            <a:chOff x="815623" y="5277395"/>
            <a:chExt cx="2761703" cy="1092200"/>
          </a:xfrm>
        </p:grpSpPr>
        <p:sp>
          <p:nvSpPr>
            <p:cNvPr id="23566" name="Rectangle 3"/>
            <p:cNvSpPr>
              <a:spLocks noChangeArrowheads="1"/>
            </p:cNvSpPr>
            <p:nvPr/>
          </p:nvSpPr>
          <p:spPr bwMode="auto">
            <a:xfrm>
              <a:off x="815623" y="5277395"/>
              <a:ext cx="2540000" cy="10922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tIns="0" bIns="0" anchor="ctr" anchorCtr="1"/>
            <a:lstStyle/>
            <a:p>
              <a:r>
                <a:rPr lang="en-US" altLang="ja-JP"/>
                <a:t>N-sub</a:t>
              </a:r>
            </a:p>
          </p:txBody>
        </p:sp>
        <p:sp>
          <p:nvSpPr>
            <p:cNvPr id="23567" name="Rectangle 4"/>
            <p:cNvSpPr>
              <a:spLocks noChangeArrowheads="1"/>
            </p:cNvSpPr>
            <p:nvPr/>
          </p:nvSpPr>
          <p:spPr bwMode="auto">
            <a:xfrm>
              <a:off x="815623" y="5277395"/>
              <a:ext cx="1146175" cy="215900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tIns="0" bIns="0" anchor="ctr" anchorCtr="1"/>
            <a:lstStyle/>
            <a:p>
              <a:pPr algn="ctr">
                <a:lnSpc>
                  <a:spcPts val="1625"/>
                </a:lnSpc>
              </a:pPr>
              <a:r>
                <a:rPr lang="ja-JP" sz="1200">
                  <a:cs typeface="Arial" charset="0"/>
                </a:rPr>
                <a:t>P+</a:t>
              </a:r>
              <a:r>
                <a:rPr lang="ja-JP" sz="1200">
                  <a:latin typeface="ＭＳ Ｐゴシック" charset="0"/>
                </a:rPr>
                <a:t> </a:t>
              </a:r>
              <a:endParaRPr lang="en-US" altLang="ja-JP" sz="1200"/>
            </a:p>
          </p:txBody>
        </p:sp>
        <p:sp>
          <p:nvSpPr>
            <p:cNvPr id="23568" name="Rectangle 5"/>
            <p:cNvSpPr>
              <a:spLocks noChangeArrowheads="1"/>
            </p:cNvSpPr>
            <p:nvPr/>
          </p:nvSpPr>
          <p:spPr bwMode="auto">
            <a:xfrm>
              <a:off x="2276123" y="5277395"/>
              <a:ext cx="381000" cy="215900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tIns="0" bIns="0" anchor="ctr" anchorCtr="1"/>
            <a:lstStyle/>
            <a:p>
              <a:r>
                <a:rPr lang="ja-JP" sz="1200">
                  <a:cs typeface="Arial" charset="0"/>
                </a:rPr>
                <a:t>P+</a:t>
              </a:r>
              <a:endParaRPr lang="en-US" altLang="ja-JP" sz="1200">
                <a:cs typeface="Arial" charset="0"/>
              </a:endParaRPr>
            </a:p>
          </p:txBody>
        </p:sp>
        <p:sp>
          <p:nvSpPr>
            <p:cNvPr id="25" name="Rectangle 6"/>
            <p:cNvSpPr>
              <a:spLocks noChangeArrowheads="1"/>
            </p:cNvSpPr>
            <p:nvPr/>
          </p:nvSpPr>
          <p:spPr bwMode="auto">
            <a:xfrm>
              <a:off x="2961144" y="5277395"/>
              <a:ext cx="381144" cy="2159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tIns="0" bIns="0" anchor="ctr" anchorCtr="1"/>
            <a:lstStyle/>
            <a:p>
              <a:r>
                <a:rPr lang="en-US" altLang="ja-JP" sz="1200">
                  <a:cs typeface="Arial" charset="0"/>
                </a:rPr>
                <a:t>P</a:t>
              </a:r>
              <a:r>
                <a:rPr lang="ja-JP" sz="1200">
                  <a:cs typeface="Arial" charset="0"/>
                </a:rPr>
                <a:t>+</a:t>
              </a:r>
              <a:r>
                <a:rPr lang="ja-JP" altLang="en-US" sz="1200">
                  <a:cs typeface="Arial" charset="0"/>
                </a:rPr>
                <a:t>　</a:t>
              </a:r>
              <a:endParaRPr lang="en-US" altLang="ja-JP" sz="1200">
                <a:cs typeface="Arial" charset="0"/>
              </a:endParaRPr>
            </a:p>
          </p:txBody>
        </p:sp>
        <p:sp>
          <p:nvSpPr>
            <p:cNvPr id="23570" name="Text Box 8"/>
            <p:cNvSpPr txBox="1">
              <a:spLocks noChangeArrowheads="1"/>
            </p:cNvSpPr>
            <p:nvPr/>
          </p:nvSpPr>
          <p:spPr bwMode="auto">
            <a:xfrm>
              <a:off x="2246895" y="5455487"/>
              <a:ext cx="63500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ja-JP" sz="1200">
                  <a:cs typeface="Arial" charset="0"/>
                </a:rPr>
                <a:t>GR</a:t>
              </a:r>
              <a:endParaRPr lang="en-US" altLang="ja-JP" sz="1200">
                <a:cs typeface="Arial" charset="0"/>
              </a:endParaRPr>
            </a:p>
          </p:txBody>
        </p:sp>
        <p:sp>
          <p:nvSpPr>
            <p:cNvPr id="23571" name="Text Box 7"/>
            <p:cNvSpPr txBox="1">
              <a:spLocks noChangeArrowheads="1"/>
            </p:cNvSpPr>
            <p:nvPr/>
          </p:nvSpPr>
          <p:spPr bwMode="auto">
            <a:xfrm>
              <a:off x="2870330" y="5452418"/>
              <a:ext cx="70699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altLang="ja-JP" sz="1200"/>
                <a:t>Edge</a:t>
              </a:r>
            </a:p>
          </p:txBody>
        </p:sp>
      </p:grpSp>
      <p:cxnSp>
        <p:nvCxnSpPr>
          <p:cNvPr id="31" name="直線矢印コネクタ 30"/>
          <p:cNvCxnSpPr/>
          <p:nvPr/>
        </p:nvCxnSpPr>
        <p:spPr>
          <a:xfrm rot="5400000" flipH="1" flipV="1">
            <a:off x="3486150" y="3087688"/>
            <a:ext cx="1063625" cy="8826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/>
          <p:cNvCxnSpPr/>
          <p:nvPr/>
        </p:nvCxnSpPr>
        <p:spPr>
          <a:xfrm flipV="1">
            <a:off x="3576638" y="5453063"/>
            <a:ext cx="882650" cy="279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6" name="図 7" descr="SlimEdgeDiod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50" y="780098"/>
            <a:ext cx="2044381" cy="2044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2892181" y="1241424"/>
            <a:ext cx="1567107" cy="54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kumimoji="1" lang="en-US" altLang="ja-JP" dirty="0" smtClean="0"/>
              <a:t>Width varied at one edge</a:t>
            </a:r>
            <a:endParaRPr kumimoji="1" lang="ja-JP" altLang="en-US" dirty="0"/>
          </a:p>
        </p:txBody>
      </p:sp>
      <p:cxnSp>
        <p:nvCxnSpPr>
          <p:cNvPr id="4" name="直線矢印コネクタ 3"/>
          <p:cNvCxnSpPr>
            <a:stCxn id="2" idx="1"/>
          </p:cNvCxnSpPr>
          <p:nvPr/>
        </p:nvCxnSpPr>
        <p:spPr>
          <a:xfrm flipH="1">
            <a:off x="2431731" y="1513807"/>
            <a:ext cx="460450" cy="1829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698687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図形グループ 1"/>
          <p:cNvGrpSpPr/>
          <p:nvPr/>
        </p:nvGrpSpPr>
        <p:grpSpPr>
          <a:xfrm>
            <a:off x="3442776" y="887413"/>
            <a:ext cx="4985366" cy="2883341"/>
            <a:chOff x="193292" y="839708"/>
            <a:chExt cx="4985366" cy="2883341"/>
          </a:xfrm>
        </p:grpSpPr>
        <p:grpSp>
          <p:nvGrpSpPr>
            <p:cNvPr id="8" name="図形グループ 7"/>
            <p:cNvGrpSpPr/>
            <p:nvPr/>
          </p:nvGrpSpPr>
          <p:grpSpPr>
            <a:xfrm>
              <a:off x="193292" y="935863"/>
              <a:ext cx="4587939" cy="2787186"/>
              <a:chOff x="193292" y="940795"/>
              <a:chExt cx="4587939" cy="2787186"/>
            </a:xfrm>
          </p:grpSpPr>
          <p:pic>
            <p:nvPicPr>
              <p:cNvPr id="9" name="図 8" descr="p-in-nStructures.png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3292" y="1749272"/>
                <a:ext cx="4587939" cy="1978709"/>
              </a:xfrm>
              <a:prstGeom prst="rect">
                <a:avLst/>
              </a:prstGeom>
            </p:spPr>
          </p:pic>
          <p:sp>
            <p:nvSpPr>
              <p:cNvPr id="10" name="テキスト ボックス 9"/>
              <p:cNvSpPr txBox="1"/>
              <p:nvPr/>
            </p:nvSpPr>
            <p:spPr>
              <a:xfrm>
                <a:off x="457200" y="940795"/>
                <a:ext cx="222398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400" dirty="0" smtClean="0"/>
                  <a:t>SiO</a:t>
                </a:r>
                <a:r>
                  <a:rPr kumimoji="1" lang="en-US" altLang="ja-JP" sz="2400" baseline="-25000" dirty="0" smtClean="0"/>
                  <a:t>2</a:t>
                </a:r>
                <a:r>
                  <a:rPr kumimoji="1" lang="en-US" altLang="ja-JP" sz="2400" dirty="0" smtClean="0"/>
                  <a:t> passivation</a:t>
                </a:r>
                <a:endParaRPr kumimoji="1" lang="ja-JP" altLang="en-US" sz="2400" dirty="0"/>
              </a:p>
            </p:txBody>
          </p:sp>
          <p:sp>
            <p:nvSpPr>
              <p:cNvPr id="11" name="テキスト ボックス 10"/>
              <p:cNvSpPr txBox="1"/>
              <p:nvPr/>
            </p:nvSpPr>
            <p:spPr>
              <a:xfrm>
                <a:off x="2545902" y="1242666"/>
                <a:ext cx="9796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dirty="0" smtClean="0"/>
                  <a:t>Bias ring</a:t>
                </a:r>
                <a:endParaRPr kumimoji="1" lang="ja-JP" altLang="en-US" dirty="0"/>
              </a:p>
            </p:txBody>
          </p:sp>
          <p:cxnSp>
            <p:nvCxnSpPr>
              <p:cNvPr id="12" name="直線矢印コネクタ 11"/>
              <p:cNvCxnSpPr/>
              <p:nvPr/>
            </p:nvCxnSpPr>
            <p:spPr>
              <a:xfrm flipH="1">
                <a:off x="370515" y="1442685"/>
                <a:ext cx="86685" cy="346812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テキスト ボックス 12"/>
              <p:cNvSpPr txBox="1"/>
              <p:nvPr/>
            </p:nvSpPr>
            <p:spPr>
              <a:xfrm>
                <a:off x="961171" y="1784754"/>
                <a:ext cx="1135384" cy="3924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50000"/>
                  </a:lnSpc>
                </a:pPr>
                <a:r>
                  <a:rPr kumimoji="1" lang="en-US" altLang="ja-JP" dirty="0" smtClean="0"/>
                  <a:t>+ + + + + +</a:t>
                </a:r>
              </a:p>
              <a:p>
                <a:pPr>
                  <a:lnSpc>
                    <a:spcPct val="50000"/>
                  </a:lnSpc>
                </a:pPr>
                <a:r>
                  <a:rPr lang="en-US" altLang="ja-JP" dirty="0" smtClean="0"/>
                  <a:t>-  -  -  -  -  -</a:t>
                </a:r>
                <a:endParaRPr kumimoji="1" lang="ja-JP" altLang="en-US" dirty="0"/>
              </a:p>
            </p:txBody>
          </p:sp>
          <p:sp>
            <p:nvSpPr>
              <p:cNvPr id="14" name="テキスト ボックス 13"/>
              <p:cNvSpPr txBox="1"/>
              <p:nvPr/>
            </p:nvSpPr>
            <p:spPr>
              <a:xfrm>
                <a:off x="3415623" y="1784754"/>
                <a:ext cx="1135384" cy="3924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50000"/>
                  </a:lnSpc>
                </a:pPr>
                <a:r>
                  <a:rPr kumimoji="1" lang="en-US" altLang="ja-JP" dirty="0" smtClean="0"/>
                  <a:t>+ + + + + +</a:t>
                </a:r>
              </a:p>
              <a:p>
                <a:pPr>
                  <a:lnSpc>
                    <a:spcPct val="50000"/>
                  </a:lnSpc>
                </a:pPr>
                <a:r>
                  <a:rPr lang="en-US" altLang="ja-JP" dirty="0" smtClean="0"/>
                  <a:t>-  -  -  -  -  -</a:t>
                </a:r>
                <a:endParaRPr kumimoji="1" lang="ja-JP" altLang="en-US" dirty="0"/>
              </a:p>
            </p:txBody>
          </p:sp>
        </p:grpSp>
        <p:sp>
          <p:nvSpPr>
            <p:cNvPr id="15" name="テキスト ボックス 14"/>
            <p:cNvSpPr txBox="1"/>
            <p:nvPr/>
          </p:nvSpPr>
          <p:spPr>
            <a:xfrm>
              <a:off x="457200" y="2342818"/>
              <a:ext cx="14670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/>
                <a:t>Surface effect</a:t>
              </a:r>
              <a:endParaRPr kumimoji="1" lang="ja-JP" altLang="en-US" dirty="0"/>
            </a:p>
          </p:txBody>
        </p:sp>
        <p:cxnSp>
          <p:nvCxnSpPr>
            <p:cNvPr id="16" name="直線矢印コネクタ 15"/>
            <p:cNvCxnSpPr/>
            <p:nvPr/>
          </p:nvCxnSpPr>
          <p:spPr>
            <a:xfrm flipV="1">
              <a:off x="1252955" y="2148552"/>
              <a:ext cx="275908" cy="31668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円/楕円 16"/>
            <p:cNvSpPr/>
            <p:nvPr/>
          </p:nvSpPr>
          <p:spPr>
            <a:xfrm>
              <a:off x="370515" y="1513840"/>
              <a:ext cx="686125" cy="741680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右矢印 17"/>
            <p:cNvSpPr/>
            <p:nvPr/>
          </p:nvSpPr>
          <p:spPr>
            <a:xfrm>
              <a:off x="3525520" y="2133100"/>
              <a:ext cx="701040" cy="209718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2994699" y="1004054"/>
              <a:ext cx="11762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Guard ring</a:t>
              </a:r>
              <a:endParaRPr kumimoji="1" lang="ja-JP" altLang="en-US" dirty="0"/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4126229" y="839708"/>
              <a:ext cx="10524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Edge ring</a:t>
              </a:r>
              <a:endParaRPr kumimoji="1" lang="ja-JP" altLang="en-US" dirty="0"/>
            </a:p>
          </p:txBody>
        </p:sp>
        <p:cxnSp>
          <p:nvCxnSpPr>
            <p:cNvPr id="21" name="直線矢印コネクタ 20"/>
            <p:cNvCxnSpPr/>
            <p:nvPr/>
          </p:nvCxnSpPr>
          <p:spPr>
            <a:xfrm>
              <a:off x="2901790" y="1513840"/>
              <a:ext cx="30971" cy="2305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矢印コネクタ 21"/>
            <p:cNvCxnSpPr>
              <a:stCxn id="19" idx="2"/>
            </p:cNvCxnSpPr>
            <p:nvPr/>
          </p:nvCxnSpPr>
          <p:spPr>
            <a:xfrm flipH="1">
              <a:off x="3415623" y="1373386"/>
              <a:ext cx="167226" cy="37095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矢印コネクタ 22"/>
            <p:cNvCxnSpPr>
              <a:stCxn id="20" idx="2"/>
            </p:cNvCxnSpPr>
            <p:nvPr/>
          </p:nvCxnSpPr>
          <p:spPr>
            <a:xfrm flipH="1">
              <a:off x="4551007" y="1209040"/>
              <a:ext cx="101437" cy="5353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578" name="図 7" descr="SlimEdgeNsubNedgeDistanc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12" y="887413"/>
            <a:ext cx="5514975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>
                <a:latin typeface="Calibri" charset="0"/>
                <a:ea typeface="ＭＳ Ｐゴシック" charset="0"/>
                <a:cs typeface="ＭＳ Ｐゴシック" charset="0"/>
              </a:rPr>
              <a:t>Underlying physics of the edge width</a:t>
            </a:r>
            <a:endParaRPr lang="ja-JP" alt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580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73050" y="5065713"/>
            <a:ext cx="4375150" cy="1497012"/>
          </a:xfrm>
        </p:spPr>
        <p:txBody>
          <a:bodyPr/>
          <a:lstStyle/>
          <a:p>
            <a:r>
              <a:rPr lang="en-US" altLang="ja-JP" sz="2000">
                <a:latin typeface="Calibri" charset="0"/>
                <a:ea typeface="ＭＳ Ｐゴシック" charset="0"/>
                <a:cs typeface="ＭＳ Ｐゴシック" charset="0"/>
              </a:rPr>
              <a:t>Square root of V_bias is linearly dependent on the edge distance</a:t>
            </a:r>
          </a:p>
          <a:p>
            <a:pPr lvl="1"/>
            <a:r>
              <a:rPr lang="en-US" altLang="ja-JP" sz="2000">
                <a:latin typeface="Calibri" charset="0"/>
                <a:ea typeface="ＭＳ Ｐゴシック" charset="0"/>
              </a:rPr>
              <a:t>Reflecting the depletion along the surface</a:t>
            </a:r>
            <a:endParaRPr lang="ja-JP" altLang="en-US" sz="2000">
              <a:latin typeface="Calibri" charset="0"/>
              <a:ea typeface="ＭＳ Ｐゴシック" charset="0"/>
            </a:endParaRPr>
          </a:p>
        </p:txBody>
      </p:sp>
      <p:sp>
        <p:nvSpPr>
          <p:cNvPr id="24581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432300" y="5078413"/>
            <a:ext cx="4254500" cy="1497012"/>
          </a:xfrm>
        </p:spPr>
        <p:txBody>
          <a:bodyPr/>
          <a:lstStyle/>
          <a:p>
            <a:r>
              <a:rPr lang="en-US" altLang="ja-JP" sz="2000" dirty="0">
                <a:latin typeface="Calibri" charset="0"/>
                <a:ea typeface="ＭＳ Ｐゴシック" charset="0"/>
                <a:cs typeface="ＭＳ Ｐゴシック" charset="0"/>
              </a:rPr>
              <a:t>Distance can be ≤500 µm for the bias voltage up to 1 </a:t>
            </a:r>
            <a:r>
              <a:rPr lang="en-US" altLang="ja-JP" sz="2000" dirty="0" smtClean="0">
                <a:latin typeface="Calibri" charset="0"/>
                <a:ea typeface="ＭＳ Ｐゴシック" charset="0"/>
                <a:cs typeface="ＭＳ Ｐゴシック" charset="0"/>
              </a:rPr>
              <a:t>kV</a:t>
            </a:r>
          </a:p>
          <a:p>
            <a:endParaRPr lang="en-US" altLang="ja-JP" sz="20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r>
              <a:rPr lang="en-US" altLang="ja-JP" sz="2000" dirty="0" smtClean="0">
                <a:latin typeface="Calibri" charset="0"/>
                <a:ea typeface="ＭＳ Ｐゴシック" charset="0"/>
                <a:cs typeface="ＭＳ Ｐゴシック" charset="0"/>
              </a:rPr>
              <a:t>… Different story if the side wall is implanted e.g., - active edge</a:t>
            </a:r>
            <a:endParaRPr lang="en-US" altLang="ja-JP" sz="20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200" smtClean="0">
                <a:solidFill>
                  <a:srgbClr val="898989"/>
                </a:solidFill>
                <a:latin typeface="Calibri" charset="0"/>
              </a:rPr>
              <a:t>INFIERI2013, 2013/7/12, Y. Unno</a:t>
            </a:r>
            <a:endParaRPr lang="ja-JP" altLang="en-US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EFD9A39-FAE9-1447-838E-B5BAA8C14C64}" type="slidenum">
              <a:rPr lang="ja-JP" altLang="en-US" sz="1200">
                <a:solidFill>
                  <a:srgbClr val="898989"/>
                </a:solidFill>
                <a:latin typeface="Calibri" charset="0"/>
              </a:rPr>
              <a:pPr/>
              <a:t>41</a:t>
            </a:fld>
            <a:endParaRPr lang="ja-JP" altLang="en-US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019800" y="3919974"/>
            <a:ext cx="2393286" cy="595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kumimoji="1" lang="en-US" altLang="ja-JP" sz="2000" dirty="0" smtClean="0"/>
              <a:t>Lateral depletion along the surface</a:t>
            </a:r>
            <a:endParaRPr kumimoji="1" lang="ja-JP" altLang="en-US" sz="2000" dirty="0"/>
          </a:p>
        </p:txBody>
      </p:sp>
      <p:cxnSp>
        <p:nvCxnSpPr>
          <p:cNvPr id="7" name="直線矢印コネクタ 6"/>
          <p:cNvCxnSpPr/>
          <p:nvPr/>
        </p:nvCxnSpPr>
        <p:spPr>
          <a:xfrm flipV="1">
            <a:off x="6832333" y="2512943"/>
            <a:ext cx="299987" cy="140703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375626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Required width after Irradiation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5120639"/>
            <a:ext cx="8229600" cy="1359629"/>
          </a:xfrm>
        </p:spPr>
        <p:txBody>
          <a:bodyPr>
            <a:noAutofit/>
          </a:bodyPr>
          <a:lstStyle/>
          <a:p>
            <a:r>
              <a:rPr kumimoji="1" lang="en-US" altLang="ja-JP" sz="2400" dirty="0" smtClean="0"/>
              <a:t>Required </a:t>
            </a:r>
            <a:r>
              <a:rPr lang="en-US" altLang="ja-JP" sz="2400" dirty="0" smtClean="0"/>
              <a:t>width is ~450 µm to hold 1000 V.</a:t>
            </a:r>
            <a:endParaRPr kumimoji="1" lang="en-US" altLang="ja-JP" sz="2400" dirty="0" smtClean="0"/>
          </a:p>
          <a:p>
            <a:pPr lvl="1"/>
            <a:r>
              <a:rPr lang="en-US" altLang="ja-JP" sz="1800" dirty="0" smtClean="0"/>
              <a:t>At around 1x10</a:t>
            </a:r>
            <a:r>
              <a:rPr lang="en-US" altLang="ja-JP" sz="1800" baseline="30000" dirty="0" smtClean="0"/>
              <a:t>13</a:t>
            </a:r>
            <a:r>
              <a:rPr lang="en-US" altLang="ja-JP" sz="1800" dirty="0" smtClean="0"/>
              <a:t>, the required edge space is more than 450 µm, but also the depletion voltage is decreased less than that of non-</a:t>
            </a:r>
            <a:r>
              <a:rPr lang="en-US" altLang="ja-JP" sz="1800" dirty="0" err="1" smtClean="0"/>
              <a:t>irrad</a:t>
            </a:r>
            <a:r>
              <a:rPr lang="en-US" altLang="ja-JP" sz="1800" dirty="0" smtClean="0"/>
              <a:t>. and anyway it is much less than 1000 V.</a:t>
            </a:r>
          </a:p>
          <a:p>
            <a:pPr lvl="1"/>
            <a:r>
              <a:rPr lang="en-US" altLang="ja-JP" sz="1800" dirty="0" smtClean="0"/>
              <a:t>At higher </a:t>
            </a:r>
            <a:r>
              <a:rPr lang="en-US" altLang="ja-JP" sz="1800" dirty="0" err="1" smtClean="0"/>
              <a:t>fluences</a:t>
            </a:r>
            <a:r>
              <a:rPr lang="en-US" altLang="ja-JP" sz="1800" dirty="0" smtClean="0"/>
              <a:t>, the required width is less than that of the non-</a:t>
            </a:r>
            <a:r>
              <a:rPr lang="en-US" altLang="ja-JP" sz="1800" dirty="0" err="1" smtClean="0"/>
              <a:t>irrad</a:t>
            </a:r>
            <a:r>
              <a:rPr lang="en-US" altLang="ja-JP" sz="1800" dirty="0" smtClean="0"/>
              <a:t>.</a:t>
            </a:r>
          </a:p>
          <a:p>
            <a:pPr lvl="1"/>
            <a:endParaRPr kumimoji="1" lang="ja-JP" altLang="en-US" sz="18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D072F-9EF6-9948-B077-94C54017F534}" type="slidenum">
              <a:rPr kumimoji="1" lang="ja-JP" altLang="en-US" smtClean="0"/>
              <a:t>42</a:t>
            </a:fld>
            <a:endParaRPr kumimoji="1" lang="ja-JP" altLang="en-US"/>
          </a:p>
        </p:txBody>
      </p:sp>
      <p:pic>
        <p:nvPicPr>
          <p:cNvPr id="6" name="図 5" descr="EdgeBreakdownExpectati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2446" y="940795"/>
            <a:ext cx="5287642" cy="4179844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4414412" y="672651"/>
            <a:ext cx="3754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S. Mitsui et al, NIMA 699 (2013) 36-40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3182634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P-stops between N</a:t>
            </a:r>
            <a:r>
              <a:rPr lang="en-US" altLang="ja-JP" smtClean="0"/>
              <a:t>-implants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50541" y="905548"/>
            <a:ext cx="5619953" cy="2042920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 smtClean="0"/>
              <a:t>Problems - Hot spots</a:t>
            </a:r>
          </a:p>
          <a:p>
            <a:pPr lvl="1"/>
            <a:r>
              <a:rPr lang="en-US" altLang="ja-JP" dirty="0" smtClean="0"/>
              <a:t>IR image overlaid on visual image</a:t>
            </a:r>
          </a:p>
          <a:p>
            <a:pPr lvl="1"/>
            <a:r>
              <a:rPr lang="en-US" altLang="ja-JP" dirty="0" err="1" smtClean="0"/>
              <a:t>Microdischarge</a:t>
            </a:r>
            <a:r>
              <a:rPr lang="en-US" altLang="ja-JP" dirty="0" smtClean="0"/>
              <a:t> = Onset of leakage current</a:t>
            </a:r>
          </a:p>
          <a:p>
            <a:r>
              <a:rPr lang="en-US" altLang="ja-JP" dirty="0" smtClean="0"/>
              <a:t>How to optimize the structures to reduce the electric fields?</a:t>
            </a:r>
            <a:endParaRPr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INFIERI2013, 2013/7/12, Y. Unno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1D69-E00B-CD46-A659-C7299E242EDA}" type="slidenum">
              <a:rPr lang="ja-JP" altLang="en-US" smtClean="0"/>
              <a:pPr/>
              <a:t>43</a:t>
            </a:fld>
            <a:endParaRPr lang="ja-JP" altLang="en-US"/>
          </a:p>
        </p:txBody>
      </p:sp>
      <p:pic>
        <p:nvPicPr>
          <p:cNvPr id="8" name="図 7" descr="Fig7_Hotstop2X1MainP1B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806" y="2932593"/>
            <a:ext cx="4930957" cy="3909532"/>
          </a:xfrm>
          <a:prstGeom prst="rect">
            <a:avLst/>
          </a:prstGeom>
        </p:spPr>
      </p:pic>
      <p:pic>
        <p:nvPicPr>
          <p:cNvPr id="9" name="図 8" descr="PTPIslandM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806" y="905548"/>
            <a:ext cx="3181735" cy="2231469"/>
          </a:xfrm>
          <a:prstGeom prst="rect">
            <a:avLst/>
          </a:prstGeom>
        </p:spPr>
      </p:pic>
      <p:pic>
        <p:nvPicPr>
          <p:cNvPr id="10" name="図 9" descr="StereoStripCornerFig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9020" y="2948468"/>
            <a:ext cx="3167780" cy="3501742"/>
          </a:xfrm>
          <a:prstGeom prst="rect">
            <a:avLst/>
          </a:prstGeom>
        </p:spPr>
      </p:pic>
      <p:sp>
        <p:nvSpPr>
          <p:cNvPr id="11" name="正方形/長方形 10"/>
          <p:cNvSpPr/>
          <p:nvPr/>
        </p:nvSpPr>
        <p:spPr>
          <a:xfrm flipV="1">
            <a:off x="177520" y="2938759"/>
            <a:ext cx="4205865" cy="19825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054463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P-stop Structures Optimization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150938"/>
            <a:ext cx="3819284" cy="420687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 smtClean="0"/>
              <a:t>TCAD simulations</a:t>
            </a: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INFIERI2013, 2013/7/12, Y. Unno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1D69-E00B-CD46-A659-C7299E242EDA}" type="slidenum">
              <a:rPr lang="ja-JP" altLang="en-US" smtClean="0"/>
              <a:pPr/>
              <a:t>44</a:t>
            </a:fld>
            <a:endParaRPr lang="ja-JP" altLang="en-US"/>
          </a:p>
        </p:txBody>
      </p:sp>
      <p:pic>
        <p:nvPicPr>
          <p:cNvPr id="6" name="図 5" descr="Fig3_n-in-p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" y="1571625"/>
            <a:ext cx="3813175" cy="359516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695668" y="5514459"/>
            <a:ext cx="5993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Y. </a:t>
            </a:r>
            <a:r>
              <a:rPr lang="en-US" altLang="ja-JP" sz="2000" dirty="0" err="1" smtClean="0"/>
              <a:t>Unno</a:t>
            </a:r>
            <a:r>
              <a:rPr lang="en-US" altLang="ja-JP" sz="2000" dirty="0" smtClean="0"/>
              <a:t> et al., </a:t>
            </a:r>
            <a:r>
              <a:rPr kumimoji="1" lang="en-US" altLang="ja-JP" sz="2000" dirty="0" err="1" smtClean="0"/>
              <a:t>Nucl</a:t>
            </a:r>
            <a:r>
              <a:rPr kumimoji="1" lang="en-US" altLang="ja-JP" sz="2000" dirty="0" smtClean="0"/>
              <a:t>. Instr. Meth</a:t>
            </a:r>
            <a:r>
              <a:rPr lang="en-US" altLang="ja-JP" sz="2000" dirty="0" smtClean="0"/>
              <a:t>. A636 (2011) S118–S124</a:t>
            </a:r>
            <a:endParaRPr kumimoji="1" lang="ja-JP" altLang="en-US" sz="2000" dirty="0"/>
          </a:p>
        </p:txBody>
      </p:sp>
      <p:pic>
        <p:nvPicPr>
          <p:cNvPr id="8" name="図 7" descr="Fig11_wPsub06PitchPsi_y-1.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7624" y="940795"/>
            <a:ext cx="2891947" cy="2240683"/>
          </a:xfrm>
          <a:prstGeom prst="rect">
            <a:avLst/>
          </a:prstGeom>
        </p:spPr>
      </p:pic>
      <p:pic>
        <p:nvPicPr>
          <p:cNvPr id="9" name="図 8" descr="Fig6_wPsubNtrap1e11Psi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9130" y="940795"/>
            <a:ext cx="2857082" cy="2213670"/>
          </a:xfrm>
          <a:prstGeom prst="rect">
            <a:avLst/>
          </a:prstGeom>
        </p:spPr>
      </p:pic>
      <p:pic>
        <p:nvPicPr>
          <p:cNvPr id="10" name="図 9" descr="Fig8_IPNtrap1e11Psi_y-1.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9374" y="3323349"/>
            <a:ext cx="2841625" cy="2201693"/>
          </a:xfrm>
          <a:prstGeom prst="rect">
            <a:avLst/>
          </a:prstGeom>
        </p:spPr>
      </p:pic>
      <p:pic>
        <p:nvPicPr>
          <p:cNvPr id="11" name="図 10" descr="Fig10_AsymNtrap1e11Psi_y-1.3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25630" y="3299743"/>
            <a:ext cx="2914948" cy="2259525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3952177" y="5883791"/>
            <a:ext cx="4972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… and comparison with test structures</a:t>
            </a:r>
            <a:endParaRPr kumimoji="1" lang="ja-JP" altLang="en-US" sz="2400" dirty="0"/>
          </a:p>
        </p:txBody>
      </p:sp>
      <p:cxnSp>
        <p:nvCxnSpPr>
          <p:cNvPr id="14" name="直線矢印コネクタ 13"/>
          <p:cNvCxnSpPr>
            <a:stCxn id="12" idx="1"/>
          </p:cNvCxnSpPr>
          <p:nvPr/>
        </p:nvCxnSpPr>
        <p:spPr>
          <a:xfrm flipH="1" flipV="1">
            <a:off x="3114726" y="5883791"/>
            <a:ext cx="837451" cy="23083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226691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9" descr="ATLAS07S1IVHP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3233960"/>
            <a:ext cx="4419600" cy="335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Optimization of the </a:t>
            </a:r>
            <a:r>
              <a:rPr lang="en-US" altLang="ja-JP" dirty="0" err="1" smtClean="0"/>
              <a:t>p</a:t>
            </a:r>
            <a:r>
              <a:rPr lang="en-US" altLang="ja-JP" dirty="0" smtClean="0"/>
              <a:t>-stops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212070" y="4181055"/>
            <a:ext cx="3820806" cy="2089570"/>
          </a:xfrm>
        </p:spPr>
        <p:txBody>
          <a:bodyPr>
            <a:normAutofit fontScale="85000" lnSpcReduction="20000"/>
          </a:bodyPr>
          <a:lstStyle/>
          <a:p>
            <a:r>
              <a:rPr lang="en-US" altLang="ja-JP" dirty="0"/>
              <a:t>P</a:t>
            </a:r>
            <a:r>
              <a:rPr lang="en-US" altLang="ja-JP" dirty="0" smtClean="0"/>
              <a:t>-stop</a:t>
            </a:r>
          </a:p>
          <a:p>
            <a:pPr lvl="1"/>
            <a:r>
              <a:rPr lang="en-US" altLang="ja-JP" dirty="0"/>
              <a:t>a</a:t>
            </a:r>
            <a:r>
              <a:rPr lang="en-US" altLang="ja-JP" dirty="0" smtClean="0"/>
              <a:t>way from the n-implant</a:t>
            </a:r>
          </a:p>
          <a:p>
            <a:pPr lvl="1"/>
            <a:r>
              <a:rPr lang="en-US" altLang="ja-JP" dirty="0" smtClean="0"/>
              <a:t>symmetric location</a:t>
            </a:r>
          </a:p>
          <a:p>
            <a:r>
              <a:rPr lang="en-US" altLang="ja-JP" dirty="0" smtClean="0"/>
              <a:t>N-implant</a:t>
            </a:r>
          </a:p>
          <a:p>
            <a:pPr lvl="1"/>
            <a:r>
              <a:rPr lang="en-US" altLang="ja-JP" dirty="0" smtClean="0"/>
              <a:t>pitch not too narrow nor not too wide</a:t>
            </a:r>
          </a:p>
          <a:p>
            <a:r>
              <a:rPr lang="en-US" altLang="ja-JP" dirty="0" smtClean="0"/>
              <a:t>Once known, simple.</a:t>
            </a: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INFIERI2013, 2013/7/12, Y. Unno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1D69-E00B-CD46-A659-C7299E242EDA}" type="slidenum">
              <a:rPr lang="ja-JP" altLang="en-US" smtClean="0"/>
              <a:pPr/>
              <a:t>45</a:t>
            </a:fld>
            <a:endParaRPr lang="ja-JP" altLang="en-US"/>
          </a:p>
        </p:txBody>
      </p:sp>
      <p:grpSp>
        <p:nvGrpSpPr>
          <p:cNvPr id="7" name="図形グループ 6"/>
          <p:cNvGrpSpPr/>
          <p:nvPr/>
        </p:nvGrpSpPr>
        <p:grpSpPr>
          <a:xfrm>
            <a:off x="5390044" y="940795"/>
            <a:ext cx="2326312" cy="3026567"/>
            <a:chOff x="5748925" y="936063"/>
            <a:chExt cx="3244886" cy="4221647"/>
          </a:xfrm>
        </p:grpSpPr>
        <p:pic>
          <p:nvPicPr>
            <p:cNvPr id="6" name="図 5" descr="OptimizedPstops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48925" y="936063"/>
              <a:ext cx="3244886" cy="3706479"/>
            </a:xfrm>
            <a:prstGeom prst="rect">
              <a:avLst/>
            </a:prstGeom>
          </p:spPr>
        </p:pic>
        <p:sp>
          <p:nvSpPr>
            <p:cNvPr id="9" name="テキスト ボックス 8"/>
            <p:cNvSpPr txBox="1"/>
            <p:nvPr/>
          </p:nvSpPr>
          <p:spPr>
            <a:xfrm>
              <a:off x="5929518" y="4642542"/>
              <a:ext cx="3062750" cy="5151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Stereo strip section</a:t>
              </a:r>
              <a:endParaRPr kumimoji="1" lang="ja-JP" altLang="en-US" dirty="0"/>
            </a:p>
          </p:txBody>
        </p:sp>
      </p:grpSp>
      <p:pic>
        <p:nvPicPr>
          <p:cNvPr id="11" name="Picture 8" descr="ATLAS07waf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49" y="695325"/>
            <a:ext cx="365125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直線矢印コネクタ 12"/>
          <p:cNvCxnSpPr/>
          <p:nvPr/>
        </p:nvCxnSpPr>
        <p:spPr>
          <a:xfrm>
            <a:off x="2444750" y="3476625"/>
            <a:ext cx="679450" cy="8763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4445000" y="6064250"/>
            <a:ext cx="83869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1000 V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439805" y="3476625"/>
            <a:ext cx="1592570" cy="7663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ja-JP" dirty="0" smtClean="0"/>
              <a:t>10 cm x 10 cm strip sensor in 6 in. wafer</a:t>
            </a:r>
            <a:endParaRPr kumimoji="1" lang="ja-JP" altLang="en-US" dirty="0"/>
          </a:p>
        </p:txBody>
      </p:sp>
      <p:cxnSp>
        <p:nvCxnSpPr>
          <p:cNvPr id="17" name="直線矢印コネクタ 16"/>
          <p:cNvCxnSpPr/>
          <p:nvPr/>
        </p:nvCxnSpPr>
        <p:spPr>
          <a:xfrm flipH="1">
            <a:off x="2794000" y="2000250"/>
            <a:ext cx="2418070" cy="7461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95467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Technology CAD (TCAD)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199" y="940795"/>
            <a:ext cx="5419915" cy="5415555"/>
          </a:xfrm>
        </p:spPr>
        <p:txBody>
          <a:bodyPr>
            <a:noAutofit/>
          </a:bodyPr>
          <a:lstStyle/>
          <a:p>
            <a:r>
              <a:rPr lang="en-US" altLang="ja-JP" sz="2000" dirty="0" smtClean="0"/>
              <a:t>TCAD started to build the links between the</a:t>
            </a:r>
          </a:p>
          <a:p>
            <a:pPr lvl="1"/>
            <a:r>
              <a:rPr lang="en-US" altLang="ja-JP" sz="1800" dirty="0" smtClean="0"/>
              <a:t>semiconductor physics and electrical behavior </a:t>
            </a:r>
          </a:p>
          <a:p>
            <a:pPr lvl="1"/>
            <a:r>
              <a:rPr lang="en-US" altLang="ja-JP" sz="1800" dirty="0" smtClean="0"/>
              <a:t>to support circuit design</a:t>
            </a:r>
          </a:p>
          <a:p>
            <a:r>
              <a:rPr lang="en-US" altLang="ja-JP" sz="2000" dirty="0" smtClean="0"/>
              <a:t>Modern TCAD consists of</a:t>
            </a:r>
          </a:p>
          <a:p>
            <a:pPr lvl="1"/>
            <a:r>
              <a:rPr lang="en-US" altLang="ja-JP" sz="1800" dirty="0" smtClean="0"/>
              <a:t>Process simulation, and</a:t>
            </a:r>
          </a:p>
          <a:p>
            <a:pPr lvl="1"/>
            <a:r>
              <a:rPr lang="en-US" altLang="ja-JP" sz="1800" dirty="0" smtClean="0"/>
              <a:t>Device simulation</a:t>
            </a:r>
          </a:p>
          <a:p>
            <a:r>
              <a:rPr lang="en-US" altLang="ja-JP" sz="2000" dirty="0" smtClean="0"/>
              <a:t>Originated from the work of </a:t>
            </a:r>
          </a:p>
          <a:p>
            <a:pPr lvl="1"/>
            <a:r>
              <a:rPr lang="en-US" altLang="ja-JP" sz="1800" dirty="0" smtClean="0"/>
              <a:t>Prof. Robert W. Dutton and his group at Stanford Univ.</a:t>
            </a:r>
          </a:p>
          <a:p>
            <a:r>
              <a:rPr lang="en-US" altLang="ja-JP" sz="2000" dirty="0" smtClean="0"/>
              <a:t>Widely used in semiconductor industry</a:t>
            </a:r>
          </a:p>
          <a:p>
            <a:pPr lvl="1"/>
            <a:r>
              <a:rPr lang="en-US" altLang="ja-JP" sz="1800" dirty="0" smtClean="0"/>
              <a:t>to reduce the development cost and time</a:t>
            </a:r>
          </a:p>
          <a:p>
            <a:pPr lvl="1"/>
            <a:r>
              <a:rPr lang="en-US" altLang="ja-JP" sz="1800" dirty="0" smtClean="0"/>
              <a:t>to understand the physics behind</a:t>
            </a:r>
          </a:p>
          <a:p>
            <a:pPr lvl="2"/>
            <a:r>
              <a:rPr lang="en-US" altLang="ja-JP" sz="1600" dirty="0" smtClean="0"/>
              <a:t>that is even impossible to measure</a:t>
            </a:r>
          </a:p>
          <a:p>
            <a:r>
              <a:rPr lang="en-US" altLang="ja-JP" sz="2000" dirty="0" smtClean="0"/>
              <a:t>TCAD: Computer Aided Design for Semiconductor Technology</a:t>
            </a:r>
            <a:endParaRPr lang="en-US" altLang="ja-JP" sz="2000" dirty="0"/>
          </a:p>
          <a:p>
            <a:endParaRPr lang="en-US" altLang="ja-JP" sz="2000" dirty="0" smtClean="0"/>
          </a:p>
          <a:p>
            <a:endParaRPr lang="en-US" altLang="ja-JP" sz="2000" dirty="0" smtClean="0"/>
          </a:p>
          <a:p>
            <a:r>
              <a:rPr lang="en-US" altLang="ja-JP" sz="2000" dirty="0" smtClean="0"/>
              <a:t>The core is the “Finite Element Analysis”. </a:t>
            </a:r>
          </a:p>
          <a:p>
            <a:pPr lvl="1"/>
            <a:r>
              <a:rPr lang="en-US" altLang="ja-JP" sz="1600" dirty="0" smtClean="0"/>
              <a:t>The numerical analysis method with modern computer.</a:t>
            </a: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INFIERI2013, 2013/7/12, Y. Unno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1D69-E00B-CD46-A659-C7299E242EDA}" type="slidenum">
              <a:rPr lang="ja-JP" altLang="en-US" smtClean="0"/>
              <a:pPr/>
              <a:t>46</a:t>
            </a:fld>
            <a:endParaRPr lang="ja-JP" altLang="en-US"/>
          </a:p>
        </p:txBody>
      </p:sp>
      <p:pic>
        <p:nvPicPr>
          <p:cNvPr id="6" name="図 5" descr="HySyProSsamp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7710" y="1396728"/>
            <a:ext cx="2895484" cy="2342624"/>
          </a:xfrm>
          <a:prstGeom prst="rect">
            <a:avLst/>
          </a:prstGeom>
        </p:spPr>
      </p:pic>
      <p:pic>
        <p:nvPicPr>
          <p:cNvPr id="7" name="図 6" descr="HyDeLEOSsamp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7115" y="4006883"/>
            <a:ext cx="3205629" cy="2349467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6719067" y="3712042"/>
            <a:ext cx="1931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Process simulation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764925" y="6172111"/>
            <a:ext cx="1846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Device simulation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768322" y="991166"/>
            <a:ext cx="1586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MOS transistor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49127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Brief History</a:t>
            </a:r>
            <a:endParaRPr lang="ja-JP" altLang="en-US" dirty="0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half" idx="1"/>
          </p:nvPr>
        </p:nvSpPr>
        <p:spPr>
          <a:xfrm>
            <a:off x="655448" y="1150938"/>
            <a:ext cx="4342418" cy="52054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ja-JP" sz="1800" dirty="0" smtClean="0"/>
              <a:t>1977: Prof. Dutton, Stanford</a:t>
            </a:r>
          </a:p>
          <a:p>
            <a:pPr>
              <a:buNone/>
            </a:pPr>
            <a:r>
              <a:rPr lang="en-US" altLang="ja-JP" sz="1800" dirty="0" smtClean="0"/>
              <a:t>	Process/Device simulator</a:t>
            </a:r>
          </a:p>
          <a:p>
            <a:pPr>
              <a:buNone/>
            </a:pPr>
            <a:r>
              <a:rPr lang="en-US" altLang="ja-JP" sz="1800" dirty="0" smtClean="0"/>
              <a:t>	SUPREM-I (1D)/PISCES</a:t>
            </a:r>
          </a:p>
          <a:p>
            <a:pPr>
              <a:buNone/>
            </a:pPr>
            <a:r>
              <a:rPr lang="en-US" altLang="ja-JP" sz="1800" dirty="0" smtClean="0"/>
              <a:t>1979: Technology Modeling Associates (TMA/Synopsys)</a:t>
            </a:r>
          </a:p>
          <a:p>
            <a:pPr>
              <a:buNone/>
            </a:pPr>
            <a:r>
              <a:rPr lang="en-US" altLang="ja-JP" sz="1800" dirty="0" smtClean="0"/>
              <a:t>	TSUPREM4 (2D)/MEDICI </a:t>
            </a:r>
          </a:p>
          <a:p>
            <a:pPr>
              <a:buNone/>
            </a:pPr>
            <a:r>
              <a:rPr lang="en-US" altLang="ja-JP" sz="1800" dirty="0" smtClean="0"/>
              <a:t>1989: </a:t>
            </a:r>
            <a:r>
              <a:rPr lang="en-US" altLang="ja-JP" sz="1800" u="sng" dirty="0" err="1" smtClean="0"/>
              <a:t>Silvaco</a:t>
            </a:r>
            <a:r>
              <a:rPr lang="en-US" altLang="ja-JP" sz="1800" dirty="0" smtClean="0"/>
              <a:t> International</a:t>
            </a:r>
          </a:p>
          <a:p>
            <a:pPr>
              <a:buNone/>
            </a:pPr>
            <a:r>
              <a:rPr lang="en-US" altLang="ja-JP" sz="1800" dirty="0" smtClean="0"/>
              <a:t>	</a:t>
            </a:r>
            <a:r>
              <a:rPr lang="en-US" altLang="ja-JP" sz="1800" u="sng" dirty="0" smtClean="0"/>
              <a:t>ATHENA (2D)/ATLAS</a:t>
            </a:r>
          </a:p>
          <a:p>
            <a:pPr>
              <a:buNone/>
            </a:pPr>
            <a:r>
              <a:rPr lang="en-US" altLang="ja-JP" sz="1800" dirty="0" smtClean="0"/>
              <a:t>1989: Integrated Systems Engineering AG (ISE)/Synopsys)</a:t>
            </a:r>
          </a:p>
          <a:p>
            <a:pPr>
              <a:buNone/>
            </a:pPr>
            <a:r>
              <a:rPr lang="en-US" altLang="ja-JP" sz="1800" dirty="0" smtClean="0"/>
              <a:t>	DIOS (2D)/DESSIS</a:t>
            </a:r>
          </a:p>
          <a:p>
            <a:pPr>
              <a:buNone/>
            </a:pPr>
            <a:r>
              <a:rPr lang="en-US" altLang="ja-JP" sz="1800" dirty="0" smtClean="0"/>
              <a:t>1992: TMA</a:t>
            </a:r>
          </a:p>
          <a:p>
            <a:pPr>
              <a:buNone/>
            </a:pPr>
            <a:r>
              <a:rPr lang="en-US" altLang="ja-JP" sz="1800" dirty="0" smtClean="0"/>
              <a:t>	TAURUS (3D TSUPREM4/DEDICI)</a:t>
            </a:r>
          </a:p>
          <a:p>
            <a:pPr>
              <a:buNone/>
            </a:pPr>
            <a:r>
              <a:rPr lang="en-US" altLang="ja-JP" sz="1800" dirty="0" smtClean="0"/>
              <a:t>1993: Prof. Law, Florida</a:t>
            </a:r>
          </a:p>
          <a:p>
            <a:pPr>
              <a:buNone/>
            </a:pPr>
            <a:r>
              <a:rPr lang="en-US" altLang="ja-JP" sz="1800" dirty="0" smtClean="0"/>
              <a:t>	Process </a:t>
            </a:r>
            <a:r>
              <a:rPr lang="en-US" altLang="ja-JP" sz="1800" dirty="0" err="1" smtClean="0"/>
              <a:t>sim</a:t>
            </a:r>
            <a:r>
              <a:rPr lang="en-US" altLang="ja-JP" sz="1800" dirty="0" smtClean="0"/>
              <a:t>: FLOOPS (3D)</a:t>
            </a:r>
          </a:p>
          <a:p>
            <a:pPr>
              <a:buNone/>
            </a:pPr>
            <a:r>
              <a:rPr lang="en-US" altLang="ja-JP" sz="1800" dirty="0" smtClean="0"/>
              <a:t>2002: ISE</a:t>
            </a:r>
          </a:p>
          <a:p>
            <a:pPr>
              <a:buNone/>
            </a:pPr>
            <a:r>
              <a:rPr lang="en-US" altLang="ja-JP" sz="1800" dirty="0" smtClean="0"/>
              <a:t>	FLOOPS (3D)</a:t>
            </a:r>
          </a:p>
          <a:p>
            <a:pPr>
              <a:buNone/>
            </a:pPr>
            <a:r>
              <a:rPr lang="en-US" altLang="ja-JP" sz="1800" dirty="0" smtClean="0"/>
              <a:t>2005: </a:t>
            </a:r>
            <a:r>
              <a:rPr lang="en-US" altLang="ja-JP" sz="1800" u="sng" dirty="0" smtClean="0"/>
              <a:t>Synopsys</a:t>
            </a:r>
          </a:p>
          <a:p>
            <a:pPr>
              <a:buNone/>
            </a:pPr>
            <a:r>
              <a:rPr lang="en-US" altLang="ja-JP" sz="1800" dirty="0" smtClean="0"/>
              <a:t>	</a:t>
            </a:r>
            <a:r>
              <a:rPr lang="en-US" altLang="ja-JP" sz="1800" u="sng" dirty="0" err="1" smtClean="0"/>
              <a:t>Sentaurus</a:t>
            </a:r>
            <a:r>
              <a:rPr lang="en-US" altLang="ja-JP" sz="1800" u="sng" dirty="0" smtClean="0"/>
              <a:t> (3D TAURUS)</a:t>
            </a:r>
          </a:p>
          <a:p>
            <a:pPr>
              <a:buNone/>
            </a:pPr>
            <a:endParaRPr lang="en-US" altLang="ja-JP" sz="1800" dirty="0" smtClean="0"/>
          </a:p>
          <a:p>
            <a:pPr>
              <a:buNone/>
            </a:pPr>
            <a:endParaRPr lang="en-US" altLang="ja-JP" sz="1800" dirty="0" smtClean="0"/>
          </a:p>
        </p:txBody>
      </p:sp>
      <p:sp>
        <p:nvSpPr>
          <p:cNvPr id="7" name="コンテンツ プレースホルダ 6"/>
          <p:cNvSpPr>
            <a:spLocks noGrp="1"/>
          </p:cNvSpPr>
          <p:nvPr>
            <p:ph sz="half" idx="2"/>
          </p:nvPr>
        </p:nvSpPr>
        <p:spPr>
          <a:xfrm>
            <a:off x="5025189" y="4541520"/>
            <a:ext cx="4016640" cy="16303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ja-JP" sz="1800" dirty="0" smtClean="0"/>
              <a:t>In Japan,</a:t>
            </a:r>
          </a:p>
          <a:p>
            <a:pPr>
              <a:buNone/>
            </a:pPr>
            <a:r>
              <a:rPr lang="en-US" altLang="ja-JP" sz="1800" dirty="0" smtClean="0"/>
              <a:t>1996: 3D </a:t>
            </a:r>
            <a:r>
              <a:rPr lang="en-US" altLang="ja-JP" sz="1800" dirty="0" err="1" smtClean="0"/>
              <a:t>HyENEXSS</a:t>
            </a:r>
            <a:r>
              <a:rPr lang="en-US" altLang="ja-JP" sz="1800" dirty="0" smtClean="0"/>
              <a:t> (</a:t>
            </a:r>
            <a:r>
              <a:rPr lang="en-US" altLang="ja-JP" sz="1800" dirty="0" err="1" smtClean="0"/>
              <a:t>Selete</a:t>
            </a:r>
            <a:r>
              <a:rPr lang="en-US" altLang="ja-JP" sz="1800" dirty="0" smtClean="0"/>
              <a:t>/TCAD Int.)</a:t>
            </a:r>
          </a:p>
          <a:p>
            <a:pPr>
              <a:buNone/>
            </a:pPr>
            <a:r>
              <a:rPr lang="en-US" altLang="ja-JP" sz="1800" dirty="0" smtClean="0"/>
              <a:t> 	</a:t>
            </a:r>
            <a:r>
              <a:rPr lang="en-US" altLang="ja-JP" sz="1800" dirty="0" err="1" smtClean="0"/>
              <a:t>Selete</a:t>
            </a:r>
            <a:r>
              <a:rPr lang="en-US" altLang="ja-JP" sz="1800" dirty="0" smtClean="0"/>
              <a:t>: Consortium of 10 semiconductor co.</a:t>
            </a:r>
          </a:p>
          <a:p>
            <a:pPr>
              <a:buNone/>
            </a:pPr>
            <a:r>
              <a:rPr lang="en-US" altLang="ja-JP" sz="1800" dirty="0" smtClean="0"/>
              <a:t>2011: 3D </a:t>
            </a:r>
            <a:r>
              <a:rPr lang="en-US" altLang="ja-JP" sz="1800" dirty="0" err="1" smtClean="0"/>
              <a:t>HyENEXSS</a:t>
            </a:r>
            <a:r>
              <a:rPr lang="en-US" altLang="ja-JP" sz="1800" dirty="0" smtClean="0"/>
              <a:t> (</a:t>
            </a:r>
            <a:r>
              <a:rPr lang="en-US" altLang="ja-JP" sz="1800" dirty="0" err="1" smtClean="0"/>
              <a:t>Selete</a:t>
            </a:r>
            <a:r>
              <a:rPr lang="en-US" altLang="ja-JP" sz="1800" dirty="0" smtClean="0"/>
              <a:t>) </a:t>
            </a:r>
          </a:p>
          <a:p>
            <a:pPr>
              <a:buNone/>
            </a:pPr>
            <a:r>
              <a:rPr lang="en-US" altLang="ja-JP" sz="1800" dirty="0" smtClean="0"/>
              <a:t>	Project ends</a:t>
            </a: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INFIERI2013, 2013/7/12, Y. Unno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1D69-E00B-CD46-A659-C7299E242EDA}" type="slidenum">
              <a:rPr lang="ja-JP" altLang="en-US" smtClean="0"/>
              <a:pPr/>
              <a:t>47</a:t>
            </a:fld>
            <a:endParaRPr lang="ja-JP" altLang="en-US" dirty="0"/>
          </a:p>
        </p:txBody>
      </p:sp>
      <p:pic>
        <p:nvPicPr>
          <p:cNvPr id="8" name="図 7" descr="dutton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8935" y="294256"/>
            <a:ext cx="2247900" cy="3263900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5333786" y="3502328"/>
            <a:ext cx="33083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dirty="0" smtClean="0"/>
              <a:t>Prof. Robert W. Dutton</a:t>
            </a:r>
          </a:p>
          <a:p>
            <a:pPr algn="r"/>
            <a:r>
              <a:rPr lang="en-US" altLang="ja-JP" dirty="0" smtClean="0"/>
              <a:t>(from Stanford TCAD Home page)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363759" y="5894685"/>
            <a:ext cx="25732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altLang="ja-JP" sz="1200" dirty="0" smtClean="0"/>
              <a:t>TMA⇒AVANT!/1998⇒Synopsys/2001</a:t>
            </a:r>
          </a:p>
          <a:p>
            <a:pPr>
              <a:buNone/>
            </a:pPr>
            <a:r>
              <a:rPr lang="en-US" altLang="ja-JP" sz="1200" dirty="0" smtClean="0"/>
              <a:t>ISE⇒Synopsys/2004</a:t>
            </a:r>
          </a:p>
        </p:txBody>
      </p:sp>
    </p:spTree>
    <p:extLst>
      <p:ext uri="{BB962C8B-B14F-4D97-AF65-F5344CB8AC3E}">
        <p14:creationId xmlns:p14="http://schemas.microsoft.com/office/powerpoint/2010/main" val="352503859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mtClean="0"/>
              <a:t>Process Simulator  Device Simulator</a:t>
            </a:r>
            <a:endParaRPr lang="ja-JP" altLang="en-US" dirty="0"/>
          </a:p>
        </p:txBody>
      </p:sp>
      <p:sp>
        <p:nvSpPr>
          <p:cNvPr id="10" name="コンテンツ プレースホルダ 9"/>
          <p:cNvSpPr>
            <a:spLocks noGrp="1"/>
          </p:cNvSpPr>
          <p:nvPr>
            <p:ph sz="half" idx="1"/>
          </p:nvPr>
        </p:nvSpPr>
        <p:spPr>
          <a:xfrm>
            <a:off x="457200" y="3591772"/>
            <a:ext cx="4038600" cy="2764577"/>
          </a:xfrm>
        </p:spPr>
        <p:txBody>
          <a:bodyPr>
            <a:normAutofit/>
          </a:bodyPr>
          <a:lstStyle/>
          <a:p>
            <a:r>
              <a:rPr lang="en-US" altLang="ja-JP" sz="2000" dirty="0" smtClean="0"/>
              <a:t>Process steps</a:t>
            </a:r>
          </a:p>
          <a:p>
            <a:pPr lvl="1"/>
            <a:r>
              <a:rPr lang="en-US" altLang="ja-JP" sz="1800" dirty="0" smtClean="0"/>
              <a:t>Oxidation</a:t>
            </a:r>
          </a:p>
          <a:p>
            <a:pPr lvl="1"/>
            <a:r>
              <a:rPr lang="en-US" altLang="ja-JP" sz="1800" dirty="0" smtClean="0"/>
              <a:t>Deposition</a:t>
            </a:r>
          </a:p>
          <a:p>
            <a:pPr lvl="1"/>
            <a:r>
              <a:rPr lang="en-US" altLang="ja-JP" sz="1800" dirty="0" smtClean="0"/>
              <a:t>Etching</a:t>
            </a:r>
          </a:p>
          <a:p>
            <a:pPr lvl="1"/>
            <a:r>
              <a:rPr lang="en-US" altLang="ja-JP" sz="1800" dirty="0" smtClean="0"/>
              <a:t>Ion implantation</a:t>
            </a:r>
          </a:p>
          <a:p>
            <a:pPr lvl="1"/>
            <a:r>
              <a:rPr lang="en-US" altLang="ja-JP" sz="1800" dirty="0" smtClean="0"/>
              <a:t>Annealing </a:t>
            </a:r>
          </a:p>
          <a:p>
            <a:r>
              <a:rPr lang="en-US" altLang="ja-JP" sz="2000" dirty="0" smtClean="0"/>
              <a:t>Mostly for process experts</a:t>
            </a:r>
          </a:p>
          <a:p>
            <a:pPr lvl="1"/>
            <a:r>
              <a:rPr lang="en-US" altLang="ja-JP" sz="1800" dirty="0" smtClean="0"/>
              <a:t>Unless you know the process parameters, you have no way to simulate.  </a:t>
            </a:r>
          </a:p>
          <a:p>
            <a:pPr lvl="1"/>
            <a:endParaRPr lang="ja-JP" altLang="en-US" sz="1800" dirty="0"/>
          </a:p>
        </p:txBody>
      </p:sp>
      <p:sp>
        <p:nvSpPr>
          <p:cNvPr id="11" name="コンテンツ プレースホルダ 10"/>
          <p:cNvSpPr>
            <a:spLocks noGrp="1"/>
          </p:cNvSpPr>
          <p:nvPr>
            <p:ph sz="half" idx="2"/>
          </p:nvPr>
        </p:nvSpPr>
        <p:spPr>
          <a:xfrm>
            <a:off x="4648200" y="3591772"/>
            <a:ext cx="4038600" cy="2764577"/>
          </a:xfrm>
        </p:spPr>
        <p:txBody>
          <a:bodyPr>
            <a:normAutofit/>
          </a:bodyPr>
          <a:lstStyle/>
          <a:p>
            <a:r>
              <a:rPr lang="en-US" altLang="ja-JP" sz="2000" dirty="0" smtClean="0"/>
              <a:t>Solving equations</a:t>
            </a:r>
          </a:p>
          <a:p>
            <a:pPr lvl="1"/>
            <a:r>
              <a:rPr lang="en-US" altLang="ja-JP" sz="1800" dirty="0" smtClean="0"/>
              <a:t>Poisson eq. (</a:t>
            </a:r>
            <a:r>
              <a:rPr lang="en-US" altLang="ja-JP" sz="1800" dirty="0" err="1" smtClean="0"/>
              <a:t>ψ</a:t>
            </a:r>
            <a:r>
              <a:rPr lang="en-US" altLang="ja-JP" sz="1800" dirty="0" smtClean="0"/>
              <a:t>, </a:t>
            </a:r>
            <a:r>
              <a:rPr lang="en-US" altLang="ja-JP" sz="1800" dirty="0" err="1" smtClean="0"/>
              <a:t>n</a:t>
            </a:r>
            <a:r>
              <a:rPr lang="en-US" altLang="ja-JP" sz="1800" dirty="0" smtClean="0"/>
              <a:t>, </a:t>
            </a:r>
            <a:r>
              <a:rPr lang="en-US" altLang="ja-JP" sz="1800" dirty="0" err="1" smtClean="0"/>
              <a:t>p</a:t>
            </a:r>
            <a:r>
              <a:rPr lang="en-US" altLang="ja-JP" sz="1800" dirty="0" smtClean="0"/>
              <a:t>)</a:t>
            </a:r>
          </a:p>
          <a:p>
            <a:pPr lvl="1"/>
            <a:r>
              <a:rPr lang="en-US" altLang="ja-JP" sz="1800" dirty="0" smtClean="0"/>
              <a:t>Current continuity eq. </a:t>
            </a:r>
            <a:r>
              <a:rPr lang="en-US" altLang="ja-JP" sz="1800" i="1" dirty="0" err="1" smtClean="0"/>
              <a:t>Jn</a:t>
            </a:r>
            <a:r>
              <a:rPr lang="en-US" altLang="ja-JP" sz="1800" dirty="0" smtClean="0"/>
              <a:t>, </a:t>
            </a:r>
            <a:r>
              <a:rPr lang="en-US" altLang="ja-JP" sz="1800" i="1" dirty="0" err="1" smtClean="0"/>
              <a:t>Jp</a:t>
            </a:r>
            <a:r>
              <a:rPr lang="en-US" altLang="ja-JP" sz="1800" dirty="0" smtClean="0"/>
              <a:t> (</a:t>
            </a:r>
            <a:r>
              <a:rPr lang="en-US" altLang="ja-JP" sz="1800" dirty="0" err="1" smtClean="0"/>
              <a:t>ψ</a:t>
            </a:r>
            <a:r>
              <a:rPr lang="en-US" altLang="ja-JP" sz="1800" dirty="0" smtClean="0"/>
              <a:t>, </a:t>
            </a:r>
            <a:r>
              <a:rPr lang="en-US" altLang="ja-JP" sz="1800" dirty="0" err="1" smtClean="0"/>
              <a:t>n</a:t>
            </a:r>
            <a:r>
              <a:rPr lang="en-US" altLang="ja-JP" sz="1800" dirty="0" smtClean="0"/>
              <a:t>, </a:t>
            </a:r>
            <a:r>
              <a:rPr lang="en-US" altLang="ja-JP" sz="1800" dirty="0" err="1" smtClean="0"/>
              <a:t>p</a:t>
            </a:r>
            <a:r>
              <a:rPr lang="en-US" altLang="ja-JP" sz="1800" dirty="0" smtClean="0"/>
              <a:t>)</a:t>
            </a:r>
          </a:p>
          <a:p>
            <a:pPr lvl="1"/>
            <a:r>
              <a:rPr lang="en-US" altLang="ja-JP" sz="1800" dirty="0" smtClean="0"/>
              <a:t>Heat conduction eq. (“Drift Diffusion model) (TL)</a:t>
            </a:r>
          </a:p>
          <a:p>
            <a:pPr lvl="1"/>
            <a:r>
              <a:rPr lang="en-US" altLang="ja-JP" sz="1800" dirty="0" smtClean="0"/>
              <a:t>…</a:t>
            </a:r>
          </a:p>
          <a:p>
            <a:r>
              <a:rPr lang="en-US" altLang="ja-JP" sz="2000" dirty="0" smtClean="0"/>
              <a:t>Four equations and four variables</a:t>
            </a:r>
          </a:p>
          <a:p>
            <a:pPr lvl="1"/>
            <a:r>
              <a:rPr lang="en-US" altLang="ja-JP" sz="1800" dirty="0" smtClean="0"/>
              <a:t>potential </a:t>
            </a:r>
            <a:r>
              <a:rPr lang="en-US" altLang="ja-JP" sz="1800" dirty="0" err="1" smtClean="0"/>
              <a:t>ψ</a:t>
            </a:r>
            <a:r>
              <a:rPr lang="en-US" altLang="ja-JP" sz="1800" dirty="0" smtClean="0"/>
              <a:t>, electron-density </a:t>
            </a:r>
            <a:r>
              <a:rPr lang="en-US" altLang="ja-JP" sz="1800" dirty="0" err="1" smtClean="0"/>
              <a:t>n</a:t>
            </a:r>
            <a:r>
              <a:rPr lang="en-US" altLang="ja-JP" sz="1800" dirty="0" smtClean="0"/>
              <a:t>, hole-density </a:t>
            </a:r>
            <a:r>
              <a:rPr lang="en-US" altLang="ja-JP" sz="1800" dirty="0" err="1" smtClean="0"/>
              <a:t>p</a:t>
            </a:r>
            <a:r>
              <a:rPr lang="en-US" altLang="ja-JP" sz="1800" dirty="0" smtClean="0"/>
              <a:t>, and lattice-temperature TL</a:t>
            </a: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INFIERI2013, 2013/7/12, Y. Unno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1D69-E00B-CD46-A659-C7299E242EDA}" type="slidenum">
              <a:rPr lang="ja-JP" altLang="en-US" smtClean="0"/>
              <a:pPr/>
              <a:t>48</a:t>
            </a:fld>
            <a:endParaRPr lang="ja-JP" altLang="en-US" dirty="0"/>
          </a:p>
        </p:txBody>
      </p:sp>
      <p:pic>
        <p:nvPicPr>
          <p:cNvPr id="12" name="Picture 18" descr="stop10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3913" y="942798"/>
            <a:ext cx="3460000" cy="2439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Group 53"/>
          <p:cNvGrpSpPr>
            <a:grpSpLocks/>
          </p:cNvGrpSpPr>
          <p:nvPr/>
        </p:nvGrpSpPr>
        <p:grpSpPr bwMode="auto">
          <a:xfrm>
            <a:off x="1195388" y="1285875"/>
            <a:ext cx="2016125" cy="1712913"/>
            <a:chOff x="3963" y="982"/>
            <a:chExt cx="1270" cy="1079"/>
          </a:xfrm>
        </p:grpSpPr>
        <p:grpSp>
          <p:nvGrpSpPr>
            <p:cNvPr id="16" name="Group 47"/>
            <p:cNvGrpSpPr>
              <a:grpSpLocks/>
            </p:cNvGrpSpPr>
            <p:nvPr/>
          </p:nvGrpSpPr>
          <p:grpSpPr bwMode="auto">
            <a:xfrm>
              <a:off x="3963" y="1074"/>
              <a:ext cx="1270" cy="987"/>
              <a:chOff x="3963" y="1074"/>
              <a:chExt cx="1270" cy="987"/>
            </a:xfrm>
          </p:grpSpPr>
          <p:sp>
            <p:nvSpPr>
              <p:cNvPr id="22" name="Line 28"/>
              <p:cNvSpPr>
                <a:spLocks noChangeShapeType="1"/>
              </p:cNvSpPr>
              <p:nvPr/>
            </p:nvSpPr>
            <p:spPr bwMode="auto">
              <a:xfrm flipV="1">
                <a:off x="3966" y="1461"/>
                <a:ext cx="309" cy="123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Line 31"/>
              <p:cNvSpPr>
                <a:spLocks noChangeShapeType="1"/>
              </p:cNvSpPr>
              <p:nvPr/>
            </p:nvSpPr>
            <p:spPr bwMode="auto">
              <a:xfrm flipH="1" flipV="1">
                <a:off x="5124" y="1452"/>
                <a:ext cx="96" cy="15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grpSp>
            <p:nvGrpSpPr>
              <p:cNvPr id="24" name="Group 46"/>
              <p:cNvGrpSpPr>
                <a:grpSpLocks/>
              </p:cNvGrpSpPr>
              <p:nvPr/>
            </p:nvGrpSpPr>
            <p:grpSpPr bwMode="auto">
              <a:xfrm>
                <a:off x="3963" y="1074"/>
                <a:ext cx="1270" cy="987"/>
                <a:chOff x="3963" y="1074"/>
                <a:chExt cx="1270" cy="987"/>
              </a:xfrm>
            </p:grpSpPr>
            <p:grpSp>
              <p:nvGrpSpPr>
                <p:cNvPr id="25" name="Group 45"/>
                <p:cNvGrpSpPr>
                  <a:grpSpLocks/>
                </p:cNvGrpSpPr>
                <p:nvPr/>
              </p:nvGrpSpPr>
              <p:grpSpPr bwMode="auto">
                <a:xfrm>
                  <a:off x="4254" y="1236"/>
                  <a:ext cx="885" cy="411"/>
                  <a:chOff x="4254" y="1236"/>
                  <a:chExt cx="885" cy="411"/>
                </a:xfrm>
              </p:grpSpPr>
              <p:sp>
                <p:nvSpPr>
                  <p:cNvPr id="39" name="Freeform 26"/>
                  <p:cNvSpPr>
                    <a:spLocks/>
                  </p:cNvSpPr>
                  <p:nvPr/>
                </p:nvSpPr>
                <p:spPr bwMode="auto">
                  <a:xfrm>
                    <a:off x="4257" y="1275"/>
                    <a:ext cx="837" cy="363"/>
                  </a:xfrm>
                  <a:custGeom>
                    <a:avLst/>
                    <a:gdLst>
                      <a:gd name="T0" fmla="*/ 24 w 837"/>
                      <a:gd name="T1" fmla="*/ 216 h 363"/>
                      <a:gd name="T2" fmla="*/ 0 w 837"/>
                      <a:gd name="T3" fmla="*/ 0 h 363"/>
                      <a:gd name="T4" fmla="*/ 837 w 837"/>
                      <a:gd name="T5" fmla="*/ 105 h 363"/>
                      <a:gd name="T6" fmla="*/ 792 w 837"/>
                      <a:gd name="T7" fmla="*/ 363 h 363"/>
                      <a:gd name="T8" fmla="*/ 24 w 837"/>
                      <a:gd name="T9" fmla="*/ 216 h 363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837"/>
                      <a:gd name="T16" fmla="*/ 0 h 363"/>
                      <a:gd name="T17" fmla="*/ 837 w 837"/>
                      <a:gd name="T18" fmla="*/ 363 h 363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837" h="363">
                        <a:moveTo>
                          <a:pt x="24" y="216"/>
                        </a:moveTo>
                        <a:lnTo>
                          <a:pt x="0" y="0"/>
                        </a:lnTo>
                        <a:lnTo>
                          <a:pt x="837" y="105"/>
                        </a:lnTo>
                        <a:lnTo>
                          <a:pt x="792" y="363"/>
                        </a:lnTo>
                        <a:lnTo>
                          <a:pt x="24" y="216"/>
                        </a:lnTo>
                        <a:close/>
                      </a:path>
                    </a:pathLst>
                  </a:custGeom>
                  <a:noFill/>
                  <a:ln w="158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0" name="Freeform 27"/>
                  <p:cNvSpPr>
                    <a:spLocks/>
                  </p:cNvSpPr>
                  <p:nvPr/>
                </p:nvSpPr>
                <p:spPr bwMode="auto">
                  <a:xfrm>
                    <a:off x="4254" y="1236"/>
                    <a:ext cx="885" cy="411"/>
                  </a:xfrm>
                  <a:custGeom>
                    <a:avLst/>
                    <a:gdLst>
                      <a:gd name="T0" fmla="*/ 0 w 885"/>
                      <a:gd name="T1" fmla="*/ 36 h 411"/>
                      <a:gd name="T2" fmla="*/ 141 w 885"/>
                      <a:gd name="T3" fmla="*/ 0 h 411"/>
                      <a:gd name="T4" fmla="*/ 885 w 885"/>
                      <a:gd name="T5" fmla="*/ 90 h 411"/>
                      <a:gd name="T6" fmla="*/ 849 w 885"/>
                      <a:gd name="T7" fmla="*/ 312 h 411"/>
                      <a:gd name="T8" fmla="*/ 795 w 885"/>
                      <a:gd name="T9" fmla="*/ 411 h 411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885"/>
                      <a:gd name="T16" fmla="*/ 0 h 411"/>
                      <a:gd name="T17" fmla="*/ 885 w 885"/>
                      <a:gd name="T18" fmla="*/ 411 h 411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885" h="411">
                        <a:moveTo>
                          <a:pt x="0" y="36"/>
                        </a:moveTo>
                        <a:lnTo>
                          <a:pt x="141" y="0"/>
                        </a:lnTo>
                        <a:lnTo>
                          <a:pt x="885" y="90"/>
                        </a:lnTo>
                        <a:lnTo>
                          <a:pt x="849" y="312"/>
                        </a:lnTo>
                        <a:lnTo>
                          <a:pt x="795" y="411"/>
                        </a:lnTo>
                      </a:path>
                    </a:pathLst>
                  </a:custGeom>
                  <a:noFill/>
                  <a:ln w="158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1" name="Line 3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091" y="1320"/>
                    <a:ext cx="48" cy="60"/>
                  </a:xfrm>
                  <a:prstGeom prst="line">
                    <a:avLst/>
                  </a:prstGeom>
                  <a:noFill/>
                  <a:ln w="158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6" name="Group 44"/>
                <p:cNvGrpSpPr>
                  <a:grpSpLocks/>
                </p:cNvGrpSpPr>
                <p:nvPr/>
              </p:nvGrpSpPr>
              <p:grpSpPr bwMode="auto">
                <a:xfrm>
                  <a:off x="3963" y="1365"/>
                  <a:ext cx="1270" cy="696"/>
                  <a:chOff x="3963" y="1365"/>
                  <a:chExt cx="1270" cy="696"/>
                </a:xfrm>
              </p:grpSpPr>
              <p:grpSp>
                <p:nvGrpSpPr>
                  <p:cNvPr id="34" name="Group 23"/>
                  <p:cNvGrpSpPr>
                    <a:grpSpLocks/>
                  </p:cNvGrpSpPr>
                  <p:nvPr/>
                </p:nvGrpSpPr>
                <p:grpSpPr bwMode="auto">
                  <a:xfrm>
                    <a:off x="3963" y="1443"/>
                    <a:ext cx="1270" cy="618"/>
                    <a:chOff x="3963" y="1443"/>
                    <a:chExt cx="1270" cy="618"/>
                  </a:xfrm>
                </p:grpSpPr>
                <p:sp>
                  <p:nvSpPr>
                    <p:cNvPr id="37" name="Freeform 20"/>
                    <p:cNvSpPr>
                      <a:spLocks/>
                    </p:cNvSpPr>
                    <p:nvPr/>
                  </p:nvSpPr>
                  <p:spPr bwMode="auto">
                    <a:xfrm>
                      <a:off x="3963" y="1443"/>
                      <a:ext cx="1270" cy="618"/>
                    </a:xfrm>
                    <a:custGeom>
                      <a:avLst/>
                      <a:gdLst>
                        <a:gd name="T0" fmla="*/ 0 w 1270"/>
                        <a:gd name="T1" fmla="*/ 139 h 618"/>
                        <a:gd name="T2" fmla="*/ 55 w 1270"/>
                        <a:gd name="T3" fmla="*/ 345 h 618"/>
                        <a:gd name="T4" fmla="*/ 1034 w 1270"/>
                        <a:gd name="T5" fmla="*/ 618 h 618"/>
                        <a:gd name="T6" fmla="*/ 1256 w 1270"/>
                        <a:gd name="T7" fmla="*/ 181 h 618"/>
                        <a:gd name="T8" fmla="*/ 1270 w 1270"/>
                        <a:gd name="T9" fmla="*/ 0 h 618"/>
                        <a:gd name="T10" fmla="*/ 1048 w 1270"/>
                        <a:gd name="T11" fmla="*/ 396 h 618"/>
                        <a:gd name="T12" fmla="*/ 0 w 1270"/>
                        <a:gd name="T13" fmla="*/ 139 h 618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270"/>
                        <a:gd name="T22" fmla="*/ 0 h 618"/>
                        <a:gd name="T23" fmla="*/ 1270 w 1270"/>
                        <a:gd name="T24" fmla="*/ 618 h 618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270" h="618">
                          <a:moveTo>
                            <a:pt x="0" y="139"/>
                          </a:moveTo>
                          <a:lnTo>
                            <a:pt x="55" y="345"/>
                          </a:lnTo>
                          <a:lnTo>
                            <a:pt x="1034" y="618"/>
                          </a:lnTo>
                          <a:lnTo>
                            <a:pt x="1256" y="181"/>
                          </a:lnTo>
                          <a:lnTo>
                            <a:pt x="1270" y="0"/>
                          </a:lnTo>
                          <a:lnTo>
                            <a:pt x="1048" y="396"/>
                          </a:lnTo>
                          <a:lnTo>
                            <a:pt x="0" y="139"/>
                          </a:lnTo>
                          <a:close/>
                        </a:path>
                      </a:pathLst>
                    </a:custGeom>
                    <a:noFill/>
                    <a:ln w="158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8" name="Line 2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998" y="1828"/>
                      <a:ext cx="17" cy="229"/>
                    </a:xfrm>
                    <a:prstGeom prst="line">
                      <a:avLst/>
                    </a:prstGeom>
                    <a:noFill/>
                    <a:ln w="158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</p:grpSp>
              <p:sp>
                <p:nvSpPr>
                  <p:cNvPr id="35" name="Line 34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491" y="1365"/>
                    <a:ext cx="627" cy="81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6" name="Line 3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75" y="1365"/>
                    <a:ext cx="216" cy="93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7" name="Group 43"/>
                <p:cNvGrpSpPr>
                  <a:grpSpLocks/>
                </p:cNvGrpSpPr>
                <p:nvPr/>
              </p:nvGrpSpPr>
              <p:grpSpPr bwMode="auto">
                <a:xfrm>
                  <a:off x="4353" y="1074"/>
                  <a:ext cx="513" cy="639"/>
                  <a:chOff x="4353" y="1074"/>
                  <a:chExt cx="513" cy="639"/>
                </a:xfrm>
              </p:grpSpPr>
              <p:grpSp>
                <p:nvGrpSpPr>
                  <p:cNvPr id="28" name="Group 41"/>
                  <p:cNvGrpSpPr>
                    <a:grpSpLocks/>
                  </p:cNvGrpSpPr>
                  <p:nvPr/>
                </p:nvGrpSpPr>
                <p:grpSpPr bwMode="auto">
                  <a:xfrm>
                    <a:off x="4353" y="1074"/>
                    <a:ext cx="513" cy="630"/>
                    <a:chOff x="4353" y="1074"/>
                    <a:chExt cx="513" cy="630"/>
                  </a:xfrm>
                </p:grpSpPr>
                <p:sp>
                  <p:nvSpPr>
                    <p:cNvPr id="30" name="Freeform 36"/>
                    <p:cNvSpPr>
                      <a:spLocks/>
                    </p:cNvSpPr>
                    <p:nvPr/>
                  </p:nvSpPr>
                  <p:spPr bwMode="auto">
                    <a:xfrm>
                      <a:off x="4491" y="1083"/>
                      <a:ext cx="375" cy="621"/>
                    </a:xfrm>
                    <a:custGeom>
                      <a:avLst/>
                      <a:gdLst>
                        <a:gd name="T0" fmla="*/ 3 w 375"/>
                        <a:gd name="T1" fmla="*/ 621 h 621"/>
                        <a:gd name="T2" fmla="*/ 0 w 375"/>
                        <a:gd name="T3" fmla="*/ 396 h 621"/>
                        <a:gd name="T4" fmla="*/ 45 w 375"/>
                        <a:gd name="T5" fmla="*/ 372 h 621"/>
                        <a:gd name="T6" fmla="*/ 69 w 375"/>
                        <a:gd name="T7" fmla="*/ 351 h 621"/>
                        <a:gd name="T8" fmla="*/ 72 w 375"/>
                        <a:gd name="T9" fmla="*/ 306 h 621"/>
                        <a:gd name="T10" fmla="*/ 90 w 375"/>
                        <a:gd name="T11" fmla="*/ 222 h 621"/>
                        <a:gd name="T12" fmla="*/ 111 w 375"/>
                        <a:gd name="T13" fmla="*/ 138 h 621"/>
                        <a:gd name="T14" fmla="*/ 156 w 375"/>
                        <a:gd name="T15" fmla="*/ 63 h 621"/>
                        <a:gd name="T16" fmla="*/ 210 w 375"/>
                        <a:gd name="T17" fmla="*/ 21 h 621"/>
                        <a:gd name="T18" fmla="*/ 297 w 375"/>
                        <a:gd name="T19" fmla="*/ 0 h 621"/>
                        <a:gd name="T20" fmla="*/ 339 w 375"/>
                        <a:gd name="T21" fmla="*/ 12 h 621"/>
                        <a:gd name="T22" fmla="*/ 366 w 375"/>
                        <a:gd name="T23" fmla="*/ 57 h 621"/>
                        <a:gd name="T24" fmla="*/ 375 w 375"/>
                        <a:gd name="T25" fmla="*/ 141 h 621"/>
                        <a:gd name="T26" fmla="*/ 375 w 375"/>
                        <a:gd name="T27" fmla="*/ 186 h 621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w 375"/>
                        <a:gd name="T43" fmla="*/ 0 h 621"/>
                        <a:gd name="T44" fmla="*/ 375 w 375"/>
                        <a:gd name="T45" fmla="*/ 621 h 621"/>
                      </a:gdLst>
                      <a:ahLst/>
                      <a:cxnLst>
                        <a:cxn ang="T28">
                          <a:pos x="T0" y="T1"/>
                        </a:cxn>
                        <a:cxn ang="T29">
                          <a:pos x="T2" y="T3"/>
                        </a:cxn>
                        <a:cxn ang="T30">
                          <a:pos x="T4" y="T5"/>
                        </a:cxn>
                        <a:cxn ang="T31">
                          <a:pos x="T6" y="T7"/>
                        </a:cxn>
                        <a:cxn ang="T32">
                          <a:pos x="T8" y="T9"/>
                        </a:cxn>
                        <a:cxn ang="T33">
                          <a:pos x="T10" y="T11"/>
                        </a:cxn>
                        <a:cxn ang="T34">
                          <a:pos x="T12" y="T13"/>
                        </a:cxn>
                        <a:cxn ang="T35">
                          <a:pos x="T14" y="T15"/>
                        </a:cxn>
                        <a:cxn ang="T36">
                          <a:pos x="T16" y="T17"/>
                        </a:cxn>
                        <a:cxn ang="T37">
                          <a:pos x="T18" y="T19"/>
                        </a:cxn>
                        <a:cxn ang="T38">
                          <a:pos x="T20" y="T21"/>
                        </a:cxn>
                        <a:cxn ang="T39">
                          <a:pos x="T22" y="T23"/>
                        </a:cxn>
                        <a:cxn ang="T40">
                          <a:pos x="T24" y="T25"/>
                        </a:cxn>
                        <a:cxn ang="T41">
                          <a:pos x="T26" y="T27"/>
                        </a:cxn>
                      </a:cxnLst>
                      <a:rect l="T42" t="T43" r="T44" b="T45"/>
                      <a:pathLst>
                        <a:path w="375" h="621">
                          <a:moveTo>
                            <a:pt x="3" y="621"/>
                          </a:moveTo>
                          <a:lnTo>
                            <a:pt x="0" y="396"/>
                          </a:lnTo>
                          <a:lnTo>
                            <a:pt x="45" y="372"/>
                          </a:lnTo>
                          <a:lnTo>
                            <a:pt x="69" y="351"/>
                          </a:lnTo>
                          <a:lnTo>
                            <a:pt x="72" y="306"/>
                          </a:lnTo>
                          <a:lnTo>
                            <a:pt x="90" y="222"/>
                          </a:lnTo>
                          <a:lnTo>
                            <a:pt x="111" y="138"/>
                          </a:lnTo>
                          <a:lnTo>
                            <a:pt x="156" y="63"/>
                          </a:lnTo>
                          <a:lnTo>
                            <a:pt x="210" y="21"/>
                          </a:lnTo>
                          <a:lnTo>
                            <a:pt x="297" y="0"/>
                          </a:lnTo>
                          <a:lnTo>
                            <a:pt x="339" y="12"/>
                          </a:lnTo>
                          <a:lnTo>
                            <a:pt x="366" y="57"/>
                          </a:lnTo>
                          <a:lnTo>
                            <a:pt x="375" y="141"/>
                          </a:lnTo>
                          <a:lnTo>
                            <a:pt x="375" y="186"/>
                          </a:lnTo>
                        </a:path>
                      </a:pathLst>
                    </a:custGeom>
                    <a:noFill/>
                    <a:ln w="158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1" name="Freeform 38"/>
                    <p:cNvSpPr>
                      <a:spLocks/>
                    </p:cNvSpPr>
                    <p:nvPr/>
                  </p:nvSpPr>
                  <p:spPr bwMode="auto">
                    <a:xfrm>
                      <a:off x="4353" y="1074"/>
                      <a:ext cx="429" cy="600"/>
                    </a:xfrm>
                    <a:custGeom>
                      <a:avLst/>
                      <a:gdLst>
                        <a:gd name="T0" fmla="*/ 9 w 429"/>
                        <a:gd name="T1" fmla="*/ 600 h 600"/>
                        <a:gd name="T2" fmla="*/ 0 w 429"/>
                        <a:gd name="T3" fmla="*/ 381 h 600"/>
                        <a:gd name="T4" fmla="*/ 75 w 429"/>
                        <a:gd name="T5" fmla="*/ 342 h 600"/>
                        <a:gd name="T6" fmla="*/ 81 w 429"/>
                        <a:gd name="T7" fmla="*/ 285 h 600"/>
                        <a:gd name="T8" fmla="*/ 93 w 429"/>
                        <a:gd name="T9" fmla="*/ 180 h 600"/>
                        <a:gd name="T10" fmla="*/ 129 w 429"/>
                        <a:gd name="T11" fmla="*/ 105 h 600"/>
                        <a:gd name="T12" fmla="*/ 159 w 429"/>
                        <a:gd name="T13" fmla="*/ 48 h 600"/>
                        <a:gd name="T14" fmla="*/ 216 w 429"/>
                        <a:gd name="T15" fmla="*/ 18 h 600"/>
                        <a:gd name="T16" fmla="*/ 327 w 429"/>
                        <a:gd name="T17" fmla="*/ 0 h 600"/>
                        <a:gd name="T18" fmla="*/ 429 w 429"/>
                        <a:gd name="T19" fmla="*/ 9 h 600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429"/>
                        <a:gd name="T31" fmla="*/ 0 h 600"/>
                        <a:gd name="T32" fmla="*/ 429 w 429"/>
                        <a:gd name="T33" fmla="*/ 600 h 600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429" h="600">
                          <a:moveTo>
                            <a:pt x="9" y="600"/>
                          </a:moveTo>
                          <a:lnTo>
                            <a:pt x="0" y="381"/>
                          </a:lnTo>
                          <a:lnTo>
                            <a:pt x="75" y="342"/>
                          </a:lnTo>
                          <a:lnTo>
                            <a:pt x="81" y="285"/>
                          </a:lnTo>
                          <a:lnTo>
                            <a:pt x="93" y="180"/>
                          </a:lnTo>
                          <a:lnTo>
                            <a:pt x="129" y="105"/>
                          </a:lnTo>
                          <a:lnTo>
                            <a:pt x="159" y="48"/>
                          </a:lnTo>
                          <a:lnTo>
                            <a:pt x="216" y="18"/>
                          </a:lnTo>
                          <a:lnTo>
                            <a:pt x="327" y="0"/>
                          </a:lnTo>
                          <a:lnTo>
                            <a:pt x="429" y="9"/>
                          </a:lnTo>
                        </a:path>
                      </a:pathLst>
                    </a:custGeom>
                    <a:noFill/>
                    <a:ln w="158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2" name="Line 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53" y="1455"/>
                      <a:ext cx="138" cy="27"/>
                    </a:xfrm>
                    <a:prstGeom prst="line">
                      <a:avLst/>
                    </a:prstGeom>
                    <a:noFill/>
                    <a:ln w="158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3" name="Line 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420" y="1420"/>
                      <a:ext cx="138" cy="27"/>
                    </a:xfrm>
                    <a:prstGeom prst="line">
                      <a:avLst/>
                    </a:prstGeom>
                    <a:noFill/>
                    <a:ln w="158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>
                      <a:prstTxWarp prst="textNoShape">
                        <a:avLst/>
                      </a:prstTxWarp>
                    </a:bodyPr>
                    <a:lstStyle/>
                    <a:p>
                      <a:endParaRPr lang="ja-JP" altLang="en-US"/>
                    </a:p>
                  </p:txBody>
                </p:sp>
              </p:grpSp>
              <p:sp>
                <p:nvSpPr>
                  <p:cNvPr id="29" name="Freeform 42"/>
                  <p:cNvSpPr>
                    <a:spLocks/>
                  </p:cNvSpPr>
                  <p:nvPr/>
                </p:nvSpPr>
                <p:spPr bwMode="auto">
                  <a:xfrm>
                    <a:off x="4494" y="1281"/>
                    <a:ext cx="261" cy="432"/>
                  </a:xfrm>
                  <a:custGeom>
                    <a:avLst/>
                    <a:gdLst>
                      <a:gd name="T0" fmla="*/ 0 w 261"/>
                      <a:gd name="T1" fmla="*/ 432 h 432"/>
                      <a:gd name="T2" fmla="*/ 180 w 261"/>
                      <a:gd name="T3" fmla="*/ 285 h 432"/>
                      <a:gd name="T4" fmla="*/ 186 w 261"/>
                      <a:gd name="T5" fmla="*/ 42 h 432"/>
                      <a:gd name="T6" fmla="*/ 261 w 261"/>
                      <a:gd name="T7" fmla="*/ 0 h 432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261"/>
                      <a:gd name="T13" fmla="*/ 0 h 432"/>
                      <a:gd name="T14" fmla="*/ 261 w 261"/>
                      <a:gd name="T15" fmla="*/ 432 h 432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61" h="432">
                        <a:moveTo>
                          <a:pt x="0" y="432"/>
                        </a:moveTo>
                        <a:lnTo>
                          <a:pt x="180" y="285"/>
                        </a:lnTo>
                        <a:lnTo>
                          <a:pt x="186" y="42"/>
                        </a:lnTo>
                        <a:lnTo>
                          <a:pt x="261" y="0"/>
                        </a:lnTo>
                      </a:path>
                    </a:pathLst>
                  </a:custGeom>
                  <a:noFill/>
                  <a:ln w="158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17" name="Line 48"/>
            <p:cNvSpPr>
              <a:spLocks noChangeShapeType="1"/>
            </p:cNvSpPr>
            <p:nvPr/>
          </p:nvSpPr>
          <p:spPr bwMode="auto">
            <a:xfrm>
              <a:off x="4008" y="1110"/>
              <a:ext cx="96" cy="27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Line 49"/>
            <p:cNvSpPr>
              <a:spLocks noChangeShapeType="1"/>
            </p:cNvSpPr>
            <p:nvPr/>
          </p:nvSpPr>
          <p:spPr bwMode="auto">
            <a:xfrm>
              <a:off x="4264" y="982"/>
              <a:ext cx="96" cy="27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Line 50"/>
            <p:cNvSpPr>
              <a:spLocks noChangeShapeType="1"/>
            </p:cNvSpPr>
            <p:nvPr/>
          </p:nvSpPr>
          <p:spPr bwMode="auto">
            <a:xfrm>
              <a:off x="4400" y="1118"/>
              <a:ext cx="96" cy="27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Line 51"/>
            <p:cNvSpPr>
              <a:spLocks noChangeShapeType="1"/>
            </p:cNvSpPr>
            <p:nvPr/>
          </p:nvSpPr>
          <p:spPr bwMode="auto">
            <a:xfrm>
              <a:off x="4902" y="1008"/>
              <a:ext cx="96" cy="27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Line 52"/>
            <p:cNvSpPr>
              <a:spLocks noChangeShapeType="1"/>
            </p:cNvSpPr>
            <p:nvPr/>
          </p:nvSpPr>
          <p:spPr bwMode="auto">
            <a:xfrm>
              <a:off x="4708" y="1222"/>
              <a:ext cx="96" cy="27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5" name="Text Box 54"/>
          <p:cNvSpPr txBox="1">
            <a:spLocks noChangeArrowheads="1"/>
          </p:cNvSpPr>
          <p:nvPr/>
        </p:nvSpPr>
        <p:spPr bwMode="auto">
          <a:xfrm>
            <a:off x="1133454" y="3385020"/>
            <a:ext cx="33813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400" dirty="0" smtClean="0">
                <a:solidFill>
                  <a:schemeClr val="accent2"/>
                </a:solidFill>
              </a:rPr>
              <a:t>ion</a:t>
            </a:r>
            <a:r>
              <a:rPr lang="en-US" altLang="ja-JP" sz="1400" dirty="0">
                <a:solidFill>
                  <a:schemeClr val="accent2"/>
                </a:solidFill>
              </a:rPr>
              <a:t>-implantation process (M.C.-model)</a:t>
            </a:r>
          </a:p>
        </p:txBody>
      </p:sp>
      <p:pic>
        <p:nvPicPr>
          <p:cNvPr id="42" name="図 41" descr="DeviceSimulationSamp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2306" y="891328"/>
            <a:ext cx="3994494" cy="2700445"/>
          </a:xfrm>
          <a:prstGeom prst="rect">
            <a:avLst/>
          </a:prstGeom>
        </p:spPr>
      </p:pic>
      <p:cxnSp>
        <p:nvCxnSpPr>
          <p:cNvPr id="3" name="直線コネクタ 2"/>
          <p:cNvCxnSpPr/>
          <p:nvPr/>
        </p:nvCxnSpPr>
        <p:spPr>
          <a:xfrm>
            <a:off x="4692306" y="233680"/>
            <a:ext cx="0" cy="612266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7994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Caveat</a:t>
            </a:r>
            <a:endParaRPr lang="ja-JP" altLang="en-US" dirty="0"/>
          </a:p>
        </p:txBody>
      </p:sp>
      <p:sp>
        <p:nvSpPr>
          <p:cNvPr id="8" name="コンテンツ プレースホルダ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</a:rPr>
              <a:t>Jungle of semiconductor physics models and parameters</a:t>
            </a:r>
          </a:p>
          <a:p>
            <a:pPr lvl="1"/>
            <a:r>
              <a:rPr lang="en-US" altLang="ja-JP" sz="2000" dirty="0" smtClean="0"/>
              <a:t>Device simulator e.g.,</a:t>
            </a:r>
          </a:p>
          <a:p>
            <a:pPr lvl="1"/>
            <a:r>
              <a:rPr lang="en-US" altLang="ja-JP" sz="2000" dirty="0" smtClean="0"/>
              <a:t>Transport models</a:t>
            </a:r>
          </a:p>
          <a:p>
            <a:pPr lvl="1"/>
            <a:r>
              <a:rPr lang="en-US" altLang="ja-JP" sz="2000" dirty="0" smtClean="0"/>
              <a:t>Mobility models</a:t>
            </a:r>
          </a:p>
          <a:p>
            <a:pPr lvl="1"/>
            <a:r>
              <a:rPr lang="en-US" altLang="ja-JP" sz="2000" dirty="0" smtClean="0"/>
              <a:t>Generation-recombination models (SRH, Auger, II, trap, surface…)</a:t>
            </a:r>
          </a:p>
          <a:p>
            <a:pPr lvl="2"/>
            <a:r>
              <a:rPr lang="en-US" altLang="ja-JP" sz="1800" dirty="0" smtClean="0"/>
              <a:t>SRH: Shockley-Read-Hall model</a:t>
            </a:r>
          </a:p>
          <a:p>
            <a:pPr lvl="2"/>
            <a:r>
              <a:rPr lang="en-US" altLang="ja-JP" sz="1800" dirty="0" smtClean="0"/>
              <a:t>II: Impact Ionization model</a:t>
            </a:r>
          </a:p>
          <a:p>
            <a:r>
              <a:rPr lang="en-US" altLang="ja-JP" sz="2400" dirty="0" smtClean="0">
                <a:solidFill>
                  <a:srgbClr val="FF0000"/>
                </a:solidFill>
              </a:rPr>
              <a:t>Finite Element met</a:t>
            </a:r>
            <a:r>
              <a:rPr lang="en-US" altLang="ja-JP" sz="2400" dirty="0" smtClean="0"/>
              <a:t>hod</a:t>
            </a:r>
          </a:p>
          <a:p>
            <a:pPr lvl="1"/>
            <a:r>
              <a:rPr lang="en-US" altLang="ja-JP" sz="2000" dirty="0" smtClean="0"/>
              <a:t>3D vs. 2D</a:t>
            </a:r>
          </a:p>
          <a:p>
            <a:pPr lvl="2"/>
            <a:r>
              <a:rPr lang="en-US" altLang="ja-JP" sz="1800" dirty="0" smtClean="0"/>
              <a:t>3D: Usually “very” time consuming</a:t>
            </a:r>
          </a:p>
          <a:p>
            <a:pPr lvl="2"/>
            <a:r>
              <a:rPr lang="en-US" altLang="ja-JP" sz="1800" dirty="0" smtClean="0"/>
              <a:t>2D: Most of the cases, good enough</a:t>
            </a:r>
          </a:p>
          <a:p>
            <a:pPr lvl="1"/>
            <a:r>
              <a:rPr lang="en-US" altLang="ja-JP" sz="2000" dirty="0" smtClean="0"/>
              <a:t>Meshing: resolution vs. time</a:t>
            </a:r>
          </a:p>
          <a:p>
            <a:pPr lvl="1"/>
            <a:r>
              <a:rPr lang="en-US" altLang="ja-JP" sz="2000" dirty="0" smtClean="0"/>
              <a:t>Convergence of calculations</a:t>
            </a:r>
          </a:p>
          <a:p>
            <a:pPr lvl="2"/>
            <a:r>
              <a:rPr lang="en-US" altLang="ja-JP" sz="1800" dirty="0" smtClean="0">
                <a:solidFill>
                  <a:srgbClr val="FF0000"/>
                </a:solidFill>
              </a:rPr>
              <a:t>Try and error for finding best procedures </a:t>
            </a:r>
            <a:r>
              <a:rPr lang="en-US" altLang="ja-JP" sz="1800" dirty="0" smtClean="0"/>
              <a:t>(method, physics model)</a:t>
            </a:r>
          </a:p>
          <a:p>
            <a:r>
              <a:rPr lang="en-US" altLang="ja-JP" sz="2400" dirty="0" smtClean="0"/>
              <a:t>The real caveat is</a:t>
            </a:r>
          </a:p>
          <a:p>
            <a:pPr lvl="1"/>
            <a:r>
              <a:rPr lang="en-US" altLang="ja-JP" sz="2000" dirty="0" smtClean="0">
                <a:solidFill>
                  <a:srgbClr val="FF0000"/>
                </a:solidFill>
              </a:rPr>
              <a:t>“What you get is what you put.”</a:t>
            </a:r>
          </a:p>
          <a:p>
            <a:pPr lvl="1"/>
            <a:r>
              <a:rPr lang="en-US" altLang="ja-JP" sz="2000" dirty="0" smtClean="0"/>
              <a:t>Although semiconductor industry is trying to simulate perfectly, we may still miss models, e.g., radiation damages </a:t>
            </a: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INFIERI2013, 2013/7/12, Y. Unno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1D69-E00B-CD46-A659-C7299E242EDA}" type="slidenum">
              <a:rPr lang="ja-JP" altLang="en-US" smtClean="0"/>
              <a:pPr/>
              <a:t>49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696871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Your Lecturer</a:t>
            </a:r>
            <a:endParaRPr kumimoji="1" lang="ja-JP" altLang="en-US" dirty="0"/>
          </a:p>
        </p:txBody>
      </p:sp>
      <p:grpSp>
        <p:nvGrpSpPr>
          <p:cNvPr id="27" name="図形グループ 26"/>
          <p:cNvGrpSpPr/>
          <p:nvPr/>
        </p:nvGrpSpPr>
        <p:grpSpPr>
          <a:xfrm>
            <a:off x="2660490" y="940795"/>
            <a:ext cx="4179264" cy="3253719"/>
            <a:chOff x="2660490" y="940795"/>
            <a:chExt cx="4179264" cy="3253719"/>
          </a:xfrm>
        </p:grpSpPr>
        <p:pic>
          <p:nvPicPr>
            <p:cNvPr id="8" name="図 7" descr="No.01-fig.07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0490" y="940795"/>
              <a:ext cx="4179264" cy="3253719"/>
            </a:xfrm>
            <a:prstGeom prst="rect">
              <a:avLst/>
            </a:prstGeom>
          </p:spPr>
        </p:pic>
        <p:sp>
          <p:nvSpPr>
            <p:cNvPr id="26" name="テキスト ボックス 25"/>
            <p:cNvSpPr txBox="1"/>
            <p:nvPr/>
          </p:nvSpPr>
          <p:spPr>
            <a:xfrm>
              <a:off x="4786971" y="1164320"/>
              <a:ext cx="116410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i="1" dirty="0" smtClean="0">
                  <a:latin typeface="Times"/>
                  <a:cs typeface="Times"/>
                </a:rPr>
                <a:t>Mt. Tsukuba</a:t>
              </a:r>
              <a:endParaRPr kumimoji="1" lang="ja-JP" altLang="en-US" sz="1400" b="1" i="1" dirty="0">
                <a:latin typeface="Times"/>
                <a:cs typeface="Times"/>
              </a:endParaRPr>
            </a:p>
          </p:txBody>
        </p:sp>
      </p:grpSp>
      <p:sp>
        <p:nvSpPr>
          <p:cNvPr id="14" name="テキスト ボックス 13"/>
          <p:cNvSpPr txBox="1"/>
          <p:nvPr/>
        </p:nvSpPr>
        <p:spPr>
          <a:xfrm>
            <a:off x="2809881" y="846780"/>
            <a:ext cx="22036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srgbClr val="FFFF00"/>
                </a:solidFill>
              </a:rPr>
              <a:t>..is from KEK, Japan</a:t>
            </a:r>
            <a:endParaRPr kumimoji="1" lang="ja-JP" altLang="en-US" sz="2000" dirty="0">
              <a:solidFill>
                <a:srgbClr val="FFFF00"/>
              </a:solidFill>
            </a:endParaRPr>
          </a:p>
        </p:txBody>
      </p:sp>
      <p:pic>
        <p:nvPicPr>
          <p:cNvPr id="7" name="図 6" descr="04320001R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20" y="940795"/>
            <a:ext cx="2326770" cy="2908461"/>
          </a:xfrm>
          <a:prstGeom prst="rect">
            <a:avLst/>
          </a:prstGeom>
        </p:spPr>
      </p:pic>
      <p:grpSp>
        <p:nvGrpSpPr>
          <p:cNvPr id="22" name="図形グループ 21"/>
          <p:cNvGrpSpPr/>
          <p:nvPr/>
        </p:nvGrpSpPr>
        <p:grpSpPr>
          <a:xfrm>
            <a:off x="5150804" y="546878"/>
            <a:ext cx="3890225" cy="2317338"/>
            <a:chOff x="5150804" y="546878"/>
            <a:chExt cx="3890225" cy="2317338"/>
          </a:xfrm>
        </p:grpSpPr>
        <p:pic>
          <p:nvPicPr>
            <p:cNvPr id="11" name="図 10" descr="sangokan1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92215" y="585164"/>
              <a:ext cx="2848814" cy="2279052"/>
            </a:xfrm>
            <a:prstGeom prst="rect">
              <a:avLst/>
            </a:prstGeom>
          </p:spPr>
        </p:pic>
        <p:cxnSp>
          <p:nvCxnSpPr>
            <p:cNvPr id="20" name="直線矢印コネクタ 19"/>
            <p:cNvCxnSpPr/>
            <p:nvPr/>
          </p:nvCxnSpPr>
          <p:spPr>
            <a:xfrm flipV="1">
              <a:off x="5150804" y="2169863"/>
              <a:ext cx="1217142" cy="570866"/>
            </a:xfrm>
            <a:prstGeom prst="straightConnector1">
              <a:avLst/>
            </a:prstGeom>
            <a:ln w="50800">
              <a:solidFill>
                <a:srgbClr val="FFFF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テキスト ボックス 20"/>
            <p:cNvSpPr txBox="1"/>
            <p:nvPr/>
          </p:nvSpPr>
          <p:spPr>
            <a:xfrm>
              <a:off x="6306240" y="546878"/>
              <a:ext cx="1302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>
                  <a:solidFill>
                    <a:srgbClr val="FFFF00"/>
                  </a:solidFill>
                </a:rPr>
                <a:t>.. his office</a:t>
              </a:r>
              <a:endParaRPr kumimoji="1" lang="ja-JP" altLang="en-US" sz="2000" dirty="0">
                <a:solidFill>
                  <a:srgbClr val="FFFF00"/>
                </a:solidFill>
              </a:endParaRPr>
            </a:p>
          </p:txBody>
        </p:sp>
      </p:grpSp>
      <p:pic>
        <p:nvPicPr>
          <p:cNvPr id="13" name="Picture 2" descr="CERN-MontBlanc-lett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5178" y="2864216"/>
            <a:ext cx="4312056" cy="3889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テキスト ボックス 23"/>
          <p:cNvSpPr txBox="1"/>
          <p:nvPr/>
        </p:nvSpPr>
        <p:spPr>
          <a:xfrm>
            <a:off x="5122131" y="6196540"/>
            <a:ext cx="3682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… working for an experiment at CERN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985032" y="3739936"/>
            <a:ext cx="3459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Home of Belle, K2K, … experiments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pic>
        <p:nvPicPr>
          <p:cNvPr id="28" name="図 27" descr="gr5z5216_std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63943" y="2824407"/>
            <a:ext cx="4234611" cy="3232419"/>
          </a:xfrm>
          <a:prstGeom prst="rect">
            <a:avLst/>
          </a:prstGeom>
        </p:spPr>
      </p:pic>
      <p:sp>
        <p:nvSpPr>
          <p:cNvPr id="32" name="テキスト ボックス 31"/>
          <p:cNvSpPr txBox="1"/>
          <p:nvPr/>
        </p:nvSpPr>
        <p:spPr>
          <a:xfrm>
            <a:off x="280800" y="4212155"/>
            <a:ext cx="4732779" cy="2468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kumimoji="1" lang="en-US" altLang="ja-JP" sz="3200" dirty="0" smtClean="0"/>
              <a:t>Yoshinobu UNNO</a:t>
            </a:r>
          </a:p>
          <a:p>
            <a:pPr>
              <a:lnSpc>
                <a:spcPct val="80000"/>
              </a:lnSpc>
            </a:pPr>
            <a:r>
              <a:rPr lang="en-US" altLang="ja-JP" sz="3200" dirty="0" smtClean="0"/>
              <a:t>Professor of KEK</a:t>
            </a:r>
          </a:p>
          <a:p>
            <a:pPr>
              <a:lnSpc>
                <a:spcPct val="80000"/>
              </a:lnSpc>
            </a:pPr>
            <a:r>
              <a:rPr kumimoji="1" lang="en-US" altLang="ja-JP" sz="3200" dirty="0" smtClean="0"/>
              <a:t>ATLAS experiment at CERN</a:t>
            </a:r>
          </a:p>
          <a:p>
            <a:pPr>
              <a:lnSpc>
                <a:spcPct val="80000"/>
              </a:lnSpc>
            </a:pPr>
            <a:r>
              <a:rPr lang="en-US" altLang="ja-JP" sz="2400" dirty="0"/>
              <a:t>Design, construction, … and upgrade, of the silicon </a:t>
            </a:r>
            <a:r>
              <a:rPr lang="en-US" altLang="ja-JP" sz="2400" dirty="0" smtClean="0"/>
              <a:t>tracker</a:t>
            </a:r>
          </a:p>
          <a:p>
            <a:pPr>
              <a:lnSpc>
                <a:spcPct val="80000"/>
              </a:lnSpc>
            </a:pPr>
            <a:r>
              <a:rPr lang="en-US" altLang="ja-JP" sz="2400" dirty="0" smtClean="0"/>
              <a:t>- together with many colleagues</a:t>
            </a:r>
          </a:p>
          <a:p>
            <a:pPr>
              <a:lnSpc>
                <a:spcPct val="80000"/>
              </a:lnSpc>
            </a:pPr>
            <a:r>
              <a:rPr lang="en-US" altLang="ja-JP" sz="2400" dirty="0" smtClean="0"/>
              <a:t>- for the great discovery</a:t>
            </a:r>
            <a:endParaRPr lang="ja-JP" altLang="en-US" sz="2400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E4CC-B235-204F-859A-4C59541B11F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8510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TCAD Simulations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ja-JP" sz="2400" dirty="0" smtClean="0"/>
              <a:t>Semiconductor Technology Computer-Aided Design (TCAD) tool</a:t>
            </a:r>
          </a:p>
          <a:p>
            <a:pPr lvl="1"/>
            <a:r>
              <a:rPr kumimoji="1" lang="en-US" altLang="ja-JP" sz="2000" dirty="0" smtClean="0"/>
              <a:t>ENEXSS 5.5, developed by SELETE in Japan</a:t>
            </a:r>
          </a:p>
          <a:p>
            <a:pPr lvl="1"/>
            <a:r>
              <a:rPr lang="en-US" altLang="ja-JP" sz="2000" dirty="0" smtClean="0"/>
              <a:t>Device simulation part: </a:t>
            </a:r>
            <a:r>
              <a:rPr lang="en-US" altLang="ja-JP" sz="2000" dirty="0" err="1" smtClean="0"/>
              <a:t>HyDeLEOS</a:t>
            </a:r>
            <a:endParaRPr lang="en-US" altLang="ja-JP" sz="2000" dirty="0" smtClean="0"/>
          </a:p>
          <a:p>
            <a:r>
              <a:rPr lang="en-US" altLang="ja-JP" sz="2400" dirty="0"/>
              <a:t>N-in-p strip </a:t>
            </a:r>
            <a:r>
              <a:rPr lang="en-US" altLang="ja-JP" sz="2400" dirty="0" smtClean="0"/>
              <a:t>sensor</a:t>
            </a:r>
          </a:p>
          <a:p>
            <a:pPr lvl="1"/>
            <a:r>
              <a:rPr lang="en-US" altLang="ja-JP" sz="2000" dirty="0" smtClean="0"/>
              <a:t>75 </a:t>
            </a:r>
            <a:r>
              <a:rPr lang="en-US" altLang="ja-JP" sz="2000" dirty="0"/>
              <a:t>µm pitch, p-stop 4x10</a:t>
            </a:r>
            <a:r>
              <a:rPr lang="en-US" altLang="ja-JP" sz="2000" baseline="30000" dirty="0"/>
              <a:t>12</a:t>
            </a:r>
            <a:r>
              <a:rPr lang="en-US" altLang="ja-JP" sz="2000" dirty="0"/>
              <a:t> cm</a:t>
            </a:r>
            <a:r>
              <a:rPr lang="en-US" altLang="ja-JP" sz="2000" baseline="30000" dirty="0"/>
              <a:t>-2</a:t>
            </a:r>
          </a:p>
          <a:p>
            <a:pPr lvl="1"/>
            <a:r>
              <a:rPr lang="en-US" altLang="ja-JP" sz="2000" dirty="0"/>
              <a:t>150 µm </a:t>
            </a:r>
            <a:r>
              <a:rPr lang="en-US" altLang="ja-JP" sz="2000" dirty="0" smtClean="0"/>
              <a:t>thickness</a:t>
            </a:r>
          </a:p>
          <a:p>
            <a:pPr lvl="1"/>
            <a:r>
              <a:rPr lang="en-US" altLang="ja-JP" sz="2000" dirty="0"/>
              <a:t>p-type bulk, </a:t>
            </a:r>
            <a:r>
              <a:rPr lang="en-US" altLang="ja-JP" sz="2000" i="1" dirty="0"/>
              <a:t>N</a:t>
            </a:r>
            <a:r>
              <a:rPr lang="en-US" altLang="ja-JP" sz="2000" i="1" baseline="-25000" dirty="0"/>
              <a:t>eff</a:t>
            </a:r>
            <a:r>
              <a:rPr lang="en-US" altLang="ja-JP" sz="2000" dirty="0"/>
              <a:t>=4.7×10</a:t>
            </a:r>
            <a:r>
              <a:rPr lang="en-US" altLang="ja-JP" sz="2000" baseline="30000" dirty="0"/>
              <a:t>12</a:t>
            </a:r>
            <a:r>
              <a:rPr lang="en-US" altLang="ja-JP" sz="2000" dirty="0"/>
              <a:t> cm</a:t>
            </a:r>
            <a:r>
              <a:rPr lang="en-US" altLang="ja-JP" sz="2000" baseline="30000" dirty="0"/>
              <a:t>-3</a:t>
            </a:r>
            <a:r>
              <a:rPr lang="en-US" altLang="ja-JP" sz="2000" dirty="0"/>
              <a:t>, </a:t>
            </a:r>
            <a:r>
              <a:rPr lang="en-US" altLang="ja-JP" sz="2000" i="1" dirty="0"/>
              <a:t>V</a:t>
            </a:r>
            <a:r>
              <a:rPr lang="en-US" altLang="ja-JP" sz="2000" i="1" baseline="-25000" dirty="0"/>
              <a:t>FDV</a:t>
            </a:r>
            <a:r>
              <a:rPr lang="en-US" altLang="ja-JP" sz="2000" dirty="0"/>
              <a:t>=80 V at 150 </a:t>
            </a:r>
            <a:r>
              <a:rPr lang="en-US" altLang="ja-JP" sz="2000" dirty="0" smtClean="0"/>
              <a:t>µm</a:t>
            </a:r>
          </a:p>
          <a:p>
            <a:r>
              <a:rPr lang="en-US" altLang="ja-JP" sz="3600" dirty="0" smtClean="0"/>
              <a:t>Radiation damage approximation:</a:t>
            </a:r>
          </a:p>
          <a:p>
            <a:pPr lvl="1"/>
            <a:r>
              <a:rPr lang="en-US" altLang="ja-JP" sz="3200" dirty="0" smtClean="0"/>
              <a:t>Increase of acceptor-like state → Effective doping concentration</a:t>
            </a:r>
            <a:endParaRPr kumimoji="1" lang="en-US" altLang="ja-JP" sz="3200" dirty="0" smtClean="0"/>
          </a:p>
          <a:p>
            <a:pPr lvl="1"/>
            <a:r>
              <a:rPr lang="en-US" altLang="ja-JP" sz="3200" dirty="0" smtClean="0"/>
              <a:t>Increase of leakage current → SRH model</a:t>
            </a:r>
          </a:p>
          <a:p>
            <a:pPr lvl="1"/>
            <a:r>
              <a:rPr kumimoji="1" lang="en-US" altLang="ja-JP" sz="3200" dirty="0" smtClean="0"/>
              <a:t>Increase of interface charge </a:t>
            </a:r>
            <a:r>
              <a:rPr lang="en-US" altLang="ja-JP" sz="3200" dirty="0" smtClean="0"/>
              <a:t>→</a:t>
            </a:r>
            <a:r>
              <a:rPr kumimoji="1" lang="en-US" altLang="ja-JP" sz="3200" dirty="0" smtClean="0"/>
              <a:t> Fixed oxide charge</a:t>
            </a:r>
          </a:p>
          <a:p>
            <a:pPr lvl="1"/>
            <a:endParaRPr kumimoji="1" lang="ja-JP" altLang="en-US" sz="20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C7B9-C107-534B-A132-E12A38AF1000}" type="slidenum">
              <a:rPr kumimoji="1" lang="ja-JP" altLang="en-US" smtClean="0"/>
              <a:t>50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924643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B</a:t>
            </a:r>
            <a:r>
              <a:rPr kumimoji="1" lang="en-US" altLang="ja-JP" dirty="0" smtClean="0"/>
              <a:t>ulk leakage current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199" y="3687750"/>
            <a:ext cx="8032259" cy="2778359"/>
          </a:xfrm>
        </p:spPr>
        <p:txBody>
          <a:bodyPr>
            <a:noAutofit/>
          </a:bodyPr>
          <a:lstStyle/>
          <a:p>
            <a:r>
              <a:rPr lang="en-US" altLang="ja-JP" sz="2400" dirty="0" smtClean="0"/>
              <a:t>Community has a view that</a:t>
            </a:r>
          </a:p>
          <a:p>
            <a:pPr lvl="1"/>
            <a:r>
              <a:rPr lang="en-US" altLang="ja-JP" sz="2000" dirty="0" smtClean="0"/>
              <a:t>the leakage current increases with an introduction of levels near the middle of the forbidden band,</a:t>
            </a:r>
          </a:p>
          <a:p>
            <a:pPr lvl="1"/>
            <a:r>
              <a:rPr lang="en-US" altLang="ja-JP" sz="2000" dirty="0" smtClean="0"/>
              <a:t>with the energy of band gap being half (of the full gap), the leakage current flows order of magnitude larger…</a:t>
            </a:r>
          </a:p>
          <a:p>
            <a:r>
              <a:rPr lang="en-US" altLang="ja-JP" sz="2400" dirty="0" smtClean="0"/>
              <a:t>Unfortunately, we have no freedom to change/add a program to the ENEXSS, but</a:t>
            </a:r>
          </a:p>
          <a:p>
            <a:pPr lvl="1"/>
            <a:r>
              <a:rPr lang="en-US" altLang="ja-JP" sz="2000" dirty="0" smtClean="0"/>
              <a:t>we can </a:t>
            </a:r>
            <a:r>
              <a:rPr lang="en-US" altLang="ja-JP" sz="2000" dirty="0" smtClean="0"/>
              <a:t>simulate the </a:t>
            </a:r>
            <a:r>
              <a:rPr lang="en-US" altLang="ja-JP" sz="2000" dirty="0" smtClean="0"/>
              <a:t>leakage current by modifying the model parameters to an unrealistic world…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C7B9-C107-534B-A132-E12A38AF1000}" type="slidenum">
              <a:rPr kumimoji="1" lang="ja-JP" altLang="en-US" smtClean="0"/>
              <a:t>51</a:t>
            </a:fld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43550" y="1113283"/>
            <a:ext cx="4314315" cy="2513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ja-JP" sz="2400" dirty="0"/>
              <a:t>After irradiation, the current increases as a function of </a:t>
            </a:r>
            <a:r>
              <a:rPr lang="en-US" altLang="ja-JP" sz="2400" dirty="0" err="1" smtClean="0"/>
              <a:t>fluence</a:t>
            </a:r>
            <a:endParaRPr lang="en-US" altLang="ja-JP" sz="2400" dirty="0" smtClean="0"/>
          </a:p>
          <a:p>
            <a:pPr>
              <a:lnSpc>
                <a:spcPct val="80000"/>
              </a:lnSpc>
            </a:pPr>
            <a:r>
              <a:rPr lang="en-US" altLang="ja-JP" sz="2000" dirty="0" smtClean="0"/>
              <a:t>∆</a:t>
            </a:r>
            <a:r>
              <a:rPr lang="en-US" altLang="ja-JP" sz="2000" i="1" dirty="0"/>
              <a:t>I</a:t>
            </a:r>
            <a:r>
              <a:rPr lang="en-US" altLang="ja-JP" sz="2000" dirty="0"/>
              <a:t> /V ~ α</a:t>
            </a:r>
            <a:r>
              <a:rPr lang="en-US" altLang="ja-JP" sz="2000" dirty="0" smtClean="0"/>
              <a:t> </a:t>
            </a:r>
            <a:r>
              <a:rPr lang="en-US" altLang="ja-JP" sz="2000" dirty="0"/>
              <a:t>× </a:t>
            </a:r>
            <a:r>
              <a:rPr lang="en-US" altLang="ja-JP" sz="2000" i="1" dirty="0">
                <a:latin typeface="Symbol" charset="2"/>
                <a:cs typeface="Symbol" charset="2"/>
              </a:rPr>
              <a:t>f</a:t>
            </a:r>
            <a:r>
              <a:rPr lang="en-US" altLang="ja-JP" sz="2000" dirty="0"/>
              <a:t> (</a:t>
            </a:r>
            <a:r>
              <a:rPr lang="en-US" altLang="ja-JP" sz="2000" dirty="0" err="1"/>
              <a:t>n</a:t>
            </a:r>
            <a:r>
              <a:rPr lang="en-US" altLang="ja-JP" sz="2000" baseline="-25000" dirty="0" err="1"/>
              <a:t>eq</a:t>
            </a:r>
            <a:r>
              <a:rPr lang="en-US" altLang="ja-JP" sz="2000" dirty="0"/>
              <a:t>/cm</a:t>
            </a:r>
            <a:r>
              <a:rPr lang="en-US" altLang="ja-JP" sz="2000" baseline="30000" dirty="0"/>
              <a:t>2</a:t>
            </a:r>
            <a:r>
              <a:rPr lang="en-US" altLang="ja-JP" sz="2000" dirty="0" smtClean="0"/>
              <a:t>)</a:t>
            </a:r>
          </a:p>
          <a:p>
            <a:pPr>
              <a:lnSpc>
                <a:spcPct val="80000"/>
              </a:lnSpc>
            </a:pPr>
            <a:r>
              <a:rPr lang="en-US" altLang="ja-JP" sz="2000" dirty="0" smtClean="0"/>
              <a:t>α ~ </a:t>
            </a:r>
            <a:r>
              <a:rPr lang="en-US" altLang="ja-JP" sz="2000" dirty="0"/>
              <a:t>4×10</a:t>
            </a:r>
            <a:r>
              <a:rPr lang="en-US" altLang="ja-JP" sz="2000" baseline="30000" dirty="0"/>
              <a:t>-17</a:t>
            </a:r>
            <a:r>
              <a:rPr lang="en-US" altLang="ja-JP" sz="2000" dirty="0"/>
              <a:t> (A/cm</a:t>
            </a:r>
            <a:r>
              <a:rPr lang="en-US" altLang="ja-JP" sz="2000" dirty="0" smtClean="0"/>
              <a:t>) : damage constant</a:t>
            </a:r>
            <a:endParaRPr lang="en-US" altLang="ja-JP" sz="2000" dirty="0"/>
          </a:p>
          <a:p>
            <a:pPr>
              <a:lnSpc>
                <a:spcPct val="80000"/>
              </a:lnSpc>
            </a:pPr>
            <a:r>
              <a:rPr lang="en-US" altLang="ja-JP" sz="2000" dirty="0" smtClean="0"/>
              <a:t>E.g</a:t>
            </a:r>
            <a:r>
              <a:rPr lang="en-US" altLang="ja-JP" sz="2000" dirty="0"/>
              <a:t>., </a:t>
            </a:r>
            <a:endParaRPr lang="en-US" altLang="ja-JP" sz="2000" dirty="0" smtClean="0"/>
          </a:p>
          <a:p>
            <a:pPr>
              <a:lnSpc>
                <a:spcPct val="80000"/>
              </a:lnSpc>
            </a:pPr>
            <a:r>
              <a:rPr lang="en-US" altLang="ja-JP" dirty="0" smtClean="0">
                <a:cs typeface="Symbol" charset="2"/>
              </a:rPr>
              <a:t>Volume </a:t>
            </a:r>
            <a:r>
              <a:rPr lang="en-US" altLang="ja-JP" dirty="0">
                <a:cs typeface="Symbol" charset="2"/>
              </a:rPr>
              <a:t>= 75 µm x 1 µm x 150 µm = 1.13 x 10</a:t>
            </a:r>
            <a:r>
              <a:rPr lang="en-US" altLang="ja-JP" baseline="30000" dirty="0">
                <a:cs typeface="Symbol" charset="2"/>
              </a:rPr>
              <a:t>-8</a:t>
            </a:r>
            <a:r>
              <a:rPr lang="en-US" altLang="ja-JP" dirty="0">
                <a:cs typeface="Symbol" charset="2"/>
              </a:rPr>
              <a:t> cm</a:t>
            </a:r>
            <a:r>
              <a:rPr lang="en-US" altLang="ja-JP" baseline="30000" dirty="0">
                <a:cs typeface="Symbol" charset="2"/>
              </a:rPr>
              <a:t>3</a:t>
            </a:r>
            <a:r>
              <a:rPr lang="en-US" altLang="ja-JP" dirty="0">
                <a:cs typeface="Symbol" charset="2"/>
              </a:rPr>
              <a:t> </a:t>
            </a:r>
            <a:endParaRPr lang="en-US" altLang="ja-JP" dirty="0" smtClean="0">
              <a:cs typeface="Symbol" charset="2"/>
            </a:endParaRPr>
          </a:p>
          <a:p>
            <a:pPr>
              <a:lnSpc>
                <a:spcPct val="80000"/>
              </a:lnSpc>
            </a:pPr>
            <a:r>
              <a:rPr lang="en-US" altLang="ja-JP" i="1" dirty="0" smtClean="0">
                <a:latin typeface="Symbol" charset="2"/>
                <a:cs typeface="Symbol" charset="2"/>
              </a:rPr>
              <a:t>f</a:t>
            </a:r>
            <a:r>
              <a:rPr lang="en-US" altLang="ja-JP" dirty="0"/>
              <a:t>=1x10</a:t>
            </a:r>
            <a:r>
              <a:rPr lang="en-US" altLang="ja-JP" baseline="30000" dirty="0"/>
              <a:t>15</a:t>
            </a:r>
            <a:r>
              <a:rPr lang="en-US" altLang="ja-JP" dirty="0"/>
              <a:t> </a:t>
            </a:r>
            <a:r>
              <a:rPr lang="en-US" altLang="ja-JP" i="1" dirty="0" err="1"/>
              <a:t>n</a:t>
            </a:r>
            <a:r>
              <a:rPr lang="en-US" altLang="ja-JP" i="1" baseline="-25000" dirty="0" err="1"/>
              <a:t>eq</a:t>
            </a:r>
            <a:r>
              <a:rPr lang="en-US" altLang="ja-JP" dirty="0"/>
              <a:t>/</a:t>
            </a:r>
            <a:r>
              <a:rPr lang="en-US" altLang="ja-JP" dirty="0" smtClean="0"/>
              <a:t>cm</a:t>
            </a:r>
            <a:r>
              <a:rPr lang="en-US" altLang="ja-JP" baseline="30000" dirty="0" smtClean="0"/>
              <a:t>2</a:t>
            </a:r>
            <a:endParaRPr lang="en-US" altLang="ja-JP" dirty="0" smtClean="0"/>
          </a:p>
          <a:p>
            <a:pPr>
              <a:lnSpc>
                <a:spcPct val="80000"/>
              </a:lnSpc>
            </a:pPr>
            <a:r>
              <a:rPr lang="en-US" altLang="ja-JP" dirty="0" smtClean="0"/>
              <a:t>∆</a:t>
            </a:r>
            <a:r>
              <a:rPr lang="en-US" altLang="ja-JP" i="1" dirty="0"/>
              <a:t>I</a:t>
            </a:r>
            <a:r>
              <a:rPr lang="en-US" altLang="ja-JP" dirty="0"/>
              <a:t> ~45 </a:t>
            </a:r>
            <a:r>
              <a:rPr lang="en-US" altLang="ja-JP" dirty="0" err="1"/>
              <a:t>nA</a:t>
            </a:r>
            <a:endParaRPr lang="en-US" altLang="ja-JP" dirty="0"/>
          </a:p>
          <a:p>
            <a:pPr>
              <a:lnSpc>
                <a:spcPct val="80000"/>
              </a:lnSpc>
            </a:pPr>
            <a:endParaRPr kumimoji="1" lang="ja-JP" altLang="en-US" sz="1600" dirty="0"/>
          </a:p>
        </p:txBody>
      </p:sp>
      <p:pic>
        <p:nvPicPr>
          <p:cNvPr id="7" name="図 6" descr=" SzeFig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751" y="940795"/>
            <a:ext cx="4161617" cy="2968426"/>
          </a:xfrm>
          <a:prstGeom prst="rect">
            <a:avLst/>
          </a:prstGeom>
        </p:spPr>
      </p:pic>
      <p:cxnSp>
        <p:nvCxnSpPr>
          <p:cNvPr id="9" name="直線コネクタ 8"/>
          <p:cNvCxnSpPr/>
          <p:nvPr/>
        </p:nvCxnSpPr>
        <p:spPr>
          <a:xfrm>
            <a:off x="6396636" y="2644048"/>
            <a:ext cx="753302" cy="0"/>
          </a:xfrm>
          <a:prstGeom prst="line">
            <a:avLst/>
          </a:prstGeom>
          <a:ln w="63500">
            <a:solidFill>
              <a:srgbClr val="0000FF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6379240" y="1944090"/>
            <a:ext cx="753302" cy="0"/>
          </a:xfrm>
          <a:prstGeom prst="line">
            <a:avLst/>
          </a:prstGeom>
          <a:ln w="63500">
            <a:solidFill>
              <a:srgbClr val="FF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7097738" y="2052617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xxxxx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724401" y="1178708"/>
            <a:ext cx="126060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Donor level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759193" y="2861872"/>
            <a:ext cx="151454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Accept</a:t>
            </a:r>
            <a:r>
              <a:rPr kumimoji="1" lang="en-US" altLang="ja-JP" dirty="0" smtClean="0"/>
              <a:t>or level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734465" y="999540"/>
            <a:ext cx="229428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Damage created levels</a:t>
            </a:r>
            <a:endParaRPr kumimoji="1" lang="ja-JP" altLang="en-US" dirty="0"/>
          </a:p>
        </p:txBody>
      </p:sp>
      <p:cxnSp>
        <p:nvCxnSpPr>
          <p:cNvPr id="17" name="直線矢印コネクタ 16"/>
          <p:cNvCxnSpPr/>
          <p:nvPr/>
        </p:nvCxnSpPr>
        <p:spPr>
          <a:xfrm>
            <a:off x="5985008" y="1548040"/>
            <a:ext cx="394232" cy="3960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 flipV="1">
            <a:off x="6019800" y="2644048"/>
            <a:ext cx="359440" cy="2178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>
            <a:stCxn id="15" idx="2"/>
          </p:cNvCxnSpPr>
          <p:nvPr/>
        </p:nvCxnSpPr>
        <p:spPr>
          <a:xfrm flipH="1">
            <a:off x="7695561" y="1368872"/>
            <a:ext cx="186044" cy="86841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円弧 27"/>
          <p:cNvSpPr/>
          <p:nvPr/>
        </p:nvSpPr>
        <p:spPr>
          <a:xfrm flipH="1" flipV="1">
            <a:off x="6227916" y="1548040"/>
            <a:ext cx="869821" cy="1096006"/>
          </a:xfrm>
          <a:prstGeom prst="arc">
            <a:avLst>
              <a:gd name="adj1" fmla="val 17112035"/>
              <a:gd name="adj2" fmla="val 4554820"/>
            </a:avLst>
          </a:prstGeom>
          <a:ln>
            <a:solidFill>
              <a:srgbClr val="FF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円弧 28"/>
          <p:cNvSpPr/>
          <p:nvPr/>
        </p:nvSpPr>
        <p:spPr>
          <a:xfrm flipH="1" flipV="1">
            <a:off x="6273733" y="2644048"/>
            <a:ext cx="615253" cy="217824"/>
          </a:xfrm>
          <a:prstGeom prst="arc">
            <a:avLst>
              <a:gd name="adj1" fmla="val 17112035"/>
              <a:gd name="adj2" fmla="val 4554820"/>
            </a:avLst>
          </a:prstGeom>
          <a:ln>
            <a:solidFill>
              <a:srgbClr val="FF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円弧 29"/>
          <p:cNvSpPr/>
          <p:nvPr/>
        </p:nvSpPr>
        <p:spPr>
          <a:xfrm flipH="1" flipV="1">
            <a:off x="6936987" y="1596069"/>
            <a:ext cx="661070" cy="641213"/>
          </a:xfrm>
          <a:prstGeom prst="arc">
            <a:avLst>
              <a:gd name="adj1" fmla="val 17112035"/>
              <a:gd name="adj2" fmla="val 4554820"/>
            </a:avLst>
          </a:prstGeom>
          <a:ln>
            <a:solidFill>
              <a:srgbClr val="FF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円弧 30"/>
          <p:cNvSpPr/>
          <p:nvPr/>
        </p:nvSpPr>
        <p:spPr>
          <a:xfrm flipH="1" flipV="1">
            <a:off x="6982804" y="2237283"/>
            <a:ext cx="615253" cy="672619"/>
          </a:xfrm>
          <a:prstGeom prst="arc">
            <a:avLst>
              <a:gd name="adj1" fmla="val 17112035"/>
              <a:gd name="adj2" fmla="val 4554820"/>
            </a:avLst>
          </a:prstGeom>
          <a:ln>
            <a:solidFill>
              <a:srgbClr val="FF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178209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SRHmode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723" y="2774833"/>
            <a:ext cx="5632534" cy="2803562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Shockley-Reed-Hall (SRH) Model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898944"/>
            <a:ext cx="8229600" cy="2185342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Leakage </a:t>
            </a:r>
            <a:r>
              <a:rPr lang="en-US" altLang="ja-JP" dirty="0"/>
              <a:t>current: SRH </a:t>
            </a:r>
            <a:r>
              <a:rPr lang="en-US" altLang="ja-JP" dirty="0" smtClean="0"/>
              <a:t>model</a:t>
            </a:r>
          </a:p>
          <a:p>
            <a:pPr lvl="1"/>
            <a:r>
              <a:rPr lang="en-US" altLang="ja-JP" dirty="0" smtClean="0"/>
              <a:t>Generation-recombination of carriers (electrons and holes)</a:t>
            </a:r>
            <a:r>
              <a:rPr lang="en-US" altLang="ja-JP" dirty="0"/>
              <a:t> </a:t>
            </a:r>
            <a:r>
              <a:rPr lang="en-US" altLang="ja-JP" dirty="0" smtClean="0"/>
              <a:t>by thermal effect</a:t>
            </a:r>
          </a:p>
          <a:p>
            <a:pPr lvl="1"/>
            <a:r>
              <a:rPr lang="en-US" altLang="ja-JP" i="1" dirty="0" smtClean="0"/>
              <a:t>A</a:t>
            </a:r>
            <a:r>
              <a:rPr lang="en-US" altLang="ja-JP" i="1" baseline="-25000" dirty="0" smtClean="0"/>
              <a:t>n</a:t>
            </a:r>
            <a:r>
              <a:rPr lang="en-US" altLang="ja-JP" i="1" dirty="0" smtClean="0"/>
              <a:t>, </a:t>
            </a:r>
            <a:r>
              <a:rPr lang="en-US" altLang="ja-JP" i="1" dirty="0" err="1" smtClean="0"/>
              <a:t>A</a:t>
            </a:r>
            <a:r>
              <a:rPr lang="en-US" altLang="ja-JP" i="1" baseline="-25000" dirty="0" err="1" smtClean="0"/>
              <a:t>p</a:t>
            </a:r>
            <a:r>
              <a:rPr lang="en-US" altLang="ja-JP" dirty="0"/>
              <a:t> </a:t>
            </a:r>
            <a:r>
              <a:rPr lang="en-US" altLang="ja-JP" dirty="0" smtClean="0"/>
              <a:t>: model parameters</a:t>
            </a:r>
          </a:p>
          <a:p>
            <a:pPr lvl="2"/>
            <a:r>
              <a:rPr lang="en-US" altLang="ja-JP" dirty="0" smtClean="0"/>
              <a:t>Decrease them as though increasing temperature </a:t>
            </a:r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C7B9-C107-534B-A132-E12A38AF1000}" type="slidenum">
              <a:rPr kumimoji="1" lang="ja-JP" altLang="en-US" smtClean="0"/>
              <a:t>52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941216" y="5402243"/>
            <a:ext cx="513989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i="1" dirty="0" err="1" smtClean="0"/>
              <a:t>n</a:t>
            </a:r>
            <a:r>
              <a:rPr lang="en-US" altLang="ja-JP" sz="2800" i="1" baseline="-25000" dirty="0" err="1" smtClean="0"/>
              <a:t>i</a:t>
            </a:r>
            <a:r>
              <a:rPr lang="en-US" altLang="ja-JP" sz="2800" dirty="0" smtClean="0"/>
              <a:t>: intrinsic carrier density, </a:t>
            </a:r>
          </a:p>
          <a:p>
            <a:r>
              <a:rPr lang="en-US" altLang="ja-JP" sz="2800" i="1" dirty="0" smtClean="0"/>
              <a:t>n</a:t>
            </a:r>
            <a:r>
              <a:rPr lang="en-US" altLang="ja-JP" sz="2800" dirty="0" smtClean="0"/>
              <a:t>, </a:t>
            </a:r>
            <a:r>
              <a:rPr lang="en-US" altLang="ja-JP" sz="2800" i="1" dirty="0" smtClean="0"/>
              <a:t>p</a:t>
            </a:r>
            <a:r>
              <a:rPr lang="en-US" altLang="ja-JP" sz="2800" dirty="0" smtClean="0"/>
              <a:t>: electron, hole carrier density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50441179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stripPsiDefault+A0_0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8944"/>
            <a:ext cx="3566453" cy="2754018"/>
          </a:xfrm>
          <a:prstGeom prst="rect">
            <a:avLst/>
          </a:prstGeom>
        </p:spPr>
      </p:pic>
      <p:pic>
        <p:nvPicPr>
          <p:cNvPr id="7" name="図 6" descr="I-V_A1e0_1e-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2886" y="380440"/>
            <a:ext cx="5454352" cy="4211853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altLang="ja-JP" dirty="0" smtClean="0"/>
              <a:t>Radiation Damage Approximation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33870" y="4354153"/>
            <a:ext cx="7652930" cy="2198932"/>
          </a:xfrm>
        </p:spPr>
        <p:txBody>
          <a:bodyPr>
            <a:noAutofit/>
          </a:bodyPr>
          <a:lstStyle/>
          <a:p>
            <a:r>
              <a:rPr lang="en-US" altLang="ja-JP" sz="2800" dirty="0"/>
              <a:t>Black: non-</a:t>
            </a:r>
            <a:r>
              <a:rPr lang="en-US" altLang="ja-JP" sz="2800" dirty="0" err="1"/>
              <a:t>irrad</a:t>
            </a:r>
            <a:r>
              <a:rPr lang="en-US" altLang="ja-JP" sz="2800" dirty="0"/>
              <a:t>.</a:t>
            </a:r>
          </a:p>
          <a:p>
            <a:pPr lvl="1"/>
            <a:r>
              <a:rPr lang="en-US" altLang="ja-JP" sz="2400" i="1" dirty="0"/>
              <a:t>N</a:t>
            </a:r>
            <a:r>
              <a:rPr lang="en-US" altLang="ja-JP" sz="2400" i="1" baseline="-25000" dirty="0"/>
              <a:t>eff</a:t>
            </a:r>
            <a:r>
              <a:rPr lang="en-US" altLang="ja-JP" sz="2400" dirty="0"/>
              <a:t>=4.7×10</a:t>
            </a:r>
            <a:r>
              <a:rPr lang="en-US" altLang="ja-JP" sz="2400" baseline="30000" dirty="0"/>
              <a:t>12</a:t>
            </a:r>
            <a:r>
              <a:rPr lang="en-US" altLang="ja-JP" sz="2400" dirty="0"/>
              <a:t> cm</a:t>
            </a:r>
            <a:r>
              <a:rPr lang="en-US" altLang="ja-JP" sz="2400" baseline="30000" dirty="0"/>
              <a:t>-3</a:t>
            </a:r>
            <a:r>
              <a:rPr lang="en-US" altLang="ja-JP" sz="2400" dirty="0"/>
              <a:t>, </a:t>
            </a:r>
            <a:r>
              <a:rPr lang="en-US" altLang="ja-JP" sz="2400" i="1" dirty="0"/>
              <a:t>A</a:t>
            </a:r>
            <a:r>
              <a:rPr lang="en-US" altLang="ja-JP" sz="2400" i="1" baseline="-25000" dirty="0"/>
              <a:t>n</a:t>
            </a:r>
            <a:r>
              <a:rPr lang="en-US" altLang="ja-JP" sz="2400" dirty="0"/>
              <a:t>, </a:t>
            </a:r>
            <a:r>
              <a:rPr lang="en-US" altLang="ja-JP" sz="2400" i="1" dirty="0" err="1"/>
              <a:t>A</a:t>
            </a:r>
            <a:r>
              <a:rPr lang="en-US" altLang="ja-JP" sz="2400" i="1" baseline="-25000" dirty="0" err="1"/>
              <a:t>p</a:t>
            </a:r>
            <a:r>
              <a:rPr lang="en-US" altLang="ja-JP" sz="2400" dirty="0"/>
              <a:t> = 1.0</a:t>
            </a:r>
          </a:p>
          <a:p>
            <a:r>
              <a:rPr lang="en-US" altLang="ja-JP" sz="2800" dirty="0" smtClean="0"/>
              <a:t>Green</a:t>
            </a:r>
            <a:r>
              <a:rPr lang="en-US" altLang="ja-JP" sz="2800" dirty="0"/>
              <a:t>: </a:t>
            </a:r>
            <a:r>
              <a:rPr lang="en-US" altLang="ja-JP" sz="2800" dirty="0" err="1"/>
              <a:t>Irrad</a:t>
            </a:r>
            <a:r>
              <a:rPr lang="en-US" altLang="ja-JP" sz="2800" dirty="0"/>
              <a:t>.</a:t>
            </a:r>
          </a:p>
          <a:p>
            <a:pPr lvl="1"/>
            <a:r>
              <a:rPr lang="en-US" altLang="ja-JP" sz="2400" dirty="0" smtClean="0"/>
              <a:t>Increase of full depletion voltage, </a:t>
            </a:r>
            <a:r>
              <a:rPr lang="en-US" altLang="ja-JP" sz="2400" i="1" dirty="0" smtClean="0"/>
              <a:t>N</a:t>
            </a:r>
            <a:r>
              <a:rPr lang="en-US" altLang="ja-JP" sz="2400" i="1" baseline="-25000" dirty="0" smtClean="0"/>
              <a:t>eff</a:t>
            </a:r>
            <a:r>
              <a:rPr lang="en-US" altLang="ja-JP" sz="2400" dirty="0" smtClean="0"/>
              <a:t>=1.5×</a:t>
            </a:r>
            <a:r>
              <a:rPr lang="en-US" altLang="ja-JP" sz="2400" dirty="0"/>
              <a:t>10</a:t>
            </a:r>
            <a:r>
              <a:rPr lang="en-US" altLang="ja-JP" sz="2400" baseline="30000" dirty="0"/>
              <a:t>13</a:t>
            </a:r>
            <a:r>
              <a:rPr lang="en-US" altLang="ja-JP" sz="2400" dirty="0"/>
              <a:t> cm</a:t>
            </a:r>
            <a:r>
              <a:rPr lang="en-US" altLang="ja-JP" sz="2400" baseline="30000" dirty="0"/>
              <a:t>-</a:t>
            </a:r>
            <a:r>
              <a:rPr lang="en-US" altLang="ja-JP" sz="2400" baseline="30000" dirty="0" smtClean="0"/>
              <a:t>3</a:t>
            </a:r>
            <a:r>
              <a:rPr lang="en-US" altLang="ja-JP" sz="2400" dirty="0"/>
              <a:t> </a:t>
            </a:r>
            <a:endParaRPr lang="en-US" altLang="ja-JP" sz="2400" dirty="0" smtClean="0"/>
          </a:p>
          <a:p>
            <a:pPr lvl="1"/>
            <a:r>
              <a:rPr lang="en-US" altLang="ja-JP" sz="2400" dirty="0" smtClean="0"/>
              <a:t>Increase of leakage current, </a:t>
            </a:r>
            <a:r>
              <a:rPr lang="en-US" altLang="ja-JP" sz="2400" i="1" dirty="0" smtClean="0"/>
              <a:t>A</a:t>
            </a:r>
            <a:r>
              <a:rPr lang="en-US" altLang="ja-JP" sz="2400" i="1" baseline="-25000" dirty="0" smtClean="0"/>
              <a:t>n</a:t>
            </a:r>
            <a:r>
              <a:rPr lang="en-US" altLang="ja-JP" sz="2400" dirty="0"/>
              <a:t>, </a:t>
            </a:r>
            <a:r>
              <a:rPr lang="en-US" altLang="ja-JP" sz="2400" i="1" dirty="0" err="1"/>
              <a:t>A</a:t>
            </a:r>
            <a:r>
              <a:rPr lang="en-US" altLang="ja-JP" sz="2400" i="1" baseline="-25000" dirty="0" err="1"/>
              <a:t>p</a:t>
            </a:r>
            <a:r>
              <a:rPr lang="en-US" altLang="ja-JP" sz="2400" dirty="0"/>
              <a:t> = 1×10</a:t>
            </a:r>
            <a:r>
              <a:rPr lang="en-US" altLang="ja-JP" sz="2400" baseline="30000" dirty="0"/>
              <a:t>-8</a:t>
            </a:r>
            <a:r>
              <a:rPr lang="en-US" altLang="ja-JP" sz="2400" dirty="0"/>
              <a:t> </a:t>
            </a:r>
          </a:p>
          <a:p>
            <a:pPr lvl="1"/>
            <a:endParaRPr lang="en-US" altLang="ja-JP" sz="2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33870" y="870085"/>
            <a:ext cx="170322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Potential in bulk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772150" y="1082270"/>
            <a:ext cx="168507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Leakage current</a:t>
            </a:r>
            <a:endParaRPr kumimoji="1" lang="ja-JP" altLang="en-US" dirty="0"/>
          </a:p>
        </p:txBody>
      </p:sp>
      <p:sp>
        <p:nvSpPr>
          <p:cNvPr id="9" name="フッター プレースホルダー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C7B9-C107-534B-A132-E12A38AF1000}" type="slidenum">
              <a:rPr kumimoji="1" lang="ja-JP" altLang="en-US" smtClean="0"/>
              <a:t>53</a:t>
            </a:fld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17632" y="3705147"/>
            <a:ext cx="25699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dirty="0"/>
              <a:t>Backplane at 200 </a:t>
            </a:r>
            <a:r>
              <a:rPr lang="en-US" altLang="ja-JP" sz="2400" dirty="0" smtClean="0"/>
              <a:t>V</a:t>
            </a:r>
            <a:endParaRPr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37593686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図形グループ 15"/>
          <p:cNvGrpSpPr/>
          <p:nvPr/>
        </p:nvGrpSpPr>
        <p:grpSpPr>
          <a:xfrm>
            <a:off x="761738" y="1357127"/>
            <a:ext cx="5455556" cy="2396839"/>
            <a:chOff x="396422" y="1357127"/>
            <a:chExt cx="5455556" cy="2396839"/>
          </a:xfrm>
        </p:grpSpPr>
        <p:pic>
          <p:nvPicPr>
            <p:cNvPr id="7" name="図 6" descr="n-in-p_siliconSensorStructur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6422" y="1394971"/>
              <a:ext cx="5455556" cy="2358995"/>
            </a:xfrm>
            <a:prstGeom prst="rect">
              <a:avLst/>
            </a:prstGeom>
          </p:spPr>
        </p:pic>
        <p:pic>
          <p:nvPicPr>
            <p:cNvPr id="9" name="図 8" descr="Resistor_symbol_America.gi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55584" y="1988184"/>
              <a:ext cx="1221337" cy="219459"/>
            </a:xfrm>
            <a:prstGeom prst="rect">
              <a:avLst/>
            </a:prstGeom>
          </p:spPr>
        </p:pic>
        <p:sp>
          <p:nvSpPr>
            <p:cNvPr id="11" name="円弧 10"/>
            <p:cNvSpPr/>
            <p:nvPr/>
          </p:nvSpPr>
          <p:spPr>
            <a:xfrm>
              <a:off x="2331119" y="1378677"/>
              <a:ext cx="463811" cy="702056"/>
            </a:xfrm>
            <a:prstGeom prst="arc">
              <a:avLst>
                <a:gd name="adj1" fmla="val 2386166"/>
                <a:gd name="adj2" fmla="val 5400000"/>
              </a:avLst>
            </a:prstGeom>
            <a:ln w="9525" cap="flat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円弧 11"/>
            <p:cNvSpPr/>
            <p:nvPr/>
          </p:nvSpPr>
          <p:spPr>
            <a:xfrm flipH="1">
              <a:off x="970067" y="1357127"/>
              <a:ext cx="463811" cy="702056"/>
            </a:xfrm>
            <a:prstGeom prst="arc">
              <a:avLst>
                <a:gd name="adj1" fmla="val 2386166"/>
                <a:gd name="adj2" fmla="val 5400000"/>
              </a:avLst>
            </a:prstGeom>
            <a:ln w="9525" cap="flat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842657" y="2563753"/>
              <a:ext cx="195227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 smtClean="0"/>
                <a:t>Bulk - d</a:t>
              </a:r>
              <a:r>
                <a:rPr kumimoji="1" lang="en-US" altLang="ja-JP" dirty="0" smtClean="0"/>
                <a:t>epleted by bias condition</a:t>
              </a:r>
              <a:endParaRPr kumimoji="1" lang="ja-JP" altLang="en-US" dirty="0"/>
            </a:p>
          </p:txBody>
        </p:sp>
      </p:grpSp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Interstrip</a:t>
            </a:r>
            <a:r>
              <a:rPr kumimoji="1" lang="en-US" altLang="ja-JP" dirty="0" smtClean="0"/>
              <a:t> Resistance, </a:t>
            </a:r>
            <a:r>
              <a:rPr kumimoji="1" lang="en-US" altLang="ja-JP" i="1" dirty="0" err="1" smtClean="0"/>
              <a:t>R</a:t>
            </a:r>
            <a:r>
              <a:rPr kumimoji="1" lang="en-US" altLang="ja-JP" i="1" baseline="-25000" dirty="0" err="1" smtClean="0"/>
              <a:t>int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>
          <a:xfrm>
            <a:off x="457200" y="4720870"/>
            <a:ext cx="8229600" cy="1635480"/>
          </a:xfrm>
        </p:spPr>
        <p:txBody>
          <a:bodyPr>
            <a:noAutofit/>
          </a:bodyPr>
          <a:lstStyle/>
          <a:p>
            <a:r>
              <a:rPr kumimoji="1" lang="en-US" altLang="ja-JP" sz="2400" dirty="0" smtClean="0"/>
              <a:t>Decrease of </a:t>
            </a:r>
            <a:r>
              <a:rPr kumimoji="1" lang="en-US" altLang="ja-JP" sz="2400" dirty="0" err="1" smtClean="0"/>
              <a:t>interstrip</a:t>
            </a:r>
            <a:r>
              <a:rPr kumimoji="1" lang="en-US" altLang="ja-JP" sz="2400" dirty="0" smtClean="0"/>
              <a:t> resistance after irradiation</a:t>
            </a:r>
          </a:p>
          <a:p>
            <a:pPr lvl="1"/>
            <a:r>
              <a:rPr kumimoji="1" lang="en-US" altLang="ja-JP" sz="2000" dirty="0" smtClean="0"/>
              <a:t> </a:t>
            </a:r>
            <a:r>
              <a:rPr lang="en-US" altLang="ja-JP" sz="2000" dirty="0" smtClean="0"/>
              <a:t>is</a:t>
            </a:r>
            <a:r>
              <a:rPr kumimoji="1" lang="en-US" altLang="ja-JP" sz="2000" dirty="0" smtClean="0"/>
              <a:t> quantitatively explained by the increase of leakage current. </a:t>
            </a:r>
          </a:p>
          <a:p>
            <a:pPr lvl="1"/>
            <a:r>
              <a:rPr lang="en-US" altLang="ja-JP" sz="2000" dirty="0"/>
              <a:t>O</a:t>
            </a:r>
            <a:r>
              <a:rPr lang="en-US" altLang="ja-JP" sz="2000" dirty="0" smtClean="0"/>
              <a:t>ther factors, the effective doping concentration nor the oxide interface charge, do not change the </a:t>
            </a:r>
            <a:r>
              <a:rPr lang="en-US" altLang="ja-JP" sz="2000" dirty="0" err="1" smtClean="0"/>
              <a:t>interstrip</a:t>
            </a:r>
            <a:r>
              <a:rPr lang="en-US" altLang="ja-JP" sz="2000" dirty="0" smtClean="0"/>
              <a:t> resistance. </a:t>
            </a:r>
          </a:p>
          <a:p>
            <a:pPr lvl="1"/>
            <a:r>
              <a:rPr kumimoji="1" lang="en-US" altLang="ja-JP" sz="2000" dirty="0" smtClean="0"/>
              <a:t>In retrospect, it is natural that the current is the other manifestation of the resistance.</a:t>
            </a:r>
            <a:endParaRPr kumimoji="1" lang="ja-JP" altLang="en-US" sz="2000" dirty="0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C7B9-C107-534B-A132-E12A38AF1000}" type="slidenum">
              <a:rPr kumimoji="1" lang="ja-JP" altLang="en-US" smtClean="0"/>
              <a:t>54</a:t>
            </a:fld>
            <a:endParaRPr kumimoji="1" lang="ja-JP" altLang="en-US"/>
          </a:p>
        </p:txBody>
      </p:sp>
      <p:pic>
        <p:nvPicPr>
          <p:cNvPr id="4" name="図 3" descr="RintLeakCurDep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0710" y="940795"/>
            <a:ext cx="4831946" cy="3660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2036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7797"/>
            <a:ext cx="8229600" cy="1289824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Electric potential of p-stop</a:t>
            </a:r>
            <a:br>
              <a:rPr lang="en-US" altLang="ja-JP" dirty="0" smtClean="0"/>
            </a:br>
            <a:r>
              <a:rPr lang="en-US" altLang="ja-JP" dirty="0" smtClean="0"/>
              <a:t>- </a:t>
            </a:r>
            <a:r>
              <a:rPr lang="en-US" altLang="ja-JP" sz="4000" dirty="0" smtClean="0"/>
              <a:t>Introduction of Si-SiO</a:t>
            </a:r>
            <a:r>
              <a:rPr lang="en-US" altLang="ja-JP" sz="4000" baseline="-25000" dirty="0" smtClean="0"/>
              <a:t>2</a:t>
            </a:r>
            <a:r>
              <a:rPr lang="en-US" altLang="ja-JP" sz="4000" dirty="0" smtClean="0"/>
              <a:t> interface charge - </a:t>
            </a:r>
            <a:endParaRPr kumimoji="1" lang="ja-JP" altLang="en-US" sz="4000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half" idx="1"/>
          </p:nvPr>
        </p:nvSpPr>
        <p:spPr>
          <a:xfrm>
            <a:off x="175179" y="5197335"/>
            <a:ext cx="4473021" cy="1245615"/>
          </a:xfrm>
        </p:spPr>
        <p:txBody>
          <a:bodyPr>
            <a:noAutofit/>
          </a:bodyPr>
          <a:lstStyle/>
          <a:p>
            <a:r>
              <a:rPr lang="en-US" altLang="ja-JP" sz="2400" dirty="0" smtClean="0"/>
              <a:t>Non-</a:t>
            </a:r>
            <a:r>
              <a:rPr lang="en-US" altLang="ja-JP" sz="2400" dirty="0" err="1" smtClean="0"/>
              <a:t>irrad</a:t>
            </a:r>
            <a:r>
              <a:rPr lang="en-US" altLang="ja-JP" sz="2400" dirty="0" smtClean="0"/>
              <a:t>:</a:t>
            </a:r>
          </a:p>
          <a:p>
            <a:pPr lvl="1"/>
            <a:r>
              <a:rPr kumimoji="1" lang="en-US" altLang="ja-JP" sz="2000" i="1" dirty="0" smtClean="0"/>
              <a:t>N</a:t>
            </a:r>
            <a:r>
              <a:rPr kumimoji="1" lang="en-US" altLang="ja-JP" sz="2000" i="1" baseline="-25000" dirty="0" smtClean="0"/>
              <a:t>eff</a:t>
            </a:r>
            <a:r>
              <a:rPr kumimoji="1" lang="en-US" altLang="ja-JP" sz="2000" dirty="0" smtClean="0"/>
              <a:t>=4.7×10</a:t>
            </a:r>
            <a:r>
              <a:rPr kumimoji="1" lang="en-US" altLang="ja-JP" sz="2000" baseline="30000" dirty="0" smtClean="0"/>
              <a:t>12</a:t>
            </a:r>
            <a:r>
              <a:rPr lang="en-US" altLang="ja-JP" sz="2000" dirty="0" smtClean="0"/>
              <a:t> </a:t>
            </a:r>
            <a:r>
              <a:rPr kumimoji="1" lang="en-US" altLang="ja-JP" sz="2000" dirty="0" smtClean="0"/>
              <a:t>cm</a:t>
            </a:r>
            <a:r>
              <a:rPr kumimoji="1" lang="en-US" altLang="ja-JP" sz="2000" baseline="30000" dirty="0" smtClean="0"/>
              <a:t>-3</a:t>
            </a:r>
            <a:r>
              <a:rPr kumimoji="1" lang="en-US" altLang="ja-JP" sz="2000" dirty="0" smtClean="0"/>
              <a:t>,  </a:t>
            </a:r>
          </a:p>
          <a:p>
            <a:pPr lvl="1"/>
            <a:r>
              <a:rPr kumimoji="1" lang="en-US" altLang="ja-JP" sz="2000" dirty="0" smtClean="0"/>
              <a:t>SRH </a:t>
            </a:r>
            <a:r>
              <a:rPr kumimoji="1" lang="en-US" altLang="ja-JP" sz="2000" i="1" dirty="0" smtClean="0"/>
              <a:t>A</a:t>
            </a:r>
            <a:r>
              <a:rPr kumimoji="1" lang="en-US" altLang="ja-JP" sz="2000" i="1" baseline="-25000" dirty="0" smtClean="0"/>
              <a:t>n</a:t>
            </a:r>
            <a:r>
              <a:rPr kumimoji="1" lang="en-US" altLang="ja-JP" sz="2000" dirty="0" smtClean="0"/>
              <a:t>, </a:t>
            </a:r>
            <a:r>
              <a:rPr kumimoji="1" lang="en-US" altLang="ja-JP" sz="2000" i="1" dirty="0" err="1" smtClean="0"/>
              <a:t>A</a:t>
            </a:r>
            <a:r>
              <a:rPr kumimoji="1" lang="en-US" altLang="ja-JP" sz="2000" i="1" baseline="-25000" dirty="0" err="1" smtClean="0"/>
              <a:t>p</a:t>
            </a:r>
            <a:r>
              <a:rPr kumimoji="1" lang="en-US" altLang="ja-JP" sz="2000" dirty="0" smtClean="0"/>
              <a:t>=1.0, </a:t>
            </a:r>
          </a:p>
          <a:p>
            <a:pPr lvl="1"/>
            <a:r>
              <a:rPr lang="en-US" altLang="ja-JP" sz="2000" dirty="0"/>
              <a:t>Fixed Oxide </a:t>
            </a:r>
            <a:r>
              <a:rPr lang="en-US" altLang="ja-JP" sz="2000" dirty="0" smtClean="0"/>
              <a:t>Charge =1×10</a:t>
            </a:r>
            <a:r>
              <a:rPr lang="en-US" altLang="ja-JP" sz="2000" baseline="30000" dirty="0" smtClean="0"/>
              <a:t>10</a:t>
            </a:r>
            <a:r>
              <a:rPr lang="en-US" altLang="ja-JP" sz="2000" dirty="0" smtClean="0"/>
              <a:t> </a:t>
            </a:r>
            <a:r>
              <a:rPr lang="en-US" altLang="ja-JP" sz="2000" dirty="0"/>
              <a:t>cm</a:t>
            </a:r>
            <a:r>
              <a:rPr lang="en-US" altLang="ja-JP" sz="2000" baseline="30000" dirty="0"/>
              <a:t>-</a:t>
            </a:r>
            <a:r>
              <a:rPr lang="en-US" altLang="ja-JP" sz="2000" baseline="30000" dirty="0" smtClean="0"/>
              <a:t>2</a:t>
            </a:r>
            <a:endParaRPr lang="en-US" altLang="ja-JP" sz="2000" dirty="0"/>
          </a:p>
          <a:p>
            <a:pPr lvl="1"/>
            <a:endParaRPr kumimoji="1" lang="ja-JP" altLang="en-US" sz="2000" dirty="0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sz="half" idx="2"/>
          </p:nvPr>
        </p:nvSpPr>
        <p:spPr>
          <a:xfrm>
            <a:off x="4648200" y="5197335"/>
            <a:ext cx="4495800" cy="1245615"/>
          </a:xfrm>
        </p:spPr>
        <p:txBody>
          <a:bodyPr>
            <a:noAutofit/>
          </a:bodyPr>
          <a:lstStyle/>
          <a:p>
            <a:r>
              <a:rPr kumimoji="1" lang="en-US" altLang="ja-JP" sz="2400" dirty="0" err="1" smtClean="0"/>
              <a:t>Irrad</a:t>
            </a:r>
            <a:r>
              <a:rPr kumimoji="1" lang="en-US" altLang="ja-JP" sz="2400" dirty="0" smtClean="0"/>
              <a:t>:</a:t>
            </a:r>
          </a:p>
          <a:p>
            <a:pPr lvl="1"/>
            <a:r>
              <a:rPr lang="en-US" altLang="ja-JP" sz="2000" i="1" dirty="0"/>
              <a:t>N</a:t>
            </a:r>
            <a:r>
              <a:rPr lang="en-US" altLang="ja-JP" sz="2000" i="1" baseline="-25000" dirty="0"/>
              <a:t>eff</a:t>
            </a:r>
            <a:r>
              <a:rPr lang="en-US" altLang="ja-JP" sz="2000" dirty="0" smtClean="0"/>
              <a:t>=1.5×10</a:t>
            </a:r>
            <a:r>
              <a:rPr lang="en-US" altLang="ja-JP" sz="2000" baseline="30000" dirty="0" smtClean="0"/>
              <a:t>13</a:t>
            </a:r>
            <a:r>
              <a:rPr lang="en-US" altLang="ja-JP" sz="2000" i="1" dirty="0" smtClean="0"/>
              <a:t> </a:t>
            </a:r>
            <a:r>
              <a:rPr lang="en-US" altLang="ja-JP" sz="2000" dirty="0"/>
              <a:t>cm</a:t>
            </a:r>
            <a:r>
              <a:rPr lang="en-US" altLang="ja-JP" sz="2000" baseline="30000" dirty="0"/>
              <a:t>-</a:t>
            </a:r>
            <a:r>
              <a:rPr lang="en-US" altLang="ja-JP" sz="2000" baseline="30000" dirty="0" smtClean="0"/>
              <a:t>3</a:t>
            </a:r>
            <a:r>
              <a:rPr lang="en-US" altLang="ja-JP" sz="2000" dirty="0" smtClean="0"/>
              <a:t>, </a:t>
            </a:r>
          </a:p>
          <a:p>
            <a:pPr lvl="1"/>
            <a:r>
              <a:rPr lang="en-US" altLang="ja-JP" sz="2000" dirty="0" smtClean="0"/>
              <a:t>SRH </a:t>
            </a:r>
            <a:r>
              <a:rPr lang="en-US" altLang="ja-JP" sz="2000" i="1" dirty="0"/>
              <a:t>A</a:t>
            </a:r>
            <a:r>
              <a:rPr lang="en-US" altLang="ja-JP" sz="2000" i="1" baseline="-25000" dirty="0"/>
              <a:t>n</a:t>
            </a:r>
            <a:r>
              <a:rPr lang="en-US" altLang="ja-JP" sz="2000" dirty="0"/>
              <a:t>, </a:t>
            </a:r>
            <a:r>
              <a:rPr lang="en-US" altLang="ja-JP" sz="2000" i="1" dirty="0" err="1"/>
              <a:t>A</a:t>
            </a:r>
            <a:r>
              <a:rPr lang="en-US" altLang="ja-JP" sz="2000" i="1" baseline="-25000" dirty="0" err="1"/>
              <a:t>p</a:t>
            </a:r>
            <a:r>
              <a:rPr lang="en-US" altLang="ja-JP" sz="2000" dirty="0" smtClean="0"/>
              <a:t>=1×10</a:t>
            </a:r>
            <a:r>
              <a:rPr lang="en-US" altLang="ja-JP" sz="2000" baseline="30000" dirty="0" smtClean="0"/>
              <a:t>-8</a:t>
            </a:r>
            <a:r>
              <a:rPr lang="en-US" altLang="ja-JP" sz="2000" dirty="0" smtClean="0"/>
              <a:t> ,</a:t>
            </a:r>
          </a:p>
          <a:p>
            <a:pPr lvl="1"/>
            <a:r>
              <a:rPr lang="en-US" altLang="ja-JP" sz="2000" dirty="0"/>
              <a:t>Fixed Oxide Charge </a:t>
            </a:r>
            <a:r>
              <a:rPr lang="en-US" altLang="ja-JP" sz="2000" dirty="0" smtClean="0"/>
              <a:t>=1×10</a:t>
            </a:r>
            <a:r>
              <a:rPr lang="en-US" altLang="ja-JP" sz="2000" baseline="30000" dirty="0" smtClean="0"/>
              <a:t>12</a:t>
            </a:r>
            <a:r>
              <a:rPr lang="en-US" altLang="ja-JP" sz="2000" dirty="0" smtClean="0"/>
              <a:t> </a:t>
            </a:r>
            <a:r>
              <a:rPr lang="en-US" altLang="ja-JP" sz="2000" dirty="0"/>
              <a:t>cm</a:t>
            </a:r>
            <a:r>
              <a:rPr lang="en-US" altLang="ja-JP" sz="2000" baseline="30000" dirty="0"/>
              <a:t>-</a:t>
            </a:r>
            <a:r>
              <a:rPr lang="en-US" altLang="ja-JP" sz="2000" baseline="30000" dirty="0" smtClean="0"/>
              <a:t>2</a:t>
            </a:r>
            <a:endParaRPr lang="ja-JP" altLang="en-US" sz="2000" dirty="0"/>
          </a:p>
          <a:p>
            <a:pPr lvl="1"/>
            <a:endParaRPr kumimoji="1" lang="ja-JP" altLang="en-US" sz="2000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C7B9-C107-534B-A132-E12A38AF1000}" type="slidenum">
              <a:rPr kumimoji="1" lang="ja-JP" altLang="en-US" smtClean="0"/>
              <a:t>55</a:t>
            </a:fld>
            <a:endParaRPr kumimoji="1" lang="ja-JP" altLang="en-US"/>
          </a:p>
        </p:txBody>
      </p:sp>
      <p:grpSp>
        <p:nvGrpSpPr>
          <p:cNvPr id="4" name="図形グループ 3"/>
          <p:cNvGrpSpPr/>
          <p:nvPr/>
        </p:nvGrpSpPr>
        <p:grpSpPr>
          <a:xfrm>
            <a:off x="1736097" y="1307621"/>
            <a:ext cx="6175165" cy="3774230"/>
            <a:chOff x="1736097" y="781281"/>
            <a:chExt cx="6175165" cy="3774230"/>
          </a:xfrm>
        </p:grpSpPr>
        <p:sp>
          <p:nvSpPr>
            <p:cNvPr id="10" name="テキスト ボックス 9"/>
            <p:cNvSpPr txBox="1"/>
            <p:nvPr/>
          </p:nvSpPr>
          <p:spPr>
            <a:xfrm>
              <a:off x="3609890" y="781281"/>
              <a:ext cx="277511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Potential in bulk, 2D display</a:t>
              </a:r>
              <a:endParaRPr kumimoji="1" lang="ja-JP" altLang="en-US" dirty="0"/>
            </a:p>
          </p:txBody>
        </p:sp>
        <p:grpSp>
          <p:nvGrpSpPr>
            <p:cNvPr id="21" name="図形グループ 20"/>
            <p:cNvGrpSpPr/>
            <p:nvPr/>
          </p:nvGrpSpPr>
          <p:grpSpPr>
            <a:xfrm>
              <a:off x="1757310" y="898943"/>
              <a:ext cx="3711542" cy="3642647"/>
              <a:chOff x="218144" y="784701"/>
              <a:chExt cx="3711542" cy="3642647"/>
            </a:xfrm>
          </p:grpSpPr>
          <p:pic>
            <p:nvPicPr>
              <p:cNvPr id="19" name="図 18" descr="SRH_default_Psi_small.png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0567" y="1415989"/>
                <a:ext cx="1756086" cy="2775894"/>
              </a:xfrm>
              <a:prstGeom prst="rect">
                <a:avLst/>
              </a:prstGeom>
            </p:spPr>
          </p:pic>
          <p:sp>
            <p:nvSpPr>
              <p:cNvPr id="11" name="テキスト ボックス 10"/>
              <p:cNvSpPr txBox="1"/>
              <p:nvPr/>
            </p:nvSpPr>
            <p:spPr>
              <a:xfrm>
                <a:off x="218144" y="1047389"/>
                <a:ext cx="121540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 smtClean="0"/>
                  <a:t>n</a:t>
                </a:r>
                <a:r>
                  <a:rPr kumimoji="1" lang="en-US" altLang="ja-JP" baseline="30000" dirty="0" smtClean="0"/>
                  <a:t>+</a:t>
                </a:r>
                <a:r>
                  <a:rPr kumimoji="1" lang="en-US" altLang="ja-JP" dirty="0" smtClean="0"/>
                  <a:t>-Implant</a:t>
                </a:r>
                <a:endParaRPr kumimoji="1" lang="ja-JP" altLang="en-US" dirty="0"/>
              </a:p>
            </p:txBody>
          </p:sp>
          <p:sp>
            <p:nvSpPr>
              <p:cNvPr id="12" name="テキスト ボックス 11"/>
              <p:cNvSpPr txBox="1"/>
              <p:nvPr/>
            </p:nvSpPr>
            <p:spPr>
              <a:xfrm>
                <a:off x="2048897" y="1045359"/>
                <a:ext cx="121540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 smtClean="0"/>
                  <a:t>n</a:t>
                </a:r>
                <a:r>
                  <a:rPr kumimoji="1" lang="en-US" altLang="ja-JP" baseline="30000" dirty="0" smtClean="0"/>
                  <a:t>+</a:t>
                </a:r>
                <a:r>
                  <a:rPr kumimoji="1" lang="en-US" altLang="ja-JP" dirty="0" smtClean="0"/>
                  <a:t>-Implant</a:t>
                </a:r>
                <a:endParaRPr kumimoji="1" lang="ja-JP" altLang="en-US" dirty="0"/>
              </a:p>
            </p:txBody>
          </p:sp>
          <p:sp>
            <p:nvSpPr>
              <p:cNvPr id="13" name="テキスト ボックス 12"/>
              <p:cNvSpPr txBox="1"/>
              <p:nvPr/>
            </p:nvSpPr>
            <p:spPr>
              <a:xfrm>
                <a:off x="1251796" y="784701"/>
                <a:ext cx="881766" cy="365912"/>
              </a:xfrm>
              <a:prstGeom prst="rect">
                <a:avLst/>
              </a:prstGeom>
              <a:solidFill>
                <a:schemeClr val="bg1">
                  <a:alpha val="9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dirty="0" smtClean="0"/>
                  <a:t>p-stop</a:t>
                </a:r>
                <a:endParaRPr kumimoji="1" lang="ja-JP" altLang="en-US" dirty="0"/>
              </a:p>
            </p:txBody>
          </p:sp>
          <p:cxnSp>
            <p:nvCxnSpPr>
              <p:cNvPr id="14" name="直線矢印コネクタ 13"/>
              <p:cNvCxnSpPr/>
              <p:nvPr/>
            </p:nvCxnSpPr>
            <p:spPr>
              <a:xfrm>
                <a:off x="985687" y="1384455"/>
                <a:ext cx="181444" cy="207187"/>
              </a:xfrm>
              <a:prstGeom prst="straightConnector1">
                <a:avLst/>
              </a:prstGeom>
              <a:ln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線矢印コネクタ 14"/>
              <p:cNvCxnSpPr/>
              <p:nvPr/>
            </p:nvCxnSpPr>
            <p:spPr>
              <a:xfrm flipH="1">
                <a:off x="2266670" y="1384455"/>
                <a:ext cx="166323" cy="207187"/>
              </a:xfrm>
              <a:prstGeom prst="straightConnector1">
                <a:avLst/>
              </a:prstGeom>
              <a:ln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線矢印コネクタ 15"/>
              <p:cNvCxnSpPr/>
              <p:nvPr/>
            </p:nvCxnSpPr>
            <p:spPr>
              <a:xfrm>
                <a:off x="1716284" y="1123797"/>
                <a:ext cx="0" cy="467845"/>
              </a:xfrm>
              <a:prstGeom prst="straightConnector1">
                <a:avLst/>
              </a:prstGeom>
              <a:ln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テキスト ボックス 16"/>
              <p:cNvSpPr txBox="1"/>
              <p:nvPr/>
            </p:nvSpPr>
            <p:spPr>
              <a:xfrm>
                <a:off x="1988417" y="4058016"/>
                <a:ext cx="19412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 smtClean="0"/>
                  <a:t>Backplane (-200 V)</a:t>
                </a:r>
                <a:endParaRPr kumimoji="1" lang="ja-JP" altLang="en-US" dirty="0"/>
              </a:p>
            </p:txBody>
          </p:sp>
          <p:cxnSp>
            <p:nvCxnSpPr>
              <p:cNvPr id="18" name="直線矢印コネクタ 17"/>
              <p:cNvCxnSpPr>
                <a:stCxn id="17" idx="1"/>
              </p:cNvCxnSpPr>
              <p:nvPr/>
            </p:nvCxnSpPr>
            <p:spPr>
              <a:xfrm flipH="1" flipV="1">
                <a:off x="1817305" y="4011772"/>
                <a:ext cx="171112" cy="230910"/>
              </a:xfrm>
              <a:prstGeom prst="straightConnector1">
                <a:avLst/>
              </a:prstGeom>
              <a:ln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0" name="図 19" descr="Psi_t150_SRH1e-8_small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7130" y="1498697"/>
              <a:ext cx="1737879" cy="2807428"/>
            </a:xfrm>
            <a:prstGeom prst="rect">
              <a:avLst/>
            </a:prstGeom>
          </p:spPr>
        </p:pic>
        <p:pic>
          <p:nvPicPr>
            <p:cNvPr id="22" name="図 21" descr="Psi_ColorScale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6244" y="1100267"/>
              <a:ext cx="1055018" cy="3344733"/>
            </a:xfrm>
            <a:prstGeom prst="rect">
              <a:avLst/>
            </a:prstGeom>
          </p:spPr>
        </p:pic>
        <p:cxnSp>
          <p:nvCxnSpPr>
            <p:cNvPr id="24" name="直線矢印コネクタ 23"/>
            <p:cNvCxnSpPr/>
            <p:nvPr/>
          </p:nvCxnSpPr>
          <p:spPr>
            <a:xfrm flipV="1">
              <a:off x="1736097" y="4172258"/>
              <a:ext cx="553636" cy="38325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矢印コネクタ 25"/>
            <p:cNvCxnSpPr/>
            <p:nvPr/>
          </p:nvCxnSpPr>
          <p:spPr>
            <a:xfrm flipV="1">
              <a:off x="5652164" y="4172258"/>
              <a:ext cx="0" cy="27807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0910798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Electric </a:t>
            </a:r>
            <a:r>
              <a:rPr kumimoji="1" lang="en-US" altLang="ja-JP" dirty="0" smtClean="0"/>
              <a:t>Potential between Strips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4318748"/>
            <a:ext cx="8229600" cy="2268320"/>
          </a:xfrm>
        </p:spPr>
        <p:txBody>
          <a:bodyPr>
            <a:noAutofit/>
          </a:bodyPr>
          <a:lstStyle/>
          <a:p>
            <a:r>
              <a:rPr lang="en-US" altLang="ja-JP" sz="2800" dirty="0" smtClean="0"/>
              <a:t>Electric potential of p-stop </a:t>
            </a:r>
          </a:p>
          <a:p>
            <a:pPr lvl="1"/>
            <a:r>
              <a:rPr lang="en-US" altLang="ja-JP" sz="2000" dirty="0" smtClean="0"/>
              <a:t>decreases as the interface charge increases positively, </a:t>
            </a:r>
          </a:p>
          <a:p>
            <a:pPr lvl="1"/>
            <a:r>
              <a:rPr lang="en-US" altLang="ja-JP" sz="2000" dirty="0" smtClean="0"/>
              <a:t>increases </a:t>
            </a:r>
            <a:r>
              <a:rPr lang="en-US" altLang="ja-JP" sz="2000" dirty="0"/>
              <a:t>as the interface charge increases </a:t>
            </a:r>
            <a:r>
              <a:rPr lang="en-US" altLang="ja-JP" sz="2000" dirty="0" smtClean="0"/>
              <a:t>negatively. </a:t>
            </a:r>
          </a:p>
          <a:p>
            <a:r>
              <a:rPr lang="en-US" altLang="ja-JP" sz="2400" dirty="0" smtClean="0"/>
              <a:t>Measurement confirms that the interface charge is positive. </a:t>
            </a: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C7B9-C107-534B-A132-E12A38AF1000}" type="slidenum">
              <a:rPr kumimoji="1" lang="ja-JP" altLang="en-US" smtClean="0"/>
              <a:t>56</a:t>
            </a:fld>
            <a:endParaRPr kumimoji="1" lang="ja-JP" altLang="en-US"/>
          </a:p>
        </p:txBody>
      </p:sp>
      <p:grpSp>
        <p:nvGrpSpPr>
          <p:cNvPr id="8" name="図形グループ 7"/>
          <p:cNvGrpSpPr/>
          <p:nvPr/>
        </p:nvGrpSpPr>
        <p:grpSpPr>
          <a:xfrm>
            <a:off x="6490" y="780411"/>
            <a:ext cx="4582147" cy="3538337"/>
            <a:chOff x="6490" y="780411"/>
            <a:chExt cx="4582147" cy="3538337"/>
          </a:xfrm>
        </p:grpSpPr>
        <p:pic>
          <p:nvPicPr>
            <p:cNvPr id="10" name="図 9" descr="pStopPsi_t150_1-4-4n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90" y="780411"/>
              <a:ext cx="4582147" cy="3538337"/>
            </a:xfrm>
            <a:prstGeom prst="rect">
              <a:avLst/>
            </a:prstGeom>
          </p:spPr>
        </p:pic>
        <p:cxnSp>
          <p:nvCxnSpPr>
            <p:cNvPr id="6" name="直線矢印コネクタ 5"/>
            <p:cNvCxnSpPr/>
            <p:nvPr/>
          </p:nvCxnSpPr>
          <p:spPr>
            <a:xfrm flipV="1">
              <a:off x="2175144" y="1576720"/>
              <a:ext cx="0" cy="42337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矢印コネクタ 8"/>
            <p:cNvCxnSpPr/>
            <p:nvPr/>
          </p:nvCxnSpPr>
          <p:spPr>
            <a:xfrm>
              <a:off x="2175144" y="2262885"/>
              <a:ext cx="0" cy="135773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テキスト ボックス 11"/>
            <p:cNvSpPr txBox="1"/>
            <p:nvPr/>
          </p:nvSpPr>
          <p:spPr>
            <a:xfrm>
              <a:off x="2214463" y="1499131"/>
              <a:ext cx="909737" cy="5447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kumimoji="1" lang="en-US" altLang="ja-JP" dirty="0" smtClean="0"/>
                <a:t>Positive </a:t>
              </a:r>
            </a:p>
            <a:p>
              <a:pPr>
                <a:lnSpc>
                  <a:spcPct val="80000"/>
                </a:lnSpc>
              </a:pPr>
              <a:r>
                <a:rPr kumimoji="1" lang="en-US" altLang="ja-JP" dirty="0" smtClean="0"/>
                <a:t>charge</a:t>
              </a:r>
              <a:endParaRPr kumimoji="1" lang="ja-JP" altLang="en-US" dirty="0"/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2175144" y="2749663"/>
              <a:ext cx="1008923" cy="5447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kumimoji="1" lang="en-US" altLang="ja-JP" dirty="0" smtClean="0"/>
                <a:t>Negative</a:t>
              </a:r>
            </a:p>
            <a:p>
              <a:pPr>
                <a:lnSpc>
                  <a:spcPct val="80000"/>
                </a:lnSpc>
              </a:pPr>
              <a:r>
                <a:rPr lang="en-US" altLang="ja-JP" dirty="0"/>
                <a:t>c</a:t>
              </a:r>
              <a:r>
                <a:rPr lang="en-US" altLang="ja-JP" dirty="0" smtClean="0"/>
                <a:t>harge</a:t>
              </a:r>
              <a:endParaRPr kumimoji="1" lang="ja-JP" altLang="en-US" dirty="0"/>
            </a:p>
          </p:txBody>
        </p:sp>
      </p:grpSp>
      <p:grpSp>
        <p:nvGrpSpPr>
          <p:cNvPr id="5" name="図形グループ 4"/>
          <p:cNvGrpSpPr/>
          <p:nvPr/>
        </p:nvGrpSpPr>
        <p:grpSpPr>
          <a:xfrm>
            <a:off x="4528839" y="898943"/>
            <a:ext cx="4615161" cy="3165057"/>
            <a:chOff x="4528839" y="898943"/>
            <a:chExt cx="4615161" cy="3165057"/>
          </a:xfrm>
        </p:grpSpPr>
        <p:pic>
          <p:nvPicPr>
            <p:cNvPr id="16" name="図 15" descr="PstopPotentialKG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8839" y="898943"/>
              <a:ext cx="4615161" cy="3165057"/>
            </a:xfrm>
            <a:prstGeom prst="rect">
              <a:avLst/>
            </a:prstGeom>
          </p:spPr>
        </p:pic>
        <p:cxnSp>
          <p:nvCxnSpPr>
            <p:cNvPr id="18" name="直線矢印コネクタ 17"/>
            <p:cNvCxnSpPr/>
            <p:nvPr/>
          </p:nvCxnSpPr>
          <p:spPr>
            <a:xfrm>
              <a:off x="5418873" y="1357731"/>
              <a:ext cx="814594" cy="106574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矢印コネクタ 19"/>
            <p:cNvCxnSpPr/>
            <p:nvPr/>
          </p:nvCxnSpPr>
          <p:spPr>
            <a:xfrm>
              <a:off x="6553200" y="2603500"/>
              <a:ext cx="21336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テキスト ボックス 20"/>
          <p:cNvSpPr txBox="1"/>
          <p:nvPr/>
        </p:nvSpPr>
        <p:spPr>
          <a:xfrm>
            <a:off x="6019800" y="1129799"/>
            <a:ext cx="1506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Measurement</a:t>
            </a:r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012267" y="663478"/>
            <a:ext cx="4180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altLang="ja-JP" dirty="0" smtClean="0"/>
              <a:t>Y. Unno et al., 10.1016</a:t>
            </a:r>
            <a:r>
              <a:rPr lang="hr-HR" altLang="ja-JP" dirty="0"/>
              <a:t>/j.nima.2013.04.075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5437222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 descr="EfieldNandPedg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5588" y="788347"/>
            <a:ext cx="4658412" cy="3372428"/>
          </a:xfrm>
          <a:prstGeom prst="rect">
            <a:avLst/>
          </a:prstGeom>
        </p:spPr>
      </p:pic>
      <p:pic>
        <p:nvPicPr>
          <p:cNvPr id="7" name="図 6" descr="pStopE-4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96" y="742830"/>
            <a:ext cx="4558598" cy="3520152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Breakdown at High Voltages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4262982"/>
            <a:ext cx="8229600" cy="2093368"/>
          </a:xfrm>
        </p:spPr>
        <p:txBody>
          <a:bodyPr>
            <a:noAutofit/>
          </a:bodyPr>
          <a:lstStyle/>
          <a:p>
            <a:r>
              <a:rPr lang="en-US" altLang="ja-JP" sz="2000" dirty="0" smtClean="0"/>
              <a:t>Under the “Irradiated” condition</a:t>
            </a:r>
          </a:p>
          <a:p>
            <a:r>
              <a:rPr lang="en-US" altLang="ja-JP" sz="2000" dirty="0" smtClean="0"/>
              <a:t>B</a:t>
            </a:r>
            <a:r>
              <a:rPr kumimoji="1" lang="en-US" altLang="ja-JP" sz="2000" dirty="0" smtClean="0"/>
              <a:t>reakdown occurs at high voltage at the n</a:t>
            </a:r>
            <a:r>
              <a:rPr kumimoji="1" lang="en-US" altLang="ja-JP" sz="2000" baseline="30000" dirty="0" smtClean="0"/>
              <a:t>+</a:t>
            </a:r>
            <a:r>
              <a:rPr kumimoji="1" lang="en-US" altLang="ja-JP" sz="2000" dirty="0" smtClean="0"/>
              <a:t> edge, although the p-stop edge was the higher electric field </a:t>
            </a:r>
            <a:r>
              <a:rPr lang="en-US" altLang="ja-JP" sz="2000" dirty="0" smtClean="0"/>
              <a:t>initially</a:t>
            </a:r>
            <a:r>
              <a:rPr kumimoji="1" lang="en-US" altLang="ja-JP" sz="2000" dirty="0" smtClean="0"/>
              <a:t>.</a:t>
            </a:r>
          </a:p>
          <a:p>
            <a:r>
              <a:rPr kumimoji="1" lang="en-US" altLang="ja-JP" sz="2000" dirty="0" smtClean="0"/>
              <a:t>The rate to increase of the electric field at the p-stop edge is saturating at higher voltage. </a:t>
            </a:r>
          </a:p>
          <a:p>
            <a:r>
              <a:rPr lang="en-US" altLang="ja-JP" sz="2000" dirty="0"/>
              <a:t>The p-n junction </a:t>
            </a:r>
            <a:r>
              <a:rPr lang="en-US" altLang="ja-JP" sz="2000" dirty="0" smtClean="0"/>
              <a:t>eventually overtakes </a:t>
            </a:r>
            <a:r>
              <a:rPr lang="en-US" altLang="ja-JP" sz="2000" dirty="0"/>
              <a:t>the highest electric field by the time of breakdown</a:t>
            </a:r>
            <a:r>
              <a:rPr lang="en-US" altLang="ja-JP" sz="2000" dirty="0" smtClean="0"/>
              <a:t>.</a:t>
            </a:r>
          </a:p>
          <a:p>
            <a:r>
              <a:rPr lang="en-US" altLang="ja-JP" sz="2000" dirty="0" smtClean="0"/>
              <a:t>Why?</a:t>
            </a:r>
            <a:endParaRPr lang="en-US" altLang="ja-JP" sz="20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C7B9-C107-534B-A132-E12A38AF1000}" type="slidenum">
              <a:rPr kumimoji="1" lang="ja-JP" altLang="en-US" smtClean="0"/>
              <a:t>57</a:t>
            </a:fld>
            <a:endParaRPr kumimoji="1" lang="ja-JP" altLang="en-US"/>
          </a:p>
        </p:txBody>
      </p:sp>
      <p:cxnSp>
        <p:nvCxnSpPr>
          <p:cNvPr id="12" name="直線矢印コネクタ 11"/>
          <p:cNvCxnSpPr/>
          <p:nvPr/>
        </p:nvCxnSpPr>
        <p:spPr>
          <a:xfrm flipH="1">
            <a:off x="5558076" y="1299334"/>
            <a:ext cx="74451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6302588" y="1023125"/>
            <a:ext cx="22815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Silicon avalanche </a:t>
            </a:r>
            <a:r>
              <a:rPr lang="en-US" altLang="ja-JP" sz="1400" dirty="0" smtClean="0"/>
              <a:t>breakdown</a:t>
            </a:r>
          </a:p>
          <a:p>
            <a:r>
              <a:rPr lang="en-US" altLang="ja-JP" sz="1400" dirty="0" smtClean="0"/>
              <a:t>      voltage ~300 kV/cm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205594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ElectronDensities2DIrradBia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933" y="620057"/>
            <a:ext cx="5559367" cy="4806536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Insight into </a:t>
            </a:r>
            <a:r>
              <a:rPr lang="en-US" altLang="ja-JP" dirty="0" smtClean="0"/>
              <a:t>the physics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5329349"/>
            <a:ext cx="8229600" cy="1109543"/>
          </a:xfrm>
        </p:spPr>
        <p:txBody>
          <a:bodyPr>
            <a:noAutofit/>
          </a:bodyPr>
          <a:lstStyle/>
          <a:p>
            <a:r>
              <a:rPr kumimoji="1" lang="en-US" altLang="ja-JP" sz="2000" dirty="0" smtClean="0"/>
              <a:t>Electron inversion layer is diminishing </a:t>
            </a:r>
          </a:p>
          <a:p>
            <a:pPr lvl="1"/>
            <a:r>
              <a:rPr kumimoji="1" lang="en-US" altLang="ja-JP" sz="1600" dirty="0" smtClean="0"/>
              <a:t>as the bias voltage is being increased.</a:t>
            </a:r>
          </a:p>
          <a:p>
            <a:pPr lvl="1"/>
            <a:r>
              <a:rPr lang="en-US" altLang="ja-JP" sz="1600" dirty="0" smtClean="0"/>
              <a:t>This also explains that </a:t>
            </a:r>
            <a:r>
              <a:rPr lang="en-US" altLang="ja-JP" sz="1600" dirty="0"/>
              <a:t>i</a:t>
            </a:r>
            <a:r>
              <a:rPr lang="en-US" altLang="ja-JP" sz="1600" dirty="0" smtClean="0"/>
              <a:t>n p-bulk the bias voltage helps to isolate the n</a:t>
            </a:r>
            <a:r>
              <a:rPr lang="en-US" altLang="ja-JP" sz="1600" baseline="30000" dirty="0" smtClean="0"/>
              <a:t>+</a:t>
            </a:r>
            <a:r>
              <a:rPr lang="en-US" altLang="ja-JP" sz="1600" dirty="0" smtClean="0"/>
              <a:t> implants. </a:t>
            </a:r>
          </a:p>
          <a:p>
            <a:r>
              <a:rPr lang="en-US" altLang="ja-JP" sz="2000" dirty="0" smtClean="0"/>
              <a:t>Understanding the underlying physics is only possible with TCAD simulation, eventually …</a:t>
            </a:r>
            <a:endParaRPr kumimoji="1" lang="ja-JP" altLang="en-US" sz="20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C7B9-C107-534B-A132-E12A38AF1000}" type="slidenum">
              <a:rPr kumimoji="1" lang="ja-JP" altLang="en-US" smtClean="0"/>
              <a:t>58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8347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749450"/>
            <a:ext cx="8229600" cy="5716659"/>
          </a:xfrm>
        </p:spPr>
        <p:txBody>
          <a:bodyPr>
            <a:noAutofit/>
          </a:bodyPr>
          <a:lstStyle/>
          <a:p>
            <a:r>
              <a:rPr lang="en-US" altLang="ja-JP" sz="2400" dirty="0"/>
              <a:t>Brief overview of the current ATLAS silicon microstrip tracker (SCT</a:t>
            </a:r>
            <a:r>
              <a:rPr lang="en-US" altLang="ja-JP" sz="2400" dirty="0" smtClean="0"/>
              <a:t>)</a:t>
            </a:r>
          </a:p>
          <a:p>
            <a:pPr lvl="1"/>
            <a:r>
              <a:rPr lang="en-US" altLang="ja-JP" sz="2000" dirty="0" smtClean="0"/>
              <a:t>ATLAS SCT strip detector is working well (so far).</a:t>
            </a:r>
            <a:endParaRPr lang="en-US" altLang="ja-JP" sz="2000" dirty="0"/>
          </a:p>
          <a:p>
            <a:r>
              <a:rPr lang="en-US" altLang="ja-JP" sz="2400" dirty="0"/>
              <a:t>Issues and achievement of the LHC </a:t>
            </a:r>
            <a:r>
              <a:rPr lang="en-US" altLang="ja-JP" sz="2400" dirty="0" smtClean="0"/>
              <a:t>tracker</a:t>
            </a:r>
          </a:p>
          <a:p>
            <a:pPr lvl="1"/>
            <a:r>
              <a:rPr lang="en-US" altLang="ja-JP" sz="2000" dirty="0" smtClean="0"/>
              <a:t>Radiation level, 2×10</a:t>
            </a:r>
            <a:r>
              <a:rPr lang="en-US" altLang="ja-JP" sz="2000" baseline="30000" dirty="0" smtClean="0"/>
              <a:t>14</a:t>
            </a:r>
            <a:r>
              <a:rPr lang="en-US" altLang="ja-JP" sz="2000" dirty="0" smtClean="0"/>
              <a:t> 1-MeV </a:t>
            </a:r>
            <a:r>
              <a:rPr lang="en-US" altLang="ja-JP" sz="2000" dirty="0" err="1" smtClean="0"/>
              <a:t>n</a:t>
            </a:r>
            <a:r>
              <a:rPr lang="en-US" altLang="ja-JP" sz="2000" baseline="-25000" dirty="0" err="1" smtClean="0"/>
              <a:t>eq</a:t>
            </a:r>
            <a:r>
              <a:rPr lang="en-US" altLang="ja-JP" sz="2000" dirty="0" smtClean="0"/>
              <a:t>/cm</a:t>
            </a:r>
            <a:r>
              <a:rPr lang="en-US" altLang="ja-JP" sz="2000" baseline="30000" dirty="0" smtClean="0"/>
              <a:t>2</a:t>
            </a:r>
            <a:r>
              <a:rPr lang="en-US" altLang="ja-JP" sz="2000" dirty="0" smtClean="0"/>
              <a:t> </a:t>
            </a:r>
          </a:p>
          <a:p>
            <a:pPr lvl="1"/>
            <a:r>
              <a:rPr lang="en-US" altLang="ja-JP" sz="2000" dirty="0"/>
              <a:t>R</a:t>
            </a:r>
            <a:r>
              <a:rPr lang="en-US" altLang="ja-JP" sz="2000" dirty="0" smtClean="0"/>
              <a:t>adiation damage effects were identified</a:t>
            </a:r>
          </a:p>
          <a:p>
            <a:pPr lvl="1"/>
            <a:r>
              <a:rPr lang="en-US" altLang="ja-JP" sz="2000" dirty="0" smtClean="0"/>
              <a:t>High voltage operation was designed up to 500 V</a:t>
            </a:r>
          </a:p>
          <a:p>
            <a:pPr lvl="1"/>
            <a:r>
              <a:rPr lang="en-US" altLang="ja-JP" sz="2000" dirty="0" smtClean="0"/>
              <a:t>Strip edge hardening against high electric field was applied</a:t>
            </a:r>
            <a:endParaRPr lang="en-US" altLang="ja-JP" sz="2000" dirty="0"/>
          </a:p>
          <a:p>
            <a:r>
              <a:rPr lang="en-US" altLang="ja-JP" sz="2400" dirty="0"/>
              <a:t>New technological </a:t>
            </a:r>
            <a:r>
              <a:rPr lang="en-US" altLang="ja-JP" sz="2400" dirty="0" smtClean="0"/>
              <a:t>achievement for </a:t>
            </a:r>
            <a:r>
              <a:rPr lang="en-US" altLang="ja-JP" sz="2400" dirty="0"/>
              <a:t>the high-luminosity LHC </a:t>
            </a:r>
            <a:r>
              <a:rPr lang="en-US" altLang="ja-JP" sz="2400" dirty="0" smtClean="0"/>
              <a:t>tracker</a:t>
            </a:r>
          </a:p>
          <a:p>
            <a:pPr lvl="1"/>
            <a:r>
              <a:rPr lang="en-US" altLang="ja-JP" sz="2000" dirty="0" smtClean="0"/>
              <a:t>Radiation level, ~1×10</a:t>
            </a:r>
            <a:r>
              <a:rPr lang="en-US" altLang="ja-JP" sz="2000" baseline="30000" dirty="0" smtClean="0"/>
              <a:t>15</a:t>
            </a:r>
            <a:r>
              <a:rPr lang="en-US" altLang="ja-JP" sz="2000" dirty="0" smtClean="0"/>
              <a:t> 1-MeV </a:t>
            </a:r>
            <a:r>
              <a:rPr lang="en-US" altLang="ja-JP" sz="2000" dirty="0" err="1" smtClean="0"/>
              <a:t>n</a:t>
            </a:r>
            <a:r>
              <a:rPr lang="en-US" altLang="ja-JP" sz="2000" baseline="-25000" dirty="0" err="1" smtClean="0"/>
              <a:t>eq</a:t>
            </a:r>
            <a:r>
              <a:rPr lang="en-US" altLang="ja-JP" sz="2000" dirty="0" smtClean="0"/>
              <a:t>/cm</a:t>
            </a:r>
            <a:r>
              <a:rPr lang="en-US" altLang="ja-JP" sz="2000" baseline="30000" dirty="0" smtClean="0"/>
              <a:t>2</a:t>
            </a:r>
            <a:r>
              <a:rPr lang="en-US" altLang="ja-JP" sz="2000" dirty="0" smtClean="0"/>
              <a:t> </a:t>
            </a:r>
          </a:p>
          <a:p>
            <a:pPr lvl="1"/>
            <a:r>
              <a:rPr lang="en-US" altLang="ja-JP" sz="2000" dirty="0" smtClean="0"/>
              <a:t>High voltage operation up to 1000 V</a:t>
            </a:r>
          </a:p>
          <a:p>
            <a:pPr lvl="1"/>
            <a:r>
              <a:rPr lang="en-US" altLang="ja-JP" sz="2000" dirty="0" smtClean="0"/>
              <a:t>Minimum dead area in the edge is evaluated</a:t>
            </a:r>
            <a:endParaRPr lang="en-US" altLang="ja-JP" sz="2000" dirty="0"/>
          </a:p>
          <a:p>
            <a:r>
              <a:rPr lang="en-US" altLang="ja-JP" sz="2400" dirty="0" smtClean="0"/>
              <a:t>TCAD simulation</a:t>
            </a:r>
          </a:p>
          <a:p>
            <a:pPr lvl="1"/>
            <a:r>
              <a:rPr lang="en-US" altLang="ja-JP" sz="2000" dirty="0" smtClean="0"/>
              <a:t>Simulating radiation damage effects with approximation</a:t>
            </a:r>
          </a:p>
          <a:p>
            <a:pPr lvl="1"/>
            <a:r>
              <a:rPr lang="en-US" altLang="ja-JP" sz="2000" dirty="0" smtClean="0"/>
              <a:t>Very effective in understanding the underlying physics</a:t>
            </a:r>
            <a:endParaRPr lang="en-US" altLang="ja-JP" sz="2400" dirty="0" smtClean="0"/>
          </a:p>
          <a:p>
            <a:r>
              <a:rPr lang="en-US" altLang="ja-JP" sz="2400" dirty="0" smtClean="0"/>
              <a:t>This is all about of the conventional planar silicon microstrip sensor...</a:t>
            </a:r>
          </a:p>
          <a:p>
            <a:pPr lvl="1"/>
            <a:r>
              <a:rPr lang="en-US" altLang="ja-JP" sz="2000" dirty="0" smtClean="0"/>
              <a:t>You still have a lot of challenges </a:t>
            </a:r>
            <a:r>
              <a:rPr lang="en-US" altLang="ja-JP" sz="2000" dirty="0" smtClean="0"/>
              <a:t>ahead in different world/requirements.</a:t>
            </a:r>
            <a:endParaRPr lang="en-US" altLang="ja-JP" sz="2000" dirty="0" smtClean="0"/>
          </a:p>
          <a:p>
            <a:pPr lvl="1"/>
            <a:endParaRPr lang="en-US" altLang="ja-JP" sz="20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C7B9-C107-534B-A132-E12A38AF1000}" type="slidenum">
              <a:rPr kumimoji="1" lang="ja-JP" altLang="en-US" smtClean="0"/>
              <a:t>59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9128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Japan - Wonderland</a:t>
            </a:r>
            <a:endParaRPr kumimoji="1" lang="ja-JP" altLang="en-US" dirty="0"/>
          </a:p>
        </p:txBody>
      </p:sp>
      <p:grpSp>
        <p:nvGrpSpPr>
          <p:cNvPr id="24" name="図形グループ 23"/>
          <p:cNvGrpSpPr/>
          <p:nvPr/>
        </p:nvGrpSpPr>
        <p:grpSpPr>
          <a:xfrm>
            <a:off x="154480" y="940795"/>
            <a:ext cx="8830039" cy="5674335"/>
            <a:chOff x="154480" y="940795"/>
            <a:chExt cx="8830039" cy="5674335"/>
          </a:xfrm>
        </p:grpSpPr>
        <p:grpSp>
          <p:nvGrpSpPr>
            <p:cNvPr id="21" name="図形グループ 20"/>
            <p:cNvGrpSpPr/>
            <p:nvPr/>
          </p:nvGrpSpPr>
          <p:grpSpPr>
            <a:xfrm>
              <a:off x="154480" y="940795"/>
              <a:ext cx="8655799" cy="3170284"/>
              <a:chOff x="154480" y="940795"/>
              <a:chExt cx="8655799" cy="3170284"/>
            </a:xfrm>
          </p:grpSpPr>
          <p:pic>
            <p:nvPicPr>
              <p:cNvPr id="6" name="図 5" descr="akihabara_3003_01.jpg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4480" y="1110704"/>
                <a:ext cx="5476875" cy="3000375"/>
              </a:xfrm>
              <a:prstGeom prst="rect">
                <a:avLst/>
              </a:prstGeom>
            </p:spPr>
          </p:pic>
          <p:pic>
            <p:nvPicPr>
              <p:cNvPr id="7" name="図 6" descr="akihabara_radio_market_3003_19.jp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58754" y="940795"/>
                <a:ext cx="3451525" cy="2607818"/>
              </a:xfrm>
              <a:prstGeom prst="rect">
                <a:avLst/>
              </a:prstGeom>
            </p:spPr>
          </p:pic>
        </p:grpSp>
        <p:sp>
          <p:nvSpPr>
            <p:cNvPr id="22" name="テキスト ボックス 21"/>
            <p:cNvSpPr txBox="1"/>
            <p:nvPr/>
          </p:nvSpPr>
          <p:spPr>
            <a:xfrm>
              <a:off x="457200" y="6091910"/>
              <a:ext cx="852731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 smtClean="0"/>
                <a:t>One of the advantage is the industry, specially electronics</a:t>
              </a:r>
              <a:endParaRPr kumimoji="1" lang="ja-JP" altLang="en-US" sz="2800" dirty="0"/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331326" y="1049050"/>
              <a:ext cx="23360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err="1" smtClean="0">
                  <a:solidFill>
                    <a:srgbClr val="FFFF00"/>
                  </a:solidFill>
                </a:rPr>
                <a:t>AKIhabara</a:t>
              </a:r>
              <a:r>
                <a:rPr lang="en-US" altLang="ja-JP" sz="2400" dirty="0" smtClean="0">
                  <a:solidFill>
                    <a:srgbClr val="FFFF00"/>
                  </a:solidFill>
                </a:rPr>
                <a:t>, Tokyo</a:t>
              </a:r>
              <a:endParaRPr kumimoji="1" lang="ja-JP" altLang="en-US" sz="2400" dirty="0">
                <a:solidFill>
                  <a:srgbClr val="FFFF00"/>
                </a:solidFill>
              </a:endParaRPr>
            </a:p>
          </p:txBody>
        </p:sp>
      </p:grpSp>
      <p:sp>
        <p:nvSpPr>
          <p:cNvPr id="34" name="フッター プレースホルダー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35" name="スライド番号プレースホルダー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E4CC-B235-204F-859A-4C59541B11F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9845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 smtClean="0"/>
              <a:t>Appendix</a:t>
            </a:r>
            <a:endParaRPr kumimoji="1" lang="ja-JP" altLang="en-US" dirty="0"/>
          </a:p>
        </p:txBody>
      </p:sp>
      <p:sp>
        <p:nvSpPr>
          <p:cNvPr id="7" name="サブタイトル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E4CC-B235-204F-859A-4C59541B11F9}" type="slidenum">
              <a:rPr kumimoji="1" lang="ja-JP" altLang="en-US" smtClean="0"/>
              <a:t>60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7621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Signal from n</a:t>
            </a:r>
            <a:r>
              <a:rPr kumimoji="1" lang="en-US" altLang="ja-JP" baseline="30000" dirty="0" smtClean="0"/>
              <a:t>+</a:t>
            </a:r>
            <a:r>
              <a:rPr kumimoji="1" lang="en-US" altLang="ja-JP" dirty="0" smtClean="0"/>
              <a:t> or p</a:t>
            </a:r>
            <a:r>
              <a:rPr kumimoji="1" lang="en-US" altLang="ja-JP" baseline="30000" dirty="0" smtClean="0"/>
              <a:t>+</a:t>
            </a:r>
            <a:r>
              <a:rPr kumimoji="1" lang="en-US" altLang="ja-JP" dirty="0" smtClean="0"/>
              <a:t> strips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553200" y="1809089"/>
            <a:ext cx="2590799" cy="35611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2400" dirty="0" smtClean="0"/>
              <a:t>S</a:t>
            </a:r>
            <a:r>
              <a:rPr kumimoji="1" lang="en-US" altLang="ja-JP" sz="2400" dirty="0" smtClean="0"/>
              <a:t>ignal </a:t>
            </a:r>
            <a:r>
              <a:rPr lang="en-US" altLang="ja-JP" sz="2400" dirty="0" smtClean="0"/>
              <a:t>~ </a:t>
            </a:r>
            <a:r>
              <a:rPr kumimoji="1" lang="en-US" altLang="ja-JP" sz="2400" dirty="0" smtClean="0"/>
              <a:t>half of the carriers.</a:t>
            </a:r>
          </a:p>
          <a:p>
            <a:pPr>
              <a:buFontTx/>
              <a:buChar char="-"/>
            </a:pPr>
            <a:r>
              <a:rPr lang="en-US" altLang="ja-JP" sz="2400" dirty="0" smtClean="0"/>
              <a:t>High </a:t>
            </a:r>
            <a:r>
              <a:rPr lang="en-US" altLang="ja-JP" sz="2400" dirty="0" smtClean="0"/>
              <a:t>field around the </a:t>
            </a:r>
            <a:r>
              <a:rPr lang="en-US" altLang="ja-JP" sz="2400" dirty="0" smtClean="0"/>
              <a:t>strips</a:t>
            </a:r>
          </a:p>
          <a:p>
            <a:pPr>
              <a:buFontTx/>
              <a:buChar char="-"/>
            </a:pPr>
            <a:r>
              <a:rPr lang="en-US" altLang="ja-JP" sz="2400" dirty="0" smtClean="0"/>
              <a:t>Weighting field, mobility</a:t>
            </a:r>
            <a:endParaRPr lang="en-US" altLang="ja-JP" sz="2400" dirty="0" smtClean="0"/>
          </a:p>
          <a:p>
            <a:pPr marL="0" indent="0">
              <a:buNone/>
            </a:pPr>
            <a:endParaRPr kumimoji="1" lang="en-US" altLang="ja-JP" sz="2400" dirty="0" smtClean="0"/>
          </a:p>
          <a:p>
            <a:pPr marL="0" indent="0">
              <a:buNone/>
            </a:pPr>
            <a:r>
              <a:rPr kumimoji="1" lang="en-US" altLang="ja-JP" sz="2400" dirty="0" smtClean="0"/>
              <a:t>n-bulk:</a:t>
            </a:r>
          </a:p>
          <a:p>
            <a:pPr marL="0" indent="0">
              <a:buNone/>
            </a:pPr>
            <a:r>
              <a:rPr lang="en-US" altLang="ja-JP" sz="2400" dirty="0"/>
              <a:t>	</a:t>
            </a:r>
            <a:r>
              <a:rPr lang="en-US" altLang="ja-JP" sz="2400" dirty="0" smtClean="0"/>
              <a:t>Low field toward n</a:t>
            </a:r>
            <a:r>
              <a:rPr lang="en-US" altLang="ja-JP" sz="2400" baseline="30000" dirty="0" smtClean="0"/>
              <a:t>+</a:t>
            </a:r>
            <a:r>
              <a:rPr lang="en-US" altLang="ja-JP" sz="2400" dirty="0" smtClean="0"/>
              <a:t> strip</a:t>
            </a:r>
            <a:endParaRPr kumimoji="1" lang="ja-JP" altLang="en-US" sz="24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E4CC-B235-204F-859A-4C59541B11F9}" type="slidenum">
              <a:rPr kumimoji="1" lang="ja-JP" altLang="en-US" smtClean="0"/>
              <a:t>61</a:t>
            </a:fld>
            <a:endParaRPr kumimoji="1" lang="ja-JP" altLang="en-US"/>
          </a:p>
        </p:txBody>
      </p:sp>
      <p:pic>
        <p:nvPicPr>
          <p:cNvPr id="6" name="図 5" descr="currentsStri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" y="940794"/>
            <a:ext cx="6553200" cy="5371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839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600" dirty="0"/>
              <a:t>Punch-Through Protection (PTP) S</a:t>
            </a:r>
            <a:r>
              <a:rPr lang="en-US" altLang="ja-JP" sz="3600" dirty="0" smtClean="0"/>
              <a:t>tructure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22750" y="4581078"/>
            <a:ext cx="4921250" cy="1775271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/>
              <a:t>“Full gate” induced PTP onset in lower voltages than “No gate”. </a:t>
            </a:r>
          </a:p>
          <a:p>
            <a:r>
              <a:rPr lang="en-US" altLang="ja-JP" sz="2400" dirty="0" smtClean="0"/>
              <a:t>Onset voltage went down first and then started to increase. </a:t>
            </a:r>
          </a:p>
          <a:p>
            <a:pPr lvl="1"/>
            <a:r>
              <a:rPr kumimoji="1" lang="en-US" altLang="ja-JP" sz="2000" dirty="0" smtClean="0"/>
              <a:t>What causes the transitions?</a:t>
            </a:r>
            <a:endParaRPr kumimoji="1" lang="ja-JP" altLang="en-US" sz="2000" dirty="0"/>
          </a:p>
        </p:txBody>
      </p:sp>
      <p:pic>
        <p:nvPicPr>
          <p:cNvPr id="4" name="図 3" descr="PTonsetVoltageFluenceBZ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8400" y="898943"/>
            <a:ext cx="5355600" cy="3682135"/>
          </a:xfrm>
          <a:prstGeom prst="rect">
            <a:avLst/>
          </a:prstGeom>
        </p:spPr>
      </p:pic>
      <p:pic>
        <p:nvPicPr>
          <p:cNvPr id="6" name="図 5" descr="Fig9_PTresistanceIrradsBZ4D5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59239"/>
            <a:ext cx="4107823" cy="3198761"/>
          </a:xfrm>
          <a:prstGeom prst="rect">
            <a:avLst/>
          </a:prstGeom>
        </p:spPr>
      </p:pic>
      <p:pic>
        <p:nvPicPr>
          <p:cNvPr id="7" name="図 6" descr="BZ4D-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7060" y="1390391"/>
            <a:ext cx="1446549" cy="2048336"/>
          </a:xfrm>
          <a:prstGeom prst="rect">
            <a:avLst/>
          </a:prstGeom>
        </p:spPr>
      </p:pic>
      <p:pic>
        <p:nvPicPr>
          <p:cNvPr id="8" name="図 7" descr="BZ4D-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24" y="1382849"/>
            <a:ext cx="1455942" cy="2007791"/>
          </a:xfrm>
          <a:prstGeom prst="rect">
            <a:avLst/>
          </a:prstGeom>
        </p:spPr>
      </p:pic>
      <p:sp>
        <p:nvSpPr>
          <p:cNvPr id="9" name="フッター プレースホルダー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C7B9-C107-534B-A132-E12A38AF1000}" type="slidenum">
              <a:rPr kumimoji="1" lang="ja-JP" altLang="en-US" smtClean="0"/>
              <a:t>62</a:t>
            </a:fld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19964" y="726330"/>
            <a:ext cx="10500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BZ4D-3 </a:t>
            </a:r>
          </a:p>
          <a:p>
            <a:r>
              <a:rPr lang="en-US" altLang="ja-JP" dirty="0"/>
              <a:t>(</a:t>
            </a:r>
            <a:r>
              <a:rPr kumimoji="1" lang="en-US" altLang="ja-JP" dirty="0" smtClean="0"/>
              <a:t>No gate)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328446" y="756675"/>
            <a:ext cx="11126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BZ4D-5</a:t>
            </a:r>
          </a:p>
          <a:p>
            <a:r>
              <a:rPr lang="en-US" altLang="ja-JP" dirty="0"/>
              <a:t>(</a:t>
            </a:r>
            <a:r>
              <a:rPr kumimoji="1" lang="en-US" altLang="ja-JP" dirty="0" smtClean="0"/>
              <a:t>Full gate)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740177" y="1049496"/>
            <a:ext cx="32153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Flunece</a:t>
            </a:r>
            <a:r>
              <a:rPr kumimoji="1" lang="en-US" altLang="ja-JP" dirty="0" smtClean="0"/>
              <a:t> dependence of PTP onset voltage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350291" y="4029398"/>
            <a:ext cx="30166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0</a:t>
            </a:r>
            <a:endParaRPr kumimoji="1" lang="ja-JP" altLang="en-US" dirty="0"/>
          </a:p>
        </p:txBody>
      </p:sp>
      <p:grpSp>
        <p:nvGrpSpPr>
          <p:cNvPr id="18" name="図形グループ 17"/>
          <p:cNvGrpSpPr/>
          <p:nvPr/>
        </p:nvGrpSpPr>
        <p:grpSpPr>
          <a:xfrm>
            <a:off x="4638040" y="3659239"/>
            <a:ext cx="310486" cy="684666"/>
            <a:chOff x="4871608" y="3659239"/>
            <a:chExt cx="310486" cy="684666"/>
          </a:xfrm>
        </p:grpSpPr>
        <p:sp>
          <p:nvSpPr>
            <p:cNvPr id="15" name="正方形/長方形 14"/>
            <p:cNvSpPr/>
            <p:nvPr/>
          </p:nvSpPr>
          <p:spPr>
            <a:xfrm rot="1200000">
              <a:off x="4969755" y="3781208"/>
              <a:ext cx="74913" cy="40877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942005" y="3659239"/>
              <a:ext cx="240089" cy="2241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4871608" y="4119742"/>
              <a:ext cx="264098" cy="2241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20" name="直線矢印コネクタ 19"/>
          <p:cNvCxnSpPr/>
          <p:nvPr/>
        </p:nvCxnSpPr>
        <p:spPr>
          <a:xfrm>
            <a:off x="4708437" y="2073094"/>
            <a:ext cx="882706" cy="5985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/>
          <p:nvPr/>
        </p:nvCxnSpPr>
        <p:spPr>
          <a:xfrm flipV="1">
            <a:off x="6189672" y="1576720"/>
            <a:ext cx="1649606" cy="9635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/>
          <p:nvPr/>
        </p:nvCxnSpPr>
        <p:spPr>
          <a:xfrm>
            <a:off x="4638040" y="2540270"/>
            <a:ext cx="0" cy="3649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7" name="図形グループ 26"/>
          <p:cNvGrpSpPr/>
          <p:nvPr/>
        </p:nvGrpSpPr>
        <p:grpSpPr>
          <a:xfrm>
            <a:off x="1505509" y="3217307"/>
            <a:ext cx="1296919" cy="2068409"/>
            <a:chOff x="1534705" y="3217307"/>
            <a:chExt cx="1296919" cy="2068409"/>
          </a:xfrm>
        </p:grpSpPr>
        <p:pic>
          <p:nvPicPr>
            <p:cNvPr id="25" name="図 24" descr="PTPnonIrradNoAndGates_Plots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91796" y="3230871"/>
              <a:ext cx="1139828" cy="2054845"/>
            </a:xfrm>
            <a:prstGeom prst="rect">
              <a:avLst/>
            </a:prstGeom>
          </p:spPr>
        </p:pic>
        <p:pic>
          <p:nvPicPr>
            <p:cNvPr id="26" name="図 25" descr="PTPnonIrradNoAndGates_Scale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4705" y="3217307"/>
              <a:ext cx="359736" cy="1982548"/>
            </a:xfrm>
            <a:prstGeom prst="rect">
              <a:avLst/>
            </a:prstGeom>
          </p:spPr>
        </p:pic>
      </p:grpSp>
      <p:cxnSp>
        <p:nvCxnSpPr>
          <p:cNvPr id="29" name="直線矢印コネクタ 28"/>
          <p:cNvCxnSpPr/>
          <p:nvPr/>
        </p:nvCxnSpPr>
        <p:spPr>
          <a:xfrm>
            <a:off x="1534705" y="2671664"/>
            <a:ext cx="562355" cy="12117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/>
          <p:nvPr/>
        </p:nvCxnSpPr>
        <p:spPr>
          <a:xfrm flipH="1">
            <a:off x="2525504" y="3390640"/>
            <a:ext cx="598696" cy="9532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/>
          <p:cNvSpPr txBox="1"/>
          <p:nvPr/>
        </p:nvSpPr>
        <p:spPr>
          <a:xfrm>
            <a:off x="1878090" y="4686363"/>
            <a:ext cx="8259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Non-</a:t>
            </a:r>
            <a:r>
              <a:rPr kumimoji="1" lang="en-US" altLang="ja-JP" sz="1200" dirty="0" err="1" smtClean="0"/>
              <a:t>irrad</a:t>
            </a:r>
            <a:r>
              <a:rPr kumimoji="1" lang="en-US" altLang="ja-JP" sz="1200" dirty="0" smtClean="0"/>
              <a:t>.</a:t>
            </a:r>
            <a:endParaRPr kumimoji="1" lang="ja-JP" altLang="en-US" sz="1200" dirty="0"/>
          </a:p>
        </p:txBody>
      </p:sp>
      <p:cxnSp>
        <p:nvCxnSpPr>
          <p:cNvPr id="36" name="直線矢印コネクタ 35"/>
          <p:cNvCxnSpPr/>
          <p:nvPr/>
        </p:nvCxnSpPr>
        <p:spPr>
          <a:xfrm flipH="1">
            <a:off x="3353999" y="4190472"/>
            <a:ext cx="31686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37"/>
          <p:cNvCxnSpPr/>
          <p:nvPr/>
        </p:nvCxnSpPr>
        <p:spPr>
          <a:xfrm>
            <a:off x="2184648" y="3584717"/>
            <a:ext cx="42844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274522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 descr="E_BD*HT*HC_50V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5876"/>
            <a:ext cx="5764641" cy="4451459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PTP Simulations</a:t>
            </a:r>
            <a:endParaRPr kumimoji="1" lang="ja-JP" altLang="en-US" dirty="0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idx="1"/>
          </p:nvPr>
        </p:nvSpPr>
        <p:spPr>
          <a:xfrm>
            <a:off x="5153194" y="957570"/>
            <a:ext cx="3990806" cy="5398780"/>
          </a:xfrm>
        </p:spPr>
        <p:txBody>
          <a:bodyPr>
            <a:normAutofit/>
          </a:bodyPr>
          <a:lstStyle/>
          <a:p>
            <a:r>
              <a:rPr lang="en-US" altLang="ja-JP" sz="2400" dirty="0"/>
              <a:t>TCAD</a:t>
            </a:r>
          </a:p>
          <a:p>
            <a:pPr lvl="1"/>
            <a:r>
              <a:rPr lang="en-US" altLang="ja-JP" sz="2200" dirty="0"/>
              <a:t>no bias resister in parallel</a:t>
            </a:r>
          </a:p>
          <a:p>
            <a:pPr lvl="1"/>
            <a:r>
              <a:rPr lang="en-US" altLang="ja-JP" sz="2200" dirty="0" err="1"/>
              <a:t>NPTP:“No</a:t>
            </a:r>
            <a:r>
              <a:rPr lang="en-US" altLang="ja-JP" sz="2200" dirty="0"/>
              <a:t> gate</a:t>
            </a:r>
            <a:r>
              <a:rPr lang="en-US" altLang="ja-JP" sz="2200" dirty="0" smtClean="0"/>
              <a:t>”</a:t>
            </a:r>
            <a:endParaRPr lang="en-US" altLang="ja-JP" sz="2200" dirty="0"/>
          </a:p>
          <a:p>
            <a:pPr lvl="1"/>
            <a:r>
              <a:rPr lang="en-US" altLang="ja-JP" sz="2200" dirty="0"/>
              <a:t>Others: “Full gate</a:t>
            </a:r>
            <a:r>
              <a:rPr lang="en-US" altLang="ja-JP" sz="2200" dirty="0" smtClean="0"/>
              <a:t>”</a:t>
            </a:r>
            <a:endParaRPr lang="en-US" altLang="ja-JP" sz="2200" dirty="0"/>
          </a:p>
          <a:p>
            <a:r>
              <a:rPr lang="en-US" altLang="ja-JP" sz="2400" dirty="0"/>
              <a:t>Parameters:</a:t>
            </a:r>
          </a:p>
          <a:p>
            <a:pPr lvl="1"/>
            <a:r>
              <a:rPr lang="en-US" altLang="ja-JP" sz="2200" dirty="0"/>
              <a:t>NB/DB: non/damaged bulk</a:t>
            </a:r>
          </a:p>
          <a:p>
            <a:pPr marL="752475" lvl="1" indent="-352425">
              <a:tabLst>
                <a:tab pos="352425" algn="l"/>
              </a:tabLst>
            </a:pPr>
            <a:r>
              <a:rPr lang="en-US" altLang="ja-JP" sz="2200" dirty="0"/>
              <a:t>LT/HT: lo/hi interface charge</a:t>
            </a:r>
          </a:p>
          <a:p>
            <a:pPr marL="752475" lvl="1" indent="-352425">
              <a:tabLst>
                <a:tab pos="352425" algn="l"/>
              </a:tabLst>
            </a:pPr>
            <a:r>
              <a:rPr lang="en-US" altLang="ja-JP" sz="2200" dirty="0"/>
              <a:t>LC/HC: lo/hi current</a:t>
            </a:r>
          </a:p>
          <a:p>
            <a:pPr marL="752475" lvl="1" indent="-352425">
              <a:tabLst>
                <a:tab pos="352425" algn="l"/>
              </a:tabLst>
            </a:pPr>
            <a:r>
              <a:rPr lang="en-US" altLang="ja-JP" sz="2200" dirty="0"/>
              <a:t>Non </a:t>
            </a:r>
            <a:r>
              <a:rPr lang="en-US" altLang="ja-JP" sz="2200" dirty="0" err="1"/>
              <a:t>irrad</a:t>
            </a:r>
            <a:r>
              <a:rPr lang="en-US" altLang="ja-JP" sz="2200" dirty="0"/>
              <a:t>: NB*LT*LC</a:t>
            </a:r>
          </a:p>
          <a:p>
            <a:pPr marL="752475" lvl="1" indent="-352425">
              <a:tabLst>
                <a:tab pos="352425" algn="l"/>
              </a:tabLst>
            </a:pPr>
            <a:r>
              <a:rPr lang="en-US" altLang="ja-JP" sz="2200" dirty="0" err="1"/>
              <a:t>Irrad</a:t>
            </a:r>
            <a:r>
              <a:rPr lang="en-US" altLang="ja-JP" sz="2200" dirty="0"/>
              <a:t>: DB*HT*</a:t>
            </a:r>
            <a:r>
              <a:rPr lang="en-US" altLang="ja-JP" sz="2200" dirty="0" smtClean="0"/>
              <a:t>HC</a:t>
            </a:r>
            <a:endParaRPr lang="en-US" altLang="ja-JP" sz="3000" dirty="0" smtClean="0"/>
          </a:p>
          <a:p>
            <a:r>
              <a:rPr lang="en-US" altLang="ja-JP" sz="2400" dirty="0" err="1" smtClean="0"/>
              <a:t>Irrad</a:t>
            </a:r>
            <a:r>
              <a:rPr lang="en-US" altLang="ja-JP" sz="2400" dirty="0"/>
              <a:t>. simulation</a:t>
            </a:r>
          </a:p>
          <a:p>
            <a:pPr lvl="1"/>
            <a:r>
              <a:rPr lang="en-US" altLang="ja-JP" sz="2200" dirty="0"/>
              <a:t>Damaged bulk, </a:t>
            </a:r>
          </a:p>
          <a:p>
            <a:pPr lvl="1"/>
            <a:r>
              <a:rPr lang="en-US" altLang="ja-JP" sz="2200" dirty="0"/>
              <a:t>hi interface charge, </a:t>
            </a:r>
          </a:p>
          <a:p>
            <a:pPr lvl="1"/>
            <a:r>
              <a:rPr lang="en-US" altLang="ja-JP" sz="2200" dirty="0"/>
              <a:t>hi leakage </a:t>
            </a:r>
            <a:r>
              <a:rPr lang="en-US" altLang="ja-JP" sz="2200" dirty="0" smtClean="0"/>
              <a:t>current</a:t>
            </a:r>
          </a:p>
          <a:p>
            <a:pPr lvl="1"/>
            <a:endParaRPr lang="ja-JP" altLang="en-US" sz="2000" dirty="0"/>
          </a:p>
          <a:p>
            <a:endParaRPr lang="ja-JP" altLang="en-US" sz="2400" dirty="0"/>
          </a:p>
          <a:p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C7B9-C107-534B-A132-E12A38AF1000}" type="slidenum">
              <a:rPr kumimoji="1" lang="ja-JP" altLang="en-US" smtClean="0"/>
              <a:t>63</a:t>
            </a:fld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85209" y="5026066"/>
            <a:ext cx="5047832" cy="1524335"/>
          </a:xfrm>
          <a:prstGeom prst="rect">
            <a:avLst/>
          </a:prstGeom>
          <a:noFill/>
        </p:spPr>
        <p:txBody>
          <a:bodyPr wrap="square" rtlCol="0">
            <a:normAutofit fontScale="85000" lnSpcReduction="10000"/>
          </a:bodyPr>
          <a:lstStyle/>
          <a:p>
            <a:r>
              <a:rPr lang="en-US" altLang="ja-JP" sz="2400" dirty="0" smtClean="0"/>
              <a:t>TCAD simulation of </a:t>
            </a:r>
          </a:p>
          <a:p>
            <a:r>
              <a:rPr lang="en-US" altLang="ja-JP" sz="2400" dirty="0"/>
              <a:t>	</a:t>
            </a:r>
            <a:r>
              <a:rPr lang="en-US" altLang="ja-JP" sz="2400" dirty="0" smtClean="0"/>
              <a:t>“</a:t>
            </a:r>
            <a:r>
              <a:rPr lang="en-US" altLang="ja-JP" sz="2400" dirty="0"/>
              <a:t>Full gate” </a:t>
            </a:r>
            <a:r>
              <a:rPr lang="en-US" altLang="ja-JP" sz="2400" dirty="0" smtClean="0"/>
              <a:t>PTP, irradiated</a:t>
            </a:r>
          </a:p>
          <a:p>
            <a:r>
              <a:rPr lang="en-US" altLang="ja-JP" sz="2400" dirty="0"/>
              <a:t>Electric field at onset</a:t>
            </a:r>
          </a:p>
          <a:p>
            <a:pPr lvl="1"/>
            <a:r>
              <a:rPr lang="en-US" altLang="ja-JP" sz="2400" dirty="0" smtClean="0"/>
              <a:t>when the backplane bias voltage at </a:t>
            </a:r>
            <a:r>
              <a:rPr lang="en-US" altLang="ja-JP" sz="2400" dirty="0"/>
              <a:t>-200 V</a:t>
            </a:r>
          </a:p>
          <a:p>
            <a:pPr lvl="1"/>
            <a:r>
              <a:rPr lang="en-US" altLang="ja-JP" sz="2400" i="1" dirty="0" err="1" smtClean="0"/>
              <a:t>V</a:t>
            </a:r>
            <a:r>
              <a:rPr lang="en-US" altLang="ja-JP" sz="2400" i="1" baseline="-25000" dirty="0" err="1" smtClean="0"/>
              <a:t>test</a:t>
            </a:r>
            <a:r>
              <a:rPr lang="en-US" altLang="ja-JP" sz="2400" dirty="0" smtClean="0"/>
              <a:t> </a:t>
            </a:r>
            <a:r>
              <a:rPr lang="en-US" altLang="ja-JP" sz="2400" dirty="0"/>
              <a:t>(left implant</a:t>
            </a:r>
            <a:r>
              <a:rPr lang="en-US" altLang="ja-JP" sz="2400" dirty="0" smtClean="0"/>
              <a:t>) at -</a:t>
            </a:r>
            <a:r>
              <a:rPr lang="en-US" altLang="ja-JP" sz="2400" dirty="0"/>
              <a:t>50 </a:t>
            </a:r>
            <a:r>
              <a:rPr lang="en-US" altLang="ja-JP" sz="2400" dirty="0" smtClean="0"/>
              <a:t>V</a:t>
            </a:r>
            <a:endParaRPr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287494193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 descr="IV_ptp_comparis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1503"/>
            <a:ext cx="5978728" cy="4428687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PTP Simulations</a:t>
            </a:r>
            <a:endParaRPr kumimoji="1" lang="ja-JP" altLang="en-US" dirty="0"/>
          </a:p>
        </p:txBody>
      </p:sp>
      <p:sp>
        <p:nvSpPr>
          <p:cNvPr id="10" name="コンテンツ プレースホルダー 9"/>
          <p:cNvSpPr>
            <a:spLocks noGrp="1"/>
          </p:cNvSpPr>
          <p:nvPr>
            <p:ph sz="half" idx="1"/>
          </p:nvPr>
        </p:nvSpPr>
        <p:spPr>
          <a:xfrm>
            <a:off x="457200" y="4710190"/>
            <a:ext cx="4038600" cy="1799397"/>
          </a:xfrm>
        </p:spPr>
        <p:txBody>
          <a:bodyPr>
            <a:noAutofit/>
          </a:bodyPr>
          <a:lstStyle/>
          <a:p>
            <a:pPr marL="352425" indent="-352425">
              <a:tabLst>
                <a:tab pos="352425" algn="l"/>
              </a:tabLst>
            </a:pPr>
            <a:r>
              <a:rPr lang="en-US" altLang="ja-JP" sz="2000" dirty="0" smtClean="0"/>
              <a:t>Onset voltage decreased as</a:t>
            </a:r>
          </a:p>
          <a:p>
            <a:pPr marL="752475" lvl="1" indent="-352425">
              <a:tabLst>
                <a:tab pos="352425" algn="l"/>
              </a:tabLst>
            </a:pPr>
            <a:r>
              <a:rPr lang="en-US" altLang="ja-JP" sz="1600" dirty="0" smtClean="0"/>
              <a:t>No gate (black) → Full gate (colored)</a:t>
            </a:r>
          </a:p>
          <a:p>
            <a:pPr marL="752475" lvl="1" indent="-352425">
              <a:tabLst>
                <a:tab pos="352425" algn="l"/>
              </a:tabLst>
            </a:pPr>
            <a:r>
              <a:rPr lang="en-US" altLang="ja-JP" sz="1600" dirty="0" smtClean="0"/>
              <a:t>Interface charge increased</a:t>
            </a:r>
          </a:p>
          <a:p>
            <a:pPr marL="352425" indent="-352425">
              <a:tabLst>
                <a:tab pos="352425" algn="l"/>
              </a:tabLst>
            </a:pPr>
            <a:r>
              <a:rPr lang="en-US" altLang="ja-JP" sz="2000" dirty="0" smtClean="0"/>
              <a:t> Increased as</a:t>
            </a:r>
          </a:p>
          <a:p>
            <a:pPr marL="752475" lvl="1" indent="-352425">
              <a:tabLst>
                <a:tab pos="352425" algn="l"/>
              </a:tabLst>
            </a:pPr>
            <a:r>
              <a:rPr lang="en-US" altLang="ja-JP" sz="1600" dirty="0" smtClean="0"/>
              <a:t>accepter-like state increased</a:t>
            </a:r>
            <a:endParaRPr lang="en-US" altLang="ja-JP" sz="1600" dirty="0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half" idx="2"/>
          </p:nvPr>
        </p:nvSpPr>
        <p:spPr>
          <a:xfrm>
            <a:off x="5386767" y="759161"/>
            <a:ext cx="3757231" cy="2715462"/>
          </a:xfrm>
        </p:spPr>
        <p:txBody>
          <a:bodyPr>
            <a:noAutofit/>
          </a:bodyPr>
          <a:lstStyle/>
          <a:p>
            <a:r>
              <a:rPr lang="en-US" altLang="ja-JP" sz="2000" dirty="0"/>
              <a:t>T</a:t>
            </a:r>
            <a:r>
              <a:rPr lang="en-US" altLang="ja-JP" sz="2000" dirty="0" smtClean="0"/>
              <a:t>he </a:t>
            </a:r>
            <a:r>
              <a:rPr lang="en-US" altLang="ja-JP" sz="2000" dirty="0" err="1" smtClean="0"/>
              <a:t>fluence</a:t>
            </a:r>
            <a:r>
              <a:rPr lang="en-US" altLang="ja-JP" sz="2000" dirty="0" smtClean="0"/>
              <a:t> dependence can be understood as the effect of </a:t>
            </a:r>
          </a:p>
          <a:p>
            <a:pPr lvl="1"/>
            <a:r>
              <a:rPr lang="en-US" altLang="ja-JP" sz="1800" dirty="0" smtClean="0"/>
              <a:t>Build-up of the Interface charge and </a:t>
            </a:r>
          </a:p>
          <a:p>
            <a:pPr lvl="1"/>
            <a:r>
              <a:rPr lang="en-US" altLang="ja-JP" sz="1800" dirty="0" smtClean="0"/>
              <a:t>Increase of acceptor-like levels.</a:t>
            </a:r>
          </a:p>
          <a:p>
            <a:r>
              <a:rPr lang="en-US" altLang="ja-JP" sz="2000" dirty="0" smtClean="0"/>
              <a:t>The systematic “offset”</a:t>
            </a:r>
          </a:p>
          <a:p>
            <a:pPr lvl="1"/>
            <a:r>
              <a:rPr lang="en-US" altLang="ja-JP" sz="1600" dirty="0" smtClean="0"/>
              <a:t>difference between the 2D simulation and the  3D real. </a:t>
            </a:r>
            <a:endParaRPr kumimoji="1" lang="ja-JP" altLang="en-US" sz="1600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C7B9-C107-534B-A132-E12A38AF1000}" type="slidenum">
              <a:rPr kumimoji="1" lang="ja-JP" altLang="en-US" smtClean="0"/>
              <a:t>64</a:t>
            </a:fld>
            <a:endParaRPr kumimoji="1" lang="ja-JP" altLang="en-US"/>
          </a:p>
        </p:txBody>
      </p:sp>
      <p:pic>
        <p:nvPicPr>
          <p:cNvPr id="9" name="図 8" descr="PTPvsFluenc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5320" y="3329817"/>
            <a:ext cx="4358679" cy="3150210"/>
          </a:xfrm>
          <a:prstGeom prst="rect">
            <a:avLst/>
          </a:prstGeom>
        </p:spPr>
      </p:pic>
      <p:cxnSp>
        <p:nvCxnSpPr>
          <p:cNvPr id="4" name="直線矢印コネクタ 3"/>
          <p:cNvCxnSpPr/>
          <p:nvPr/>
        </p:nvCxnSpPr>
        <p:spPr>
          <a:xfrm>
            <a:off x="1839384" y="2876053"/>
            <a:ext cx="67152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1659390" y="2876053"/>
            <a:ext cx="851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No gate</a:t>
            </a:r>
          </a:p>
          <a:p>
            <a:r>
              <a:rPr lang="en-US" altLang="ja-JP" sz="1200" dirty="0" smtClean="0"/>
              <a:t>→Full gate</a:t>
            </a:r>
            <a:endParaRPr kumimoji="1" lang="ja-JP" altLang="en-US" sz="12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563106" y="2326794"/>
            <a:ext cx="1005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Oxide charge</a:t>
            </a:r>
          </a:p>
          <a:p>
            <a:r>
              <a:rPr lang="en-US" altLang="ja-JP" sz="1200" dirty="0" smtClean="0"/>
              <a:t>increase</a:t>
            </a:r>
            <a:endParaRPr kumimoji="1" lang="ja-JP" altLang="en-US" sz="1200" dirty="0"/>
          </a:p>
        </p:txBody>
      </p:sp>
      <p:cxnSp>
        <p:nvCxnSpPr>
          <p:cNvPr id="14" name="直線矢印コネクタ 13"/>
          <p:cNvCxnSpPr/>
          <p:nvPr/>
        </p:nvCxnSpPr>
        <p:spPr>
          <a:xfrm>
            <a:off x="2510905" y="2248285"/>
            <a:ext cx="75911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 flipV="1">
            <a:off x="3415998" y="1386929"/>
            <a:ext cx="0" cy="4671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3415998" y="1407039"/>
            <a:ext cx="11849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Leakage current</a:t>
            </a:r>
          </a:p>
          <a:p>
            <a:r>
              <a:rPr lang="en-US" altLang="ja-JP" sz="1200" dirty="0" smtClean="0"/>
              <a:t>increase</a:t>
            </a:r>
            <a:endParaRPr kumimoji="1" lang="ja-JP" altLang="en-US" sz="1200" dirty="0"/>
          </a:p>
        </p:txBody>
      </p:sp>
      <p:cxnSp>
        <p:nvCxnSpPr>
          <p:cNvPr id="19" name="直線矢印コネクタ 18"/>
          <p:cNvCxnSpPr/>
          <p:nvPr/>
        </p:nvCxnSpPr>
        <p:spPr>
          <a:xfrm flipH="1">
            <a:off x="2744477" y="1450836"/>
            <a:ext cx="52553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2291038" y="1401528"/>
            <a:ext cx="9944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Doping conc.</a:t>
            </a:r>
          </a:p>
          <a:p>
            <a:r>
              <a:rPr kumimoji="1" lang="en-US" altLang="ja-JP" sz="1200" dirty="0" smtClean="0"/>
              <a:t>increase</a:t>
            </a:r>
            <a:endParaRPr kumimoji="1" lang="ja-JP" altLang="en-US" sz="1200" dirty="0"/>
          </a:p>
        </p:txBody>
      </p:sp>
      <p:cxnSp>
        <p:nvCxnSpPr>
          <p:cNvPr id="22" name="直線矢印コネクタ 21"/>
          <p:cNvCxnSpPr/>
          <p:nvPr/>
        </p:nvCxnSpPr>
        <p:spPr>
          <a:xfrm>
            <a:off x="5299176" y="4277582"/>
            <a:ext cx="0" cy="4326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5299176" y="3807725"/>
            <a:ext cx="851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No gate</a:t>
            </a:r>
          </a:p>
          <a:p>
            <a:r>
              <a:rPr lang="en-US" altLang="ja-JP" sz="1200" dirty="0" smtClean="0"/>
              <a:t>→Full gate</a:t>
            </a:r>
            <a:endParaRPr kumimoji="1" lang="ja-JP" altLang="en-US" sz="1200" dirty="0"/>
          </a:p>
        </p:txBody>
      </p:sp>
      <p:cxnSp>
        <p:nvCxnSpPr>
          <p:cNvPr id="26" name="直線矢印コネクタ 25"/>
          <p:cNvCxnSpPr/>
          <p:nvPr/>
        </p:nvCxnSpPr>
        <p:spPr>
          <a:xfrm>
            <a:off x="5386767" y="4710190"/>
            <a:ext cx="481743" cy="3849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5547797" y="4479357"/>
            <a:ext cx="1005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Oxide charge</a:t>
            </a:r>
          </a:p>
          <a:p>
            <a:r>
              <a:rPr lang="en-US" altLang="ja-JP" sz="1200" dirty="0" smtClean="0"/>
              <a:t>increase</a:t>
            </a:r>
            <a:endParaRPr kumimoji="1" lang="ja-JP" altLang="en-US" sz="1200" dirty="0"/>
          </a:p>
        </p:txBody>
      </p:sp>
      <p:cxnSp>
        <p:nvCxnSpPr>
          <p:cNvPr id="29" name="直線矢印コネクタ 28"/>
          <p:cNvCxnSpPr/>
          <p:nvPr/>
        </p:nvCxnSpPr>
        <p:spPr>
          <a:xfrm flipV="1">
            <a:off x="6355063" y="4773957"/>
            <a:ext cx="1206844" cy="2627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6808324" y="4248524"/>
            <a:ext cx="9944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Doping conc.</a:t>
            </a:r>
          </a:p>
          <a:p>
            <a:r>
              <a:rPr kumimoji="1" lang="en-US" altLang="ja-JP" sz="1200" dirty="0" smtClean="0"/>
              <a:t>increase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0469595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テキスト ボックス 24"/>
          <p:cNvSpPr txBox="1"/>
          <p:nvPr/>
        </p:nvSpPr>
        <p:spPr>
          <a:xfrm>
            <a:off x="507396" y="6085429"/>
            <a:ext cx="7094991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Big electronics giants like HITACHI, …   </a:t>
            </a:r>
            <a:endParaRPr kumimoji="1" lang="ja-JP" altLang="en-US" sz="280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Japan - Wonderland</a:t>
            </a:r>
            <a:endParaRPr kumimoji="1" lang="ja-JP" altLang="en-US" dirty="0"/>
          </a:p>
        </p:txBody>
      </p:sp>
      <p:grpSp>
        <p:nvGrpSpPr>
          <p:cNvPr id="21" name="図形グループ 20"/>
          <p:cNvGrpSpPr/>
          <p:nvPr/>
        </p:nvGrpSpPr>
        <p:grpSpPr>
          <a:xfrm>
            <a:off x="154480" y="940795"/>
            <a:ext cx="8655799" cy="3170284"/>
            <a:chOff x="154480" y="940795"/>
            <a:chExt cx="8655799" cy="3170284"/>
          </a:xfrm>
        </p:grpSpPr>
        <p:pic>
          <p:nvPicPr>
            <p:cNvPr id="6" name="図 5" descr="akihabara_3003_01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480" y="1110704"/>
              <a:ext cx="5476875" cy="3000375"/>
            </a:xfrm>
            <a:prstGeom prst="rect">
              <a:avLst/>
            </a:prstGeom>
          </p:spPr>
        </p:pic>
        <p:pic>
          <p:nvPicPr>
            <p:cNvPr id="7" name="図 6" descr="akihabara_radio_market_3003_19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58754" y="940795"/>
              <a:ext cx="3451525" cy="2607818"/>
            </a:xfrm>
            <a:prstGeom prst="rect">
              <a:avLst/>
            </a:prstGeom>
          </p:spPr>
        </p:pic>
      </p:grpSp>
      <p:sp>
        <p:nvSpPr>
          <p:cNvPr id="23" name="テキスト ボックス 22"/>
          <p:cNvSpPr txBox="1"/>
          <p:nvPr/>
        </p:nvSpPr>
        <p:spPr>
          <a:xfrm>
            <a:off x="331326" y="1049050"/>
            <a:ext cx="23360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err="1" smtClean="0">
                <a:solidFill>
                  <a:srgbClr val="FFFF00"/>
                </a:solidFill>
              </a:rPr>
              <a:t>AKIhabara</a:t>
            </a:r>
            <a:r>
              <a:rPr lang="en-US" altLang="ja-JP" sz="2400" dirty="0" smtClean="0">
                <a:solidFill>
                  <a:srgbClr val="FFFF00"/>
                </a:solidFill>
              </a:rPr>
              <a:t>, Tokyo</a:t>
            </a:r>
            <a:endParaRPr kumimoji="1" lang="ja-JP" altLang="en-US" sz="2400" dirty="0">
              <a:solidFill>
                <a:srgbClr val="FFFF00"/>
              </a:solidFill>
            </a:endParaRPr>
          </a:p>
        </p:txBody>
      </p:sp>
      <p:grpSp>
        <p:nvGrpSpPr>
          <p:cNvPr id="20" name="図形グループ 19"/>
          <p:cNvGrpSpPr/>
          <p:nvPr/>
        </p:nvGrpSpPr>
        <p:grpSpPr>
          <a:xfrm>
            <a:off x="708713" y="1821694"/>
            <a:ext cx="4423897" cy="4106414"/>
            <a:chOff x="449579" y="2228434"/>
            <a:chExt cx="4423897" cy="4106414"/>
          </a:xfrm>
        </p:grpSpPr>
        <p:pic>
          <p:nvPicPr>
            <p:cNvPr id="9" name="図 8" descr="Hitachi_inspirethenext_tree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0626" y="4111079"/>
              <a:ext cx="3942850" cy="2223769"/>
            </a:xfrm>
            <a:prstGeom prst="rect">
              <a:avLst/>
            </a:prstGeom>
          </p:spPr>
        </p:pic>
        <p:pic>
          <p:nvPicPr>
            <p:cNvPr id="8" name="図 7" descr="Hitachi_pho_case-studies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579" y="2228434"/>
              <a:ext cx="4276636" cy="2640358"/>
            </a:xfrm>
            <a:prstGeom prst="rect">
              <a:avLst/>
            </a:prstGeom>
          </p:spPr>
        </p:pic>
      </p:grp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E4CC-B235-204F-859A-4C59541B11F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4217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テキスト ボックス 33"/>
          <p:cNvSpPr txBox="1"/>
          <p:nvPr/>
        </p:nvSpPr>
        <p:spPr>
          <a:xfrm>
            <a:off x="507396" y="6085429"/>
            <a:ext cx="7094991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Big electronics giants like HITACHI, SONY, …   </a:t>
            </a:r>
            <a:endParaRPr kumimoji="1" lang="ja-JP" altLang="en-US" sz="280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Japan - Wonderland</a:t>
            </a:r>
            <a:endParaRPr kumimoji="1" lang="ja-JP" altLang="en-US" dirty="0"/>
          </a:p>
        </p:txBody>
      </p:sp>
      <p:grpSp>
        <p:nvGrpSpPr>
          <p:cNvPr id="24" name="図形グループ 23"/>
          <p:cNvGrpSpPr/>
          <p:nvPr/>
        </p:nvGrpSpPr>
        <p:grpSpPr>
          <a:xfrm>
            <a:off x="154480" y="940795"/>
            <a:ext cx="8655799" cy="3170284"/>
            <a:chOff x="154480" y="940795"/>
            <a:chExt cx="8655799" cy="3170284"/>
          </a:xfrm>
        </p:grpSpPr>
        <p:grpSp>
          <p:nvGrpSpPr>
            <p:cNvPr id="21" name="図形グループ 20"/>
            <p:cNvGrpSpPr/>
            <p:nvPr/>
          </p:nvGrpSpPr>
          <p:grpSpPr>
            <a:xfrm>
              <a:off x="154480" y="940795"/>
              <a:ext cx="8655799" cy="3170284"/>
              <a:chOff x="154480" y="940795"/>
              <a:chExt cx="8655799" cy="3170284"/>
            </a:xfrm>
          </p:grpSpPr>
          <p:pic>
            <p:nvPicPr>
              <p:cNvPr id="6" name="図 5" descr="akihabara_3003_01.jpg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4480" y="1110704"/>
                <a:ext cx="5476875" cy="3000375"/>
              </a:xfrm>
              <a:prstGeom prst="rect">
                <a:avLst/>
              </a:prstGeom>
            </p:spPr>
          </p:pic>
          <p:pic>
            <p:nvPicPr>
              <p:cNvPr id="7" name="図 6" descr="akihabara_radio_market_3003_19.jp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58754" y="940795"/>
                <a:ext cx="3451525" cy="2607818"/>
              </a:xfrm>
              <a:prstGeom prst="rect">
                <a:avLst/>
              </a:prstGeom>
            </p:spPr>
          </p:pic>
        </p:grpSp>
        <p:sp>
          <p:nvSpPr>
            <p:cNvPr id="23" name="テキスト ボックス 22"/>
            <p:cNvSpPr txBox="1"/>
            <p:nvPr/>
          </p:nvSpPr>
          <p:spPr>
            <a:xfrm>
              <a:off x="331326" y="1049050"/>
              <a:ext cx="23360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err="1" smtClean="0">
                  <a:solidFill>
                    <a:srgbClr val="FFFF00"/>
                  </a:solidFill>
                </a:rPr>
                <a:t>AKIhabara</a:t>
              </a:r>
              <a:r>
                <a:rPr lang="en-US" altLang="ja-JP" sz="2400" dirty="0" smtClean="0">
                  <a:solidFill>
                    <a:srgbClr val="FFFF00"/>
                  </a:solidFill>
                </a:rPr>
                <a:t>, Tokyo</a:t>
              </a:r>
              <a:endParaRPr kumimoji="1" lang="ja-JP" altLang="en-US" sz="2400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20" name="図形グループ 19"/>
          <p:cNvGrpSpPr/>
          <p:nvPr/>
        </p:nvGrpSpPr>
        <p:grpSpPr>
          <a:xfrm>
            <a:off x="708713" y="1821694"/>
            <a:ext cx="4423897" cy="4106414"/>
            <a:chOff x="449579" y="2228434"/>
            <a:chExt cx="4423897" cy="4106414"/>
          </a:xfrm>
        </p:grpSpPr>
        <p:pic>
          <p:nvPicPr>
            <p:cNvPr id="9" name="図 8" descr="Hitachi_inspirethenext_tree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0626" y="4111079"/>
              <a:ext cx="3942850" cy="2223769"/>
            </a:xfrm>
            <a:prstGeom prst="rect">
              <a:avLst/>
            </a:prstGeom>
          </p:spPr>
        </p:pic>
        <p:pic>
          <p:nvPicPr>
            <p:cNvPr id="8" name="図 7" descr="Hitachi_pho_case-studies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579" y="2228434"/>
              <a:ext cx="4276636" cy="2640358"/>
            </a:xfrm>
            <a:prstGeom prst="rect">
              <a:avLst/>
            </a:prstGeom>
          </p:spPr>
        </p:pic>
      </p:grpSp>
      <p:grpSp>
        <p:nvGrpSpPr>
          <p:cNvPr id="19" name="図形グループ 18"/>
          <p:cNvGrpSpPr/>
          <p:nvPr/>
        </p:nvGrpSpPr>
        <p:grpSpPr>
          <a:xfrm>
            <a:off x="3487706" y="1131303"/>
            <a:ext cx="5322573" cy="3678919"/>
            <a:chOff x="1598780" y="1682541"/>
            <a:chExt cx="5322573" cy="3678919"/>
          </a:xfrm>
        </p:grpSpPr>
        <p:pic>
          <p:nvPicPr>
            <p:cNvPr id="10" name="図 9" descr="SONYimages.jpe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46253" y="3316760"/>
              <a:ext cx="3975100" cy="2044700"/>
            </a:xfrm>
            <a:prstGeom prst="rect">
              <a:avLst/>
            </a:prstGeom>
          </p:spPr>
        </p:pic>
        <p:pic>
          <p:nvPicPr>
            <p:cNvPr id="11" name="図 10" descr="SONY_vaio.jpe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8780" y="1682541"/>
              <a:ext cx="3492500" cy="2324100"/>
            </a:xfrm>
            <a:prstGeom prst="rect">
              <a:avLst/>
            </a:prstGeom>
          </p:spPr>
        </p:pic>
      </p:grp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E4CC-B235-204F-859A-4C59541B11F9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2625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Japan - Wonderland</a:t>
            </a:r>
            <a:endParaRPr kumimoji="1" lang="ja-JP" altLang="en-US" dirty="0"/>
          </a:p>
        </p:txBody>
      </p:sp>
      <p:grpSp>
        <p:nvGrpSpPr>
          <p:cNvPr id="24" name="図形グループ 23"/>
          <p:cNvGrpSpPr/>
          <p:nvPr/>
        </p:nvGrpSpPr>
        <p:grpSpPr>
          <a:xfrm>
            <a:off x="154480" y="940795"/>
            <a:ext cx="8655799" cy="3170284"/>
            <a:chOff x="154480" y="940795"/>
            <a:chExt cx="8655799" cy="3170284"/>
          </a:xfrm>
        </p:grpSpPr>
        <p:grpSp>
          <p:nvGrpSpPr>
            <p:cNvPr id="21" name="図形グループ 20"/>
            <p:cNvGrpSpPr/>
            <p:nvPr/>
          </p:nvGrpSpPr>
          <p:grpSpPr>
            <a:xfrm>
              <a:off x="154480" y="940795"/>
              <a:ext cx="8655799" cy="3170284"/>
              <a:chOff x="154480" y="940795"/>
              <a:chExt cx="8655799" cy="3170284"/>
            </a:xfrm>
          </p:grpSpPr>
          <p:pic>
            <p:nvPicPr>
              <p:cNvPr id="6" name="図 5" descr="akihabara_3003_01.jpg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4480" y="1110704"/>
                <a:ext cx="5476875" cy="3000375"/>
              </a:xfrm>
              <a:prstGeom prst="rect">
                <a:avLst/>
              </a:prstGeom>
            </p:spPr>
          </p:pic>
          <p:pic>
            <p:nvPicPr>
              <p:cNvPr id="7" name="図 6" descr="akihabara_radio_market_3003_19.jp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58754" y="940795"/>
                <a:ext cx="3451525" cy="2607818"/>
              </a:xfrm>
              <a:prstGeom prst="rect">
                <a:avLst/>
              </a:prstGeom>
            </p:spPr>
          </p:pic>
        </p:grpSp>
        <p:sp>
          <p:nvSpPr>
            <p:cNvPr id="23" name="テキスト ボックス 22"/>
            <p:cNvSpPr txBox="1"/>
            <p:nvPr/>
          </p:nvSpPr>
          <p:spPr>
            <a:xfrm>
              <a:off x="331326" y="1049050"/>
              <a:ext cx="23360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err="1" smtClean="0">
                  <a:solidFill>
                    <a:srgbClr val="FFFF00"/>
                  </a:solidFill>
                </a:rPr>
                <a:t>AKIhabara</a:t>
              </a:r>
              <a:r>
                <a:rPr lang="en-US" altLang="ja-JP" sz="2400" dirty="0" smtClean="0">
                  <a:solidFill>
                    <a:srgbClr val="FFFF00"/>
                  </a:solidFill>
                </a:rPr>
                <a:t>, Tokyo</a:t>
              </a:r>
              <a:endParaRPr kumimoji="1" lang="ja-JP" altLang="en-US" sz="2400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20" name="図形グループ 19"/>
          <p:cNvGrpSpPr/>
          <p:nvPr/>
        </p:nvGrpSpPr>
        <p:grpSpPr>
          <a:xfrm>
            <a:off x="708713" y="1821694"/>
            <a:ext cx="4423897" cy="4106414"/>
            <a:chOff x="449579" y="2228434"/>
            <a:chExt cx="4423897" cy="4106414"/>
          </a:xfrm>
        </p:grpSpPr>
        <p:pic>
          <p:nvPicPr>
            <p:cNvPr id="9" name="図 8" descr="Hitachi_inspirethenext_tree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0626" y="4111079"/>
              <a:ext cx="3942850" cy="2223769"/>
            </a:xfrm>
            <a:prstGeom prst="rect">
              <a:avLst/>
            </a:prstGeom>
          </p:spPr>
        </p:pic>
        <p:pic>
          <p:nvPicPr>
            <p:cNvPr id="8" name="図 7" descr="Hitachi_pho_case-studies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579" y="2228434"/>
              <a:ext cx="4276636" cy="2640358"/>
            </a:xfrm>
            <a:prstGeom prst="rect">
              <a:avLst/>
            </a:prstGeom>
          </p:spPr>
        </p:pic>
      </p:grpSp>
      <p:grpSp>
        <p:nvGrpSpPr>
          <p:cNvPr id="19" name="図形グループ 18"/>
          <p:cNvGrpSpPr/>
          <p:nvPr/>
        </p:nvGrpSpPr>
        <p:grpSpPr>
          <a:xfrm>
            <a:off x="3487706" y="1131303"/>
            <a:ext cx="5322573" cy="3678919"/>
            <a:chOff x="1598780" y="1682541"/>
            <a:chExt cx="5322573" cy="3678919"/>
          </a:xfrm>
        </p:grpSpPr>
        <p:pic>
          <p:nvPicPr>
            <p:cNvPr id="10" name="図 9" descr="SONYimages.jpe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46253" y="3316760"/>
              <a:ext cx="3975100" cy="2044700"/>
            </a:xfrm>
            <a:prstGeom prst="rect">
              <a:avLst/>
            </a:prstGeom>
          </p:spPr>
        </p:pic>
        <p:pic>
          <p:nvPicPr>
            <p:cNvPr id="11" name="図 10" descr="SONY_vaio.jpe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8780" y="1682541"/>
              <a:ext cx="3492500" cy="2324100"/>
            </a:xfrm>
            <a:prstGeom prst="rect">
              <a:avLst/>
            </a:prstGeom>
          </p:spPr>
        </p:pic>
      </p:grpSp>
      <p:pic>
        <p:nvPicPr>
          <p:cNvPr id="27" name="図 26" descr="hamamtsuPhotonics1226422408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554" y="780919"/>
            <a:ext cx="5854700" cy="2768600"/>
          </a:xfrm>
          <a:prstGeom prst="rect">
            <a:avLst/>
          </a:prstGeom>
        </p:spPr>
      </p:pic>
      <p:sp>
        <p:nvSpPr>
          <p:cNvPr id="28" name="テキスト ボックス 27"/>
          <p:cNvSpPr txBox="1"/>
          <p:nvPr/>
        </p:nvSpPr>
        <p:spPr>
          <a:xfrm>
            <a:off x="609600" y="6117310"/>
            <a:ext cx="8077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But, we have benefitted from a smaller company …</a:t>
            </a:r>
            <a:endParaRPr kumimoji="1" lang="ja-JP" altLang="en-US" sz="2800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INFIERI2013, 2013/7/12, Y. Unno</a:t>
            </a:r>
            <a:endParaRPr kumimoji="1" lang="ja-JP" altLang="en-US"/>
          </a:p>
        </p:txBody>
      </p:sp>
      <p:sp>
        <p:nvSpPr>
          <p:cNvPr id="12" name="スライド番号プレースホルダー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E4CC-B235-204F-859A-4C59541B11F9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47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2142</TotalTime>
  <Words>5420</Words>
  <Application>Microsoft Macintosh PowerPoint</Application>
  <PresentationFormat>画面に合わせる (4:3)</PresentationFormat>
  <Paragraphs>863</Paragraphs>
  <Slides>64</Slides>
  <Notes>3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64</vt:i4>
      </vt:variant>
    </vt:vector>
  </HeadingPairs>
  <TitlesOfParts>
    <vt:vector size="66" baseType="lpstr">
      <vt:lpstr>ホワイト</vt:lpstr>
      <vt:lpstr>数式</vt:lpstr>
      <vt:lpstr>Micro-strip based detection systems: advances and new technological developments</vt:lpstr>
      <vt:lpstr>Your Lecturer</vt:lpstr>
      <vt:lpstr>Your Lecturer</vt:lpstr>
      <vt:lpstr>Your Lecturer</vt:lpstr>
      <vt:lpstr>Your Lecturer</vt:lpstr>
      <vt:lpstr>Japan - Wonderland</vt:lpstr>
      <vt:lpstr>Japan - Wonderland</vt:lpstr>
      <vt:lpstr>Japan - Wonderland</vt:lpstr>
      <vt:lpstr>Japan - Wonderland</vt:lpstr>
      <vt:lpstr>Japan - Wonderland</vt:lpstr>
      <vt:lpstr>Japan - Wonderland</vt:lpstr>
      <vt:lpstr>Japan - Wonderland</vt:lpstr>
      <vt:lpstr>Contributions by Japanese teams in the ATLAS construction</vt:lpstr>
      <vt:lpstr>This lecture</vt:lpstr>
      <vt:lpstr>ATLAS Inner Detector</vt:lpstr>
      <vt:lpstr>ATLAS Inner Detector</vt:lpstr>
      <vt:lpstr>Silicon Detector (LHC)</vt:lpstr>
      <vt:lpstr>Silicon Detector (LHC)</vt:lpstr>
      <vt:lpstr>Particle fluence</vt:lpstr>
      <vt:lpstr>Non Ionizing Energy Loss (NIEL)</vt:lpstr>
      <vt:lpstr>Radiation Damage Studies</vt:lpstr>
      <vt:lpstr>Radiation Damage Studies</vt:lpstr>
      <vt:lpstr>Increase of leakage current</vt:lpstr>
      <vt:lpstr>Type inversion of the silicon</vt:lpstr>
      <vt:lpstr>Evolution of depletion voltage</vt:lpstr>
      <vt:lpstr>Signal degradation in LHC Silicon Sensors</vt:lpstr>
      <vt:lpstr>Choice of LHC Experiments</vt:lpstr>
      <vt:lpstr>Silicon Detector (LHC ATLAS)</vt:lpstr>
      <vt:lpstr>Radiation damage – Surface effect</vt:lpstr>
      <vt:lpstr>1st Visualization of Microdischarge</vt:lpstr>
      <vt:lpstr>Other examples of hot spots</vt:lpstr>
      <vt:lpstr>Microdischarge after Irradiation</vt:lpstr>
      <vt:lpstr>Design of the sensor to high bias voltage</vt:lpstr>
      <vt:lpstr>ATLAS SCT in operation</vt:lpstr>
      <vt:lpstr>LHC Upgrade (HL-LHC)</vt:lpstr>
      <vt:lpstr>Schedule for HL-LHC</vt:lpstr>
      <vt:lpstr>Inner Detector Upgrade (HL-LHC)</vt:lpstr>
      <vt:lpstr>Cost-effective n-in-p planar sensor</vt:lpstr>
      <vt:lpstr>n-in-p sensors for HL-LHC</vt:lpstr>
      <vt:lpstr>Study of required edge width</vt:lpstr>
      <vt:lpstr>Underlying physics of the edge width</vt:lpstr>
      <vt:lpstr>Required width after Irradiation</vt:lpstr>
      <vt:lpstr>P-stops between N-implants</vt:lpstr>
      <vt:lpstr>P-stop Structures Optimization</vt:lpstr>
      <vt:lpstr>Optimization of the p-stops</vt:lpstr>
      <vt:lpstr>Technology CAD (TCAD)</vt:lpstr>
      <vt:lpstr>Brief History</vt:lpstr>
      <vt:lpstr>Process Simulator  Device Simulator</vt:lpstr>
      <vt:lpstr>Caveat</vt:lpstr>
      <vt:lpstr>TCAD Simulations</vt:lpstr>
      <vt:lpstr>Bulk leakage current</vt:lpstr>
      <vt:lpstr>Shockley-Reed-Hall (SRH) Model</vt:lpstr>
      <vt:lpstr>Radiation Damage Approximation</vt:lpstr>
      <vt:lpstr>Interstrip Resistance, Rint </vt:lpstr>
      <vt:lpstr>Electric potential of p-stop - Introduction of Si-SiO2 interface charge - </vt:lpstr>
      <vt:lpstr>Electric Potential between Strips</vt:lpstr>
      <vt:lpstr>Breakdown at High Voltages</vt:lpstr>
      <vt:lpstr>Insight into the physics</vt:lpstr>
      <vt:lpstr>Summary</vt:lpstr>
      <vt:lpstr>Appendix</vt:lpstr>
      <vt:lpstr>Signal from n+ or p+ strips</vt:lpstr>
      <vt:lpstr>Punch-Through Protection (PTP) Structure</vt:lpstr>
      <vt:lpstr>PTP Simulations</vt:lpstr>
      <vt:lpstr>PTP Simulations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Micro-strip based detection systems: advances and new technological developments</dc:title>
  <dc:creator>Office Mac</dc:creator>
  <cp:lastModifiedBy>Office Mac</cp:lastModifiedBy>
  <cp:revision>402</cp:revision>
  <dcterms:created xsi:type="dcterms:W3CDTF">2013-07-07T05:39:56Z</dcterms:created>
  <dcterms:modified xsi:type="dcterms:W3CDTF">2013-07-12T10:14:04Z</dcterms:modified>
</cp:coreProperties>
</file>