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259" r:id="rId2"/>
    <p:sldId id="260" r:id="rId3"/>
    <p:sldId id="261" r:id="rId4"/>
    <p:sldId id="289" r:id="rId5"/>
    <p:sldId id="263" r:id="rId6"/>
    <p:sldId id="264" r:id="rId7"/>
    <p:sldId id="265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67" r:id="rId17"/>
    <p:sldId id="268" r:id="rId18"/>
    <p:sldId id="269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84094"/>
    <a:srgbClr val="BD37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DE7ED-7422-A54A-AFA4-34993901F360}" type="datetimeFigureOut">
              <a:rPr lang="en-US" smtClean="0">
                <a:latin typeface="Arial"/>
              </a:rPr>
              <a:t>5/6/13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FA70E-65FE-F64D-B53C-0E4BE7ADFCC5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132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5ED446A-913C-684E-A7EE-E0D6D85A9573}" type="datetimeFigureOut">
              <a:rPr lang="en-US" smtClean="0"/>
              <a:pPr/>
              <a:t>5/6/13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7221AF4E-A08A-BE4F-8E27-DF04692668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66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3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/>
              <a:t>MICE Resource Loaded Schedule Review (RAL)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6" name="Picture 49" descr="nsf4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07" y="5881696"/>
            <a:ext cx="91723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7-8,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MICE Resource Loaded Schedule Review (RAL)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3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jpeg"/><Relationship Id="rId9" Type="http://schemas.openxmlformats.org/officeDocument/2006/relationships/image" Target="../media/image42.jpeg"/><Relationship Id="rId10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90625"/>
            <a:ext cx="9144000" cy="269557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RF Cavities and RFCC Modules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03778"/>
            <a:ext cx="7772400" cy="1752600"/>
          </a:xfrm>
        </p:spPr>
        <p:txBody>
          <a:bodyPr/>
          <a:lstStyle/>
          <a:p>
            <a:r>
              <a:rPr lang="en-US" dirty="0" smtClean="0"/>
              <a:t>Steve </a:t>
            </a:r>
            <a:r>
              <a:rPr lang="en-US" dirty="0" err="1" smtClean="0"/>
              <a:t>Gourlay</a:t>
            </a:r>
            <a:endParaRPr lang="en-US" dirty="0" smtClean="0"/>
          </a:p>
          <a:p>
            <a:r>
              <a:rPr lang="en-US" dirty="0" smtClean="0"/>
              <a:t>For the MICE Magnet Team</a:t>
            </a:r>
          </a:p>
          <a:p>
            <a:r>
              <a:rPr lang="en-US" dirty="0" smtClean="0"/>
              <a:t>May </a:t>
            </a:r>
            <a:r>
              <a:rPr lang="en-US" dirty="0"/>
              <a:t>7</a:t>
            </a:r>
            <a:r>
              <a:rPr lang="en-US" dirty="0" smtClean="0"/>
              <a:t>, 2013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4200"/>
            <a:ext cx="6565900" cy="2463973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41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 Coil Subassemblies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 descr="Coupling Coil Exploded 20121010 labe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235" y="1333500"/>
            <a:ext cx="843553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41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0926"/>
            <a:ext cx="4948124" cy="5362574"/>
          </a:xfrm>
        </p:spPr>
        <p:txBody>
          <a:bodyPr>
            <a:normAutofit/>
          </a:bodyPr>
          <a:lstStyle/>
          <a:p>
            <a:r>
              <a:rPr lang="en-US" dirty="0" smtClean="0"/>
              <a:t>Cold mass</a:t>
            </a:r>
          </a:p>
          <a:p>
            <a:endParaRPr lang="en-US" sz="1100" dirty="0" smtClean="0"/>
          </a:p>
          <a:p>
            <a:pPr lvl="1"/>
            <a:r>
              <a:rPr lang="en-US" altLang="zh-CN" sz="2000" dirty="0">
                <a:solidFill>
                  <a:srgbClr val="629DD1"/>
                </a:solidFill>
              </a:rPr>
              <a:t>Preparation of cold mass coil #1 finished at </a:t>
            </a:r>
            <a:r>
              <a:rPr lang="en-US" altLang="zh-CN" sz="2000" dirty="0" smtClean="0">
                <a:solidFill>
                  <a:srgbClr val="629DD1"/>
                </a:solidFill>
              </a:rPr>
              <a:t>LBNL and at FNAL for testing</a:t>
            </a:r>
            <a:endParaRPr lang="en-US" altLang="zh-CN" sz="2000" dirty="0">
              <a:solidFill>
                <a:srgbClr val="629DD1"/>
              </a:solidFill>
            </a:endParaRPr>
          </a:p>
          <a:p>
            <a:pPr marL="228600" lvl="1" indent="0">
              <a:buNone/>
            </a:pPr>
            <a:endParaRPr lang="en-US" altLang="zh-CN" sz="2000" dirty="0" smtClean="0">
              <a:solidFill>
                <a:srgbClr val="629DD1"/>
              </a:solidFill>
            </a:endParaRPr>
          </a:p>
          <a:p>
            <a:pPr lvl="1"/>
            <a:r>
              <a:rPr lang="en-US" altLang="zh-CN" sz="2000" dirty="0" smtClean="0">
                <a:solidFill>
                  <a:srgbClr val="629DD1"/>
                </a:solidFill>
              </a:rPr>
              <a:t>Winding </a:t>
            </a:r>
            <a:r>
              <a:rPr lang="en-US" altLang="zh-CN" sz="2000" dirty="0">
                <a:solidFill>
                  <a:srgbClr val="629DD1"/>
                </a:solidFill>
              </a:rPr>
              <a:t>of cold mass coils #1 finished by </a:t>
            </a:r>
            <a:r>
              <a:rPr lang="en-US" altLang="zh-CN" sz="2000" dirty="0" err="1">
                <a:solidFill>
                  <a:srgbClr val="629DD1"/>
                </a:solidFill>
              </a:rPr>
              <a:t>QiHuan</a:t>
            </a:r>
            <a:r>
              <a:rPr lang="en-US" altLang="zh-CN" sz="2000" dirty="0">
                <a:solidFill>
                  <a:srgbClr val="629DD1"/>
                </a:solidFill>
              </a:rPr>
              <a:t> Company (Beijing, China</a:t>
            </a:r>
            <a:r>
              <a:rPr lang="en-US" altLang="zh-CN" sz="2000" dirty="0" smtClean="0">
                <a:solidFill>
                  <a:srgbClr val="629DD1"/>
                </a:solidFill>
              </a:rPr>
              <a:t>)</a:t>
            </a:r>
          </a:p>
          <a:p>
            <a:pPr lvl="1"/>
            <a:endParaRPr lang="en-US" altLang="zh-CN" sz="2000" dirty="0" smtClean="0">
              <a:solidFill>
                <a:srgbClr val="629DD1"/>
              </a:solidFill>
            </a:endParaRPr>
          </a:p>
          <a:p>
            <a:pPr lvl="1"/>
            <a:r>
              <a:rPr lang="en-US" altLang="zh-CN" sz="2000" dirty="0" smtClean="0">
                <a:solidFill>
                  <a:srgbClr val="629DD1"/>
                </a:solidFill>
              </a:rPr>
              <a:t>Winding </a:t>
            </a:r>
            <a:r>
              <a:rPr lang="en-US" altLang="zh-CN" sz="2000" dirty="0">
                <a:solidFill>
                  <a:srgbClr val="629DD1"/>
                </a:solidFill>
              </a:rPr>
              <a:t>of cold mass coils #2, #3 and #4 scheduled to begin June </a:t>
            </a:r>
            <a:r>
              <a:rPr lang="en-US" altLang="zh-CN" sz="2000" dirty="0" smtClean="0">
                <a:solidFill>
                  <a:srgbClr val="629DD1"/>
                </a:solidFill>
              </a:rPr>
              <a:t>2013</a:t>
            </a:r>
          </a:p>
          <a:p>
            <a:pPr marL="228600" lvl="1" indent="0">
              <a:buNone/>
            </a:pPr>
            <a:endParaRPr lang="en-US" altLang="zh-CN" sz="2000" dirty="0" smtClean="0">
              <a:solidFill>
                <a:srgbClr val="629DD1"/>
              </a:solidFill>
            </a:endParaRPr>
          </a:p>
          <a:p>
            <a:pPr lvl="1"/>
            <a:r>
              <a:rPr lang="en-US" altLang="zh-CN" sz="2000" dirty="0" smtClean="0">
                <a:solidFill>
                  <a:srgbClr val="629DD1"/>
                </a:solidFill>
              </a:rPr>
              <a:t>Preparation </a:t>
            </a:r>
            <a:r>
              <a:rPr lang="en-US" altLang="zh-CN" sz="2000" dirty="0">
                <a:solidFill>
                  <a:srgbClr val="629DD1"/>
                </a:solidFill>
              </a:rPr>
              <a:t>of cold mass coil #2, #3 and #4 at LBNL scheduled to begin January 2014</a:t>
            </a:r>
          </a:p>
          <a:p>
            <a:pPr marL="347663" lvl="2" indent="-119063" eaLnBrk="0" hangingPunct="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altLang="zh-CN" dirty="0">
              <a:solidFill>
                <a:srgbClr val="629DD1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IMG_2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5244" y="1050926"/>
            <a:ext cx="2627409" cy="197055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113224" y="3103238"/>
            <a:ext cx="4030775" cy="3710936"/>
            <a:chOff x="3886200" y="990600"/>
            <a:chExt cx="5332473" cy="4732097"/>
          </a:xfrm>
        </p:grpSpPr>
        <p:pic>
          <p:nvPicPr>
            <p:cNvPr id="9" name="Picture 8" descr="Cold mass finished sta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14800" y="990600"/>
              <a:ext cx="4572000" cy="34290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886200" y="1905000"/>
              <a:ext cx="5332473" cy="3817697"/>
              <a:chOff x="3886200" y="1905000"/>
              <a:chExt cx="5332473" cy="3817697"/>
            </a:xfrm>
          </p:grpSpPr>
          <p:sp>
            <p:nvSpPr>
              <p:cNvPr id="11" name="Line 20"/>
              <p:cNvSpPr>
                <a:spLocks noChangeShapeType="1"/>
              </p:cNvSpPr>
              <p:nvPr/>
            </p:nvSpPr>
            <p:spPr bwMode="auto">
              <a:xfrm flipV="1">
                <a:off x="7010400" y="1905000"/>
                <a:ext cx="0" cy="2667000"/>
              </a:xfrm>
              <a:prstGeom prst="line">
                <a:avLst/>
              </a:prstGeom>
              <a:noFill/>
              <a:ln w="25560">
                <a:solidFill>
                  <a:srgbClr val="FF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  <p:sp>
            <p:nvSpPr>
              <p:cNvPr id="12" name="Text Box 21"/>
              <p:cNvSpPr txBox="1">
                <a:spLocks noChangeArrowheads="1"/>
              </p:cNvSpPr>
              <p:nvPr/>
            </p:nvSpPr>
            <p:spPr bwMode="auto">
              <a:xfrm>
                <a:off x="6705599" y="4610100"/>
                <a:ext cx="1143000" cy="11125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square" lIns="90000" tIns="46800" rIns="90000" bIns="46800">
                <a:spAutoFit/>
              </a:bodyPr>
              <a:lstStyle/>
              <a:p>
                <a:pPr marL="0" lvl="1" eaLnBrk="0" hangingPunct="0">
                  <a:lnSpc>
                    <a:spcPts val="2000"/>
                  </a:lnSpc>
                  <a:spcBef>
                    <a:spcPts val="0"/>
                  </a:spcBef>
                  <a:defRPr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+mn-lt"/>
                  </a:rPr>
                  <a:t>Strain Gauges</a:t>
                </a:r>
                <a:endParaRPr lang="en-US" sz="1400" dirty="0" smtClean="0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13" name="Line 20"/>
              <p:cNvSpPr>
                <a:spLocks noChangeShapeType="1"/>
              </p:cNvSpPr>
              <p:nvPr/>
            </p:nvSpPr>
            <p:spPr bwMode="auto">
              <a:xfrm flipH="1" flipV="1">
                <a:off x="4724400" y="2895600"/>
                <a:ext cx="914400" cy="1600200"/>
              </a:xfrm>
              <a:prstGeom prst="line">
                <a:avLst/>
              </a:prstGeom>
              <a:noFill/>
              <a:ln w="25560">
                <a:solidFill>
                  <a:srgbClr val="FF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  <p:sp>
            <p:nvSpPr>
              <p:cNvPr id="14" name="Text Box 21"/>
              <p:cNvSpPr txBox="1">
                <a:spLocks noChangeArrowheads="1"/>
              </p:cNvSpPr>
              <p:nvPr/>
            </p:nvSpPr>
            <p:spPr bwMode="auto">
              <a:xfrm>
                <a:off x="5410200" y="4457700"/>
                <a:ext cx="1295399" cy="77245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square" lIns="90000" tIns="46800" rIns="90000" bIns="46800">
                <a:spAutoFit/>
              </a:bodyPr>
              <a:lstStyle/>
              <a:p>
                <a:pPr marL="0" lvl="1" eaLnBrk="0" hangingPunct="0">
                  <a:lnSpc>
                    <a:spcPts val="2000"/>
                  </a:lnSpc>
                  <a:spcBef>
                    <a:spcPts val="0"/>
                  </a:spcBef>
                  <a:defRPr/>
                </a:pPr>
                <a:r>
                  <a:rPr lang="en-US" altLang="zh-CN" sz="1600" dirty="0" err="1" smtClean="0">
                    <a:solidFill>
                      <a:srgbClr val="FFFFFF"/>
                    </a:solidFill>
                    <a:latin typeface="+mn-lt"/>
                  </a:rPr>
                  <a:t>Cernox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+mn-lt"/>
                  </a:rPr>
                  <a:t> Sensor</a:t>
                </a:r>
                <a:endParaRPr lang="en-US" sz="1400" dirty="0" smtClean="0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15" name="Line 20"/>
              <p:cNvSpPr>
                <a:spLocks noChangeShapeType="1"/>
              </p:cNvSpPr>
              <p:nvPr/>
            </p:nvSpPr>
            <p:spPr bwMode="auto">
              <a:xfrm flipV="1">
                <a:off x="8077200" y="2971800"/>
                <a:ext cx="152400" cy="1524000"/>
              </a:xfrm>
              <a:prstGeom prst="line">
                <a:avLst/>
              </a:prstGeom>
              <a:noFill/>
              <a:ln w="25560">
                <a:solidFill>
                  <a:srgbClr val="FF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  <p:sp>
            <p:nvSpPr>
              <p:cNvPr id="16" name="Text Box 21"/>
              <p:cNvSpPr txBox="1">
                <a:spLocks noChangeArrowheads="1"/>
              </p:cNvSpPr>
              <p:nvPr/>
            </p:nvSpPr>
            <p:spPr bwMode="auto">
              <a:xfrm>
                <a:off x="7848598" y="4457700"/>
                <a:ext cx="1370075" cy="77245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square" lIns="90000" tIns="46800" rIns="90000" bIns="46800">
                <a:spAutoFit/>
              </a:bodyPr>
              <a:lstStyle/>
              <a:p>
                <a:pPr marL="0" lvl="1" eaLnBrk="0" hangingPunct="0">
                  <a:lnSpc>
                    <a:spcPts val="2000"/>
                  </a:lnSpc>
                  <a:spcBef>
                    <a:spcPts val="0"/>
                  </a:spcBef>
                  <a:defRPr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+mn-lt"/>
                  </a:rPr>
                  <a:t>Voltage Taps</a:t>
                </a:r>
                <a:endParaRPr lang="en-US" sz="1400" dirty="0" smtClean="0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auto">
              <a:xfrm>
                <a:off x="3886200" y="4610100"/>
                <a:ext cx="1524000" cy="77245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square" lIns="90000" tIns="46800" rIns="90000" bIns="46800">
                <a:spAutoFit/>
              </a:bodyPr>
              <a:lstStyle/>
              <a:p>
                <a:pPr marL="0" lvl="1" eaLnBrk="0" hangingPunct="0">
                  <a:lnSpc>
                    <a:spcPts val="2000"/>
                  </a:lnSpc>
                  <a:spcBef>
                    <a:spcPts val="0"/>
                  </a:spcBef>
                  <a:defRPr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+mn-lt"/>
                  </a:rPr>
                  <a:t>Quench Protection</a:t>
                </a:r>
                <a:endParaRPr lang="en-US" sz="1400" dirty="0" smtClean="0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 flipV="1">
                <a:off x="4267200" y="2743200"/>
                <a:ext cx="304800" cy="1828800"/>
              </a:xfrm>
              <a:prstGeom prst="line">
                <a:avLst/>
              </a:prstGeom>
              <a:noFill/>
              <a:ln w="25560">
                <a:solidFill>
                  <a:srgbClr val="FF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4474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0926"/>
            <a:ext cx="4771804" cy="5362574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Coupling Coil Cryostat</a:t>
            </a:r>
          </a:p>
          <a:p>
            <a:endParaRPr lang="en-US" sz="1000" dirty="0" smtClean="0"/>
          </a:p>
          <a:p>
            <a:pPr lvl="1"/>
            <a:r>
              <a:rPr lang="en-US" altLang="zh-CN" sz="2000" dirty="0" smtClean="0">
                <a:solidFill>
                  <a:schemeClr val="accent1"/>
                </a:solidFill>
              </a:rPr>
              <a:t>LBNL </a:t>
            </a:r>
            <a:r>
              <a:rPr lang="en-US" altLang="zh-CN" sz="2000" dirty="0">
                <a:solidFill>
                  <a:schemeClr val="accent1"/>
                </a:solidFill>
              </a:rPr>
              <a:t>mechanical shop is in the process of fabricating the first </a:t>
            </a:r>
            <a:r>
              <a:rPr lang="en-US" altLang="zh-CN" sz="2000" dirty="0" smtClean="0">
                <a:solidFill>
                  <a:schemeClr val="accent1"/>
                </a:solidFill>
              </a:rPr>
              <a:t>cryostat</a:t>
            </a:r>
          </a:p>
          <a:p>
            <a:pPr lvl="1"/>
            <a:r>
              <a:rPr lang="en-US" altLang="zh-CN" sz="2000" dirty="0" smtClean="0">
                <a:solidFill>
                  <a:schemeClr val="accent1"/>
                </a:solidFill>
              </a:rPr>
              <a:t>Estimated </a:t>
            </a:r>
            <a:r>
              <a:rPr lang="en-US" altLang="zh-CN" sz="2000" dirty="0">
                <a:solidFill>
                  <a:schemeClr val="accent1"/>
                </a:solidFill>
              </a:rPr>
              <a:t>completion </a:t>
            </a:r>
            <a:r>
              <a:rPr lang="en-US" altLang="zh-CN" sz="2000" dirty="0" smtClean="0">
                <a:solidFill>
                  <a:schemeClr val="accent1"/>
                </a:solidFill>
              </a:rPr>
              <a:t>in</a:t>
            </a:r>
            <a:r>
              <a:rPr lang="en-US" altLang="zh-CN" sz="2000" dirty="0" smtClean="0">
                <a:solidFill>
                  <a:schemeClr val="accent1"/>
                </a:solidFill>
              </a:rPr>
              <a:t> </a:t>
            </a:r>
            <a:r>
              <a:rPr lang="en-US" altLang="zh-CN" sz="2000" dirty="0">
                <a:solidFill>
                  <a:schemeClr val="accent1"/>
                </a:solidFill>
              </a:rPr>
              <a:t>July </a:t>
            </a:r>
            <a:r>
              <a:rPr lang="en-US" altLang="zh-CN" sz="2000" dirty="0" smtClean="0">
                <a:solidFill>
                  <a:schemeClr val="accent1"/>
                </a:solidFill>
              </a:rPr>
              <a:t>2013</a:t>
            </a:r>
          </a:p>
          <a:p>
            <a:pPr lvl="1"/>
            <a:r>
              <a:rPr lang="en-US" altLang="zh-CN" sz="2000" dirty="0" smtClean="0">
                <a:solidFill>
                  <a:schemeClr val="accent1"/>
                </a:solidFill>
              </a:rPr>
              <a:t>Drawings </a:t>
            </a:r>
            <a:r>
              <a:rPr lang="en-US" altLang="zh-CN" sz="2000" dirty="0">
                <a:solidFill>
                  <a:schemeClr val="accent1"/>
                </a:solidFill>
              </a:rPr>
              <a:t>will be updated to reflect the “as built” </a:t>
            </a:r>
            <a:r>
              <a:rPr lang="en-US" altLang="zh-CN" sz="2000" dirty="0" smtClean="0">
                <a:solidFill>
                  <a:schemeClr val="accent1"/>
                </a:solidFill>
              </a:rPr>
              <a:t>cryostat</a:t>
            </a:r>
          </a:p>
          <a:p>
            <a:pPr lvl="1"/>
            <a:r>
              <a:rPr lang="en-US" sz="2000" dirty="0" smtClean="0">
                <a:solidFill>
                  <a:schemeClr val="accent1"/>
                </a:solidFill>
              </a:rPr>
              <a:t>Determine </a:t>
            </a:r>
            <a:r>
              <a:rPr lang="en-US" sz="2000" dirty="0">
                <a:solidFill>
                  <a:schemeClr val="accent1"/>
                </a:solidFill>
              </a:rPr>
              <a:t>fabricator for the additional 2 </a:t>
            </a:r>
            <a:r>
              <a:rPr lang="en-US" sz="2000" dirty="0" smtClean="0">
                <a:solidFill>
                  <a:schemeClr val="accent1"/>
                </a:solidFill>
              </a:rPr>
              <a:t>cryostats</a:t>
            </a:r>
          </a:p>
          <a:p>
            <a:r>
              <a:rPr lang="en-US" sz="2600" dirty="0" smtClean="0"/>
              <a:t>Thermal Shield</a:t>
            </a:r>
          </a:p>
          <a:p>
            <a:pPr lvl="1"/>
            <a:r>
              <a:rPr lang="en-US" sz="2100" dirty="0" smtClean="0">
                <a:solidFill>
                  <a:srgbClr val="629DD1"/>
                </a:solidFill>
              </a:rPr>
              <a:t>Thermal </a:t>
            </a:r>
            <a:r>
              <a:rPr lang="en-US" sz="2100" dirty="0">
                <a:solidFill>
                  <a:srgbClr val="629DD1"/>
                </a:solidFill>
              </a:rPr>
              <a:t>shield design is nearly </a:t>
            </a:r>
            <a:r>
              <a:rPr lang="en-US" sz="2100" dirty="0" smtClean="0">
                <a:solidFill>
                  <a:srgbClr val="629DD1"/>
                </a:solidFill>
              </a:rPr>
              <a:t>complete</a:t>
            </a:r>
          </a:p>
          <a:p>
            <a:pPr lvl="1"/>
            <a:r>
              <a:rPr lang="en-US" sz="2100" dirty="0" smtClean="0">
                <a:solidFill>
                  <a:srgbClr val="629DD1"/>
                </a:solidFill>
              </a:rPr>
              <a:t>Drawings </a:t>
            </a:r>
            <a:r>
              <a:rPr lang="en-US" sz="2100" dirty="0">
                <a:solidFill>
                  <a:srgbClr val="629DD1"/>
                </a:solidFill>
              </a:rPr>
              <a:t>have been red lined but not </a:t>
            </a:r>
            <a:r>
              <a:rPr lang="en-US" sz="2100" dirty="0" smtClean="0">
                <a:solidFill>
                  <a:srgbClr val="629DD1"/>
                </a:solidFill>
              </a:rPr>
              <a:t>update</a:t>
            </a:r>
          </a:p>
          <a:p>
            <a:pPr lvl="1"/>
            <a:r>
              <a:rPr lang="en-US" sz="2100" dirty="0" smtClean="0">
                <a:solidFill>
                  <a:srgbClr val="629DD1"/>
                </a:solidFill>
              </a:rPr>
              <a:t>Some </a:t>
            </a:r>
            <a:r>
              <a:rPr lang="en-US" sz="2100" dirty="0">
                <a:solidFill>
                  <a:srgbClr val="629DD1"/>
                </a:solidFill>
              </a:rPr>
              <a:t>SINAP parts/drawings will need to be revised for better </a:t>
            </a:r>
            <a:r>
              <a:rPr lang="en-US" sz="2100" dirty="0" smtClean="0">
                <a:solidFill>
                  <a:srgbClr val="629DD1"/>
                </a:solidFill>
              </a:rPr>
              <a:t>manufacturability</a:t>
            </a:r>
          </a:p>
          <a:p>
            <a:pPr lvl="1"/>
            <a:r>
              <a:rPr lang="en-US" altLang="zh-CN" sz="2100" dirty="0" smtClean="0">
                <a:solidFill>
                  <a:srgbClr val="629DD1"/>
                </a:solidFill>
              </a:rPr>
              <a:t>LBNL </a:t>
            </a:r>
            <a:r>
              <a:rPr lang="en-US" altLang="zh-CN" sz="2100" dirty="0">
                <a:solidFill>
                  <a:srgbClr val="629DD1"/>
                </a:solidFill>
              </a:rPr>
              <a:t>shops will </a:t>
            </a:r>
            <a:r>
              <a:rPr lang="en-US" sz="2100" dirty="0">
                <a:solidFill>
                  <a:srgbClr val="629DD1"/>
                </a:solidFill>
              </a:rPr>
              <a:t>fabricate</a:t>
            </a:r>
            <a:r>
              <a:rPr lang="en-US" altLang="zh-CN" sz="2100" dirty="0">
                <a:solidFill>
                  <a:srgbClr val="629DD1"/>
                </a:solidFill>
              </a:rPr>
              <a:t> the first thermal shield</a:t>
            </a:r>
          </a:p>
          <a:p>
            <a:pPr lvl="1"/>
            <a:endParaRPr lang="en-US" dirty="0">
              <a:solidFill>
                <a:schemeClr val="accent1"/>
              </a:solidFill>
            </a:endParaRPr>
          </a:p>
          <a:p>
            <a:pPr marL="0" eaLnBrk="0" hangingPunct="0">
              <a:lnSpc>
                <a:spcPct val="110000"/>
              </a:lnSpc>
              <a:spcBef>
                <a:spcPts val="0"/>
              </a:spcBef>
            </a:pPr>
            <a:endParaRPr lang="en-US" altLang="zh-CN" sz="2400" dirty="0"/>
          </a:p>
          <a:p>
            <a:pPr marL="119063" lvl="1" indent="-119063" eaLnBrk="0" hangingPunct="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altLang="zh-CN" sz="2200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4" descr="Cryosta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7133" y="843476"/>
            <a:ext cx="2555260" cy="294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oupling Coil Thermal Shiel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6904" y="4194705"/>
            <a:ext cx="1717896" cy="216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ryostat panel 1 weld on scallop 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5201" y="3459675"/>
            <a:ext cx="3154778" cy="190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62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0926"/>
            <a:ext cx="4982633" cy="53625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Coupling Coil Assembly at FNAL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</a:rPr>
              <a:t>Complete </a:t>
            </a:r>
            <a:r>
              <a:rPr lang="en-US" sz="2000" dirty="0">
                <a:solidFill>
                  <a:schemeClr val="accent2"/>
                </a:solidFill>
              </a:rPr>
              <a:t>the reservoir/cooling circuit installation on cold </a:t>
            </a:r>
            <a:r>
              <a:rPr lang="en-US" sz="2000" dirty="0" smtClean="0">
                <a:solidFill>
                  <a:schemeClr val="accent2"/>
                </a:solidFill>
              </a:rPr>
              <a:t>mass</a:t>
            </a:r>
            <a:endParaRPr lang="en-US" sz="2000" dirty="0">
              <a:solidFill>
                <a:schemeClr val="accent2"/>
              </a:solidFill>
            </a:endParaRP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Install the cold mass support brackets and support bands</a:t>
            </a: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Wrap the cold mass with MLI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Cooling Circuit Assembly at FNAL</a:t>
            </a: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Finalize </a:t>
            </a:r>
            <a:r>
              <a:rPr lang="en-US" sz="2000" dirty="0">
                <a:solidFill>
                  <a:srgbClr val="297FD5"/>
                </a:solidFill>
              </a:rPr>
              <a:t>cooling circuit </a:t>
            </a:r>
            <a:r>
              <a:rPr lang="en-US" sz="2000" dirty="0" smtClean="0">
                <a:solidFill>
                  <a:srgbClr val="297FD5"/>
                </a:solidFill>
              </a:rPr>
              <a:t>design (LBNL)</a:t>
            </a: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Create </a:t>
            </a:r>
            <a:r>
              <a:rPr lang="en-US" sz="2000" dirty="0" smtClean="0">
                <a:solidFill>
                  <a:srgbClr val="297FD5"/>
                </a:solidFill>
              </a:rPr>
              <a:t>detailed fabrication </a:t>
            </a:r>
            <a:r>
              <a:rPr lang="en-US" sz="2000" dirty="0">
                <a:solidFill>
                  <a:srgbClr val="297FD5"/>
                </a:solidFill>
              </a:rPr>
              <a:t>drawings </a:t>
            </a:r>
            <a:endParaRPr lang="en-US" sz="2000" dirty="0" smtClean="0">
              <a:solidFill>
                <a:srgbClr val="297FD5"/>
              </a:solidFill>
            </a:endParaRP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Fabrication </a:t>
            </a:r>
            <a:r>
              <a:rPr lang="en-US" sz="2000" dirty="0">
                <a:solidFill>
                  <a:srgbClr val="297FD5"/>
                </a:solidFill>
              </a:rPr>
              <a:t>of component </a:t>
            </a:r>
            <a:r>
              <a:rPr lang="en-US" sz="2000" dirty="0" smtClean="0">
                <a:solidFill>
                  <a:srgbClr val="297FD5"/>
                </a:solidFill>
              </a:rPr>
              <a:t>parts</a:t>
            </a: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Assemble </a:t>
            </a:r>
            <a:r>
              <a:rPr lang="en-US" sz="2000" dirty="0">
                <a:solidFill>
                  <a:srgbClr val="297FD5"/>
                </a:solidFill>
              </a:rPr>
              <a:t>components</a:t>
            </a:r>
          </a:p>
          <a:p>
            <a:pPr lvl="1"/>
            <a:endParaRPr lang="en-US" sz="1800" dirty="0"/>
          </a:p>
          <a:p>
            <a:endParaRPr lang="en-US" sz="2000" dirty="0" smtClean="0"/>
          </a:p>
          <a:p>
            <a:pPr lvl="1"/>
            <a:endParaRPr lang="en-US" sz="1600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Cold mass dress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94400" y="1050926"/>
            <a:ext cx="2290623" cy="2604141"/>
          </a:xfrm>
          <a:prstGeom prst="rect">
            <a:avLst/>
          </a:prstGeom>
        </p:spPr>
      </p:pic>
      <p:pic>
        <p:nvPicPr>
          <p:cNvPr id="8" name="Picture 7" descr="Cooling Circuit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2058" y="3790054"/>
            <a:ext cx="2235199" cy="263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17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099" y="1050926"/>
            <a:ext cx="5118101" cy="53625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Coupling Coil Integration at FNAL</a:t>
            </a:r>
          </a:p>
          <a:p>
            <a:endParaRPr lang="en-US" sz="2000" dirty="0" smtClean="0"/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Cold </a:t>
            </a:r>
            <a:r>
              <a:rPr lang="en-US" sz="1800" dirty="0">
                <a:solidFill>
                  <a:srgbClr val="297FD5"/>
                </a:solidFill>
              </a:rPr>
              <a:t>mass prepared for integration  with </a:t>
            </a:r>
            <a:r>
              <a:rPr lang="en-US" sz="1800" dirty="0" smtClean="0">
                <a:solidFill>
                  <a:srgbClr val="297FD5"/>
                </a:solidFill>
              </a:rPr>
              <a:t>cryostat</a:t>
            </a:r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Assemble </a:t>
            </a:r>
            <a:r>
              <a:rPr lang="en-US" sz="1800" dirty="0">
                <a:solidFill>
                  <a:srgbClr val="297FD5"/>
                </a:solidFill>
              </a:rPr>
              <a:t>thermal shield around cold </a:t>
            </a:r>
            <a:r>
              <a:rPr lang="en-US" sz="1800" dirty="0" smtClean="0">
                <a:solidFill>
                  <a:srgbClr val="297FD5"/>
                </a:solidFill>
              </a:rPr>
              <a:t>mass</a:t>
            </a:r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Insert </a:t>
            </a:r>
            <a:r>
              <a:rPr lang="en-US" sz="1800" dirty="0">
                <a:solidFill>
                  <a:srgbClr val="297FD5"/>
                </a:solidFill>
              </a:rPr>
              <a:t>cold mass into </a:t>
            </a:r>
            <a:r>
              <a:rPr lang="en-US" sz="1800" dirty="0" smtClean="0">
                <a:solidFill>
                  <a:srgbClr val="297FD5"/>
                </a:solidFill>
              </a:rPr>
              <a:t>cryostat</a:t>
            </a:r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Weld </a:t>
            </a:r>
            <a:r>
              <a:rPr lang="en-US" sz="1800" dirty="0">
                <a:solidFill>
                  <a:srgbClr val="297FD5"/>
                </a:solidFill>
              </a:rPr>
              <a:t>on cryostat tower and inner </a:t>
            </a:r>
            <a:r>
              <a:rPr lang="en-US" sz="1800" dirty="0" smtClean="0">
                <a:solidFill>
                  <a:srgbClr val="297FD5"/>
                </a:solidFill>
              </a:rPr>
              <a:t>bore</a:t>
            </a:r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Weld </a:t>
            </a:r>
            <a:r>
              <a:rPr lang="en-US" sz="1800" dirty="0">
                <a:solidFill>
                  <a:srgbClr val="297FD5"/>
                </a:solidFill>
              </a:rPr>
              <a:t>tower assembly to </a:t>
            </a:r>
            <a:r>
              <a:rPr lang="en-US" sz="1800" dirty="0" smtClean="0">
                <a:solidFill>
                  <a:srgbClr val="297FD5"/>
                </a:solidFill>
              </a:rPr>
              <a:t>cryostat</a:t>
            </a:r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Assemble </a:t>
            </a:r>
            <a:r>
              <a:rPr lang="en-US" sz="1800" dirty="0">
                <a:solidFill>
                  <a:srgbClr val="297FD5"/>
                </a:solidFill>
              </a:rPr>
              <a:t>upper cooling </a:t>
            </a:r>
            <a:r>
              <a:rPr lang="en-US" sz="1800" dirty="0" smtClean="0">
                <a:solidFill>
                  <a:srgbClr val="297FD5"/>
                </a:solidFill>
              </a:rPr>
              <a:t>circuit</a:t>
            </a:r>
          </a:p>
          <a:p>
            <a:pPr lvl="1"/>
            <a:r>
              <a:rPr lang="en-US" sz="1800" dirty="0" smtClean="0">
                <a:solidFill>
                  <a:srgbClr val="297FD5"/>
                </a:solidFill>
              </a:rPr>
              <a:t>Attach </a:t>
            </a:r>
            <a:r>
              <a:rPr lang="en-US" sz="1800" dirty="0">
                <a:solidFill>
                  <a:srgbClr val="297FD5"/>
                </a:solidFill>
              </a:rPr>
              <a:t>upper cooling circuit to the cold mass cooling circuit</a:t>
            </a:r>
          </a:p>
          <a:p>
            <a:pPr lvl="1"/>
            <a:endParaRPr lang="en-US" sz="1000" dirty="0" smtClean="0"/>
          </a:p>
          <a:p>
            <a:r>
              <a:rPr lang="en-US" sz="2400" dirty="0" smtClean="0"/>
              <a:t>Test at FNAL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Coupling Coil Assembly Process 13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724" y="3403688"/>
            <a:ext cx="2203667" cy="3009812"/>
          </a:xfrm>
          <a:prstGeom prst="rect">
            <a:avLst/>
          </a:prstGeom>
        </p:spPr>
      </p:pic>
      <p:pic>
        <p:nvPicPr>
          <p:cNvPr id="7" name="Picture 6" descr="Cooling Circuit - cold mass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8792" y="854176"/>
            <a:ext cx="2261272" cy="320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56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440385"/>
            <a:ext cx="8921750" cy="53625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Failure of first coil due to design or assembly</a:t>
            </a: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Mitigation – Three additional coils will be wound. Fewer splices in new coils. Winding review held. Experienced personnel on hand for critical operations. </a:t>
            </a:r>
          </a:p>
          <a:p>
            <a:pPr lvl="1"/>
            <a:endParaRPr lang="en-US" sz="900" dirty="0">
              <a:solidFill>
                <a:srgbClr val="297FD5"/>
              </a:solidFill>
            </a:endParaRPr>
          </a:p>
          <a:p>
            <a:r>
              <a:rPr lang="en-US" sz="2400" dirty="0" smtClean="0"/>
              <a:t>Assembly of first coil into cryostat</a:t>
            </a: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Mitigation – Experience at FNAL from </a:t>
            </a:r>
            <a:r>
              <a:rPr lang="en-US" sz="2000" dirty="0" err="1" smtClean="0">
                <a:solidFill>
                  <a:srgbClr val="297FD5"/>
                </a:solidFill>
              </a:rPr>
              <a:t>MuCool</a:t>
            </a:r>
            <a:r>
              <a:rPr lang="en-US" sz="2000" dirty="0" smtClean="0">
                <a:solidFill>
                  <a:srgbClr val="297FD5"/>
                </a:solidFill>
              </a:rPr>
              <a:t> coil. Use of mock-ups for critical assembly procedures</a:t>
            </a:r>
            <a:r>
              <a:rPr lang="en-US" dirty="0" smtClean="0"/>
              <a:t>.</a:t>
            </a:r>
          </a:p>
          <a:p>
            <a:endParaRPr lang="en-US" sz="900" dirty="0"/>
          </a:p>
          <a:p>
            <a:r>
              <a:rPr lang="en-US" sz="2400" dirty="0" smtClean="0"/>
              <a:t>Excessive heat load – </a:t>
            </a:r>
            <a:r>
              <a:rPr lang="en-US" sz="2400" dirty="0" err="1" smtClean="0"/>
              <a:t>cryocoolers</a:t>
            </a:r>
            <a:r>
              <a:rPr lang="en-US" sz="2400" dirty="0" smtClean="0"/>
              <a:t> cannot maintain operating temperature</a:t>
            </a:r>
          </a:p>
          <a:p>
            <a:pPr lvl="1"/>
            <a:r>
              <a:rPr lang="en-US" sz="2000" dirty="0" smtClean="0">
                <a:solidFill>
                  <a:srgbClr val="297FD5"/>
                </a:solidFill>
              </a:rPr>
              <a:t>Experience from Spectrometer Solenoids shows that heat loads can be accurately calculated and, when using experience assembly techs, can be obtained in practice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54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RFCC 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52400" y="1258669"/>
            <a:ext cx="4656667" cy="4684931"/>
            <a:chOff x="3824288" y="1182469"/>
            <a:chExt cx="5181600" cy="5294531"/>
          </a:xfrm>
        </p:grpSpPr>
        <p:pic>
          <p:nvPicPr>
            <p:cNvPr id="8" name="Picture 6" descr="RFCC_White_BG_09-30-2010.jpg"/>
            <p:cNvPicPr>
              <a:picLocks noChangeAspect="1"/>
            </p:cNvPicPr>
            <p:nvPr/>
          </p:nvPicPr>
          <p:blipFill>
            <a:blip r:embed="rId2" cstate="print"/>
            <a:srcRect l="12253" r="4417"/>
            <a:stretch>
              <a:fillRect/>
            </a:stretch>
          </p:blipFill>
          <p:spPr bwMode="auto">
            <a:xfrm>
              <a:off x="3824288" y="1292225"/>
              <a:ext cx="5181600" cy="51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4052888" y="1219200"/>
              <a:ext cx="1295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 eaLnBrk="1" hangingPunct="1"/>
              <a:r>
                <a:rPr lang="en-US" b="1" dirty="0" smtClean="0">
                  <a:cs typeface="Arial" charset="0"/>
                </a:rPr>
                <a:t>RF </a:t>
              </a:r>
              <a:r>
                <a:rPr lang="en-US" b="1" dirty="0">
                  <a:cs typeface="Arial" charset="0"/>
                </a:rPr>
                <a:t>Cavities</a:t>
              </a: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4662488" y="1600200"/>
              <a:ext cx="823912" cy="198120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 flipV="1">
              <a:off x="6719888" y="1904998"/>
              <a:ext cx="1066800" cy="60960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Text Box 30"/>
            <p:cNvSpPr txBox="1">
              <a:spLocks noChangeArrowheads="1"/>
            </p:cNvSpPr>
            <p:nvPr/>
          </p:nvSpPr>
          <p:spPr bwMode="auto">
            <a:xfrm>
              <a:off x="7405689" y="1182469"/>
              <a:ext cx="152399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 eaLnBrk="1" hangingPunct="1"/>
              <a:r>
                <a:rPr lang="en-US" b="1" dirty="0">
                  <a:cs typeface="Arial" charset="0"/>
                </a:rPr>
                <a:t>Coupling </a:t>
              </a:r>
              <a:r>
                <a:rPr lang="en-US" b="1" dirty="0" smtClean="0">
                  <a:cs typeface="Arial" charset="0"/>
                </a:rPr>
                <a:t>Coil </a:t>
              </a:r>
            </a:p>
            <a:p>
              <a:pPr algn="ctr" defTabSz="457200" eaLnBrk="1" hangingPunct="1"/>
              <a:r>
                <a:rPr lang="en-US" b="1" dirty="0" smtClean="0">
                  <a:cs typeface="Arial" charset="0"/>
                </a:rPr>
                <a:t>Magnet</a:t>
              </a:r>
              <a:endParaRPr lang="en-US" b="1" dirty="0">
                <a:cs typeface="Arial" charset="0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7696200" y="2362200"/>
              <a:ext cx="1143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 eaLnBrk="1" hangingPunct="1"/>
              <a:r>
                <a:rPr lang="en-US" b="1" dirty="0" smtClean="0">
                  <a:cs typeface="Arial" charset="0"/>
                </a:rPr>
                <a:t>Six Tuner </a:t>
              </a:r>
            </a:p>
            <a:p>
              <a:pPr algn="ctr" defTabSz="457200" eaLnBrk="1" hangingPunct="1"/>
              <a:r>
                <a:rPr lang="en-US" b="1" dirty="0" smtClean="0">
                  <a:cs typeface="Arial" charset="0"/>
                </a:rPr>
                <a:t>Arms</a:t>
              </a:r>
              <a:endParaRPr lang="en-US" b="1" dirty="0">
                <a:cs typeface="Arial" charset="0"/>
              </a:endParaRP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7577136" y="4763869"/>
              <a:ext cx="142875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57200" eaLnBrk="1" hangingPunct="1"/>
              <a:r>
                <a:rPr lang="en-US" b="1" dirty="0" smtClean="0">
                  <a:cs typeface="Arial" charset="0"/>
                </a:rPr>
                <a:t>Coaxial Loop Couplers</a:t>
              </a:r>
              <a:endParaRPr lang="en-US" b="1" dirty="0">
                <a:cs typeface="Arial" charset="0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V="1">
              <a:off x="6110288" y="2743199"/>
              <a:ext cx="1585912" cy="1219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H="1" flipV="1">
              <a:off x="7805737" y="4246511"/>
              <a:ext cx="457199" cy="457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17" name="Picture 2" descr="C:\Users\Derun\Documents\MICE Collaborations\MICE Images\RFCC_SECTION_VIEW.jpg"/>
          <p:cNvPicPr>
            <a:picLocks noChangeAspect="1" noChangeArrowheads="1"/>
          </p:cNvPicPr>
          <p:nvPr/>
        </p:nvPicPr>
        <p:blipFill>
          <a:blip r:embed="rId3" cstate="print"/>
          <a:srcRect l="10822" r="7658"/>
          <a:stretch>
            <a:fillRect/>
          </a:stretch>
        </p:blipFill>
        <p:spPr bwMode="auto">
          <a:xfrm>
            <a:off x="5410200" y="1336249"/>
            <a:ext cx="3571799" cy="4607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961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RFCC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626651"/>
            <a:ext cx="8921750" cy="5362574"/>
          </a:xfrm>
        </p:spPr>
        <p:txBody>
          <a:bodyPr>
            <a:normAutofit/>
          </a:bodyPr>
          <a:lstStyle/>
          <a:p>
            <a:r>
              <a:rPr lang="en-US" sz="2400" dirty="0"/>
              <a:t>Fabrication of the 1</a:t>
            </a:r>
            <a:r>
              <a:rPr lang="en-US" sz="2400" baseline="30000" dirty="0"/>
              <a:t>st</a:t>
            </a:r>
            <a:r>
              <a:rPr lang="en-US" sz="2400" dirty="0"/>
              <a:t> cryostat vessel (for </a:t>
            </a:r>
            <a:r>
              <a:rPr lang="en-US" sz="2400" dirty="0" err="1"/>
              <a:t>MuCool</a:t>
            </a:r>
            <a:r>
              <a:rPr lang="en-US" sz="2400" dirty="0"/>
              <a:t>) started and will be completed in July </a:t>
            </a:r>
            <a:r>
              <a:rPr lang="en-US" sz="2400" dirty="0" smtClean="0"/>
              <a:t>2013</a:t>
            </a:r>
          </a:p>
          <a:p>
            <a:endParaRPr lang="en-US" sz="2400" dirty="0"/>
          </a:p>
          <a:p>
            <a:r>
              <a:rPr lang="en-US" sz="2400" dirty="0"/>
              <a:t>Design of RFCC vessel </a:t>
            </a:r>
            <a:r>
              <a:rPr lang="en-US" sz="2400" dirty="0" smtClean="0"/>
              <a:t>80% complete</a:t>
            </a:r>
          </a:p>
          <a:p>
            <a:endParaRPr lang="en-US" sz="2400" dirty="0"/>
          </a:p>
          <a:p>
            <a:r>
              <a:rPr lang="en-US" sz="2400" dirty="0"/>
              <a:t>A single cavity vacuum vessel has been fabricated and will be used at MTA for the 1</a:t>
            </a:r>
            <a:r>
              <a:rPr lang="en-US" sz="2400" baseline="30000" dirty="0"/>
              <a:t>st</a:t>
            </a:r>
            <a:r>
              <a:rPr lang="en-US" sz="2400" dirty="0"/>
              <a:t> MICE cavity test this summer, the vessel has</a:t>
            </a:r>
          </a:p>
          <a:p>
            <a:pPr lvl="1"/>
            <a:r>
              <a:rPr lang="en-US" sz="2000" dirty="0" smtClean="0">
                <a:solidFill>
                  <a:schemeClr val="accent1"/>
                </a:solidFill>
              </a:rPr>
              <a:t>Allow </a:t>
            </a:r>
            <a:r>
              <a:rPr lang="en-US" sz="2000" dirty="0">
                <a:solidFill>
                  <a:schemeClr val="accent1"/>
                </a:solidFill>
              </a:rPr>
              <a:t>for testing of both </a:t>
            </a:r>
            <a:r>
              <a:rPr lang="en-US" sz="2000" dirty="0" smtClean="0">
                <a:solidFill>
                  <a:schemeClr val="accent1"/>
                </a:solidFill>
              </a:rPr>
              <a:t>types </a:t>
            </a:r>
            <a:r>
              <a:rPr lang="en-US" sz="2000" dirty="0">
                <a:solidFill>
                  <a:schemeClr val="accent1"/>
                </a:solidFill>
              </a:rPr>
              <a:t>(left and right) of MICE cavities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23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22856" y="846666"/>
            <a:ext cx="7634269" cy="5091297"/>
            <a:chOff x="40923" y="533400"/>
            <a:chExt cx="8881402" cy="6081897"/>
          </a:xfrm>
        </p:grpSpPr>
        <p:pic>
          <p:nvPicPr>
            <p:cNvPr id="8" name="Picture 7" descr="Cryostat panel 1 tacked together 1.jpg"/>
            <p:cNvPicPr>
              <a:picLocks noChangeAspect="1"/>
            </p:cNvPicPr>
            <p:nvPr/>
          </p:nvPicPr>
          <p:blipFill>
            <a:blip r:embed="rId2" cstate="print"/>
            <a:srcRect t="12500"/>
            <a:stretch>
              <a:fillRect/>
            </a:stretch>
          </p:blipFill>
          <p:spPr>
            <a:xfrm>
              <a:off x="256310" y="533400"/>
              <a:ext cx="4572000" cy="3000375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 l="905" t="6667" b="6667"/>
            <a:stretch>
              <a:fillRect/>
            </a:stretch>
          </p:blipFill>
          <p:spPr bwMode="auto">
            <a:xfrm rot="5400000">
              <a:off x="3907920" y="1599260"/>
              <a:ext cx="6066410" cy="396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2" descr="C:\Users\Derun\Documents\MICE Collaboration\Single Vessel Images\SINGLE_CAVITY_VAC_VESSEL_CAVITY_ORIENTATION_OUTER_FRONT_MTA_20110119.jpg"/>
            <p:cNvPicPr>
              <a:picLocks noChangeAspect="1" noChangeArrowheads="1"/>
            </p:cNvPicPr>
            <p:nvPr/>
          </p:nvPicPr>
          <p:blipFill>
            <a:blip r:embed="rId4" cstate="screen"/>
            <a:srcRect t="2439"/>
            <a:stretch>
              <a:fillRect/>
            </a:stretch>
          </p:blipFill>
          <p:spPr bwMode="auto">
            <a:xfrm>
              <a:off x="277090" y="3567545"/>
              <a:ext cx="4572000" cy="30477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40923" y="3124200"/>
              <a:ext cx="38671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Cryostat fabrication at LBNL (Apr. 2013)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21875" y="6183868"/>
              <a:ext cx="3066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Single cavity vessel at Fermilab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2805" y="3581399"/>
              <a:ext cx="14636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Integration of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Single cavity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207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RFCC 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19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343401" y="1362161"/>
            <a:ext cx="48006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Minimize </a:t>
            </a:r>
            <a:r>
              <a:rPr lang="en-US" sz="2000" dirty="0" smtClean="0"/>
              <a:t>distortion during </a:t>
            </a:r>
            <a:r>
              <a:rPr lang="en-US" sz="2000" dirty="0" smtClean="0"/>
              <a:t>welding</a:t>
            </a:r>
            <a:endParaRPr lang="en-US" sz="2000" dirty="0" smtClean="0"/>
          </a:p>
          <a:p>
            <a:endParaRPr lang="en-US" sz="800" dirty="0" smtClean="0"/>
          </a:p>
          <a:p>
            <a:r>
              <a:rPr lang="en-US" sz="2000" dirty="0" smtClean="0"/>
              <a:t>Requirements </a:t>
            </a:r>
            <a:r>
              <a:rPr lang="en-US" sz="2000" dirty="0" smtClean="0"/>
              <a:t>for good </a:t>
            </a:r>
            <a:r>
              <a:rPr lang="en-US" sz="2000" dirty="0" smtClean="0"/>
              <a:t>alignment of </a:t>
            </a:r>
            <a:r>
              <a:rPr lang="en-US" sz="2000" dirty="0" smtClean="0"/>
              <a:t>RF coupler ports and </a:t>
            </a:r>
            <a:r>
              <a:rPr lang="en-US" sz="2000" dirty="0" smtClean="0"/>
              <a:t>actuators</a:t>
            </a:r>
          </a:p>
          <a:p>
            <a:endParaRPr lang="en-US" sz="800" dirty="0" smtClean="0"/>
          </a:p>
          <a:p>
            <a:r>
              <a:rPr lang="en-US" sz="2000" dirty="0" smtClean="0"/>
              <a:t>Fixtures for welding, lifting and </a:t>
            </a:r>
            <a:r>
              <a:rPr lang="en-US" sz="2000" dirty="0" smtClean="0"/>
              <a:t>support</a:t>
            </a:r>
          </a:p>
          <a:p>
            <a:endParaRPr lang="en-US" sz="800" dirty="0" smtClean="0"/>
          </a:p>
          <a:p>
            <a:r>
              <a:rPr lang="en-US" sz="2000" b="1" dirty="0" smtClean="0">
                <a:solidFill>
                  <a:srgbClr val="FFFF00"/>
                </a:solidFill>
              </a:rPr>
              <a:t>Risk: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Integration of RFCC module </a:t>
            </a:r>
          </a:p>
          <a:p>
            <a:pPr lvl="1"/>
            <a:r>
              <a:rPr lang="en-US" sz="1800" dirty="0" smtClean="0">
                <a:solidFill>
                  <a:srgbClr val="FFFF00"/>
                </a:solidFill>
              </a:rPr>
              <a:t>Unforeseen issues during assembly: vacuum vessel to CCM; RF cavity to RFCC </a:t>
            </a:r>
            <a:r>
              <a:rPr lang="en-US" sz="1800" dirty="0" smtClean="0">
                <a:solidFill>
                  <a:srgbClr val="FFFF00"/>
                </a:solidFill>
              </a:rPr>
              <a:t>module</a:t>
            </a:r>
          </a:p>
          <a:p>
            <a:pPr lvl="1"/>
            <a:endParaRPr lang="en-US" sz="800" dirty="0" smtClean="0">
              <a:solidFill>
                <a:srgbClr val="FFFF00"/>
              </a:solidFill>
            </a:endParaRPr>
          </a:p>
          <a:p>
            <a:r>
              <a:rPr lang="en-US" sz="2000" b="1" dirty="0" smtClean="0">
                <a:solidFill>
                  <a:srgbClr val="FFFF00"/>
                </a:solidFill>
              </a:rPr>
              <a:t>Mitigation:</a:t>
            </a:r>
          </a:p>
          <a:p>
            <a:pPr lvl="1"/>
            <a:r>
              <a:rPr lang="en-US" sz="2000" dirty="0" smtClean="0">
                <a:solidFill>
                  <a:schemeClr val="accent1"/>
                </a:solidFill>
              </a:rPr>
              <a:t>Incorporate design </a:t>
            </a:r>
            <a:r>
              <a:rPr lang="en-US" sz="2000" dirty="0" smtClean="0">
                <a:solidFill>
                  <a:schemeClr val="accent1"/>
                </a:solidFill>
              </a:rPr>
              <a:t>updates with the welder(s)/technician(s) who will  work on assembly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lvl="1"/>
            <a:endParaRPr lang="en-US" sz="1600" dirty="0" smtClean="0">
              <a:solidFill>
                <a:srgbClr val="FF0000"/>
              </a:solidFill>
            </a:endParaRPr>
          </a:p>
          <a:p>
            <a:pPr lvl="1"/>
            <a:endParaRPr lang="en-US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1800" dirty="0"/>
          </a:p>
        </p:txBody>
      </p:sp>
      <p:pic>
        <p:nvPicPr>
          <p:cNvPr id="11" name="Content Placeholder 4" descr="Vac Vessel Assembly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36761"/>
            <a:ext cx="4114800" cy="4987839"/>
          </a:xfrm>
        </p:spPr>
      </p:pic>
    </p:spTree>
    <p:extLst>
      <p:ext uri="{BB962C8B-B14F-4D97-AF65-F5344CB8AC3E}">
        <p14:creationId xmlns:p14="http://schemas.microsoft.com/office/powerpoint/2010/main" val="208306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RF </a:t>
            </a:r>
            <a:r>
              <a:rPr lang="en-US" dirty="0"/>
              <a:t>Cavities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Current status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Remaining </a:t>
            </a:r>
            <a:r>
              <a:rPr lang="en-US" dirty="0" smtClean="0">
                <a:solidFill>
                  <a:schemeClr val="accent1"/>
                </a:solidFill>
              </a:rPr>
              <a:t>tasks</a:t>
            </a:r>
          </a:p>
          <a:p>
            <a:pPr lvl="1"/>
            <a:endParaRPr lang="en-US" dirty="0">
              <a:solidFill>
                <a:schemeClr val="accent1"/>
              </a:solidFill>
            </a:endParaRPr>
          </a:p>
          <a:p>
            <a:r>
              <a:rPr lang="en-US" dirty="0"/>
              <a:t>RFCC </a:t>
            </a:r>
            <a:r>
              <a:rPr lang="en-US" dirty="0" smtClean="0"/>
              <a:t>Module</a:t>
            </a:r>
          </a:p>
          <a:p>
            <a:pPr lvl="1"/>
            <a:r>
              <a:rPr lang="en-US" dirty="0" smtClean="0">
                <a:solidFill>
                  <a:srgbClr val="629DD1"/>
                </a:solidFill>
              </a:rPr>
              <a:t>Coupling Coils</a:t>
            </a:r>
            <a:endParaRPr lang="en-US" dirty="0">
              <a:solidFill>
                <a:srgbClr val="629DD1"/>
              </a:solidFill>
            </a:endParaRPr>
          </a:p>
          <a:p>
            <a:pPr lvl="1"/>
            <a:r>
              <a:rPr lang="en-US" dirty="0">
                <a:solidFill>
                  <a:schemeClr val="accent1"/>
                </a:solidFill>
              </a:rPr>
              <a:t>Vacuum vessels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Integration of the RFCC module</a:t>
            </a:r>
          </a:p>
          <a:p>
            <a:pPr lvl="2"/>
            <a:r>
              <a:rPr lang="en-US" dirty="0"/>
              <a:t>Single cavity vessel at </a:t>
            </a:r>
            <a:r>
              <a:rPr lang="en-US" dirty="0" err="1"/>
              <a:t>Fermilab</a:t>
            </a:r>
            <a:endParaRPr lang="en-US" dirty="0"/>
          </a:p>
          <a:p>
            <a:pPr lvl="2"/>
            <a:r>
              <a:rPr lang="en-US" dirty="0"/>
              <a:t>Vacuum vessels </a:t>
            </a:r>
            <a:r>
              <a:rPr lang="en-US" dirty="0" smtClean="0"/>
              <a:t>for</a:t>
            </a:r>
            <a:r>
              <a:rPr lang="en-US" dirty="0" smtClean="0"/>
              <a:t> </a:t>
            </a:r>
            <a:r>
              <a:rPr lang="en-US" dirty="0"/>
              <a:t>the CC </a:t>
            </a:r>
            <a:r>
              <a:rPr lang="en-US" dirty="0" smtClean="0"/>
              <a:t>magnet</a:t>
            </a:r>
          </a:p>
          <a:p>
            <a:pPr lvl="2"/>
            <a:endParaRPr lang="en-US" dirty="0"/>
          </a:p>
          <a:p>
            <a:r>
              <a:rPr lang="en-US" dirty="0"/>
              <a:t>Summary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84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RFCC Module Integration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00497" y="1448375"/>
            <a:ext cx="8714903" cy="4800025"/>
            <a:chOff x="200497" y="1448375"/>
            <a:chExt cx="8714903" cy="4800025"/>
          </a:xfrm>
        </p:grpSpPr>
        <p:pic>
          <p:nvPicPr>
            <p:cNvPr id="10" name="Picture 9" descr="Vac Vessel Assembly Exploded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0497" y="1448375"/>
              <a:ext cx="8714903" cy="480002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600" y="1578114"/>
              <a:ext cx="422199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00"/>
                  </a:solidFill>
                </a:rPr>
                <a:t>Exploded view showing the integration</a:t>
              </a:r>
            </a:p>
            <a:p>
              <a:r>
                <a:rPr lang="en-US" sz="2000" dirty="0" smtClean="0">
                  <a:solidFill>
                    <a:srgbClr val="FFFF00"/>
                  </a:solidFill>
                </a:rPr>
                <a:t>of RFCC module vacuum vessel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24000" y="2971800"/>
              <a:ext cx="22810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Sleeve for the CC magnet</a:t>
              </a:r>
            </a:p>
          </p:txBody>
        </p:sp>
        <p:cxnSp>
          <p:nvCxnSpPr>
            <p:cNvPr id="13" name="Straight Arrow Connector 12"/>
            <p:cNvCxnSpPr>
              <a:stCxn id="12" idx="2"/>
            </p:cNvCxnSpPr>
            <p:nvPr/>
          </p:nvCxnSpPr>
          <p:spPr>
            <a:xfrm>
              <a:off x="2664505" y="3310354"/>
              <a:ext cx="307295" cy="27104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514600" y="5605046"/>
              <a:ext cx="1471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RF coupler port</a:t>
              </a:r>
            </a:p>
          </p:txBody>
        </p:sp>
        <p:cxnSp>
          <p:nvCxnSpPr>
            <p:cNvPr id="15" name="Straight Arrow Connector 14"/>
            <p:cNvCxnSpPr>
              <a:stCxn id="14" idx="0"/>
            </p:cNvCxnSpPr>
            <p:nvPr/>
          </p:nvCxnSpPr>
          <p:spPr>
            <a:xfrm flipH="1" flipV="1">
              <a:off x="2819400" y="5257800"/>
              <a:ext cx="431075" cy="34724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004608" y="5511225"/>
              <a:ext cx="16821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Vacuum manifold </a:t>
              </a:r>
              <a:br>
                <a:rPr lang="en-US" sz="1600" dirty="0" smtClean="0">
                  <a:solidFill>
                    <a:schemeClr val="bg1"/>
                  </a:solidFill>
                </a:rPr>
              </a:br>
              <a:r>
                <a:rPr lang="en-US" sz="1600" dirty="0" smtClean="0">
                  <a:solidFill>
                    <a:schemeClr val="bg1"/>
                  </a:solidFill>
                </a:rPr>
                <a:t>and ports</a:t>
              </a:r>
            </a:p>
          </p:txBody>
        </p:sp>
        <p:cxnSp>
          <p:nvCxnSpPr>
            <p:cNvPr id="17" name="Straight Arrow Connector 16"/>
            <p:cNvCxnSpPr>
              <a:stCxn id="16" idx="0"/>
            </p:cNvCxnSpPr>
            <p:nvPr/>
          </p:nvCxnSpPr>
          <p:spPr>
            <a:xfrm flipV="1">
              <a:off x="7845704" y="5105400"/>
              <a:ext cx="155296" cy="40582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683821" y="1524000"/>
              <a:ext cx="2016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Gussets to be welded </a:t>
              </a:r>
              <a:br>
                <a:rPr lang="en-US" sz="1600" dirty="0" smtClean="0">
                  <a:solidFill>
                    <a:schemeClr val="bg1"/>
                  </a:solidFill>
                </a:rPr>
              </a:br>
              <a:r>
                <a:rPr lang="en-US" sz="1600" dirty="0" smtClean="0">
                  <a:solidFill>
                    <a:schemeClr val="bg1"/>
                  </a:solidFill>
                </a:rPr>
                <a:t>to the CCM</a:t>
              </a:r>
            </a:p>
          </p:txBody>
        </p:sp>
        <p:cxnSp>
          <p:nvCxnSpPr>
            <p:cNvPr id="19" name="Straight Arrow Connector 18"/>
            <p:cNvCxnSpPr>
              <a:stCxn id="18" idx="2"/>
            </p:cNvCxnSpPr>
            <p:nvPr/>
          </p:nvCxnSpPr>
          <p:spPr>
            <a:xfrm flipH="1">
              <a:off x="7543800" y="2108775"/>
              <a:ext cx="148438" cy="25342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9489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Preparations at FNAL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2" descr="Q:\Solenoid Test Facility\MICE Coupling Coil\Cold Mass Images\CHL Test Stand - March 2013\Insert, DAQ\Coil attached to top pla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21" y="1034192"/>
            <a:ext cx="3378679" cy="509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Q:\Solenoid Test Facility\MICE Coupling Coil\Cold Mass Images\CHL Test Stand - March 2013\Insert, DAQ\Insert Cryo Pip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1034192"/>
            <a:ext cx="3378679" cy="509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8"/>
          <p:cNvSpPr>
            <a:spLocks noGrp="1"/>
          </p:cNvSpPr>
          <p:nvPr>
            <p:ph idx="1"/>
          </p:nvPr>
        </p:nvSpPr>
        <p:spPr>
          <a:xfrm>
            <a:off x="6960079" y="2616192"/>
            <a:ext cx="2031521" cy="29690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Mechanical Supports</a:t>
            </a:r>
          </a:p>
          <a:p>
            <a:r>
              <a:rPr lang="en-US" sz="1600" dirty="0" err="1" smtClean="0"/>
              <a:t>Cryo</a:t>
            </a:r>
            <a:r>
              <a:rPr lang="en-US" sz="1600" dirty="0" smtClean="0"/>
              <a:t> Piping</a:t>
            </a:r>
          </a:p>
          <a:p>
            <a:r>
              <a:rPr lang="en-US" sz="1600" dirty="0" smtClean="0"/>
              <a:t>Current Leads</a:t>
            </a:r>
          </a:p>
          <a:p>
            <a:r>
              <a:rPr lang="en-US" sz="1600" dirty="0" smtClean="0"/>
              <a:t>Valves, Instrumentation</a:t>
            </a:r>
          </a:p>
          <a:p>
            <a:r>
              <a:rPr lang="en-US" sz="1600" dirty="0" smtClean="0"/>
              <a:t>Pressure Test</a:t>
            </a:r>
          </a:p>
          <a:p>
            <a:r>
              <a:rPr lang="en-US" sz="1600" dirty="0" smtClean="0"/>
              <a:t>Leak Check</a:t>
            </a:r>
          </a:p>
          <a:p>
            <a:r>
              <a:rPr lang="en-US" sz="1600" dirty="0" err="1" smtClean="0"/>
              <a:t>Hipot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2800" y="1388536"/>
            <a:ext cx="167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Completed and Checked: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888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Controls, DAQ, Power System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5100" y="1050926"/>
            <a:ext cx="8921750" cy="760941"/>
          </a:xfrm>
        </p:spPr>
        <p:txBody>
          <a:bodyPr>
            <a:normAutofit/>
          </a:bodyPr>
          <a:lstStyle/>
          <a:p>
            <a:r>
              <a:rPr lang="en-US" sz="2200" dirty="0" err="1"/>
              <a:t>Cryo</a:t>
            </a:r>
            <a:r>
              <a:rPr lang="en-US" sz="2200" dirty="0"/>
              <a:t> Controls, DAQ, and Power System checked out and ready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22</a:t>
            </a:fld>
            <a:endParaRPr lang="en-US"/>
          </a:p>
        </p:txBody>
      </p:sp>
      <p:pic>
        <p:nvPicPr>
          <p:cNvPr id="9" name="Picture 2" descr="Q:\Solenoid Test Facility\MICE Coupling Coil\Cold Mass Images\CHL Test Stand - March 2013\Insert, DAQ\DAQ Racks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" y="1985570"/>
            <a:ext cx="4856656" cy="41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Q:\Solenoid Test Facility\MICE Coupling Coil\Cold Mass Images\CHL Test Stand - March 2013\Insert, DAQ\Power Ra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985570"/>
            <a:ext cx="2308104" cy="420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80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User Interface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84683" y="1163243"/>
            <a:ext cx="8622901" cy="5205412"/>
            <a:chOff x="184683" y="993913"/>
            <a:chExt cx="8622901" cy="5205412"/>
          </a:xfrm>
        </p:grpSpPr>
        <p:pic>
          <p:nvPicPr>
            <p:cNvPr id="9" name="Picture 2" descr="M:\Nogiec\MICE\Snapshots\RTPlotter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683" y="1495227"/>
              <a:ext cx="3207471" cy="16059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M:\Nogiec\MICE\Snapshots\data_Visualizator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1654072"/>
              <a:ext cx="2349636" cy="1377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 descr="M:\Nogiec\MICE\Snapshots\QC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4017" y="1405626"/>
              <a:ext cx="2603567" cy="1571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7" descr="M:\Nogiec\MICE\Snapshots\QD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5418" y="2185570"/>
              <a:ext cx="2561376" cy="1539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2034159"/>
              <a:ext cx="2789882" cy="1756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545" y="4477350"/>
              <a:ext cx="2510855" cy="1698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2" descr="QM_Quench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4138" y="4346713"/>
              <a:ext cx="2100262" cy="1852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810000" y="4041913"/>
              <a:ext cx="199548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Web-based Data UI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24400" y="993913"/>
              <a:ext cx="222721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Quench Subsystem UI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1187" y="1005581"/>
              <a:ext cx="350313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Monitoring &amp; Control Subsystem UI</a:t>
              </a:r>
              <a:endParaRPr lang="en-US" dirty="0"/>
            </a:p>
          </p:txBody>
        </p:sp>
        <p:pic>
          <p:nvPicPr>
            <p:cNvPr id="19" name="Picture 13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3" y="2298191"/>
              <a:ext cx="857250" cy="1228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3" descr="MICE Computers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187" y="4141543"/>
              <a:ext cx="3352800" cy="201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0721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Coil Wrapped in MLI and Inserted in Vacuum Vessel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6263" y="4368800"/>
            <a:ext cx="4495800" cy="1782763"/>
          </a:xfrm>
        </p:spPr>
        <p:txBody>
          <a:bodyPr>
            <a:normAutofit fontScale="92500"/>
          </a:bodyPr>
          <a:lstStyle/>
          <a:p>
            <a:r>
              <a:rPr lang="en-US" dirty="0"/>
              <a:t>Warm commissioning completed</a:t>
            </a:r>
          </a:p>
          <a:p>
            <a:r>
              <a:rPr lang="en-US" dirty="0"/>
              <a:t>Test Cryostat connected to CHL Liquid Helium Dewar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2" descr="Q:\Solenoid Test Facility\MICE Coupling Coil\Cold Mass Images\CHL Test Stand - March 2013\MLI_IMG_0084 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09" y="1082104"/>
            <a:ext cx="4609180" cy="308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Q:\Solenoid Test Facility\MICE Coupling Coil\Cold Mass Images\CHL Test Stand - April 2013\DSC_03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189" y="1056169"/>
            <a:ext cx="3439011" cy="519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807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Status of 1</a:t>
            </a:r>
            <a:r>
              <a:rPr lang="en-US" baseline="30000" dirty="0" smtClean="0"/>
              <a:t>st</a:t>
            </a:r>
            <a:r>
              <a:rPr lang="en-US" dirty="0" smtClean="0"/>
              <a:t> CC Coil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8666" cy="70273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Operational Readiness Clearance (ORC) granted April 17, 2013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5866" y="1600200"/>
            <a:ext cx="281093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CHL making Liquid Helium and filling the </a:t>
            </a:r>
            <a:r>
              <a:rPr lang="en-US" dirty="0" err="1"/>
              <a:t>LHe</a:t>
            </a:r>
            <a:r>
              <a:rPr lang="en-US" dirty="0"/>
              <a:t> </a:t>
            </a:r>
            <a:r>
              <a:rPr lang="en-US" dirty="0" err="1" smtClean="0"/>
              <a:t>dewar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Transfer Line Cold </a:t>
            </a:r>
            <a:r>
              <a:rPr lang="en-US" dirty="0" smtClean="0"/>
              <a:t>already</a:t>
            </a:r>
          </a:p>
          <a:p>
            <a:endParaRPr lang="en-US" dirty="0"/>
          </a:p>
          <a:p>
            <a:r>
              <a:rPr lang="en-US" dirty="0"/>
              <a:t>Expect to start coil </a:t>
            </a:r>
            <a:r>
              <a:rPr lang="en-US" dirty="0" err="1"/>
              <a:t>cooldown</a:t>
            </a:r>
            <a:r>
              <a:rPr lang="en-US" dirty="0"/>
              <a:t> Monday 5/6/13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25</a:t>
            </a:fld>
            <a:endParaRPr lang="en-US"/>
          </a:p>
        </p:txBody>
      </p:sp>
      <p:pic>
        <p:nvPicPr>
          <p:cNvPr id="8" name="Picture 2" descr="C:\Users\ruben\AppData\Local\Microsoft\Windows\Temporary Internet Files\Content.Outlook\H3JRORP9\Test Cryost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68563"/>
            <a:ext cx="552090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17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65100" y="1457318"/>
            <a:ext cx="8921750" cy="5362574"/>
          </a:xfrm>
        </p:spPr>
        <p:txBody>
          <a:bodyPr>
            <a:normAutofit/>
          </a:bodyPr>
          <a:lstStyle/>
          <a:p>
            <a:r>
              <a:rPr lang="en-US" sz="2400" dirty="0"/>
              <a:t>Following test plan “MuCool-01 Magnet Test Plan, TID-N-571</a:t>
            </a:r>
            <a:r>
              <a:rPr lang="en-US" sz="2400" dirty="0" smtClean="0"/>
              <a:t>”</a:t>
            </a:r>
          </a:p>
          <a:p>
            <a:endParaRPr lang="en-US" sz="2400" dirty="0"/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Approved April 17, 2013</a:t>
            </a: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In the final steps of Section 3 “Cryogenic System Commissioning”</a:t>
            </a: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Expect to start Section 4 “</a:t>
            </a:r>
            <a:r>
              <a:rPr lang="en-US" sz="2000" dirty="0" err="1">
                <a:solidFill>
                  <a:schemeClr val="accent2"/>
                </a:solidFill>
              </a:rPr>
              <a:t>Cooldown</a:t>
            </a:r>
            <a:r>
              <a:rPr lang="en-US" sz="2000" dirty="0">
                <a:solidFill>
                  <a:schemeClr val="accent2"/>
                </a:solidFill>
              </a:rPr>
              <a:t> to 4.5 K” on Monday May 6</a:t>
            </a:r>
            <a:r>
              <a:rPr lang="en-US" sz="2000" baseline="30000" dirty="0">
                <a:solidFill>
                  <a:schemeClr val="accent2"/>
                </a:solidFill>
              </a:rPr>
              <a:t>th</a:t>
            </a:r>
            <a:r>
              <a:rPr lang="en-US" sz="2000" dirty="0">
                <a:solidFill>
                  <a:schemeClr val="accent2"/>
                </a:solidFill>
              </a:rPr>
              <a:t>. </a:t>
            </a:r>
            <a:endParaRPr lang="en-US" sz="2000" dirty="0" smtClean="0">
              <a:solidFill>
                <a:schemeClr val="accent2"/>
              </a:solidFill>
            </a:endParaRPr>
          </a:p>
          <a:p>
            <a:pPr lvl="1"/>
            <a:endParaRPr lang="en-US" sz="2000" dirty="0">
              <a:solidFill>
                <a:schemeClr val="accent2"/>
              </a:solidFill>
            </a:endParaRPr>
          </a:p>
          <a:p>
            <a:r>
              <a:rPr lang="en-US" sz="2400" dirty="0"/>
              <a:t>Cold Power Testing (Section 7) expected to start after coil </a:t>
            </a:r>
            <a:r>
              <a:rPr lang="en-US" sz="2400" dirty="0" err="1"/>
              <a:t>cooldown</a:t>
            </a:r>
            <a:r>
              <a:rPr lang="en-US" sz="2400" dirty="0"/>
              <a:t> (Section 4), Thermal Tests at 4.5K (Section 5), and Cold Electrical Checkout (Section 6)</a:t>
            </a:r>
          </a:p>
          <a:p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950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Ruben </a:t>
            </a:r>
            <a:r>
              <a:rPr lang="en-US" dirty="0" err="1" smtClean="0"/>
              <a:t>Cargagno</a:t>
            </a:r>
            <a:r>
              <a:rPr lang="en-US" dirty="0" smtClean="0"/>
              <a:t>, FNAL</a:t>
            </a:r>
          </a:p>
          <a:p>
            <a:endParaRPr lang="en-US" dirty="0" smtClean="0"/>
          </a:p>
          <a:p>
            <a:r>
              <a:rPr lang="en-US" dirty="0" err="1" smtClean="0"/>
              <a:t>Derun</a:t>
            </a:r>
            <a:r>
              <a:rPr lang="en-US" dirty="0" smtClean="0"/>
              <a:t> Li, Steve </a:t>
            </a:r>
            <a:r>
              <a:rPr lang="en-US" dirty="0" err="1" smtClean="0"/>
              <a:t>Virostek</a:t>
            </a:r>
            <a:r>
              <a:rPr lang="en-US" dirty="0" smtClean="0"/>
              <a:t>,  Allan </a:t>
            </a:r>
            <a:r>
              <a:rPr lang="en-US" dirty="0" err="1" smtClean="0"/>
              <a:t>DeMello</a:t>
            </a:r>
            <a:r>
              <a:rPr lang="en-US" dirty="0" smtClean="0"/>
              <a:t>, LBNL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40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4439" y="1402096"/>
            <a:ext cx="875241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MICE cooling channel has two RFCC (</a:t>
            </a:r>
            <a:r>
              <a:rPr lang="en-US" sz="2400" b="1" dirty="0">
                <a:solidFill>
                  <a:schemeClr val="bg1"/>
                </a:solidFill>
              </a:rPr>
              <a:t>RF</a:t>
            </a:r>
            <a:r>
              <a:rPr lang="en-US" sz="2400" dirty="0">
                <a:solidFill>
                  <a:schemeClr val="bg1"/>
                </a:solidFill>
              </a:rPr>
              <a:t> cavity and </a:t>
            </a:r>
            <a:r>
              <a:rPr lang="en-US" sz="2400" b="1" dirty="0">
                <a:solidFill>
                  <a:schemeClr val="bg1"/>
                </a:solidFill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oupling </a:t>
            </a:r>
            <a:r>
              <a:rPr lang="en-US" sz="2400" b="1" dirty="0">
                <a:solidFill>
                  <a:schemeClr val="bg1"/>
                </a:solidFill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oil Magnet) </a:t>
            </a:r>
            <a:r>
              <a:rPr lang="en-US" sz="2400" dirty="0" smtClean="0">
                <a:solidFill>
                  <a:schemeClr val="bg1"/>
                </a:solidFill>
              </a:rPr>
              <a:t>modules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Each RFCC module has</a:t>
            </a:r>
          </a:p>
          <a:p>
            <a:pPr lvl="1"/>
            <a:r>
              <a:rPr lang="en-US" sz="2000" dirty="0">
                <a:solidFill>
                  <a:schemeClr val="accent1"/>
                </a:solidFill>
              </a:rPr>
              <a:t>Four normal conducting 201-MHz cavities in a vacuum vessel</a:t>
            </a:r>
          </a:p>
          <a:p>
            <a:pPr lvl="1"/>
            <a:r>
              <a:rPr lang="en-US" sz="2000" dirty="0">
                <a:solidFill>
                  <a:schemeClr val="accent1"/>
                </a:solidFill>
              </a:rPr>
              <a:t>One superconducting coupling coil magnet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65959" y="3432072"/>
            <a:ext cx="6975422" cy="2833255"/>
            <a:chOff x="491835" y="3110345"/>
            <a:chExt cx="7987150" cy="3460715"/>
          </a:xfrm>
        </p:grpSpPr>
        <p:pic>
          <p:nvPicPr>
            <p:cNvPr id="9" name="Picture 12" descr="cc"/>
            <p:cNvPicPr>
              <a:picLocks noChangeAspect="1" noChangeArrowheads="1"/>
            </p:cNvPicPr>
            <p:nvPr/>
          </p:nvPicPr>
          <p:blipFill>
            <a:blip r:embed="rId2" cstate="print"/>
            <a:srcRect l="2000" r="2000"/>
            <a:stretch>
              <a:fillRect/>
            </a:stretch>
          </p:blipFill>
          <p:spPr bwMode="auto">
            <a:xfrm>
              <a:off x="914400" y="3429000"/>
              <a:ext cx="6934200" cy="3142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491835" y="3609110"/>
              <a:ext cx="2057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 defTabSz="457200" eaLnBrk="1" hangingPunct="1"/>
              <a:r>
                <a:rPr lang="en-US" sz="2000" b="1" dirty="0">
                  <a:solidFill>
                    <a:srgbClr val="C00000"/>
                  </a:solidFill>
                  <a:cs typeface="Arial" charset="0"/>
                </a:rPr>
                <a:t>RFCC Module #1 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2514600" y="3810000"/>
              <a:ext cx="1066800" cy="457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5562600" y="3352800"/>
              <a:ext cx="990600" cy="42538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13" name="Text Box 30"/>
            <p:cNvSpPr txBox="1">
              <a:spLocks noChangeArrowheads="1"/>
            </p:cNvSpPr>
            <p:nvPr/>
          </p:nvSpPr>
          <p:spPr bwMode="auto">
            <a:xfrm>
              <a:off x="6573985" y="3110345"/>
              <a:ext cx="1905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 eaLnBrk="1" hangingPunct="1"/>
              <a:r>
                <a:rPr lang="en-US" sz="2000" b="1" dirty="0">
                  <a:solidFill>
                    <a:srgbClr val="C00000"/>
                  </a:solidFill>
                  <a:cs typeface="Arial" charset="0"/>
                </a:rPr>
                <a:t>RFCC Module #2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920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RF Cavities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 RF Cavities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5" descr="Cavity_Explod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2196" y="2167457"/>
            <a:ext cx="5229225" cy="3573462"/>
          </a:xfrm>
          <a:prstGeom prst="rect">
            <a:avLst/>
          </a:prstGeom>
          <a:noFill/>
        </p:spPr>
      </p:pic>
      <p:pic>
        <p:nvPicPr>
          <p:cNvPr id="8" name="Picture 7" descr="RF_CAV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525" y="2209791"/>
            <a:ext cx="2860675" cy="3573462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65100" y="1050926"/>
            <a:ext cx="8921750" cy="1015663"/>
          </a:xfrm>
          <a:prstGeom prst="rect">
            <a:avLst/>
          </a:prstGeom>
          <a:noFill/>
          <a:ln w="222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accent1"/>
                </a:solidFill>
                <a:ea typeface="宋体" pitchFamily="2" charset="-122"/>
              </a:rPr>
              <a:t>Spinning of half shells using thin copper sheets and e-beam welding to join the shells; </a:t>
            </a:r>
            <a:r>
              <a:rPr lang="en-US" altLang="zh-CN" sz="2000" dirty="0" smtClean="0">
                <a:solidFill>
                  <a:schemeClr val="accent1"/>
                </a:solidFill>
                <a:ea typeface="宋体" pitchFamily="2" charset="-122"/>
              </a:rPr>
              <a:t>extrusion </a:t>
            </a:r>
            <a:r>
              <a:rPr lang="en-US" altLang="zh-CN" sz="2000" dirty="0">
                <a:solidFill>
                  <a:schemeClr val="accent1"/>
                </a:solidFill>
                <a:ea typeface="宋体" pitchFamily="2" charset="-122"/>
              </a:rPr>
              <a:t>of four ports; each cavity has two pre-curved beryllium windows, but also accommodates different windows</a:t>
            </a:r>
          </a:p>
        </p:txBody>
      </p:sp>
    </p:spTree>
    <p:extLst>
      <p:ext uri="{BB962C8B-B14F-4D97-AF65-F5344CB8AC3E}">
        <p14:creationId xmlns:p14="http://schemas.microsoft.com/office/powerpoint/2010/main" val="209336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Status of the RF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592782"/>
            <a:ext cx="8921750" cy="5362574"/>
          </a:xfrm>
        </p:spPr>
        <p:txBody>
          <a:bodyPr/>
          <a:lstStyle/>
          <a:p>
            <a:pPr marL="346075" lvl="1" indent="-346075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/>
              <a:t>Ten RF cavities made at LBNL</a:t>
            </a:r>
          </a:p>
          <a:p>
            <a:pPr marL="623888" lvl="2" indent="-223838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/>
              <a:t>One</a:t>
            </a:r>
            <a:r>
              <a:rPr lang="en-US" altLang="zh-CN" dirty="0">
                <a:solidFill>
                  <a:schemeClr val="accent1"/>
                </a:solidFill>
              </a:rPr>
              <a:t> electro-polished cavity is at MTA, </a:t>
            </a:r>
            <a:r>
              <a:rPr lang="en-US" altLang="zh-CN" dirty="0" err="1">
                <a:solidFill>
                  <a:schemeClr val="accent1"/>
                </a:solidFill>
              </a:rPr>
              <a:t>Fermilab</a:t>
            </a:r>
            <a:r>
              <a:rPr lang="en-US" altLang="zh-CN" dirty="0">
                <a:solidFill>
                  <a:schemeClr val="accent1"/>
                </a:solidFill>
              </a:rPr>
              <a:t> to be used as a prototype for single cavity vessel testing this summer</a:t>
            </a:r>
          </a:p>
          <a:p>
            <a:pPr marL="623888" lvl="2" indent="-223838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FFFFFF"/>
                </a:solidFill>
              </a:rPr>
              <a:t>Nine</a:t>
            </a:r>
            <a:r>
              <a:rPr lang="en-US" altLang="zh-CN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chemeClr val="accent1"/>
                </a:solidFill>
              </a:rPr>
              <a:t>cavities to be electro-polished at LBNL in FY13 </a:t>
            </a:r>
          </a:p>
          <a:p>
            <a:pPr marL="346075" lvl="1" indent="-346075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>
                <a:solidFill>
                  <a:schemeClr val="accent2"/>
                </a:solidFill>
              </a:rPr>
              <a:t>Eleven</a:t>
            </a:r>
            <a:r>
              <a:rPr lang="en-US" altLang="zh-CN" dirty="0">
                <a:solidFill>
                  <a:srgbClr val="C00000"/>
                </a:solidFill>
              </a:rPr>
              <a:t> </a:t>
            </a:r>
            <a:r>
              <a:rPr lang="en-US" altLang="zh-CN" dirty="0"/>
              <a:t>thin and curved beryllium windows at LBNL </a:t>
            </a:r>
          </a:p>
          <a:p>
            <a:pPr marL="346075" lvl="1" indent="-346075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297FD5"/>
                </a:solidFill>
              </a:rPr>
              <a:t>Ten</a:t>
            </a:r>
            <a:r>
              <a:rPr lang="en-US" altLang="zh-CN" dirty="0"/>
              <a:t> ceramic RF windows at LBNL</a:t>
            </a:r>
          </a:p>
          <a:p>
            <a:pPr marL="346075" lvl="1" indent="-346075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297FD5"/>
                </a:solidFill>
              </a:rPr>
              <a:t>Six</a:t>
            </a:r>
            <a:r>
              <a:rPr lang="en-US" altLang="zh-CN" dirty="0"/>
              <a:t> tuner arms fabricated at </a:t>
            </a:r>
            <a:r>
              <a:rPr lang="en-US" altLang="zh-CN" dirty="0" err="1"/>
              <a:t>Fermilab</a:t>
            </a:r>
            <a:endParaRPr lang="en-US" altLang="zh-CN" dirty="0"/>
          </a:p>
          <a:p>
            <a:pPr marL="346075" lvl="1" indent="-346075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297FD5"/>
                </a:solidFill>
              </a:rPr>
              <a:t>Six</a:t>
            </a:r>
            <a:r>
              <a:rPr lang="en-US" altLang="zh-CN" dirty="0"/>
              <a:t> actuators are being fabricated at LBNL and will be completed this week</a:t>
            </a:r>
          </a:p>
          <a:p>
            <a:pPr marL="346075" lvl="1" indent="-346075" eaLnBrk="0" hangingPunct="0">
              <a:lnSpc>
                <a:spcPct val="120000"/>
              </a:lnSpc>
              <a:spcBef>
                <a:spcPts val="0"/>
              </a:spcBef>
            </a:pPr>
            <a:r>
              <a:rPr lang="en-US" altLang="zh-CN" dirty="0"/>
              <a:t>RF coupler design complete and ready for fabrication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7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RF COUP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069730" y="1283069"/>
            <a:ext cx="3581401" cy="1444752"/>
          </a:xfrm>
          <a:prstGeom prst="rect">
            <a:avLst/>
          </a:prstGeom>
        </p:spPr>
      </p:pic>
      <p:pic>
        <p:nvPicPr>
          <p:cNvPr id="8" name="Picture 7" descr="actuator on assembly stand.JPG"/>
          <p:cNvPicPr>
            <a:picLocks noChangeAspect="1"/>
          </p:cNvPicPr>
          <p:nvPr/>
        </p:nvPicPr>
        <p:blipFill>
          <a:blip r:embed="rId3" cstate="print"/>
          <a:srcRect l="11835" r="7113" b="4444"/>
          <a:stretch>
            <a:fillRect/>
          </a:stretch>
        </p:blipFill>
        <p:spPr>
          <a:xfrm>
            <a:off x="6019800" y="3979025"/>
            <a:ext cx="2895600" cy="2560320"/>
          </a:xfrm>
          <a:prstGeom prst="rect">
            <a:avLst/>
          </a:prstGeom>
        </p:spPr>
      </p:pic>
      <p:pic>
        <p:nvPicPr>
          <p:cNvPr id="9" name="Content Placeholder 3" descr="EP Fixture 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5163" r="7654"/>
          <a:stretch>
            <a:fillRect/>
          </a:stretch>
        </p:blipFill>
        <p:spPr>
          <a:xfrm>
            <a:off x="172328" y="225552"/>
            <a:ext cx="2918808" cy="3584448"/>
          </a:xfrm>
          <a:prstGeom prst="rect">
            <a:avLst/>
          </a:prstGeom>
        </p:spPr>
      </p:pic>
      <p:pic>
        <p:nvPicPr>
          <p:cNvPr id="10" name="Picture 9" descr="IMG_0210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1630" y="228600"/>
            <a:ext cx="428783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 l="3224" r="12566" b="6863"/>
          <a:stretch>
            <a:fillRect/>
          </a:stretch>
        </p:blipFill>
        <p:spPr bwMode="auto">
          <a:xfrm>
            <a:off x="152400" y="3962400"/>
            <a:ext cx="3099335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IMG_0246.JPG"/>
          <p:cNvPicPr>
            <a:picLocks noChangeAspect="1"/>
          </p:cNvPicPr>
          <p:nvPr/>
        </p:nvPicPr>
        <p:blipFill>
          <a:blip r:embed="rId7" cstate="print"/>
          <a:srcRect l="12500" r="16667" b="5372"/>
          <a:stretch>
            <a:fillRect/>
          </a:stretch>
        </p:blipFill>
        <p:spPr>
          <a:xfrm>
            <a:off x="3377690" y="3962400"/>
            <a:ext cx="256591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29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880643"/>
            <a:ext cx="8921750" cy="53625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MICE </a:t>
            </a:r>
            <a:r>
              <a:rPr lang="en-US" dirty="0"/>
              <a:t>RF </a:t>
            </a:r>
            <a:r>
              <a:rPr lang="en-US" dirty="0" err="1" smtClean="0"/>
              <a:t>cavitiy</a:t>
            </a:r>
            <a:r>
              <a:rPr lang="en-US" dirty="0" smtClean="0"/>
              <a:t> schedule is </a:t>
            </a:r>
            <a:r>
              <a:rPr lang="en-US" dirty="0"/>
              <a:t>dominated by available resources and the schedule of the CC magnet</a:t>
            </a:r>
          </a:p>
          <a:p>
            <a:r>
              <a:rPr lang="en-US" dirty="0"/>
              <a:t>All (four) RF cavities and their accessory components (tuners, couplers, actuators and etc.) and vacuum vessels must be ready at FNAL when integration of RFCC module #1 starts in Apr. 2016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Many of the remaining tasks for RF cavities and RFCC vacuum vessels can start earlier if funding is available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8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Coupling Coils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Resource Loaded Schedule Review (RAL)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13247"/>
      </p:ext>
    </p:extLst>
  </p:cSld>
  <p:clrMapOvr>
    <a:masterClrMapping/>
  </p:clrMapOvr>
</p:sld>
</file>

<file path=ppt/theme/theme1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FNAL_MAP_R2.potx</Template>
  <TotalTime>18084</TotalTime>
  <Words>1469</Words>
  <Application>Microsoft Macintosh PowerPoint</Application>
  <PresentationFormat>On-screen Show (4:3)</PresentationFormat>
  <Paragraphs>270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FNAL_MAP_R2</vt:lpstr>
      <vt:lpstr>RF Cavities and RFCC Modules</vt:lpstr>
      <vt:lpstr>Outline</vt:lpstr>
      <vt:lpstr>Introduction</vt:lpstr>
      <vt:lpstr>PowerPoint Presentation</vt:lpstr>
      <vt:lpstr>MICE RF Cavities</vt:lpstr>
      <vt:lpstr>Current Status of the RF Cavities</vt:lpstr>
      <vt:lpstr>PowerPoint Presentation</vt:lpstr>
      <vt:lpstr>Summary</vt:lpstr>
      <vt:lpstr>PowerPoint Presentation</vt:lpstr>
      <vt:lpstr>Coupling Coil Subassemblies</vt:lpstr>
      <vt:lpstr>CC Status</vt:lpstr>
      <vt:lpstr>CC Status</vt:lpstr>
      <vt:lpstr>CC Status</vt:lpstr>
      <vt:lpstr>CC Status</vt:lpstr>
      <vt:lpstr>Major Risks</vt:lpstr>
      <vt:lpstr>RFCC Module</vt:lpstr>
      <vt:lpstr>Status of RFCC Modules</vt:lpstr>
      <vt:lpstr>PowerPoint Presentation</vt:lpstr>
      <vt:lpstr>Integration of RFCC Module</vt:lpstr>
      <vt:lpstr>RFCC Module Integration </vt:lpstr>
      <vt:lpstr>Test Preparations at FNAL</vt:lpstr>
      <vt:lpstr>Controls, DAQ, Power System</vt:lpstr>
      <vt:lpstr>Software User Interface</vt:lpstr>
      <vt:lpstr>Coil Wrapped in MLI and Inserted in Vacuum Vessel</vt:lpstr>
      <vt:lpstr>Current Status of 1st CC Coil Test</vt:lpstr>
      <vt:lpstr>Test Plan</vt:lpstr>
      <vt:lpstr>Acknowledgement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Palmer</dc:creator>
  <cp:lastModifiedBy>SAGourlay</cp:lastModifiedBy>
  <cp:revision>238</cp:revision>
  <cp:lastPrinted>2012-03-08T20:01:31Z</cp:lastPrinted>
  <dcterms:created xsi:type="dcterms:W3CDTF">2012-01-28T14:57:36Z</dcterms:created>
  <dcterms:modified xsi:type="dcterms:W3CDTF">2013-05-06T16:57:33Z</dcterms:modified>
</cp:coreProperties>
</file>