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487" r:id="rId2"/>
    <p:sldId id="489" r:id="rId3"/>
    <p:sldId id="498" r:id="rId4"/>
    <p:sldId id="499" r:id="rId5"/>
    <p:sldId id="507" r:id="rId6"/>
    <p:sldId id="510" r:id="rId7"/>
    <p:sldId id="509" r:id="rId8"/>
    <p:sldId id="511" r:id="rId9"/>
    <p:sldId id="483" r:id="rId10"/>
    <p:sldId id="513" r:id="rId11"/>
    <p:sldId id="482" r:id="rId12"/>
    <p:sldId id="506" r:id="rId13"/>
    <p:sldId id="484" r:id="rId14"/>
    <p:sldId id="485" r:id="rId15"/>
    <p:sldId id="495" r:id="rId16"/>
    <p:sldId id="496" r:id="rId17"/>
    <p:sldId id="508" r:id="rId18"/>
    <p:sldId id="512" r:id="rId19"/>
  </p:sldIdLst>
  <p:sldSz cx="9144000" cy="6858000" type="screen4x3"/>
  <p:notesSz cx="6718300" cy="98679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00FF"/>
    <a:srgbClr val="008000"/>
    <a:srgbClr val="CC9900"/>
    <a:srgbClr val="FF9900"/>
    <a:srgbClr val="FF0000"/>
    <a:srgbClr val="00CC00"/>
    <a:srgbClr val="FFFF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31" autoAdjust="0"/>
    <p:restoredTop sz="94660"/>
  </p:normalViewPr>
  <p:slideViewPr>
    <p:cSldViewPr>
      <p:cViewPr>
        <p:scale>
          <a:sx n="100" d="100"/>
          <a:sy n="100" d="100"/>
        </p:scale>
        <p:origin x="-74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6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1787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5" tIns="47383" rIns="94765" bIns="47383" numCol="1" anchor="t" anchorCtr="0" compatLnSpc="1">
            <a:prstTxWarp prst="textNoShape">
              <a:avLst/>
            </a:prstTxWarp>
          </a:bodyPr>
          <a:lstStyle>
            <a:lvl1pPr defTabSz="948039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6514" y="0"/>
            <a:ext cx="2911786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5" tIns="47383" rIns="94765" bIns="47383" numCol="1" anchor="t" anchorCtr="0" compatLnSpc="1">
            <a:prstTxWarp prst="textNoShape">
              <a:avLst/>
            </a:prstTxWarp>
          </a:bodyPr>
          <a:lstStyle>
            <a:lvl1pPr algn="r" defTabSz="948039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4505"/>
            <a:ext cx="2911787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5" tIns="47383" rIns="94765" bIns="47383" numCol="1" anchor="b" anchorCtr="0" compatLnSpc="1">
            <a:prstTxWarp prst="textNoShape">
              <a:avLst/>
            </a:prstTxWarp>
          </a:bodyPr>
          <a:lstStyle>
            <a:lvl1pPr defTabSz="948039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6514" y="9374505"/>
            <a:ext cx="2911786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5" tIns="47383" rIns="94765" bIns="47383" numCol="1" anchor="b" anchorCtr="0" compatLnSpc="1">
            <a:prstTxWarp prst="textNoShape">
              <a:avLst/>
            </a:prstTxWarp>
          </a:bodyPr>
          <a:lstStyle>
            <a:lvl1pPr algn="r" defTabSz="948039">
              <a:defRPr sz="1300"/>
            </a:lvl1pPr>
          </a:lstStyle>
          <a:p>
            <a:pPr>
              <a:defRPr/>
            </a:pPr>
            <a:fld id="{2CC6394B-B97B-494B-A6F1-F597D8FE18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538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1787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5" tIns="47383" rIns="94765" bIns="47383" numCol="1" anchor="t" anchorCtr="0" compatLnSpc="1">
            <a:prstTxWarp prst="textNoShape">
              <a:avLst/>
            </a:prstTxWarp>
          </a:bodyPr>
          <a:lstStyle>
            <a:lvl1pPr defTabSz="948039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944" y="0"/>
            <a:ext cx="2911787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5" tIns="47383" rIns="94765" bIns="47383" numCol="1" anchor="t" anchorCtr="0" compatLnSpc="1">
            <a:prstTxWarp prst="textNoShape">
              <a:avLst/>
            </a:prstTxWarp>
          </a:bodyPr>
          <a:lstStyle>
            <a:lvl1pPr algn="r" defTabSz="948039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7253"/>
            <a:ext cx="5374640" cy="4440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5" tIns="47383" rIns="94765" bIns="473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2924"/>
            <a:ext cx="2911787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5" tIns="47383" rIns="94765" bIns="47383" numCol="1" anchor="b" anchorCtr="0" compatLnSpc="1">
            <a:prstTxWarp prst="textNoShape">
              <a:avLst/>
            </a:prstTxWarp>
          </a:bodyPr>
          <a:lstStyle>
            <a:lvl1pPr defTabSz="948039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944" y="9372924"/>
            <a:ext cx="2911787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5" tIns="47383" rIns="94765" bIns="47383" numCol="1" anchor="b" anchorCtr="0" compatLnSpc="1">
            <a:prstTxWarp prst="textNoShape">
              <a:avLst/>
            </a:prstTxWarp>
          </a:bodyPr>
          <a:lstStyle>
            <a:lvl1pPr algn="r" defTabSz="948039">
              <a:defRPr sz="1300"/>
            </a:lvl1pPr>
          </a:lstStyle>
          <a:p>
            <a:pPr>
              <a:defRPr/>
            </a:pPr>
            <a:fld id="{38FB4B89-F2D1-4DE0-A646-8F7C054A14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1564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505"/>
            <a:fld id="{AFC577EE-5204-4019-8283-6847896C182C}" type="slidenum">
              <a:rPr lang="en-US" smtClean="0"/>
              <a:pPr defTabSz="947505"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FB4B89-F2D1-4DE0-A646-8F7C054A143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274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D65CF-819A-4CB8-BC49-06D2CA8F4F1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E359F-8DA3-410B-8684-CACD8DF720A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49938" y="260350"/>
            <a:ext cx="1817687" cy="5545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260350"/>
            <a:ext cx="5302250" cy="5545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C0531-0C5E-4AD6-A55F-340B8D96D22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41FA9-ED8F-4F41-802F-4D4B05899D6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6"/>
          <p:cNvSpPr txBox="1">
            <a:spLocks noChangeArrowheads="1"/>
          </p:cNvSpPr>
          <p:nvPr userDrawn="1"/>
        </p:nvSpPr>
        <p:spPr bwMode="auto">
          <a:xfrm>
            <a:off x="1115616" y="6569968"/>
            <a:ext cx="2376264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sz="1100" i="1" baseline="0" dirty="0" smtClean="0">
                <a:solidFill>
                  <a:schemeClr val="bg1">
                    <a:lumMod val="50000"/>
                  </a:schemeClr>
                </a:solidFill>
              </a:rPr>
              <a:t>Steve Griffiths RLSR 7</a:t>
            </a:r>
            <a:r>
              <a:rPr lang="en-GB" sz="1100" i="1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GB" sz="1100" i="1" baseline="0" dirty="0" smtClean="0">
                <a:solidFill>
                  <a:schemeClr val="bg1">
                    <a:lumMod val="50000"/>
                  </a:schemeClr>
                </a:solidFill>
              </a:rPr>
              <a:t> May 2013</a:t>
            </a:r>
            <a:endParaRPr lang="en-GB" sz="1100" i="1" baseline="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B898F-155C-4ED6-89C6-4FD93308493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125538"/>
            <a:ext cx="3559175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6863" y="1125538"/>
            <a:ext cx="3560762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919C1-7EA8-4BC5-919F-6B3C2670229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A14FB-C3B6-49A8-A6C1-6DAB24F6469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0ECE0-BDA9-4BCF-BAA1-8EE254374B4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216EC-68EE-4314-B050-FAAC7EFC5AD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98E20-48EC-458D-95C3-B731D9D69F7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87CC4-2848-45DB-9ADD-2F173D5431B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25538"/>
            <a:ext cx="727233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88913" y="6259513"/>
            <a:ext cx="4778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195AC7A-4B0D-419C-9708-BD1A7B707F2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260350"/>
            <a:ext cx="72009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pic>
        <p:nvPicPr>
          <p:cNvPr id="1029" name="Picture 9" descr="SCI_PPT_templ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29000" y="5646738"/>
            <a:ext cx="5715000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8350" y="115888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755576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0C8D9-C4B8-464A-AB1D-1B11E62E6E42}" type="datetimeFigureOut">
              <a:rPr lang="en-GB" smtClean="0"/>
              <a:pPr/>
              <a:t>07/05/2013</a:t>
            </a:fld>
            <a:r>
              <a:rPr lang="en-GB" smtClean="0"/>
              <a:t> OsC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699792" y="63093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Alan Grant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FF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 i="1">
          <a:solidFill>
            <a:srgbClr val="D6009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D26DE40-8593-4B08-BC7F-C3DF935BEA11}" type="slidenum">
              <a:rPr lang="en-GB" smtClean="0"/>
              <a:pPr/>
              <a:t>1</a:t>
            </a:fld>
            <a:endParaRPr lang="en-GB" dirty="0" smtClean="0"/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title"/>
          </p:nvPr>
        </p:nvSpPr>
        <p:spPr>
          <a:xfrm>
            <a:off x="1043608" y="2204864"/>
            <a:ext cx="7200900" cy="2118187"/>
          </a:xfrm>
        </p:spPr>
        <p:txBody>
          <a:bodyPr/>
          <a:lstStyle/>
          <a:p>
            <a:pPr eaLnBrk="1" hangingPunct="1"/>
            <a:r>
              <a:rPr lang="en-GB" i="1" dirty="0" smtClean="0">
                <a:latin typeface="Arial" charset="0"/>
                <a:cs typeface="Arial" charset="0"/>
              </a:rPr>
              <a:t/>
            </a:r>
            <a:br>
              <a:rPr lang="en-GB" i="1" dirty="0" smtClean="0">
                <a:latin typeface="Arial" charset="0"/>
                <a:cs typeface="Arial" charset="0"/>
              </a:rPr>
            </a:br>
            <a:r>
              <a:rPr lang="en-GB" i="1" dirty="0" smtClean="0">
                <a:latin typeface="Arial" charset="0"/>
                <a:cs typeface="Arial" charset="0"/>
              </a:rPr>
              <a:t/>
            </a:r>
            <a:br>
              <a:rPr lang="en-GB" i="1" dirty="0" smtClean="0">
                <a:latin typeface="Arial" charset="0"/>
                <a:cs typeface="Arial" charset="0"/>
              </a:rPr>
            </a:br>
            <a:r>
              <a:rPr lang="en-GB" sz="3600" b="1" i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Electrical Infrastructure and Control</a:t>
            </a:r>
            <a:br>
              <a:rPr lang="en-GB" sz="3600" b="1" i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</a:br>
            <a:r>
              <a:rPr lang="en-GB" sz="3600" b="1" i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/>
            </a:r>
            <a:br>
              <a:rPr lang="en-GB" sz="3600" b="1" i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</a:br>
            <a:r>
              <a:rPr lang="en-GB" sz="2800" b="1" i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Update, Schedule and Future Requirements</a:t>
            </a:r>
            <a:r>
              <a:rPr lang="en-GB" sz="3600" i="1" dirty="0" smtClean="0">
                <a:latin typeface="Arial" charset="0"/>
                <a:cs typeface="Arial" charset="0"/>
              </a:rPr>
              <a:t/>
            </a:r>
            <a:br>
              <a:rPr lang="en-GB" sz="3600" i="1" dirty="0" smtClean="0">
                <a:latin typeface="Arial" charset="0"/>
                <a:cs typeface="Arial" charset="0"/>
              </a:rPr>
            </a:br>
            <a:r>
              <a:rPr lang="en-GB" i="1" dirty="0" smtClean="0">
                <a:latin typeface="Arial" charset="0"/>
                <a:cs typeface="Arial" charset="0"/>
              </a:rPr>
              <a:t/>
            </a:r>
            <a:br>
              <a:rPr lang="en-GB" i="1" dirty="0" smtClean="0">
                <a:latin typeface="Arial" charset="0"/>
                <a:cs typeface="Arial" charset="0"/>
              </a:rPr>
            </a:br>
            <a:r>
              <a:rPr lang="en-GB" i="1" dirty="0" smtClean="0">
                <a:latin typeface="Arial" charset="0"/>
                <a:cs typeface="Arial" charset="0"/>
              </a:rPr>
              <a:t/>
            </a:r>
            <a:br>
              <a:rPr lang="en-GB" i="1" dirty="0" smtClean="0">
                <a:latin typeface="Arial" charset="0"/>
                <a:cs typeface="Arial" charset="0"/>
              </a:rPr>
            </a:br>
            <a:r>
              <a:rPr lang="en-GB" i="1" dirty="0" smtClean="0">
                <a:latin typeface="Arial" charset="0"/>
                <a:cs typeface="Arial" charset="0"/>
              </a:rPr>
              <a:t>Steve Griffiths</a:t>
            </a:r>
            <a:br>
              <a:rPr lang="en-GB" i="1" dirty="0" smtClean="0">
                <a:latin typeface="Arial" charset="0"/>
                <a:cs typeface="Arial" charset="0"/>
              </a:rPr>
            </a:br>
            <a:r>
              <a:rPr lang="en-GB" i="1" dirty="0" smtClean="0">
                <a:latin typeface="Arial" charset="0"/>
                <a:cs typeface="Arial" charset="0"/>
              </a:rPr>
              <a:t>7</a:t>
            </a:r>
            <a:r>
              <a:rPr lang="en-GB" i="1" baseline="30000" dirty="0" smtClean="0">
                <a:latin typeface="Arial" charset="0"/>
                <a:cs typeface="Arial" charset="0"/>
              </a:rPr>
              <a:t>th</a:t>
            </a:r>
            <a:r>
              <a:rPr lang="en-GB" i="1" dirty="0" smtClean="0">
                <a:latin typeface="Arial" charset="0"/>
                <a:cs typeface="Arial" charset="0"/>
              </a:rPr>
              <a:t> May 2013</a:t>
            </a:r>
            <a:r>
              <a:rPr lang="en-GB" i="1" dirty="0" smtClean="0"/>
              <a:t/>
            </a:r>
            <a:br>
              <a:rPr lang="en-GB" i="1" dirty="0" smtClean="0"/>
            </a:b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5497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u="sng" dirty="0">
                <a:solidFill>
                  <a:schemeClr val="accent1">
                    <a:lumMod val="50000"/>
                  </a:schemeClr>
                </a:solidFill>
              </a:rPr>
              <a:t>AFC </a:t>
            </a:r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– Portable Control &amp; Power supply rack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959" y="4509120"/>
            <a:ext cx="8208912" cy="18002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Two racks are required for the AFC#1&amp;2.</a:t>
            </a:r>
          </a:p>
          <a:p>
            <a:pPr lvl="1">
              <a:buFont typeface="Arial" pitchFamily="34" charset="0"/>
              <a:buChar char="•"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One rack containing instrumentation – control &amp; monitoring</a:t>
            </a:r>
          </a:p>
          <a:p>
            <a:pPr lvl="1">
              <a:buFont typeface="Arial" pitchFamily="34" charset="0"/>
              <a:buChar char="•"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And a separate rack for power supplies and energy absorbers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All instrumentation and control will be re-used in final design once testing complete,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5679612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59632" y="1268760"/>
            <a:ext cx="1152128" cy="30243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555776" y="2564904"/>
            <a:ext cx="367240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444208" y="1628800"/>
            <a:ext cx="2592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Rack houses – VME crates, helium level monitors, temperature monitor / controllers, pressure indicators, power supply, energy absorbers and plant interfaces.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38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5688632" cy="526380"/>
          </a:xfrm>
        </p:spPr>
        <p:txBody>
          <a:bodyPr/>
          <a:lstStyle/>
          <a:p>
            <a:pPr algn="ctr"/>
            <a:r>
              <a:rPr lang="en-GB" sz="2800" b="1" i="1" u="sng" dirty="0" smtClean="0">
                <a:solidFill>
                  <a:schemeClr val="accent1">
                    <a:lumMod val="50000"/>
                  </a:schemeClr>
                </a:solidFill>
              </a:rPr>
              <a:t>AFC </a:t>
            </a:r>
            <a:r>
              <a:rPr lang="en-GB" sz="2800" b="1" i="1" u="sng" dirty="0" smtClean="0">
                <a:solidFill>
                  <a:schemeClr val="accent1">
                    <a:lumMod val="50000"/>
                  </a:schemeClr>
                </a:solidFill>
              </a:rPr>
              <a:t>#</a:t>
            </a:r>
            <a:r>
              <a:rPr lang="en-GB" sz="2800" i="1" u="sng" dirty="0" smtClean="0">
                <a:solidFill>
                  <a:schemeClr val="accent1">
                    <a:lumMod val="50000"/>
                  </a:schemeClr>
                </a:solidFill>
              </a:rPr>
              <a:t>1,</a:t>
            </a:r>
            <a:r>
              <a:rPr lang="en-GB" sz="2800" b="1" i="1" u="sng" dirty="0" smtClean="0">
                <a:solidFill>
                  <a:schemeClr val="accent1">
                    <a:lumMod val="50000"/>
                  </a:schemeClr>
                </a:solidFill>
              </a:rPr>
              <a:t>2&amp;3 </a:t>
            </a:r>
            <a:r>
              <a:rPr lang="en-GB" sz="2800" b="1" i="1" u="sng" dirty="0" smtClean="0">
                <a:solidFill>
                  <a:schemeClr val="accent1">
                    <a:lumMod val="50000"/>
                  </a:schemeClr>
                </a:solidFill>
              </a:rPr>
              <a:t>– Control Rack</a:t>
            </a:r>
            <a:endParaRPr lang="en-GB" sz="2800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580112" y="836712"/>
            <a:ext cx="3250704" cy="5001419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Controls system designed and hardware procured.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Rack assembled and wire checked.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Full integration testing scheduled for June 2013.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Rack houses –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x QD systems, He level gauges, temperature indicators / controllers, pressure indicators and interfacing. 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Instrumentation for control and monitoring still needs to be purchased.</a:t>
            </a:r>
            <a:endParaRPr lang="en-GB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Equipment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will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also be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reclaimed from portable control rack in R9.</a:t>
            </a:r>
          </a:p>
          <a:p>
            <a:pPr>
              <a:buFont typeface="Arial" pitchFamily="34" charset="0"/>
              <a:buChar char="•"/>
            </a:pP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pic>
        <p:nvPicPr>
          <p:cNvPr id="3075" name="Picture 3" descr="C:\Users\sag76\AppData\Local\Microsoft\Windows\Temporary Internet Files\Content.Outlook\MMYLWN3D\AFC Cntrl Rk - Fron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00" b="21805"/>
          <a:stretch/>
        </p:blipFill>
        <p:spPr bwMode="auto">
          <a:xfrm rot="5400000">
            <a:off x="1580817" y="2351148"/>
            <a:ext cx="511827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ag76\AppData\Local\Microsoft\Windows\Temporary Internet Files\Content.Outlook\MMYLWN3D\AFC Cntrl Rack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36458" b="9760"/>
          <a:stretch/>
        </p:blipFill>
        <p:spPr bwMode="auto">
          <a:xfrm>
            <a:off x="27484" y="848758"/>
            <a:ext cx="2477070" cy="5141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2432546" y="3212976"/>
            <a:ext cx="55527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41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273050"/>
            <a:ext cx="5554960" cy="438404"/>
          </a:xfrm>
        </p:spPr>
        <p:txBody>
          <a:bodyPr/>
          <a:lstStyle/>
          <a:p>
            <a:pPr algn="ctr"/>
            <a:r>
              <a:rPr lang="en-GB" sz="2800" b="1" i="1" u="sng" dirty="0" smtClean="0">
                <a:solidFill>
                  <a:schemeClr val="accent1">
                    <a:lumMod val="50000"/>
                  </a:schemeClr>
                </a:solidFill>
              </a:rPr>
              <a:t>AFC #1&amp;2– PSU Rack</a:t>
            </a:r>
            <a:endParaRPr lang="en-GB" sz="2800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pic>
        <p:nvPicPr>
          <p:cNvPr id="9" name="Picture 2" descr="C:\Users\sag76\AppData\Local\Microsoft\Windows\Temporary Internet Files\Content.Outlook\MMYLWN3D\Spec Cntrl Rk  AFC PSU Rk - Fron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5833" b="53541"/>
          <a:stretch/>
        </p:blipFill>
        <p:spPr bwMode="auto">
          <a:xfrm rot="5400000">
            <a:off x="1568138" y="2379514"/>
            <a:ext cx="511826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sag76\AppData\Local\Microsoft\Windows\Temporary Internet Files\Content.Outlook\MMYLWN3D\AFC PSU Rack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46" r="38229"/>
          <a:stretch/>
        </p:blipFill>
        <p:spPr bwMode="auto">
          <a:xfrm>
            <a:off x="179512" y="711454"/>
            <a:ext cx="2172916" cy="542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2352428" y="3284984"/>
            <a:ext cx="63539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580112" y="1052736"/>
            <a:ext cx="3384376" cy="460851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Power supplies and energy absorber circuit designed and hardware procured.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Rack assembled and wire checked.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Full integration testing scheduled for June 2013.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Rack houses – power supplies &amp; controllers, energy absorber modules, main contactors and interfacing. 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Equipment will be reclaimed from portable control rack in R9.</a:t>
            </a:r>
          </a:p>
          <a:p>
            <a:pPr>
              <a:buFont typeface="Arial" pitchFamily="34" charset="0"/>
              <a:buChar char="•"/>
            </a:pP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07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6632"/>
            <a:ext cx="7200900" cy="576263"/>
          </a:xfrm>
        </p:spPr>
        <p:txBody>
          <a:bodyPr/>
          <a:lstStyle/>
          <a:p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Spectrometer Control Rack</a:t>
            </a:r>
            <a:endParaRPr lang="en-GB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pic>
        <p:nvPicPr>
          <p:cNvPr id="5122" name="Picture 2" descr="C:\Users\sag76\AppData\Local\Microsoft\Windows\Temporary Internet Files\Content.Outlook\MMYLWN3D\Spec Cntrl Rk  AFC PSU Rk - Fron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44585" b="12916"/>
          <a:stretch/>
        </p:blipFill>
        <p:spPr bwMode="auto">
          <a:xfrm rot="5400000">
            <a:off x="1940461" y="2604155"/>
            <a:ext cx="5118269" cy="201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sag76\AppData\Local\Microsoft\Windows\Temporary Internet Files\Content.Outlook\MMYLWN3D\Spectrometer Cntrl Rack (D) (2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67" r="37400" b="9890"/>
          <a:stretch/>
        </p:blipFill>
        <p:spPr bwMode="auto">
          <a:xfrm>
            <a:off x="395536" y="749716"/>
            <a:ext cx="2520280" cy="556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2987824" y="3212976"/>
            <a:ext cx="36004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9"/>
          <p:cNvSpPr>
            <a:spLocks noGrp="1"/>
          </p:cNvSpPr>
          <p:nvPr>
            <p:ph idx="1"/>
          </p:nvPr>
        </p:nvSpPr>
        <p:spPr>
          <a:xfrm>
            <a:off x="5652120" y="908720"/>
            <a:ext cx="3322712" cy="532859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Controls system designed and hardware procured.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Rack assembled and wire checked.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Full integration testing scheduled for June 2013.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Rack houses – </a:t>
            </a:r>
            <a:r>
              <a:rPr lang="en-GB" sz="1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1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 QD systems?</a:t>
            </a:r>
            <a:r>
              <a:rPr lang="en-GB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He level gauges, temperature indicators / controllers, pressure indicators and interfacing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Instrumentation for controls and monitoring still needs purchasing.</a:t>
            </a:r>
            <a:r>
              <a:rPr lang="en-GB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GB" sz="1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Rack will be fully populated once testing at WANG completed.</a:t>
            </a:r>
          </a:p>
          <a:p>
            <a:pPr>
              <a:buFont typeface="Arial" pitchFamily="34" charset="0"/>
              <a:buChar char="•"/>
            </a:pP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24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6480720" cy="526380"/>
          </a:xfrm>
        </p:spPr>
        <p:txBody>
          <a:bodyPr/>
          <a:lstStyle/>
          <a:p>
            <a:pPr algn="ctr"/>
            <a:r>
              <a:rPr lang="en-GB" sz="2400" b="1" i="1" u="sng" dirty="0" smtClean="0">
                <a:solidFill>
                  <a:schemeClr val="accent1">
                    <a:lumMod val="50000"/>
                  </a:schemeClr>
                </a:solidFill>
              </a:rPr>
              <a:t>Spectrometer </a:t>
            </a:r>
            <a:r>
              <a:rPr lang="en-GB" sz="2400" i="1" u="sng" dirty="0" smtClean="0">
                <a:solidFill>
                  <a:schemeClr val="accent1">
                    <a:lumMod val="50000"/>
                  </a:schemeClr>
                </a:solidFill>
              </a:rPr>
              <a:t>Energy Discharge</a:t>
            </a:r>
            <a:r>
              <a:rPr lang="en-GB" sz="2400" b="1" i="1" u="sng" dirty="0" smtClean="0">
                <a:solidFill>
                  <a:schemeClr val="accent1">
                    <a:lumMod val="50000"/>
                  </a:schemeClr>
                </a:solidFill>
              </a:rPr>
              <a:t> Rack</a:t>
            </a:r>
            <a:endParaRPr lang="en-GB" sz="2400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pic>
        <p:nvPicPr>
          <p:cNvPr id="7170" name="Picture 2" descr="C:\Users\sag76\AppData\Local\Microsoft\Windows\Temporary Internet Files\Content.Outlook\MMYLWN3D\Spectrometer Dump Rac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3" t="7259" r="55521" b="13008"/>
          <a:stretch/>
        </p:blipFill>
        <p:spPr bwMode="auto">
          <a:xfrm>
            <a:off x="395536" y="802739"/>
            <a:ext cx="4608512" cy="546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9"/>
          <p:cNvSpPr>
            <a:spLocks noGrp="1"/>
          </p:cNvSpPr>
          <p:nvPr>
            <p:ph idx="1"/>
          </p:nvPr>
        </p:nvSpPr>
        <p:spPr>
          <a:xfrm>
            <a:off x="5292080" y="1163885"/>
            <a:ext cx="3672408" cy="5073427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Rack design complete and under construction. 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One set of discharge circuits at DL.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Rack assembled complete May 2013.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Full integration testing scheduled for June 2013.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Rack houses – energy absorber circuits and fast discharge circuits. 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Rack fully populated once testing at WANG completed.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Some module modifications required.</a:t>
            </a:r>
          </a:p>
          <a:p>
            <a:pPr>
              <a:buFont typeface="Arial" pitchFamily="34" charset="0"/>
              <a:buChar char="•"/>
            </a:pP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52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6995120" cy="576064"/>
          </a:xfrm>
        </p:spPr>
        <p:txBody>
          <a:bodyPr/>
          <a:lstStyle/>
          <a:p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Spectrometer Dump Circuit - Testing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788024" y="3933056"/>
            <a:ext cx="4104456" cy="201622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Electrical insulation with good thermal conductivity added.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All modules to be thermally tested.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A cooling water failure will damage components and a reservoir tank needs to be assessed.</a:t>
            </a: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pic>
        <p:nvPicPr>
          <p:cNvPr id="8194" name="Picture 2" descr="C:\Users\sag76\AppData\Local\Microsoft\Windows\Temporary Internet Files\Content.Outlook\MMYLWN3D\WP_00009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56" r="5292" b="4181"/>
          <a:stretch/>
        </p:blipFill>
        <p:spPr bwMode="auto">
          <a:xfrm>
            <a:off x="230958" y="908720"/>
            <a:ext cx="3764978" cy="26256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5" t="6612" r="1961" b="3967"/>
          <a:stretch>
            <a:fillRect/>
          </a:stretch>
        </p:blipFill>
        <p:spPr bwMode="auto">
          <a:xfrm>
            <a:off x="4311839" y="936922"/>
            <a:ext cx="4652650" cy="26978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" t="6093" r="2011" b="4121"/>
          <a:stretch>
            <a:fillRect/>
          </a:stretch>
        </p:blipFill>
        <p:spPr bwMode="auto">
          <a:xfrm>
            <a:off x="107504" y="3645024"/>
            <a:ext cx="4534022" cy="2631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33739" y="1556792"/>
            <a:ext cx="3825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Max Temp on copper </a:t>
            </a:r>
            <a:r>
              <a:rPr lang="en-GB" dirty="0" err="1" smtClean="0"/>
              <a:t>busbar</a:t>
            </a:r>
            <a:r>
              <a:rPr lang="en-GB" dirty="0" smtClean="0"/>
              <a:t> - 85°C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7596336" y="1196752"/>
            <a:ext cx="504056" cy="36004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83768" y="3832468"/>
            <a:ext cx="20534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Within minutes excessive temps reached on copper </a:t>
            </a:r>
            <a:r>
              <a:rPr lang="en-GB" dirty="0" err="1" smtClean="0"/>
              <a:t>busbars</a:t>
            </a:r>
            <a:r>
              <a:rPr lang="en-GB" dirty="0" smtClean="0"/>
              <a:t>.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1907705" y="4072592"/>
            <a:ext cx="576063" cy="1800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1520" y="5075892"/>
            <a:ext cx="1484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Water failure</a:t>
            </a:r>
            <a:endParaRPr lang="en-GB" dirty="0"/>
          </a:p>
        </p:txBody>
      </p:sp>
      <p:cxnSp>
        <p:nvCxnSpPr>
          <p:cNvPr id="17" name="Straight Arrow Connector 16"/>
          <p:cNvCxnSpPr>
            <a:stCxn id="13" idx="0"/>
          </p:cNvCxnSpPr>
          <p:nvPr/>
        </p:nvCxnSpPr>
        <p:spPr>
          <a:xfrm flipV="1">
            <a:off x="993582" y="4414714"/>
            <a:ext cx="1" cy="66117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3635896" y="1741458"/>
            <a:ext cx="1397843" cy="53028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690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Spectrometer PSU Racks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5776" y="4653136"/>
            <a:ext cx="5832648" cy="144016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SS#1&amp;2 power supply rack layout design complete.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Assembly started May 2013.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Rack will be fully populated once testing at WANG complete</a:t>
            </a:r>
            <a:r>
              <a:rPr lang="en-GB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(DL has 1 complete system)</a:t>
            </a:r>
            <a:endParaRPr lang="en-GB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C:\Users\sag76\AppData\Local\Microsoft\Windows\Temporary Internet Files\Content.Outlook\MMYLWN3D\Spectrometer PSU Rack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13" r="28854"/>
          <a:stretch/>
        </p:blipFill>
        <p:spPr bwMode="auto">
          <a:xfrm>
            <a:off x="395536" y="908720"/>
            <a:ext cx="2160240" cy="514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908720"/>
            <a:ext cx="4689301" cy="3528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796136" y="1916832"/>
            <a:ext cx="1152128" cy="25208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317085" y="1916832"/>
            <a:ext cx="18269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Control &amp; Instrumentation rack operational at WANG</a:t>
            </a:r>
            <a:endParaRPr lang="en-GB" dirty="0"/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 flipV="1">
            <a:off x="6957045" y="2516996"/>
            <a:ext cx="360040" cy="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572000" y="2204864"/>
            <a:ext cx="720080" cy="12755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123728" y="2708920"/>
            <a:ext cx="2441587" cy="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964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452" y="116632"/>
            <a:ext cx="7200900" cy="576263"/>
          </a:xfrm>
        </p:spPr>
        <p:txBody>
          <a:bodyPr/>
          <a:lstStyle/>
          <a:p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Assembly and Testing - RF System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725144"/>
            <a:ext cx="8712968" cy="136815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RF System#1 assembled complete and testing well advanced.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Only manual control available and some system developments required.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Crowbar protection is sensitive and has a limited HV operating range.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RF System#2 partially constructed –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lower priority</a:t>
            </a: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C:\Users\sag76\AppData\Local\Microsoft\Windows\Temporary Internet Files\Content.Outlook\MMYLWN3D\4616 Circuit 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26" y="1080120"/>
            <a:ext cx="2642060" cy="352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sag76\AppData\Local\Microsoft\Windows\Temporary Internet Files\Content.Outlook\MMYLWN3D\4616 Circuit 0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554" y="1080120"/>
            <a:ext cx="2642060" cy="352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sag76\AppData\Local\Microsoft\Windows\Temporary Internet Files\Content.Outlook\MMYLWN3D\4616 Circuit 0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412" y="1058382"/>
            <a:ext cx="2642060" cy="352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4529" y="692696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4616 Control &amp; PSU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315773" y="700940"/>
            <a:ext cx="2424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TH116 Control &amp; PSU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196506" y="692696"/>
            <a:ext cx="2604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TH116 Amplifier &amp; Load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906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Thanks for listening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71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Contents</a:t>
            </a:r>
            <a:endParaRPr lang="en-GB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8055" y="1125538"/>
            <a:ext cx="7272337" cy="439169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Decay Solenoid</a:t>
            </a:r>
          </a:p>
          <a:p>
            <a:pPr lvl="1">
              <a:buFont typeface="Arial" pitchFamily="34" charset="0"/>
              <a:buChar char="•"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Replacement of Power </a:t>
            </a:r>
            <a:r>
              <a:rPr lang="en-GB" sz="1600" dirty="0">
                <a:latin typeface="Arial" pitchFamily="34" charset="0"/>
                <a:cs typeface="Arial" pitchFamily="34" charset="0"/>
              </a:rPr>
              <a:t>s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upply and protection circuit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Quench Protection System</a:t>
            </a:r>
          </a:p>
          <a:p>
            <a:pPr lvl="1">
              <a:buFont typeface="Arial" pitchFamily="34" charset="0"/>
              <a:buChar char="•"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DL system and future requirements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Rack Room 2</a:t>
            </a:r>
          </a:p>
          <a:p>
            <a:pPr lvl="1">
              <a:buFont typeface="Arial" pitchFamily="34" charset="0"/>
              <a:buChar char="•"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Rack allocation and design considerations</a:t>
            </a:r>
          </a:p>
          <a:p>
            <a:pPr lvl="1">
              <a:buFont typeface="Arial" pitchFamily="34" charset="0"/>
              <a:buChar char="•"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Alternative location and implications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Cooling Channel</a:t>
            </a:r>
          </a:p>
          <a:p>
            <a:pPr lvl="1">
              <a:buFont typeface="Arial" pitchFamily="34" charset="0"/>
              <a:buChar char="•"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Main Control system</a:t>
            </a:r>
          </a:p>
          <a:p>
            <a:pPr lvl="1">
              <a:buFont typeface="Arial" pitchFamily="34" charset="0"/>
              <a:buChar char="•"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AFC Power Supply and Instrumentation</a:t>
            </a:r>
          </a:p>
          <a:p>
            <a:pPr lvl="1">
              <a:buFont typeface="Arial" pitchFamily="34" charset="0"/>
              <a:buChar char="•"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SS Power Supply and Instrumentation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RF System</a:t>
            </a:r>
          </a:p>
          <a:p>
            <a:pPr lvl="1">
              <a:buFont typeface="Arial" pitchFamily="34" charset="0"/>
              <a:buChar char="•"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Electrical requirements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00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468" y="188640"/>
            <a:ext cx="7200900" cy="576263"/>
          </a:xfrm>
        </p:spPr>
        <p:txBody>
          <a:bodyPr/>
          <a:lstStyle/>
          <a:p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Decay Solenoid Power Supply Replacement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328633"/>
            <a:ext cx="2334326" cy="3427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241788" y="4766061"/>
            <a:ext cx="23383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 smtClean="0"/>
              <a:t>FuG</a:t>
            </a:r>
            <a:r>
              <a:rPr lang="en-GB" sz="1400" dirty="0" smtClean="0"/>
              <a:t> - Superconducting </a:t>
            </a:r>
            <a:r>
              <a:rPr lang="en-GB" sz="1400" dirty="0"/>
              <a:t>Magnet Power Supply </a:t>
            </a:r>
            <a:r>
              <a:rPr lang="en-GB" sz="1400" dirty="0" smtClean="0"/>
              <a:t> </a:t>
            </a:r>
            <a:r>
              <a:rPr lang="en-GB" sz="1400" dirty="0"/>
              <a:t>- </a:t>
            </a:r>
            <a:r>
              <a:rPr lang="en-GB" sz="1400" dirty="0" smtClean="0"/>
              <a:t>10V, 1000A</a:t>
            </a:r>
            <a:endParaRPr lang="en-GB" sz="1400" dirty="0"/>
          </a:p>
        </p:txBody>
      </p:sp>
      <p:pic>
        <p:nvPicPr>
          <p:cNvPr id="1027" name="Picture 3" descr="C:\Users\sag76\AppData\Local\Microsoft\Windows\Temporary Internet Files\Content.Outlook\MMYLWN3D\Decay Solenoid PSU 00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3"/>
          <a:stretch/>
        </p:blipFill>
        <p:spPr bwMode="auto">
          <a:xfrm>
            <a:off x="179512" y="836712"/>
            <a:ext cx="2752887" cy="472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reeform 5"/>
          <p:cNvSpPr/>
          <p:nvPr/>
        </p:nvSpPr>
        <p:spPr>
          <a:xfrm>
            <a:off x="711003" y="903735"/>
            <a:ext cx="980677" cy="4613498"/>
          </a:xfrm>
          <a:custGeom>
            <a:avLst/>
            <a:gdLst>
              <a:gd name="connsiteX0" fmla="*/ 0 w 1095375"/>
              <a:gd name="connsiteY0" fmla="*/ 590550 h 4657725"/>
              <a:gd name="connsiteX1" fmla="*/ 1095375 w 1095375"/>
              <a:gd name="connsiteY1" fmla="*/ 0 h 4657725"/>
              <a:gd name="connsiteX2" fmla="*/ 1009650 w 1095375"/>
              <a:gd name="connsiteY2" fmla="*/ 4657725 h 4657725"/>
              <a:gd name="connsiteX3" fmla="*/ 28575 w 1095375"/>
              <a:gd name="connsiteY3" fmla="*/ 3600450 h 4657725"/>
              <a:gd name="connsiteX4" fmla="*/ 0 w 1095375"/>
              <a:gd name="connsiteY4" fmla="*/ 590550 h 4657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375" h="4657725">
                <a:moveTo>
                  <a:pt x="0" y="590550"/>
                </a:moveTo>
                <a:lnTo>
                  <a:pt x="1095375" y="0"/>
                </a:lnTo>
                <a:lnTo>
                  <a:pt x="1009650" y="4657725"/>
                </a:lnTo>
                <a:lnTo>
                  <a:pt x="28575" y="3600450"/>
                </a:lnTo>
                <a:lnTo>
                  <a:pt x="0" y="59055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806378" y="2636912"/>
            <a:ext cx="1363402" cy="360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6125" y="5603342"/>
            <a:ext cx="3752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Existing PSI Power Supply &amp; Control System</a:t>
            </a:r>
            <a:endParaRPr lang="en-GB" sz="14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5436096" y="1340768"/>
            <a:ext cx="352839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FF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i="1">
                <a:solidFill>
                  <a:srgbClr val="D60093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GB" sz="1800" kern="0" dirty="0" smtClean="0">
                <a:latin typeface="Arial" pitchFamily="34" charset="0"/>
                <a:cs typeface="Arial" pitchFamily="34" charset="0"/>
              </a:rPr>
              <a:t>SC Magnet, PSU and control system donated by PSI.</a:t>
            </a:r>
          </a:p>
          <a:p>
            <a:pPr>
              <a:buFont typeface="Arial" pitchFamily="34" charset="0"/>
              <a:buChar char="•"/>
            </a:pPr>
            <a:r>
              <a:rPr lang="en-GB" sz="1800" kern="0" dirty="0" smtClean="0">
                <a:latin typeface="Arial" pitchFamily="34" charset="0"/>
                <a:cs typeface="Arial" pitchFamily="34" charset="0"/>
              </a:rPr>
              <a:t>Operational for over 30 years.</a:t>
            </a:r>
          </a:p>
          <a:p>
            <a:pPr>
              <a:buFont typeface="Arial" pitchFamily="34" charset="0"/>
              <a:buChar char="•"/>
            </a:pPr>
            <a:r>
              <a:rPr lang="en-GB" sz="1800" kern="0" dirty="0" smtClean="0">
                <a:latin typeface="Arial" pitchFamily="34" charset="0"/>
                <a:cs typeface="Arial" pitchFamily="34" charset="0"/>
              </a:rPr>
              <a:t>Existing system is electrically noisy and unreliable.</a:t>
            </a:r>
          </a:p>
          <a:p>
            <a:pPr>
              <a:buFont typeface="Arial" pitchFamily="34" charset="0"/>
              <a:buChar char="•"/>
            </a:pPr>
            <a:r>
              <a:rPr lang="en-GB" sz="1800" kern="0" dirty="0" smtClean="0">
                <a:latin typeface="Arial" pitchFamily="34" charset="0"/>
                <a:cs typeface="Arial" pitchFamily="34" charset="0"/>
              </a:rPr>
              <a:t>New </a:t>
            </a:r>
            <a:r>
              <a:rPr lang="en-GB" sz="1800" kern="0" dirty="0" err="1" smtClean="0">
                <a:latin typeface="Arial" pitchFamily="34" charset="0"/>
                <a:cs typeface="Arial" pitchFamily="34" charset="0"/>
              </a:rPr>
              <a:t>FuG</a:t>
            </a:r>
            <a:r>
              <a:rPr lang="en-GB" sz="1800" kern="0" dirty="0" smtClean="0">
                <a:latin typeface="Arial" pitchFamily="34" charset="0"/>
                <a:cs typeface="Arial" pitchFamily="34" charset="0"/>
              </a:rPr>
              <a:t> Power Supply delivered June 2013.</a:t>
            </a:r>
          </a:p>
          <a:p>
            <a:pPr>
              <a:buFont typeface="Arial" pitchFamily="34" charset="0"/>
              <a:buChar char="•"/>
            </a:pPr>
            <a:r>
              <a:rPr lang="en-GB" sz="1800" kern="0" dirty="0" smtClean="0">
                <a:latin typeface="Arial" pitchFamily="34" charset="0"/>
                <a:cs typeface="Arial" pitchFamily="34" charset="0"/>
              </a:rPr>
              <a:t>Guaranteed for 2 years – need to review spares requirement.</a:t>
            </a:r>
          </a:p>
          <a:p>
            <a:pPr>
              <a:buFont typeface="Arial" pitchFamily="34" charset="0"/>
              <a:buChar char="•"/>
            </a:pPr>
            <a:r>
              <a:rPr lang="en-GB" sz="1800" kern="0" dirty="0" smtClean="0">
                <a:latin typeface="Arial" pitchFamily="34" charset="0"/>
                <a:cs typeface="Arial" pitchFamily="34" charset="0"/>
              </a:rPr>
              <a:t>System installed and electrically commissioned July 2013.</a:t>
            </a:r>
          </a:p>
          <a:p>
            <a:pPr>
              <a:buFont typeface="Arial" pitchFamily="34" charset="0"/>
              <a:buChar char="•"/>
            </a:pPr>
            <a:endParaRPr lang="en-GB" sz="1800" kern="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24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200900" cy="576263"/>
          </a:xfrm>
        </p:spPr>
        <p:txBody>
          <a:bodyPr/>
          <a:lstStyle/>
          <a:p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Quench Detection System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pic>
        <p:nvPicPr>
          <p:cNvPr id="12" name="Content Placeholder 5" descr="Picture 003.jpg"/>
          <p:cNvPicPr>
            <a:picLocks noChangeAspect="1"/>
          </p:cNvPicPr>
          <p:nvPr/>
        </p:nvPicPr>
        <p:blipFill>
          <a:blip r:embed="rId2" cstate="print"/>
          <a:srcRect l="23713" r="3499" b="16589"/>
          <a:stretch>
            <a:fillRect/>
          </a:stretch>
        </p:blipFill>
        <p:spPr bwMode="auto">
          <a:xfrm rot="5400000">
            <a:off x="2933019" y="1035533"/>
            <a:ext cx="277390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icture 004.jpg"/>
          <p:cNvPicPr>
            <a:picLocks noChangeAspect="1"/>
          </p:cNvPicPr>
          <p:nvPr/>
        </p:nvPicPr>
        <p:blipFill>
          <a:blip r:embed="rId3" cstate="print"/>
          <a:srcRect l="24124" t="39056" r="6044" b="32165"/>
          <a:stretch>
            <a:fillRect/>
          </a:stretch>
        </p:blipFill>
        <p:spPr>
          <a:xfrm rot="5400000">
            <a:off x="5282121" y="1368413"/>
            <a:ext cx="3476300" cy="1152128"/>
          </a:xfrm>
          <a:prstGeom prst="rect">
            <a:avLst/>
          </a:prstGeom>
        </p:spPr>
      </p:pic>
      <p:pic>
        <p:nvPicPr>
          <p:cNvPr id="15" name="Picture 3" descr="C:\Users\sag76\AppData\Local\Microsoft\Windows\Temporary Internet Files\Content.Outlook\MMYLWN3D\Decay Solenoid PSU 00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79" r="7091"/>
          <a:stretch/>
        </p:blipFill>
        <p:spPr bwMode="auto">
          <a:xfrm>
            <a:off x="323528" y="908720"/>
            <a:ext cx="1699474" cy="460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Parallelogram 15"/>
          <p:cNvSpPr/>
          <p:nvPr/>
        </p:nvSpPr>
        <p:spPr>
          <a:xfrm>
            <a:off x="395536" y="2854826"/>
            <a:ext cx="1513799" cy="1654294"/>
          </a:xfrm>
          <a:prstGeom prst="parallelogram">
            <a:avLst>
              <a:gd name="adj" fmla="val 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375820" y="3356992"/>
            <a:ext cx="467987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932040" y="836713"/>
            <a:ext cx="432048" cy="13681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868144" y="1772816"/>
            <a:ext cx="467987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2051720" y="3825046"/>
            <a:ext cx="6768752" cy="2556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FF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i="1">
                <a:solidFill>
                  <a:srgbClr val="D60093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GB" sz="1800" kern="0" dirty="0" smtClean="0"/>
              <a:t>Existing system contains obsolete components and new QD systems also required for AFC#1&amp;2.</a:t>
            </a:r>
          </a:p>
          <a:p>
            <a:pPr>
              <a:buFont typeface="Arial" pitchFamily="34" charset="0"/>
              <a:buChar char="•"/>
            </a:pPr>
            <a:r>
              <a:rPr lang="en-GB" sz="1800" kern="0" dirty="0" smtClean="0"/>
              <a:t>A QD system has been developed at DL.</a:t>
            </a:r>
          </a:p>
          <a:p>
            <a:pPr>
              <a:buFont typeface="Arial" pitchFamily="34" charset="0"/>
              <a:buChar char="•"/>
            </a:pPr>
            <a:r>
              <a:rPr lang="en-GB" sz="1800" kern="0" dirty="0" smtClean="0"/>
              <a:t>Combining the reliable PSI philosophy with a modern modular designed.</a:t>
            </a:r>
          </a:p>
          <a:p>
            <a:pPr>
              <a:buFont typeface="Arial" pitchFamily="34" charset="0"/>
              <a:buChar char="•"/>
            </a:pPr>
            <a:r>
              <a:rPr lang="en-GB" sz="1800" kern="0" dirty="0" smtClean="0"/>
              <a:t>Additional monitoring included but it has </a:t>
            </a:r>
            <a:r>
              <a:rPr lang="en-GB" sz="1800" u="sng" kern="0" dirty="0" smtClean="0"/>
              <a:t>NO</a:t>
            </a:r>
            <a:r>
              <a:rPr lang="en-GB" sz="1800" kern="0" dirty="0" smtClean="0"/>
              <a:t> Data logging capability.</a:t>
            </a:r>
          </a:p>
          <a:p>
            <a:pPr>
              <a:buFont typeface="Arial" pitchFamily="34" charset="0"/>
              <a:buChar char="•"/>
            </a:pPr>
            <a:r>
              <a:rPr lang="en-GB" sz="1800" kern="0" dirty="0" smtClean="0"/>
              <a:t>Commissioned June 2013.</a:t>
            </a:r>
          </a:p>
          <a:p>
            <a:pPr>
              <a:buFont typeface="Arial" pitchFamily="34" charset="0"/>
              <a:buChar char="•"/>
            </a:pPr>
            <a:endParaRPr lang="en-GB" sz="1800" kern="0" dirty="0" smtClean="0"/>
          </a:p>
        </p:txBody>
      </p:sp>
    </p:spTree>
    <p:extLst>
      <p:ext uri="{BB962C8B-B14F-4D97-AF65-F5344CB8AC3E}">
        <p14:creationId xmlns:p14="http://schemas.microsoft.com/office/powerpoint/2010/main" val="393239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704856" cy="576263"/>
          </a:xfrm>
        </p:spPr>
        <p:txBody>
          <a:bodyPr/>
          <a:lstStyle/>
          <a:p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Quench Detection System for Cooling Channel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8424936" cy="86409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The new QD System has been successfully tested on the AFC#1.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Decay Solenoid and AFC#2 QD systems available June 2013.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2" t="20953" r="48702" b="34170"/>
          <a:stretch/>
        </p:blipFill>
        <p:spPr bwMode="auto">
          <a:xfrm>
            <a:off x="251520" y="1556792"/>
            <a:ext cx="8244408" cy="2605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323528" y="4293096"/>
            <a:ext cx="792088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FF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i="1">
                <a:solidFill>
                  <a:srgbClr val="D60093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GB" sz="1800" kern="0" dirty="0" smtClean="0">
                <a:latin typeface="Arial" pitchFamily="34" charset="0"/>
                <a:cs typeface="Arial" pitchFamily="34" charset="0"/>
              </a:rPr>
              <a:t>The Spectrometer tests utilised the FNAL QD system.</a:t>
            </a:r>
          </a:p>
          <a:p>
            <a:pPr lvl="1">
              <a:buFont typeface="Arial" pitchFamily="34" charset="0"/>
              <a:buChar char="•"/>
            </a:pPr>
            <a:r>
              <a:rPr lang="en-GB" sz="1600" kern="0" dirty="0" smtClean="0">
                <a:latin typeface="Arial" pitchFamily="34" charset="0"/>
                <a:cs typeface="Arial" pitchFamily="34" charset="0"/>
              </a:rPr>
              <a:t>Combines protection and data logging </a:t>
            </a:r>
            <a:r>
              <a:rPr lang="en-GB" sz="1600" kern="0" dirty="0" smtClean="0">
                <a:latin typeface="Arial" pitchFamily="34" charset="0"/>
                <a:cs typeface="Arial" pitchFamily="34" charset="0"/>
              </a:rPr>
              <a:t>– cost and size considerations</a:t>
            </a:r>
            <a:endParaRPr lang="en-GB" sz="1600" kern="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800" kern="0" dirty="0" smtClean="0">
                <a:latin typeface="Arial" pitchFamily="34" charset="0"/>
                <a:cs typeface="Arial" pitchFamily="34" charset="0"/>
              </a:rPr>
              <a:t>A specification for a QD system capable of protecting and diagnosis is being written.</a:t>
            </a:r>
          </a:p>
          <a:p>
            <a:pPr>
              <a:buFont typeface="Arial" pitchFamily="34" charset="0"/>
              <a:buChar char="•"/>
            </a:pPr>
            <a:r>
              <a:rPr lang="en-GB" sz="1800" kern="0" dirty="0" smtClean="0">
                <a:latin typeface="Arial" pitchFamily="34" charset="0"/>
                <a:cs typeface="Arial" pitchFamily="34" charset="0"/>
              </a:rPr>
              <a:t>An independent data logging system is currently being tested at DL.</a:t>
            </a:r>
          </a:p>
          <a:p>
            <a:pPr>
              <a:buFont typeface="Arial" pitchFamily="34" charset="0"/>
              <a:buChar char="•"/>
            </a:pPr>
            <a:endParaRPr lang="en-GB" sz="1800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55332" y="3861048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AFC QD system configuration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2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350"/>
            <a:ext cx="7704856" cy="576263"/>
          </a:xfrm>
        </p:spPr>
        <p:txBody>
          <a:bodyPr/>
          <a:lstStyle/>
          <a:p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Cooling Channel Rack Location – RR2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70198" y="4653136"/>
            <a:ext cx="770485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FF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i="1">
                <a:solidFill>
                  <a:srgbClr val="D60093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GB" sz="1800" kern="0" dirty="0" smtClean="0">
                <a:latin typeface="Arial" pitchFamily="34" charset="0"/>
                <a:cs typeface="Arial" pitchFamily="34" charset="0"/>
              </a:rPr>
              <a:t>Rack positions and cable management reviewed and optimised.</a:t>
            </a:r>
          </a:p>
          <a:p>
            <a:pPr>
              <a:buFont typeface="Arial" pitchFamily="34" charset="0"/>
              <a:buChar char="•"/>
            </a:pPr>
            <a:r>
              <a:rPr lang="en-GB" sz="1800" kern="0" dirty="0" smtClean="0">
                <a:latin typeface="Arial" pitchFamily="34" charset="0"/>
                <a:cs typeface="Arial" pitchFamily="34" charset="0"/>
              </a:rPr>
              <a:t>Cable lengths and sizes calculated.</a:t>
            </a:r>
          </a:p>
          <a:p>
            <a:pPr>
              <a:buFont typeface="Arial" pitchFamily="34" charset="0"/>
              <a:buChar char="•"/>
            </a:pPr>
            <a:r>
              <a:rPr lang="en-GB" sz="1800" kern="0" dirty="0" smtClean="0">
                <a:latin typeface="Arial" pitchFamily="34" charset="0"/>
                <a:cs typeface="Arial" pitchFamily="34" charset="0"/>
              </a:rPr>
              <a:t>Cost savings by directly installing in RR2.</a:t>
            </a:r>
          </a:p>
          <a:p>
            <a:pPr>
              <a:buFont typeface="Arial" pitchFamily="34" charset="0"/>
              <a:buChar char="•"/>
            </a:pPr>
            <a:r>
              <a:rPr lang="en-GB" sz="1800" kern="0" dirty="0" smtClean="0">
                <a:latin typeface="Arial" pitchFamily="34" charset="0"/>
                <a:cs typeface="Arial" pitchFamily="34" charset="0"/>
              </a:rPr>
              <a:t>Cables for cooling channel cannot be installed until rack &amp; associated magnet are ready.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18" y="908720"/>
            <a:ext cx="6432009" cy="3605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27784" y="2780928"/>
            <a:ext cx="1152128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729139" y="2996952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Only 7 racks required for Step IV.</a:t>
            </a:r>
          </a:p>
          <a:p>
            <a:r>
              <a:rPr lang="en-GB" dirty="0" smtClean="0"/>
              <a:t>Additional rack spaces available for Steps V &amp; VI.</a:t>
            </a:r>
            <a:endParaRPr lang="en-GB" dirty="0"/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>
            <a:off x="3923929" y="3735616"/>
            <a:ext cx="280521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602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704856" cy="576263"/>
          </a:xfrm>
        </p:spPr>
        <p:txBody>
          <a:bodyPr/>
          <a:lstStyle/>
          <a:p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Cooling Channel Rack Location – North Wall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70198" y="4797152"/>
            <a:ext cx="770485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FF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i="1">
                <a:solidFill>
                  <a:srgbClr val="D60093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GB" kern="0" dirty="0"/>
          </a:p>
        </p:txBody>
      </p:sp>
      <p:pic>
        <p:nvPicPr>
          <p:cNvPr id="11266" name="Picture 2" descr="C:\Users\sag76\AppData\Local\Microsoft\Windows\Temporary Internet Files\Content.Outlook\MMYLWN3D\Racks behind Shield Wall - Side (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33" t="3260" r="16250"/>
          <a:stretch/>
        </p:blipFill>
        <p:spPr bwMode="auto">
          <a:xfrm>
            <a:off x="245443" y="692696"/>
            <a:ext cx="4072481" cy="361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sag76\AppData\Local\Microsoft\Windows\Temporary Internet Files\Content.Outlook\MMYLWN3D\Racks behind Shield Wall - Pla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1" r="28021"/>
          <a:stretch/>
        </p:blipFill>
        <p:spPr bwMode="auto">
          <a:xfrm>
            <a:off x="4716016" y="692696"/>
            <a:ext cx="3978610" cy="3667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530706" y="2130511"/>
            <a:ext cx="1728192" cy="7920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987824" y="4820959"/>
            <a:ext cx="61248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7</a:t>
            </a:r>
            <a:r>
              <a:rPr lang="en-GB" dirty="0" smtClean="0"/>
              <a:t> Cooling Channel </a:t>
            </a:r>
            <a:r>
              <a:rPr lang="en-GB" dirty="0"/>
              <a:t>c</a:t>
            </a:r>
            <a:r>
              <a:rPr lang="en-GB" dirty="0" smtClean="0"/>
              <a:t>ontrols, instrumentation and power </a:t>
            </a:r>
            <a:r>
              <a:rPr lang="en-GB" dirty="0"/>
              <a:t>s</a:t>
            </a:r>
            <a:r>
              <a:rPr lang="en-GB" dirty="0" smtClean="0"/>
              <a:t>upply racks designed and under construction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An additional rack will be required for Vacuum and Compressor controls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228184" y="3508714"/>
            <a:ext cx="1550261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798225" y="3992571"/>
            <a:ext cx="504056" cy="64807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131840" y="3140968"/>
            <a:ext cx="576064" cy="151816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98" y="3284724"/>
            <a:ext cx="2429594" cy="29141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460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449"/>
            <a:ext cx="7704856" cy="576263"/>
          </a:xfrm>
        </p:spPr>
        <p:txBody>
          <a:bodyPr/>
          <a:lstStyle/>
          <a:p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Cooling Channel Rack Configuration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70198" y="4797152"/>
            <a:ext cx="770485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FF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i="1">
                <a:solidFill>
                  <a:srgbClr val="D60093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GB" kern="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5085184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Portable control and instrumentation racks designed, assembled and operational for AFC and SS.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Modifications and improvements incorporated in the final rack designs.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2699792" y="1059235"/>
            <a:ext cx="201622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Cooling Channel Control Rack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895056" y="2427015"/>
            <a:ext cx="201622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Spectrometer #1&amp;2 Control &amp; Instrumentation Rack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95536" y="2427015"/>
            <a:ext cx="201622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AFC Control &amp; Instrumentation Rack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95536" y="3773041"/>
            <a:ext cx="201622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AFC Power Supply Rack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771800" y="3773041"/>
            <a:ext cx="201622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Spectrometer  #1 Power Supply Rack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895057" y="3789040"/>
            <a:ext cx="201622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Spectrometer  #2 Power Supply Rack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020272" y="3773041"/>
            <a:ext cx="201622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Spectrometer  #1&amp;2 discharge circuit Rack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3" name="Elbow Connector 12"/>
          <p:cNvCxnSpPr>
            <a:stCxn id="6" idx="2"/>
            <a:endCxn id="14" idx="0"/>
          </p:cNvCxnSpPr>
          <p:nvPr/>
        </p:nvCxnSpPr>
        <p:spPr>
          <a:xfrm rot="16200000" flipH="1">
            <a:off x="4625702" y="1149549"/>
            <a:ext cx="359668" cy="2195264"/>
          </a:xfrm>
          <a:prstGeom prst="bentConnector3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6" idx="2"/>
            <a:endCxn id="15" idx="0"/>
          </p:cNvCxnSpPr>
          <p:nvPr/>
        </p:nvCxnSpPr>
        <p:spPr>
          <a:xfrm rot="5400000">
            <a:off x="2375942" y="1095053"/>
            <a:ext cx="359668" cy="2304256"/>
          </a:xfrm>
          <a:prstGeom prst="bentConnector3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5" idx="2"/>
            <a:endCxn id="16" idx="0"/>
          </p:cNvCxnSpPr>
          <p:nvPr/>
        </p:nvCxnSpPr>
        <p:spPr>
          <a:xfrm>
            <a:off x="1403648" y="3435127"/>
            <a:ext cx="0" cy="33791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4" idx="2"/>
            <a:endCxn id="18" idx="0"/>
          </p:cNvCxnSpPr>
          <p:nvPr/>
        </p:nvCxnSpPr>
        <p:spPr>
          <a:xfrm rot="16200000" flipH="1">
            <a:off x="5726212" y="3612082"/>
            <a:ext cx="353913" cy="1"/>
          </a:xfrm>
          <a:prstGeom prst="bentConnector3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5" name="Elbow Connector 11274"/>
          <p:cNvCxnSpPr>
            <a:stCxn id="14" idx="2"/>
            <a:endCxn id="19" idx="0"/>
          </p:cNvCxnSpPr>
          <p:nvPr/>
        </p:nvCxnSpPr>
        <p:spPr>
          <a:xfrm rot="16200000" flipH="1">
            <a:off x="6796819" y="2541476"/>
            <a:ext cx="337914" cy="2125216"/>
          </a:xfrm>
          <a:prstGeom prst="bentConnector3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9" name="Elbow Connector 11278"/>
          <p:cNvCxnSpPr>
            <a:stCxn id="14" idx="2"/>
            <a:endCxn id="17" idx="0"/>
          </p:cNvCxnSpPr>
          <p:nvPr/>
        </p:nvCxnSpPr>
        <p:spPr>
          <a:xfrm rot="5400000">
            <a:off x="4672583" y="2542456"/>
            <a:ext cx="337914" cy="2123256"/>
          </a:xfrm>
          <a:prstGeom prst="bentConnector3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56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sag76\AppData\Local\Microsoft\Windows\Temporary Internet Files\Content.Outlook\MMYLWN3D\Cooling Channel Cntrl R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75" t="21006" r="35833" b="27756"/>
          <a:stretch/>
        </p:blipFill>
        <p:spPr bwMode="auto">
          <a:xfrm>
            <a:off x="306094" y="980728"/>
            <a:ext cx="2987195" cy="253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Cooling Channel Control Rack</a:t>
            </a:r>
            <a:endParaRPr lang="en-GB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pic>
        <p:nvPicPr>
          <p:cNvPr id="4098" name="Picture 2" descr="C:\Users\sag76\AppData\Local\Microsoft\Windows\Temporary Internet Files\Content.Outlook\MMYLWN3D\Cooling Channel Cntrl Rk - Blist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13" b="6943"/>
          <a:stretch/>
        </p:blipFill>
        <p:spPr bwMode="auto">
          <a:xfrm rot="5400000">
            <a:off x="2288823" y="2585936"/>
            <a:ext cx="4195566" cy="193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ag76\AppData\Local\Microsoft\Windows\Temporary Internet Files\Content.Outlook\MMYLWN3D\Cooling Channel Cntrl Rk - Interna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55" b="14947"/>
          <a:stretch/>
        </p:blipFill>
        <p:spPr bwMode="auto">
          <a:xfrm rot="5400000">
            <a:off x="6085411" y="2729162"/>
            <a:ext cx="4196558" cy="164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ag76\AppData\Local\Microsoft\Windows\Temporary Internet Files\Content.Outlook\MMYLWN3D\Cooling Channel Cntrl Rk - Front 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6" t="17500" b="25417"/>
          <a:stretch/>
        </p:blipFill>
        <p:spPr bwMode="auto">
          <a:xfrm rot="5400000">
            <a:off x="4281178" y="2593975"/>
            <a:ext cx="4182611" cy="187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851920" y="5650453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Blister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010845" y="105273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Front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834876" y="106915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3501008"/>
            <a:ext cx="32403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Control system designed and hardware procured.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Rack assembled and wire checked.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Rack houses – VME crates, CANBUS modules, ADC, DAC and serial interfaces.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Testing scheduled for June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303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11619</TotalTime>
  <Words>961</Words>
  <Application>Microsoft Office PowerPoint</Application>
  <PresentationFormat>On-screen Show (4:3)</PresentationFormat>
  <Paragraphs>142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  Electrical Infrastructure and Control  Update, Schedule and Future Requirements   Steve Griffiths 7th May 2013 </vt:lpstr>
      <vt:lpstr>Contents</vt:lpstr>
      <vt:lpstr>Decay Solenoid Power Supply Replacement</vt:lpstr>
      <vt:lpstr>Quench Detection System</vt:lpstr>
      <vt:lpstr>Quench Detection System for Cooling Channel</vt:lpstr>
      <vt:lpstr>Cooling Channel Rack Location – RR2</vt:lpstr>
      <vt:lpstr>Cooling Channel Rack Location – North Wall</vt:lpstr>
      <vt:lpstr>Cooling Channel Rack Configuration</vt:lpstr>
      <vt:lpstr>Cooling Channel Control Rack</vt:lpstr>
      <vt:lpstr>AFC – Portable Control &amp; Power supply rack</vt:lpstr>
      <vt:lpstr>AFC #1,2&amp;3 – Control Rack</vt:lpstr>
      <vt:lpstr>AFC #1&amp;2– PSU Rack</vt:lpstr>
      <vt:lpstr>Spectrometer Control Rack</vt:lpstr>
      <vt:lpstr>Spectrometer Energy Discharge Rack</vt:lpstr>
      <vt:lpstr>Spectrometer Dump Circuit - Testing</vt:lpstr>
      <vt:lpstr>Spectrometer PSU Racks</vt:lpstr>
      <vt:lpstr>Assembly and Testing - RF System</vt:lpstr>
      <vt:lpstr>Questions?</vt:lpstr>
    </vt:vector>
  </TitlesOfParts>
  <Company>BMB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ben.moorhouse</dc:creator>
  <cp:lastModifiedBy>user</cp:lastModifiedBy>
  <cp:revision>691</cp:revision>
  <cp:lastPrinted>2013-05-02T08:53:46Z</cp:lastPrinted>
  <dcterms:created xsi:type="dcterms:W3CDTF">2007-03-27T11:13:58Z</dcterms:created>
  <dcterms:modified xsi:type="dcterms:W3CDTF">2013-05-07T13:18:22Z</dcterms:modified>
</cp:coreProperties>
</file>