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55" r:id="rId2"/>
    <p:sldId id="381" r:id="rId3"/>
    <p:sldId id="377" r:id="rId4"/>
    <p:sldId id="382" r:id="rId5"/>
    <p:sldId id="371" r:id="rId6"/>
    <p:sldId id="383" r:id="rId7"/>
    <p:sldId id="384" r:id="rId8"/>
    <p:sldId id="372" r:id="rId9"/>
    <p:sldId id="385" r:id="rId10"/>
    <p:sldId id="386" r:id="rId11"/>
    <p:sldId id="387" r:id="rId12"/>
    <p:sldId id="388" r:id="rId13"/>
    <p:sldId id="389" r:id="rId14"/>
    <p:sldId id="393" r:id="rId15"/>
    <p:sldId id="391" r:id="rId16"/>
    <p:sldId id="392" r:id="rId17"/>
    <p:sldId id="390" r:id="rId18"/>
    <p:sldId id="394" r:id="rId19"/>
    <p:sldId id="395" r:id="rId20"/>
  </p:sldIdLst>
  <p:sldSz cx="9144000" cy="6858000" type="screen4x3"/>
  <p:notesSz cx="67945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CC00"/>
    <a:srgbClr val="D60093"/>
    <a:srgbClr val="FFFF00"/>
    <a:srgbClr val="008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498" y="-16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3" tIns="47712" rIns="95423" bIns="47712" numCol="1" anchor="t" anchorCtr="0" compatLnSpc="1">
            <a:prstTxWarp prst="textNoShape">
              <a:avLst/>
            </a:prstTxWarp>
          </a:bodyPr>
          <a:lstStyle>
            <a:lvl1pPr defTabSz="954626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3" tIns="47712" rIns="95423" bIns="47712" numCol="1" anchor="t" anchorCtr="0" compatLnSpc="1">
            <a:prstTxWarp prst="textNoShape">
              <a:avLst/>
            </a:prstTxWarp>
          </a:bodyPr>
          <a:lstStyle>
            <a:lvl1pPr algn="r" defTabSz="954626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3" tIns="47712" rIns="95423" bIns="47712" numCol="1" anchor="b" anchorCtr="0" compatLnSpc="1">
            <a:prstTxWarp prst="textNoShape">
              <a:avLst/>
            </a:prstTxWarp>
          </a:bodyPr>
          <a:lstStyle>
            <a:lvl1pPr defTabSz="954626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1070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3" tIns="47712" rIns="95423" bIns="47712" numCol="1" anchor="b" anchorCtr="0" compatLnSpc="1">
            <a:prstTxWarp prst="textNoShape">
              <a:avLst/>
            </a:prstTxWarp>
          </a:bodyPr>
          <a:lstStyle>
            <a:lvl1pPr algn="r" defTabSz="954626">
              <a:defRPr sz="1300"/>
            </a:lvl1pPr>
          </a:lstStyle>
          <a:p>
            <a:pPr>
              <a:defRPr/>
            </a:pPr>
            <a:fld id="{C8A00D67-75F4-4CEF-A84D-E4E4C44DF8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2594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3" tIns="47712" rIns="95423" bIns="47712" numCol="1" anchor="t" anchorCtr="0" compatLnSpc="1">
            <a:prstTxWarp prst="textNoShape">
              <a:avLst/>
            </a:prstTxWarp>
          </a:bodyPr>
          <a:lstStyle>
            <a:lvl1pPr defTabSz="954626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3" tIns="47712" rIns="95423" bIns="47712" numCol="1" anchor="t" anchorCtr="0" compatLnSpc="1">
            <a:prstTxWarp prst="textNoShape">
              <a:avLst/>
            </a:prstTxWarp>
          </a:bodyPr>
          <a:lstStyle>
            <a:lvl1pPr algn="r" defTabSz="954626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3" tIns="47712" rIns="95423" bIns="47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3" tIns="47712" rIns="95423" bIns="47712" numCol="1" anchor="b" anchorCtr="0" compatLnSpc="1">
            <a:prstTxWarp prst="textNoShape">
              <a:avLst/>
            </a:prstTxWarp>
          </a:bodyPr>
          <a:lstStyle>
            <a:lvl1pPr defTabSz="954626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3" tIns="47712" rIns="95423" bIns="47712" numCol="1" anchor="b" anchorCtr="0" compatLnSpc="1">
            <a:prstTxWarp prst="textNoShape">
              <a:avLst/>
            </a:prstTxWarp>
          </a:bodyPr>
          <a:lstStyle>
            <a:lvl1pPr algn="r" defTabSz="954626">
              <a:defRPr sz="1300"/>
            </a:lvl1pPr>
          </a:lstStyle>
          <a:p>
            <a:pPr>
              <a:defRPr/>
            </a:pPr>
            <a:fld id="{9B5A277B-D3FF-4946-9AC6-678B86B5C0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8430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41152">
              <a:defRPr sz="1500" b="1">
                <a:solidFill>
                  <a:schemeClr val="tx1"/>
                </a:solidFill>
                <a:latin typeface="Comic Sans MS" pitchFamily="66" charset="0"/>
              </a:defRPr>
            </a:lvl1pPr>
            <a:lvl2pPr marL="685817" indent="-263776" defTabSz="841152">
              <a:defRPr sz="1500" b="1">
                <a:solidFill>
                  <a:schemeClr val="tx1"/>
                </a:solidFill>
                <a:latin typeface="Comic Sans MS" pitchFamily="66" charset="0"/>
              </a:defRPr>
            </a:lvl2pPr>
            <a:lvl3pPr marL="1055103" indent="-211021" defTabSz="841152">
              <a:defRPr sz="1500" b="1">
                <a:solidFill>
                  <a:schemeClr val="tx1"/>
                </a:solidFill>
                <a:latin typeface="Comic Sans MS" pitchFamily="66" charset="0"/>
              </a:defRPr>
            </a:lvl3pPr>
            <a:lvl4pPr marL="1477145" indent="-211021" defTabSz="841152">
              <a:defRPr sz="1500" b="1">
                <a:solidFill>
                  <a:schemeClr val="tx1"/>
                </a:solidFill>
                <a:latin typeface="Comic Sans MS" pitchFamily="66" charset="0"/>
              </a:defRPr>
            </a:lvl4pPr>
            <a:lvl5pPr marL="1899186" indent="-211021" defTabSz="841152">
              <a:defRPr sz="1500" b="1">
                <a:solidFill>
                  <a:schemeClr val="tx1"/>
                </a:solidFill>
                <a:latin typeface="Comic Sans MS" pitchFamily="66" charset="0"/>
              </a:defRPr>
            </a:lvl5pPr>
            <a:lvl6pPr marL="2321227" indent="-211021" defTabSz="841152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Comic Sans MS" pitchFamily="66" charset="0"/>
              </a:defRPr>
            </a:lvl6pPr>
            <a:lvl7pPr marL="2743269" indent="-211021" defTabSz="841152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Comic Sans MS" pitchFamily="66" charset="0"/>
              </a:defRPr>
            </a:lvl7pPr>
            <a:lvl8pPr marL="3165310" indent="-211021" defTabSz="841152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Comic Sans MS" pitchFamily="66" charset="0"/>
              </a:defRPr>
            </a:lvl8pPr>
            <a:lvl9pPr marL="3587351" indent="-211021" defTabSz="841152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fld id="{2C59B6BD-7D38-4A04-A21F-836B3BE64572}" type="slidenum">
              <a:rPr lang="en-US" sz="1100" b="0">
                <a:solidFill>
                  <a:prstClr val="black"/>
                </a:solidFill>
                <a:latin typeface="Times New Roman" pitchFamily="18" charset="0"/>
              </a:rPr>
              <a:pPr/>
              <a:t>15</a:t>
            </a:fld>
            <a:endParaRPr lang="en-US" sz="1100" b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990" y="744670"/>
            <a:ext cx="4529667" cy="3714750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47" y="4706388"/>
            <a:ext cx="5436207" cy="445439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F1F94-1698-451D-AF06-D240F358123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0A4632-395C-4817-99EA-649F01F009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49938" y="260350"/>
            <a:ext cx="1817687" cy="5545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260350"/>
            <a:ext cx="5302250" cy="5545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F5876E-54D7-4A90-A47E-3C8D620369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6D9416-8AA5-4768-B8D4-7FC0923834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815983-EE18-42D8-BC7A-4E03F7C2C32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288" y="1125538"/>
            <a:ext cx="3559175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06863" y="1125538"/>
            <a:ext cx="3560762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9FB33-C68B-465B-9710-41B6AEC333F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FA4C5-3D4F-49F2-9430-5DCBC74764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18F98-E78E-4241-A84A-D59F9707A9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D1A01-1984-47DE-9735-8C770069DE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6C67FD-87C8-431C-A103-B9A6E1A9BF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4E63E-3823-4C77-A05B-4F7E585C9A2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125538"/>
            <a:ext cx="7272337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88913" y="6259513"/>
            <a:ext cx="47783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8885C31-9037-4551-8152-0B8457E0B8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260350"/>
            <a:ext cx="72009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pic>
        <p:nvPicPr>
          <p:cNvPr id="1029" name="Picture 9" descr="SCI_PPT_templ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429000" y="5646738"/>
            <a:ext cx="5715000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3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88350" y="115888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FF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 i="1">
          <a:solidFill>
            <a:srgbClr val="D60093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4"/>
          <p:cNvSpPr>
            <a:spLocks noGrp="1" noChangeArrowheads="1"/>
          </p:cNvSpPr>
          <p:nvPr>
            <p:ph type="title"/>
          </p:nvPr>
        </p:nvSpPr>
        <p:spPr>
          <a:xfrm>
            <a:off x="683568" y="404664"/>
            <a:ext cx="7200900" cy="576263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i="1" dirty="0" smtClean="0">
                <a:latin typeface="Arial" pitchFamily="34" charset="0"/>
                <a:cs typeface="Arial" pitchFamily="34" charset="0"/>
              </a:rPr>
              <a:t>MICE Resource-Loaded Schedule Review</a:t>
            </a:r>
            <a:br>
              <a:rPr lang="en-GB" i="1" dirty="0" smtClean="0">
                <a:latin typeface="Arial" pitchFamily="34" charset="0"/>
                <a:cs typeface="Arial" pitchFamily="34" charset="0"/>
              </a:rPr>
            </a:br>
            <a:r>
              <a:rPr lang="en-GB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Integration of MICE at RAL</a:t>
            </a: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05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7544" y="1484784"/>
            <a:ext cx="7993136" cy="467995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Historical constraints</a:t>
            </a:r>
          </a:p>
          <a:p>
            <a:pPr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integration</a:t>
            </a: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project described</a:t>
            </a:r>
          </a:p>
          <a:p>
            <a:pPr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Local organisation, safety and administration</a:t>
            </a:r>
          </a:p>
          <a:p>
            <a:pPr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The resources pool</a:t>
            </a:r>
          </a:p>
          <a:p>
            <a:pPr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Schedule considerations</a:t>
            </a:r>
          </a:p>
          <a:p>
            <a:pPr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Risks and contingencies</a:t>
            </a:r>
          </a:p>
          <a:p>
            <a:pPr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205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1C148-6906-49ED-9861-806591444A0E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2054" name="TextBox 6"/>
          <p:cNvSpPr txBox="1">
            <a:spLocks noChangeArrowheads="1"/>
          </p:cNvSpPr>
          <p:nvPr/>
        </p:nvSpPr>
        <p:spPr bwMode="auto">
          <a:xfrm>
            <a:off x="5016296" y="5046321"/>
            <a:ext cx="380104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i="1" dirty="0" smtClean="0"/>
              <a:t>Andy Nichols, STFC, RLSR, </a:t>
            </a:r>
            <a:r>
              <a:rPr lang="en-GB" i="1" dirty="0"/>
              <a:t>8</a:t>
            </a:r>
            <a:r>
              <a:rPr lang="en-GB" i="1" dirty="0" smtClean="0"/>
              <a:t>-5-13</a:t>
            </a:r>
            <a:endParaRPr lang="en-GB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67544" y="-11575"/>
            <a:ext cx="7200900" cy="576263"/>
          </a:xfrm>
        </p:spPr>
        <p:txBody>
          <a:bodyPr/>
          <a:lstStyle/>
          <a:p>
            <a:r>
              <a:rPr lang="en-GB" i="1" dirty="0" smtClean="0">
                <a:latin typeface="Arial" pitchFamily="34" charset="0"/>
                <a:cs typeface="Arial" pitchFamily="34" charset="0"/>
              </a:rPr>
              <a:t>The Construction Project Described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848872" cy="525658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For Step VI: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Re-locate downstream Spectrometer solenoid in Z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Install one focus coil module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With liquid or solid absorbers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Pre-assemble second RFCC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Turn thro’ 90 </a:t>
            </a:r>
            <a:r>
              <a:rPr lang="en-GB" i="1" dirty="0" err="1" smtClean="0">
                <a:latin typeface="Arial" pitchFamily="34" charset="0"/>
                <a:cs typeface="Arial" pitchFamily="34" charset="0"/>
              </a:rPr>
              <a:t>deg</a:t>
            </a: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Fit &amp; weld vac vessel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Install cavities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(note, this is presently an </a:t>
            </a:r>
            <a:r>
              <a:rPr lang="en-GB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open technical </a:t>
            </a:r>
            <a:r>
              <a:rPr lang="en-GB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issue – it </a:t>
            </a:r>
            <a:r>
              <a:rPr lang="en-GB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is not clear that it can be done in the MICE Hall</a:t>
            </a:r>
            <a:r>
              <a:rPr lang="en-GB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GB" i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Install second RFCC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Install third Focus coil module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Re-locate downstream spectrometer solenoid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Install LH2 system C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Install RF system B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As with Step IV, full electrical support for controls and powering</a:t>
            </a:r>
          </a:p>
          <a:p>
            <a:pPr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29F9FB6-76E6-4477-9542-B652E14D1A15}" type="slidenum">
              <a:rPr lang="en-GB" smtClean="0"/>
              <a:pPr/>
              <a:t>10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28565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67544" y="-11575"/>
            <a:ext cx="7200900" cy="576263"/>
          </a:xfrm>
        </p:spPr>
        <p:txBody>
          <a:bodyPr/>
          <a:lstStyle/>
          <a:p>
            <a:r>
              <a:rPr lang="en-GB" i="1" dirty="0" smtClean="0">
                <a:latin typeface="Arial" pitchFamily="34" charset="0"/>
                <a:cs typeface="Arial" pitchFamily="34" charset="0"/>
              </a:rPr>
              <a:t>Local organisation, safety and administration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848872" cy="525658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In STFC we are dependent on the goodwill and co-operation between Departments at DL and RAL, and also with the MICE collaboration members. The </a:t>
            </a:r>
            <a:r>
              <a:rPr lang="en-GB" i="1" u="sng" dirty="0" smtClean="0">
                <a:latin typeface="Arial" pitchFamily="34" charset="0"/>
                <a:cs typeface="Arial" pitchFamily="34" charset="0"/>
              </a:rPr>
              <a:t>integration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responsibilities are shared roughly like this: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DL Technology </a:t>
            </a:r>
            <a:r>
              <a:rPr lang="en-GB" i="1" dirty="0" err="1" smtClean="0">
                <a:latin typeface="Arial" pitchFamily="34" charset="0"/>
                <a:cs typeface="Arial" pitchFamily="34" charset="0"/>
              </a:rPr>
              <a:t>Dept</a:t>
            </a: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Electrical controls and powering, magnet requirements, specialised electrical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installation, detector and magnet survey, engineering design</a:t>
            </a: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RAL Technology </a:t>
            </a:r>
            <a:r>
              <a:rPr lang="en-GB" i="1" dirty="0" err="1" smtClean="0">
                <a:latin typeface="Arial" pitchFamily="34" charset="0"/>
                <a:cs typeface="Arial" pitchFamily="34" charset="0"/>
              </a:rPr>
              <a:t>Dept</a:t>
            </a: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Mechanical engineering, work package and project oversight, delegated responsibility for safety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DL </a:t>
            </a:r>
            <a:r>
              <a:rPr lang="en-GB" i="1" dirty="0" err="1" smtClean="0">
                <a:latin typeface="Arial" pitchFamily="34" charset="0"/>
                <a:cs typeface="Arial" pitchFamily="34" charset="0"/>
              </a:rPr>
              <a:t>AsTEC</a:t>
            </a: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Provision of RF hardware, testing and installation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RAL BPG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Civil and structural engineering, domestic electrical installations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ISIS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ancillary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plant Group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Air conditioning and chilled water supply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The MICE collaboration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Assistance with installation of their own usually delicate equipment</a:t>
            </a:r>
          </a:p>
          <a:p>
            <a:pPr marL="857250" lvl="1"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29F9FB6-76E6-4477-9542-B652E14D1A15}" type="slidenum">
              <a:rPr lang="en-GB" smtClean="0"/>
              <a:pPr/>
              <a:t>11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5385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67544" y="-11575"/>
            <a:ext cx="7200900" cy="576263"/>
          </a:xfrm>
        </p:spPr>
        <p:txBody>
          <a:bodyPr/>
          <a:lstStyle/>
          <a:p>
            <a:r>
              <a:rPr lang="en-GB" i="1" dirty="0" smtClean="0">
                <a:latin typeface="Arial" pitchFamily="34" charset="0"/>
                <a:cs typeface="Arial" pitchFamily="34" charset="0"/>
              </a:rPr>
              <a:t>Local organisation, safety and administration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848872" cy="525658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sz="1800" i="1" dirty="0" smtClean="0">
                <a:latin typeface="Arial" pitchFamily="34" charset="0"/>
                <a:cs typeface="Arial" pitchFamily="34" charset="0"/>
              </a:rPr>
              <a:t>The MICE Project Manager has delegated responsibility for safety across the whole project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We comply with the UK Construction Design and Maintenance (CDM) framework for construction projects and are assessed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regularly – </a:t>
            </a: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thi</a:t>
            </a: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 is a legal responsibility for STFC in the UK</a:t>
            </a:r>
            <a:endParaRPr lang="en-GB" i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Building and running an experiment at the same time is an unusual challenge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We must also comply with STFC safety codes of practice (SCP); these include: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Pressurised equipment 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Flammable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gases (DESEAR)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Lifting and handling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Oxygen deficiency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Electrical safety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Stray magnetic fields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And of course, many, many more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………..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Radiation safety is covered by the IRR99 framework by the RPS, Tim Hayler</a:t>
            </a:r>
            <a:endParaRPr lang="en-GB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The MICE Hall Manager is locally responsible for implementing all the above</a:t>
            </a:r>
          </a:p>
          <a:p>
            <a:pPr marL="857250" lvl="1"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29F9FB6-76E6-4477-9542-B652E14D1A15}" type="slidenum">
              <a:rPr lang="en-GB" smtClean="0"/>
              <a:pPr/>
              <a:t>12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0817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67544" y="-11575"/>
            <a:ext cx="7200900" cy="576263"/>
          </a:xfrm>
        </p:spPr>
        <p:txBody>
          <a:bodyPr/>
          <a:lstStyle/>
          <a:p>
            <a:r>
              <a:rPr lang="en-GB" i="1" dirty="0" smtClean="0">
                <a:latin typeface="Arial" pitchFamily="34" charset="0"/>
                <a:cs typeface="Arial" pitchFamily="34" charset="0"/>
              </a:rPr>
              <a:t>The Resources pool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251520" y="836712"/>
            <a:ext cx="7848872" cy="525658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i="1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MICE Integration Engineer – Jason Tarrant</a:t>
            </a:r>
          </a:p>
          <a:p>
            <a:pPr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In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the MICE hall as permanent staff we have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Hall Manager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GB" i="1" dirty="0" err="1" smtClean="0">
                <a:latin typeface="Arial" pitchFamily="34" charset="0"/>
                <a:cs typeface="Arial" pitchFamily="34" charset="0"/>
              </a:rPr>
              <a:t>A.Nichols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, acting, but UK funded vacancy in process)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One mechanical technician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en-GB" i="1" dirty="0" err="1" smtClean="0">
                <a:latin typeface="Arial" pitchFamily="34" charset="0"/>
                <a:cs typeface="Arial" pitchFamily="34" charset="0"/>
              </a:rPr>
              <a:t>M.Surman</a:t>
            </a: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One electrical technician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en-GB" i="1" dirty="0" err="1" smtClean="0">
                <a:latin typeface="Arial" pitchFamily="34" charset="0"/>
                <a:cs typeface="Arial" pitchFamily="34" charset="0"/>
              </a:rPr>
              <a:t>S.Windsor</a:t>
            </a: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One fitter/machinist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en-GB" i="1" dirty="0" err="1" smtClean="0">
                <a:latin typeface="Arial" pitchFamily="34" charset="0"/>
                <a:cs typeface="Arial" pitchFamily="34" charset="0"/>
              </a:rPr>
              <a:t>E.Capocci</a:t>
            </a: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marL="457200" lvl="1" indent="0">
              <a:buNone/>
            </a:pPr>
            <a:endParaRPr lang="en-GB" i="1" dirty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In general this has worked well</a:t>
            </a:r>
          </a:p>
          <a:p>
            <a:pPr lvl="1"/>
            <a:r>
              <a:rPr lang="en-GB" i="1" dirty="0" smtClean="0">
                <a:latin typeface="Arial" pitchFamily="34" charset="0"/>
                <a:cs typeface="Arial" pitchFamily="34" charset="0"/>
              </a:rPr>
              <a:t>Other departments provide their own staff for specific jobs that we pay for, for example installation of mezzanines, </a:t>
            </a:r>
            <a:r>
              <a:rPr lang="en-GB" i="1" dirty="0" err="1" smtClean="0">
                <a:latin typeface="Arial" pitchFamily="34" charset="0"/>
                <a:cs typeface="Arial" pitchFamily="34" charset="0"/>
              </a:rPr>
              <a:t>etc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; these are </a:t>
            </a:r>
            <a:r>
              <a:rPr lang="en-GB" i="1" dirty="0" err="1" smtClean="0">
                <a:latin typeface="Arial" pitchFamily="34" charset="0"/>
                <a:cs typeface="Arial" pitchFamily="34" charset="0"/>
              </a:rPr>
              <a:t>costed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 in the more detailed plans</a:t>
            </a:r>
          </a:p>
          <a:p>
            <a:pPr lvl="1">
              <a:buFont typeface="Arial" pitchFamily="34" charset="0"/>
              <a:buChar char="•"/>
            </a:pPr>
            <a:endParaRPr lang="en-GB" i="1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Other MICE-specific construction staff are included in detailed resource tables on %FTE basis as detailed by Alan Grant</a:t>
            </a:r>
          </a:p>
          <a:p>
            <a:pPr marL="857250" lvl="1"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29F9FB6-76E6-4477-9542-B652E14D1A15}" type="slidenum">
              <a:rPr lang="en-GB" smtClean="0"/>
              <a:pPr/>
              <a:t>13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4607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67544" y="-11575"/>
            <a:ext cx="7200900" cy="576263"/>
          </a:xfrm>
        </p:spPr>
        <p:txBody>
          <a:bodyPr/>
          <a:lstStyle/>
          <a:p>
            <a:r>
              <a:rPr lang="en-GB" i="1" dirty="0" smtClean="0">
                <a:latin typeface="Arial" pitchFamily="34" charset="0"/>
                <a:cs typeface="Arial" pitchFamily="34" charset="0"/>
              </a:rPr>
              <a:t>Schedule considerations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251520" y="836712"/>
            <a:ext cx="7848872" cy="525658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Despite the amount of discussion it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provokes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the schedule is easy to understand: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The construction is dependent on only a few very large deliverables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And on a flat funding profile in US and UK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Understand both the above and the rest falls into place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We think we are starting to understand them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The top level schedule is articulated by the Spokesman’s experimental schedule, reviewed at each CM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It takes into account practical and financial limitations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Detailed </a:t>
            </a:r>
            <a:r>
              <a:rPr lang="en-GB" i="1" dirty="0" err="1" smtClean="0">
                <a:latin typeface="Arial" pitchFamily="34" charset="0"/>
                <a:cs typeface="Arial" pitchFamily="34" charset="0"/>
              </a:rPr>
              <a:t>Ganntt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 charts are mapped onto it (Alan. Peter, Rich)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The detailed construction project is somewhat down the food chain, but: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Flexibility is the key, reacting to last minute changes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At this level there is not a detailed </a:t>
            </a:r>
            <a:r>
              <a:rPr lang="en-GB" i="1" dirty="0" err="1" smtClean="0">
                <a:latin typeface="Arial" pitchFamily="34" charset="0"/>
                <a:cs typeface="Arial" pitchFamily="34" charset="0"/>
              </a:rPr>
              <a:t>Ganntt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 chart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But we have strictly enforced weekly planning meetings to plan the next week’s work</a:t>
            </a:r>
          </a:p>
          <a:p>
            <a:pPr marL="857250" lvl="1"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29F9FB6-76E6-4477-9542-B652E14D1A15}" type="slidenum">
              <a:rPr lang="en-GB" smtClean="0"/>
              <a:pPr/>
              <a:t>14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43657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839788" y="260350"/>
            <a:ext cx="419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12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200">
                <a:solidFill>
                  <a:srgbClr val="000000"/>
                </a:solidFill>
                <a:latin typeface="Symbol" pitchFamily="18" charset="2"/>
              </a:rPr>
              <a:t>m</a:t>
            </a:r>
          </a:p>
        </p:txBody>
      </p:sp>
      <p:sp>
        <p:nvSpPr>
          <p:cNvPr id="11267" name="Line 3"/>
          <p:cNvSpPr>
            <a:spLocks noChangeShapeType="1"/>
          </p:cNvSpPr>
          <p:nvPr/>
        </p:nvSpPr>
        <p:spPr bwMode="auto">
          <a:xfrm>
            <a:off x="838200" y="1133475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268" name="Freeform 4"/>
          <p:cNvSpPr>
            <a:spLocks/>
          </p:cNvSpPr>
          <p:nvPr/>
        </p:nvSpPr>
        <p:spPr bwMode="auto">
          <a:xfrm>
            <a:off x="1257300" y="981075"/>
            <a:ext cx="1143000" cy="152400"/>
          </a:xfrm>
          <a:custGeom>
            <a:avLst/>
            <a:gdLst>
              <a:gd name="T0" fmla="*/ 0 w 720"/>
              <a:gd name="T1" fmla="*/ 2147483647 h 96"/>
              <a:gd name="T2" fmla="*/ 2147483647 w 720"/>
              <a:gd name="T3" fmla="*/ 2147483647 h 96"/>
              <a:gd name="T4" fmla="*/ 2147483647 w 720"/>
              <a:gd name="T5" fmla="*/ 0 h 96"/>
              <a:gd name="T6" fmla="*/ 0 60000 65536"/>
              <a:gd name="T7" fmla="*/ 0 60000 65536"/>
              <a:gd name="T8" fmla="*/ 0 60000 65536"/>
              <a:gd name="T9" fmla="*/ 0 w 720"/>
              <a:gd name="T10" fmla="*/ 0 h 96"/>
              <a:gd name="T11" fmla="*/ 720 w 720"/>
              <a:gd name="T12" fmla="*/ 96 h 9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20" h="96">
                <a:moveTo>
                  <a:pt x="0" y="96"/>
                </a:moveTo>
                <a:lnTo>
                  <a:pt x="40" y="80"/>
                </a:lnTo>
                <a:lnTo>
                  <a:pt x="72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269" name="Freeform 5"/>
          <p:cNvSpPr>
            <a:spLocks/>
          </p:cNvSpPr>
          <p:nvPr/>
        </p:nvSpPr>
        <p:spPr bwMode="auto">
          <a:xfrm>
            <a:off x="1314450" y="1158875"/>
            <a:ext cx="1181100" cy="127000"/>
          </a:xfrm>
          <a:custGeom>
            <a:avLst/>
            <a:gdLst>
              <a:gd name="T0" fmla="*/ 0 w 744"/>
              <a:gd name="T1" fmla="*/ 0 h 80"/>
              <a:gd name="T2" fmla="*/ 2147483647 w 744"/>
              <a:gd name="T3" fmla="*/ 2147483647 h 80"/>
              <a:gd name="T4" fmla="*/ 0 60000 65536"/>
              <a:gd name="T5" fmla="*/ 0 60000 65536"/>
              <a:gd name="T6" fmla="*/ 0 w 744"/>
              <a:gd name="T7" fmla="*/ 0 h 80"/>
              <a:gd name="T8" fmla="*/ 744 w 744"/>
              <a:gd name="T9" fmla="*/ 80 h 8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44" h="80">
                <a:moveTo>
                  <a:pt x="0" y="0"/>
                </a:moveTo>
                <a:lnTo>
                  <a:pt x="744" y="8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 flipV="1">
            <a:off x="1287463" y="903288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1346200" y="955675"/>
            <a:ext cx="139700" cy="342900"/>
          </a:xfrm>
          <a:prstGeom prst="rect">
            <a:avLst/>
          </a:prstGeom>
          <a:solidFill>
            <a:srgbClr val="00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600" b="1">
              <a:solidFill>
                <a:srgbClr val="000000"/>
              </a:solidFill>
            </a:endParaRP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2433638" y="898525"/>
            <a:ext cx="50800" cy="508000"/>
          </a:xfrm>
          <a:prstGeom prst="rect">
            <a:avLst/>
          </a:prstGeom>
          <a:solidFill>
            <a:srgbClr val="C0C0C0"/>
          </a:solidFill>
          <a:ln w="412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600" b="1">
              <a:solidFill>
                <a:srgbClr val="000000"/>
              </a:solidFill>
            </a:endParaRPr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 flipV="1">
            <a:off x="2382838" y="906463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2735263" y="0"/>
            <a:ext cx="3111500" cy="584200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dirty="0" err="1">
                <a:solidFill>
                  <a:srgbClr val="000000"/>
                </a:solidFill>
              </a:rPr>
              <a:t>Provisional</a:t>
            </a:r>
            <a:r>
              <a:rPr lang="fr-CH" dirty="0">
                <a:solidFill>
                  <a:srgbClr val="000000"/>
                </a:solidFill>
              </a:rPr>
              <a:t> MICE SCHEDULE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dirty="0">
                <a:solidFill>
                  <a:srgbClr val="000000"/>
                </a:solidFill>
              </a:rPr>
              <a:t>update: May 2013</a:t>
            </a:r>
          </a:p>
        </p:txBody>
      </p:sp>
      <p:sp>
        <p:nvSpPr>
          <p:cNvPr id="11275" name="Text Box 12"/>
          <p:cNvSpPr txBox="1">
            <a:spLocks noChangeArrowheads="1"/>
          </p:cNvSpPr>
          <p:nvPr/>
        </p:nvSpPr>
        <p:spPr bwMode="auto">
          <a:xfrm>
            <a:off x="3543300" y="836613"/>
            <a:ext cx="1141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3300FF"/>
                </a:solidFill>
                <a:latin typeface="Times New Roman" pitchFamily="18" charset="0"/>
              </a:rPr>
              <a:t>STEP I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11276" name="Text Box 13"/>
          <p:cNvSpPr txBox="1">
            <a:spLocks noChangeArrowheads="1"/>
          </p:cNvSpPr>
          <p:nvPr/>
        </p:nvSpPr>
        <p:spPr bwMode="auto">
          <a:xfrm>
            <a:off x="-546100" y="2092325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12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1277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83"/>
          <a:stretch>
            <a:fillRect/>
          </a:stretch>
        </p:blipFill>
        <p:spPr bwMode="auto">
          <a:xfrm>
            <a:off x="2997200" y="1906588"/>
            <a:ext cx="454025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12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8" name="Rectangle 15"/>
          <p:cNvSpPr>
            <a:spLocks noChangeArrowheads="1"/>
          </p:cNvSpPr>
          <p:nvPr/>
        </p:nvSpPr>
        <p:spPr bwMode="auto">
          <a:xfrm>
            <a:off x="3987800" y="2373313"/>
            <a:ext cx="787400" cy="2921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600" b="1">
              <a:solidFill>
                <a:srgbClr val="000000"/>
              </a:solidFill>
            </a:endParaRPr>
          </a:p>
        </p:txBody>
      </p:sp>
      <p:grpSp>
        <p:nvGrpSpPr>
          <p:cNvPr id="11279" name="Group 16"/>
          <p:cNvGrpSpPr>
            <a:grpSpLocks/>
          </p:cNvGrpSpPr>
          <p:nvPr/>
        </p:nvGrpSpPr>
        <p:grpSpPr bwMode="auto">
          <a:xfrm rot="10800000">
            <a:off x="3517900" y="2703513"/>
            <a:ext cx="1422400" cy="106362"/>
            <a:chOff x="1064" y="2024"/>
            <a:chExt cx="896" cy="67"/>
          </a:xfrm>
        </p:grpSpPr>
        <p:sp>
          <p:nvSpPr>
            <p:cNvPr id="11368" name="Rectangle 17"/>
            <p:cNvSpPr>
              <a:spLocks noChangeArrowheads="1"/>
            </p:cNvSpPr>
            <p:nvPr/>
          </p:nvSpPr>
          <p:spPr bwMode="auto">
            <a:xfrm>
              <a:off x="1064" y="2024"/>
              <a:ext cx="896" cy="64"/>
            </a:xfrm>
            <a:prstGeom prst="rect">
              <a:avLst/>
            </a:prstGeom>
            <a:solidFill>
              <a:srgbClr val="DDDDDD"/>
            </a:solidFill>
            <a:ln w="63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69" name="Rectangle 18"/>
            <p:cNvSpPr>
              <a:spLocks noChangeArrowheads="1"/>
            </p:cNvSpPr>
            <p:nvPr/>
          </p:nvSpPr>
          <p:spPr bwMode="auto">
            <a:xfrm>
              <a:off x="1152" y="2056"/>
              <a:ext cx="504" cy="2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70" name="Rectangle 19"/>
            <p:cNvSpPr>
              <a:spLocks noChangeArrowheads="1"/>
            </p:cNvSpPr>
            <p:nvPr/>
          </p:nvSpPr>
          <p:spPr bwMode="auto">
            <a:xfrm>
              <a:off x="1672" y="2040"/>
              <a:ext cx="48" cy="5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71" name="Rectangle 20"/>
            <p:cNvSpPr>
              <a:spLocks noChangeArrowheads="1"/>
            </p:cNvSpPr>
            <p:nvPr/>
          </p:nvSpPr>
          <p:spPr bwMode="auto">
            <a:xfrm>
              <a:off x="1744" y="2048"/>
              <a:ext cx="88" cy="3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72" name="Rectangle 21"/>
            <p:cNvSpPr>
              <a:spLocks noChangeArrowheads="1"/>
            </p:cNvSpPr>
            <p:nvPr/>
          </p:nvSpPr>
          <p:spPr bwMode="auto">
            <a:xfrm>
              <a:off x="1856" y="2048"/>
              <a:ext cx="88" cy="3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73" name="Rectangle 22"/>
            <p:cNvSpPr>
              <a:spLocks noChangeArrowheads="1"/>
            </p:cNvSpPr>
            <p:nvPr/>
          </p:nvSpPr>
          <p:spPr bwMode="auto">
            <a:xfrm>
              <a:off x="1080" y="2040"/>
              <a:ext cx="48" cy="5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11280" name="Group 23"/>
          <p:cNvGrpSpPr>
            <a:grpSpLocks/>
          </p:cNvGrpSpPr>
          <p:nvPr/>
        </p:nvGrpSpPr>
        <p:grpSpPr bwMode="auto">
          <a:xfrm flipH="1">
            <a:off x="3517900" y="2233613"/>
            <a:ext cx="1422400" cy="106362"/>
            <a:chOff x="1064" y="2024"/>
            <a:chExt cx="896" cy="67"/>
          </a:xfrm>
        </p:grpSpPr>
        <p:sp>
          <p:nvSpPr>
            <p:cNvPr id="11362" name="Rectangle 24"/>
            <p:cNvSpPr>
              <a:spLocks noChangeArrowheads="1"/>
            </p:cNvSpPr>
            <p:nvPr/>
          </p:nvSpPr>
          <p:spPr bwMode="auto">
            <a:xfrm>
              <a:off x="1064" y="2024"/>
              <a:ext cx="896" cy="64"/>
            </a:xfrm>
            <a:prstGeom prst="rect">
              <a:avLst/>
            </a:prstGeom>
            <a:solidFill>
              <a:srgbClr val="DDDDDD"/>
            </a:solidFill>
            <a:ln w="63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63" name="Rectangle 25"/>
            <p:cNvSpPr>
              <a:spLocks noChangeArrowheads="1"/>
            </p:cNvSpPr>
            <p:nvPr/>
          </p:nvSpPr>
          <p:spPr bwMode="auto">
            <a:xfrm>
              <a:off x="1152" y="2056"/>
              <a:ext cx="504" cy="2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64" name="Rectangle 26"/>
            <p:cNvSpPr>
              <a:spLocks noChangeArrowheads="1"/>
            </p:cNvSpPr>
            <p:nvPr/>
          </p:nvSpPr>
          <p:spPr bwMode="auto">
            <a:xfrm>
              <a:off x="1672" y="2040"/>
              <a:ext cx="48" cy="5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65" name="Rectangle 27"/>
            <p:cNvSpPr>
              <a:spLocks noChangeArrowheads="1"/>
            </p:cNvSpPr>
            <p:nvPr/>
          </p:nvSpPr>
          <p:spPr bwMode="auto">
            <a:xfrm>
              <a:off x="1744" y="2048"/>
              <a:ext cx="88" cy="3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66" name="Rectangle 28"/>
            <p:cNvSpPr>
              <a:spLocks noChangeArrowheads="1"/>
            </p:cNvSpPr>
            <p:nvPr/>
          </p:nvSpPr>
          <p:spPr bwMode="auto">
            <a:xfrm>
              <a:off x="1856" y="2048"/>
              <a:ext cx="88" cy="3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67" name="Rectangle 29"/>
            <p:cNvSpPr>
              <a:spLocks noChangeArrowheads="1"/>
            </p:cNvSpPr>
            <p:nvPr/>
          </p:nvSpPr>
          <p:spPr bwMode="auto">
            <a:xfrm>
              <a:off x="1080" y="2040"/>
              <a:ext cx="48" cy="5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</p:grpSp>
      <p:sp>
        <p:nvSpPr>
          <p:cNvPr id="11281" name="Line 30"/>
          <p:cNvSpPr>
            <a:spLocks noChangeShapeType="1"/>
          </p:cNvSpPr>
          <p:nvPr/>
        </p:nvSpPr>
        <p:spPr bwMode="auto">
          <a:xfrm flipV="1">
            <a:off x="5003800" y="2284413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282" name="Rectangle 31"/>
          <p:cNvSpPr>
            <a:spLocks noChangeArrowheads="1"/>
          </p:cNvSpPr>
          <p:nvPr/>
        </p:nvSpPr>
        <p:spPr bwMode="auto">
          <a:xfrm>
            <a:off x="1676400" y="2373313"/>
            <a:ext cx="787400" cy="2921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600" b="1">
              <a:solidFill>
                <a:srgbClr val="000000"/>
              </a:solidFill>
            </a:endParaRPr>
          </a:p>
        </p:txBody>
      </p:sp>
      <p:sp>
        <p:nvSpPr>
          <p:cNvPr id="11283" name="Line 32"/>
          <p:cNvSpPr>
            <a:spLocks noChangeShapeType="1"/>
          </p:cNvSpPr>
          <p:nvPr/>
        </p:nvSpPr>
        <p:spPr bwMode="auto">
          <a:xfrm>
            <a:off x="-127000" y="2525713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284" name="Line 33"/>
          <p:cNvSpPr>
            <a:spLocks noChangeShapeType="1"/>
          </p:cNvSpPr>
          <p:nvPr/>
        </p:nvSpPr>
        <p:spPr bwMode="auto">
          <a:xfrm>
            <a:off x="1562100" y="2373313"/>
            <a:ext cx="0" cy="3048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285" name="Freeform 34"/>
          <p:cNvSpPr>
            <a:spLocks/>
          </p:cNvSpPr>
          <p:nvPr/>
        </p:nvSpPr>
        <p:spPr bwMode="auto">
          <a:xfrm>
            <a:off x="292100" y="2373313"/>
            <a:ext cx="1143000" cy="152400"/>
          </a:xfrm>
          <a:custGeom>
            <a:avLst/>
            <a:gdLst>
              <a:gd name="T0" fmla="*/ 0 w 720"/>
              <a:gd name="T1" fmla="*/ 2147483647 h 96"/>
              <a:gd name="T2" fmla="*/ 2147483647 w 720"/>
              <a:gd name="T3" fmla="*/ 2147483647 h 96"/>
              <a:gd name="T4" fmla="*/ 2147483647 w 720"/>
              <a:gd name="T5" fmla="*/ 0 h 96"/>
              <a:gd name="T6" fmla="*/ 0 60000 65536"/>
              <a:gd name="T7" fmla="*/ 0 60000 65536"/>
              <a:gd name="T8" fmla="*/ 0 60000 65536"/>
              <a:gd name="T9" fmla="*/ 0 w 720"/>
              <a:gd name="T10" fmla="*/ 0 h 96"/>
              <a:gd name="T11" fmla="*/ 720 w 720"/>
              <a:gd name="T12" fmla="*/ 96 h 9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20" h="96">
                <a:moveTo>
                  <a:pt x="0" y="96"/>
                </a:moveTo>
                <a:lnTo>
                  <a:pt x="40" y="80"/>
                </a:lnTo>
                <a:lnTo>
                  <a:pt x="72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286" name="Freeform 35"/>
          <p:cNvSpPr>
            <a:spLocks/>
          </p:cNvSpPr>
          <p:nvPr/>
        </p:nvSpPr>
        <p:spPr bwMode="auto">
          <a:xfrm>
            <a:off x="330200" y="2551113"/>
            <a:ext cx="1181100" cy="127000"/>
          </a:xfrm>
          <a:custGeom>
            <a:avLst/>
            <a:gdLst>
              <a:gd name="T0" fmla="*/ 0 w 744"/>
              <a:gd name="T1" fmla="*/ 0 h 80"/>
              <a:gd name="T2" fmla="*/ 2147483647 w 744"/>
              <a:gd name="T3" fmla="*/ 2147483647 h 80"/>
              <a:gd name="T4" fmla="*/ 0 60000 65536"/>
              <a:gd name="T5" fmla="*/ 0 60000 65536"/>
              <a:gd name="T6" fmla="*/ 0 w 744"/>
              <a:gd name="T7" fmla="*/ 0 h 80"/>
              <a:gd name="T8" fmla="*/ 744 w 744"/>
              <a:gd name="T9" fmla="*/ 80 h 8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44" h="80">
                <a:moveTo>
                  <a:pt x="0" y="0"/>
                </a:moveTo>
                <a:lnTo>
                  <a:pt x="744" y="8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287" name="Line 36"/>
          <p:cNvSpPr>
            <a:spLocks noChangeShapeType="1"/>
          </p:cNvSpPr>
          <p:nvPr/>
        </p:nvSpPr>
        <p:spPr bwMode="auto">
          <a:xfrm flipV="1">
            <a:off x="322263" y="2295525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288" name="Line 37"/>
          <p:cNvSpPr>
            <a:spLocks noChangeShapeType="1"/>
          </p:cNvSpPr>
          <p:nvPr/>
        </p:nvSpPr>
        <p:spPr bwMode="auto">
          <a:xfrm flipV="1">
            <a:off x="1498600" y="2297113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grpSp>
        <p:nvGrpSpPr>
          <p:cNvPr id="11289" name="Group 38"/>
          <p:cNvGrpSpPr>
            <a:grpSpLocks/>
          </p:cNvGrpSpPr>
          <p:nvPr/>
        </p:nvGrpSpPr>
        <p:grpSpPr bwMode="auto">
          <a:xfrm>
            <a:off x="1524000" y="2233613"/>
            <a:ext cx="1422400" cy="106362"/>
            <a:chOff x="1064" y="2024"/>
            <a:chExt cx="896" cy="67"/>
          </a:xfrm>
        </p:grpSpPr>
        <p:sp>
          <p:nvSpPr>
            <p:cNvPr id="11356" name="Rectangle 39"/>
            <p:cNvSpPr>
              <a:spLocks noChangeArrowheads="1"/>
            </p:cNvSpPr>
            <p:nvPr/>
          </p:nvSpPr>
          <p:spPr bwMode="auto">
            <a:xfrm>
              <a:off x="1064" y="2024"/>
              <a:ext cx="896" cy="64"/>
            </a:xfrm>
            <a:prstGeom prst="rect">
              <a:avLst/>
            </a:prstGeom>
            <a:solidFill>
              <a:srgbClr val="DDDDDD"/>
            </a:solidFill>
            <a:ln w="63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57" name="Rectangle 40"/>
            <p:cNvSpPr>
              <a:spLocks noChangeArrowheads="1"/>
            </p:cNvSpPr>
            <p:nvPr/>
          </p:nvSpPr>
          <p:spPr bwMode="auto">
            <a:xfrm>
              <a:off x="1152" y="2056"/>
              <a:ext cx="504" cy="2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58" name="Rectangle 41"/>
            <p:cNvSpPr>
              <a:spLocks noChangeArrowheads="1"/>
            </p:cNvSpPr>
            <p:nvPr/>
          </p:nvSpPr>
          <p:spPr bwMode="auto">
            <a:xfrm>
              <a:off x="1672" y="2040"/>
              <a:ext cx="48" cy="5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59" name="Rectangle 42"/>
            <p:cNvSpPr>
              <a:spLocks noChangeArrowheads="1"/>
            </p:cNvSpPr>
            <p:nvPr/>
          </p:nvSpPr>
          <p:spPr bwMode="auto">
            <a:xfrm>
              <a:off x="1744" y="2048"/>
              <a:ext cx="88" cy="3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60" name="Rectangle 43"/>
            <p:cNvSpPr>
              <a:spLocks noChangeArrowheads="1"/>
            </p:cNvSpPr>
            <p:nvPr/>
          </p:nvSpPr>
          <p:spPr bwMode="auto">
            <a:xfrm>
              <a:off x="1856" y="2048"/>
              <a:ext cx="88" cy="3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61" name="Rectangle 44"/>
            <p:cNvSpPr>
              <a:spLocks noChangeArrowheads="1"/>
            </p:cNvSpPr>
            <p:nvPr/>
          </p:nvSpPr>
          <p:spPr bwMode="auto">
            <a:xfrm>
              <a:off x="1080" y="2040"/>
              <a:ext cx="48" cy="5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11290" name="Group 45"/>
          <p:cNvGrpSpPr>
            <a:grpSpLocks/>
          </p:cNvGrpSpPr>
          <p:nvPr/>
        </p:nvGrpSpPr>
        <p:grpSpPr bwMode="auto">
          <a:xfrm flipV="1">
            <a:off x="1524000" y="2703513"/>
            <a:ext cx="1422400" cy="106362"/>
            <a:chOff x="1064" y="2024"/>
            <a:chExt cx="896" cy="67"/>
          </a:xfrm>
        </p:grpSpPr>
        <p:sp>
          <p:nvSpPr>
            <p:cNvPr id="11350" name="Rectangle 46"/>
            <p:cNvSpPr>
              <a:spLocks noChangeArrowheads="1"/>
            </p:cNvSpPr>
            <p:nvPr/>
          </p:nvSpPr>
          <p:spPr bwMode="auto">
            <a:xfrm>
              <a:off x="1064" y="2024"/>
              <a:ext cx="896" cy="64"/>
            </a:xfrm>
            <a:prstGeom prst="rect">
              <a:avLst/>
            </a:prstGeom>
            <a:solidFill>
              <a:srgbClr val="DDDDDD"/>
            </a:solidFill>
            <a:ln w="63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51" name="Rectangle 47"/>
            <p:cNvSpPr>
              <a:spLocks noChangeArrowheads="1"/>
            </p:cNvSpPr>
            <p:nvPr/>
          </p:nvSpPr>
          <p:spPr bwMode="auto">
            <a:xfrm>
              <a:off x="1152" y="2056"/>
              <a:ext cx="504" cy="2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52" name="Rectangle 48"/>
            <p:cNvSpPr>
              <a:spLocks noChangeArrowheads="1"/>
            </p:cNvSpPr>
            <p:nvPr/>
          </p:nvSpPr>
          <p:spPr bwMode="auto">
            <a:xfrm>
              <a:off x="1672" y="2040"/>
              <a:ext cx="48" cy="5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53" name="Rectangle 49"/>
            <p:cNvSpPr>
              <a:spLocks noChangeArrowheads="1"/>
            </p:cNvSpPr>
            <p:nvPr/>
          </p:nvSpPr>
          <p:spPr bwMode="auto">
            <a:xfrm>
              <a:off x="1744" y="2048"/>
              <a:ext cx="88" cy="3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54" name="Rectangle 50"/>
            <p:cNvSpPr>
              <a:spLocks noChangeArrowheads="1"/>
            </p:cNvSpPr>
            <p:nvPr/>
          </p:nvSpPr>
          <p:spPr bwMode="auto">
            <a:xfrm>
              <a:off x="1856" y="2048"/>
              <a:ext cx="88" cy="3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55" name="Rectangle 51"/>
            <p:cNvSpPr>
              <a:spLocks noChangeArrowheads="1"/>
            </p:cNvSpPr>
            <p:nvPr/>
          </p:nvSpPr>
          <p:spPr bwMode="auto">
            <a:xfrm>
              <a:off x="1080" y="2040"/>
              <a:ext cx="48" cy="5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</p:grpSp>
      <p:sp>
        <p:nvSpPr>
          <p:cNvPr id="11291" name="Text Box 52"/>
          <p:cNvSpPr txBox="1">
            <a:spLocks noChangeArrowheads="1"/>
          </p:cNvSpPr>
          <p:nvPr/>
        </p:nvSpPr>
        <p:spPr bwMode="auto">
          <a:xfrm>
            <a:off x="-165100" y="2066925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12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292" name="Rectangle 53"/>
          <p:cNvSpPr>
            <a:spLocks noChangeArrowheads="1"/>
          </p:cNvSpPr>
          <p:nvPr/>
        </p:nvSpPr>
        <p:spPr bwMode="auto">
          <a:xfrm>
            <a:off x="368300" y="2347913"/>
            <a:ext cx="139700" cy="342900"/>
          </a:xfrm>
          <a:prstGeom prst="rect">
            <a:avLst/>
          </a:prstGeom>
          <a:solidFill>
            <a:srgbClr val="00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600" b="1">
              <a:solidFill>
                <a:srgbClr val="000000"/>
              </a:solidFill>
            </a:endParaRPr>
          </a:p>
        </p:txBody>
      </p:sp>
      <p:sp>
        <p:nvSpPr>
          <p:cNvPr id="11293" name="Rectangle 54"/>
          <p:cNvSpPr>
            <a:spLocks noChangeArrowheads="1"/>
          </p:cNvSpPr>
          <p:nvPr/>
        </p:nvSpPr>
        <p:spPr bwMode="auto">
          <a:xfrm>
            <a:off x="5054600" y="2246313"/>
            <a:ext cx="50800" cy="508000"/>
          </a:xfrm>
          <a:prstGeom prst="rect">
            <a:avLst/>
          </a:prstGeom>
          <a:solidFill>
            <a:srgbClr val="C0C0C0"/>
          </a:solidFill>
          <a:ln w="412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600" b="1">
              <a:solidFill>
                <a:srgbClr val="000000"/>
              </a:solidFill>
            </a:endParaRPr>
          </a:p>
        </p:txBody>
      </p:sp>
      <p:sp>
        <p:nvSpPr>
          <p:cNvPr id="11294" name="Text Box 55"/>
          <p:cNvSpPr txBox="1">
            <a:spLocks noChangeArrowheads="1"/>
          </p:cNvSpPr>
          <p:nvPr/>
        </p:nvSpPr>
        <p:spPr bwMode="auto">
          <a:xfrm>
            <a:off x="-558800" y="3057525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12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295" name="Text Box 56"/>
          <p:cNvSpPr txBox="1">
            <a:spLocks noChangeArrowheads="1"/>
          </p:cNvSpPr>
          <p:nvPr/>
        </p:nvSpPr>
        <p:spPr bwMode="auto">
          <a:xfrm>
            <a:off x="-558800" y="3057525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12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296" name="Text Box 57"/>
          <p:cNvSpPr txBox="1">
            <a:spLocks noChangeArrowheads="1"/>
          </p:cNvSpPr>
          <p:nvPr/>
        </p:nvSpPr>
        <p:spPr bwMode="auto">
          <a:xfrm>
            <a:off x="6105525" y="2278063"/>
            <a:ext cx="1362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3300FF"/>
                </a:solidFill>
                <a:latin typeface="Times New Roman" pitchFamily="18" charset="0"/>
              </a:rPr>
              <a:t>STEP IV</a:t>
            </a:r>
            <a:endParaRPr lang="en-GB" sz="2400">
              <a:solidFill>
                <a:srgbClr val="3300FF"/>
              </a:solidFill>
              <a:latin typeface="Times New Roman" pitchFamily="18" charset="0"/>
            </a:endParaRPr>
          </a:p>
        </p:txBody>
      </p:sp>
      <p:sp>
        <p:nvSpPr>
          <p:cNvPr id="11297" name="Text Box 58"/>
          <p:cNvSpPr txBox="1">
            <a:spLocks noChangeArrowheads="1"/>
          </p:cNvSpPr>
          <p:nvPr/>
        </p:nvSpPr>
        <p:spPr bwMode="auto">
          <a:xfrm>
            <a:off x="7547683" y="2177604"/>
            <a:ext cx="1462260" cy="107721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0" i="1" dirty="0" smtClean="0">
                <a:solidFill>
                  <a:srgbClr val="0000FF"/>
                </a:solidFill>
              </a:rPr>
              <a:t>(Q2 2014,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0" i="1" dirty="0" smtClean="0">
                <a:solidFill>
                  <a:srgbClr val="0000FF"/>
                </a:solidFill>
              </a:rPr>
              <a:t>no </a:t>
            </a:r>
            <a:r>
              <a:rPr lang="fr-CH" b="0" i="1" dirty="0" err="1" smtClean="0">
                <a:solidFill>
                  <a:srgbClr val="0000FF"/>
                </a:solidFill>
              </a:rPr>
              <a:t>field</a:t>
            </a:r>
            <a:r>
              <a:rPr lang="fr-CH" b="0" i="1" dirty="0" smtClean="0">
                <a:solidFill>
                  <a:srgbClr val="0000FF"/>
                </a:solidFill>
              </a:rPr>
              <a:t>)</a:t>
            </a:r>
            <a:r>
              <a:rPr lang="fr-CH" dirty="0" smtClean="0">
                <a:solidFill>
                  <a:srgbClr val="0000FF"/>
                </a:solidFill>
              </a:rPr>
              <a:t>  </a:t>
            </a:r>
            <a:endParaRPr lang="fr-CH" dirty="0">
              <a:solidFill>
                <a:srgbClr val="0000FF"/>
              </a:solidFill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dirty="0">
                <a:solidFill>
                  <a:srgbClr val="0000FF"/>
                </a:solidFill>
              </a:rPr>
              <a:t> </a:t>
            </a:r>
            <a:r>
              <a:rPr lang="fr-CH" dirty="0" smtClean="0">
                <a:solidFill>
                  <a:srgbClr val="0000FF"/>
                </a:solidFill>
              </a:rPr>
              <a:t>Q1 2015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dirty="0">
                <a:solidFill>
                  <a:srgbClr val="0000FF"/>
                </a:solidFill>
              </a:rPr>
              <a:t>t</a:t>
            </a:r>
            <a:r>
              <a:rPr lang="fr-CH" dirty="0" smtClean="0">
                <a:solidFill>
                  <a:srgbClr val="0000FF"/>
                </a:solidFill>
              </a:rPr>
              <a:t>o Q1 2016 </a:t>
            </a:r>
            <a:endParaRPr lang="fr-CH" dirty="0">
              <a:solidFill>
                <a:srgbClr val="0000FF"/>
              </a:solidFill>
            </a:endParaRPr>
          </a:p>
        </p:txBody>
      </p:sp>
      <p:pic>
        <p:nvPicPr>
          <p:cNvPr id="11298" name="Picture 1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53" r="22989"/>
          <a:stretch>
            <a:fillRect/>
          </a:stretch>
        </p:blipFill>
        <p:spPr bwMode="auto">
          <a:xfrm>
            <a:off x="2905125" y="4265613"/>
            <a:ext cx="3227388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12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99" name="Text Box 104"/>
          <p:cNvSpPr txBox="1">
            <a:spLocks noChangeArrowheads="1"/>
          </p:cNvSpPr>
          <p:nvPr/>
        </p:nvSpPr>
        <p:spPr bwMode="auto">
          <a:xfrm>
            <a:off x="-609600" y="4240213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12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300" name="Rectangle 105"/>
          <p:cNvSpPr>
            <a:spLocks noChangeArrowheads="1"/>
          </p:cNvSpPr>
          <p:nvPr/>
        </p:nvSpPr>
        <p:spPr bwMode="auto">
          <a:xfrm>
            <a:off x="1612900" y="4737100"/>
            <a:ext cx="787400" cy="2921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600" b="1">
              <a:solidFill>
                <a:srgbClr val="000000"/>
              </a:solidFill>
            </a:endParaRPr>
          </a:p>
        </p:txBody>
      </p:sp>
      <p:sp>
        <p:nvSpPr>
          <p:cNvPr id="11301" name="Line 106"/>
          <p:cNvSpPr>
            <a:spLocks noChangeShapeType="1"/>
          </p:cNvSpPr>
          <p:nvPr/>
        </p:nvSpPr>
        <p:spPr bwMode="auto">
          <a:xfrm>
            <a:off x="-190500" y="48895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302" name="Line 107"/>
          <p:cNvSpPr>
            <a:spLocks noChangeShapeType="1"/>
          </p:cNvSpPr>
          <p:nvPr/>
        </p:nvSpPr>
        <p:spPr bwMode="auto">
          <a:xfrm>
            <a:off x="1498600" y="4737100"/>
            <a:ext cx="0" cy="3048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303" name="Freeform 108"/>
          <p:cNvSpPr>
            <a:spLocks/>
          </p:cNvSpPr>
          <p:nvPr/>
        </p:nvSpPr>
        <p:spPr bwMode="auto">
          <a:xfrm>
            <a:off x="228600" y="4737100"/>
            <a:ext cx="1143000" cy="152400"/>
          </a:xfrm>
          <a:custGeom>
            <a:avLst/>
            <a:gdLst>
              <a:gd name="T0" fmla="*/ 0 w 720"/>
              <a:gd name="T1" fmla="*/ 2147483647 h 96"/>
              <a:gd name="T2" fmla="*/ 2147483647 w 720"/>
              <a:gd name="T3" fmla="*/ 2147483647 h 96"/>
              <a:gd name="T4" fmla="*/ 2147483647 w 720"/>
              <a:gd name="T5" fmla="*/ 0 h 96"/>
              <a:gd name="T6" fmla="*/ 0 60000 65536"/>
              <a:gd name="T7" fmla="*/ 0 60000 65536"/>
              <a:gd name="T8" fmla="*/ 0 60000 65536"/>
              <a:gd name="T9" fmla="*/ 0 w 720"/>
              <a:gd name="T10" fmla="*/ 0 h 96"/>
              <a:gd name="T11" fmla="*/ 720 w 720"/>
              <a:gd name="T12" fmla="*/ 96 h 9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20" h="96">
                <a:moveTo>
                  <a:pt x="0" y="96"/>
                </a:moveTo>
                <a:lnTo>
                  <a:pt x="40" y="80"/>
                </a:lnTo>
                <a:lnTo>
                  <a:pt x="72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304" name="Freeform 109"/>
          <p:cNvSpPr>
            <a:spLocks/>
          </p:cNvSpPr>
          <p:nvPr/>
        </p:nvSpPr>
        <p:spPr bwMode="auto">
          <a:xfrm>
            <a:off x="266700" y="4914900"/>
            <a:ext cx="1181100" cy="127000"/>
          </a:xfrm>
          <a:custGeom>
            <a:avLst/>
            <a:gdLst>
              <a:gd name="T0" fmla="*/ 0 w 744"/>
              <a:gd name="T1" fmla="*/ 0 h 80"/>
              <a:gd name="T2" fmla="*/ 2147483647 w 744"/>
              <a:gd name="T3" fmla="*/ 2147483647 h 80"/>
              <a:gd name="T4" fmla="*/ 0 60000 65536"/>
              <a:gd name="T5" fmla="*/ 0 60000 65536"/>
              <a:gd name="T6" fmla="*/ 0 w 744"/>
              <a:gd name="T7" fmla="*/ 0 h 80"/>
              <a:gd name="T8" fmla="*/ 744 w 744"/>
              <a:gd name="T9" fmla="*/ 80 h 8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44" h="80">
                <a:moveTo>
                  <a:pt x="0" y="0"/>
                </a:moveTo>
                <a:lnTo>
                  <a:pt x="744" y="8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305" name="Line 110"/>
          <p:cNvSpPr>
            <a:spLocks noChangeShapeType="1"/>
          </p:cNvSpPr>
          <p:nvPr/>
        </p:nvSpPr>
        <p:spPr bwMode="auto">
          <a:xfrm flipV="1">
            <a:off x="258763" y="4659313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306" name="Line 111"/>
          <p:cNvSpPr>
            <a:spLocks noChangeShapeType="1"/>
          </p:cNvSpPr>
          <p:nvPr/>
        </p:nvSpPr>
        <p:spPr bwMode="auto">
          <a:xfrm flipV="1">
            <a:off x="1435100" y="4660900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grpSp>
        <p:nvGrpSpPr>
          <p:cNvPr id="11307" name="Group 112"/>
          <p:cNvGrpSpPr>
            <a:grpSpLocks/>
          </p:cNvGrpSpPr>
          <p:nvPr/>
        </p:nvGrpSpPr>
        <p:grpSpPr bwMode="auto">
          <a:xfrm>
            <a:off x="1460500" y="4597400"/>
            <a:ext cx="1422400" cy="106363"/>
            <a:chOff x="1064" y="2024"/>
            <a:chExt cx="896" cy="67"/>
          </a:xfrm>
        </p:grpSpPr>
        <p:sp>
          <p:nvSpPr>
            <p:cNvPr id="11344" name="Rectangle 113"/>
            <p:cNvSpPr>
              <a:spLocks noChangeArrowheads="1"/>
            </p:cNvSpPr>
            <p:nvPr/>
          </p:nvSpPr>
          <p:spPr bwMode="auto">
            <a:xfrm>
              <a:off x="1064" y="2024"/>
              <a:ext cx="896" cy="64"/>
            </a:xfrm>
            <a:prstGeom prst="rect">
              <a:avLst/>
            </a:prstGeom>
            <a:solidFill>
              <a:srgbClr val="DDDDDD"/>
            </a:solidFill>
            <a:ln w="63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45" name="Rectangle 114"/>
            <p:cNvSpPr>
              <a:spLocks noChangeArrowheads="1"/>
            </p:cNvSpPr>
            <p:nvPr/>
          </p:nvSpPr>
          <p:spPr bwMode="auto">
            <a:xfrm>
              <a:off x="1152" y="2056"/>
              <a:ext cx="504" cy="2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46" name="Rectangle 115"/>
            <p:cNvSpPr>
              <a:spLocks noChangeArrowheads="1"/>
            </p:cNvSpPr>
            <p:nvPr/>
          </p:nvSpPr>
          <p:spPr bwMode="auto">
            <a:xfrm>
              <a:off x="1672" y="2040"/>
              <a:ext cx="48" cy="5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47" name="Rectangle 116"/>
            <p:cNvSpPr>
              <a:spLocks noChangeArrowheads="1"/>
            </p:cNvSpPr>
            <p:nvPr/>
          </p:nvSpPr>
          <p:spPr bwMode="auto">
            <a:xfrm>
              <a:off x="1744" y="2048"/>
              <a:ext cx="88" cy="3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48" name="Rectangle 117"/>
            <p:cNvSpPr>
              <a:spLocks noChangeArrowheads="1"/>
            </p:cNvSpPr>
            <p:nvPr/>
          </p:nvSpPr>
          <p:spPr bwMode="auto">
            <a:xfrm>
              <a:off x="1856" y="2048"/>
              <a:ext cx="88" cy="3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49" name="Rectangle 118"/>
            <p:cNvSpPr>
              <a:spLocks noChangeArrowheads="1"/>
            </p:cNvSpPr>
            <p:nvPr/>
          </p:nvSpPr>
          <p:spPr bwMode="auto">
            <a:xfrm>
              <a:off x="1080" y="2040"/>
              <a:ext cx="48" cy="5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11308" name="Group 119"/>
          <p:cNvGrpSpPr>
            <a:grpSpLocks/>
          </p:cNvGrpSpPr>
          <p:nvPr/>
        </p:nvGrpSpPr>
        <p:grpSpPr bwMode="auto">
          <a:xfrm flipV="1">
            <a:off x="1460500" y="5067300"/>
            <a:ext cx="1422400" cy="106363"/>
            <a:chOff x="1064" y="2024"/>
            <a:chExt cx="896" cy="67"/>
          </a:xfrm>
        </p:grpSpPr>
        <p:sp>
          <p:nvSpPr>
            <p:cNvPr id="11338" name="Rectangle 120"/>
            <p:cNvSpPr>
              <a:spLocks noChangeArrowheads="1"/>
            </p:cNvSpPr>
            <p:nvPr/>
          </p:nvSpPr>
          <p:spPr bwMode="auto">
            <a:xfrm>
              <a:off x="1064" y="2024"/>
              <a:ext cx="896" cy="64"/>
            </a:xfrm>
            <a:prstGeom prst="rect">
              <a:avLst/>
            </a:prstGeom>
            <a:solidFill>
              <a:srgbClr val="DDDDDD"/>
            </a:solidFill>
            <a:ln w="63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39" name="Rectangle 121"/>
            <p:cNvSpPr>
              <a:spLocks noChangeArrowheads="1"/>
            </p:cNvSpPr>
            <p:nvPr/>
          </p:nvSpPr>
          <p:spPr bwMode="auto">
            <a:xfrm>
              <a:off x="1152" y="2056"/>
              <a:ext cx="504" cy="2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40" name="Rectangle 122"/>
            <p:cNvSpPr>
              <a:spLocks noChangeArrowheads="1"/>
            </p:cNvSpPr>
            <p:nvPr/>
          </p:nvSpPr>
          <p:spPr bwMode="auto">
            <a:xfrm>
              <a:off x="1672" y="2040"/>
              <a:ext cx="48" cy="5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41" name="Rectangle 123"/>
            <p:cNvSpPr>
              <a:spLocks noChangeArrowheads="1"/>
            </p:cNvSpPr>
            <p:nvPr/>
          </p:nvSpPr>
          <p:spPr bwMode="auto">
            <a:xfrm>
              <a:off x="1744" y="2048"/>
              <a:ext cx="88" cy="3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42" name="Rectangle 124"/>
            <p:cNvSpPr>
              <a:spLocks noChangeArrowheads="1"/>
            </p:cNvSpPr>
            <p:nvPr/>
          </p:nvSpPr>
          <p:spPr bwMode="auto">
            <a:xfrm>
              <a:off x="1856" y="2048"/>
              <a:ext cx="88" cy="3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43" name="Rectangle 125"/>
            <p:cNvSpPr>
              <a:spLocks noChangeArrowheads="1"/>
            </p:cNvSpPr>
            <p:nvPr/>
          </p:nvSpPr>
          <p:spPr bwMode="auto">
            <a:xfrm>
              <a:off x="1080" y="2040"/>
              <a:ext cx="48" cy="5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</p:grpSp>
      <p:sp>
        <p:nvSpPr>
          <p:cNvPr id="11309" name="Text Box 126"/>
          <p:cNvSpPr txBox="1">
            <a:spLocks noChangeArrowheads="1"/>
          </p:cNvSpPr>
          <p:nvPr/>
        </p:nvSpPr>
        <p:spPr bwMode="auto">
          <a:xfrm>
            <a:off x="-228600" y="3786188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12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310" name="Rectangle 127"/>
          <p:cNvSpPr>
            <a:spLocks noChangeArrowheads="1"/>
          </p:cNvSpPr>
          <p:nvPr/>
        </p:nvSpPr>
        <p:spPr bwMode="auto">
          <a:xfrm>
            <a:off x="304800" y="4711700"/>
            <a:ext cx="139700" cy="342900"/>
          </a:xfrm>
          <a:prstGeom prst="rect">
            <a:avLst/>
          </a:prstGeom>
          <a:solidFill>
            <a:srgbClr val="00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600" b="1">
              <a:solidFill>
                <a:srgbClr val="000000"/>
              </a:solidFill>
            </a:endParaRPr>
          </a:p>
        </p:txBody>
      </p:sp>
      <p:sp>
        <p:nvSpPr>
          <p:cNvPr id="11311" name="Rectangle 128"/>
          <p:cNvSpPr>
            <a:spLocks noChangeArrowheads="1"/>
          </p:cNvSpPr>
          <p:nvPr/>
        </p:nvSpPr>
        <p:spPr bwMode="auto">
          <a:xfrm>
            <a:off x="6616700" y="4724400"/>
            <a:ext cx="787400" cy="2921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600" b="1">
              <a:solidFill>
                <a:srgbClr val="000000"/>
              </a:solidFill>
            </a:endParaRPr>
          </a:p>
        </p:txBody>
      </p:sp>
      <p:grpSp>
        <p:nvGrpSpPr>
          <p:cNvPr id="11312" name="Group 129"/>
          <p:cNvGrpSpPr>
            <a:grpSpLocks/>
          </p:cNvGrpSpPr>
          <p:nvPr/>
        </p:nvGrpSpPr>
        <p:grpSpPr bwMode="auto">
          <a:xfrm rot="10800000">
            <a:off x="6146800" y="5054600"/>
            <a:ext cx="1422400" cy="106363"/>
            <a:chOff x="1064" y="2024"/>
            <a:chExt cx="896" cy="67"/>
          </a:xfrm>
        </p:grpSpPr>
        <p:sp>
          <p:nvSpPr>
            <p:cNvPr id="11332" name="Rectangle 130"/>
            <p:cNvSpPr>
              <a:spLocks noChangeArrowheads="1"/>
            </p:cNvSpPr>
            <p:nvPr/>
          </p:nvSpPr>
          <p:spPr bwMode="auto">
            <a:xfrm>
              <a:off x="1064" y="2024"/>
              <a:ext cx="896" cy="64"/>
            </a:xfrm>
            <a:prstGeom prst="rect">
              <a:avLst/>
            </a:prstGeom>
            <a:solidFill>
              <a:srgbClr val="DDDDDD"/>
            </a:solidFill>
            <a:ln w="63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33" name="Rectangle 131"/>
            <p:cNvSpPr>
              <a:spLocks noChangeArrowheads="1"/>
            </p:cNvSpPr>
            <p:nvPr/>
          </p:nvSpPr>
          <p:spPr bwMode="auto">
            <a:xfrm>
              <a:off x="1152" y="2056"/>
              <a:ext cx="504" cy="2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34" name="Rectangle 132"/>
            <p:cNvSpPr>
              <a:spLocks noChangeArrowheads="1"/>
            </p:cNvSpPr>
            <p:nvPr/>
          </p:nvSpPr>
          <p:spPr bwMode="auto">
            <a:xfrm>
              <a:off x="1672" y="2040"/>
              <a:ext cx="48" cy="5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35" name="Rectangle 133"/>
            <p:cNvSpPr>
              <a:spLocks noChangeArrowheads="1"/>
            </p:cNvSpPr>
            <p:nvPr/>
          </p:nvSpPr>
          <p:spPr bwMode="auto">
            <a:xfrm>
              <a:off x="1744" y="2048"/>
              <a:ext cx="88" cy="3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36" name="Rectangle 134"/>
            <p:cNvSpPr>
              <a:spLocks noChangeArrowheads="1"/>
            </p:cNvSpPr>
            <p:nvPr/>
          </p:nvSpPr>
          <p:spPr bwMode="auto">
            <a:xfrm>
              <a:off x="1856" y="2048"/>
              <a:ext cx="88" cy="3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37" name="Rectangle 135"/>
            <p:cNvSpPr>
              <a:spLocks noChangeArrowheads="1"/>
            </p:cNvSpPr>
            <p:nvPr/>
          </p:nvSpPr>
          <p:spPr bwMode="auto">
            <a:xfrm>
              <a:off x="1080" y="2040"/>
              <a:ext cx="48" cy="5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11313" name="Group 136"/>
          <p:cNvGrpSpPr>
            <a:grpSpLocks/>
          </p:cNvGrpSpPr>
          <p:nvPr/>
        </p:nvGrpSpPr>
        <p:grpSpPr bwMode="auto">
          <a:xfrm flipH="1">
            <a:off x="6146800" y="4584700"/>
            <a:ext cx="1422400" cy="106363"/>
            <a:chOff x="1064" y="2024"/>
            <a:chExt cx="896" cy="67"/>
          </a:xfrm>
        </p:grpSpPr>
        <p:sp>
          <p:nvSpPr>
            <p:cNvPr id="11326" name="Rectangle 137"/>
            <p:cNvSpPr>
              <a:spLocks noChangeArrowheads="1"/>
            </p:cNvSpPr>
            <p:nvPr/>
          </p:nvSpPr>
          <p:spPr bwMode="auto">
            <a:xfrm>
              <a:off x="1064" y="2024"/>
              <a:ext cx="896" cy="64"/>
            </a:xfrm>
            <a:prstGeom prst="rect">
              <a:avLst/>
            </a:prstGeom>
            <a:solidFill>
              <a:srgbClr val="DDDDDD"/>
            </a:solidFill>
            <a:ln w="63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27" name="Rectangle 138"/>
            <p:cNvSpPr>
              <a:spLocks noChangeArrowheads="1"/>
            </p:cNvSpPr>
            <p:nvPr/>
          </p:nvSpPr>
          <p:spPr bwMode="auto">
            <a:xfrm>
              <a:off x="1152" y="2056"/>
              <a:ext cx="504" cy="2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28" name="Rectangle 139"/>
            <p:cNvSpPr>
              <a:spLocks noChangeArrowheads="1"/>
            </p:cNvSpPr>
            <p:nvPr/>
          </p:nvSpPr>
          <p:spPr bwMode="auto">
            <a:xfrm>
              <a:off x="1672" y="2040"/>
              <a:ext cx="48" cy="5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29" name="Rectangle 140"/>
            <p:cNvSpPr>
              <a:spLocks noChangeArrowheads="1"/>
            </p:cNvSpPr>
            <p:nvPr/>
          </p:nvSpPr>
          <p:spPr bwMode="auto">
            <a:xfrm>
              <a:off x="1744" y="2048"/>
              <a:ext cx="88" cy="3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30" name="Rectangle 141"/>
            <p:cNvSpPr>
              <a:spLocks noChangeArrowheads="1"/>
            </p:cNvSpPr>
            <p:nvPr/>
          </p:nvSpPr>
          <p:spPr bwMode="auto">
            <a:xfrm>
              <a:off x="1856" y="2048"/>
              <a:ext cx="88" cy="3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31" name="Rectangle 142"/>
            <p:cNvSpPr>
              <a:spLocks noChangeArrowheads="1"/>
            </p:cNvSpPr>
            <p:nvPr/>
          </p:nvSpPr>
          <p:spPr bwMode="auto">
            <a:xfrm>
              <a:off x="1080" y="2040"/>
              <a:ext cx="48" cy="5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</p:grpSp>
      <p:sp>
        <p:nvSpPr>
          <p:cNvPr id="11314" name="Line 143"/>
          <p:cNvSpPr>
            <a:spLocks noChangeShapeType="1"/>
          </p:cNvSpPr>
          <p:nvPr/>
        </p:nvSpPr>
        <p:spPr bwMode="auto">
          <a:xfrm flipV="1">
            <a:off x="7632700" y="4635500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315" name="Rectangle 144"/>
          <p:cNvSpPr>
            <a:spLocks noChangeArrowheads="1"/>
          </p:cNvSpPr>
          <p:nvPr/>
        </p:nvSpPr>
        <p:spPr bwMode="auto">
          <a:xfrm>
            <a:off x="7683500" y="4597400"/>
            <a:ext cx="50800" cy="508000"/>
          </a:xfrm>
          <a:prstGeom prst="rect">
            <a:avLst/>
          </a:prstGeom>
          <a:solidFill>
            <a:srgbClr val="C0C0C0"/>
          </a:solidFill>
          <a:ln w="412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600" b="1">
              <a:solidFill>
                <a:srgbClr val="000000"/>
              </a:solidFill>
            </a:endParaRPr>
          </a:p>
        </p:txBody>
      </p:sp>
      <p:sp>
        <p:nvSpPr>
          <p:cNvPr id="11316" name="Text Box 145"/>
          <p:cNvSpPr txBox="1">
            <a:spLocks noChangeArrowheads="1"/>
          </p:cNvSpPr>
          <p:nvPr/>
        </p:nvSpPr>
        <p:spPr bwMode="auto">
          <a:xfrm>
            <a:off x="7781925" y="4086225"/>
            <a:ext cx="1362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STEP</a:t>
            </a:r>
            <a:r>
              <a:rPr lang="en-US" sz="2400">
                <a:solidFill>
                  <a:srgbClr val="FF3399"/>
                </a:solidFill>
                <a:latin typeface="Times New Roman" pitchFamily="18" charset="0"/>
              </a:rPr>
              <a:t> </a:t>
            </a: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VI</a:t>
            </a:r>
            <a:endParaRPr lang="en-GB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317" name="Line 147"/>
          <p:cNvSpPr>
            <a:spLocks noChangeShapeType="1"/>
          </p:cNvSpPr>
          <p:nvPr/>
        </p:nvSpPr>
        <p:spPr bwMode="auto">
          <a:xfrm flipV="1">
            <a:off x="5330825" y="2211388"/>
            <a:ext cx="0" cy="568325"/>
          </a:xfrm>
          <a:prstGeom prst="line">
            <a:avLst/>
          </a:prstGeom>
          <a:noFill/>
          <a:ln w="3810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318" name="Text Box 149"/>
          <p:cNvSpPr txBox="1">
            <a:spLocks noChangeArrowheads="1"/>
          </p:cNvSpPr>
          <p:nvPr/>
        </p:nvSpPr>
        <p:spPr bwMode="auto">
          <a:xfrm>
            <a:off x="7458075" y="274638"/>
            <a:ext cx="13811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800000"/>
                </a:solidFill>
              </a:rPr>
              <a:t>Run date:</a:t>
            </a:r>
          </a:p>
        </p:txBody>
      </p:sp>
      <p:sp>
        <p:nvSpPr>
          <p:cNvPr id="11319" name="Line 150"/>
          <p:cNvSpPr>
            <a:spLocks noChangeShapeType="1"/>
          </p:cNvSpPr>
          <p:nvPr/>
        </p:nvSpPr>
        <p:spPr bwMode="auto">
          <a:xfrm flipV="1">
            <a:off x="2700338" y="865188"/>
            <a:ext cx="0" cy="568325"/>
          </a:xfrm>
          <a:prstGeom prst="line">
            <a:avLst/>
          </a:prstGeom>
          <a:noFill/>
          <a:ln w="3810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320" name="Text Box 151"/>
          <p:cNvSpPr txBox="1">
            <a:spLocks noChangeArrowheads="1"/>
          </p:cNvSpPr>
          <p:nvPr/>
        </p:nvSpPr>
        <p:spPr bwMode="auto">
          <a:xfrm>
            <a:off x="6862553" y="960438"/>
            <a:ext cx="21226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3300FF"/>
                </a:solidFill>
              </a:rPr>
              <a:t>EMR run July 2013</a:t>
            </a:r>
            <a:endParaRPr lang="fr-CH" dirty="0">
              <a:solidFill>
                <a:srgbClr val="3300FF"/>
              </a:solidFill>
            </a:endParaRPr>
          </a:p>
        </p:txBody>
      </p:sp>
      <p:sp>
        <p:nvSpPr>
          <p:cNvPr id="11321" name="Line 153"/>
          <p:cNvSpPr>
            <a:spLocks noChangeShapeType="1"/>
          </p:cNvSpPr>
          <p:nvPr/>
        </p:nvSpPr>
        <p:spPr bwMode="auto">
          <a:xfrm flipV="1">
            <a:off x="7969250" y="4572000"/>
            <a:ext cx="0" cy="568325"/>
          </a:xfrm>
          <a:prstGeom prst="line">
            <a:avLst/>
          </a:prstGeom>
          <a:noFill/>
          <a:ln w="3810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322" name="TextBox 151"/>
          <p:cNvSpPr txBox="1">
            <a:spLocks noChangeArrowheads="1"/>
          </p:cNvSpPr>
          <p:nvPr/>
        </p:nvSpPr>
        <p:spPr bwMode="auto">
          <a:xfrm>
            <a:off x="298450" y="3573463"/>
            <a:ext cx="21542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>
                <a:solidFill>
                  <a:srgbClr val="0000FF"/>
                </a:solidFill>
              </a:rPr>
              <a:t>Under construction:</a:t>
            </a:r>
            <a:endParaRPr lang="en-US">
              <a:solidFill>
                <a:srgbClr val="0000FF"/>
              </a:solidFill>
            </a:endParaRPr>
          </a:p>
        </p:txBody>
      </p:sp>
      <p:sp>
        <p:nvSpPr>
          <p:cNvPr id="11323" name="TextBox 151"/>
          <p:cNvSpPr txBox="1">
            <a:spLocks noChangeArrowheads="1"/>
          </p:cNvSpPr>
          <p:nvPr/>
        </p:nvSpPr>
        <p:spPr bwMode="auto">
          <a:xfrm>
            <a:off x="5965825" y="5500508"/>
            <a:ext cx="3193503" cy="5847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dirty="0" smtClean="0">
                <a:solidFill>
                  <a:srgbClr val="000000"/>
                </a:solidFill>
              </a:rPr>
              <a:t>Possible </a:t>
            </a:r>
            <a:r>
              <a:rPr lang="fr-CH" dirty="0" err="1" smtClean="0">
                <a:solidFill>
                  <a:srgbClr val="000000"/>
                </a:solidFill>
              </a:rPr>
              <a:t>Step</a:t>
            </a:r>
            <a:r>
              <a:rPr lang="fr-CH" dirty="0" smtClean="0">
                <a:solidFill>
                  <a:srgbClr val="000000"/>
                </a:solidFill>
              </a:rPr>
              <a:t> </a:t>
            </a:r>
            <a:r>
              <a:rPr lang="fr-CH" dirty="0">
                <a:solidFill>
                  <a:srgbClr val="000000"/>
                </a:solidFill>
              </a:rPr>
              <a:t>V </a:t>
            </a:r>
            <a:r>
              <a:rPr lang="fr-CH" dirty="0" err="1" smtClean="0">
                <a:solidFill>
                  <a:srgbClr val="000000"/>
                </a:solidFill>
              </a:rPr>
              <a:t>run</a:t>
            </a:r>
            <a:r>
              <a:rPr lang="fr-CH" dirty="0" smtClean="0">
                <a:solidFill>
                  <a:srgbClr val="000000"/>
                </a:solidFill>
              </a:rPr>
              <a:t> Q4 2017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</a:rPr>
              <a:t>          Step VI        2019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05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6"/>
          <p:cNvSpPr txBox="1">
            <a:spLocks noChangeArrowheads="1"/>
          </p:cNvSpPr>
          <p:nvPr/>
        </p:nvSpPr>
        <p:spPr bwMode="auto">
          <a:xfrm>
            <a:off x="3059113" y="333375"/>
            <a:ext cx="26654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800" i="1"/>
              <a:t>STEP IV</a:t>
            </a:r>
          </a:p>
        </p:txBody>
      </p:sp>
      <p:pic>
        <p:nvPicPr>
          <p:cNvPr id="1945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50813"/>
            <a:ext cx="1152525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12" descr="Step4-04.jpg"/>
          <p:cNvPicPr>
            <a:picLocks noChangeAspect="1"/>
          </p:cNvPicPr>
          <p:nvPr/>
        </p:nvPicPr>
        <p:blipFill>
          <a:blip r:embed="rId3" cstate="print"/>
          <a:srcRect l="4326" t="5478" r="10626" b="17999"/>
          <a:stretch>
            <a:fillRect/>
          </a:stretch>
        </p:blipFill>
        <p:spPr bwMode="auto">
          <a:xfrm>
            <a:off x="0" y="2276872"/>
            <a:ext cx="5364163" cy="313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150" name="Group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342501"/>
              </p:ext>
            </p:extLst>
          </p:nvPr>
        </p:nvGraphicFramePr>
        <p:xfrm>
          <a:off x="5580112" y="908720"/>
          <a:ext cx="3309938" cy="3646170"/>
        </p:xfrm>
        <a:graphic>
          <a:graphicData uri="http://schemas.openxmlformats.org/drawingml/2006/table">
            <a:tbl>
              <a:tblPr/>
              <a:tblGrid>
                <a:gridCol w="2374900"/>
                <a:gridCol w="935038"/>
              </a:tblGrid>
              <a:tr h="238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Subsystem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Date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Spectrometer solenoid #1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Jul 2013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Spectrometer solenoid #2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Sep 2013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Fibre tracker #1 + #2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Ready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Focus coil #1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Sep ’13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LH</a:t>
                      </a:r>
                      <a:r>
                        <a:rPr kumimoji="0" lang="en-GB" sz="12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system A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TBC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Solid absorber(s)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TBC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Liquid absorber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Ready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Diffuser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Ready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charset="0"/>
                          <a:cs typeface="Arial" charset="0"/>
                        </a:rPr>
                        <a:t>Virostek plate &amp; TOF cage </a:t>
                      </a:r>
                      <a:r>
                        <a:rPr kumimoji="0" lang="en-GB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assy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Ready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Substation upgrade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Ready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EMR installation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Jul 2013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Radiation shutter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Ready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AFC Moving platform #1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Ready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SS platforms Installation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Ready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Magnetic shielding Review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Aug 2013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505" name="TextBox 14"/>
          <p:cNvSpPr txBox="1">
            <a:spLocks noChangeArrowheads="1"/>
          </p:cNvSpPr>
          <p:nvPr/>
        </p:nvSpPr>
        <p:spPr bwMode="auto">
          <a:xfrm>
            <a:off x="467544" y="5753329"/>
            <a:ext cx="34563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2000" i="1" dirty="0">
                <a:solidFill>
                  <a:srgbClr val="0000FF"/>
                </a:solidFill>
              </a:rPr>
              <a:t>Step IV </a:t>
            </a:r>
            <a:r>
              <a:rPr lang="en-GB" sz="2000" i="1" dirty="0" smtClean="0">
                <a:solidFill>
                  <a:srgbClr val="0000FF"/>
                </a:solidFill>
              </a:rPr>
              <a:t>ready</a:t>
            </a:r>
            <a:r>
              <a:rPr lang="en-GB" sz="2000" i="1" dirty="0">
                <a:solidFill>
                  <a:srgbClr val="0000FF"/>
                </a:solidFill>
              </a:rPr>
              <a:t> </a:t>
            </a:r>
            <a:r>
              <a:rPr lang="en-GB" sz="2000" i="1" dirty="0" smtClean="0">
                <a:solidFill>
                  <a:srgbClr val="0000FF"/>
                </a:solidFill>
              </a:rPr>
              <a:t>August, 2014</a:t>
            </a:r>
            <a:endParaRPr lang="en-GB" sz="2000" i="1" u="sng" dirty="0">
              <a:solidFill>
                <a:srgbClr val="0000FF"/>
              </a:solidFill>
            </a:endParaRPr>
          </a:p>
        </p:txBody>
      </p:sp>
      <p:pic>
        <p:nvPicPr>
          <p:cNvPr id="1950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31888"/>
            <a:ext cx="4787900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7982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6"/>
          <p:cNvSpPr txBox="1">
            <a:spLocks noChangeArrowheads="1"/>
          </p:cNvSpPr>
          <p:nvPr/>
        </p:nvSpPr>
        <p:spPr bwMode="auto">
          <a:xfrm>
            <a:off x="3059113" y="333375"/>
            <a:ext cx="266541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sz="2800" i="1"/>
              <a:t>STEP VI</a:t>
            </a:r>
          </a:p>
        </p:txBody>
      </p:sp>
      <p:pic>
        <p:nvPicPr>
          <p:cNvPr id="6147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50813"/>
            <a:ext cx="1152525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89" name="TextBox 14"/>
          <p:cNvSpPr txBox="1">
            <a:spLocks noChangeArrowheads="1"/>
          </p:cNvSpPr>
          <p:nvPr/>
        </p:nvSpPr>
        <p:spPr bwMode="auto">
          <a:xfrm>
            <a:off x="468313" y="5732463"/>
            <a:ext cx="3455987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sz="2000" i="1" dirty="0">
                <a:solidFill>
                  <a:srgbClr val="0000FF"/>
                </a:solidFill>
              </a:rPr>
              <a:t>Step VI target date....</a:t>
            </a:r>
            <a:r>
              <a:rPr lang="en-GB" sz="2000" i="1" u="sng" dirty="0" smtClean="0">
                <a:solidFill>
                  <a:srgbClr val="0000FF"/>
                </a:solidFill>
              </a:rPr>
              <a:t>2019</a:t>
            </a:r>
            <a:endParaRPr lang="en-GB" sz="2000" i="1" u="sng" dirty="0">
              <a:solidFill>
                <a:srgbClr val="0000FF"/>
              </a:solidFill>
            </a:endParaRPr>
          </a:p>
        </p:txBody>
      </p:sp>
      <p:pic>
        <p:nvPicPr>
          <p:cNvPr id="6190" name="Picture 7" descr="Step6-0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065270"/>
            <a:ext cx="7992814" cy="452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91" name="TextBox 8"/>
          <p:cNvSpPr txBox="1">
            <a:spLocks noChangeArrowheads="1"/>
          </p:cNvSpPr>
          <p:nvPr/>
        </p:nvSpPr>
        <p:spPr bwMode="auto">
          <a:xfrm rot="-2700000">
            <a:off x="2065431" y="2735262"/>
            <a:ext cx="44164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3600" i="1" dirty="0">
                <a:solidFill>
                  <a:srgbClr val="FF0000"/>
                </a:solidFill>
              </a:rPr>
              <a:t>Under Construction!!</a:t>
            </a:r>
          </a:p>
        </p:txBody>
      </p:sp>
    </p:spTree>
    <p:extLst>
      <p:ext uri="{BB962C8B-B14F-4D97-AF65-F5344CB8AC3E}">
        <p14:creationId xmlns:p14="http://schemas.microsoft.com/office/powerpoint/2010/main" val="287994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67544" y="-11575"/>
            <a:ext cx="7200900" cy="576263"/>
          </a:xfrm>
        </p:spPr>
        <p:txBody>
          <a:bodyPr/>
          <a:lstStyle/>
          <a:p>
            <a:r>
              <a:rPr lang="en-GB" i="1" dirty="0" smtClean="0">
                <a:latin typeface="Arial" pitchFamily="34" charset="0"/>
                <a:cs typeface="Arial" pitchFamily="34" charset="0"/>
              </a:rPr>
              <a:t>Risks and </a:t>
            </a:r>
            <a:r>
              <a:rPr lang="en-GB" i="1" dirty="0" err="1" smtClean="0">
                <a:latin typeface="Arial" pitchFamily="34" charset="0"/>
                <a:cs typeface="Arial" pitchFamily="34" charset="0"/>
              </a:rPr>
              <a:t>contigencies</a:t>
            </a:r>
            <a:endParaRPr lang="en-GB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0" y="548680"/>
            <a:ext cx="7848872" cy="525658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Some of the more prominent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integration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risks and their effects: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Late delivery of equipment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Cost of keeping the ‘standing army’ employed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Adverse affect on staff morale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Protracted commissioning, due to technical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problems, specifically running the magnets together</a:t>
            </a: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Need to draw in new skills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Pressure on staff and building space from other projects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MICE has little autonomy or bargaining power  when team-building or negotiating for space, both of the above risks will increase this pressure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CDS review at RAL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Not clear how this will affect BPG work on MICE – it may be that more work is loaded  directly onto projects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Living with financial pressure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Might be forced to go more slowly with the same amount of staff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Technical de-scope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Could be forced either by the above, or by technical problems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err="1" smtClean="0">
                <a:latin typeface="Arial" pitchFamily="34" charset="0"/>
                <a:cs typeface="Arial" pitchFamily="34" charset="0"/>
              </a:rPr>
              <a:t>Ie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 magnets or RF not working to spec</a:t>
            </a:r>
          </a:p>
          <a:p>
            <a:pPr marL="800100" lvl="1"/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2"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marL="857250" lvl="1"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29F9FB6-76E6-4477-9542-B652E14D1A15}" type="slidenum">
              <a:rPr lang="en-GB" smtClean="0"/>
              <a:pPr/>
              <a:t>18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18161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67544" y="-11575"/>
            <a:ext cx="7200900" cy="576263"/>
          </a:xfrm>
        </p:spPr>
        <p:txBody>
          <a:bodyPr/>
          <a:lstStyle/>
          <a:p>
            <a:r>
              <a:rPr lang="en-GB" i="1" dirty="0" smtClean="0">
                <a:latin typeface="Arial" pitchFamily="34" charset="0"/>
                <a:cs typeface="Arial" pitchFamily="34" charset="0"/>
              </a:rPr>
              <a:t>Risks and </a:t>
            </a:r>
            <a:r>
              <a:rPr lang="en-GB" i="1" dirty="0" err="1" smtClean="0">
                <a:latin typeface="Arial" pitchFamily="34" charset="0"/>
                <a:cs typeface="Arial" pitchFamily="34" charset="0"/>
              </a:rPr>
              <a:t>contigencies</a:t>
            </a:r>
            <a:endParaRPr lang="en-GB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0" y="548680"/>
            <a:ext cx="7848872" cy="5256584"/>
          </a:xfrm>
        </p:spPr>
        <p:txBody>
          <a:bodyPr/>
          <a:lstStyle/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Shortage of critical skills</a:t>
            </a: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For example, the Hall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Manager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Magnet engineer/expert</a:t>
            </a: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Management interference when team-building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Very important that MICE takes leading role when selecting staff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And that unsuitable staff are not ‘given’  to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us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Simple ‘things don’t fit’ type of problems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Jason is working on uniform engineering approach, controlled through MICE Technical Board, but we can still be caught out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MICE is driven now by one parametric CAD assembly model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Consequences are of course delay and cost</a:t>
            </a: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marL="514350" lvl="1" indent="0">
              <a:buNone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2"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marL="857250" lvl="1"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29F9FB6-76E6-4477-9542-B652E14D1A15}" type="slidenum">
              <a:rPr lang="en-GB" smtClean="0"/>
              <a:pPr/>
              <a:t>19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07816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7200900" cy="576263"/>
          </a:xfrm>
        </p:spPr>
        <p:txBody>
          <a:bodyPr/>
          <a:lstStyle/>
          <a:p>
            <a:r>
              <a:rPr lang="en-GB" i="1" dirty="0" smtClean="0">
                <a:latin typeface="Arial" pitchFamily="34" charset="0"/>
                <a:cs typeface="Arial" pitchFamily="34" charset="0"/>
              </a:rPr>
              <a:t>Historical constraints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323528" y="620688"/>
            <a:ext cx="7848872" cy="525658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MICE was allocated a redundant ISIS building (R5.2) at the start of the project in which to build and operate the cooling channel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It’s about 50*20*20 metres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It’s heavily shielded, typically 1m thick concrete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Modifications to the fabric are difficult and </a:t>
            </a:r>
            <a:r>
              <a:rPr lang="en-GB" i="1" u="sng" dirty="0" smtClean="0">
                <a:latin typeface="Arial" pitchFamily="34" charset="0"/>
                <a:cs typeface="Arial" pitchFamily="34" charset="0"/>
              </a:rPr>
              <a:t>very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 expensive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Access is very poor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It’s at the foot of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a narrow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compound angle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slope and the door is small</a:t>
            </a: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Crane capacity is quite limited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Tandem lifts will be required, full RFCC  module is very near total crane capacity</a:t>
            </a:r>
          </a:p>
          <a:p>
            <a:pPr marL="800100"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Services infrastructure is &gt;50 years old</a:t>
            </a:r>
          </a:p>
          <a:p>
            <a:pPr marL="1200150"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But we have 2MVA electrical upgrade</a:t>
            </a:r>
          </a:p>
          <a:p>
            <a:pPr marL="800100"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Personnel accommodation is at a premium</a:t>
            </a:r>
          </a:p>
          <a:p>
            <a:pPr marL="1200150"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Control room extension is only practical route</a:t>
            </a:r>
          </a:p>
          <a:p>
            <a:pPr marL="800100"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And it’s only just big enough</a:t>
            </a:r>
          </a:p>
          <a:p>
            <a:pPr marL="1200150" lvl="2">
              <a:buFont typeface="Arial" pitchFamily="34" charset="0"/>
              <a:buChar char="•"/>
            </a:pPr>
            <a:r>
              <a:rPr lang="en-GB" i="1" u="sng" dirty="0" smtClean="0">
                <a:latin typeface="Arial" pitchFamily="34" charset="0"/>
                <a:cs typeface="Arial" pitchFamily="34" charset="0"/>
              </a:rPr>
              <a:t>The cooling channel is designed to fit and it will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, but little space for anything else</a:t>
            </a:r>
          </a:p>
          <a:p>
            <a:pPr marL="1200150"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Parallel assembly and workshop area in R9</a:t>
            </a:r>
          </a:p>
          <a:p>
            <a:pPr lvl="2"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2"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29F9FB6-76E6-4477-9542-B652E14D1A15}" type="slidenum">
              <a:rPr lang="en-GB" smtClean="0"/>
              <a:pPr/>
              <a:t>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50691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ED1A01-1984-47DE-9735-8C770069DEC6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54" y="188640"/>
            <a:ext cx="3065294" cy="22451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204864"/>
            <a:ext cx="3419872" cy="25649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73265"/>
            <a:ext cx="2767856" cy="2075892"/>
          </a:xfrm>
          <a:prstGeom prst="rect">
            <a:avLst/>
          </a:prstGeom>
        </p:spPr>
      </p:pic>
      <p:pic>
        <p:nvPicPr>
          <p:cNvPr id="9" name="Picture 4" descr="N:\100 MICE - Hydrogen Delivery System - M Hills\Pictures\Hall Infrastructure\2011-06-24 General Progress\Compressed\Picture 0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2684918"/>
            <a:ext cx="3024336" cy="4032448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10" name="TextBox 9"/>
          <p:cNvSpPr txBox="1"/>
          <p:nvPr/>
        </p:nvSpPr>
        <p:spPr>
          <a:xfrm>
            <a:off x="6012160" y="5260558"/>
            <a:ext cx="2993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0000FF"/>
                </a:solidFill>
              </a:rPr>
              <a:t>Fifty years of the MICE Hall</a:t>
            </a:r>
            <a:endParaRPr lang="en-GB" i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75856" y="18864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Circa 1963</a:t>
            </a:r>
            <a:endParaRPr lang="en-GB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3707904" y="5867980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Late 2012</a:t>
            </a:r>
            <a:endParaRPr lang="en-GB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6736919" y="2500252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2009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454767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ED1A01-1984-47DE-9735-8C770069DEC6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4076418" cy="356686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60032" y="444728"/>
            <a:ext cx="378603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0000FF"/>
                </a:solidFill>
              </a:rPr>
              <a:t>We not only have to</a:t>
            </a:r>
          </a:p>
          <a:p>
            <a:r>
              <a:rPr lang="en-GB" i="1" dirty="0">
                <a:solidFill>
                  <a:srgbClr val="0000FF"/>
                </a:solidFill>
              </a:rPr>
              <a:t>i</a:t>
            </a:r>
            <a:r>
              <a:rPr lang="en-GB" i="1" dirty="0" smtClean="0">
                <a:solidFill>
                  <a:srgbClr val="0000FF"/>
                </a:solidFill>
              </a:rPr>
              <a:t>nstall the cooling</a:t>
            </a:r>
          </a:p>
          <a:p>
            <a:r>
              <a:rPr lang="en-GB" i="1" dirty="0">
                <a:solidFill>
                  <a:srgbClr val="0000FF"/>
                </a:solidFill>
              </a:rPr>
              <a:t>c</a:t>
            </a:r>
            <a:r>
              <a:rPr lang="en-GB" i="1" dirty="0" smtClean="0">
                <a:solidFill>
                  <a:srgbClr val="0000FF"/>
                </a:solidFill>
              </a:rPr>
              <a:t>hannel, but all the</a:t>
            </a:r>
          </a:p>
          <a:p>
            <a:r>
              <a:rPr lang="en-GB" i="1" dirty="0">
                <a:solidFill>
                  <a:srgbClr val="0000FF"/>
                </a:solidFill>
              </a:rPr>
              <a:t>i</a:t>
            </a:r>
            <a:r>
              <a:rPr lang="en-GB" i="1" dirty="0" smtClean="0">
                <a:solidFill>
                  <a:srgbClr val="0000FF"/>
                </a:solidFill>
              </a:rPr>
              <a:t>nfrastructure that</a:t>
            </a:r>
          </a:p>
          <a:p>
            <a:r>
              <a:rPr lang="en-GB" i="1" dirty="0">
                <a:solidFill>
                  <a:srgbClr val="0000FF"/>
                </a:solidFill>
              </a:rPr>
              <a:t>e</a:t>
            </a:r>
            <a:r>
              <a:rPr lang="en-GB" i="1" dirty="0" smtClean="0">
                <a:solidFill>
                  <a:srgbClr val="0000FF"/>
                </a:solidFill>
              </a:rPr>
              <a:t>nables </a:t>
            </a:r>
            <a:r>
              <a:rPr lang="en-GB" i="1" dirty="0" smtClean="0">
                <a:solidFill>
                  <a:srgbClr val="0000FF"/>
                </a:solidFill>
              </a:rPr>
              <a:t>it</a:t>
            </a:r>
          </a:p>
          <a:p>
            <a:endParaRPr lang="en-GB" i="1" dirty="0">
              <a:solidFill>
                <a:srgbClr val="0000FF"/>
              </a:solidFill>
            </a:endParaRPr>
          </a:p>
          <a:p>
            <a:r>
              <a:rPr lang="en-GB" i="1" dirty="0" smtClean="0">
                <a:solidFill>
                  <a:srgbClr val="FF0000"/>
                </a:solidFill>
              </a:rPr>
              <a:t>This is an important point;</a:t>
            </a:r>
          </a:p>
          <a:p>
            <a:r>
              <a:rPr lang="en-GB" i="1" dirty="0" smtClean="0">
                <a:solidFill>
                  <a:srgbClr val="FF0000"/>
                </a:solidFill>
              </a:rPr>
              <a:t>hosting a large experiment</a:t>
            </a:r>
          </a:p>
          <a:p>
            <a:r>
              <a:rPr lang="en-GB" i="1" dirty="0">
                <a:solidFill>
                  <a:srgbClr val="FF0000"/>
                </a:solidFill>
              </a:rPr>
              <a:t>c</a:t>
            </a:r>
            <a:r>
              <a:rPr lang="en-GB" i="1" dirty="0" smtClean="0">
                <a:solidFill>
                  <a:srgbClr val="FF0000"/>
                </a:solidFill>
              </a:rPr>
              <a:t>ompletely is a new experience</a:t>
            </a:r>
          </a:p>
          <a:p>
            <a:r>
              <a:rPr lang="en-GB" i="1" dirty="0">
                <a:solidFill>
                  <a:srgbClr val="FF0000"/>
                </a:solidFill>
              </a:rPr>
              <a:t>f</a:t>
            </a:r>
            <a:r>
              <a:rPr lang="en-GB" i="1" dirty="0" smtClean="0">
                <a:solidFill>
                  <a:srgbClr val="FF0000"/>
                </a:solidFill>
              </a:rPr>
              <a:t>or STFC</a:t>
            </a:r>
          </a:p>
          <a:p>
            <a:pPr marL="285750" indent="-285750">
              <a:buFontTx/>
              <a:buChar char="-"/>
            </a:pPr>
            <a:r>
              <a:rPr lang="en-GB" i="1" dirty="0" smtClean="0">
                <a:solidFill>
                  <a:srgbClr val="FF0000"/>
                </a:solidFill>
              </a:rPr>
              <a:t>A lot of non-scientific stuff needs</a:t>
            </a:r>
          </a:p>
          <a:p>
            <a:r>
              <a:rPr lang="en-GB" i="1" dirty="0">
                <a:solidFill>
                  <a:srgbClr val="FF0000"/>
                </a:solidFill>
              </a:rPr>
              <a:t>t</a:t>
            </a:r>
            <a:r>
              <a:rPr lang="en-GB" i="1" dirty="0" smtClean="0">
                <a:solidFill>
                  <a:srgbClr val="FF0000"/>
                </a:solidFill>
              </a:rPr>
              <a:t>o be worried about and paid for</a:t>
            </a:r>
            <a:endParaRPr lang="en-GB" i="1" dirty="0" smtClean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861048"/>
            <a:ext cx="4155764" cy="2365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661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7200900" cy="576263"/>
          </a:xfrm>
        </p:spPr>
        <p:txBody>
          <a:bodyPr/>
          <a:lstStyle/>
          <a:p>
            <a:r>
              <a:rPr lang="en-GB" i="1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Integration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project described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539552" y="476672"/>
            <a:ext cx="7848872" cy="525658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Preparation of the infrastructure – Tim Hayler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Adaption of the building fabric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Redecoration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Upgrade of electrical services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Installation of 2MVA substation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Installation of air conditioning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Installation of </a:t>
            </a:r>
            <a:r>
              <a:rPr lang="en-GB" i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demin</a:t>
            </a: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water supply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Supply and build of magnetic shield wall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Installation of aluminium alloy mezzanines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Installation of PPS (Personal Protection System)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Provision of rack room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Provision of control room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Installation of ODH gear and fire protection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Installation and survey of magnet and detector supports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Provision of decay solenoid liquid helium plant</a:t>
            </a:r>
          </a:p>
          <a:p>
            <a:pPr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The infrastructure task was started in </a:t>
            </a: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2007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 and is largely complete</a:t>
            </a:r>
          </a:p>
          <a:p>
            <a:pPr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Can now move to installation phase…..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29F9FB6-76E6-4477-9542-B652E14D1A15}" type="slidenum">
              <a:rPr lang="en-GB" smtClean="0"/>
              <a:pPr/>
              <a:t>5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7200900" cy="576263"/>
          </a:xfrm>
        </p:spPr>
        <p:txBody>
          <a:bodyPr/>
          <a:lstStyle/>
          <a:p>
            <a:r>
              <a:rPr lang="en-GB" i="1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Integration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project described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539552" y="620688"/>
            <a:ext cx="7848872" cy="525658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Liquid hydrogen delivery system – Steve Watson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Provision of ATEX-rated valve panel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Installation of external vent system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All N2 </a:t>
            </a:r>
            <a:r>
              <a:rPr lang="en-GB" i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jacketted</a:t>
            </a: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pipework installed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External bottle pack storage and charging area for He and N2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Internal H2 charging station installed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Provision of dedicated hydrogen control room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R&amp;D vessel and transfer line for system test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Overall compliance with UK DESEAR framework</a:t>
            </a:r>
          </a:p>
          <a:p>
            <a:pPr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The delivery system task was started in </a:t>
            </a: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2009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 and is largely complete</a:t>
            </a:r>
          </a:p>
          <a:p>
            <a:pPr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The R&amp;D system becomes system A for Step IV</a:t>
            </a:r>
          </a:p>
          <a:p>
            <a:pPr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Can now move to installation phase…..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29F9FB6-76E6-4477-9542-B652E14D1A15}" type="slidenum">
              <a:rPr lang="en-GB" smtClean="0"/>
              <a:pPr/>
              <a:t>6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72212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7200900" cy="576263"/>
          </a:xfrm>
        </p:spPr>
        <p:txBody>
          <a:bodyPr/>
          <a:lstStyle/>
          <a:p>
            <a:r>
              <a:rPr lang="en-GB" i="1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Integration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project described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539552" y="620688"/>
            <a:ext cx="7848872" cy="525658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RF delivery system – Andy Moss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Complete refurbishment of two RF amplifiers from LBNL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Commissioning of two amplifiers from CERN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Construction of dedicated RF test stand at DL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Provision of dummy loads, waveguides and all hardware for MICE system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Provision of all electrical controls and HV and powering hardware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Installation of TIARA set up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29F9FB6-76E6-4477-9542-B652E14D1A15}" type="slidenum">
              <a:rPr lang="en-GB" smtClean="0"/>
              <a:pPr/>
              <a:t>7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72212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67544" y="-11575"/>
            <a:ext cx="7200900" cy="576263"/>
          </a:xfrm>
        </p:spPr>
        <p:txBody>
          <a:bodyPr/>
          <a:lstStyle/>
          <a:p>
            <a:r>
              <a:rPr lang="en-GB" i="1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Integration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Project Described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848872" cy="525658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The installation phase aligns naturally with the MICE experimental steps; for Step IV we have to install and align: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One focus coil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With interchangeable liquid and solid absorbers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Two spectrometer solenoids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With trackers, diffuser and Virostek shielding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One Electron-</a:t>
            </a:r>
            <a:r>
              <a:rPr lang="en-GB" i="1" dirty="0" err="1" smtClean="0">
                <a:latin typeface="Arial" pitchFamily="34" charset="0"/>
                <a:cs typeface="Arial" pitchFamily="34" charset="0"/>
              </a:rPr>
              <a:t>Muon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 Ranger (EMR)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Although not related to Step IV, installation of one RF amplifier, dummy load, power and controls will be installed under the TIARA framework will be started in 2013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One radiation shutter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Not required for Step IV, but advantageous to fit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Field mitigation baseline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West wall mezzanine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Control room extension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Rack/cable re-route for above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Local shielding for fixed equipment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Cabling for magnets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All electrical support for powering and controls</a:t>
            </a:r>
          </a:p>
          <a:p>
            <a:pPr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29F9FB6-76E6-4477-9542-B652E14D1A15}" type="slidenum">
              <a:rPr lang="en-GB" smtClean="0"/>
              <a:pPr/>
              <a:t>8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46771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67544" y="-11575"/>
            <a:ext cx="7200900" cy="576263"/>
          </a:xfrm>
        </p:spPr>
        <p:txBody>
          <a:bodyPr/>
          <a:lstStyle/>
          <a:p>
            <a:r>
              <a:rPr lang="en-GB" i="1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Integration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Project Described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848872" cy="525658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For Step V: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Re-locate downstream Spectrometer solenoid in Z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Install one focus coil module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With liquid or solid absorbers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Pre-assemble RFCC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Turn thro’ 90 </a:t>
            </a:r>
            <a:r>
              <a:rPr lang="en-GB" i="1" dirty="0" err="1" smtClean="0">
                <a:latin typeface="Arial" pitchFamily="34" charset="0"/>
                <a:cs typeface="Arial" pitchFamily="34" charset="0"/>
              </a:rPr>
              <a:t>deg</a:t>
            </a: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Fit &amp; weld vac vessel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Install cavities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(note, this is presently an open issue – it </a:t>
            </a:r>
            <a:r>
              <a:rPr lang="en-GB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is not clear that it can be done in the MICE Hall – integration in R9 and transport to R5.2 is an (expensive</a:t>
            </a:r>
            <a:r>
              <a:rPr lang="en-GB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) fall back</a:t>
            </a:r>
            <a:endParaRPr lang="en-GB" i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Install one RFCC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Re-locate downstream spectrometer solenoid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Install LH2 system B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Install RF system A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As with Step IV, full electrical support for controls and powering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Install field mitigation</a:t>
            </a:r>
          </a:p>
          <a:p>
            <a:pPr lvl="2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(Also an open issue – likely to be partial return yoke)</a:t>
            </a:r>
          </a:p>
          <a:p>
            <a:pPr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en-GB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29F9FB6-76E6-4477-9542-B652E14D1A15}" type="slidenum">
              <a:rPr lang="en-GB" smtClean="0"/>
              <a:pPr/>
              <a:t>9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16194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7990</TotalTime>
  <Words>1703</Words>
  <Application>Microsoft Office PowerPoint</Application>
  <PresentationFormat>On-screen Show (4:3)</PresentationFormat>
  <Paragraphs>307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 MICE Resource-Loaded Schedule Review Integration of MICE at RAL </vt:lpstr>
      <vt:lpstr>Historical constraints</vt:lpstr>
      <vt:lpstr>PowerPoint Presentation</vt:lpstr>
      <vt:lpstr>PowerPoint Presentation</vt:lpstr>
      <vt:lpstr>The Integration project described</vt:lpstr>
      <vt:lpstr>The Integration project described</vt:lpstr>
      <vt:lpstr>The Integration project described</vt:lpstr>
      <vt:lpstr>The Integration Project Described</vt:lpstr>
      <vt:lpstr>The Integration Project Described</vt:lpstr>
      <vt:lpstr>The Construction Project Described</vt:lpstr>
      <vt:lpstr>Local organisation, safety and administration</vt:lpstr>
      <vt:lpstr>Local organisation, safety and administration</vt:lpstr>
      <vt:lpstr>The Resources pool</vt:lpstr>
      <vt:lpstr>Schedule considerations</vt:lpstr>
      <vt:lpstr>PowerPoint Presentation</vt:lpstr>
      <vt:lpstr>PowerPoint Presentation</vt:lpstr>
      <vt:lpstr>PowerPoint Presentation</vt:lpstr>
      <vt:lpstr>Risks and contigencies</vt:lpstr>
      <vt:lpstr>Risks and contigencies</vt:lpstr>
    </vt:vector>
  </TitlesOfParts>
  <Company>BMB Limited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ben.moorhouse</dc:creator>
  <cp:lastModifiedBy>an79</cp:lastModifiedBy>
  <cp:revision>537</cp:revision>
  <dcterms:created xsi:type="dcterms:W3CDTF">2007-03-27T11:13:58Z</dcterms:created>
  <dcterms:modified xsi:type="dcterms:W3CDTF">2013-05-02T10:17:37Z</dcterms:modified>
</cp:coreProperties>
</file>