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bin" ContentType="application/vnd.openxmlformats-officedocument.presentationml.printerSettings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368" r:id="rId2"/>
    <p:sldId id="375" r:id="rId3"/>
    <p:sldId id="376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604A7B"/>
    <a:srgbClr val="BF0000"/>
    <a:srgbClr val="000090"/>
    <a:srgbClr val="3760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641" autoAdjust="0"/>
    <p:restoredTop sz="98923" autoAdjust="0"/>
  </p:normalViewPr>
  <p:slideViewPr>
    <p:cSldViewPr snapToGrid="0" snapToObjects="1">
      <p:cViewPr>
        <p:scale>
          <a:sx n="84" d="100"/>
          <a:sy n="84" d="100"/>
        </p:scale>
        <p:origin x="-1672" y="-6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handoutMaster" Target="handoutMasters/handout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F0A0A3-E680-514A-A0D9-5D56161CA2B6}" type="datetimeFigureOut">
              <a:rPr lang="en-US" smtClean="0"/>
              <a:pPr/>
              <a:t>06/05/13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33883A-A103-0047-ADA0-262C0F5B77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54382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9B358B-323C-2A4D-B62E-A6954C044CEB}" type="datetimeFigureOut">
              <a:rPr lang="en-US" smtClean="0"/>
              <a:pPr/>
              <a:t>06/05/13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95DDA8-2351-A546-91A9-2672C2503B7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97588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DF19F6-9303-DC45-A105-D5B1124CA7B2}" type="datetime1">
              <a:rPr lang="en-US" smtClean="0"/>
              <a:pPr/>
              <a:t>06/05/13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UPO 2/2/12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CBCBC4-1D13-1648-A67E-E8732B0C3EEF}" type="datetime1">
              <a:rPr lang="en-US" smtClean="0"/>
              <a:pPr/>
              <a:t>06/05/13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UPO 2/2/12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1B2E3-1E32-9444-BEA9-27C9EE4BE7B4}" type="datetime1">
              <a:rPr lang="en-US" smtClean="0"/>
              <a:pPr/>
              <a:t>06/05/13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UPO 2/2/12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8587"/>
            <a:ext cx="9144000" cy="678235"/>
          </a:xfrm>
        </p:spPr>
        <p:txBody>
          <a:bodyPr>
            <a:normAutofit/>
          </a:bodyPr>
          <a:lstStyle>
            <a:lvl1pPr algn="ctr"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47622"/>
            <a:ext cx="9144000" cy="6110378"/>
          </a:xfrm>
        </p:spPr>
        <p:txBody>
          <a:bodyPr/>
          <a:lstStyle>
            <a:lvl1pPr marL="274320" indent="-274320">
              <a:spcBef>
                <a:spcPts val="1500"/>
              </a:spcBef>
              <a:defRPr>
                <a:solidFill>
                  <a:srgbClr val="000090"/>
                </a:solidFill>
              </a:defRPr>
            </a:lvl1pPr>
            <a:lvl2pPr marL="548640" indent="-274320">
              <a:spcBef>
                <a:spcPts val="300"/>
              </a:spcBef>
              <a:defRPr sz="1800">
                <a:solidFill>
                  <a:schemeClr val="tx1"/>
                </a:solidFill>
              </a:defRPr>
            </a:lvl2pPr>
            <a:lvl3pPr marL="822960" indent="-274320">
              <a:spcBef>
                <a:spcPts val="300"/>
              </a:spcBef>
              <a:defRPr sz="1800">
                <a:solidFill>
                  <a:srgbClr val="800000"/>
                </a:solidFill>
              </a:defRPr>
            </a:lvl3pPr>
            <a:lvl4pPr>
              <a:spcBef>
                <a:spcPts val="300"/>
              </a:spcBef>
              <a:defRPr/>
            </a:lvl4pPr>
            <a:lvl5pPr>
              <a:spcBef>
                <a:spcPts val="300"/>
              </a:spcBef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0" y="696822"/>
            <a:ext cx="91440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32A28-7B15-4641-9789-7BB836F92BB5}" type="datetime1">
              <a:rPr lang="en-US" smtClean="0"/>
              <a:pPr/>
              <a:t>06/05/13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UPO 2/2/12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3C17E-0218-534A-98DB-E60097613263}" type="datetime1">
              <a:rPr lang="en-US" smtClean="0"/>
              <a:pPr/>
              <a:t>06/05/13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UPO 2/2/12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457200" y="768106"/>
            <a:ext cx="82296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8D832-B089-C84E-ACA7-26526F7DCBE7}" type="datetime1">
              <a:rPr lang="en-US" smtClean="0"/>
              <a:pPr/>
              <a:t>06/05/13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UPO 2/2/12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C457C-F830-9C43-8B0B-BD60D3E5C2DB}" type="datetime1">
              <a:rPr lang="en-US" smtClean="0"/>
              <a:pPr/>
              <a:t>06/05/13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UPO 2/2/12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457200" y="747622"/>
            <a:ext cx="82296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06F6BF-9FD6-9B41-9317-4E39FD81EA45}" type="datetime1">
              <a:rPr lang="en-US" smtClean="0"/>
              <a:pPr/>
              <a:t>06/05/13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UPO 2/2/12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89DB6-1758-D74A-8BFE-AC733AF686AC}" type="datetime1">
              <a:rPr lang="en-US" smtClean="0"/>
              <a:pPr/>
              <a:t>06/05/13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UPO 2/2/12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75FA4-85E9-7D4F-8F1D-E9626C593C4A}" type="datetime1">
              <a:rPr lang="en-US" smtClean="0"/>
              <a:pPr/>
              <a:t>06/05/13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UPO 2/2/12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8587"/>
            <a:ext cx="8229600" cy="7982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747622"/>
            <a:ext cx="8229600" cy="56087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AF21E6-75D1-3B4D-B1E7-186386752ED9}" type="datetime1">
              <a:rPr lang="en-US" smtClean="0"/>
              <a:pPr/>
              <a:t>06/05/13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272326" y="0"/>
            <a:ext cx="18716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  <a:lvl2pPr algn="l"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</a:lstStyle>
          <a:p>
            <a:pPr lvl="1"/>
            <a:r>
              <a:rPr lang="en-US" dirty="0" smtClean="0"/>
              <a:t>UPO 2/2/12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42083" y="0"/>
            <a:ext cx="10019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accent2"/>
                </a:solidFill>
              </a:defRPr>
            </a:lvl1pPr>
          </a:lstStyle>
          <a:p>
            <a:fld id="{9CA62D5A-175C-0146-8DFE-850ADA1B8FD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Courier New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008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Contributors to the preparatory groups (chairs in bold)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042" y="696822"/>
            <a:ext cx="7952804" cy="1589178"/>
          </a:xfrm>
        </p:spPr>
        <p:txBody>
          <a:bodyPr>
            <a:normAutofit/>
          </a:bodyPr>
          <a:lstStyle/>
          <a:p>
            <a:pPr lvl="1">
              <a:buNone/>
            </a:pPr>
            <a:endParaRPr lang="en-US" dirty="0" smtClean="0"/>
          </a:p>
          <a:p>
            <a:pPr marL="274320" lvl="1" indent="0">
              <a:buNone/>
            </a:pPr>
            <a:endParaRPr lang="en-US" dirty="0" smtClean="0">
              <a:solidFill>
                <a:srgbClr val="800000"/>
              </a:solidFill>
            </a:endParaRPr>
          </a:p>
          <a:p>
            <a:pPr lvl="1">
              <a:buFont typeface="Courier New"/>
              <a:buChar char="o"/>
            </a:pP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556845" y="790514"/>
            <a:ext cx="8059617" cy="59918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74320" algn="l" defTabSz="457200" rtl="0" eaLnBrk="1" latinLnBrk="0" hangingPunct="1">
              <a:spcBef>
                <a:spcPts val="1500"/>
              </a:spcBef>
              <a:buFont typeface="Courier New"/>
              <a:buChar char="o"/>
              <a:defRPr sz="2000" kern="1200">
                <a:solidFill>
                  <a:srgbClr val="000090"/>
                </a:solidFill>
                <a:latin typeface="+mn-lt"/>
                <a:ea typeface="+mn-ea"/>
                <a:cs typeface="+mn-cs"/>
              </a:defRPr>
            </a:lvl1pPr>
            <a:lvl2pPr marL="548640" indent="-274320" algn="l" defTabSz="457200" rtl="0" eaLnBrk="1" latinLnBrk="0" hangingPunct="1">
              <a:spcBef>
                <a:spcPts val="3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960" indent="-274320" algn="l" defTabSz="457200" rtl="0" eaLnBrk="1" latinLnBrk="0" hangingPunct="1">
              <a:spcBef>
                <a:spcPts val="300"/>
              </a:spcBef>
              <a:buFont typeface="Arial"/>
              <a:buChar char="•"/>
              <a:defRPr sz="1800" kern="1200">
                <a:solidFill>
                  <a:srgbClr val="8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3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3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sz="1600" dirty="0" smtClean="0"/>
              <a:t>Physics goals and performance reach</a:t>
            </a:r>
          </a:p>
          <a:p>
            <a:pPr lvl="2"/>
            <a:r>
              <a:rPr lang="en-US" sz="1600" dirty="0" smtClean="0"/>
              <a:t>CERN Theory: </a:t>
            </a:r>
            <a:r>
              <a:rPr lang="en-US" sz="1600" b="1" dirty="0" err="1" smtClean="0"/>
              <a:t>G.Salam</a:t>
            </a:r>
            <a:endParaRPr lang="en-US" sz="1600" b="1" dirty="0" smtClean="0"/>
          </a:p>
          <a:p>
            <a:pPr lvl="2"/>
            <a:r>
              <a:rPr lang="en-US" sz="1600" dirty="0" smtClean="0"/>
              <a:t>ALICE: Peter </a:t>
            </a:r>
            <a:r>
              <a:rPr lang="en-US" sz="1600" dirty="0"/>
              <a:t>Braun </a:t>
            </a:r>
            <a:r>
              <a:rPr lang="en-US" sz="1600" dirty="0" err="1" smtClean="0"/>
              <a:t>Munzinger</a:t>
            </a:r>
            <a:r>
              <a:rPr lang="en-US" sz="1600" dirty="0"/>
              <a:t>,</a:t>
            </a:r>
            <a:r>
              <a:rPr lang="en-US" sz="1600" dirty="0" smtClean="0"/>
              <a:t> </a:t>
            </a:r>
            <a:r>
              <a:rPr lang="en-US" sz="1600" dirty="0"/>
              <a:t>Andrea </a:t>
            </a:r>
            <a:r>
              <a:rPr lang="en-US" sz="1600" dirty="0" err="1" smtClean="0"/>
              <a:t>Dainese</a:t>
            </a:r>
            <a:endParaRPr lang="en-US" sz="1600" dirty="0" smtClean="0"/>
          </a:p>
          <a:p>
            <a:pPr lvl="2"/>
            <a:r>
              <a:rPr lang="en-US" sz="1600" dirty="0" smtClean="0"/>
              <a:t>ATLAS: </a:t>
            </a:r>
            <a:r>
              <a:rPr lang="en-US" sz="1600" b="1" dirty="0" smtClean="0"/>
              <a:t>Leandro </a:t>
            </a:r>
            <a:r>
              <a:rPr lang="en-US" sz="1600" b="1" dirty="0"/>
              <a:t>Nisati</a:t>
            </a:r>
            <a:r>
              <a:rPr lang="en-US" sz="1600" dirty="0"/>
              <a:t>, Pippa </a:t>
            </a:r>
            <a:r>
              <a:rPr lang="en-US" sz="1600" dirty="0" smtClean="0"/>
              <a:t>Wells, Bill Murray</a:t>
            </a:r>
          </a:p>
          <a:p>
            <a:pPr lvl="2"/>
            <a:r>
              <a:rPr lang="en-US" sz="1600" dirty="0" smtClean="0"/>
              <a:t>CMS: </a:t>
            </a:r>
            <a:r>
              <a:rPr lang="en-US" sz="1600" b="1" dirty="0" smtClean="0"/>
              <a:t>Chris Hill</a:t>
            </a:r>
            <a:r>
              <a:rPr lang="en-US" sz="1600" dirty="0" smtClean="0"/>
              <a:t>, Markus </a:t>
            </a:r>
            <a:r>
              <a:rPr lang="en-US" sz="1600" dirty="0" err="1"/>
              <a:t>Klute</a:t>
            </a:r>
            <a:r>
              <a:rPr lang="en-US" sz="1600" dirty="0"/>
              <a:t>, </a:t>
            </a:r>
            <a:r>
              <a:rPr lang="en-US" sz="1600" dirty="0" err="1" smtClean="0"/>
              <a:t>Isabell</a:t>
            </a:r>
            <a:r>
              <a:rPr lang="en-US" sz="1600" dirty="0" smtClean="0"/>
              <a:t> </a:t>
            </a:r>
            <a:r>
              <a:rPr lang="en-US" sz="1600" dirty="0" err="1"/>
              <a:t>Melzer-</a:t>
            </a:r>
            <a:r>
              <a:rPr lang="en-US" sz="1600" dirty="0" err="1" smtClean="0"/>
              <a:t>Pellmann</a:t>
            </a:r>
            <a:endParaRPr lang="en-US" sz="1600" dirty="0" smtClean="0"/>
          </a:p>
          <a:p>
            <a:pPr lvl="2"/>
            <a:r>
              <a:rPr lang="en-US" sz="1600" dirty="0" err="1" smtClean="0"/>
              <a:t>LHCb</a:t>
            </a:r>
            <a:r>
              <a:rPr lang="en-US" sz="1600" dirty="0" smtClean="0"/>
              <a:t>: </a:t>
            </a:r>
            <a:r>
              <a:rPr lang="en-US" sz="1600" dirty="0"/>
              <a:t>Tim </a:t>
            </a:r>
            <a:r>
              <a:rPr lang="en-US" sz="1600" dirty="0" err="1" smtClean="0"/>
              <a:t>Gershon</a:t>
            </a:r>
            <a:r>
              <a:rPr lang="en-US" sz="1600" dirty="0" smtClean="0"/>
              <a:t>, </a:t>
            </a:r>
            <a:r>
              <a:rPr lang="en-US" sz="1600" dirty="0"/>
              <a:t>Guy Wilkinson</a:t>
            </a:r>
            <a:endParaRPr lang="en-US" sz="1600" dirty="0" smtClean="0"/>
          </a:p>
          <a:p>
            <a:pPr lvl="1"/>
            <a:r>
              <a:rPr lang="en-US" sz="1600" dirty="0"/>
              <a:t>Tracking devices and associated electronics and readout</a:t>
            </a:r>
            <a:endParaRPr lang="en-GB" sz="1600" dirty="0"/>
          </a:p>
          <a:p>
            <a:pPr lvl="2"/>
            <a:r>
              <a:rPr lang="en-US" sz="1600" dirty="0" smtClean="0"/>
              <a:t>ALICE: Vito </a:t>
            </a:r>
            <a:r>
              <a:rPr lang="en-US" sz="1600" dirty="0" err="1" smtClean="0"/>
              <a:t>Manzari</a:t>
            </a:r>
            <a:r>
              <a:rPr lang="en-US" sz="1600" dirty="0"/>
              <a:t>,</a:t>
            </a:r>
            <a:r>
              <a:rPr lang="en-US" sz="1600" dirty="0" smtClean="0"/>
              <a:t> </a:t>
            </a:r>
            <a:r>
              <a:rPr lang="en-US" sz="1600" dirty="0"/>
              <a:t>Werner </a:t>
            </a:r>
            <a:r>
              <a:rPr lang="en-US" sz="1600" dirty="0" err="1" smtClean="0"/>
              <a:t>Riegler</a:t>
            </a:r>
            <a:endParaRPr lang="en-US" sz="1600" dirty="0" smtClean="0"/>
          </a:p>
          <a:p>
            <a:pPr lvl="2"/>
            <a:r>
              <a:rPr lang="en-US" sz="1600" dirty="0" smtClean="0"/>
              <a:t>ATLAS: </a:t>
            </a:r>
            <a:r>
              <a:rPr lang="en-US" sz="1600" b="1" dirty="0"/>
              <a:t>Ingrid </a:t>
            </a:r>
            <a:r>
              <a:rPr lang="en-US" sz="1600" b="1" dirty="0" err="1"/>
              <a:t>Gregor</a:t>
            </a:r>
            <a:r>
              <a:rPr lang="en-US" sz="1600" dirty="0"/>
              <a:t>, Didier </a:t>
            </a:r>
            <a:r>
              <a:rPr lang="en-US" sz="1600" dirty="0" err="1"/>
              <a:t>Ferrere</a:t>
            </a:r>
            <a:r>
              <a:rPr lang="en-US" sz="1600" dirty="0"/>
              <a:t>, Craig </a:t>
            </a:r>
            <a:r>
              <a:rPr lang="en-US" sz="1600" dirty="0" err="1"/>
              <a:t>Buttar</a:t>
            </a:r>
            <a:endParaRPr lang="en-US" sz="1600" dirty="0"/>
          </a:p>
          <a:p>
            <a:pPr lvl="2"/>
            <a:r>
              <a:rPr lang="en-US" sz="1600" dirty="0" smtClean="0"/>
              <a:t>CMS: </a:t>
            </a:r>
            <a:r>
              <a:rPr lang="en-US" sz="1600" b="1" dirty="0" err="1" smtClean="0"/>
              <a:t>Duccio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Abbaneo</a:t>
            </a:r>
            <a:r>
              <a:rPr lang="en-US" sz="1600" dirty="0" smtClean="0"/>
              <a:t>, Francois </a:t>
            </a:r>
            <a:r>
              <a:rPr lang="en-US" sz="1600" dirty="0" err="1"/>
              <a:t>Vasey</a:t>
            </a:r>
            <a:r>
              <a:rPr lang="en-US" sz="1600" dirty="0"/>
              <a:t>, </a:t>
            </a:r>
            <a:r>
              <a:rPr lang="en-US" sz="1600" dirty="0" smtClean="0"/>
              <a:t>Stefano </a:t>
            </a:r>
            <a:r>
              <a:rPr lang="en-US" sz="1600" dirty="0" err="1"/>
              <a:t>Mersi</a:t>
            </a:r>
            <a:r>
              <a:rPr lang="en-US" sz="1600" dirty="0"/>
              <a:t> </a:t>
            </a:r>
          </a:p>
          <a:p>
            <a:pPr lvl="2"/>
            <a:r>
              <a:rPr lang="en-US" sz="1600" dirty="0" err="1" smtClean="0"/>
              <a:t>LHCb</a:t>
            </a:r>
            <a:r>
              <a:rPr lang="en-US" sz="1600" dirty="0" smtClean="0"/>
              <a:t>: </a:t>
            </a:r>
            <a:r>
              <a:rPr lang="en-US" sz="1600" dirty="0" err="1" smtClean="0"/>
              <a:t>Massimiliano</a:t>
            </a:r>
            <a:r>
              <a:rPr lang="en-US" sz="1600" dirty="0" smtClean="0"/>
              <a:t> </a:t>
            </a:r>
            <a:r>
              <a:rPr lang="en-US" sz="1600" dirty="0"/>
              <a:t>Ferro-</a:t>
            </a:r>
            <a:r>
              <a:rPr lang="en-US" sz="1600" dirty="0" err="1" smtClean="0"/>
              <a:t>Luzzi</a:t>
            </a:r>
            <a:endParaRPr lang="en-US" sz="1600" dirty="0"/>
          </a:p>
          <a:p>
            <a:pPr lvl="1"/>
            <a:r>
              <a:rPr lang="en-US" sz="1600" dirty="0" err="1" smtClean="0"/>
              <a:t>Calorimetry</a:t>
            </a:r>
            <a:r>
              <a:rPr lang="en-US" sz="1600" dirty="0" smtClean="0"/>
              <a:t> and </a:t>
            </a:r>
            <a:r>
              <a:rPr lang="en-US" sz="1600" dirty="0"/>
              <a:t>associated electronics and readout</a:t>
            </a:r>
            <a:r>
              <a:rPr lang="en-GB" sz="1600" dirty="0"/>
              <a:t> </a:t>
            </a:r>
            <a:endParaRPr lang="en-US" sz="1600" dirty="0" smtClean="0"/>
          </a:p>
          <a:p>
            <a:pPr lvl="2"/>
            <a:r>
              <a:rPr lang="en-US" sz="1600" dirty="0" smtClean="0"/>
              <a:t>ALICE: David </a:t>
            </a:r>
            <a:r>
              <a:rPr lang="en-US" sz="1600" smtClean="0"/>
              <a:t>Silvermyr</a:t>
            </a:r>
            <a:endParaRPr lang="en-US" sz="1600" dirty="0" smtClean="0"/>
          </a:p>
          <a:p>
            <a:pPr lvl="2"/>
            <a:r>
              <a:rPr lang="en-US" sz="1600" dirty="0" smtClean="0"/>
              <a:t>ATLAS</a:t>
            </a:r>
            <a:r>
              <a:rPr lang="en-US" sz="1600" dirty="0" smtClean="0"/>
              <a:t>: </a:t>
            </a:r>
            <a:r>
              <a:rPr lang="en-US" sz="1600" b="1" dirty="0"/>
              <a:t>Francesco </a:t>
            </a:r>
            <a:r>
              <a:rPr lang="en-US" sz="1600" b="1" dirty="0" err="1"/>
              <a:t>Lanni</a:t>
            </a:r>
            <a:r>
              <a:rPr lang="en-US" sz="1600" dirty="0"/>
              <a:t>, Alberto Valero</a:t>
            </a:r>
          </a:p>
          <a:p>
            <a:pPr lvl="2"/>
            <a:r>
              <a:rPr lang="en-US" sz="1600" dirty="0" smtClean="0"/>
              <a:t>CMS: Dave </a:t>
            </a:r>
            <a:r>
              <a:rPr lang="en-US" sz="1600" dirty="0"/>
              <a:t>Barney, </a:t>
            </a:r>
            <a:r>
              <a:rPr lang="en-US" sz="1600" dirty="0" err="1" smtClean="0"/>
              <a:t>Pawel</a:t>
            </a:r>
            <a:r>
              <a:rPr lang="en-US" sz="1600" dirty="0" smtClean="0"/>
              <a:t>. </a:t>
            </a:r>
            <a:r>
              <a:rPr lang="en-US" sz="1600" dirty="0"/>
              <a:t>De </a:t>
            </a:r>
            <a:r>
              <a:rPr lang="en-US" sz="1600" dirty="0" err="1"/>
              <a:t>Barbaro</a:t>
            </a:r>
            <a:r>
              <a:rPr lang="en-US" sz="1600" dirty="0"/>
              <a:t>, </a:t>
            </a:r>
            <a:r>
              <a:rPr lang="en-US" sz="1600" b="1" dirty="0" smtClean="0"/>
              <a:t>Marcello </a:t>
            </a:r>
            <a:r>
              <a:rPr lang="en-US" sz="1600" b="1" dirty="0" err="1"/>
              <a:t>Mannelli</a:t>
            </a:r>
            <a:r>
              <a:rPr lang="en-US" sz="1600" b="1" dirty="0"/>
              <a:t> </a:t>
            </a:r>
            <a:endParaRPr lang="en-US" sz="1600" b="1" dirty="0" smtClean="0"/>
          </a:p>
          <a:p>
            <a:pPr lvl="2"/>
            <a:r>
              <a:rPr lang="en-US" sz="1600" dirty="0" err="1" smtClean="0"/>
              <a:t>LHCb</a:t>
            </a:r>
            <a:r>
              <a:rPr lang="en-US" sz="1600" dirty="0" smtClean="0"/>
              <a:t>: </a:t>
            </a:r>
            <a:r>
              <a:rPr lang="en-US" sz="1600" dirty="0"/>
              <a:t>Frederic </a:t>
            </a:r>
            <a:r>
              <a:rPr lang="en-US" sz="1600" dirty="0" err="1" smtClean="0"/>
              <a:t>Machefert</a:t>
            </a:r>
            <a:endParaRPr lang="en-US" sz="1600" dirty="0"/>
          </a:p>
          <a:p>
            <a:pPr lvl="1"/>
            <a:r>
              <a:rPr lang="en-US" sz="1600" dirty="0" err="1" smtClean="0"/>
              <a:t>Muon</a:t>
            </a:r>
            <a:r>
              <a:rPr lang="en-US" sz="1600" dirty="0" smtClean="0"/>
              <a:t> Systems</a:t>
            </a:r>
            <a:r>
              <a:rPr lang="en-US" sz="1600" dirty="0"/>
              <a:t> and associated electronics and readout</a:t>
            </a:r>
            <a:r>
              <a:rPr lang="en-GB" sz="1600" dirty="0"/>
              <a:t> </a:t>
            </a:r>
            <a:endParaRPr lang="en-US" sz="1600" dirty="0" smtClean="0"/>
          </a:p>
          <a:p>
            <a:pPr lvl="2"/>
            <a:r>
              <a:rPr lang="en-US" sz="1600" dirty="0" smtClean="0"/>
              <a:t>ALICE: Pascal </a:t>
            </a:r>
            <a:r>
              <a:rPr lang="en-US" sz="1600" dirty="0" err="1"/>
              <a:t>Dupieux</a:t>
            </a:r>
            <a:r>
              <a:rPr lang="en-US" sz="1600" dirty="0"/>
              <a:t> </a:t>
            </a:r>
            <a:endParaRPr lang="en-US" sz="1600" dirty="0" smtClean="0"/>
          </a:p>
          <a:p>
            <a:pPr lvl="2"/>
            <a:r>
              <a:rPr lang="en-US" sz="1600" dirty="0" smtClean="0"/>
              <a:t>ATLAS: </a:t>
            </a:r>
            <a:r>
              <a:rPr lang="en-US" sz="1600" b="1" dirty="0" err="1"/>
              <a:t>Christoph</a:t>
            </a:r>
            <a:r>
              <a:rPr lang="en-US" sz="1600" b="1" dirty="0"/>
              <a:t> </a:t>
            </a:r>
            <a:r>
              <a:rPr lang="en-US" sz="1600" b="1" dirty="0" err="1"/>
              <a:t>Amelung</a:t>
            </a:r>
            <a:r>
              <a:rPr lang="en-US" sz="1600" dirty="0"/>
              <a:t>, Oliver </a:t>
            </a:r>
            <a:r>
              <a:rPr lang="en-US" sz="1600" dirty="0" err="1"/>
              <a:t>Kortner</a:t>
            </a:r>
            <a:r>
              <a:rPr lang="en-US" sz="1600" dirty="0"/>
              <a:t> </a:t>
            </a:r>
          </a:p>
          <a:p>
            <a:pPr lvl="2"/>
            <a:r>
              <a:rPr lang="en-US" sz="1600" dirty="0" smtClean="0"/>
              <a:t>CMS: Alexei </a:t>
            </a:r>
            <a:r>
              <a:rPr lang="en-US" sz="1600" dirty="0" err="1"/>
              <a:t>Safonov</a:t>
            </a:r>
            <a:r>
              <a:rPr lang="en-US" sz="1600" dirty="0"/>
              <a:t>, </a:t>
            </a:r>
            <a:r>
              <a:rPr lang="en-US" sz="1600" dirty="0" smtClean="0"/>
              <a:t>Marcello </a:t>
            </a:r>
            <a:r>
              <a:rPr lang="en-US" sz="1600" dirty="0" err="1"/>
              <a:t>Abbrescia</a:t>
            </a:r>
            <a:r>
              <a:rPr lang="en-US" sz="1600" dirty="0"/>
              <a:t>, </a:t>
            </a:r>
            <a:r>
              <a:rPr lang="en-US" sz="1600" dirty="0" smtClean="0"/>
              <a:t>Kerstin </a:t>
            </a:r>
            <a:r>
              <a:rPr lang="en-US" sz="1600" dirty="0" err="1" smtClean="0"/>
              <a:t>Hoepfner</a:t>
            </a:r>
            <a:endParaRPr lang="en-US" sz="1600" dirty="0" smtClean="0"/>
          </a:p>
          <a:p>
            <a:pPr lvl="2"/>
            <a:r>
              <a:rPr lang="en-US" sz="1600" dirty="0" err="1" smtClean="0"/>
              <a:t>LHCb</a:t>
            </a:r>
            <a:r>
              <a:rPr lang="en-US" sz="1600" dirty="0" smtClean="0"/>
              <a:t>: </a:t>
            </a:r>
            <a:r>
              <a:rPr lang="en-US" sz="1600" dirty="0"/>
              <a:t>Alessandro  </a:t>
            </a:r>
            <a:r>
              <a:rPr lang="en-US" sz="1600" dirty="0" err="1" smtClean="0"/>
              <a:t>Cardini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133458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Contributors to the preparatory </a:t>
            </a:r>
            <a:r>
              <a:rPr lang="en-US" dirty="0" smtClean="0"/>
              <a:t>groups (chairs in bold)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042" y="696822"/>
            <a:ext cx="7952804" cy="1589178"/>
          </a:xfrm>
        </p:spPr>
        <p:txBody>
          <a:bodyPr>
            <a:normAutofit/>
          </a:bodyPr>
          <a:lstStyle/>
          <a:p>
            <a:pPr lvl="1">
              <a:buNone/>
            </a:pPr>
            <a:endParaRPr lang="en-US" dirty="0" smtClean="0"/>
          </a:p>
          <a:p>
            <a:pPr marL="274320" lvl="1" indent="0">
              <a:buNone/>
            </a:pPr>
            <a:endParaRPr lang="en-US" dirty="0" smtClean="0">
              <a:solidFill>
                <a:srgbClr val="800000"/>
              </a:solidFill>
            </a:endParaRPr>
          </a:p>
          <a:p>
            <a:pPr lvl="1">
              <a:buFont typeface="Courier New"/>
              <a:buChar char="o"/>
            </a:pP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644751" y="762002"/>
            <a:ext cx="7688388" cy="60080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74320" algn="l" defTabSz="457200" rtl="0" eaLnBrk="1" latinLnBrk="0" hangingPunct="1">
              <a:spcBef>
                <a:spcPts val="1500"/>
              </a:spcBef>
              <a:buFont typeface="Courier New"/>
              <a:buChar char="o"/>
              <a:defRPr sz="2000" kern="1200">
                <a:solidFill>
                  <a:srgbClr val="000090"/>
                </a:solidFill>
                <a:latin typeface="+mn-lt"/>
                <a:ea typeface="+mn-ea"/>
                <a:cs typeface="+mn-cs"/>
              </a:defRPr>
            </a:lvl1pPr>
            <a:lvl2pPr marL="548640" indent="-274320" algn="l" defTabSz="457200" rtl="0" eaLnBrk="1" latinLnBrk="0" hangingPunct="1">
              <a:spcBef>
                <a:spcPts val="3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960" indent="-274320" algn="l" defTabSz="457200" rtl="0" eaLnBrk="1" latinLnBrk="0" hangingPunct="1">
              <a:spcBef>
                <a:spcPts val="300"/>
              </a:spcBef>
              <a:buFont typeface="Arial"/>
              <a:buChar char="•"/>
              <a:defRPr sz="1800" kern="1200">
                <a:solidFill>
                  <a:srgbClr val="8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3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3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sz="1600" dirty="0" smtClean="0"/>
              <a:t>Trigger</a:t>
            </a:r>
            <a:r>
              <a:rPr lang="en-US" sz="1600" dirty="0"/>
              <a:t>/</a:t>
            </a:r>
            <a:r>
              <a:rPr lang="en-US" sz="1600" dirty="0" smtClean="0"/>
              <a:t>DAQ/Offline/Computin</a:t>
            </a:r>
            <a:r>
              <a:rPr lang="en-US" sz="1600" dirty="0"/>
              <a:t>g</a:t>
            </a:r>
            <a:r>
              <a:rPr lang="en-US" sz="1600" dirty="0" smtClean="0"/>
              <a:t> </a:t>
            </a:r>
          </a:p>
          <a:p>
            <a:pPr lvl="2"/>
            <a:r>
              <a:rPr lang="en-US" sz="1600" dirty="0" smtClean="0"/>
              <a:t>ALICE: Pierre </a:t>
            </a:r>
            <a:r>
              <a:rPr lang="en-US" sz="1600" dirty="0" err="1"/>
              <a:t>Vande</a:t>
            </a:r>
            <a:r>
              <a:rPr lang="en-US" sz="1600" dirty="0"/>
              <a:t> </a:t>
            </a:r>
            <a:r>
              <a:rPr lang="en-US" sz="1600" dirty="0" err="1" smtClean="0"/>
              <a:t>Vyvre</a:t>
            </a:r>
            <a:r>
              <a:rPr lang="en-US" sz="1600" dirty="0" smtClean="0"/>
              <a:t>, Thorsten </a:t>
            </a:r>
            <a:r>
              <a:rPr lang="en-US" sz="1600" dirty="0" err="1" smtClean="0"/>
              <a:t>Kollegger</a:t>
            </a:r>
            <a:r>
              <a:rPr lang="en-US" sz="1600" dirty="0" smtClean="0"/>
              <a:t>, </a:t>
            </a:r>
            <a:r>
              <a:rPr lang="en-US" sz="1600" dirty="0" err="1" smtClean="0"/>
              <a:t>Predrag</a:t>
            </a:r>
            <a:r>
              <a:rPr lang="en-US" sz="1600" dirty="0" smtClean="0"/>
              <a:t>  </a:t>
            </a:r>
            <a:r>
              <a:rPr lang="en-US" sz="1600" dirty="0" err="1" smtClean="0"/>
              <a:t>Buncic</a:t>
            </a:r>
            <a:endParaRPr lang="en-US" sz="1600" dirty="0"/>
          </a:p>
          <a:p>
            <a:pPr lvl="2"/>
            <a:r>
              <a:rPr lang="en-US" sz="1600" dirty="0" smtClean="0"/>
              <a:t>ATLAS: </a:t>
            </a:r>
            <a:r>
              <a:rPr lang="en-US" sz="1600" b="1" dirty="0" smtClean="0"/>
              <a:t>David </a:t>
            </a:r>
            <a:r>
              <a:rPr lang="en-US" sz="1600" b="1" dirty="0"/>
              <a:t>Rousseau</a:t>
            </a:r>
            <a:r>
              <a:rPr lang="en-US" sz="1600" dirty="0"/>
              <a:t>, Benedetto </a:t>
            </a:r>
            <a:r>
              <a:rPr lang="en-US" sz="1600" dirty="0" err="1"/>
              <a:t>Gorini</a:t>
            </a:r>
            <a:r>
              <a:rPr lang="en-US" sz="1600" dirty="0"/>
              <a:t>, Nikos </a:t>
            </a:r>
            <a:r>
              <a:rPr lang="en-US" sz="1600" dirty="0" err="1"/>
              <a:t>Konstantinidis</a:t>
            </a:r>
            <a:endParaRPr lang="en-US" sz="1600" dirty="0"/>
          </a:p>
          <a:p>
            <a:pPr lvl="2"/>
            <a:r>
              <a:rPr lang="en-US" sz="1600" dirty="0" smtClean="0"/>
              <a:t>CMS: </a:t>
            </a:r>
            <a:r>
              <a:rPr lang="en-US" sz="1600" b="1" dirty="0" smtClean="0"/>
              <a:t>Wesley </a:t>
            </a:r>
            <a:r>
              <a:rPr lang="en-US" sz="1600" b="1" dirty="0"/>
              <a:t>Smith</a:t>
            </a:r>
            <a:r>
              <a:rPr lang="en-US" sz="1600" dirty="0" smtClean="0"/>
              <a:t>, </a:t>
            </a:r>
            <a:r>
              <a:rPr lang="en-US" sz="1600" dirty="0" err="1" smtClean="0"/>
              <a:t>Christoph</a:t>
            </a:r>
            <a:r>
              <a:rPr lang="en-US" sz="1600" dirty="0" smtClean="0"/>
              <a:t> </a:t>
            </a:r>
            <a:r>
              <a:rPr lang="en-US" sz="1600" dirty="0" err="1"/>
              <a:t>Schwick</a:t>
            </a:r>
            <a:r>
              <a:rPr lang="en-US" sz="1600" dirty="0"/>
              <a:t>, </a:t>
            </a:r>
            <a:r>
              <a:rPr lang="en-US" sz="1600" dirty="0" smtClean="0"/>
              <a:t>Ian </a:t>
            </a:r>
            <a:r>
              <a:rPr lang="en-US" sz="1600" dirty="0"/>
              <a:t>Fisk, </a:t>
            </a:r>
            <a:r>
              <a:rPr lang="en-US" sz="1600" dirty="0" smtClean="0"/>
              <a:t>Peter Elmer</a:t>
            </a:r>
          </a:p>
          <a:p>
            <a:pPr lvl="2"/>
            <a:r>
              <a:rPr lang="en-US" sz="1600" dirty="0" err="1"/>
              <a:t>LHCb</a:t>
            </a:r>
            <a:r>
              <a:rPr lang="en-US" sz="1600" dirty="0"/>
              <a:t>: Renaud </a:t>
            </a:r>
            <a:r>
              <a:rPr lang="en-US" sz="1600" dirty="0" err="1" smtClean="0"/>
              <a:t>Legac</a:t>
            </a:r>
            <a:r>
              <a:rPr lang="en-US" sz="1600" dirty="0" smtClean="0"/>
              <a:t>, </a:t>
            </a:r>
            <a:r>
              <a:rPr lang="en-US" sz="1600" dirty="0" err="1"/>
              <a:t>Niko</a:t>
            </a:r>
            <a:r>
              <a:rPr lang="en-US" sz="1600" dirty="0"/>
              <a:t> Neufeld</a:t>
            </a:r>
            <a:endParaRPr lang="en-US" sz="1600" dirty="0" smtClean="0"/>
          </a:p>
          <a:p>
            <a:pPr lvl="1"/>
            <a:r>
              <a:rPr lang="en-US" sz="1600" dirty="0" smtClean="0"/>
              <a:t>Electronics </a:t>
            </a:r>
            <a:r>
              <a:rPr lang="en-GB" sz="1600" dirty="0"/>
              <a:t>and read-out </a:t>
            </a:r>
            <a:r>
              <a:rPr lang="en-GB" sz="1600" dirty="0" smtClean="0"/>
              <a:t>systems</a:t>
            </a:r>
            <a:r>
              <a:rPr lang="en-US" sz="1600" dirty="0" smtClean="0"/>
              <a:t> </a:t>
            </a:r>
          </a:p>
          <a:p>
            <a:pPr lvl="2"/>
            <a:r>
              <a:rPr lang="en-US" sz="1600" dirty="0" smtClean="0"/>
              <a:t>ALICE: Alex Kluge</a:t>
            </a:r>
          </a:p>
          <a:p>
            <a:pPr lvl="2"/>
            <a:r>
              <a:rPr lang="en-US" sz="1600" dirty="0" smtClean="0"/>
              <a:t>ATLAS: </a:t>
            </a:r>
            <a:r>
              <a:rPr lang="en-US" sz="1600" b="1" dirty="0"/>
              <a:t>Philippe Farthouat</a:t>
            </a:r>
            <a:r>
              <a:rPr lang="en-US" sz="1600" dirty="0"/>
              <a:t>, Maurice </a:t>
            </a:r>
            <a:r>
              <a:rPr lang="en-US" sz="1600" dirty="0" smtClean="0"/>
              <a:t>Garcia</a:t>
            </a:r>
            <a:r>
              <a:rPr lang="en-US" sz="1600" dirty="0"/>
              <a:t>-Sciveres, Tony </a:t>
            </a:r>
            <a:r>
              <a:rPr lang="en-US" sz="1600" dirty="0" smtClean="0"/>
              <a:t>Weidberg</a:t>
            </a:r>
          </a:p>
          <a:p>
            <a:pPr lvl="2"/>
            <a:r>
              <a:rPr lang="en-US" sz="1600" dirty="0" smtClean="0"/>
              <a:t>CMS: </a:t>
            </a:r>
            <a:r>
              <a:rPr lang="en-US" sz="1600" b="1" dirty="0" smtClean="0"/>
              <a:t>Magnus </a:t>
            </a:r>
            <a:r>
              <a:rPr lang="en-US" sz="1600" b="1" dirty="0"/>
              <a:t>Hansen</a:t>
            </a:r>
            <a:r>
              <a:rPr lang="en-US" sz="1600" dirty="0"/>
              <a:t>, Jorgen Christiansen</a:t>
            </a:r>
            <a:endParaRPr lang="en-US" sz="1600" dirty="0" smtClean="0"/>
          </a:p>
          <a:p>
            <a:pPr lvl="2"/>
            <a:r>
              <a:rPr lang="en-US" sz="1600" dirty="0" err="1" smtClean="0"/>
              <a:t>LHCb</a:t>
            </a:r>
            <a:r>
              <a:rPr lang="en-US" sz="1600" dirty="0" smtClean="0"/>
              <a:t>: Ken Wyllie</a:t>
            </a:r>
            <a:endParaRPr lang="en-US" sz="1600" dirty="0"/>
          </a:p>
          <a:p>
            <a:pPr lvl="1"/>
            <a:r>
              <a:rPr lang="en-US" sz="1600" dirty="0"/>
              <a:t>Long Shutdown constraints and radiation and activation </a:t>
            </a:r>
            <a:r>
              <a:rPr lang="en-US" sz="1600" dirty="0" smtClean="0"/>
              <a:t>effects</a:t>
            </a:r>
          </a:p>
          <a:p>
            <a:pPr lvl="2"/>
            <a:r>
              <a:rPr lang="en-US" sz="1600" dirty="0" smtClean="0"/>
              <a:t>ALICE: </a:t>
            </a:r>
            <a:r>
              <a:rPr lang="en-US" sz="1600" dirty="0"/>
              <a:t>Werner </a:t>
            </a:r>
            <a:r>
              <a:rPr lang="en-US" sz="1600" dirty="0" err="1"/>
              <a:t>Riegler</a:t>
            </a:r>
            <a:r>
              <a:rPr lang="en-US" sz="1600" dirty="0"/>
              <a:t> </a:t>
            </a:r>
            <a:endParaRPr lang="en-US" sz="1600" dirty="0" smtClean="0"/>
          </a:p>
          <a:p>
            <a:pPr lvl="2"/>
            <a:r>
              <a:rPr lang="en-US" sz="1600" dirty="0" smtClean="0"/>
              <a:t>ATLAS: </a:t>
            </a:r>
            <a:r>
              <a:rPr lang="en-US" sz="1600" b="1" dirty="0"/>
              <a:t>Olga </a:t>
            </a:r>
            <a:r>
              <a:rPr lang="en-US" sz="1600" b="1" dirty="0" err="1"/>
              <a:t>Beltramello</a:t>
            </a:r>
            <a:r>
              <a:rPr lang="en-US" sz="1600" dirty="0"/>
              <a:t>, </a:t>
            </a:r>
            <a:r>
              <a:rPr lang="en-US" sz="1600" dirty="0" err="1"/>
              <a:t>Beniamino</a:t>
            </a:r>
            <a:r>
              <a:rPr lang="en-US" sz="1600" dirty="0"/>
              <a:t> Di </a:t>
            </a:r>
            <a:r>
              <a:rPr lang="en-US" sz="1600" dirty="0" err="1"/>
              <a:t>Girolamo</a:t>
            </a:r>
            <a:endParaRPr lang="en-US" sz="1600" dirty="0"/>
          </a:p>
          <a:p>
            <a:pPr lvl="2"/>
            <a:r>
              <a:rPr lang="en-US" sz="1600" dirty="0" smtClean="0"/>
              <a:t>CMS: </a:t>
            </a:r>
            <a:r>
              <a:rPr lang="en-US" sz="1600" b="1" dirty="0" smtClean="0"/>
              <a:t>Wolfram </a:t>
            </a:r>
            <a:r>
              <a:rPr lang="en-US" sz="1600" b="1" dirty="0" err="1"/>
              <a:t>Zeuner</a:t>
            </a:r>
            <a:r>
              <a:rPr lang="en-US" sz="1600" dirty="0"/>
              <a:t>, </a:t>
            </a:r>
            <a:r>
              <a:rPr lang="en-US" sz="1600" dirty="0" err="1" smtClean="0"/>
              <a:t>Christoph</a:t>
            </a:r>
            <a:r>
              <a:rPr lang="en-US" sz="1600" smtClean="0"/>
              <a:t> Schaefer</a:t>
            </a:r>
            <a:endParaRPr lang="en-US" sz="1600" dirty="0"/>
          </a:p>
          <a:p>
            <a:pPr lvl="2"/>
            <a:r>
              <a:rPr lang="en-US" sz="1600" dirty="0" err="1" smtClean="0"/>
              <a:t>LHCb</a:t>
            </a:r>
            <a:r>
              <a:rPr lang="en-US" sz="1600" dirty="0" smtClean="0"/>
              <a:t>: </a:t>
            </a:r>
            <a:r>
              <a:rPr lang="en-US" sz="1600" dirty="0"/>
              <a:t>Rolf Lindner </a:t>
            </a:r>
            <a:endParaRPr lang="en-US" sz="1600" dirty="0" smtClean="0"/>
          </a:p>
          <a:p>
            <a:pPr lvl="1"/>
            <a:r>
              <a:rPr lang="en-US" sz="1600" dirty="0" smtClean="0"/>
              <a:t>Accelerator </a:t>
            </a:r>
            <a:r>
              <a:rPr lang="en-US" sz="1600" dirty="0"/>
              <a:t>and Experiment </a:t>
            </a:r>
            <a:r>
              <a:rPr lang="en-US" sz="1600" dirty="0" smtClean="0"/>
              <a:t>interface</a:t>
            </a:r>
          </a:p>
          <a:p>
            <a:pPr lvl="2"/>
            <a:r>
              <a:rPr lang="en-US" sz="1600" dirty="0"/>
              <a:t>CERN Accelerator: L. Rossi, O. </a:t>
            </a:r>
            <a:r>
              <a:rPr lang="en-US" sz="1600" dirty="0" err="1" smtClean="0"/>
              <a:t>Bruning</a:t>
            </a:r>
            <a:r>
              <a:rPr lang="en-US" sz="1600" dirty="0" smtClean="0"/>
              <a:t> </a:t>
            </a:r>
          </a:p>
          <a:p>
            <a:pPr lvl="2"/>
            <a:r>
              <a:rPr lang="en-US" sz="1600" dirty="0"/>
              <a:t>ALICE: </a:t>
            </a:r>
            <a:r>
              <a:rPr lang="en-US" sz="1600" dirty="0" err="1" smtClean="0"/>
              <a:t>Hannes</a:t>
            </a:r>
            <a:r>
              <a:rPr lang="en-US" sz="1600" dirty="0" smtClean="0"/>
              <a:t> </a:t>
            </a:r>
            <a:r>
              <a:rPr lang="en-US" sz="1600" dirty="0" err="1"/>
              <a:t>Wessels</a:t>
            </a:r>
            <a:r>
              <a:rPr lang="en-US" sz="1600" dirty="0"/>
              <a:t> </a:t>
            </a:r>
          </a:p>
          <a:p>
            <a:pPr lvl="2"/>
            <a:r>
              <a:rPr lang="en-US" sz="1600" dirty="0" smtClean="0"/>
              <a:t>ATLAS: </a:t>
            </a:r>
            <a:r>
              <a:rPr lang="en-US" sz="1600" b="1" dirty="0" err="1"/>
              <a:t>Christoph</a:t>
            </a:r>
            <a:r>
              <a:rPr lang="en-US" sz="1600" b="1" dirty="0"/>
              <a:t> </a:t>
            </a:r>
            <a:r>
              <a:rPr lang="en-US" sz="1600" b="1" dirty="0" err="1"/>
              <a:t>Rembser</a:t>
            </a:r>
            <a:r>
              <a:rPr lang="en-US" sz="1600" dirty="0"/>
              <a:t>, </a:t>
            </a:r>
            <a:r>
              <a:rPr lang="en-US" sz="1600" dirty="0" err="1"/>
              <a:t>Beniamino</a:t>
            </a:r>
            <a:r>
              <a:rPr lang="en-US" sz="1600" dirty="0"/>
              <a:t> Di </a:t>
            </a:r>
            <a:r>
              <a:rPr lang="en-US" sz="1600" dirty="0" err="1"/>
              <a:t>Girolamo</a:t>
            </a:r>
            <a:r>
              <a:rPr lang="en-US" sz="1600" dirty="0"/>
              <a:t>, Antonio </a:t>
            </a:r>
            <a:r>
              <a:rPr lang="en-US" sz="1600" dirty="0" err="1" smtClean="0"/>
              <a:t>Sbrizzi</a:t>
            </a:r>
            <a:endParaRPr lang="en-US" sz="1600" dirty="0" smtClean="0"/>
          </a:p>
          <a:p>
            <a:pPr lvl="2"/>
            <a:r>
              <a:rPr lang="en-US" sz="1600" dirty="0" smtClean="0"/>
              <a:t>CMS: Wolfram </a:t>
            </a:r>
            <a:r>
              <a:rPr lang="en-US" sz="1600" dirty="0" err="1"/>
              <a:t>Zeuner</a:t>
            </a:r>
            <a:r>
              <a:rPr lang="en-US" sz="1600" dirty="0"/>
              <a:t>, </a:t>
            </a:r>
            <a:r>
              <a:rPr lang="en-US" sz="1600" b="1" dirty="0" smtClean="0"/>
              <a:t>Maria </a:t>
            </a:r>
            <a:r>
              <a:rPr lang="en-US" sz="1600" b="1" dirty="0" err="1"/>
              <a:t>Chamizo</a:t>
            </a:r>
            <a:r>
              <a:rPr lang="en-US" sz="1600" b="1" dirty="0"/>
              <a:t> </a:t>
            </a:r>
            <a:r>
              <a:rPr lang="en-US" sz="1600" b="1" dirty="0" err="1"/>
              <a:t>Llatas</a:t>
            </a:r>
            <a:r>
              <a:rPr lang="en-US" sz="1600" b="1" dirty="0"/>
              <a:t> </a:t>
            </a:r>
            <a:r>
              <a:rPr lang="en-US" sz="1600" dirty="0"/>
              <a:t>(CMS</a:t>
            </a:r>
            <a:r>
              <a:rPr lang="en-US" sz="1600" dirty="0" smtClean="0"/>
              <a:t>)</a:t>
            </a:r>
          </a:p>
          <a:p>
            <a:pPr lvl="2"/>
            <a:r>
              <a:rPr lang="en-US" sz="1600" dirty="0" err="1" smtClean="0"/>
              <a:t>LHCb</a:t>
            </a:r>
            <a:r>
              <a:rPr lang="en-US" sz="1600" dirty="0" smtClean="0"/>
              <a:t>: </a:t>
            </a:r>
            <a:r>
              <a:rPr lang="en-US" sz="1600" dirty="0" err="1" smtClean="0"/>
              <a:t>Burkhard</a:t>
            </a:r>
            <a:r>
              <a:rPr lang="en-US" sz="1600" dirty="0" smtClean="0"/>
              <a:t> </a:t>
            </a:r>
            <a:r>
              <a:rPr lang="en-US" sz="1600" dirty="0"/>
              <a:t>Schmidt</a:t>
            </a:r>
          </a:p>
          <a:p>
            <a:pPr lvl="2"/>
            <a:endParaRPr lang="en-US" sz="1600" dirty="0"/>
          </a:p>
          <a:p>
            <a:pPr lvl="2"/>
            <a:endParaRPr lang="en-US" sz="1600" dirty="0">
              <a:sym typeface="Wingdings"/>
            </a:endParaRPr>
          </a:p>
          <a:p>
            <a:pPr lvl="3"/>
            <a:endParaRPr lang="en-US" sz="1000" dirty="0"/>
          </a:p>
          <a:p>
            <a:pPr lvl="3"/>
            <a:endParaRPr lang="en-US" sz="1000" dirty="0"/>
          </a:p>
          <a:p>
            <a:endParaRPr lang="en-US" sz="1000" dirty="0" smtClean="0"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23190536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Agenda session scheme for discussion (length</a:t>
            </a:r>
            <a:r>
              <a:rPr lang="en-US" smtClean="0"/>
              <a:t>/order </a:t>
            </a:r>
            <a:r>
              <a:rPr lang="en-US" dirty="0" smtClean="0"/>
              <a:t>of session indicative)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042" y="696822"/>
            <a:ext cx="7952804" cy="1589178"/>
          </a:xfrm>
        </p:spPr>
        <p:txBody>
          <a:bodyPr>
            <a:normAutofit/>
          </a:bodyPr>
          <a:lstStyle/>
          <a:p>
            <a:pPr lvl="1">
              <a:buNone/>
            </a:pPr>
            <a:endParaRPr lang="en-US" dirty="0" smtClean="0"/>
          </a:p>
          <a:p>
            <a:pPr marL="274320" lvl="1" indent="0">
              <a:buNone/>
            </a:pPr>
            <a:endParaRPr lang="en-US" dirty="0" smtClean="0">
              <a:solidFill>
                <a:srgbClr val="800000"/>
              </a:solidFill>
            </a:endParaRPr>
          </a:p>
          <a:p>
            <a:pPr lvl="1">
              <a:buFont typeface="Courier New"/>
              <a:buChar char="o"/>
            </a:pP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-9769" y="723091"/>
            <a:ext cx="4835772" cy="505069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74320" algn="l" defTabSz="457200" rtl="0" eaLnBrk="1" latinLnBrk="0" hangingPunct="1">
              <a:spcBef>
                <a:spcPts val="1500"/>
              </a:spcBef>
              <a:buFont typeface="Courier New"/>
              <a:buChar char="o"/>
              <a:defRPr sz="2000" kern="1200">
                <a:solidFill>
                  <a:srgbClr val="000090"/>
                </a:solidFill>
                <a:latin typeface="+mn-lt"/>
                <a:ea typeface="+mn-ea"/>
                <a:cs typeface="+mn-cs"/>
              </a:defRPr>
            </a:lvl1pPr>
            <a:lvl2pPr marL="548640" indent="-274320" algn="l" defTabSz="457200" rtl="0" eaLnBrk="1" latinLnBrk="0" hangingPunct="1">
              <a:spcBef>
                <a:spcPts val="3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960" indent="-274320" algn="l" defTabSz="457200" rtl="0" eaLnBrk="1" latinLnBrk="0" hangingPunct="1">
              <a:spcBef>
                <a:spcPts val="300"/>
              </a:spcBef>
              <a:buFont typeface="Arial"/>
              <a:buChar char="•"/>
              <a:defRPr sz="1800" kern="1200">
                <a:solidFill>
                  <a:srgbClr val="8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3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3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buFont typeface="Lucida Grande"/>
              <a:buChar char="-"/>
            </a:pPr>
            <a:r>
              <a:rPr lang="en-US" sz="1600" dirty="0" smtClean="0"/>
              <a:t>Tuesday 1 morning 9:20 - 13:00</a:t>
            </a:r>
          </a:p>
          <a:p>
            <a:pPr lvl="2"/>
            <a:r>
              <a:rPr lang="en-US" sz="1400" dirty="0" smtClean="0"/>
              <a:t>Registration 8:30 - 9:30</a:t>
            </a:r>
          </a:p>
          <a:p>
            <a:pPr lvl="2"/>
            <a:r>
              <a:rPr lang="en-US" sz="1400" dirty="0" smtClean="0"/>
              <a:t>Introduction by ECFA 30’</a:t>
            </a:r>
          </a:p>
          <a:p>
            <a:pPr lvl="2"/>
            <a:r>
              <a:rPr lang="en-US" sz="1400" dirty="0" smtClean="0"/>
              <a:t>Introduction by CERN Management </a:t>
            </a:r>
            <a:r>
              <a:rPr lang="en-US" sz="1400" dirty="0"/>
              <a:t>3</a:t>
            </a:r>
            <a:r>
              <a:rPr lang="en-US" sz="1400" dirty="0" smtClean="0"/>
              <a:t>0’</a:t>
            </a:r>
            <a:endParaRPr lang="en-US" sz="1400" dirty="0"/>
          </a:p>
          <a:p>
            <a:pPr lvl="2"/>
            <a:r>
              <a:rPr lang="en-US" sz="1400" dirty="0"/>
              <a:t>Break 30 </a:t>
            </a:r>
            <a:r>
              <a:rPr lang="en-US" sz="1400" dirty="0" smtClean="0"/>
              <a:t>’</a:t>
            </a:r>
          </a:p>
          <a:p>
            <a:pPr lvl="2"/>
            <a:r>
              <a:rPr lang="en-US" sz="1400" dirty="0" smtClean="0"/>
              <a:t>Theory overview 1 h</a:t>
            </a:r>
          </a:p>
          <a:p>
            <a:pPr lvl="2"/>
            <a:r>
              <a:rPr lang="en-US" sz="1400" dirty="0" smtClean="0"/>
              <a:t>LHC upgrade overview 1h </a:t>
            </a:r>
          </a:p>
          <a:p>
            <a:pPr marL="548640" lvl="2" indent="0">
              <a:buNone/>
            </a:pPr>
            <a:endParaRPr lang="en-US" sz="1400" dirty="0" smtClean="0"/>
          </a:p>
          <a:p>
            <a:pPr lvl="1"/>
            <a:r>
              <a:rPr lang="en-US" sz="1600" dirty="0" smtClean="0"/>
              <a:t>Wednesday 2 morning 9:00 - 13:00</a:t>
            </a:r>
          </a:p>
          <a:p>
            <a:pPr lvl="2"/>
            <a:r>
              <a:rPr lang="en-US" sz="1400" dirty="0"/>
              <a:t>Tracking devices and associated electronics and </a:t>
            </a:r>
            <a:r>
              <a:rPr lang="en-US" sz="1400" dirty="0" smtClean="0"/>
              <a:t>readout</a:t>
            </a:r>
            <a:r>
              <a:rPr lang="en-GB" sz="1400" dirty="0" smtClean="0"/>
              <a:t> 1h45’</a:t>
            </a:r>
          </a:p>
          <a:p>
            <a:pPr lvl="2"/>
            <a:r>
              <a:rPr lang="en-GB" sz="1400" dirty="0" smtClean="0"/>
              <a:t>Break 30’</a:t>
            </a:r>
          </a:p>
          <a:p>
            <a:pPr lvl="2"/>
            <a:r>
              <a:rPr lang="en-US" sz="1400" dirty="0" err="1"/>
              <a:t>Calorimetry</a:t>
            </a:r>
            <a:r>
              <a:rPr lang="en-US" sz="1400" dirty="0"/>
              <a:t> and associated electronics and readout</a:t>
            </a:r>
            <a:r>
              <a:rPr lang="en-GB" sz="1400" dirty="0"/>
              <a:t> </a:t>
            </a:r>
            <a:r>
              <a:rPr lang="en-GB" sz="1400" dirty="0" smtClean="0"/>
              <a:t>1h45’</a:t>
            </a:r>
            <a:endParaRPr lang="en-US" sz="1400" dirty="0"/>
          </a:p>
          <a:p>
            <a:pPr marL="548640" lvl="2" indent="0">
              <a:buNone/>
            </a:pPr>
            <a:endParaRPr lang="en-GB" sz="800" dirty="0"/>
          </a:p>
          <a:p>
            <a:pPr marL="548640" lvl="2" indent="0">
              <a:buNone/>
            </a:pPr>
            <a:endParaRPr lang="en-GB" sz="900" dirty="0" smtClean="0"/>
          </a:p>
          <a:p>
            <a:pPr marL="548640" lvl="2" indent="0">
              <a:buNone/>
            </a:pPr>
            <a:endParaRPr lang="en-GB" sz="1400" dirty="0" smtClean="0"/>
          </a:p>
          <a:p>
            <a:pPr lvl="1"/>
            <a:r>
              <a:rPr lang="en-GB" sz="1600" dirty="0" smtClean="0"/>
              <a:t>Thursday 3 morning 9:00 - 13:00</a:t>
            </a:r>
          </a:p>
          <a:p>
            <a:pPr lvl="2"/>
            <a:r>
              <a:rPr lang="en-US" sz="1400" dirty="0"/>
              <a:t>Electronics </a:t>
            </a:r>
            <a:r>
              <a:rPr lang="en-GB" sz="1400" dirty="0"/>
              <a:t>and read-out systems</a:t>
            </a:r>
            <a:r>
              <a:rPr lang="en-US" sz="1400" dirty="0"/>
              <a:t> </a:t>
            </a:r>
            <a:r>
              <a:rPr lang="en-US" sz="1400" dirty="0" smtClean="0"/>
              <a:t>1h45’</a:t>
            </a:r>
          </a:p>
          <a:p>
            <a:pPr lvl="2"/>
            <a:r>
              <a:rPr lang="en-US" sz="1400" dirty="0" smtClean="0"/>
              <a:t>Break 30’</a:t>
            </a:r>
          </a:p>
          <a:p>
            <a:pPr lvl="2"/>
            <a:r>
              <a:rPr lang="en-US" sz="1400" dirty="0" smtClean="0"/>
              <a:t>Accelerator </a:t>
            </a:r>
            <a:r>
              <a:rPr lang="en-US" sz="1400" dirty="0"/>
              <a:t>and Experiment </a:t>
            </a:r>
            <a:r>
              <a:rPr lang="en-US" sz="1400" dirty="0" smtClean="0"/>
              <a:t>interface 1h:45</a:t>
            </a:r>
            <a:endParaRPr lang="en-US" sz="1600" dirty="0"/>
          </a:p>
          <a:p>
            <a:pPr lvl="3"/>
            <a:endParaRPr lang="en-US" sz="1000" dirty="0"/>
          </a:p>
          <a:p>
            <a:endParaRPr lang="en-US" sz="1000" dirty="0" smtClean="0">
              <a:sym typeface="Wingding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572000" y="723778"/>
            <a:ext cx="4572000" cy="144655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600" dirty="0" smtClean="0">
                <a:solidFill>
                  <a:srgbClr val="008000"/>
                </a:solidFill>
              </a:rPr>
              <a:t>Lunch 13:00-14:00</a:t>
            </a:r>
          </a:p>
          <a:p>
            <a:pPr marL="285750" indent="-285750">
              <a:buFont typeface="Lucida Grande"/>
              <a:buChar char="-"/>
            </a:pPr>
            <a:r>
              <a:rPr lang="en-US" sz="1600" dirty="0" smtClean="0"/>
              <a:t>Tuesday 1 Afternoon 14:00 - 18:30</a:t>
            </a:r>
            <a:endParaRPr lang="en-US" sz="1600" dirty="0"/>
          </a:p>
          <a:p>
            <a:pPr marL="742950" lvl="1" indent="-285750">
              <a:buFont typeface="Arial"/>
              <a:buChar char="•"/>
            </a:pPr>
            <a:r>
              <a:rPr lang="en-US" sz="1400" dirty="0">
                <a:solidFill>
                  <a:srgbClr val="800000"/>
                </a:solidFill>
              </a:rPr>
              <a:t>Experiment Upgrade </a:t>
            </a:r>
            <a:r>
              <a:rPr lang="en-US" sz="1400" dirty="0" smtClean="0">
                <a:solidFill>
                  <a:srgbClr val="800000"/>
                </a:solidFill>
              </a:rPr>
              <a:t>2h (4 </a:t>
            </a:r>
            <a:r>
              <a:rPr lang="en-US" sz="1400" dirty="0">
                <a:solidFill>
                  <a:srgbClr val="800000"/>
                </a:solidFill>
              </a:rPr>
              <a:t>experiments)</a:t>
            </a:r>
          </a:p>
          <a:p>
            <a:pPr marL="742950" lvl="1" indent="-285750">
              <a:buFont typeface="Arial"/>
              <a:buChar char="•"/>
            </a:pPr>
            <a:r>
              <a:rPr lang="en-US" sz="1400" dirty="0" smtClean="0">
                <a:solidFill>
                  <a:srgbClr val="800000"/>
                </a:solidFill>
              </a:rPr>
              <a:t>Break 30’ </a:t>
            </a:r>
          </a:p>
          <a:p>
            <a:pPr marL="742950" lvl="1" indent="-285750">
              <a:buFont typeface="Arial"/>
              <a:buChar char="•"/>
            </a:pPr>
            <a:r>
              <a:rPr lang="en-US" sz="1400" dirty="0">
                <a:solidFill>
                  <a:srgbClr val="800000"/>
                </a:solidFill>
              </a:rPr>
              <a:t>Physics goals and performance reach </a:t>
            </a:r>
            <a:r>
              <a:rPr lang="en-US" sz="1400" dirty="0" smtClean="0">
                <a:solidFill>
                  <a:srgbClr val="800000"/>
                </a:solidFill>
              </a:rPr>
              <a:t>2h</a:t>
            </a:r>
            <a:endParaRPr lang="en-US" sz="1400" dirty="0">
              <a:solidFill>
                <a:srgbClr val="800000"/>
              </a:solidFill>
            </a:endParaRPr>
          </a:p>
          <a:p>
            <a:pPr marL="742950" lvl="1" indent="-285750">
              <a:buFont typeface="Arial"/>
              <a:buChar char="•"/>
            </a:pPr>
            <a:r>
              <a:rPr lang="en-US" sz="1400" dirty="0">
                <a:solidFill>
                  <a:srgbClr val="800000"/>
                </a:solidFill>
              </a:rPr>
              <a:t>Reception </a:t>
            </a:r>
            <a:r>
              <a:rPr lang="en-US" sz="1400" dirty="0" smtClean="0">
                <a:solidFill>
                  <a:srgbClr val="800000"/>
                </a:solidFill>
              </a:rPr>
              <a:t>19:00</a:t>
            </a:r>
            <a:endParaRPr lang="en-US" sz="1400" dirty="0">
              <a:solidFill>
                <a:srgbClr val="80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577865" y="2744849"/>
            <a:ext cx="4572000" cy="166199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600" dirty="0">
                <a:solidFill>
                  <a:srgbClr val="008000"/>
                </a:solidFill>
              </a:rPr>
              <a:t>Lunch 13:00-14:00</a:t>
            </a:r>
          </a:p>
          <a:p>
            <a:pPr marL="285750" indent="-285750">
              <a:buFont typeface="Lucida Grande"/>
              <a:buChar char="-"/>
            </a:pPr>
            <a:r>
              <a:rPr lang="en-US" sz="1600" dirty="0" smtClean="0"/>
              <a:t>Wednesday 2 Afternoon 14:00 - 18:30</a:t>
            </a:r>
          </a:p>
          <a:p>
            <a:pPr marL="742950" lvl="1" indent="-285750">
              <a:buFont typeface="Arial"/>
              <a:buChar char="•"/>
            </a:pPr>
            <a:r>
              <a:rPr lang="en-US" sz="1400" dirty="0" err="1" smtClean="0">
                <a:solidFill>
                  <a:srgbClr val="800000"/>
                </a:solidFill>
              </a:rPr>
              <a:t>Muon</a:t>
            </a:r>
            <a:r>
              <a:rPr lang="en-US" sz="1400" dirty="0" smtClean="0">
                <a:solidFill>
                  <a:srgbClr val="800000"/>
                </a:solidFill>
              </a:rPr>
              <a:t> Systems and associated electronics and readout</a:t>
            </a:r>
            <a:r>
              <a:rPr lang="en-GB" sz="1400" dirty="0" smtClean="0">
                <a:solidFill>
                  <a:srgbClr val="800000"/>
                </a:solidFill>
              </a:rPr>
              <a:t> 1h45’</a:t>
            </a:r>
          </a:p>
          <a:p>
            <a:pPr marL="742950" lvl="1" indent="-285750">
              <a:buFont typeface="Arial"/>
              <a:buChar char="•"/>
            </a:pPr>
            <a:r>
              <a:rPr lang="en-GB" sz="1400" dirty="0" smtClean="0">
                <a:solidFill>
                  <a:srgbClr val="800000"/>
                </a:solidFill>
              </a:rPr>
              <a:t>Break 30’</a:t>
            </a:r>
            <a:endParaRPr lang="en-US" sz="1400" dirty="0" smtClean="0">
              <a:solidFill>
                <a:srgbClr val="800000"/>
              </a:solidFill>
            </a:endParaRPr>
          </a:p>
          <a:p>
            <a:pPr marL="742950" lvl="1" indent="-285750">
              <a:buFont typeface="Arial"/>
              <a:buChar char="•"/>
            </a:pPr>
            <a:r>
              <a:rPr lang="en-US" sz="1400" dirty="0" smtClean="0">
                <a:solidFill>
                  <a:srgbClr val="800000"/>
                </a:solidFill>
              </a:rPr>
              <a:t>Trigger/DAQ/Offline/Computing 1h45’</a:t>
            </a:r>
          </a:p>
          <a:p>
            <a:pPr marL="742950" lvl="1" indent="-285750">
              <a:buFont typeface="Arial"/>
              <a:buChar char="•"/>
            </a:pPr>
            <a:r>
              <a:rPr lang="en-US" sz="1400" dirty="0" smtClean="0">
                <a:solidFill>
                  <a:srgbClr val="800000"/>
                </a:solidFill>
              </a:rPr>
              <a:t>Diner 20:00</a:t>
            </a:r>
            <a:endParaRPr lang="en-US" sz="1400" dirty="0">
              <a:solidFill>
                <a:srgbClr val="80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583730" y="4797326"/>
            <a:ext cx="4572000" cy="166199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600" dirty="0">
                <a:solidFill>
                  <a:srgbClr val="008000"/>
                </a:solidFill>
              </a:rPr>
              <a:t>Lunch </a:t>
            </a:r>
            <a:r>
              <a:rPr lang="en-US" sz="1600" dirty="0" smtClean="0">
                <a:solidFill>
                  <a:srgbClr val="008000"/>
                </a:solidFill>
              </a:rPr>
              <a:t>13:00-14:00</a:t>
            </a:r>
          </a:p>
          <a:p>
            <a:pPr marL="285750" indent="-285750">
              <a:buFont typeface="Lucida Grande"/>
              <a:buChar char="-"/>
            </a:pPr>
            <a:r>
              <a:rPr lang="en-US" sz="1600" dirty="0" smtClean="0"/>
              <a:t>Thursday 3 Afternoon 14:00 - 16:30</a:t>
            </a:r>
          </a:p>
          <a:p>
            <a:pPr marL="742950" lvl="1" indent="-285750">
              <a:buFont typeface="Arial"/>
              <a:buChar char="•"/>
            </a:pPr>
            <a:r>
              <a:rPr lang="en-US" sz="1400" dirty="0">
                <a:solidFill>
                  <a:srgbClr val="800000"/>
                </a:solidFill>
              </a:rPr>
              <a:t>Long Shutdown constraints and radiation and activation effects </a:t>
            </a:r>
            <a:r>
              <a:rPr lang="en-GB" sz="1400" dirty="0" smtClean="0">
                <a:solidFill>
                  <a:srgbClr val="800000"/>
                </a:solidFill>
              </a:rPr>
              <a:t>1h45’</a:t>
            </a:r>
          </a:p>
          <a:p>
            <a:pPr marL="742950" lvl="1" indent="-285750">
              <a:buFont typeface="Arial"/>
              <a:buChar char="•"/>
            </a:pPr>
            <a:r>
              <a:rPr lang="en-GB" sz="1400" dirty="0" smtClean="0">
                <a:solidFill>
                  <a:srgbClr val="800000"/>
                </a:solidFill>
              </a:rPr>
              <a:t>Concluding remarks </a:t>
            </a:r>
            <a:r>
              <a:rPr lang="en-GB" sz="1400" dirty="0">
                <a:solidFill>
                  <a:srgbClr val="800000"/>
                </a:solidFill>
              </a:rPr>
              <a:t>Next steps - proposed future ECFA Workshops 30</a:t>
            </a:r>
            <a:r>
              <a:rPr lang="en-GB" sz="1400" dirty="0" smtClean="0">
                <a:solidFill>
                  <a:srgbClr val="800000"/>
                </a:solidFill>
              </a:rPr>
              <a:t>’</a:t>
            </a:r>
          </a:p>
          <a:p>
            <a:pPr marL="742950" lvl="1" indent="-285750">
              <a:buFont typeface="Arial"/>
              <a:buChar char="•"/>
            </a:pPr>
            <a:r>
              <a:rPr lang="en-GB" sz="1400" dirty="0" smtClean="0">
                <a:solidFill>
                  <a:srgbClr val="800000"/>
                </a:solidFill>
              </a:rPr>
              <a:t>End of the workshop</a:t>
            </a:r>
            <a:endParaRPr lang="en-GB" sz="1400" dirty="0">
              <a:solidFill>
                <a:srgbClr val="8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39369" y="6214721"/>
            <a:ext cx="75513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Note: 2-3 topical  presentations per session                                                                     common to 4 experiments (eg. detector systems 1) motivation/concepts 2) R&amp;Ds …)</a:t>
            </a:r>
            <a:endParaRPr lang="en-US" sz="1600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710" y="2752931"/>
            <a:ext cx="914399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6498" y="4782835"/>
            <a:ext cx="914399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20637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50874</TotalTime>
  <Words>524</Words>
  <Application>Microsoft Macintosh PowerPoint</Application>
  <PresentationFormat>On-screen Show (4:3)</PresentationFormat>
  <Paragraphs>91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Contributors to the preparatory groups (chairs in bold)</vt:lpstr>
      <vt:lpstr>Contributors to the preparatory groups (chairs in bold)</vt:lpstr>
      <vt:lpstr>Agenda session scheme for discussion (length/order of session indicative)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Jeff</dc:creator>
  <cp:lastModifiedBy>didiercontardo 2004</cp:lastModifiedBy>
  <cp:revision>1412</cp:revision>
  <cp:lastPrinted>2013-04-23T11:05:09Z</cp:lastPrinted>
  <dcterms:created xsi:type="dcterms:W3CDTF">2013-03-01T09:00:46Z</dcterms:created>
  <dcterms:modified xsi:type="dcterms:W3CDTF">2013-05-06T09:30:54Z</dcterms:modified>
</cp:coreProperties>
</file>