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5" r:id="rId12"/>
    <p:sldId id="271" r:id="rId13"/>
    <p:sldId id="266" r:id="rId14"/>
    <p:sldId id="268" r:id="rId15"/>
    <p:sldId id="274" r:id="rId16"/>
    <p:sldId id="277" r:id="rId17"/>
    <p:sldId id="267" r:id="rId18"/>
  </p:sldIdLst>
  <p:sldSz cx="9144000" cy="6858000" type="screen4x3"/>
  <p:notesSz cx="9144000" cy="6858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4C2DF-6623-4C2F-B5ED-F26EE3B0A19D}" type="datetimeFigureOut">
              <a:rPr lang="pt-PT" smtClean="0"/>
              <a:pPr/>
              <a:t>12-04-2008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E5C83-329E-47F2-BD83-BC3A18F3EA4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B06F1-A3EC-441F-AF42-5643DEEEB961}" type="datetimeFigureOut">
              <a:rPr lang="pt-PT" smtClean="0"/>
              <a:pPr/>
              <a:t>12-04-2008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D1A90-2AD1-4BF6-A1CB-F19E7BCDAE61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10</a:t>
            </a:fld>
            <a:endParaRPr lang="pt-P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11</a:t>
            </a:fld>
            <a:endParaRPr lang="pt-P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13</a:t>
            </a:fld>
            <a:endParaRPr lang="pt-P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B32969E-CD64-46E0-9BD6-F5CD9BD8D669}" type="slidenum">
              <a:rPr lang="en-US" sz="1200" kern="1200">
                <a:solidFill>
                  <a:prstClr val="black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 kern="120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1CA7DE-4557-4BB8-9230-FB46D8AD5B32}" type="slidenum">
              <a:rPr lang="en-US"/>
              <a:pPr/>
              <a:t>15</a:t>
            </a:fld>
            <a:endParaRPr lang="en-US"/>
          </a:p>
        </p:txBody>
      </p:sp>
      <p:sp>
        <p:nvSpPr>
          <p:cNvPr id="44851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60675" y="514350"/>
            <a:ext cx="3430588" cy="257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851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17085" y="3257551"/>
            <a:ext cx="6709833" cy="302180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9950" tIns="44975" rIns="89950" bIns="44975" anchor="ctr"/>
          <a:lstStyle/>
          <a:p>
            <a:endParaRPr lang="pt-P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16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D1A90-2AD1-4BF6-A1CB-F19E7BCDAE61}" type="slidenum">
              <a:rPr lang="pt-PT" smtClean="0"/>
              <a:pPr/>
              <a:t>9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38A41F8-BAA0-4169-B4B2-8CA2517E4BFB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FB72-BEB3-473C-B1CD-7EE0B5AEF9C0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FC70-E6E8-482F-85EB-0364F94809A9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A3AD757-CB89-4707-B98D-A2E9ED188EB5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6C065B9-F8EC-4890-8C74-5105D291F10F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49DF939-B196-45BE-A077-64CCD301C5FD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06C2F2B-F918-49C4-9238-684D2CC07E32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945205B-32BA-4F51-A6AC-051F0A98BFB2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7F00E34-49B4-4A5E-AC5D-29667EBBE698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177BD78E-40BF-4554-AC6F-48B61058B782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A55D660-3C53-4E77-943D-4B31D1BD2881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B0EDC4E-F0A1-4C03-B1CE-E04864EA5565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14AE45F-1A0A-4216-B55A-4EEA4F8704BD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9E631D37-2CA5-4FC3-AC65-0FCD6FB9FA9A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EE99EC7A-4010-4B62-A4F2-8ABEFA3848B5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9A2B733-5C52-4AC5-B069-2ADD639E25A5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4E4F00F-2D5A-40FC-BB6C-0613C9D5A162}" type="slidenum">
              <a:rPr lang="en-US" sz="1400" kern="1200">
                <a:solidFill>
                  <a:srgbClr val="000000"/>
                </a:solidFill>
                <a:latin typeface="Arial" charset="0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400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D5D844-E8A4-4E91-95CF-12E0090D9BBF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BC32798-77A9-4F90-BA46-7AE640E4B0E0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7306FD8-7975-465A-84D3-FC86FE57405D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7C0A-295E-47E5-8C1D-F136165FB6A9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06AA1C8-6D81-4A15-BB48-E7AECF175AA1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8D17A9-9EAD-4E73-8B21-A5B21551112D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8057E90-3857-45CE-9EA3-E5C599EA5EEC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8FF8F9A-8EB0-46AB-AB95-459706144EB4}" type="datetime1">
              <a:rPr lang="pt-PT" smtClean="0"/>
              <a:pPr/>
              <a:t>12-04-2008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pt-PT" dirty="0" smtClean="0"/>
              <a:t>RD51          NIKHEF          APRIL 2008                     </a:t>
            </a:r>
            <a:endParaRPr lang="pt-PT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C4A9AF2-3F74-4AE5-9D94-3033B471CF85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+mn-ea"/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000000"/>
                </a:solidFill>
                <a:latin typeface="Arial" charset="0"/>
                <a:cs typeface="+mn-cs"/>
              </a:rPr>
              <a:t>Coimbra 9 April 2008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+mn-ea"/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fld id="{CA8577F1-A588-4154-AE2F-0A7F45159B65}" type="slidenum">
              <a:rPr lang="en-US" kern="1200">
                <a:solidFill>
                  <a:srgbClr val="000000"/>
                </a:solidFill>
                <a:latin typeface="Arial" charset="0"/>
                <a:cs typeface="+mn-cs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Osaka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Relationship Id="rId9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40" y="580986"/>
            <a:ext cx="8763120" cy="1228705"/>
          </a:xfrm>
        </p:spPr>
        <p:txBody>
          <a:bodyPr>
            <a:noAutofit/>
          </a:bodyPr>
          <a:lstStyle/>
          <a:p>
            <a:pPr marL="0" algn="ctr"/>
            <a:r>
              <a:rPr lang="en-GB" sz="2200" b="1" dirty="0" smtClean="0"/>
              <a:t>Scintillation  Readout From Micropatterned Electron Multipliers </a:t>
            </a:r>
            <a:br>
              <a:rPr lang="en-GB" sz="2200" b="1" dirty="0" smtClean="0"/>
            </a:br>
            <a:r>
              <a:rPr lang="en-GB" sz="2200" b="1" dirty="0" smtClean="0"/>
              <a:t>For Dual-phase Dark Matter Detectors</a:t>
            </a:r>
            <a:r>
              <a:rPr lang="en-GB" sz="2200" dirty="0" smtClean="0"/>
              <a:t/>
            </a:r>
            <a:br>
              <a:rPr lang="en-GB" sz="2200" dirty="0" smtClean="0"/>
            </a:br>
            <a:endParaRPr lang="en-GB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6350" y="1968480"/>
            <a:ext cx="3724327" cy="521486"/>
          </a:xfrm>
        </p:spPr>
        <p:txBody>
          <a:bodyPr>
            <a:normAutofit/>
          </a:bodyPr>
          <a:lstStyle/>
          <a:p>
            <a:pPr algn="ctr"/>
            <a:r>
              <a:rPr lang="en-GB" sz="2200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Joaquim M.F. dos Santos</a:t>
            </a:r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2016090" y="3282948"/>
            <a:ext cx="6453218" cy="1674788"/>
            <a:chOff x="1571604" y="2714623"/>
            <a:chExt cx="6453218" cy="1674788"/>
          </a:xfrm>
        </p:grpSpPr>
        <p:pic>
          <p:nvPicPr>
            <p:cNvPr id="12" name="Picture 210" descr="gian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85927" y="2714623"/>
              <a:ext cx="377190" cy="430184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85918" y="3214686"/>
              <a:ext cx="352711" cy="44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85918" y="3714752"/>
              <a:ext cx="363474" cy="381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2381220" y="2844792"/>
              <a:ext cx="5643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GIAN – Atomic and Nuclear Instrumentation  Group</a:t>
              </a:r>
              <a:endParaRPr lang="en-GB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17733" y="3246435"/>
              <a:ext cx="335758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GB" sz="1200" dirty="0" smtClean="0"/>
                <a:t>University  of Coimbra</a:t>
              </a:r>
              <a:endParaRPr lang="en-GB" sz="1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17733" y="3721104"/>
              <a:ext cx="16209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sz="1200" dirty="0" smtClean="0"/>
                <a:t>University  of Aveiro</a:t>
              </a:r>
              <a:endParaRPr lang="en-GB" sz="1200" dirty="0"/>
            </a:p>
          </p:txBody>
        </p:sp>
        <p:pic>
          <p:nvPicPr>
            <p:cNvPr id="21" name="Picture 8" descr="MV4SP0B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71604" y="4143380"/>
              <a:ext cx="822103" cy="246031"/>
            </a:xfrm>
            <a:prstGeom prst="rect">
              <a:avLst/>
            </a:prstGeom>
            <a:noFill/>
          </p:spPr>
        </p:pic>
        <p:sp>
          <p:nvSpPr>
            <p:cNvPr id="22" name="Rectangle 21"/>
            <p:cNvSpPr/>
            <p:nvPr/>
          </p:nvSpPr>
          <p:spPr>
            <a:xfrm>
              <a:off x="2381220" y="4086234"/>
              <a:ext cx="407196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GB" sz="1200" dirty="0" smtClean="0"/>
                <a:t>Weizmann  Institute of Sciences</a:t>
              </a:r>
              <a:endParaRPr lang="en-GB" sz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97012" y="5619780"/>
            <a:ext cx="529438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Micro-pattern Gas Detectors (RD51) Workshop </a:t>
            </a:r>
          </a:p>
          <a:p>
            <a:pPr algn="ctr"/>
            <a:r>
              <a:rPr lang="pt-PT" sz="15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16-18 April 2008,  </a:t>
            </a:r>
            <a:r>
              <a:rPr lang="pt-PT" sz="15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Nikhef</a:t>
            </a:r>
            <a:r>
              <a:rPr lang="pt-PT" sz="15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 Amsterdam, The </a:t>
            </a:r>
            <a:r>
              <a:rPr lang="pt-PT" sz="15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Netherlands</a:t>
            </a:r>
            <a:endParaRPr lang="en-US" sz="15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797012" y="1165194"/>
            <a:ext cx="5586488" cy="496576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10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125629" y="215856"/>
            <a:ext cx="4892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Micro Hole &amp; Strip Plate</a:t>
            </a:r>
            <a:endParaRPr lang="en-GB" sz="2800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44707" y="1603350"/>
            <a:ext cx="4615057" cy="412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797012" y="1457298"/>
            <a:ext cx="5549976" cy="423550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11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870038" y="5911884"/>
            <a:ext cx="5476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Gain </a:t>
            </a:r>
            <a:r>
              <a:rPr lang="en-GB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 10</a:t>
            </a:r>
            <a:r>
              <a:rPr lang="en-GB" b="1" baseline="30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GB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 smtClean="0"/>
              <a:t>in scintillation readout mode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001941" y="361908"/>
            <a:ext cx="31036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MHSP  vs.  GEM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8655" y="1822428"/>
            <a:ext cx="4746690" cy="357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12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92083" y="1274733"/>
            <a:ext cx="43815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Secondary scintillation for signal readout</a:t>
            </a:r>
            <a:endParaRPr lang="en-GB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94045" y="252369"/>
            <a:ext cx="2482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1700213" algn="l"/>
              </a:tabLst>
            </a:pPr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Summary - 1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1176291" y="3282948"/>
            <a:ext cx="14045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/>
              <a:t>above 2 bar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1103265" y="1749402"/>
            <a:ext cx="70835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high gains + good energy resolution with single-GEM at low voltages 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4279896" y="2479662"/>
            <a:ext cx="38338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Stable operation without discharges</a:t>
            </a:r>
            <a:endParaRPr lang="en-GB" sz="1600" dirty="0"/>
          </a:p>
        </p:txBody>
      </p:sp>
      <p:sp>
        <p:nvSpPr>
          <p:cNvPr id="14" name="Right Arrow 13"/>
          <p:cNvSpPr/>
          <p:nvPr/>
        </p:nvSpPr>
        <p:spPr>
          <a:xfrm rot="5400000" flipV="1">
            <a:off x="5576108" y="2242328"/>
            <a:ext cx="292104" cy="10953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111480" y="3136896"/>
            <a:ext cx="41259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Max </a:t>
            </a:r>
            <a:r>
              <a:rPr lang="en-GB" sz="1600" b="1" dirty="0" err="1" smtClean="0"/>
              <a:t>Gain</a:t>
            </a:r>
            <a:r>
              <a:rPr lang="en-GB" sz="1600" b="1" baseline="-25000" dirty="0" err="1" smtClean="0"/>
              <a:t>scint</a:t>
            </a:r>
            <a:r>
              <a:rPr lang="en-GB" sz="1600" b="1" dirty="0" smtClean="0"/>
              <a:t>  </a:t>
            </a:r>
            <a:r>
              <a:rPr lang="en-GB" sz="1600" b="1" dirty="0" smtClean="0">
                <a:sym typeface="Symbol"/>
              </a:rPr>
              <a:t> </a:t>
            </a:r>
            <a:r>
              <a:rPr lang="en-GB" sz="1600" b="1" dirty="0" smtClean="0"/>
              <a:t> 100 </a:t>
            </a:r>
            <a:r>
              <a:rPr lang="en-GB" sz="1600" b="1" dirty="0" smtClean="0">
                <a:sym typeface="Symbol"/>
              </a:rPr>
              <a:t></a:t>
            </a:r>
            <a:r>
              <a:rPr lang="en-GB" sz="1600" b="1" dirty="0" smtClean="0"/>
              <a:t> Max </a:t>
            </a:r>
            <a:r>
              <a:rPr lang="en-GB" sz="1600" b="1" dirty="0" err="1" smtClean="0"/>
              <a:t>Gain</a:t>
            </a:r>
            <a:r>
              <a:rPr lang="en-GB" sz="1600" b="1" baseline="-25000" dirty="0" err="1" smtClean="0"/>
              <a:t>charge</a:t>
            </a:r>
            <a:endParaRPr lang="en-GB" sz="1600" baseline="-25000" dirty="0"/>
          </a:p>
        </p:txBody>
      </p:sp>
      <p:sp>
        <p:nvSpPr>
          <p:cNvPr id="17" name="Right Arrow 16"/>
          <p:cNvSpPr/>
          <p:nvPr/>
        </p:nvSpPr>
        <p:spPr>
          <a:xfrm flipV="1">
            <a:off x="2636811" y="3392487"/>
            <a:ext cx="365130" cy="14605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11480" y="3538539"/>
            <a:ext cx="4475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/>
              <a:t>Energy </a:t>
            </a:r>
            <a:r>
              <a:rPr lang="en-GB" sz="1600" b="1" dirty="0" err="1" smtClean="0"/>
              <a:t>Resol</a:t>
            </a:r>
            <a:r>
              <a:rPr lang="en-GB" sz="1600" b="1" baseline="-25000" dirty="0" err="1" smtClean="0"/>
              <a:t>scint</a:t>
            </a:r>
            <a:r>
              <a:rPr lang="en-GB" sz="1600" b="1" dirty="0" smtClean="0"/>
              <a:t>  </a:t>
            </a:r>
            <a:r>
              <a:rPr lang="en-GB" sz="1600" b="1" dirty="0" smtClean="0">
                <a:sym typeface="Symbol"/>
              </a:rPr>
              <a:t> </a:t>
            </a:r>
            <a:r>
              <a:rPr lang="en-GB" sz="1600" b="1" dirty="0" smtClean="0"/>
              <a:t> 0.5 </a:t>
            </a:r>
            <a:r>
              <a:rPr lang="en-GB" sz="1600" b="1" dirty="0" smtClean="0">
                <a:sym typeface="Symbol"/>
              </a:rPr>
              <a:t></a:t>
            </a:r>
            <a:r>
              <a:rPr lang="en-GB" sz="1600" b="1" dirty="0" smtClean="0"/>
              <a:t> Energy </a:t>
            </a:r>
            <a:r>
              <a:rPr lang="en-GB" sz="1600" b="1" dirty="0" err="1" smtClean="0"/>
              <a:t>Resol</a:t>
            </a:r>
            <a:r>
              <a:rPr lang="en-GB" sz="1600" b="1" baseline="-25000" dirty="0" err="1" smtClean="0"/>
              <a:t>charge</a:t>
            </a:r>
            <a:endParaRPr lang="en-GB" sz="1600" baseline="-25000" dirty="0"/>
          </a:p>
        </p:txBody>
      </p:sp>
      <p:sp>
        <p:nvSpPr>
          <p:cNvPr id="19" name="Rectangle 18"/>
          <p:cNvSpPr/>
          <p:nvPr/>
        </p:nvSpPr>
        <p:spPr>
          <a:xfrm>
            <a:off x="519057" y="4086234"/>
            <a:ext cx="56230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GEM-APD or  MHSP-APD scintillation readout</a:t>
            </a:r>
            <a:endParaRPr lang="en-GB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213" y="4560903"/>
            <a:ext cx="7010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Good alternative to double stainless steel mesh-PMT readout </a:t>
            </a:r>
          </a:p>
          <a:p>
            <a:r>
              <a:rPr lang="en-US" sz="1600" b="1" dirty="0" smtClean="0"/>
              <a:t> </a:t>
            </a:r>
            <a:r>
              <a:rPr lang="en-US" sz="1200" b="1" dirty="0" smtClean="0"/>
              <a:t>(reduced background for DM search experiments)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920700" y="5291163"/>
            <a:ext cx="81058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Suitable GEM voltages  →   GEM scintillation yield higher than for uniform field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920700" y="5692806"/>
            <a:ext cx="73391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MHSP-APD gains </a:t>
            </a:r>
            <a:r>
              <a:rPr lang="en-US" sz="1600" b="1" dirty="0" smtClean="0">
                <a:sym typeface="Symbol"/>
              </a:rPr>
              <a:t> 10</a:t>
            </a:r>
            <a:r>
              <a:rPr lang="en-US" sz="1600" b="1" baseline="30000" dirty="0" smtClean="0">
                <a:sym typeface="Symbol"/>
              </a:rPr>
              <a:t>5 </a:t>
            </a:r>
            <a:r>
              <a:rPr lang="en-US" sz="1600" b="1" dirty="0" smtClean="0">
                <a:sym typeface="Symbol"/>
              </a:rPr>
              <a:t> </a:t>
            </a:r>
            <a:r>
              <a:rPr lang="en-US" sz="1600" b="1" dirty="0" smtClean="0"/>
              <a:t>→    single electron detection with high efficiency</a:t>
            </a:r>
            <a:endParaRPr lang="en-GB" sz="1600" dirty="0"/>
          </a:p>
        </p:txBody>
      </p:sp>
      <p:sp>
        <p:nvSpPr>
          <p:cNvPr id="25" name="Right Arrow 24"/>
          <p:cNvSpPr/>
          <p:nvPr/>
        </p:nvSpPr>
        <p:spPr>
          <a:xfrm flipV="1">
            <a:off x="3257532" y="5400702"/>
            <a:ext cx="365130" cy="14605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 flipV="1">
            <a:off x="3221019" y="5802345"/>
            <a:ext cx="365130" cy="146052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13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476610" y="434934"/>
            <a:ext cx="2274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Summary- 2</a:t>
            </a:r>
            <a:endParaRPr lang="en-GB" sz="2800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36811" y="1785915"/>
            <a:ext cx="58785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1600" b="1" dirty="0" smtClean="0">
                <a:solidFill>
                  <a:prstClr val="white"/>
                </a:solidFill>
              </a:rPr>
              <a:t>   capable of overcoming charge gain limitations of GEM</a:t>
            </a:r>
          </a:p>
          <a:p>
            <a:pPr lvl="0">
              <a:buFont typeface="Arial" pitchFamily="34" charset="0"/>
              <a:buChar char="•"/>
            </a:pPr>
            <a:r>
              <a:rPr lang="en-US" sz="1600" b="1" dirty="0" smtClean="0">
                <a:solidFill>
                  <a:prstClr val="white"/>
                </a:solidFill>
              </a:rPr>
              <a:t>   in high pressure xenon and argon </a:t>
            </a:r>
          </a:p>
          <a:p>
            <a:pPr lvl="0">
              <a:buFont typeface="Arial" pitchFamily="34" charset="0"/>
              <a:buChar char="•"/>
            </a:pPr>
            <a:r>
              <a:rPr lang="en-US" sz="1600" b="1" dirty="0" smtClean="0">
                <a:solidFill>
                  <a:prstClr val="white"/>
                </a:solidFill>
              </a:rPr>
              <a:t>   for large detection areas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70676" y="2771766"/>
            <a:ext cx="146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THGEM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Micromegas </a:t>
            </a:r>
            <a:endParaRPr lang="en-GB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2334183" flipV="1">
            <a:off x="5781014" y="2643508"/>
            <a:ext cx="601405" cy="225405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9518" y="1019142"/>
            <a:ext cx="61341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attractive than scintillation readout</a:t>
            </a:r>
            <a:endParaRPr lang="en-GB" sz="2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41421" y="1384272"/>
            <a:ext cx="7010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</a:t>
            </a:r>
            <a:r>
              <a:rPr lang="en-US" sz="2000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charge readout </a:t>
            </a:r>
            <a:r>
              <a:rPr lang="en-US" sz="2000" b="1" dirty="0" smtClean="0">
                <a:solidFill>
                  <a:prstClr val="white"/>
                </a:solidFill>
              </a:rPr>
              <a:t>alternatives with </a:t>
            </a:r>
            <a:r>
              <a:rPr lang="en-US" sz="2000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micropattern devices 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336492" y="3502026"/>
            <a:ext cx="6937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Nevertheless, 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scintillation </a:t>
            </a:r>
            <a:r>
              <a:rPr lang="en-US" b="1" dirty="0" smtClean="0"/>
              <a:t>has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</a:t>
            </a:r>
            <a:r>
              <a:rPr lang="en-US" b="1" dirty="0" smtClean="0"/>
              <a:t>significant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advantages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322343" y="4341825"/>
            <a:ext cx="722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  readout of scintillation </a:t>
            </a:r>
            <a:r>
              <a:rPr lang="en-US" b="1" dirty="0" smtClean="0">
                <a:solidFill>
                  <a:prstClr val="white"/>
                </a:solidFill>
              </a:rPr>
              <a:t>from 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micropattern devices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09518" y="3976695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Potential alternatives: 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322343" y="4853007"/>
            <a:ext cx="7485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  simultaneous </a:t>
            </a:r>
            <a:r>
              <a:rPr lang="en-US" b="1" dirty="0" smtClean="0"/>
              <a:t>readout of 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secondary charge </a:t>
            </a:r>
            <a:r>
              <a:rPr lang="en-US" b="1" dirty="0" smtClean="0"/>
              <a:t>and</a:t>
            </a:r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scintillation</a:t>
            </a:r>
          </a:p>
          <a:p>
            <a:r>
              <a:rPr lang="en-US" b="1" dirty="0" smtClean="0">
                <a:solidFill>
                  <a:srgbClr val="FADA7A">
                    <a:lumMod val="60000"/>
                    <a:lumOff val="40000"/>
                  </a:srgbClr>
                </a:solidFill>
              </a:rPr>
              <a:t>    </a:t>
            </a:r>
            <a:r>
              <a:rPr lang="en-US" b="1" dirty="0" smtClean="0">
                <a:solidFill>
                  <a:prstClr val="white"/>
                </a:solidFill>
              </a:rPr>
              <a:t>from </a:t>
            </a:r>
            <a:r>
              <a:rPr lang="en-US" b="1" dirty="0" smtClean="0"/>
              <a:t>micropattern devices 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 rot="2568078" flipV="1">
            <a:off x="4130348" y="5648031"/>
            <a:ext cx="601405" cy="225405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010156" y="5619780"/>
            <a:ext cx="2884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Energy </a:t>
            </a:r>
          </a:p>
          <a:p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Position resolution 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2743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latin typeface="Helvetica" pitchFamily="-112" charset="0"/>
              </a:rPr>
              <a:t>0-neutrino Double-beta Decay and WIMPs: </a:t>
            </a:r>
            <a:br>
              <a:rPr lang="en-US" dirty="0">
                <a:latin typeface="Helvetica" pitchFamily="-112" charset="0"/>
              </a:rPr>
            </a:br>
            <a:r>
              <a:rPr lang="en-US" dirty="0">
                <a:solidFill>
                  <a:srgbClr val="800080"/>
                </a:solidFill>
                <a:latin typeface="Helvetica" pitchFamily="-112" charset="0"/>
              </a:rPr>
              <a:t>Will the Searches Converge?</a:t>
            </a:r>
            <a:endParaRPr lang="en-US" dirty="0">
              <a:latin typeface="Helvetica" pitchFamily="-11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1219200"/>
          </a:xfrm>
          <a:noFill/>
        </p:spPr>
        <p:txBody>
          <a:bodyPr/>
          <a:lstStyle/>
          <a:p>
            <a:r>
              <a:rPr lang="en-US" dirty="0"/>
              <a:t>David </a:t>
            </a:r>
            <a:r>
              <a:rPr lang="en-US" dirty="0" err="1"/>
              <a:t>Nygren</a:t>
            </a:r>
            <a:endParaRPr lang="en-US" dirty="0"/>
          </a:p>
          <a:p>
            <a:r>
              <a:rPr lang="en-US" dirty="0"/>
              <a:t> </a:t>
            </a:r>
            <a:r>
              <a:rPr lang="en-US" sz="2400" dirty="0">
                <a:solidFill>
                  <a:srgbClr val="323FFF"/>
                </a:solidFill>
              </a:rPr>
              <a:t>LBNL / Stockholm U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Coimbra 9 April 2008</a:t>
            </a: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8EE02-E894-4797-A910-4DFC0004074B}" type="slidenum">
              <a:rPr lang="en-US"/>
              <a:pPr/>
              <a:t>15</a:t>
            </a:fld>
            <a:endParaRPr lang="en-US"/>
          </a:p>
        </p:txBody>
      </p:sp>
      <p:sp>
        <p:nvSpPr>
          <p:cNvPr id="447490" name="Rectangle 2"/>
          <p:cNvSpPr>
            <a:spLocks noChangeArrowheads="1"/>
          </p:cNvSpPr>
          <p:nvPr/>
        </p:nvSpPr>
        <p:spPr bwMode="auto">
          <a:xfrm>
            <a:off x="1216025" y="925513"/>
            <a:ext cx="6629400" cy="588327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008000"/>
                </a:solidFill>
                <a:latin typeface="Times New Roman" pitchFamily="-112" charset="0"/>
                <a:cs typeface="Lucida Sans Unicode" pitchFamily="34" charset="0"/>
              </a:rPr>
              <a:t>charge drift direction</a:t>
            </a:r>
          </a:p>
        </p:txBody>
      </p:sp>
      <p:sp>
        <p:nvSpPr>
          <p:cNvPr id="447491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102475" cy="611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l"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b="1">
                <a:solidFill>
                  <a:srgbClr val="000000"/>
                </a:solidFill>
                <a:latin typeface="Times New Roman" pitchFamily="-112" charset="0"/>
                <a:cs typeface="Lucida Sans Unicode" pitchFamily="34" charset="0"/>
              </a:rPr>
              <a:t>The EXO-200 detector: a dual TPC</a:t>
            </a:r>
          </a:p>
        </p:txBody>
      </p:sp>
      <p:sp>
        <p:nvSpPr>
          <p:cNvPr id="447492" name="Text Box 4"/>
          <p:cNvSpPr txBox="1">
            <a:spLocks noChangeArrowheads="1"/>
          </p:cNvSpPr>
          <p:nvPr/>
        </p:nvSpPr>
        <p:spPr bwMode="auto">
          <a:xfrm>
            <a:off x="4956175" y="1058863"/>
            <a:ext cx="969963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l"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0000"/>
                </a:solidFill>
                <a:latin typeface="Times New Roman" pitchFamily="-112" charset="0"/>
                <a:cs typeface="Lucida Sans Unicode" pitchFamily="34" charset="0"/>
              </a:rPr>
              <a:t>cathode</a:t>
            </a:r>
          </a:p>
        </p:txBody>
      </p:sp>
      <p:sp>
        <p:nvSpPr>
          <p:cNvPr id="447493" name="Line 5"/>
          <p:cNvSpPr>
            <a:spLocks noChangeShapeType="1"/>
          </p:cNvSpPr>
          <p:nvPr/>
        </p:nvSpPr>
        <p:spPr bwMode="auto">
          <a:xfrm flipH="1">
            <a:off x="4568825" y="1371600"/>
            <a:ext cx="463550" cy="685800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494" name="Text Box 6"/>
          <p:cNvSpPr txBox="1">
            <a:spLocks noChangeArrowheads="1"/>
          </p:cNvSpPr>
          <p:nvPr/>
        </p:nvSpPr>
        <p:spPr bwMode="auto">
          <a:xfrm>
            <a:off x="3429000" y="6424613"/>
            <a:ext cx="2066925" cy="37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l"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0000"/>
                </a:solidFill>
                <a:latin typeface="Times New Roman" pitchFamily="-112" charset="0"/>
                <a:cs typeface="Lucida Sans Unicode" pitchFamily="34" charset="0"/>
              </a:rPr>
              <a:t>field shaping rings</a:t>
            </a:r>
          </a:p>
        </p:txBody>
      </p:sp>
      <p:sp>
        <p:nvSpPr>
          <p:cNvPr id="447495" name="Line 7"/>
          <p:cNvSpPr>
            <a:spLocks noChangeShapeType="1"/>
          </p:cNvSpPr>
          <p:nvPr/>
        </p:nvSpPr>
        <p:spPr bwMode="auto">
          <a:xfrm flipV="1">
            <a:off x="4800600" y="5711825"/>
            <a:ext cx="457200" cy="692150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496" name="Line 8"/>
          <p:cNvSpPr>
            <a:spLocks noChangeShapeType="1"/>
          </p:cNvSpPr>
          <p:nvPr/>
        </p:nvSpPr>
        <p:spPr bwMode="auto">
          <a:xfrm flipH="1" flipV="1">
            <a:off x="3425825" y="5711825"/>
            <a:ext cx="463550" cy="692150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497" name="Line 9"/>
          <p:cNvSpPr>
            <a:spLocks noChangeShapeType="1"/>
          </p:cNvSpPr>
          <p:nvPr/>
        </p:nvSpPr>
        <p:spPr bwMode="auto">
          <a:xfrm flipH="1">
            <a:off x="2511425" y="4114800"/>
            <a:ext cx="1835150" cy="1588"/>
          </a:xfrm>
          <a:prstGeom prst="line">
            <a:avLst/>
          </a:prstGeom>
          <a:noFill/>
          <a:ln w="36720">
            <a:solidFill>
              <a:srgbClr val="008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498" name="Line 10"/>
          <p:cNvSpPr>
            <a:spLocks noChangeShapeType="1"/>
          </p:cNvSpPr>
          <p:nvPr/>
        </p:nvSpPr>
        <p:spPr bwMode="auto">
          <a:xfrm>
            <a:off x="4572000" y="4114800"/>
            <a:ext cx="1828800" cy="1588"/>
          </a:xfrm>
          <a:prstGeom prst="line">
            <a:avLst/>
          </a:prstGeom>
          <a:noFill/>
          <a:ln w="36720">
            <a:solidFill>
              <a:srgbClr val="008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499" name="Text Box 11"/>
          <p:cNvSpPr txBox="1">
            <a:spLocks noChangeArrowheads="1"/>
          </p:cNvSpPr>
          <p:nvPr/>
        </p:nvSpPr>
        <p:spPr bwMode="auto">
          <a:xfrm>
            <a:off x="3656013" y="2514600"/>
            <a:ext cx="1911350" cy="784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solidFill>
                  <a:srgbClr val="000000"/>
                </a:solidFill>
                <a:latin typeface="Times New Roman" pitchFamily="-112" charset="0"/>
                <a:cs typeface="Lucida Sans Unicode" pitchFamily="34" charset="0"/>
              </a:rPr>
              <a:t>crossed wire</a:t>
            </a:r>
          </a:p>
          <a:p>
            <a:pPr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solidFill>
                  <a:srgbClr val="000000"/>
                </a:solidFill>
                <a:latin typeface="Times New Roman" pitchFamily="-112" charset="0"/>
                <a:cs typeface="Lucida Sans Unicode" pitchFamily="34" charset="0"/>
              </a:rPr>
              <a:t>planes and avalanche</a:t>
            </a:r>
          </a:p>
          <a:p>
            <a:pPr defTabSz="45720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>
                <a:solidFill>
                  <a:srgbClr val="000000"/>
                </a:solidFill>
                <a:latin typeface="Times New Roman" pitchFamily="-112" charset="0"/>
                <a:cs typeface="Lucida Sans Unicode" pitchFamily="34" charset="0"/>
              </a:rPr>
              <a:t>photodiodes</a:t>
            </a:r>
          </a:p>
        </p:txBody>
      </p:sp>
      <p:sp>
        <p:nvSpPr>
          <p:cNvPr id="447500" name="Line 12"/>
          <p:cNvSpPr>
            <a:spLocks noChangeShapeType="1"/>
          </p:cNvSpPr>
          <p:nvPr/>
        </p:nvSpPr>
        <p:spPr bwMode="auto">
          <a:xfrm flipH="1">
            <a:off x="2282825" y="2971800"/>
            <a:ext cx="137795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47501" name="Line 13"/>
          <p:cNvSpPr>
            <a:spLocks noChangeShapeType="1"/>
          </p:cNvSpPr>
          <p:nvPr/>
        </p:nvSpPr>
        <p:spPr bwMode="auto">
          <a:xfrm>
            <a:off x="5486400" y="2971800"/>
            <a:ext cx="1143000" cy="15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63466" y="6350040"/>
            <a:ext cx="22638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dvTimes"/>
              </a:rPr>
              <a:t>NIM A581 (2007) 632-642</a:t>
            </a:r>
            <a:endParaRPr lang="en-GB" sz="14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16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403584" y="654012"/>
            <a:ext cx="23003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Future work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1249317" y="2625714"/>
            <a:ext cx="62802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 smtClean="0"/>
              <a:t>Study the performance characteristics obtained reading the scintillation produced along the charge avalanches of 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THGEM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/>
              <a:t>and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MHSP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smtClean="0"/>
              <a:t>with Large Area </a:t>
            </a:r>
            <a:r>
              <a:rPr lang="en-US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906551" y="507960"/>
            <a:ext cx="5148333" cy="461932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/>
              <a:t>Scintillation  vs.  Charge</a:t>
            </a:r>
            <a:endParaRPr lang="en-GB" sz="28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957213" y="2881305"/>
            <a:ext cx="1913702" cy="5945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2400" b="1" dirty="0" smtClean="0"/>
              <a:t>Scintillation</a:t>
            </a:r>
            <a:r>
              <a:rPr lang="en-GB" sz="2400" dirty="0" smtClean="0"/>
              <a:t>	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2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 flipV="1">
            <a:off x="3221019" y="2954331"/>
            <a:ext cx="766773" cy="255591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81539" y="2589201"/>
            <a:ext cx="4052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Higher Amplitude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Lower Statistical Fluctuations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30239" y="4597416"/>
            <a:ext cx="675490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C. A. N. Conde</a:t>
            </a:r>
            <a:r>
              <a:rPr kumimoji="0" lang="en-GB" sz="11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and A. J. P. L. Policarpo, Nucl. Instr. </a:t>
            </a:r>
            <a:r>
              <a:rPr kumimoji="0" lang="pt-P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Meth. Vol. 53 (1967) 7-12</a:t>
            </a:r>
            <a:r>
              <a:rPr kumimoji="0" lang="pt-P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066752" y="4999059"/>
            <a:ext cx="675490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A. J. P. L. Policarpo </a:t>
            </a:r>
            <a:r>
              <a:rPr lang="en-GB" sz="1100" dirty="0" smtClean="0">
                <a:latin typeface="Arial" pitchFamily="34" charset="0"/>
                <a:ea typeface="Times New Roman" pitchFamily="18" charset="0"/>
              </a:rPr>
              <a:t>and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en-GB" sz="1100" dirty="0" smtClean="0">
                <a:latin typeface="Arial" pitchFamily="34" charset="0"/>
                <a:ea typeface="Times New Roman" pitchFamily="18" charset="0"/>
              </a:rPr>
              <a:t>C. A. N. Conde</a:t>
            </a: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Nucl. Instr. </a:t>
            </a:r>
            <a:r>
              <a:rPr kumimoji="0" lang="pt-PT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Meth. Vol. 55 (1967) 105-119</a:t>
            </a:r>
            <a:r>
              <a:rPr kumimoji="0" lang="pt-PT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pt-P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782863" y="288882"/>
            <a:ext cx="2936065" cy="571470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/>
              <a:t>Optical TPCs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3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28596" y="3100383"/>
            <a:ext cx="3286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Only few applications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0440" y="2114532"/>
            <a:ext cx="85519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>
              <a:buFont typeface="Arial" pitchFamily="34" charset="0"/>
              <a:buChar char="•"/>
            </a:pPr>
            <a:r>
              <a:rPr lang="en-GB" sz="1400" b="1" dirty="0" smtClean="0"/>
              <a:t>   A. Breskin, R. Chechik, Z. Fraenkel, D. Sauvage et al., Nucl. Instr. Meth. A 273 (1988) 798</a:t>
            </a:r>
            <a:endParaRPr lang="en-GB" sz="1400" b="1" dirty="0"/>
          </a:p>
        </p:txBody>
      </p:sp>
      <p:sp>
        <p:nvSpPr>
          <p:cNvPr id="12" name="Rectangle 11"/>
          <p:cNvSpPr/>
          <p:nvPr/>
        </p:nvSpPr>
        <p:spPr>
          <a:xfrm>
            <a:off x="519057" y="3940182"/>
            <a:ext cx="82884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b="1" dirty="0" smtClean="0"/>
              <a:t>  U. Titt, A. Breskin, R. Chechik, V. Dangendorf et al., Nucl. Instr. Meth. A 416 (1998) 85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b="1" dirty="0" smtClean="0"/>
              <a:t>  F.A.F. Fraga, L.M.S. Margato, S.G.T. Fetal, et al., Nucl. Instr. Meth. A 471 (2001) 125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b="1" dirty="0" smtClean="0"/>
              <a:t>  S.T.G. Fetal, F.A.F. Fraga, L.M.S. Margato,  et al., Nucl. Instr. Meth. A 581 (2007) 202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b="1" dirty="0" smtClean="0"/>
              <a:t>  L. Weissman, M. Gai, A. Breskin, R. Chechik et al., J. Inst. 1 P05002</a:t>
            </a:r>
            <a:r>
              <a:rPr lang="fr-FR" altLang="ja-JP" sz="1400" b="1" dirty="0" smtClean="0"/>
              <a:t>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76291" y="288882"/>
            <a:ext cx="6608853" cy="900088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smtClean="0"/>
              <a:t>Recent Relevant Applications of </a:t>
            </a:r>
            <a:br>
              <a:rPr lang="en-GB" sz="2800" b="1" dirty="0" smtClean="0"/>
            </a:br>
            <a:r>
              <a:rPr lang="en-GB" sz="2800" b="1" dirty="0" smtClean="0"/>
              <a:t>Optical TPCs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4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066752" y="3027357"/>
            <a:ext cx="34687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Dark Matter search</a:t>
            </a:r>
            <a:endParaRPr lang="en-GB" sz="2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87473" y="3611565"/>
            <a:ext cx="4746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XENON, LUX, ZEPELIN, WARP experiments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35168" y="4122747"/>
            <a:ext cx="62437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b="1" dirty="0" smtClean="0"/>
              <a:t>   Secondary scintillation</a:t>
            </a:r>
          </a:p>
          <a:p>
            <a:r>
              <a:rPr lang="en-GB" sz="1600" b="1" dirty="0" smtClean="0"/>
              <a:t>    amplification, for higher sensitivity, with PMT readout </a:t>
            </a:r>
            <a:endParaRPr lang="en-GB" sz="1600" dirty="0"/>
          </a:p>
        </p:txBody>
      </p:sp>
      <p:sp>
        <p:nvSpPr>
          <p:cNvPr id="12" name="Rectangle 11"/>
          <p:cNvSpPr/>
          <p:nvPr/>
        </p:nvSpPr>
        <p:spPr>
          <a:xfrm>
            <a:off x="2235168" y="4853007"/>
            <a:ext cx="60976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dirty="0" smtClean="0"/>
              <a:t>   </a:t>
            </a:r>
            <a:r>
              <a:rPr lang="en-GB" sz="1600" b="1" dirty="0" smtClean="0"/>
              <a:t>Double mesh, uniform field scintillation gap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00298" y="5254650"/>
            <a:ext cx="55864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e.g. secondary scintillation yield of</a:t>
            </a:r>
          </a:p>
          <a:p>
            <a:r>
              <a:rPr lang="en-GB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466 photons/e</a:t>
            </a:r>
            <a:r>
              <a:rPr lang="en-GB" sz="1600" b="1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-</a:t>
            </a:r>
            <a:r>
              <a:rPr lang="en-GB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/cm  </a:t>
            </a:r>
            <a:r>
              <a:rPr lang="en-GB" sz="2000" b="1" dirty="0" smtClean="0"/>
              <a:t>@</a:t>
            </a:r>
            <a:r>
              <a:rPr lang="en-GB" b="1" dirty="0" smtClean="0"/>
              <a:t>  </a:t>
            </a:r>
            <a:r>
              <a:rPr lang="en-GB" sz="16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4.1 kV/cm/bar</a:t>
            </a:r>
          </a:p>
          <a:p>
            <a:r>
              <a:rPr lang="en-GB" sz="1200" b="1" dirty="0" smtClean="0"/>
              <a:t>              (C.M.B. Monteiro et al., J. Inst. 2 P05001)</a:t>
            </a:r>
            <a:endParaRPr lang="en-GB" sz="1200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1212804" y="1676376"/>
            <a:ext cx="671839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altLang="ja-JP" sz="1400" b="1" dirty="0" smtClean="0">
                <a:solidFill>
                  <a:prstClr val="white"/>
                </a:solidFill>
              </a:rPr>
              <a:t>   E. Aprile, K.L. Giboni, P. Majewski, et al., New Astron. Rev. 49 (2005) 289</a:t>
            </a:r>
            <a:endParaRPr lang="pt-PT" altLang="ja-JP" sz="1400" b="1" dirty="0" smtClean="0">
              <a:solidFill>
                <a:prstClr val="white"/>
              </a:solidFill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altLang="ja-JP" sz="1400" b="1" dirty="0" smtClean="0">
                <a:solidFill>
                  <a:prstClr val="white"/>
                </a:solidFill>
              </a:rPr>
              <a:t>   D.Yu. Akimov, G.J.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Alner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, H.M.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Araújo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, et al.,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Astrop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. Phys., 27 (2007) 46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altLang="ja-JP" sz="1400" b="1" dirty="0" smtClean="0">
                <a:solidFill>
                  <a:prstClr val="white"/>
                </a:solidFill>
              </a:rPr>
              <a:t>   P.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Benetti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, R.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Acciarri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, F. Adamo, et al., </a:t>
            </a:r>
            <a:r>
              <a:rPr lang="fr-FR" altLang="ja-JP" sz="1400" b="1" dirty="0" err="1" smtClean="0">
                <a:solidFill>
                  <a:prstClr val="white"/>
                </a:solidFill>
              </a:rPr>
              <a:t>Astrop</a:t>
            </a:r>
            <a:r>
              <a:rPr lang="fr-FR" altLang="ja-JP" sz="1400" b="1" dirty="0" smtClean="0">
                <a:solidFill>
                  <a:prstClr val="white"/>
                </a:solidFill>
              </a:rPr>
              <a:t>. Phys. 28 (2008) 495–507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344707" y="1457298"/>
            <a:ext cx="4454586" cy="419899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28596" y="398421"/>
            <a:ext cx="7485164" cy="571471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/>
              <a:t>GEM scintillation vs. charge readout - 1 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5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431882" y="5875371"/>
            <a:ext cx="36513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b="1" dirty="0" smtClean="0"/>
              <a:t>A.S. Conceição, et al.,  J. Inst. 2 P09010 </a:t>
            </a:r>
            <a:endParaRPr lang="en-GB" sz="14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2863" y="1785915"/>
            <a:ext cx="3620463" cy="355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614447" y="1530324"/>
            <a:ext cx="5915106" cy="434504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6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030239" y="361908"/>
            <a:ext cx="72295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GEM scintillation vs. charge readout - 2 </a:t>
            </a:r>
            <a:endParaRPr lang="en-GB" sz="2800" dirty="0"/>
          </a:p>
        </p:txBody>
      </p:sp>
      <p:pic>
        <p:nvPicPr>
          <p:cNvPr id="273" name="Picture 272" descr="GEM_SCINT_Ga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090" y="1895454"/>
            <a:ext cx="5148072" cy="363797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7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01622" y="361908"/>
            <a:ext cx="77407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GEM scintillation vs. charge readout - 3 </a:t>
            </a:r>
            <a:endParaRPr lang="en-GB" sz="2800" dirty="0"/>
          </a:p>
        </p:txBody>
      </p:sp>
      <p:sp>
        <p:nvSpPr>
          <p:cNvPr id="11" name="Rectangle 10"/>
          <p:cNvSpPr/>
          <p:nvPr/>
        </p:nvSpPr>
        <p:spPr>
          <a:xfrm>
            <a:off x="1577934" y="1420785"/>
            <a:ext cx="5951619" cy="44180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4" name="Picture 383" descr="GEM_SCINT_r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577" y="1895454"/>
            <a:ext cx="5148072" cy="35693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6291" y="1347759"/>
            <a:ext cx="6791418" cy="4345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8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928915" y="507960"/>
            <a:ext cx="29947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Scintillation Yield - 1 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2381220" y="3794130"/>
            <a:ext cx="3051133" cy="841375"/>
            <a:chOff x="1149350" y="3721104"/>
            <a:chExt cx="3051133" cy="841375"/>
          </a:xfrm>
        </p:grpSpPr>
        <p:grpSp>
          <p:nvGrpSpPr>
            <p:cNvPr id="19" name="Group 18"/>
            <p:cNvGrpSpPr/>
            <p:nvPr/>
          </p:nvGrpSpPr>
          <p:grpSpPr>
            <a:xfrm>
              <a:off x="1149350" y="3721104"/>
              <a:ext cx="3051133" cy="841375"/>
              <a:chOff x="1149350" y="3721104"/>
              <a:chExt cx="3051133" cy="841375"/>
            </a:xfrm>
          </p:grpSpPr>
          <p:graphicFrame>
            <p:nvGraphicFramePr>
              <p:cNvPr id="1026" name="Object 2"/>
              <p:cNvGraphicFramePr>
                <a:graphicFrameLocks noChangeAspect="1"/>
              </p:cNvGraphicFramePr>
              <p:nvPr/>
            </p:nvGraphicFramePr>
            <p:xfrm>
              <a:off x="1149350" y="3892550"/>
              <a:ext cx="330200" cy="330200"/>
            </p:xfrm>
            <a:graphic>
              <a:graphicData uri="http://schemas.openxmlformats.org/presentationml/2006/ole">
                <p:oleObj spid="_x0000_s1026" name="Equation" r:id="rId5" imgW="164880" imgH="164880" progId="Equation.3">
                  <p:embed/>
                </p:oleObj>
              </a:graphicData>
            </a:graphic>
          </p:graphicFrame>
          <p:graphicFrame>
            <p:nvGraphicFramePr>
              <p:cNvPr id="1027" name="Object 3"/>
              <p:cNvGraphicFramePr>
                <a:graphicFrameLocks noChangeAspect="1"/>
              </p:cNvGraphicFramePr>
              <p:nvPr/>
            </p:nvGraphicFramePr>
            <p:xfrm>
              <a:off x="1504908" y="3721104"/>
              <a:ext cx="2695575" cy="841375"/>
            </p:xfrm>
            <a:graphic>
              <a:graphicData uri="http://schemas.openxmlformats.org/presentationml/2006/ole">
                <p:oleObj spid="_x0000_s1027" name="Equation" r:id="rId6" imgW="1384200" imgH="431640" progId="Equation.3">
                  <p:embed/>
                </p:oleObj>
              </a:graphicData>
            </a:graphic>
          </p:graphicFrame>
        </p:grpSp>
        <p:sp>
          <p:nvSpPr>
            <p:cNvPr id="11" name="Oval 27"/>
            <p:cNvSpPr>
              <a:spLocks noChangeArrowheads="1"/>
            </p:cNvSpPr>
            <p:nvPr/>
          </p:nvSpPr>
          <p:spPr bwMode="auto">
            <a:xfrm>
              <a:off x="1650960" y="3794130"/>
              <a:ext cx="657234" cy="73026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Oval 27"/>
            <p:cNvSpPr>
              <a:spLocks noChangeArrowheads="1"/>
            </p:cNvSpPr>
            <p:nvPr/>
          </p:nvSpPr>
          <p:spPr bwMode="auto">
            <a:xfrm>
              <a:off x="3403584" y="3721104"/>
              <a:ext cx="438156" cy="80328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" name="Line 28"/>
          <p:cNvSpPr>
            <a:spLocks noChangeShapeType="1"/>
          </p:cNvSpPr>
          <p:nvPr/>
        </p:nvSpPr>
        <p:spPr bwMode="auto">
          <a:xfrm flipH="1" flipV="1">
            <a:off x="5046668" y="4487877"/>
            <a:ext cx="474669" cy="365130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527272" y="2151045"/>
          <a:ext cx="1422400" cy="914400"/>
        </p:xfrm>
        <a:graphic>
          <a:graphicData uri="http://schemas.openxmlformats.org/presentationml/2006/ole">
            <p:oleObj spid="_x0000_s1028" name="Equation" r:id="rId7" imgW="711000" imgH="457200" progId="Equation.3">
              <p:embed/>
            </p:oleObj>
          </a:graphicData>
        </a:graphic>
      </p:graphicFrame>
      <p:sp>
        <p:nvSpPr>
          <p:cNvPr id="17" name="Oval 25"/>
          <p:cNvSpPr>
            <a:spLocks noChangeArrowheads="1"/>
          </p:cNvSpPr>
          <p:nvPr/>
        </p:nvSpPr>
        <p:spPr bwMode="auto">
          <a:xfrm>
            <a:off x="3294045" y="2114532"/>
            <a:ext cx="581025" cy="5080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645026" y="2004993"/>
          <a:ext cx="609600" cy="887413"/>
        </p:xfrm>
        <a:graphic>
          <a:graphicData uri="http://schemas.openxmlformats.org/presentationml/2006/ole">
            <p:oleObj spid="_x0000_s1029" name="Equation" r:id="rId8" imgW="304560" imgH="44424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630877" y="4414851"/>
          <a:ext cx="660400" cy="887412"/>
        </p:xfrm>
        <a:graphic>
          <a:graphicData uri="http://schemas.openxmlformats.org/presentationml/2006/ole">
            <p:oleObj spid="_x0000_s1030" name="Equation" r:id="rId9" imgW="330120" imgH="444240" progId="Equation.3">
              <p:embed/>
            </p:oleObj>
          </a:graphicData>
        </a:graphic>
      </p:graphicFrame>
      <p:sp>
        <p:nvSpPr>
          <p:cNvPr id="24" name="Line 19"/>
          <p:cNvSpPr>
            <a:spLocks noChangeShapeType="1"/>
          </p:cNvSpPr>
          <p:nvPr/>
        </p:nvSpPr>
        <p:spPr bwMode="auto">
          <a:xfrm flipH="1">
            <a:off x="3257532" y="3246435"/>
            <a:ext cx="0" cy="41910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 rot="5400000">
            <a:off x="4270368" y="2087547"/>
            <a:ext cx="0" cy="41910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20700" y="6386553"/>
            <a:ext cx="2700338" cy="365125"/>
          </a:xfrm>
        </p:spPr>
        <p:txBody>
          <a:bodyPr/>
          <a:lstStyle/>
          <a:p>
            <a:r>
              <a:rPr lang="pt-PT" sz="1200" b="1" dirty="0" smtClean="0"/>
              <a:t>RD51          NIKHEF          APRIL 2008                     </a:t>
            </a:r>
            <a:endParaRPr lang="pt-PT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6787" y="6492875"/>
            <a:ext cx="502920" cy="365125"/>
          </a:xfrm>
        </p:spPr>
        <p:txBody>
          <a:bodyPr/>
          <a:lstStyle/>
          <a:p>
            <a:fld id="{6C4A9AF2-3F74-4AE5-9D94-3033B471CF85}" type="slidenum">
              <a:rPr lang="pt-PT" smtClean="0"/>
              <a:pPr/>
              <a:t>9</a:t>
            </a:fld>
            <a:endParaRPr lang="pt-PT" dirty="0"/>
          </a:p>
        </p:txBody>
      </p:sp>
      <p:pic>
        <p:nvPicPr>
          <p:cNvPr id="8" name="Picture 210" descr="gia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7" y="6423066"/>
            <a:ext cx="276107" cy="31555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600298" y="434934"/>
            <a:ext cx="39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ln w="6350">
                  <a:solidFill>
                    <a:srgbClr val="727CA3">
                      <a:shade val="43000"/>
                    </a:srgbClr>
                  </a:solidFill>
                </a:ln>
                <a:solidFill>
                  <a:srgbClr val="727CA3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Scintillation Yield - 2 </a:t>
            </a:r>
            <a:endParaRPr lang="en-GB" sz="2800" dirty="0"/>
          </a:p>
        </p:txBody>
      </p:sp>
      <p:sp>
        <p:nvSpPr>
          <p:cNvPr id="11" name="Rectangle 10"/>
          <p:cNvSpPr/>
          <p:nvPr/>
        </p:nvSpPr>
        <p:spPr>
          <a:xfrm>
            <a:off x="1614447" y="1858941"/>
            <a:ext cx="5915106" cy="40529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4" name="Picture 313" descr="GEM_Scint_Yiel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577" y="2224071"/>
            <a:ext cx="5148072" cy="330334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1644</TotalTime>
  <Words>770</Words>
  <Application>Microsoft Office PowerPoint</Application>
  <PresentationFormat>On-screen Show (4:3)</PresentationFormat>
  <Paragraphs>126</Paragraphs>
  <Slides>16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Verve</vt:lpstr>
      <vt:lpstr>Blank Presentation</vt:lpstr>
      <vt:lpstr>Equation</vt:lpstr>
      <vt:lpstr>Scintillation  Readout From Micropatterned Electron Multipliers  For Dual-phase Dark Matter Detectors </vt:lpstr>
      <vt:lpstr>Scintillation  vs.  Charge</vt:lpstr>
      <vt:lpstr>Optical TPCs</vt:lpstr>
      <vt:lpstr>Recent Relevant Applications of  Optical TPCs</vt:lpstr>
      <vt:lpstr>GEM scintillation vs. charge readout - 1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0-neutrino Double-beta Decay and WIMPs:  Will the Searches Converge?</vt:lpstr>
      <vt:lpstr>Slide 15</vt:lpstr>
      <vt:lpstr>Slide 16</vt:lpstr>
    </vt:vector>
  </TitlesOfParts>
  <Company>GIAN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cristina</dc:creator>
  <cp:lastModifiedBy>jmf</cp:lastModifiedBy>
  <cp:revision>164</cp:revision>
  <dcterms:created xsi:type="dcterms:W3CDTF">2008-04-03T20:43:10Z</dcterms:created>
  <dcterms:modified xsi:type="dcterms:W3CDTF">2008-04-12T23:02:53Z</dcterms:modified>
</cp:coreProperties>
</file>