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311" r:id="rId2"/>
    <p:sldId id="446" r:id="rId3"/>
    <p:sldId id="426" r:id="rId4"/>
    <p:sldId id="413" r:id="rId5"/>
    <p:sldId id="430" r:id="rId6"/>
    <p:sldId id="438" r:id="rId7"/>
    <p:sldId id="427" r:id="rId8"/>
    <p:sldId id="469" r:id="rId9"/>
    <p:sldId id="450" r:id="rId10"/>
    <p:sldId id="425" r:id="rId11"/>
    <p:sldId id="432" r:id="rId12"/>
    <p:sldId id="435" r:id="rId13"/>
    <p:sldId id="433" r:id="rId14"/>
    <p:sldId id="436" r:id="rId15"/>
    <p:sldId id="437" r:id="rId16"/>
    <p:sldId id="443" r:id="rId17"/>
    <p:sldId id="463" r:id="rId18"/>
    <p:sldId id="464" r:id="rId19"/>
    <p:sldId id="465" r:id="rId20"/>
    <p:sldId id="466" r:id="rId21"/>
    <p:sldId id="467" r:id="rId22"/>
    <p:sldId id="454" r:id="rId23"/>
    <p:sldId id="455" r:id="rId24"/>
    <p:sldId id="456" r:id="rId25"/>
    <p:sldId id="457" r:id="rId26"/>
    <p:sldId id="458" r:id="rId27"/>
    <p:sldId id="468" r:id="rId28"/>
    <p:sldId id="473" r:id="rId29"/>
    <p:sldId id="424" r:id="rId30"/>
  </p:sldIdLst>
  <p:sldSz cx="9144000" cy="6858000" type="screen4x3"/>
  <p:notesSz cx="7315200" cy="9601200"/>
  <p:embeddedFontLst>
    <p:embeddedFont>
      <p:font typeface="Calibri" pitchFamily="34" charset="0"/>
      <p:regular r:id="rId33"/>
      <p:bold r:id="rId34"/>
      <p:italic r:id="rId35"/>
      <p:boldItalic r:id="rId36"/>
    </p:embeddedFont>
    <p:embeddedFont>
      <p:font typeface="Arial Unicode MS" pitchFamily="34" charset="-128"/>
      <p:regular r:id="rId37"/>
    </p:embeddedFont>
    <p:embeddedFont>
      <p:font typeface="Comic Sans MS" pitchFamily="66" charset="0"/>
      <p:regular r:id="rId38"/>
      <p:bold r:id="rId3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333399"/>
    <a:srgbClr val="FFFFCC"/>
    <a:srgbClr val="FFFF66"/>
    <a:srgbClr val="0DA10D"/>
    <a:srgbClr val="AB1564"/>
    <a:srgbClr val="279AA9"/>
    <a:srgbClr val="FFFF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70" autoAdjust="0"/>
    <p:restoredTop sz="94660"/>
  </p:normalViewPr>
  <p:slideViewPr>
    <p:cSldViewPr snapToGrid="0">
      <p:cViewPr varScale="1">
        <p:scale>
          <a:sx n="89" d="100"/>
          <a:sy n="89" d="100"/>
        </p:scale>
        <p:origin x="-64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320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168" y="0"/>
            <a:ext cx="3170319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9832"/>
            <a:ext cx="3170320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168" y="9119832"/>
            <a:ext cx="3170319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4AFE8-0958-48E6-A3B4-446699785E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0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70320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881" y="0"/>
            <a:ext cx="3170320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562" y="4559917"/>
            <a:ext cx="5366078" cy="432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1371"/>
            <a:ext cx="3170320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881" y="9121371"/>
            <a:ext cx="3170320" cy="479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0537A7-371F-4C05-A3A1-9989BE5576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3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12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232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56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538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7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09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287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7520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67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18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339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400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7000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09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653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95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95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956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DD8F7-A78C-4523-A98C-46C79470ABB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95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098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098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99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36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91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914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97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1698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40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90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55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01E713D7-CC1C-4C8F-BC8E-2019161C49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0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4FA710F0-25B5-4F41-907C-4B586D4247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4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61607"/>
            <a:ext cx="1219200" cy="1963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791464" y="6661606"/>
            <a:ext cx="15144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+mj-lt"/>
              </a:rPr>
              <a:t>ATLAS Forward Protons</a:t>
            </a:r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378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DFC3E9DF-C73E-44AD-B42F-78838B5D0F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E049B607-54E0-4296-BAB8-DA7098815F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2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8BFB67BC-C19F-4B73-AD5D-AAFB3AD8EB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7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A1D50A4C-8CA0-4C21-B0D1-2A256F1705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5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784A98E6-2A51-4FE1-80EE-B2346C0B32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017E589F-B0EA-409F-9088-D609C9D7BD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63170DCE-BF56-4CAC-82C0-2CD4314559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6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/>
              <a:t>Luminosity and Forward Physics WG – </a:t>
            </a:r>
            <a:fld id="{2560AA80-2919-48DC-B92D-2852884FABA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Excel_Worksheet1.xlsx"/><Relationship Id="rId5" Type="http://schemas.openxmlformats.org/officeDocument/2006/relationships/oleObject" Target="../embeddings/oleObject4.bin"/><Relationship Id="rId4" Type="http://schemas.openxmlformats.org/officeDocument/2006/relationships/hyperlink" Target="https://indico.cern.ch/conferenceDisplay.py?confId=24551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8.jpeg"/><Relationship Id="rId5" Type="http://schemas.openxmlformats.org/officeDocument/2006/relationships/image" Target="../media/image35.wmf"/><Relationship Id="rId10" Type="http://schemas.openxmlformats.org/officeDocument/2006/relationships/image" Target="../media/image37.wmf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39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55277" y="6513534"/>
            <a:ext cx="485536" cy="239691"/>
          </a:xfrm>
        </p:spPr>
        <p:txBody>
          <a:bodyPr/>
          <a:lstStyle/>
          <a:p>
            <a:fld id="{40691F89-9FA4-4A7E-B439-746DCA4BB6F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9452" y="753035"/>
            <a:ext cx="7315200" cy="2549563"/>
          </a:xfrm>
          <a:ln/>
        </p:spPr>
        <p:txBody>
          <a:bodyPr/>
          <a:lstStyle/>
          <a:p>
            <a:pPr>
              <a:spcBef>
                <a:spcPts val="3000"/>
              </a:spcBef>
            </a:pPr>
            <a:r>
              <a:rPr lang="en-US" dirty="0" smtClean="0"/>
              <a:t>ATLAS Forward Proton Detectors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b="0" dirty="0" smtClean="0">
                <a:solidFill>
                  <a:schemeClr val="tx1"/>
                </a:solidFill>
                <a:effectLst/>
              </a:rPr>
              <a:t>Michael Rijssenbeek – Stony Brook University</a:t>
            </a:r>
            <a:br>
              <a:rPr lang="en-US" sz="1600" b="0" dirty="0" smtClean="0">
                <a:solidFill>
                  <a:schemeClr val="tx1"/>
                </a:solidFill>
                <a:effectLst/>
              </a:rPr>
            </a:br>
            <a:r>
              <a:rPr lang="en-US" sz="2000" b="0" dirty="0" smtClean="0">
                <a:effectLst/>
              </a:rPr>
              <a:t>for the ATLAS Forward Proton group </a:t>
            </a:r>
            <a:endParaRPr lang="en-US" sz="1900" b="0" dirty="0">
              <a:effectLst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04373" y="4246323"/>
            <a:ext cx="5962390" cy="2224327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cs typeface="Arial" pitchFamily="34" charset="0"/>
              </a:rPr>
              <a:t>the proposed ATLAS Forward Proton Detector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cs typeface="Arial" pitchFamily="34" charset="0"/>
              </a:rPr>
              <a:t>AFP – Status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cs typeface="Arial" pitchFamily="34" charset="0"/>
              </a:rPr>
              <a:t>Request to this community  …</a:t>
            </a:r>
            <a:endParaRPr lang="en-US" sz="20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Hamburg Beam Pipe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0431"/>
            <a:ext cx="8839200" cy="5536594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2200" dirty="0" smtClean="0"/>
              <a:t>ATLAS </a:t>
            </a:r>
            <a:r>
              <a:rPr lang="en-US" sz="2200" dirty="0"/>
              <a:t>design: </a:t>
            </a:r>
            <a:r>
              <a:rPr lang="en-US" sz="2200" dirty="0" smtClean="0"/>
              <a:t>Be floor and windows in Al structure</a:t>
            </a:r>
          </a:p>
          <a:p>
            <a:pPr marL="342900" lvl="1" indent="-342900">
              <a:buFontTx/>
              <a:buChar char="•"/>
              <a:defRPr/>
            </a:pPr>
            <a:r>
              <a:rPr lang="en-US" sz="1800" dirty="0" smtClean="0"/>
              <a:t>Tilted windows </a:t>
            </a:r>
            <a:r>
              <a:rPr lang="en-US" sz="1800" dirty="0"/>
              <a:t>(11</a:t>
            </a:r>
            <a:r>
              <a:rPr lang="en-US" sz="1800" dirty="0" smtClean="0">
                <a:sym typeface="Symbol"/>
              </a:rPr>
              <a:t></a:t>
            </a:r>
            <a:r>
              <a:rPr lang="en-US" sz="1800" dirty="0" smtClean="0"/>
              <a:t>) minimize beam coupling and losses</a:t>
            </a:r>
            <a:endParaRPr lang="en-US" sz="1800" dirty="0"/>
          </a:p>
          <a:p>
            <a:pPr marL="342900" indent="-342900">
              <a:defRPr/>
            </a:pPr>
            <a:r>
              <a:rPr lang="en-US" sz="1800" dirty="0" smtClean="0"/>
              <a:t>Beryllium windows and floor, and Al structure</a:t>
            </a:r>
            <a:br>
              <a:rPr lang="en-US" sz="1800" dirty="0" smtClean="0"/>
            </a:br>
            <a:r>
              <a:rPr lang="en-US" sz="1800" dirty="0" smtClean="0"/>
              <a:t>minimize interactions and multiple scattering</a:t>
            </a:r>
          </a:p>
          <a:p>
            <a:pPr marL="342900" indent="-342900">
              <a:defRPr/>
            </a:pPr>
            <a:r>
              <a:rPr lang="en-US" sz="1800" dirty="0" smtClean="0"/>
              <a:t>Ample </a:t>
            </a:r>
            <a:r>
              <a:rPr lang="en-US" sz="1800" dirty="0"/>
              <a:t>space for tracking and timing </a:t>
            </a:r>
            <a:r>
              <a:rPr lang="en-US" sz="1800" dirty="0" smtClean="0"/>
              <a:t>devices</a:t>
            </a:r>
          </a:p>
          <a:p>
            <a:pPr marL="342900" indent="-342900">
              <a:defRPr/>
            </a:pPr>
            <a:endParaRPr lang="en-US" sz="1800" dirty="0"/>
          </a:p>
          <a:p>
            <a:pPr marL="342900" indent="-342900">
              <a:defRPr/>
            </a:pPr>
            <a:endParaRPr lang="en-US" sz="1800" dirty="0" smtClean="0"/>
          </a:p>
          <a:p>
            <a:pPr marL="342900" indent="-342900">
              <a:defRPr/>
            </a:pPr>
            <a:endParaRPr lang="en-US" sz="1800" dirty="0"/>
          </a:p>
          <a:p>
            <a:pPr marL="342900" indent="-342900">
              <a:defRPr/>
            </a:pPr>
            <a:endParaRPr lang="en-US" sz="1800" dirty="0" smtClean="0"/>
          </a:p>
          <a:p>
            <a:pPr marL="342900" indent="-342900">
              <a:defRPr/>
            </a:pPr>
            <a:endParaRPr lang="en-US" sz="1800" dirty="0"/>
          </a:p>
          <a:p>
            <a:pPr marL="342900" indent="-342900">
              <a:defRPr/>
            </a:pPr>
            <a:endParaRPr lang="en-US" sz="1800" dirty="0" smtClean="0"/>
          </a:p>
          <a:p>
            <a:pPr marL="0" indent="0">
              <a:buNone/>
              <a:defRPr/>
            </a:pPr>
            <a:r>
              <a:rPr lang="en-US" sz="2200" dirty="0" smtClean="0"/>
              <a:t>Results of detailed RF simulations:</a:t>
            </a:r>
          </a:p>
          <a:p>
            <a:pPr marL="342900" lvl="1" indent="-342900">
              <a:buFontTx/>
              <a:buChar char="•"/>
            </a:pPr>
            <a:r>
              <a:rPr lang="en-US" sz="1800" dirty="0" smtClean="0"/>
              <a:t>Impedance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i="1" baseline="-25000" dirty="0" err="1" smtClean="0">
                <a:latin typeface="Times New Roman" pitchFamily="18" charset="0"/>
                <a:cs typeface="Times New Roman" pitchFamily="18" charset="0"/>
              </a:rPr>
              <a:t>long</a:t>
            </a:r>
            <a:r>
              <a:rPr lang="en-US" sz="1800" dirty="0" smtClean="0"/>
              <a:t> </a:t>
            </a:r>
            <a:r>
              <a:rPr lang="en-US" sz="1800" dirty="0"/>
              <a:t>is at the level of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0.5%</a:t>
            </a:r>
            <a:r>
              <a:rPr lang="en-US" sz="1800" dirty="0"/>
              <a:t>/station at </a:t>
            </a:r>
            <a:r>
              <a:rPr lang="en-US" sz="1800" dirty="0" smtClean="0"/>
              <a:t>1 mm from the beam </a:t>
            </a:r>
            <a:r>
              <a:rPr lang="en-US" sz="1800" dirty="0" smtClean="0">
                <a:sym typeface="Wingdings" pitchFamily="2" charset="2"/>
              </a:rPr>
              <a:t></a:t>
            </a:r>
            <a:endParaRPr lang="en-US" sz="1800" dirty="0"/>
          </a:p>
          <a:p>
            <a:pPr marL="342900" lvl="1" indent="-342900">
              <a:buFontTx/>
              <a:buChar char="•"/>
            </a:pPr>
            <a:r>
              <a:rPr lang="en-US" sz="1800" dirty="0" smtClean="0"/>
              <a:t>Similar for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sz="1800" i="1" baseline="-25000" dirty="0" err="1" smtClean="0"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  <a:p>
            <a:pPr marL="342900" lvl="1" indent="-342900">
              <a:buFontTx/>
              <a:buChar char="•"/>
            </a:pPr>
            <a:r>
              <a:rPr lang="en-US" sz="1800" dirty="0" smtClean="0">
                <a:cs typeface="Times New Roman" pitchFamily="18" charset="0"/>
                <a:sym typeface="Wingdings" pitchFamily="2" charset="2"/>
              </a:rPr>
              <a:t>Power loss (heating) is manageable ~30 W, mostly in conical sections</a:t>
            </a:r>
            <a:endParaRPr lang="en-US" sz="1800" dirty="0">
              <a:cs typeface="Times New Roman" pitchFamily="18" charset="0"/>
            </a:endParaRPr>
          </a:p>
          <a:p>
            <a:pPr marL="342900" lvl="1" indent="-342900">
              <a:buFontTx/>
              <a:buChar char="•"/>
            </a:pPr>
            <a:r>
              <a:rPr lang="en-US" sz="1800" dirty="0" smtClean="0"/>
              <a:t>Bellows </a:t>
            </a:r>
            <a:r>
              <a:rPr lang="en-US" sz="1800" dirty="0"/>
              <a:t>are not </a:t>
            </a:r>
            <a:r>
              <a:rPr lang="en-US" sz="1800" dirty="0" smtClean="0"/>
              <a:t>yet included</a:t>
            </a:r>
            <a:r>
              <a:rPr lang="en-US" sz="1800" dirty="0"/>
              <a:t>, but we are confident we can minimize their </a:t>
            </a:r>
            <a:r>
              <a:rPr lang="en-US" sz="1800" dirty="0" smtClean="0"/>
              <a:t>effect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3502121" y="1864897"/>
            <a:ext cx="5840158" cy="3159162"/>
            <a:chOff x="3522669" y="1587499"/>
            <a:chExt cx="5840158" cy="3159162"/>
          </a:xfrm>
        </p:grpSpPr>
        <p:pic>
          <p:nvPicPr>
            <p:cNvPr id="7" name="Picture 5" descr="\\cern.ch\dfs\Users\g\gspigo\Documents\GCS\Hamburg Beam Pipe\13.06.2013\HBP 11°.jpg"/>
            <p:cNvPicPr preferRelativeResize="0"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2669" y="1587499"/>
              <a:ext cx="5840158" cy="3159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2"/>
            <p:cNvSpPr txBox="1"/>
            <p:nvPr/>
          </p:nvSpPr>
          <p:spPr>
            <a:xfrm>
              <a:off x="4422276" y="4164565"/>
              <a:ext cx="3908675" cy="3663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GB" sz="1400" dirty="0">
                  <a:latin typeface="+mj-lt"/>
                  <a:ea typeface="Calibri"/>
                  <a:cs typeface="Times New Roman"/>
                </a:rPr>
                <a:t>ALUMINUM - AUSTENITIC STEEL </a:t>
              </a:r>
              <a:r>
                <a:rPr lang="en-GB" sz="1400" dirty="0" smtClean="0">
                  <a:latin typeface="+mj-lt"/>
                  <a:ea typeface="Calibri"/>
                  <a:cs typeface="Times New Roman"/>
                </a:rPr>
                <a:t>FLANGEs</a:t>
              </a:r>
              <a:endParaRPr lang="en-GB" sz="1100" dirty="0">
                <a:latin typeface="+mj-lt"/>
                <a:ea typeface="Calibri"/>
                <a:cs typeface="Times New Roman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8330951" y="2425699"/>
              <a:ext cx="0" cy="8001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5"/>
            <p:cNvSpPr txBox="1"/>
            <p:nvPr/>
          </p:nvSpPr>
          <p:spPr>
            <a:xfrm>
              <a:off x="7634038" y="3204678"/>
              <a:ext cx="1393825" cy="3048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GB" sz="1400" dirty="0">
                  <a:latin typeface="+mj-lt"/>
                  <a:ea typeface="Calibri"/>
                  <a:cs typeface="Times New Roman"/>
                </a:rPr>
                <a:t>ALUMINUM</a:t>
              </a:r>
              <a:endParaRPr lang="en-GB" sz="1100" dirty="0">
                <a:latin typeface="+mj-lt"/>
                <a:ea typeface="Calibri"/>
                <a:cs typeface="Times New Roman"/>
              </a:endParaRPr>
            </a:p>
          </p:txBody>
        </p:sp>
        <p:sp>
          <p:nvSpPr>
            <p:cNvPr id="11" name="Text Box 7"/>
            <p:cNvSpPr txBox="1"/>
            <p:nvPr/>
          </p:nvSpPr>
          <p:spPr>
            <a:xfrm>
              <a:off x="6442748" y="3644899"/>
              <a:ext cx="1304925" cy="3429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GB" sz="1400" dirty="0">
                  <a:latin typeface="+mj-lt"/>
                  <a:ea typeface="Calibri"/>
                  <a:cs typeface="Times New Roman"/>
                </a:rPr>
                <a:t>BERYLLIUM</a:t>
              </a:r>
              <a:endParaRPr lang="en-GB" sz="1100" dirty="0">
                <a:latin typeface="+mj-lt"/>
                <a:ea typeface="Calibri"/>
                <a:cs typeface="Times New Roman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7111751" y="2720974"/>
              <a:ext cx="0" cy="9239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809969" y="2270589"/>
              <a:ext cx="0" cy="49651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5635162" y="2425699"/>
              <a:ext cx="1174807" cy="473333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14"/>
            <p:cNvSpPr txBox="1"/>
            <p:nvPr/>
          </p:nvSpPr>
          <p:spPr>
            <a:xfrm rot="20173700">
              <a:off x="5933476" y="2502168"/>
              <a:ext cx="642987" cy="2667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lIns="45720" rIns="45720"/>
            <a:lstStyle/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GB" sz="1200" dirty="0">
                  <a:latin typeface="+mj-lt"/>
                  <a:ea typeface="Calibri"/>
                  <a:cs typeface="Times New Roman"/>
                </a:rPr>
                <a:t>450 mm</a:t>
              </a:r>
              <a:endParaRPr lang="en-GB" sz="1100" dirty="0">
                <a:latin typeface="+mj-lt"/>
                <a:ea typeface="Calibri"/>
                <a:cs typeface="Times New Roman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5623603" y="2758772"/>
              <a:ext cx="0" cy="51811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4582274" y="3721099"/>
              <a:ext cx="390418" cy="204788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arrow" w="med" len="med"/>
            </a:ln>
          </p:spPr>
        </p:cxnSp>
        <p:grpSp>
          <p:nvGrpSpPr>
            <p:cNvPr id="18" name="Group 17"/>
            <p:cNvGrpSpPr/>
            <p:nvPr/>
          </p:nvGrpSpPr>
          <p:grpSpPr>
            <a:xfrm>
              <a:off x="6698751" y="2220580"/>
              <a:ext cx="532611" cy="678452"/>
              <a:chOff x="6853791" y="3462048"/>
              <a:chExt cx="532611" cy="67845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139540" y="3462048"/>
                <a:ext cx="246862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thin</a:t>
                </a:r>
                <a:endParaRPr lang="en-US" sz="1200" dirty="0">
                  <a:latin typeface="+mj-lt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 bwMode="auto">
              <a:xfrm flipH="1">
                <a:off x="6853791" y="3646714"/>
                <a:ext cx="409181" cy="493786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" name="Straight Arrow Connector 20"/>
              <p:cNvCxnSpPr>
                <a:stCxn id="19" idx="2"/>
              </p:cNvCxnSpPr>
              <p:nvPr/>
            </p:nvCxnSpPr>
            <p:spPr bwMode="auto">
              <a:xfrm>
                <a:off x="7262971" y="3646714"/>
                <a:ext cx="79222" cy="230272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888811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1000" smtClean="0">
                <a:solidFill>
                  <a:srgbClr val="000000"/>
                </a:solidFill>
                <a:latin typeface="+mj-lt"/>
              </a:rPr>
              <a:pPr algn="r"/>
              <a:t>11</a:t>
            </a:fld>
            <a:endParaRPr lang="en-US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3074" name="Picture 2" descr="C:\Documents and Settings\Michael Rijssenbeek\My Documents\Atlas\AFP\FastTiming\RomanPots\RPDrawings\LHCXRP__0228_draft31MAY13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" t="8908" r="753" b="1364"/>
          <a:stretch/>
        </p:blipFill>
        <p:spPr bwMode="auto">
          <a:xfrm>
            <a:off x="94592" y="315308"/>
            <a:ext cx="8921644" cy="629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413" y="131603"/>
            <a:ext cx="4144737" cy="525065"/>
          </a:xfrm>
        </p:spPr>
        <p:txBody>
          <a:bodyPr/>
          <a:lstStyle/>
          <a:p>
            <a:r>
              <a:rPr lang="en-US" dirty="0" smtClean="0"/>
              <a:t>TOTEM Pot </a:t>
            </a:r>
            <a:r>
              <a:rPr lang="en-US" sz="1400" dirty="0" smtClean="0"/>
              <a:t>vs. 31 May ‘13</a:t>
            </a:r>
            <a:endParaRPr lang="en-US" dirty="0"/>
          </a:p>
        </p:txBody>
      </p:sp>
      <p:pic>
        <p:nvPicPr>
          <p:cNvPr id="4098" name="Picture 2" descr="C:\Documents and Settings\Michael Rijssenbeek\My Documents\Atlas\AFP\FastTiming\RomanPots\TOTEM-RP_RFsim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2" t="13921" r="26822"/>
          <a:stretch/>
        </p:blipFill>
        <p:spPr bwMode="auto">
          <a:xfrm>
            <a:off x="4458984" y="2619910"/>
            <a:ext cx="2917861" cy="250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4555414" y="2835667"/>
            <a:ext cx="509746" cy="449485"/>
          </a:xfrm>
          <a:prstGeom prst="wedgeRoundRectCallout">
            <a:avLst>
              <a:gd name="adj1" fmla="val 92038"/>
              <a:gd name="adj2" fmla="val 23642"/>
              <a:gd name="adj3" fmla="val 16667"/>
            </a:avLst>
          </a:prstGeom>
          <a:solidFill>
            <a:schemeClr val="tx2">
              <a:lumMod val="75000"/>
              <a:lumOff val="2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ferrite ring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5393" y="5959013"/>
            <a:ext cx="392472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TOTEM Upgrade Proposal - </a:t>
            </a:r>
            <a:r>
              <a:rPr lang="en-US" sz="1400" dirty="0">
                <a:latin typeface="+mj-lt"/>
              </a:rPr>
              <a:t>CERN-LHCC-2013-009 ; </a:t>
            </a:r>
            <a:r>
              <a:rPr lang="en-US" sz="1400" dirty="0" smtClean="0">
                <a:latin typeface="+mj-lt"/>
              </a:rPr>
              <a:t>LHCC-P-007, </a:t>
            </a:r>
            <a:r>
              <a:rPr lang="en-US" sz="1400" dirty="0">
                <a:latin typeface="+mj-lt"/>
              </a:rPr>
              <a:t>13 Jun 2013</a:t>
            </a:r>
          </a:p>
        </p:txBody>
      </p:sp>
    </p:spTree>
    <p:extLst>
      <p:ext uri="{BB962C8B-B14F-4D97-AF65-F5344CB8AC3E}">
        <p14:creationId xmlns:p14="http://schemas.microsoft.com/office/powerpoint/2010/main" val="52930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Roman Pot &amp; Station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AFP Pot adaptation from TOTEM design</a:t>
            </a:r>
          </a:p>
          <a:p>
            <a:pPr marL="284163" lvl="1"/>
            <a:r>
              <a:rPr lang="en-US" dirty="0" smtClean="0"/>
              <a:t>shown with a possible timing detector  …</a:t>
            </a:r>
          </a:p>
          <a:p>
            <a:pPr marL="284163" lvl="1"/>
            <a:endParaRPr lang="en-US" dirty="0"/>
          </a:p>
          <a:p>
            <a:pPr marL="284163" lvl="1"/>
            <a:endParaRPr lang="en-US" dirty="0" smtClean="0"/>
          </a:p>
          <a:p>
            <a:pPr marL="284163" lvl="1"/>
            <a:endParaRPr lang="en-US" dirty="0"/>
          </a:p>
          <a:p>
            <a:pPr marL="284163" lvl="1"/>
            <a:endParaRPr lang="en-US" dirty="0" smtClean="0"/>
          </a:p>
          <a:p>
            <a:pPr marL="284163" lvl="1"/>
            <a:endParaRPr lang="en-US" dirty="0"/>
          </a:p>
          <a:p>
            <a:pPr marL="284163" lvl="1"/>
            <a:endParaRPr lang="en-US" dirty="0" smtClean="0"/>
          </a:p>
          <a:p>
            <a:pPr marL="284163" lvl="1"/>
            <a:endParaRPr lang="en-US" dirty="0"/>
          </a:p>
          <a:p>
            <a:pPr marL="284163" lvl="1"/>
            <a:endParaRPr lang="en-US" dirty="0" smtClean="0"/>
          </a:p>
          <a:p>
            <a:pPr marL="284163" lvl="1"/>
            <a:endParaRPr lang="en-US" dirty="0"/>
          </a:p>
          <a:p>
            <a:pPr marL="284163" lvl="1"/>
            <a:endParaRPr lang="en-US" dirty="0" smtClean="0"/>
          </a:p>
          <a:p>
            <a:pPr marL="0" indent="0">
              <a:buNone/>
            </a:pPr>
            <a:r>
              <a:rPr lang="en-US" dirty="0"/>
              <a:t>Copy </a:t>
            </a:r>
            <a:r>
              <a:rPr lang="en-US" dirty="0" smtClean="0"/>
              <a:t>RP Station design </a:t>
            </a:r>
            <a:r>
              <a:rPr lang="en-US" dirty="0"/>
              <a:t>of ALFA &amp; </a:t>
            </a:r>
            <a:r>
              <a:rPr lang="en-US" dirty="0" smtClean="0"/>
              <a:t>TOTEM:</a:t>
            </a:r>
            <a:endParaRPr lang="en-US" dirty="0"/>
          </a:p>
          <a:p>
            <a:pPr marL="284163" lvl="1"/>
            <a:r>
              <a:rPr lang="en-US" dirty="0"/>
              <a:t>Ample operational experience </a:t>
            </a:r>
            <a:endParaRPr lang="en-US" dirty="0" smtClean="0"/>
          </a:p>
          <a:p>
            <a:pPr marL="284163" lvl="1"/>
            <a:r>
              <a:rPr lang="en-US" dirty="0" smtClean="0"/>
              <a:t>Known cost and construction &amp; installation procedures</a:t>
            </a:r>
            <a:endParaRPr lang="en-US" dirty="0"/>
          </a:p>
          <a:p>
            <a:pPr marL="284163"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1000" smtClean="0">
                <a:solidFill>
                  <a:srgbClr val="000000"/>
                </a:solidFill>
                <a:latin typeface="+mj-lt"/>
              </a:rPr>
              <a:pPr algn="r"/>
              <a:t>12</a:t>
            </a:fld>
            <a:endParaRPr lang="en-US" sz="10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050" name="Picture 2" descr="C:\Documents and Settings\Michael Rijssenbeek\My Documents\Atlas\AFP\FastTiming\RomanPots\RPDrawings\LQToF_8bar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0" t="17080" r="17854" b="17441"/>
          <a:stretch/>
        </p:blipFill>
        <p:spPr bwMode="auto">
          <a:xfrm>
            <a:off x="3842547" y="2416357"/>
            <a:ext cx="2239766" cy="180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Michael Rijssenbeek\My Documents\Atlas\AFP\FastTiming\RomanPots\RPDrawings\Pot3.pn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4" t="19448" r="24768" b="20148"/>
          <a:stretch/>
        </p:blipFill>
        <p:spPr bwMode="auto">
          <a:xfrm>
            <a:off x="150047" y="1765333"/>
            <a:ext cx="3694635" cy="3705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 bwMode="auto">
          <a:xfrm rot="10115596">
            <a:off x="3979389" y="4237081"/>
            <a:ext cx="1672663" cy="246190"/>
          </a:xfrm>
          <a:prstGeom prst="rightArrow">
            <a:avLst>
              <a:gd name="adj1" fmla="val 29973"/>
              <a:gd name="adj2" fmla="val 50000"/>
            </a:avLst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Arrow Connector 8"/>
          <p:cNvCxnSpPr>
            <a:stCxn id="2051" idx="1"/>
          </p:cNvCxnSpPr>
          <p:nvPr/>
        </p:nvCxnSpPr>
        <p:spPr bwMode="auto">
          <a:xfrm>
            <a:off x="150047" y="3618036"/>
            <a:ext cx="1976704" cy="614917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 rot="21390310">
            <a:off x="1304818" y="3339101"/>
            <a:ext cx="1191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AFP Pot</a:t>
            </a:r>
            <a:endParaRPr lang="en-US" sz="1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 rot="991592">
            <a:off x="1775712" y="4135064"/>
            <a:ext cx="1191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beam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 rot="20958808">
            <a:off x="4652491" y="3946391"/>
            <a:ext cx="1191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AFP timing</a:t>
            </a:r>
            <a:endParaRPr lang="en-US" sz="1400" dirty="0">
              <a:latin typeface="+mj-lt"/>
            </a:endParaRPr>
          </a:p>
        </p:txBody>
      </p:sp>
      <p:pic>
        <p:nvPicPr>
          <p:cNvPr id="15" name="Picture 3" descr="C:\Documents and Settings\Michael Rijssenbeek\My Documents\Conferences\ANIMMA2013\AFP\lhcxrp__0175-v0_HorRPAssy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9" t="2432" r="72119" b="58006"/>
          <a:stretch/>
        </p:blipFill>
        <p:spPr bwMode="auto">
          <a:xfrm>
            <a:off x="6120335" y="1257462"/>
            <a:ext cx="3055562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250346" y="4995021"/>
            <a:ext cx="2774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TOTEM horizontal RP station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(beam view)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8495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Simulations: Impedance and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TOTEM simulations (</a:t>
            </a:r>
            <a:r>
              <a:rPr lang="en-US" sz="1800" dirty="0" err="1" smtClean="0"/>
              <a:t>N.Minafra</a:t>
            </a:r>
            <a:r>
              <a:rPr lang="en-US" sz="1800" dirty="0" smtClean="0"/>
              <a:t>, </a:t>
            </a:r>
            <a:r>
              <a:rPr lang="en-US" sz="1800" dirty="0" err="1" smtClean="0"/>
              <a:t>B.Salvant</a:t>
            </a:r>
            <a:r>
              <a:rPr lang="en-US" sz="1800" dirty="0" smtClean="0"/>
              <a:t>, et al.)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20100" y="6661150"/>
            <a:ext cx="723900" cy="196850"/>
          </a:xfrm>
        </p:spPr>
        <p:txBody>
          <a:bodyPr/>
          <a:lstStyle/>
          <a:p>
            <a:fld id="{74FD097E-2FF5-4E30-AD47-D6B51F97F90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 descr="C:\Documents and Settings\Michael Rijssenbeek\My Documents\Atlas\AFP\FastTiming\RomanPots\TOTEM-RP_ZlongVsDistanc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63" y="1335032"/>
            <a:ext cx="4308503" cy="323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Michael Rijssenbeek\My Documents\Atlas\AFP\FastTiming\RomanPots\TOTEM-RP_PlossVsDistanc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30" y="1335032"/>
            <a:ext cx="3920049" cy="323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077460"/>
              </p:ext>
            </p:extLst>
          </p:nvPr>
        </p:nvGraphicFramePr>
        <p:xfrm>
          <a:off x="235282" y="4565883"/>
          <a:ext cx="8686797" cy="18288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240971"/>
                <a:gridCol w="1181663"/>
                <a:gridCol w="1300279"/>
                <a:gridCol w="1240971"/>
                <a:gridCol w="1088618"/>
                <a:gridCol w="1541124"/>
                <a:gridCol w="1093171"/>
              </a:tblGrid>
              <a:tr h="370840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Distance to beam</a:t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(mm)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 smtClean="0">
                        <a:latin typeface="+mj-lt"/>
                      </a:endParaRPr>
                    </a:p>
                    <a:p>
                      <a:endParaRPr lang="en-US" b="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(m</a:t>
                      </a:r>
                      <a:r>
                        <a:rPr lang="el-GR" b="0" dirty="0" smtClean="0">
                          <a:latin typeface="+mj-lt"/>
                        </a:rPr>
                        <a:t>Ω</a:t>
                      </a:r>
                      <a:r>
                        <a:rPr lang="en-US" b="0" dirty="0" smtClean="0">
                          <a:latin typeface="+mj-lt"/>
                        </a:rPr>
                        <a:t>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latin typeface="+mj-lt"/>
                        </a:rPr>
                        <a:t>cfr</a:t>
                      </a:r>
                      <a:r>
                        <a:rPr lang="en-US" b="0" dirty="0" smtClean="0">
                          <a:latin typeface="+mj-lt"/>
                        </a:rPr>
                        <a:t>. LHC: 90 m</a:t>
                      </a:r>
                      <a:r>
                        <a:rPr lang="el-GR" b="0" dirty="0" smtClean="0">
                          <a:latin typeface="+mj-lt"/>
                        </a:rPr>
                        <a:t>Ω</a:t>
                      </a:r>
                      <a:r>
                        <a:rPr lang="en-US" b="0" dirty="0" smtClean="0">
                          <a:latin typeface="+mj-lt"/>
                        </a:rPr>
                        <a:t/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(%)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 smtClean="0">
                        <a:latin typeface="+mj-lt"/>
                      </a:endParaRPr>
                    </a:p>
                    <a:p>
                      <a:endParaRPr lang="en-US" b="0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(k</a:t>
                      </a:r>
                      <a:r>
                        <a:rPr lang="el-GR" b="0" dirty="0" smtClean="0">
                          <a:latin typeface="+mj-lt"/>
                        </a:rPr>
                        <a:t>Ω</a:t>
                      </a:r>
                      <a:r>
                        <a:rPr lang="en-US" b="0" dirty="0" smtClean="0">
                          <a:latin typeface="+mj-lt"/>
                        </a:rPr>
                        <a:t>/m</a:t>
                      </a:r>
                      <a:r>
                        <a:rPr lang="el-GR" b="0" dirty="0" smtClean="0">
                          <a:latin typeface="+mj-lt"/>
                        </a:rPr>
                        <a:t>)</a:t>
                      </a:r>
                      <a:endParaRPr lang="el-GR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 smtClean="0">
                          <a:latin typeface="+mj-lt"/>
                        </a:rPr>
                        <a:t>cfr</a:t>
                      </a:r>
                      <a:r>
                        <a:rPr lang="en-US" b="0" dirty="0" smtClean="0">
                          <a:latin typeface="+mj-lt"/>
                        </a:rPr>
                        <a:t>. LHC: </a:t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25 MΩ/m</a:t>
                      </a:r>
                      <a:br>
                        <a:rPr lang="en-US" b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(%)</a:t>
                      </a:r>
                      <a:endParaRPr lang="en-US" b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+mj-lt"/>
                        </a:rPr>
                        <a:t>Power Loss</a:t>
                      </a:r>
                      <a:r>
                        <a:rPr lang="en-US" b="0" baseline="0" dirty="0" smtClean="0">
                          <a:latin typeface="+mj-lt"/>
                        </a:rPr>
                        <a:t> </a:t>
                      </a:r>
                      <a:br>
                        <a:rPr lang="en-US" b="0" baseline="0" dirty="0" smtClean="0">
                          <a:latin typeface="+mj-lt"/>
                        </a:rPr>
                      </a:br>
                      <a:r>
                        <a:rPr lang="en-US" b="0" dirty="0" smtClean="0">
                          <a:latin typeface="+mj-lt"/>
                        </a:rPr>
                        <a:t>(W)</a:t>
                      </a:r>
                      <a:endParaRPr lang="en-US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Cylindrical RP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5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40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1.1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0.73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0.18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1.2 %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0.81 %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0.20 %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60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0.2 %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13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11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4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80004"/>
              </p:ext>
            </p:extLst>
          </p:nvPr>
        </p:nvGraphicFramePr>
        <p:xfrm>
          <a:off x="3004799" y="4570646"/>
          <a:ext cx="690563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2" name="Equation" r:id="rId6" imgW="330120" imgH="253800" progId="Equation.DSMT4">
                  <p:embed/>
                </p:oleObj>
              </mc:Choice>
              <mc:Fallback>
                <p:oleObj name="Equation" r:id="rId6" imgW="33012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4799" y="4570646"/>
                        <a:ext cx="690563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801323"/>
              </p:ext>
            </p:extLst>
          </p:nvPr>
        </p:nvGraphicFramePr>
        <p:xfrm>
          <a:off x="5363824" y="4565883"/>
          <a:ext cx="715963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3" name="Equation" r:id="rId8" imgW="342720" imgH="241200" progId="Equation.DSMT4">
                  <p:embed/>
                </p:oleObj>
              </mc:Choice>
              <mc:Fallback>
                <p:oleObj name="Equation" r:id="rId8" imgW="342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3824" y="4565883"/>
                        <a:ext cx="715963" cy="50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925491" y="6379114"/>
            <a:ext cx="2996588" cy="307777"/>
          </a:xfrm>
          <a:prstGeom prst="rect">
            <a:avLst/>
          </a:prstGeom>
          <a:solidFill>
            <a:srgbClr val="FF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TOTEM Upgrade TDR – June 2013</a:t>
            </a:r>
            <a:endParaRPr lang="en-US" sz="14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7355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Pot and Window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 pot with Be window and floor?</a:t>
            </a:r>
          </a:p>
          <a:p>
            <a:pPr lvl="1"/>
            <a:r>
              <a:rPr lang="en-US" dirty="0" smtClean="0"/>
              <a:t>Started discussion with BNL RP physicist &amp; engineer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>
              <a:spcBef>
                <a:spcPts val="1800"/>
              </a:spcBef>
            </a:pPr>
            <a:r>
              <a:rPr lang="en-US" dirty="0" smtClean="0"/>
              <a:t>Discussing with </a:t>
            </a:r>
            <a:r>
              <a:rPr lang="en-US" dirty="0" err="1" smtClean="0"/>
              <a:t>Materion</a:t>
            </a:r>
            <a:r>
              <a:rPr lang="en-US" dirty="0" smtClean="0"/>
              <a:t> Corp. re Beryllium &amp; Composites</a:t>
            </a:r>
          </a:p>
          <a:p>
            <a:pPr lvl="2"/>
            <a:r>
              <a:rPr lang="en-US" dirty="0" smtClean="0"/>
              <a:t>Be window with 2 mm SS pot (incl. conflat): ~18 k$ </a:t>
            </a:r>
          </a:p>
          <a:p>
            <a:pPr lvl="2"/>
            <a:r>
              <a:rPr lang="en-US" dirty="0" err="1" smtClean="0"/>
              <a:t>Materion</a:t>
            </a:r>
            <a:r>
              <a:rPr lang="en-US" dirty="0" smtClean="0"/>
              <a:t> makes Be beam pipes for LHC experiments</a:t>
            </a:r>
          </a:p>
          <a:p>
            <a:pPr lvl="2"/>
            <a:r>
              <a:rPr lang="en-US" dirty="0" smtClean="0"/>
              <a:t>… and Be supports and X-ray windows</a:t>
            </a:r>
          </a:p>
          <a:p>
            <a:pPr lvl="3"/>
            <a:r>
              <a:rPr lang="en-US" dirty="0" smtClean="0"/>
              <a:t>see e.g. </a:t>
            </a:r>
            <a:r>
              <a:rPr lang="en-US" sz="1400" dirty="0" smtClean="0">
                <a:solidFill>
                  <a:schemeClr val="tx1"/>
                </a:solidFill>
                <a:hlinkClick r:id="rId4"/>
              </a:rPr>
              <a:t>https://indico.cern.ch/conferenceDisplay.py?confId=245511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20100" y="6661150"/>
            <a:ext cx="723900" cy="196850"/>
          </a:xfrm>
        </p:spPr>
        <p:txBody>
          <a:bodyPr/>
          <a:lstStyle/>
          <a:p>
            <a:fld id="{74FD097E-2FF5-4E30-AD47-D6B51F97F90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3080" y="2532194"/>
            <a:ext cx="4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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3080" y="2858729"/>
            <a:ext cx="4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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6728" y="3710450"/>
            <a:ext cx="436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</a:t>
            </a:r>
            <a:endParaRPr lang="en-US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8489036"/>
              </p:ext>
            </p:extLst>
          </p:nvPr>
        </p:nvGraphicFramePr>
        <p:xfrm>
          <a:off x="860425" y="1871663"/>
          <a:ext cx="7253288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3" name="Worksheet" r:id="rId6" imgW="4581754" imgH="1762354" progId="Excel.Sheet.12">
                  <p:embed/>
                </p:oleObj>
              </mc:Choice>
              <mc:Fallback>
                <p:oleObj name="Worksheet" r:id="rId6" imgW="4581754" imgH="176235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0425" y="1871663"/>
                        <a:ext cx="7253288" cy="2789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3" descr="C:\Documents and Settings\Michael Rijssenbeek\My Documents\Atlas\AFP\FastTiming\RomanPots\RPDrawings\Pot3.pn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84" t="19448" r="24768" b="20148"/>
          <a:stretch/>
        </p:blipFill>
        <p:spPr bwMode="auto">
          <a:xfrm>
            <a:off x="6947477" y="4573300"/>
            <a:ext cx="2052685" cy="205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Brace 6"/>
          <p:cNvSpPr/>
          <p:nvPr/>
        </p:nvSpPr>
        <p:spPr bwMode="auto">
          <a:xfrm rot="5400000">
            <a:off x="7404133" y="6229673"/>
            <a:ext cx="184293" cy="521413"/>
          </a:xfrm>
          <a:prstGeom prst="rightBrace">
            <a:avLst>
              <a:gd name="adj1" fmla="val 19000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8894" y="6536291"/>
            <a:ext cx="894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Be ? </a:t>
            </a:r>
            <a:endParaRPr lang="en-US" sz="16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28902" y="5489348"/>
            <a:ext cx="7911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Al/SS</a:t>
            </a:r>
            <a:endParaRPr lang="en-US" sz="1600" dirty="0">
              <a:latin typeface="+mj-lt"/>
            </a:endParaRPr>
          </a:p>
        </p:txBody>
      </p:sp>
      <p:sp>
        <p:nvSpPr>
          <p:cNvPr id="9" name="Arc 8"/>
          <p:cNvSpPr/>
          <p:nvPr/>
        </p:nvSpPr>
        <p:spPr bwMode="auto">
          <a:xfrm rot="21336053">
            <a:off x="7464576" y="5052737"/>
            <a:ext cx="492286" cy="1212023"/>
          </a:xfrm>
          <a:prstGeom prst="arc">
            <a:avLst>
              <a:gd name="adj1" fmla="val 16200000"/>
              <a:gd name="adj2" fmla="val 5230201"/>
            </a:avLst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35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AFP will use ATLAS </a:t>
            </a:r>
            <a:r>
              <a:rPr lang="en-US" dirty="0" smtClean="0">
                <a:solidFill>
                  <a:schemeClr val="accent2"/>
                </a:solidFill>
              </a:rPr>
              <a:t>IBL</a:t>
            </a:r>
            <a:r>
              <a:rPr lang="en-US" dirty="0" smtClean="0"/>
              <a:t> pixel sensors bonded with </a:t>
            </a:r>
            <a:r>
              <a:rPr lang="en-US" dirty="0" smtClean="0">
                <a:solidFill>
                  <a:schemeClr val="accent2"/>
                </a:solidFill>
              </a:rPr>
              <a:t>FE-I4</a:t>
            </a:r>
            <a:r>
              <a:rPr lang="en-US" dirty="0" smtClean="0"/>
              <a:t> readout chips</a:t>
            </a:r>
          </a:p>
          <a:p>
            <a:pPr lvl="1"/>
            <a:r>
              <a:rPr lang="en-US" dirty="0" smtClean="0"/>
              <a:t>50 </a:t>
            </a:r>
            <a:r>
              <a:rPr lang="el-GR" dirty="0" smtClean="0"/>
              <a:t>μ</a:t>
            </a:r>
            <a:r>
              <a:rPr lang="en-US" dirty="0" smtClean="0"/>
              <a:t>m </a:t>
            </a:r>
            <a:r>
              <a:rPr lang="el-GR" dirty="0" smtClean="0"/>
              <a:t>×</a:t>
            </a:r>
            <a:r>
              <a:rPr lang="en-US" dirty="0" smtClean="0"/>
              <a:t> 250 </a:t>
            </a:r>
            <a:r>
              <a:rPr lang="el-GR" dirty="0" smtClean="0"/>
              <a:t>μ</a:t>
            </a:r>
            <a:r>
              <a:rPr lang="en-US" dirty="0" smtClean="0"/>
              <a:t>m pixels size</a:t>
            </a:r>
          </a:p>
          <a:p>
            <a:pPr lvl="1"/>
            <a:r>
              <a:rPr lang="en-US" dirty="0" smtClean="0"/>
              <a:t>future: edgeless 3-D pixel sensors </a:t>
            </a:r>
            <a:r>
              <a:rPr lang="en-US" dirty="0" smtClean="0">
                <a:sym typeface="Wingdings" pitchFamily="2" charset="2"/>
              </a:rPr>
              <a:t> closer to beam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Readout ATCA based RCE readout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42" name="Picture 2" descr="C:\Documents and Settings\Michael Rijssenbeek\My Documents\Conferences\ANIMMA2013\AFP\TrackerPackage_back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6" r="8170"/>
          <a:stretch/>
        </p:blipFill>
        <p:spPr bwMode="auto">
          <a:xfrm>
            <a:off x="5665076" y="2840039"/>
            <a:ext cx="3478924" cy="400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Michael Rijssenbeek\My Documents\Conferences\ANIMMA2013\AFP\TrackerPackage_front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60" y="2840039"/>
            <a:ext cx="4237037" cy="401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0" y="2887672"/>
            <a:ext cx="1198406" cy="580742"/>
            <a:chOff x="4933852" y="2537768"/>
            <a:chExt cx="1198406" cy="580742"/>
          </a:xfrm>
        </p:grpSpPr>
        <p:sp>
          <p:nvSpPr>
            <p:cNvPr id="10" name="TextBox 9"/>
            <p:cNvSpPr txBox="1"/>
            <p:nvPr/>
          </p:nvSpPr>
          <p:spPr>
            <a:xfrm>
              <a:off x="4933852" y="2537768"/>
              <a:ext cx="1198406" cy="369332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precision</a:t>
              </a:r>
              <a:br>
                <a:rPr lang="en-US" sz="1200" dirty="0" smtClean="0">
                  <a:latin typeface="+mj-lt"/>
                </a:rPr>
              </a:br>
              <a:r>
                <a:rPr lang="en-US" sz="1200" dirty="0" smtClean="0">
                  <a:latin typeface="+mj-lt"/>
                </a:rPr>
                <a:t>positioning balls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5533055" y="2907100"/>
              <a:ext cx="241625" cy="211410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Group 14"/>
          <p:cNvGrpSpPr/>
          <p:nvPr/>
        </p:nvGrpSpPr>
        <p:grpSpPr>
          <a:xfrm>
            <a:off x="2291255" y="5360277"/>
            <a:ext cx="680960" cy="540078"/>
            <a:chOff x="5128293" y="2367022"/>
            <a:chExt cx="680960" cy="540078"/>
          </a:xfrm>
        </p:grpSpPr>
        <p:sp>
          <p:nvSpPr>
            <p:cNvPr id="16" name="TextBox 15"/>
            <p:cNvSpPr txBox="1"/>
            <p:nvPr/>
          </p:nvSpPr>
          <p:spPr>
            <a:xfrm>
              <a:off x="5256858" y="2537768"/>
              <a:ext cx="552395" cy="369332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pixel</a:t>
              </a:r>
              <a:br>
                <a:rPr lang="en-US" sz="1200" dirty="0" smtClean="0">
                  <a:latin typeface="+mj-lt"/>
                </a:rPr>
              </a:br>
              <a:r>
                <a:rPr lang="en-US" sz="1200" dirty="0" smtClean="0">
                  <a:latin typeface="+mj-lt"/>
                </a:rPr>
                <a:t>sensor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H="1" flipV="1">
              <a:off x="5128293" y="2367022"/>
              <a:ext cx="118323" cy="355412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Group 17"/>
          <p:cNvGrpSpPr/>
          <p:nvPr/>
        </p:nvGrpSpPr>
        <p:grpSpPr>
          <a:xfrm>
            <a:off x="4744459" y="4127893"/>
            <a:ext cx="1235927" cy="717952"/>
            <a:chOff x="5035643" y="2537768"/>
            <a:chExt cx="1235927" cy="717952"/>
          </a:xfrm>
        </p:grpSpPr>
        <p:sp>
          <p:nvSpPr>
            <p:cNvPr id="19" name="TextBox 18"/>
            <p:cNvSpPr txBox="1"/>
            <p:nvPr/>
          </p:nvSpPr>
          <p:spPr>
            <a:xfrm>
              <a:off x="5035643" y="2537768"/>
              <a:ext cx="994823" cy="369332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Readout chip</a:t>
              </a:r>
              <a:br>
                <a:rPr lang="en-US" sz="1200" dirty="0" smtClean="0">
                  <a:latin typeface="+mj-lt"/>
                </a:rPr>
              </a:br>
              <a:r>
                <a:rPr lang="en-US" sz="1200" dirty="0" smtClean="0">
                  <a:latin typeface="+mj-lt"/>
                </a:rPr>
                <a:t>FEI4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>
              <a:off x="5533055" y="2907100"/>
              <a:ext cx="738515" cy="348620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" name="Group 23"/>
          <p:cNvGrpSpPr/>
          <p:nvPr/>
        </p:nvGrpSpPr>
        <p:grpSpPr>
          <a:xfrm>
            <a:off x="2975258" y="4886578"/>
            <a:ext cx="980721" cy="909410"/>
            <a:chOff x="5128293" y="2367022"/>
            <a:chExt cx="980721" cy="909410"/>
          </a:xfrm>
        </p:grpSpPr>
        <p:sp>
          <p:nvSpPr>
            <p:cNvPr id="25" name="TextBox 24"/>
            <p:cNvSpPr txBox="1"/>
            <p:nvPr/>
          </p:nvSpPr>
          <p:spPr>
            <a:xfrm>
              <a:off x="5256858" y="2537768"/>
              <a:ext cx="852156" cy="738664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r>
                <a:rPr lang="en-US" sz="1200" dirty="0" smtClean="0"/>
                <a:t>insulated</a:t>
              </a:r>
              <a:br>
                <a:rPr lang="en-US" sz="1200" dirty="0" smtClean="0"/>
              </a:br>
              <a:r>
                <a:rPr lang="en-US" sz="1200" dirty="0" err="1" smtClean="0"/>
                <a:t>pyrolitic</a:t>
              </a:r>
              <a:r>
                <a:rPr lang="en-US" sz="1200" dirty="0" smtClean="0"/>
                <a:t> </a:t>
              </a:r>
              <a:br>
                <a:rPr lang="en-US" sz="1200" dirty="0" smtClean="0"/>
              </a:br>
              <a:r>
                <a:rPr lang="en-US" sz="1200" dirty="0" smtClean="0"/>
                <a:t>graphite foil</a:t>
              </a:r>
              <a:br>
                <a:rPr lang="en-US" sz="1200" dirty="0" smtClean="0"/>
              </a:br>
              <a:r>
                <a:rPr lang="en-US" sz="1200" dirty="0" smtClean="0"/>
                <a:t>&amp; stiffener </a:t>
              </a:r>
              <a:endParaRPr lang="en-US" sz="1200" dirty="0"/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 flipH="1" flipV="1">
              <a:off x="5128293" y="2367022"/>
              <a:ext cx="118323" cy="355412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" name="TextBox 26"/>
          <p:cNvSpPr txBox="1"/>
          <p:nvPr/>
        </p:nvSpPr>
        <p:spPr>
          <a:xfrm flipH="1">
            <a:off x="5017168" y="1502590"/>
            <a:ext cx="324852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AFP Detector R&amp;D: P. Sicho et al.</a:t>
            </a:r>
            <a:endParaRPr lang="en-US" sz="1400" dirty="0"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6954258" y="2439633"/>
            <a:ext cx="370546" cy="0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7228548" y="2070301"/>
            <a:ext cx="1896122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see 3D Si &amp; ATLAS IBL talks at this conference!</a:t>
            </a:r>
            <a:endParaRPr lang="en-US" sz="1400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225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571" y="150688"/>
            <a:ext cx="7953375" cy="685800"/>
          </a:xfrm>
        </p:spPr>
        <p:txBody>
          <a:bodyPr/>
          <a:lstStyle/>
          <a:p>
            <a:r>
              <a:rPr lang="en-US" dirty="0" smtClean="0"/>
              <a:t>AFP Fast Time-of-Flight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63029"/>
            <a:ext cx="8839200" cy="581399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QUARTIC concept:  Mike Albrow for FP420 (joint ATLAS/ CMS effort) </a:t>
            </a:r>
            <a:r>
              <a:rPr lang="en-US" sz="2000" dirty="0" smtClean="0"/>
              <a:t>(2004) </a:t>
            </a:r>
            <a:r>
              <a:rPr lang="en-US" sz="2000" dirty="0"/>
              <a:t>based on Nagoya Detector. </a:t>
            </a:r>
            <a:endParaRPr lang="en-US" sz="2000" dirty="0" smtClean="0"/>
          </a:p>
          <a:p>
            <a:pPr marL="284163" lvl="1">
              <a:spcBef>
                <a:spcPts val="600"/>
              </a:spcBef>
              <a:defRPr/>
            </a:pPr>
            <a:r>
              <a:rPr lang="en-US" sz="1600" dirty="0">
                <a:solidFill>
                  <a:schemeClr val="accent2"/>
                </a:solidFill>
              </a:rPr>
              <a:t>Initial design: </a:t>
            </a:r>
            <a:r>
              <a:rPr lang="en-US" sz="1600" dirty="0" smtClean="0">
                <a:solidFill>
                  <a:schemeClr val="accent2"/>
                </a:solidFill>
              </a:rPr>
              <a:t/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accent2"/>
                </a:solidFill>
              </a:rPr>
              <a:t>4 trains of 8 Q bars: 6mm × 6mm ×100mm</a:t>
            </a:r>
          </a:p>
          <a:p>
            <a:pPr marL="284163" lvl="1">
              <a:spcBef>
                <a:spcPts val="6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mounted at Cherenkov angle </a:t>
            </a:r>
            <a:r>
              <a:rPr lang="el-GR" sz="1600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i="1" baseline="-25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Č </a:t>
            </a:r>
            <a:r>
              <a:rPr lang="en-US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≃ 48°</a:t>
            </a:r>
            <a:endParaRPr lang="en-US" sz="1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4163" lvl="1">
              <a:spcBef>
                <a:spcPts val="6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Isochronous – Cherenkov light </a:t>
            </a:r>
            <a:r>
              <a:rPr lang="en-US" sz="1600" dirty="0">
                <a:solidFill>
                  <a:schemeClr val="accent2"/>
                </a:solidFill>
              </a:rPr>
              <a:t>reaches tube </a:t>
            </a:r>
            <a:r>
              <a:rPr lang="en-US" sz="1600" dirty="0" smtClean="0">
                <a:solidFill>
                  <a:schemeClr val="accent2"/>
                </a:solidFill>
              </a:rPr>
              <a:t/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accent2"/>
                </a:solidFill>
              </a:rPr>
              <a:t>at </a:t>
            </a:r>
            <a:r>
              <a:rPr lang="en-US" sz="1600" dirty="0">
                <a:solidFill>
                  <a:schemeClr val="accent2"/>
                </a:solidFill>
              </a:rPr>
              <a:t>~same </a:t>
            </a:r>
            <a:r>
              <a:rPr lang="en-US" sz="1600" dirty="0" smtClean="0">
                <a:solidFill>
                  <a:schemeClr val="accent2"/>
                </a:solidFill>
              </a:rPr>
              <a:t>time for each bar in a train</a:t>
            </a:r>
          </a:p>
          <a:p>
            <a:pPr marL="284163" lvl="1">
              <a:spcBef>
                <a:spcPts val="600"/>
              </a:spcBef>
              <a:defRPr/>
            </a:pPr>
            <a:r>
              <a:rPr lang="en-US" sz="1600" dirty="0" smtClean="0">
                <a:solidFill>
                  <a:schemeClr val="accent2"/>
                </a:solidFill>
              </a:rPr>
              <a:t>arrival time of proton is multiply measured: </a:t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accent2"/>
                </a:solidFill>
              </a:rPr>
              <a:t>bar + readout resolution less stringent!</a:t>
            </a:r>
          </a:p>
          <a:p>
            <a:pPr marL="569913" lvl="2">
              <a:spcBef>
                <a:spcPts val="600"/>
              </a:spcBef>
              <a:defRPr/>
            </a:pPr>
            <a:r>
              <a:rPr lang="en-US" sz="1400" dirty="0" err="1" smtClean="0">
                <a:solidFill>
                  <a:schemeClr val="accent2"/>
                </a:solidFill>
              </a:rPr>
              <a:t>e.g</a:t>
            </a:r>
            <a:r>
              <a:rPr lang="en-US" sz="1400" dirty="0" smtClean="0">
                <a:solidFill>
                  <a:schemeClr val="accent2"/>
                </a:solidFill>
              </a:rPr>
              <a:t> 30 ps / bar </a:t>
            </a:r>
            <a:r>
              <a:rPr lang="en-US" sz="1400" dirty="0" smtClean="0">
                <a:solidFill>
                  <a:schemeClr val="accent2"/>
                </a:solidFill>
                <a:sym typeface="Wingdings" pitchFamily="2" charset="2"/>
              </a:rPr>
              <a:t>  11 ps for train of 8 bars</a:t>
            </a:r>
            <a:endParaRPr lang="en-US" sz="1400" dirty="0">
              <a:sym typeface="Wingdings" pitchFamily="2" charset="2"/>
            </a:endParaRPr>
          </a:p>
          <a:p>
            <a:pPr marL="0" indent="0">
              <a:spcBef>
                <a:spcPts val="600"/>
              </a:spcBef>
              <a:buNone/>
              <a:defRPr/>
            </a:pPr>
            <a:r>
              <a:rPr lang="en-US" sz="2000" dirty="0" smtClean="0">
                <a:sym typeface="Wingdings" pitchFamily="2" charset="2"/>
              </a:rPr>
              <a:t>2011 DOE Advanced Detector </a:t>
            </a:r>
            <a:br>
              <a:rPr lang="en-US" sz="2000" dirty="0" smtClean="0">
                <a:sym typeface="Wingdings" pitchFamily="2" charset="2"/>
              </a:rPr>
            </a:br>
            <a:r>
              <a:rPr lang="en-US" sz="2000" dirty="0" smtClean="0">
                <a:sym typeface="Wingdings" pitchFamily="2" charset="2"/>
              </a:rPr>
              <a:t>Research award for electronics development: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4964560" y="1180673"/>
            <a:ext cx="4107522" cy="3021838"/>
            <a:chOff x="4964560" y="1388185"/>
            <a:chExt cx="4107522" cy="3021838"/>
          </a:xfrm>
        </p:grpSpPr>
        <p:grpSp>
          <p:nvGrpSpPr>
            <p:cNvPr id="21" name="Group 20"/>
            <p:cNvGrpSpPr/>
            <p:nvPr/>
          </p:nvGrpSpPr>
          <p:grpSpPr>
            <a:xfrm>
              <a:off x="4964560" y="1388185"/>
              <a:ext cx="4107522" cy="3021838"/>
              <a:chOff x="4964560" y="1388185"/>
              <a:chExt cx="4107522" cy="3021838"/>
            </a:xfrm>
          </p:grpSpPr>
          <p:pic>
            <p:nvPicPr>
              <p:cNvPr id="10" name="Picture 13" descr="quartic_beam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964560" y="1481244"/>
                <a:ext cx="4107522" cy="2928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Line 14"/>
              <p:cNvSpPr>
                <a:spLocks noChangeShapeType="1"/>
              </p:cNvSpPr>
              <p:nvPr/>
            </p:nvSpPr>
            <p:spPr bwMode="auto">
              <a:xfrm flipH="1">
                <a:off x="6845747" y="1753715"/>
                <a:ext cx="952337" cy="1156121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" name="Group 15"/>
              <p:cNvGrpSpPr>
                <a:grpSpLocks/>
              </p:cNvGrpSpPr>
              <p:nvPr/>
            </p:nvGrpSpPr>
            <p:grpSpPr bwMode="auto">
              <a:xfrm>
                <a:off x="5124664" y="1393724"/>
                <a:ext cx="3743534" cy="400599"/>
                <a:chOff x="2510" y="1592"/>
                <a:chExt cx="3106" cy="365"/>
              </a:xfrm>
            </p:grpSpPr>
            <p:sp>
              <p:nvSpPr>
                <p:cNvPr id="13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2510" y="1929"/>
                  <a:ext cx="3106" cy="0"/>
                </a:xfrm>
                <a:prstGeom prst="line">
                  <a:avLst/>
                </a:prstGeom>
                <a:noFill/>
                <a:ln w="50800">
                  <a:solidFill>
                    <a:srgbClr val="FFFF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198" y="1592"/>
                  <a:ext cx="756" cy="36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rgbClr val="FFFF00"/>
                      </a:solidFill>
                      <a:latin typeface="Arial" pitchFamily="34" charset="0"/>
                    </a:rPr>
                    <a:t>proton</a:t>
                  </a:r>
                  <a:endParaRPr lang="en-US" dirty="0">
                    <a:solidFill>
                      <a:srgbClr val="FFFF00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15" name="Text Box 18"/>
              <p:cNvSpPr txBox="1">
                <a:spLocks noChangeArrowheads="1"/>
              </p:cNvSpPr>
              <p:nvPr/>
            </p:nvSpPr>
            <p:spPr bwMode="auto">
              <a:xfrm rot="18551900">
                <a:off x="6670447" y="2147109"/>
                <a:ext cx="188717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800" b="0" dirty="0" smtClean="0">
                    <a:solidFill>
                      <a:srgbClr val="FFFF00"/>
                    </a:solidFill>
                    <a:latin typeface="+mj-lt"/>
                  </a:rPr>
                  <a:t>Č photons</a:t>
                </a:r>
                <a:endParaRPr lang="en-US" sz="1800" b="0" dirty="0">
                  <a:solidFill>
                    <a:srgbClr val="FFFF00"/>
                  </a:solidFill>
                  <a:latin typeface="+mj-lt"/>
                </a:endParaRPr>
              </a:p>
            </p:txBody>
          </p:sp>
          <p:sp>
            <p:nvSpPr>
              <p:cNvPr id="16" name="Line 19"/>
              <p:cNvSpPr>
                <a:spLocks noChangeShapeType="1"/>
              </p:cNvSpPr>
              <p:nvPr/>
            </p:nvSpPr>
            <p:spPr bwMode="auto">
              <a:xfrm flipH="1">
                <a:off x="6507610" y="1753716"/>
                <a:ext cx="742950" cy="88682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20"/>
              <p:cNvSpPr>
                <a:spLocks noChangeShapeType="1"/>
              </p:cNvSpPr>
              <p:nvPr/>
            </p:nvSpPr>
            <p:spPr bwMode="auto">
              <a:xfrm flipH="1">
                <a:off x="7210078" y="1753716"/>
                <a:ext cx="1183909" cy="1446417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8" name="Picture 15" descr="quartic-3d1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5583" t="11363" r="876" b="10323"/>
              <a:stretch/>
            </p:blipFill>
            <p:spPr bwMode="auto">
              <a:xfrm rot="5736108">
                <a:off x="7692406" y="3041609"/>
                <a:ext cx="1381098" cy="1156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TextBox 18"/>
              <p:cNvSpPr txBox="1">
                <a:spLocks noChangeArrowheads="1"/>
              </p:cNvSpPr>
              <p:nvPr/>
            </p:nvSpPr>
            <p:spPr bwMode="auto">
              <a:xfrm rot="2348186">
                <a:off x="5434859" y="3354013"/>
                <a:ext cx="1645178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800" dirty="0">
                    <a:latin typeface="+mj-lt"/>
                  </a:rPr>
                  <a:t>MCP-PMT</a:t>
                </a:r>
              </a:p>
            </p:txBody>
          </p:sp>
          <p:sp>
            <p:nvSpPr>
              <p:cNvPr id="20" name="TextBox 25"/>
              <p:cNvSpPr txBox="1">
                <a:spLocks noChangeArrowheads="1"/>
              </p:cNvSpPr>
              <p:nvPr/>
            </p:nvSpPr>
            <p:spPr bwMode="auto">
              <a:xfrm rot="21062654">
                <a:off x="8262138" y="2875094"/>
                <a:ext cx="55269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00" dirty="0" smtClean="0">
                    <a:solidFill>
                      <a:schemeClr val="bg1"/>
                    </a:solidFill>
                    <a:latin typeface="+mj-lt"/>
                  </a:rPr>
                  <a:t>trains</a:t>
                </a:r>
                <a:br>
                  <a:rPr lang="en-US" sz="600" dirty="0" smtClean="0">
                    <a:solidFill>
                      <a:schemeClr val="bg1"/>
                    </a:solidFill>
                    <a:latin typeface="+mj-lt"/>
                  </a:rPr>
                </a:br>
                <a:r>
                  <a:rPr lang="en-US" sz="600" dirty="0" smtClean="0">
                    <a:solidFill>
                      <a:schemeClr val="bg1"/>
                    </a:solidFill>
                    <a:latin typeface="+mj-lt"/>
                  </a:rPr>
                  <a:t>1  2  </a:t>
                </a:r>
                <a:r>
                  <a:rPr lang="en-US" sz="600" dirty="0">
                    <a:solidFill>
                      <a:schemeClr val="bg1"/>
                    </a:solidFill>
                    <a:latin typeface="+mj-lt"/>
                  </a:rPr>
                  <a:t>3  4</a:t>
                </a:r>
              </a:p>
            </p:txBody>
          </p:sp>
        </p:grpSp>
        <p:cxnSp>
          <p:nvCxnSpPr>
            <p:cNvPr id="23" name="Straight Connector 22"/>
            <p:cNvCxnSpPr/>
            <p:nvPr/>
          </p:nvCxnSpPr>
          <p:spPr bwMode="auto">
            <a:xfrm>
              <a:off x="6348361" y="2510986"/>
              <a:ext cx="902199" cy="71666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 flipH="1">
              <a:off x="6348361" y="1794323"/>
              <a:ext cx="603045" cy="716663"/>
            </a:xfrm>
            <a:prstGeom prst="line">
              <a:avLst/>
            </a:prstGeom>
            <a:solidFill>
              <a:srgbClr val="FFFFCC"/>
            </a:solidFill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" name="TextBox 30"/>
            <p:cNvSpPr txBox="1"/>
            <p:nvPr/>
          </p:nvSpPr>
          <p:spPr>
            <a:xfrm>
              <a:off x="6207302" y="1720991"/>
              <a:ext cx="5878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>
                  <a:solidFill>
                    <a:schemeClr val="bg1"/>
                  </a:solidFill>
                </a:rPr>
                <a:t>θ</a:t>
              </a:r>
              <a:r>
                <a:rPr lang="en-US" i="1" baseline="-25000" dirty="0" smtClean="0">
                  <a:solidFill>
                    <a:schemeClr val="bg1"/>
                  </a:solidFill>
                </a:rPr>
                <a:t>Č</a:t>
              </a:r>
              <a:endParaRPr lang="en-US" i="1" baseline="-25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3" name="Picture 2" descr="C:\Documents and Settings\Michael Rijssenbeek\My Documents\Atlas\AFP\FastTiming\Pictures\02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01"/>
          <a:stretch/>
        </p:blipFill>
        <p:spPr bwMode="auto">
          <a:xfrm rot="5400000">
            <a:off x="-366252" y="5040993"/>
            <a:ext cx="2183259" cy="145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810189" y="5524962"/>
            <a:ext cx="782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00"/>
                </a:solidFill>
                <a:latin typeface="Arial Unicode MS"/>
              </a:rPr>
              <a:t>SMA</a:t>
            </a:r>
            <a:br>
              <a:rPr lang="en-US" sz="1200" dirty="0">
                <a:solidFill>
                  <a:srgbClr val="FFFF00"/>
                </a:solidFill>
                <a:latin typeface="Arial Unicode MS"/>
              </a:rPr>
            </a:br>
            <a:r>
              <a:rPr lang="en-US" sz="1200" dirty="0">
                <a:solidFill>
                  <a:srgbClr val="FFFF00"/>
                </a:solidFill>
                <a:latin typeface="Arial Unicode MS"/>
              </a:rPr>
              <a:t>pigtails</a:t>
            </a:r>
          </a:p>
        </p:txBody>
      </p:sp>
      <p:pic>
        <p:nvPicPr>
          <p:cNvPr id="35" name="Picture 2" descr="C:\Documents and Settings\Michael Rijssenbeek\My Documents\Atlas\AFP\FastTiming\Pictures\02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3760" b="3466"/>
          <a:stretch/>
        </p:blipFill>
        <p:spPr bwMode="auto">
          <a:xfrm rot="10800000">
            <a:off x="1636496" y="4753119"/>
            <a:ext cx="2365433" cy="109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6196" y="4753119"/>
            <a:ext cx="3081966" cy="109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1636495" y="5848928"/>
            <a:ext cx="23654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PA-b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Programmable Gain Amp</a:t>
            </a:r>
            <a:endParaRPr lang="en-US" sz="12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29618" y="5848928"/>
            <a:ext cx="2546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CFD 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Daughter Board</a:t>
            </a:r>
          </a:p>
        </p:txBody>
      </p:sp>
      <p:pic>
        <p:nvPicPr>
          <p:cNvPr id="39" name="Picture 2" descr="C:\Documents and Settings\Michael Rijssenbeek\My Documents\Atlas\AFP\FastTiming\HPTDC\HPTDCpicture_large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4" r="2468" b="4323"/>
          <a:stretch/>
        </p:blipFill>
        <p:spPr bwMode="auto">
          <a:xfrm rot="10800000">
            <a:off x="7319806" y="4309168"/>
            <a:ext cx="1824194" cy="2399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5939118" y="4397742"/>
            <a:ext cx="1368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</a:rPr>
              <a:t>HPTDC 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Board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8012" y="4451081"/>
            <a:ext cx="218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8-Channel Preamplifier (PA-a)</a:t>
            </a:r>
          </a:p>
        </p:txBody>
      </p:sp>
      <p:sp>
        <p:nvSpPr>
          <p:cNvPr id="43" name="TextBox 42"/>
          <p:cNvSpPr txBox="1"/>
          <p:nvPr/>
        </p:nvSpPr>
        <p:spPr>
          <a:xfrm flipH="1">
            <a:off x="1636494" y="6146509"/>
            <a:ext cx="552166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Detector &amp; PMT R&amp;D: U Texas at Arlington (A. Brandt et al.); </a:t>
            </a:r>
            <a:br>
              <a:rPr lang="en-US" sz="1400" dirty="0" smtClean="0">
                <a:latin typeface="+mj-lt"/>
              </a:rPr>
            </a:br>
            <a:r>
              <a:rPr lang="en-US" sz="1400" dirty="0" smtClean="0">
                <a:latin typeface="+mj-lt"/>
              </a:rPr>
              <a:t>Electronics R&amp;D: Stony Brook (M.R. et al)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908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  <p:bldP spid="38" grpId="0"/>
      <p:bldP spid="40" grpId="0"/>
      <p:bldP spid="41" grpId="0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Sources: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r>
              <a:rPr lang="en-US" sz="1800" dirty="0" smtClean="0"/>
              <a:t>IP: single diffraction pile-up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r>
              <a:rPr lang="en-US" sz="1800" dirty="0" smtClean="0"/>
              <a:t>secondary interactions in upstream beam elements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r>
              <a:rPr lang="en-US" sz="1800" dirty="0" smtClean="0"/>
              <a:t>Beam Halo</a:t>
            </a:r>
          </a:p>
          <a:p>
            <a:pPr marL="520700" lvl="1" indent="-457200">
              <a:buSzPct val="100000"/>
              <a:buFont typeface="+mj-lt"/>
              <a:buAutoNum type="arabicPeriod"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Low-</a:t>
            </a:r>
            <a:r>
              <a:rPr lang="el-GR" sz="2000" dirty="0" smtClean="0"/>
              <a:t>μ</a:t>
            </a:r>
            <a:r>
              <a:rPr lang="en-US" sz="2000" dirty="0" smtClean="0"/>
              <a:t> (special) runs: backgrounds are OK</a:t>
            </a:r>
          </a:p>
          <a:p>
            <a:pPr marL="292100" lvl="1"/>
            <a:r>
              <a:rPr lang="en-US" sz="1800" dirty="0" smtClean="0"/>
              <a:t>see: ALFA runs at </a:t>
            </a:r>
            <a:r>
              <a:rPr lang="el-GR" sz="1800" dirty="0" smtClean="0"/>
              <a:t>β</a:t>
            </a:r>
            <a:r>
              <a:rPr lang="en-US" sz="1800" dirty="0" smtClean="0"/>
              <a:t>* = 90 m, 1 km</a:t>
            </a:r>
          </a:p>
          <a:p>
            <a:pPr marL="292100" lvl="1"/>
            <a:r>
              <a:rPr lang="en-US" sz="1800" dirty="0" smtClean="0"/>
              <a:t>OK for the soft diffraction program of AFP</a:t>
            </a:r>
          </a:p>
          <a:p>
            <a:pPr marL="292100" lvl="1"/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High-</a:t>
            </a:r>
            <a:r>
              <a:rPr lang="el-GR" sz="2000" dirty="0"/>
              <a:t>μ</a:t>
            </a:r>
            <a:r>
              <a:rPr lang="en-US" sz="2000" dirty="0"/>
              <a:t> </a:t>
            </a:r>
            <a:r>
              <a:rPr lang="en-US" sz="2000" dirty="0" smtClean="0"/>
              <a:t>(standard) </a:t>
            </a:r>
            <a:r>
              <a:rPr lang="en-US" sz="2000" dirty="0"/>
              <a:t>runs: backgrounds are </a:t>
            </a:r>
            <a:r>
              <a:rPr lang="en-US" sz="2000" b="1" u="sng" dirty="0" smtClean="0"/>
              <a:t>very high</a:t>
            </a:r>
            <a:endParaRPr lang="en-US" sz="2000" b="1" u="sng" dirty="0"/>
          </a:p>
          <a:p>
            <a:pPr marL="292100" lvl="1"/>
            <a:r>
              <a:rPr lang="en-US" sz="1800" dirty="0"/>
              <a:t>see: </a:t>
            </a:r>
            <a:r>
              <a:rPr lang="en-US" sz="1800" dirty="0" smtClean="0"/>
              <a:t>TOTEM standard-optics runs (Joachim </a:t>
            </a:r>
            <a:r>
              <a:rPr lang="en-US" sz="1800" dirty="0" err="1" smtClean="0"/>
              <a:t>Baechler’s</a:t>
            </a:r>
            <a:r>
              <a:rPr lang="en-US" sz="1800" dirty="0" smtClean="0"/>
              <a:t> talk)</a:t>
            </a:r>
          </a:p>
          <a:p>
            <a:pPr marL="577850" lvl="2"/>
            <a:r>
              <a:rPr lang="en-US" sz="1600" dirty="0" smtClean="0"/>
              <a:t>evidence that the source is primarily IP and secondary interactions in collimators (1 &amp; 2)</a:t>
            </a:r>
          </a:p>
          <a:p>
            <a:pPr marL="292100" lvl="1"/>
            <a:r>
              <a:rPr lang="en-US" sz="1800" dirty="0" smtClean="0"/>
              <a:t>we are analyzing recently recovered ALFA run at </a:t>
            </a:r>
            <a:r>
              <a:rPr lang="el-GR" sz="1800" dirty="0"/>
              <a:t>β</a:t>
            </a:r>
            <a:r>
              <a:rPr lang="en-US" sz="1800" dirty="0" smtClean="0"/>
              <a:t>*=0.55 m (15’ run, 2 </a:t>
            </a:r>
            <a:r>
              <a:rPr lang="en-US" sz="1800" dirty="0" err="1" smtClean="0"/>
              <a:t>Mevts</a:t>
            </a:r>
            <a:r>
              <a:rPr lang="en-US" sz="1800" dirty="0" smtClean="0"/>
              <a:t>)</a:t>
            </a:r>
          </a:p>
          <a:p>
            <a:pPr marL="292100" lvl="1"/>
            <a:r>
              <a:rPr lang="en-US" sz="1800" dirty="0" smtClean="0"/>
              <a:t>we are simulating the high-</a:t>
            </a:r>
            <a:r>
              <a:rPr lang="el-GR" sz="1800" dirty="0" smtClean="0"/>
              <a:t>μ</a:t>
            </a:r>
            <a:r>
              <a:rPr lang="en-US" sz="1800" dirty="0" smtClean="0"/>
              <a:t> environment with </a:t>
            </a:r>
            <a:r>
              <a:rPr lang="el-GR" sz="1800" dirty="0"/>
              <a:t>β</a:t>
            </a:r>
            <a:r>
              <a:rPr lang="en-US" sz="1800" dirty="0"/>
              <a:t>*=0.55 </a:t>
            </a:r>
            <a:r>
              <a:rPr lang="en-US" sz="1800" dirty="0" smtClean="0"/>
              <a:t>m optics …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9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ALFA –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Four detector stations, two per side, at ~240 m from the IP</a:t>
            </a:r>
          </a:p>
          <a:p>
            <a:pPr marL="284163" lvl="1"/>
            <a:r>
              <a:rPr lang="en-US" sz="1400" dirty="0" smtClean="0"/>
              <a:t>Station </a:t>
            </a:r>
            <a:r>
              <a:rPr lang="en-US" sz="1400" dirty="0"/>
              <a:t>consists of </a:t>
            </a:r>
            <a:r>
              <a:rPr lang="en-US" sz="1400" dirty="0" smtClean="0"/>
              <a:t>two (up &amp; down) 10-plane detectors </a:t>
            </a:r>
            <a:r>
              <a:rPr lang="en-US" sz="1400" dirty="0"/>
              <a:t>approaching the beam </a:t>
            </a:r>
            <a:r>
              <a:rPr lang="en-US" sz="1400" dirty="0" smtClean="0"/>
              <a:t>along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1400" dirty="0" smtClean="0"/>
              <a:t> (vertical)</a:t>
            </a:r>
            <a:endParaRPr lang="en-US" sz="1400" dirty="0"/>
          </a:p>
          <a:p>
            <a:pPr marL="284163" lvl="1"/>
            <a:r>
              <a:rPr lang="en-US" sz="1400" dirty="0" smtClean="0"/>
              <a:t>A single detector plane consists of a Ti plate sandwiched between two crossed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400" dirty="0" smtClean="0"/>
              <a:t>,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400" dirty="0" smtClean="0"/>
              <a:t> fiber layers, each layer 64 square fibers, 0.5 mm x 0.5 mm, Al-coated</a:t>
            </a:r>
            <a:endParaRPr lang="en-US" sz="1400" dirty="0"/>
          </a:p>
          <a:p>
            <a:pPr marL="284163" lvl="1"/>
            <a:r>
              <a:rPr lang="en-US" sz="1400" dirty="0" smtClean="0"/>
              <a:t>The fibers are read by </a:t>
            </a:r>
            <a:r>
              <a:rPr lang="en-US" sz="1400" dirty="0"/>
              <a:t>20 Hamamatsu </a:t>
            </a:r>
            <a:r>
              <a:rPr lang="en-US" sz="1400" dirty="0" smtClean="0"/>
              <a:t>64-channel </a:t>
            </a:r>
            <a:r>
              <a:rPr lang="en-US" sz="1400" dirty="0"/>
              <a:t>MAPMTs R7600</a:t>
            </a:r>
          </a:p>
          <a:p>
            <a:pPr marL="284163" lvl="1"/>
            <a:r>
              <a:rPr lang="en-US" sz="1400" dirty="0" smtClean="0"/>
              <a:t>effective detector </a:t>
            </a:r>
            <a:r>
              <a:rPr lang="en-US" sz="1400" dirty="0"/>
              <a:t>resolution: </a:t>
            </a:r>
            <a:r>
              <a:rPr lang="en-US" sz="1400" dirty="0" smtClean="0"/>
              <a:t>~60 </a:t>
            </a:r>
            <a:r>
              <a:rPr lang="en-US" sz="1400" dirty="0" err="1"/>
              <a:t>μm</a:t>
            </a:r>
            <a:endParaRPr lang="en-US" sz="1400" dirty="0"/>
          </a:p>
          <a:p>
            <a:pPr marL="0" indent="0">
              <a:buNone/>
            </a:pPr>
            <a:r>
              <a:rPr lang="en-US" sz="1600" dirty="0" smtClean="0"/>
              <a:t>Overlap </a:t>
            </a:r>
            <a:r>
              <a:rPr lang="en-US" sz="1600" dirty="0"/>
              <a:t>detectors </a:t>
            </a:r>
            <a:r>
              <a:rPr lang="en-US" sz="1600" dirty="0" smtClean="0"/>
              <a:t>measure vertical distance between pots with ~30 </a:t>
            </a:r>
            <a:r>
              <a:rPr lang="en-US" sz="1600" dirty="0" err="1" smtClean="0"/>
              <a:t>μm</a:t>
            </a:r>
            <a:r>
              <a:rPr lang="en-US" sz="1600" dirty="0" smtClean="0"/>
              <a:t> relative accuracy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2 </a:t>
            </a:r>
            <a:r>
              <a:rPr lang="en-US" sz="1600" dirty="0"/>
              <a:t>trigger tiles </a:t>
            </a:r>
            <a:r>
              <a:rPr lang="en-US" sz="1600" dirty="0" smtClean="0"/>
              <a:t>(2 </a:t>
            </a:r>
            <a:r>
              <a:rPr lang="en-US" sz="1600" dirty="0"/>
              <a:t>mm </a:t>
            </a:r>
            <a:r>
              <a:rPr lang="en-US" sz="1600" dirty="0" smtClean="0"/>
              <a:t>thick), </a:t>
            </a:r>
            <a:r>
              <a:rPr lang="en-US" sz="1600" dirty="0"/>
              <a:t>trigger efficiency &gt; 99.9% </a:t>
            </a:r>
            <a:r>
              <a:rPr lang="en-US" sz="1600" dirty="0" smtClean="0"/>
              <a:t>for coincidence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146" name="Picture 2" descr="C:\Documents and Settings\Michael Rijssenbeek\My Documents\Conferences\ANIMMA2013\ALFA\ALFA_DetectorsDrawing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222" y="2996875"/>
            <a:ext cx="2792413" cy="387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Michael Rijssenbeek\My Documents\Conferences\ANIMMA2013\ALFA\ALFA_DetectorBeam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0" y="3340559"/>
            <a:ext cx="3390476" cy="254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Michael Rijssenbeek\My Documents\Conferences\ANIMMA2013\ALFA\ALFA_DetectorPack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69" y="3340559"/>
            <a:ext cx="2713643" cy="337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 bwMode="auto">
          <a:xfrm>
            <a:off x="976045" y="4572442"/>
            <a:ext cx="626089" cy="359595"/>
          </a:xfrm>
          <a:prstGeom prst="ellipse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>
            <a:stCxn id="6" idx="0"/>
          </p:cNvCxnSpPr>
          <p:nvPr/>
        </p:nvCxnSpPr>
        <p:spPr bwMode="auto">
          <a:xfrm flipH="1" flipV="1">
            <a:off x="1289089" y="2897313"/>
            <a:ext cx="1" cy="1675129"/>
          </a:xfrm>
          <a:prstGeom prst="line">
            <a:avLst/>
          </a:prstGeom>
          <a:solidFill>
            <a:srgbClr val="FFFFCC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3327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ALFA </a:t>
            </a:r>
            <a:r>
              <a:rPr lang="nn-NO" b="0" dirty="0"/>
              <a:t>– Data taking at </a:t>
            </a:r>
            <a:r>
              <a:rPr lang="nn-NO" b="0" i="1" dirty="0" smtClean="0"/>
              <a:t>β</a:t>
            </a:r>
            <a:r>
              <a:rPr lang="nn-NO" b="0" i="1" baseline="30000" dirty="0" smtClean="0"/>
              <a:t> </a:t>
            </a:r>
            <a:r>
              <a:rPr lang="nn-NO" b="0" dirty="0" smtClean="0"/>
              <a:t>* </a:t>
            </a:r>
            <a:r>
              <a:rPr lang="nn-NO" b="0" dirty="0"/>
              <a:t>= 90 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Data run#1:</a:t>
            </a:r>
          </a:p>
          <a:p>
            <a:pPr marL="287338" lvl="1"/>
            <a:r>
              <a:rPr lang="en-US" sz="1400" dirty="0" smtClean="0"/>
              <a:t>October </a:t>
            </a:r>
            <a:r>
              <a:rPr lang="en-US" sz="1400" dirty="0"/>
              <a:t>18-20, 2011: </a:t>
            </a:r>
            <a:r>
              <a:rPr lang="en-US" sz="1400" dirty="0" smtClean="0"/>
              <a:t>2 </a:t>
            </a:r>
            <a:r>
              <a:rPr lang="en-US" sz="1400" dirty="0"/>
              <a:t>bunches of </a:t>
            </a:r>
            <a:r>
              <a:rPr lang="en-US" sz="1400" dirty="0" smtClean="0"/>
              <a:t>7×10</a:t>
            </a:r>
            <a:r>
              <a:rPr lang="en-US" sz="1400" baseline="30000" dirty="0" smtClean="0"/>
              <a:t>10</a:t>
            </a:r>
            <a:r>
              <a:rPr lang="en-US" sz="1400" dirty="0" smtClean="0"/>
              <a:t> ppb &amp; </a:t>
            </a:r>
            <a:r>
              <a:rPr lang="en-US" sz="1400" dirty="0"/>
              <a:t>12 pilots</a:t>
            </a:r>
          </a:p>
          <a:p>
            <a:pPr marL="287338" lvl="1"/>
            <a:r>
              <a:rPr lang="en-US" sz="1400" dirty="0" smtClean="0"/>
              <a:t>optics </a:t>
            </a:r>
            <a:r>
              <a:rPr lang="en-US" sz="1400" dirty="0"/>
              <a:t>measurements and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data </a:t>
            </a:r>
            <a:r>
              <a:rPr lang="en-US" sz="1400" dirty="0"/>
              <a:t>taking </a:t>
            </a:r>
            <a:r>
              <a:rPr lang="en-US" sz="1400" dirty="0" smtClean="0"/>
              <a:t>to find safe distance</a:t>
            </a:r>
            <a:endParaRPr lang="en-US" sz="1400" dirty="0"/>
          </a:p>
          <a:p>
            <a:pPr marL="287338" lvl="1"/>
            <a:r>
              <a:rPr lang="en-US" sz="1400" b="1" dirty="0" smtClean="0"/>
              <a:t>data </a:t>
            </a:r>
            <a:r>
              <a:rPr lang="en-US" sz="1400" b="1" dirty="0"/>
              <a:t>taking at 6.5 </a:t>
            </a:r>
            <a:r>
              <a:rPr lang="en-US" sz="1400" b="1" dirty="0" smtClean="0"/>
              <a:t>sigma ≃ 1.8 </a:t>
            </a:r>
            <a:r>
              <a:rPr lang="en-US" sz="1400" b="1" dirty="0"/>
              <a:t>mm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en-US" sz="1400" b="1" dirty="0" smtClean="0"/>
              <a:t>from </a:t>
            </a:r>
            <a:r>
              <a:rPr lang="en-US" sz="1400" b="1" dirty="0"/>
              <a:t>the </a:t>
            </a:r>
            <a:r>
              <a:rPr lang="en-US" sz="1400" b="1" dirty="0" smtClean="0"/>
              <a:t>beam</a:t>
            </a:r>
            <a:endParaRPr lang="en-US" sz="1400" b="1" dirty="0"/>
          </a:p>
          <a:p>
            <a:pPr marL="287338" lvl="1"/>
            <a:r>
              <a:rPr lang="en-US" sz="1400" dirty="0" smtClean="0"/>
              <a:t>about </a:t>
            </a:r>
            <a:r>
              <a:rPr lang="en-US" sz="1400" dirty="0"/>
              <a:t>1.4 M elastic and 2 M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diffractive </a:t>
            </a:r>
            <a:r>
              <a:rPr lang="en-US" sz="1400" dirty="0"/>
              <a:t>triggers</a:t>
            </a:r>
          </a:p>
          <a:p>
            <a:pPr marL="287338" lvl="1"/>
            <a:r>
              <a:rPr lang="en-US" sz="1400" dirty="0" smtClean="0"/>
              <a:t>0.8 M </a:t>
            </a:r>
            <a:r>
              <a:rPr lang="en-US" sz="1400" dirty="0"/>
              <a:t>clean elastic </a:t>
            </a:r>
            <a:r>
              <a:rPr lang="en-US" sz="1400" dirty="0" smtClean="0"/>
              <a:t>events</a:t>
            </a:r>
          </a:p>
          <a:p>
            <a:pPr marL="287338" lvl="1"/>
            <a:r>
              <a:rPr lang="en-US" sz="1400" dirty="0" smtClean="0"/>
              <a:t>Ang. correlation plots for elastics:</a:t>
            </a:r>
          </a:p>
          <a:p>
            <a:pPr marL="287338" lvl="1"/>
            <a:endParaRPr lang="en-US" sz="1000" dirty="0"/>
          </a:p>
          <a:p>
            <a:pPr marL="0" indent="0">
              <a:buNone/>
            </a:pPr>
            <a:r>
              <a:rPr lang="en-US" sz="1800" dirty="0" smtClean="0"/>
              <a:t>Data </a:t>
            </a:r>
            <a:r>
              <a:rPr lang="en-US" sz="1800" dirty="0"/>
              <a:t>run#2:</a:t>
            </a:r>
          </a:p>
          <a:p>
            <a:pPr marL="287338" lvl="1"/>
            <a:r>
              <a:rPr lang="en-US" sz="1400" dirty="0" smtClean="0"/>
              <a:t>July </a:t>
            </a:r>
            <a:r>
              <a:rPr lang="en-US" sz="1400" dirty="0"/>
              <a:t>7, 2012: low intensity run with 3 bunches </a:t>
            </a:r>
            <a:r>
              <a:rPr lang="en-US" sz="1400" dirty="0" smtClean="0"/>
              <a:t>1×10</a:t>
            </a:r>
            <a:r>
              <a:rPr lang="en-US" sz="1400" baseline="30000" dirty="0" smtClean="0"/>
              <a:t>11</a:t>
            </a:r>
            <a:r>
              <a:rPr lang="en-US" sz="1400" dirty="0" smtClean="0"/>
              <a:t> </a:t>
            </a:r>
            <a:r>
              <a:rPr lang="en-US" sz="1400" dirty="0"/>
              <a:t>ppb</a:t>
            </a:r>
          </a:p>
          <a:p>
            <a:pPr marL="287338" lvl="1"/>
            <a:r>
              <a:rPr lang="en-US" sz="1400" dirty="0" smtClean="0"/>
              <a:t>scraping </a:t>
            </a:r>
            <a:r>
              <a:rPr lang="en-US" sz="1400" dirty="0"/>
              <a:t>at </a:t>
            </a:r>
            <a:r>
              <a:rPr lang="en-US" sz="1400" dirty="0" smtClean="0"/>
              <a:t>4</a:t>
            </a:r>
            <a:r>
              <a:rPr lang="en-US" sz="1400" i="1" dirty="0" smtClean="0"/>
              <a:t>σ</a:t>
            </a:r>
            <a:r>
              <a:rPr lang="en-US" sz="1400" dirty="0"/>
              <a:t>, due to beam loss closest position 4.5 σ impossible</a:t>
            </a:r>
          </a:p>
          <a:p>
            <a:pPr marL="287338" lvl="1"/>
            <a:r>
              <a:rPr lang="en-US" sz="1400" dirty="0" smtClean="0"/>
              <a:t>2 </a:t>
            </a:r>
            <a:r>
              <a:rPr lang="en-US" sz="1400" dirty="0"/>
              <a:t>hours data </a:t>
            </a:r>
            <a:r>
              <a:rPr lang="en-US" sz="1400" dirty="0" smtClean="0"/>
              <a:t>runs </a:t>
            </a:r>
            <a:r>
              <a:rPr lang="en-US" sz="1400" dirty="0"/>
              <a:t>at 6, 8, </a:t>
            </a:r>
            <a:r>
              <a:rPr lang="en-US" sz="1400" dirty="0" smtClean="0"/>
              <a:t>9.5</a:t>
            </a:r>
            <a:r>
              <a:rPr lang="en-US" sz="1400" i="1" dirty="0" smtClean="0"/>
              <a:t>σ </a:t>
            </a:r>
            <a:r>
              <a:rPr lang="en-US" sz="1400" dirty="0" smtClean="0"/>
              <a:t>: 3.6 / 65 M elastic /minimum bias </a:t>
            </a:r>
            <a:r>
              <a:rPr lang="en-US" sz="1400" dirty="0"/>
              <a:t>triggers</a:t>
            </a:r>
          </a:p>
          <a:p>
            <a:pPr marL="573088" lvl="2"/>
            <a:r>
              <a:rPr lang="en-US" sz="1200" dirty="0" smtClean="0"/>
              <a:t>issue</a:t>
            </a:r>
            <a:r>
              <a:rPr lang="en-US" sz="1200" dirty="0"/>
              <a:t>: </a:t>
            </a:r>
            <a:r>
              <a:rPr lang="en-US" sz="1200" dirty="0" smtClean="0"/>
              <a:t>accidental </a:t>
            </a:r>
            <a:r>
              <a:rPr lang="en-US" sz="1200" dirty="0"/>
              <a:t>ramp down of ATLAS magnet </a:t>
            </a:r>
            <a:r>
              <a:rPr lang="en-US" sz="1200" dirty="0" smtClean="0">
                <a:sym typeface="Wingdings" pitchFamily="2" charset="2"/>
              </a:rPr>
              <a:t>prevented</a:t>
            </a:r>
            <a:r>
              <a:rPr lang="en-US" sz="1200" dirty="0" smtClean="0"/>
              <a:t> luminosity calibration</a:t>
            </a:r>
            <a:endParaRPr lang="en-US" sz="1200" dirty="0"/>
          </a:p>
          <a:p>
            <a:pPr marL="0" indent="0">
              <a:buNone/>
            </a:pPr>
            <a:r>
              <a:rPr lang="en-US" sz="1800" dirty="0" smtClean="0"/>
              <a:t>Data </a:t>
            </a:r>
            <a:r>
              <a:rPr lang="en-US" sz="1800" dirty="0"/>
              <a:t>run#3:</a:t>
            </a:r>
          </a:p>
          <a:p>
            <a:pPr marL="287338" lvl="1"/>
            <a:r>
              <a:rPr lang="en-US" sz="1400" dirty="0" smtClean="0"/>
              <a:t>July </a:t>
            </a:r>
            <a:r>
              <a:rPr lang="en-US" sz="1400" dirty="0"/>
              <a:t>14, 2012: high intensity run with 108 bunches of 0.9×10</a:t>
            </a:r>
            <a:r>
              <a:rPr lang="en-US" sz="1400" baseline="30000" dirty="0"/>
              <a:t>11</a:t>
            </a:r>
            <a:r>
              <a:rPr lang="en-US" sz="1400" dirty="0"/>
              <a:t> ppb</a:t>
            </a:r>
          </a:p>
          <a:p>
            <a:pPr marL="287338" lvl="1"/>
            <a:r>
              <a:rPr lang="da-DK" sz="1400" dirty="0" smtClean="0"/>
              <a:t>Roman </a:t>
            </a:r>
            <a:r>
              <a:rPr lang="da-DK" sz="1400" dirty="0"/>
              <a:t>Pots at </a:t>
            </a:r>
            <a:r>
              <a:rPr lang="da-DK" sz="1400" dirty="0" smtClean="0"/>
              <a:t>9.5σ</a:t>
            </a:r>
            <a:endParaRPr lang="da-DK" sz="1400" dirty="0"/>
          </a:p>
          <a:p>
            <a:pPr marL="573088" lvl="2"/>
            <a:r>
              <a:rPr lang="en-US" sz="1200" dirty="0" smtClean="0"/>
              <a:t>part#1: </a:t>
            </a:r>
            <a:r>
              <a:rPr lang="en-US" sz="1200" dirty="0"/>
              <a:t>mainly elastic triggers from 3 bunches only (3 hours)</a:t>
            </a:r>
          </a:p>
          <a:p>
            <a:pPr marL="573088" lvl="2"/>
            <a:r>
              <a:rPr lang="en-US" sz="1200" dirty="0" smtClean="0"/>
              <a:t>part#2</a:t>
            </a:r>
            <a:r>
              <a:rPr lang="en-US" sz="1200" dirty="0"/>
              <a:t>: mainly diffractive triggers from all bunches (5 hours)</a:t>
            </a:r>
          </a:p>
          <a:p>
            <a:pPr marL="287338" lvl="1"/>
            <a:r>
              <a:rPr lang="en-US" sz="1400" dirty="0" smtClean="0"/>
              <a:t>6.5 / 284 / </a:t>
            </a:r>
            <a:r>
              <a:rPr lang="en-US" sz="1400" dirty="0"/>
              <a:t>12 </a:t>
            </a:r>
            <a:r>
              <a:rPr lang="en-US" sz="1400" dirty="0" smtClean="0"/>
              <a:t>M </a:t>
            </a:r>
            <a:r>
              <a:rPr lang="en-US" sz="1400" dirty="0"/>
              <a:t>elastic </a:t>
            </a:r>
            <a:r>
              <a:rPr lang="en-US" sz="1400" dirty="0" smtClean="0"/>
              <a:t>/minimum </a:t>
            </a:r>
            <a:r>
              <a:rPr lang="en-US" sz="1400" dirty="0"/>
              <a:t>bias </a:t>
            </a:r>
            <a:r>
              <a:rPr lang="en-US" sz="1400" dirty="0" smtClean="0"/>
              <a:t>/diffractive </a:t>
            </a:r>
            <a:r>
              <a:rPr lang="en-US" sz="1400" dirty="0"/>
              <a:t>triggers useful for physics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550661" y="4150431"/>
            <a:ext cx="259068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</a:rPr>
              <a:t>Reconstructed scattering </a:t>
            </a:r>
            <a:r>
              <a:rPr lang="en-US" sz="1400" dirty="0" smtClean="0">
                <a:latin typeface="+mj-lt"/>
              </a:rPr>
              <a:t>angle correlation </a:t>
            </a:r>
            <a:r>
              <a:rPr lang="en-US" sz="1400" dirty="0">
                <a:latin typeface="+mj-lt"/>
              </a:rPr>
              <a:t>between left and </a:t>
            </a:r>
            <a:r>
              <a:rPr lang="en-US" sz="1400" dirty="0" smtClean="0">
                <a:latin typeface="+mj-lt"/>
              </a:rPr>
              <a:t>right side </a:t>
            </a:r>
            <a:r>
              <a:rPr lang="en-US" sz="1400" dirty="0">
                <a:latin typeface="+mj-lt"/>
              </a:rPr>
              <a:t>for elastic candidates </a:t>
            </a:r>
            <a:r>
              <a:rPr lang="en-US" sz="1400" dirty="0" smtClean="0">
                <a:latin typeface="+mj-lt"/>
              </a:rPr>
              <a:t>after background </a:t>
            </a:r>
            <a:r>
              <a:rPr lang="en-US" sz="1400" dirty="0">
                <a:latin typeface="+mj-lt"/>
              </a:rPr>
              <a:t>rejection cuts a) </a:t>
            </a:r>
            <a:r>
              <a:rPr lang="en-US" sz="1400" dirty="0" smtClean="0">
                <a:latin typeface="+mj-lt"/>
              </a:rPr>
              <a:t>in the </a:t>
            </a:r>
            <a:r>
              <a:rPr lang="en-US" sz="1400" dirty="0">
                <a:latin typeface="+mj-lt"/>
              </a:rPr>
              <a:t>vertical and b) in </a:t>
            </a:r>
            <a:r>
              <a:rPr lang="en-US" sz="1400" dirty="0" smtClean="0">
                <a:latin typeface="+mj-lt"/>
              </a:rPr>
              <a:t>the horizontal </a:t>
            </a:r>
            <a:r>
              <a:rPr lang="en-US" sz="1400" dirty="0">
                <a:latin typeface="+mj-lt"/>
              </a:rPr>
              <a:t>plane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087007"/>
              </p:ext>
            </p:extLst>
          </p:nvPr>
        </p:nvGraphicFramePr>
        <p:xfrm>
          <a:off x="5045731" y="1117823"/>
          <a:ext cx="2270125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name="Equation" r:id="rId4" imgW="1790640" imgH="241200" progId="Equation.DSMT4">
                  <p:embed/>
                </p:oleObj>
              </mc:Choice>
              <mc:Fallback>
                <p:oleObj name="Equation" r:id="rId4" imgW="17906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5731" y="1117823"/>
                        <a:ext cx="2270125" cy="306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181" name="Picture 13" descr="C:\Documents and Settings\Michael Rijssenbeek\My Documents\Conferences\ANIMMA2013\ALFA\ALFA_Elastics-AngCorrelations_Elastx.jpg"/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" t="3335" r="2687" b="29272"/>
          <a:stretch/>
        </p:blipFill>
        <p:spPr bwMode="auto">
          <a:xfrm>
            <a:off x="3222898" y="1542231"/>
            <a:ext cx="5921102" cy="270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442145"/>
              </p:ext>
            </p:extLst>
          </p:nvPr>
        </p:nvGraphicFramePr>
        <p:xfrm>
          <a:off x="3696646" y="3347119"/>
          <a:ext cx="1095375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Equation" r:id="rId7" imgW="863280" imgH="253800" progId="Equation.DSMT4">
                  <p:embed/>
                </p:oleObj>
              </mc:Choice>
              <mc:Fallback>
                <p:oleObj name="Equation" r:id="rId7" imgW="86328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6646" y="3347119"/>
                        <a:ext cx="1095375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341612"/>
              </p:ext>
            </p:extLst>
          </p:nvPr>
        </p:nvGraphicFramePr>
        <p:xfrm>
          <a:off x="7637153" y="1824163"/>
          <a:ext cx="11430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Equation" r:id="rId9" imgW="901440" imgH="253800" progId="Equation.DSMT4">
                  <p:embed/>
                </p:oleObj>
              </mc:Choice>
              <mc:Fallback>
                <p:oleObj name="Equation" r:id="rId9" imgW="9014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37153" y="1824163"/>
                        <a:ext cx="1143000" cy="3238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233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Forward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Collaborating Institutions:</a:t>
            </a:r>
          </a:p>
          <a:p>
            <a:pPr marL="225425" indent="0">
              <a:buNone/>
            </a:pPr>
            <a:r>
              <a:rPr lang="en-US" sz="1600" dirty="0" smtClean="0"/>
              <a:t>Canada</a:t>
            </a:r>
            <a:r>
              <a:rPr lang="en-US" sz="1600" dirty="0"/>
              <a:t>: U Alberta, U Toronto; </a:t>
            </a:r>
            <a:endParaRPr lang="en-US" sz="1600" dirty="0" smtClean="0"/>
          </a:p>
          <a:p>
            <a:pPr marL="225425" indent="0">
              <a:buNone/>
            </a:pPr>
            <a:r>
              <a:rPr lang="en-US" sz="1600" dirty="0" smtClean="0"/>
              <a:t>Czech </a:t>
            </a:r>
            <a:r>
              <a:rPr lang="en-US" sz="1600" dirty="0"/>
              <a:t>Republic: </a:t>
            </a:r>
            <a:r>
              <a:rPr lang="en-US" sz="1600" dirty="0" smtClean="0"/>
              <a:t>Prague Charles </a:t>
            </a:r>
            <a:r>
              <a:rPr lang="en-US" sz="1600" dirty="0"/>
              <a:t>U, </a:t>
            </a:r>
            <a:r>
              <a:rPr lang="en-US" sz="1600" dirty="0" err="1"/>
              <a:t>Palacky</a:t>
            </a:r>
            <a:r>
              <a:rPr lang="en-US" sz="1600" dirty="0"/>
              <a:t> U, Prague </a:t>
            </a:r>
            <a:r>
              <a:rPr lang="en-US" sz="1600" dirty="0" smtClean="0"/>
              <a:t>AS, </a:t>
            </a:r>
            <a:r>
              <a:rPr lang="en-US" sz="1600" dirty="0"/>
              <a:t>Prague </a:t>
            </a:r>
            <a:r>
              <a:rPr lang="en-US" sz="1600" dirty="0" smtClean="0"/>
              <a:t>CTU</a:t>
            </a:r>
          </a:p>
          <a:p>
            <a:pPr marL="225425" indent="0">
              <a:buNone/>
            </a:pPr>
            <a:r>
              <a:rPr lang="en-US" sz="1600" dirty="0" smtClean="0"/>
              <a:t>France: Saclay</a:t>
            </a:r>
            <a:endParaRPr lang="en-US" sz="1600" dirty="0"/>
          </a:p>
          <a:p>
            <a:pPr marL="225425" indent="0">
              <a:buNone/>
            </a:pPr>
            <a:r>
              <a:rPr lang="en-US" sz="1600" dirty="0" smtClean="0"/>
              <a:t>Italy</a:t>
            </a:r>
            <a:r>
              <a:rPr lang="en-US" sz="1600" dirty="0"/>
              <a:t>: U Bologna, U </a:t>
            </a:r>
            <a:r>
              <a:rPr lang="en-US" sz="1600" dirty="0" err="1"/>
              <a:t>Genova</a:t>
            </a:r>
            <a:r>
              <a:rPr lang="en-US" sz="1600" dirty="0"/>
              <a:t>, U Milano, U Roma </a:t>
            </a:r>
            <a:r>
              <a:rPr lang="en-US" sz="1600" dirty="0" smtClean="0"/>
              <a:t>2, Trento</a:t>
            </a:r>
          </a:p>
          <a:p>
            <a:pPr marL="225425" indent="0">
              <a:buNone/>
            </a:pPr>
            <a:r>
              <a:rPr lang="en-US" sz="1600" dirty="0" smtClean="0"/>
              <a:t>Norway</a:t>
            </a:r>
            <a:r>
              <a:rPr lang="en-US" sz="1600" dirty="0"/>
              <a:t>: </a:t>
            </a:r>
            <a:r>
              <a:rPr lang="en-US" sz="1600" dirty="0" smtClean="0"/>
              <a:t>U Bergen, U Oslo</a:t>
            </a:r>
          </a:p>
          <a:p>
            <a:pPr marL="225425" indent="0">
              <a:buNone/>
            </a:pPr>
            <a:r>
              <a:rPr lang="en-US" sz="1600" dirty="0" smtClean="0"/>
              <a:t>Poland</a:t>
            </a:r>
            <a:r>
              <a:rPr lang="en-US" sz="1600" dirty="0"/>
              <a:t>: Cracow AGH-UST, Cracow IFJ </a:t>
            </a:r>
            <a:r>
              <a:rPr lang="en-US" sz="1600" dirty="0" smtClean="0"/>
              <a:t>PAN</a:t>
            </a:r>
            <a:endParaRPr lang="en-US" sz="1600" dirty="0"/>
          </a:p>
          <a:p>
            <a:pPr marL="225425" indent="0">
              <a:buNone/>
            </a:pPr>
            <a:r>
              <a:rPr lang="en-US" sz="1600" dirty="0" smtClean="0"/>
              <a:t>Portugal</a:t>
            </a:r>
            <a:r>
              <a:rPr lang="en-US" sz="1600" dirty="0"/>
              <a:t>: </a:t>
            </a:r>
            <a:r>
              <a:rPr lang="en-US" sz="1600" dirty="0" smtClean="0"/>
              <a:t>LIP</a:t>
            </a:r>
          </a:p>
          <a:p>
            <a:pPr marL="225425" indent="0">
              <a:buNone/>
            </a:pPr>
            <a:r>
              <a:rPr lang="en-US" sz="1600" dirty="0" smtClean="0"/>
              <a:t>Spain</a:t>
            </a:r>
            <a:r>
              <a:rPr lang="en-US" sz="1600" dirty="0"/>
              <a:t>: </a:t>
            </a:r>
            <a:r>
              <a:rPr lang="en-US" sz="1600" dirty="0" smtClean="0"/>
              <a:t>IFAE Barcelona</a:t>
            </a:r>
          </a:p>
          <a:p>
            <a:pPr marL="225425" indent="0">
              <a:buNone/>
            </a:pPr>
            <a:r>
              <a:rPr lang="en-US" sz="1600" dirty="0" smtClean="0"/>
              <a:t>Switzerland</a:t>
            </a:r>
            <a:r>
              <a:rPr lang="en-US" sz="1600" dirty="0"/>
              <a:t>: </a:t>
            </a:r>
            <a:r>
              <a:rPr lang="en-US" sz="1600" dirty="0" smtClean="0"/>
              <a:t>U Bern, U </a:t>
            </a:r>
            <a:r>
              <a:rPr lang="en-US" sz="1600" dirty="0" err="1" smtClean="0"/>
              <a:t>Geneve</a:t>
            </a:r>
            <a:endParaRPr lang="en-US" sz="1600" dirty="0"/>
          </a:p>
          <a:p>
            <a:pPr marL="225425" indent="0">
              <a:buNone/>
            </a:pPr>
            <a:r>
              <a:rPr lang="en-US" sz="1600" dirty="0" smtClean="0"/>
              <a:t>USA</a:t>
            </a:r>
            <a:r>
              <a:rPr lang="en-US" sz="1600" dirty="0"/>
              <a:t>: </a:t>
            </a:r>
            <a:r>
              <a:rPr lang="en-US" sz="1600" dirty="0" smtClean="0"/>
              <a:t>Stony </a:t>
            </a:r>
            <a:r>
              <a:rPr lang="en-US" sz="1600" dirty="0"/>
              <a:t>Brook U, UT Arlington, U New Mexico, </a:t>
            </a:r>
            <a:r>
              <a:rPr lang="en-US" sz="1600" dirty="0" smtClean="0"/>
              <a:t>U Oklahoma</a:t>
            </a:r>
          </a:p>
          <a:p>
            <a:pPr marL="225425" indent="0">
              <a:buNone/>
            </a:pPr>
            <a:endParaRPr lang="en-US" sz="1600" dirty="0"/>
          </a:p>
          <a:p>
            <a:pPr marL="225425" indent="0">
              <a:buNone/>
            </a:pPr>
            <a:r>
              <a:rPr lang="en-US" sz="1600" dirty="0" smtClean="0"/>
              <a:t>Will grow further if AFP is approved by ATLAS (e.g. Giessen, Cosenza, Lecce, Glasgow, Manchester, UCL, Ohio, SLAC)</a:t>
            </a:r>
            <a:br>
              <a:rPr lang="en-US" sz="1600" dirty="0" smtClean="0"/>
            </a:br>
            <a:endParaRPr lang="en-US" sz="1600" dirty="0"/>
          </a:p>
          <a:p>
            <a:pPr marL="225425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Many Thanks to all my colleagues for fruitful collaboration and help!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55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n-NO" b="0" dirty="0"/>
              <a:t>ALFA – Data taking at β* = 1 km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1047750"/>
            <a:ext cx="8921393" cy="5629275"/>
          </a:xfrm>
        </p:spPr>
        <p:txBody>
          <a:bodyPr/>
          <a:lstStyle/>
          <a:p>
            <a:pPr marL="0" indent="0">
              <a:buNone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000" baseline="-25000" dirty="0" smtClean="0"/>
              <a:t>min</a:t>
            </a:r>
            <a:r>
              <a:rPr lang="en-US" sz="2000" dirty="0" smtClean="0"/>
              <a:t>~0.0005 </a:t>
            </a:r>
            <a:r>
              <a:rPr lang="en-US" sz="2000" dirty="0"/>
              <a:t>GeV</a:t>
            </a:r>
            <a:r>
              <a:rPr lang="en-US" sz="2000" baseline="30000" dirty="0"/>
              <a:t>2</a:t>
            </a:r>
            <a:r>
              <a:rPr lang="en-US" sz="2000" dirty="0"/>
              <a:t>: first </a:t>
            </a:r>
            <a:r>
              <a:rPr lang="en-US" sz="2000" dirty="0" smtClean="0"/>
              <a:t>measurement </a:t>
            </a:r>
            <a:r>
              <a:rPr lang="en-US" sz="2000" dirty="0"/>
              <a:t>in </a:t>
            </a:r>
            <a:r>
              <a:rPr lang="en-US" sz="2000" dirty="0" smtClean="0"/>
              <a:t>Coulomb-Nuclear </a:t>
            </a:r>
            <a:r>
              <a:rPr lang="en-US" sz="2000" dirty="0"/>
              <a:t>interference </a:t>
            </a:r>
            <a:r>
              <a:rPr lang="en-US" sz="2000" dirty="0" smtClean="0"/>
              <a:t>region!</a:t>
            </a:r>
            <a:endParaRPr lang="en-US" sz="2000" dirty="0"/>
          </a:p>
          <a:p>
            <a:pPr marL="284163" lvl="1"/>
            <a:r>
              <a:rPr lang="en-US" sz="1800" dirty="0" smtClean="0"/>
              <a:t>Oct </a:t>
            </a:r>
            <a:r>
              <a:rPr lang="en-US" sz="1800" dirty="0"/>
              <a:t>24-25, 2012: </a:t>
            </a:r>
            <a:r>
              <a:rPr lang="en-US" sz="1800" dirty="0" smtClean="0"/>
              <a:t>de-squeeze </a:t>
            </a:r>
            <a:r>
              <a:rPr lang="en-US" sz="1800" dirty="0"/>
              <a:t>to </a:t>
            </a:r>
            <a:r>
              <a:rPr lang="en-US" sz="1800" i="1" dirty="0"/>
              <a:t>β*</a:t>
            </a:r>
            <a:r>
              <a:rPr lang="en-US" sz="1800" dirty="0"/>
              <a:t> = 1km in </a:t>
            </a:r>
            <a:r>
              <a:rPr lang="en-US" sz="1800" dirty="0" smtClean="0"/>
              <a:t>~45 </a:t>
            </a:r>
            <a:r>
              <a:rPr lang="en-US" sz="1800" dirty="0"/>
              <a:t>minutes</a:t>
            </a:r>
          </a:p>
          <a:p>
            <a:pPr marL="284163" lvl="1"/>
            <a:r>
              <a:rPr lang="en-US" sz="1800" dirty="0" smtClean="0"/>
              <a:t>repeated </a:t>
            </a:r>
            <a:r>
              <a:rPr lang="en-US" sz="1800" dirty="0"/>
              <a:t>scraping with primary collimators to 2</a:t>
            </a:r>
            <a:r>
              <a:rPr lang="en-US" sz="1800" i="1" dirty="0"/>
              <a:t>σ</a:t>
            </a:r>
            <a:r>
              <a:rPr lang="en-US" sz="1800" dirty="0"/>
              <a:t>, followed by retraction to 2.5</a:t>
            </a:r>
            <a:r>
              <a:rPr lang="en-US" sz="1800" i="1" dirty="0"/>
              <a:t>σ</a:t>
            </a:r>
            <a:r>
              <a:rPr lang="en-US" sz="1800" dirty="0"/>
              <a:t> to reduce </a:t>
            </a:r>
            <a:r>
              <a:rPr lang="en-US" sz="1800" dirty="0" smtClean="0"/>
              <a:t>backgrounds …</a:t>
            </a:r>
            <a:endParaRPr lang="en-US" sz="1800" dirty="0"/>
          </a:p>
          <a:p>
            <a:pPr marL="284163" lvl="1"/>
            <a:r>
              <a:rPr lang="en-US" sz="1800" b="1" dirty="0" smtClean="0"/>
              <a:t>10 </a:t>
            </a:r>
            <a:r>
              <a:rPr lang="en-US" sz="1800" b="1" dirty="0"/>
              <a:t>hours of data taking with </a:t>
            </a:r>
            <a:r>
              <a:rPr lang="en-US" sz="1800" b="1" dirty="0" smtClean="0"/>
              <a:t>Pots </a:t>
            </a:r>
            <a:br>
              <a:rPr lang="en-US" sz="1800" b="1" dirty="0" smtClean="0"/>
            </a:br>
            <a:r>
              <a:rPr lang="en-US" sz="1800" b="1" dirty="0" smtClean="0"/>
              <a:t>at 3σ </a:t>
            </a:r>
            <a:r>
              <a:rPr lang="en-US" sz="1600" b="1" dirty="0" smtClean="0"/>
              <a:t>(~0.85 mm </a:t>
            </a:r>
            <a:r>
              <a:rPr lang="en-US" sz="1600" b="1" dirty="0"/>
              <a:t>distance </a:t>
            </a:r>
            <a:r>
              <a:rPr lang="en-US" sz="1600" b="1" dirty="0" smtClean="0"/>
              <a:t>pot to beam!)</a:t>
            </a:r>
            <a:r>
              <a:rPr lang="en-US" sz="1800" b="1" dirty="0" smtClean="0"/>
              <a:t> </a:t>
            </a:r>
          </a:p>
          <a:p>
            <a:pPr marL="284163" lvl="1"/>
            <a:r>
              <a:rPr lang="en-US" sz="1800" dirty="0" smtClean="0"/>
              <a:t>0.3 M </a:t>
            </a:r>
            <a:r>
              <a:rPr lang="en-US" sz="1800" dirty="0"/>
              <a:t>elastic </a:t>
            </a:r>
            <a:r>
              <a:rPr lang="en-US" sz="1800" dirty="0" smtClean="0"/>
              <a:t>events, </a:t>
            </a:r>
            <a:r>
              <a:rPr lang="en-US" sz="1800" dirty="0"/>
              <a:t>and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many </a:t>
            </a:r>
            <a:r>
              <a:rPr lang="en-US" sz="1800" dirty="0"/>
              <a:t>diffractive triggers recorded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074" name="Picture 2" descr="C:\Documents and Settings\Michael Rijssenbeek\My Documents\Conferences\ANIMMA2013\ALFA\ALFA_ACR-OperationDispla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26" y="3651250"/>
            <a:ext cx="2257425" cy="320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Michael Rijssenbeek\My Documents\Conferences\ANIMMA2013\ALFA\ALFA_ACR-OperationDisplay_Dow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078" y="5248275"/>
            <a:ext cx="9017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Michael Rijssenbeek\My Documents\Conferences\ANIMMA2013\ALFA\ALFA_ACR-OperationDisplay_Up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46" y="4637087"/>
            <a:ext cx="919163" cy="61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928135" y="5835965"/>
            <a:ext cx="6215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</a:rPr>
              <a:t>Enormous work was done to understand the large </a:t>
            </a:r>
            <a:r>
              <a:rPr lang="el-GR" sz="1800" i="1" dirty="0" smtClean="0">
                <a:latin typeface="+mj-lt"/>
              </a:rPr>
              <a:t>β</a:t>
            </a:r>
            <a:r>
              <a:rPr lang="en-US" sz="1800" i="1" dirty="0" smtClean="0">
                <a:latin typeface="+mj-lt"/>
              </a:rPr>
              <a:t>*</a:t>
            </a:r>
            <a:r>
              <a:rPr lang="en-US" sz="1800" dirty="0" smtClean="0">
                <a:latin typeface="+mj-lt"/>
              </a:rPr>
              <a:t> optics </a:t>
            </a:r>
            <a:r>
              <a:rPr lang="en-US" sz="1800" dirty="0" smtClean="0">
                <a:latin typeface="+mj-lt"/>
                <a:sym typeface="Wingdings" pitchFamily="2" charset="2"/>
              </a:rPr>
              <a:t> now converging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             Expect ALFA results on </a:t>
            </a:r>
            <a:r>
              <a:rPr lang="en-US" sz="1800" i="1" dirty="0" smtClean="0">
                <a:solidFill>
                  <a:srgbClr val="FF0000"/>
                </a:solidFill>
                <a:cs typeface="Times New Roman" pitchFamily="18" charset="0"/>
              </a:rPr>
              <a:t>L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, </a:t>
            </a:r>
            <a:r>
              <a:rPr lang="el-GR" sz="1800" i="1" dirty="0" smtClean="0">
                <a:solidFill>
                  <a:srgbClr val="FF0000"/>
                </a:solidFill>
                <a:cs typeface="Times New Roman" pitchFamily="18" charset="0"/>
              </a:rPr>
              <a:t>σ</a:t>
            </a:r>
            <a:r>
              <a:rPr lang="en-US" sz="1800" baseline="-25000" dirty="0" smtClean="0">
                <a:solidFill>
                  <a:srgbClr val="FF0000"/>
                </a:solidFill>
                <a:latin typeface="+mj-lt"/>
              </a:rPr>
              <a:t>tot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, </a:t>
            </a:r>
            <a:r>
              <a:rPr lang="el-GR" sz="1800" i="1" dirty="0" smtClean="0">
                <a:solidFill>
                  <a:srgbClr val="FF0000"/>
                </a:solidFill>
                <a:cs typeface="Times New Roman" pitchFamily="18" charset="0"/>
              </a:rPr>
              <a:t>ρ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, </a:t>
            </a:r>
            <a:r>
              <a:rPr lang="en-US" sz="1800" i="1" dirty="0" smtClean="0">
                <a:solidFill>
                  <a:srgbClr val="FF0000"/>
                </a:solidFill>
                <a:cs typeface="Times New Roman" pitchFamily="18" charset="0"/>
              </a:rPr>
              <a:t>b</a:t>
            </a:r>
            <a:r>
              <a:rPr lang="en-US" sz="1800" dirty="0" smtClean="0">
                <a:solidFill>
                  <a:srgbClr val="FF0000"/>
                </a:solidFill>
                <a:latin typeface="+mj-lt"/>
              </a:rPr>
              <a:t> soon … 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9"/>
          <a:stretch/>
        </p:blipFill>
        <p:spPr>
          <a:xfrm>
            <a:off x="5067616" y="1622328"/>
            <a:ext cx="4296519" cy="4025437"/>
          </a:xfrm>
          <a:prstGeom prst="rect">
            <a:avLst/>
          </a:prstGeom>
        </p:spPr>
      </p:pic>
      <p:sp>
        <p:nvSpPr>
          <p:cNvPr id="13" name="Left Arrow 12"/>
          <p:cNvSpPr/>
          <p:nvPr/>
        </p:nvSpPr>
        <p:spPr>
          <a:xfrm>
            <a:off x="8214664" y="4969882"/>
            <a:ext cx="704415" cy="535008"/>
          </a:xfrm>
          <a:prstGeom prst="lef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213353" y="5073665"/>
            <a:ext cx="8561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>
                <a:latin typeface="Calibri"/>
                <a:cs typeface="Calibri"/>
              </a:rPr>
              <a:t>β</a:t>
            </a:r>
            <a:r>
              <a:rPr lang="en-US" sz="1400" b="1" dirty="0" smtClean="0">
                <a:latin typeface="Calibri"/>
                <a:cs typeface="Calibri"/>
              </a:rPr>
              <a:t>* 90 m</a:t>
            </a:r>
            <a:endParaRPr lang="en-GB" sz="1400" b="1" dirty="0"/>
          </a:p>
        </p:txBody>
      </p:sp>
      <p:sp>
        <p:nvSpPr>
          <p:cNvPr id="15" name="Left Arrow 14"/>
          <p:cNvSpPr/>
          <p:nvPr/>
        </p:nvSpPr>
        <p:spPr>
          <a:xfrm>
            <a:off x="6636774" y="4454708"/>
            <a:ext cx="2272466" cy="551539"/>
          </a:xfrm>
          <a:prstGeom prst="lef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892413" y="4561200"/>
            <a:ext cx="2016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2012         </a:t>
            </a:r>
            <a:r>
              <a:rPr lang="el-GR" sz="1600" b="1" dirty="0" smtClean="0">
                <a:latin typeface="Calibri"/>
                <a:cs typeface="Calibri"/>
              </a:rPr>
              <a:t>β</a:t>
            </a:r>
            <a:r>
              <a:rPr lang="en-US" sz="1600" b="1" dirty="0" smtClean="0">
                <a:latin typeface="Calibri"/>
                <a:cs typeface="Calibri"/>
              </a:rPr>
              <a:t>* 1000 m</a:t>
            </a:r>
            <a:endParaRPr lang="en-GB" sz="1600" b="1" dirty="0"/>
          </a:p>
        </p:txBody>
      </p:sp>
      <p:sp>
        <p:nvSpPr>
          <p:cNvPr id="17" name="Left Arrow 16"/>
          <p:cNvSpPr/>
          <p:nvPr/>
        </p:nvSpPr>
        <p:spPr>
          <a:xfrm>
            <a:off x="5919019" y="3928083"/>
            <a:ext cx="3000060" cy="551539"/>
          </a:xfrm>
          <a:prstGeom prst="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154052" y="4032648"/>
            <a:ext cx="2755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alibri"/>
                <a:cs typeface="Calibri"/>
              </a:rPr>
              <a:t>2015                         </a:t>
            </a:r>
            <a:r>
              <a:rPr lang="el-GR" sz="1600" b="1" dirty="0" smtClean="0">
                <a:latin typeface="Calibri"/>
                <a:cs typeface="Calibri"/>
              </a:rPr>
              <a:t>β</a:t>
            </a:r>
            <a:r>
              <a:rPr lang="en-US" sz="1600" b="1" dirty="0" smtClean="0">
                <a:latin typeface="Calibri"/>
                <a:cs typeface="Calibri"/>
              </a:rPr>
              <a:t>* 2500 m</a:t>
            </a:r>
            <a:endParaRPr lang="en-GB" sz="1600" b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9442143"/>
              </p:ext>
            </p:extLst>
          </p:nvPr>
        </p:nvGraphicFramePr>
        <p:xfrm>
          <a:off x="7413308" y="5504890"/>
          <a:ext cx="143351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name="Equation" r:id="rId8" imgW="723600" imgH="279360" progId="Equation.DSMT4">
                  <p:embed/>
                </p:oleObj>
              </mc:Choice>
              <mc:Fallback>
                <p:oleObj name="Equation" r:id="rId8" imgW="7236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308" y="5504890"/>
                        <a:ext cx="143351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3937300" y="2863052"/>
            <a:ext cx="208698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>
                <a:cs typeface="Times New Roman" pitchFamily="18" charset="0"/>
              </a:rPr>
              <a:t>d</a:t>
            </a:r>
            <a:r>
              <a:rPr lang="el-GR" i="1" dirty="0" smtClean="0">
                <a:ea typeface="Arial Unicode MS"/>
                <a:cs typeface="Times New Roman" pitchFamily="18" charset="0"/>
              </a:rPr>
              <a:t>σ</a:t>
            </a:r>
            <a:r>
              <a:rPr lang="en-US" dirty="0" smtClean="0">
                <a:ea typeface="Arial Unicode MS"/>
                <a:cs typeface="Times New Roman" pitchFamily="18" charset="0"/>
              </a:rPr>
              <a:t>/</a:t>
            </a:r>
            <a:r>
              <a:rPr lang="en-US" i="1" dirty="0" err="1" smtClean="0">
                <a:ea typeface="Arial Unicode MS"/>
                <a:cs typeface="Times New Roman" pitchFamily="18" charset="0"/>
              </a:rPr>
              <a:t>dt</a:t>
            </a:r>
            <a:r>
              <a:rPr lang="en-US" dirty="0" smtClean="0">
                <a:ea typeface="Arial Unicode MS"/>
                <a:cs typeface="Times New Roman" pitchFamily="18" charset="0"/>
              </a:rPr>
              <a:t>   [GeV</a:t>
            </a:r>
            <a:r>
              <a:rPr lang="en-US" baseline="30000" dirty="0" smtClean="0">
                <a:ea typeface="Arial Unicode MS"/>
                <a:cs typeface="Times New Roman" pitchFamily="18" charset="0"/>
              </a:rPr>
              <a:t>–2</a:t>
            </a:r>
            <a:r>
              <a:rPr lang="en-US" dirty="0" smtClean="0">
                <a:ea typeface="Arial Unicode MS"/>
                <a:cs typeface="Times New Roman" pitchFamily="18" charset="0"/>
              </a:rPr>
              <a:t>]</a:t>
            </a:r>
            <a:endParaRPr lang="en-US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59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– History and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LoI approved early in early 2012</a:t>
            </a:r>
          </a:p>
          <a:p>
            <a:r>
              <a:rPr lang="en-US" dirty="0" smtClean="0"/>
              <a:t>Physics &amp; Technical Review held Sept 2012</a:t>
            </a:r>
          </a:p>
          <a:p>
            <a:pPr lvl="1"/>
            <a:r>
              <a:rPr lang="en-US" dirty="0" smtClean="0"/>
              <a:t>Technical review passed</a:t>
            </a:r>
          </a:p>
          <a:p>
            <a:pPr lvl="2"/>
            <a:r>
              <a:rPr lang="en-US" dirty="0" smtClean="0"/>
              <a:t>most critical issues: HBP and </a:t>
            </a:r>
            <a:r>
              <a:rPr lang="en-US" dirty="0" err="1" smtClean="0"/>
              <a:t>ToF</a:t>
            </a:r>
            <a:r>
              <a:rPr lang="en-US" dirty="0" smtClean="0"/>
              <a:t> detectors</a:t>
            </a:r>
          </a:p>
          <a:p>
            <a:pPr lvl="1"/>
            <a:r>
              <a:rPr lang="en-US" dirty="0" smtClean="0"/>
              <a:t>ATLAS Physics Review </a:t>
            </a:r>
            <a:r>
              <a:rPr lang="en-US" b="1" dirty="0" smtClean="0"/>
              <a:t>NOT</a:t>
            </a:r>
            <a:r>
              <a:rPr lang="en-US" dirty="0" smtClean="0"/>
              <a:t> passed</a:t>
            </a:r>
          </a:p>
          <a:p>
            <a:pPr lvl="2"/>
            <a:r>
              <a:rPr lang="en-US" dirty="0" smtClean="0"/>
              <a:t>we were mostly unprepared for detailed Soft QCD discussion</a:t>
            </a:r>
          </a:p>
          <a:p>
            <a:pPr lvl="2"/>
            <a:r>
              <a:rPr lang="en-US" dirty="0" smtClean="0"/>
              <a:t>we concentrated on Central Exclusive Diffraction at high luminosity (because of the high-pT bias of ATLAS)</a:t>
            </a:r>
          </a:p>
          <a:p>
            <a:pPr lvl="2"/>
            <a:r>
              <a:rPr lang="en-US" dirty="0" smtClean="0"/>
              <a:t>High luminosity running of AFP was considered too ambitious …</a:t>
            </a:r>
          </a:p>
          <a:p>
            <a:r>
              <a:rPr lang="en-US" dirty="0" smtClean="0"/>
              <a:t>AFP recovered during early 2013, and we will have a second (and last ?) try on August 28, 2013</a:t>
            </a:r>
          </a:p>
          <a:p>
            <a:endParaRPr lang="en-US" dirty="0" smtClean="0"/>
          </a:p>
          <a:p>
            <a:r>
              <a:rPr lang="en-US" dirty="0" smtClean="0"/>
              <a:t>In parallel: work on technical aspects and organization:</a:t>
            </a:r>
          </a:p>
          <a:p>
            <a:pPr lvl="1"/>
            <a:r>
              <a:rPr lang="en-US" dirty="0" smtClean="0"/>
              <a:t>Full simulation of AFP/ALFA &amp; lattice; evaluate use of Roman Pots</a:t>
            </a:r>
          </a:p>
          <a:p>
            <a:pPr lvl="1"/>
            <a:r>
              <a:rPr lang="en-US" dirty="0" smtClean="0"/>
              <a:t>New – ‘staged’ – proposal for the AFP program: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88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AFP – A Staged Approach …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2013-2015:  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Sep 2013: </a:t>
            </a:r>
            <a:r>
              <a:rPr lang="en-US" sz="1600" b="1" dirty="0" smtClean="0"/>
              <a:t>AFP approval</a:t>
            </a:r>
            <a:r>
              <a:rPr lang="en-US" sz="1600" dirty="0" smtClean="0"/>
              <a:t>, start TDR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b="1" u="sng" dirty="0" smtClean="0"/>
              <a:t>Jun 2014:</a:t>
            </a:r>
            <a:r>
              <a:rPr lang="en-US" sz="1600" dirty="0" smtClean="0"/>
              <a:t> AFP TDR approval; </a:t>
            </a:r>
            <a:r>
              <a:rPr lang="en-US" sz="1600" b="1" dirty="0" smtClean="0"/>
              <a:t>final </a:t>
            </a:r>
            <a:r>
              <a:rPr lang="en-US" sz="1600" b="1" dirty="0"/>
              <a:t>g</a:t>
            </a:r>
            <a:r>
              <a:rPr lang="en-US" sz="1600" b="1" dirty="0" smtClean="0"/>
              <a:t>o-ahead </a:t>
            </a:r>
            <a:r>
              <a:rPr lang="en-US" sz="1600" dirty="0" smtClean="0"/>
              <a:t>for AFP</a:t>
            </a:r>
          </a:p>
          <a:p>
            <a:pPr lvl="2"/>
            <a:r>
              <a:rPr lang="en-US" sz="1400" dirty="0" smtClean="0">
                <a:solidFill>
                  <a:srgbClr val="C00000"/>
                </a:solidFill>
              </a:rPr>
              <a:t>start order/construction of RPs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Support TOTEM with insertion of 1+1 Horizontal RPs</a:t>
            </a:r>
          </a:p>
          <a:p>
            <a:pPr lvl="2"/>
            <a:r>
              <a:rPr lang="en-US" sz="1400" dirty="0" smtClean="0">
                <a:solidFill>
                  <a:srgbClr val="C00000"/>
                </a:solidFill>
              </a:rPr>
              <a:t>Jul 2013: Expression of Support by LHC Forward Physics Working group ??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>
                <a:solidFill>
                  <a:srgbClr val="C00000"/>
                </a:solidFill>
              </a:rPr>
              <a:t>2015: Measure &amp; evaluate backgrounds at P5</a:t>
            </a:r>
          </a:p>
          <a:p>
            <a:pPr lvl="1"/>
            <a:r>
              <a:rPr lang="en-US" sz="1600" dirty="0" smtClean="0"/>
              <a:t>2014-15: prep work for AFP installation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Xmas 2015: Install 2+2 Horizontal RPs in ATLAS</a:t>
            </a:r>
          </a:p>
          <a:p>
            <a:pPr lvl="2"/>
            <a:r>
              <a:rPr lang="en-US" sz="1400" dirty="0" smtClean="0">
                <a:solidFill>
                  <a:srgbClr val="C00000"/>
                </a:solidFill>
              </a:rPr>
              <a:t>RP 206m: tracking;  RP 214m: tracking + (modest) timing</a:t>
            </a:r>
          </a:p>
          <a:p>
            <a:endParaRPr lang="en-US" sz="900" dirty="0" smtClean="0"/>
          </a:p>
          <a:p>
            <a:r>
              <a:rPr lang="en-US" sz="2000" dirty="0" smtClean="0"/>
              <a:t>2016-2017 (Phase 0)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2016: Measure &amp; evaluate backgrounds at ATLAS</a:t>
            </a:r>
          </a:p>
          <a:p>
            <a:pPr lvl="1">
              <a:buFont typeface="Wingdings" pitchFamily="2" charset="2"/>
              <a:buChar char="Ø"/>
            </a:pPr>
            <a:r>
              <a:rPr lang="en-US" sz="1600" dirty="0" smtClean="0"/>
              <a:t>2016-17: Low-</a:t>
            </a:r>
            <a:r>
              <a:rPr lang="el-GR" sz="1600" dirty="0" smtClean="0"/>
              <a:t>μ</a:t>
            </a:r>
            <a:r>
              <a:rPr lang="en-US" sz="1600" dirty="0" smtClean="0"/>
              <a:t> Physics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b="1" u="sng" dirty="0">
                <a:solidFill>
                  <a:srgbClr val="C00000"/>
                </a:solidFill>
              </a:rPr>
              <a:t>Aug 2016 – Jan </a:t>
            </a:r>
            <a:r>
              <a:rPr lang="en-US" sz="1600" b="1" u="sng" dirty="0" smtClean="0">
                <a:solidFill>
                  <a:srgbClr val="C00000"/>
                </a:solidFill>
              </a:rPr>
              <a:t>2017: Decision point:</a:t>
            </a:r>
            <a:r>
              <a:rPr lang="en-US" sz="1600" dirty="0" smtClean="0">
                <a:solidFill>
                  <a:srgbClr val="C00000"/>
                </a:solidFill>
              </a:rPr>
              <a:t> HBP or Timing in 3</a:t>
            </a:r>
            <a:r>
              <a:rPr lang="en-US" sz="1600" baseline="30000" dirty="0" smtClean="0">
                <a:solidFill>
                  <a:srgbClr val="C00000"/>
                </a:solidFill>
              </a:rPr>
              <a:t>rd</a:t>
            </a:r>
            <a:r>
              <a:rPr lang="en-US" sz="1600" dirty="0" smtClean="0">
                <a:solidFill>
                  <a:srgbClr val="C00000"/>
                </a:solidFill>
              </a:rPr>
              <a:t> RP ?</a:t>
            </a:r>
          </a:p>
          <a:p>
            <a:pPr lvl="1">
              <a:buFont typeface="Wingdings" pitchFamily="2" charset="2"/>
              <a:buChar char="v"/>
            </a:pPr>
            <a:r>
              <a:rPr lang="en-US" sz="1600" b="1" u="sng" dirty="0" smtClean="0">
                <a:solidFill>
                  <a:srgbClr val="C00000"/>
                </a:solidFill>
              </a:rPr>
              <a:t>Aug 2016 – Jan 2017: Decision point:</a:t>
            </a:r>
            <a:r>
              <a:rPr lang="en-US" sz="1600" dirty="0" smtClean="0">
                <a:solidFill>
                  <a:srgbClr val="C00000"/>
                </a:solidFill>
              </a:rPr>
              <a:t> AFP420 ?</a:t>
            </a:r>
          </a:p>
          <a:p>
            <a:endParaRPr lang="en-US" sz="900" dirty="0" smtClean="0"/>
          </a:p>
          <a:p>
            <a:r>
              <a:rPr lang="en-US" sz="2000" dirty="0" smtClean="0"/>
              <a:t>2018-2021 (Phase 1)</a:t>
            </a:r>
          </a:p>
          <a:p>
            <a:pPr lvl="1"/>
            <a:r>
              <a:rPr lang="en-US" sz="1600" dirty="0" smtClean="0"/>
              <a:t>2018 (LS2): Final AFP installation</a:t>
            </a:r>
          </a:p>
          <a:p>
            <a:pPr lvl="1"/>
            <a:r>
              <a:rPr lang="en-US" sz="1600" dirty="0" smtClean="0"/>
              <a:t>2019-21: AFP Data taking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solidFill>
                  <a:srgbClr val="000000"/>
                </a:solidFill>
              </a:rPr>
              <a:pPr algn="r"/>
              <a:t>22</a:t>
            </a:fld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811218" y="1407560"/>
            <a:ext cx="138499" cy="616449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TDR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8702898" y="842481"/>
            <a:ext cx="35090" cy="595762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8373688" y="1156771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8037671" y="969484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latin typeface="+mj-lt"/>
              </a:rPr>
              <a:t>07/13</a:t>
            </a:r>
            <a:endParaRPr lang="en-US" sz="1200" dirty="0">
              <a:latin typeface="+mj-lt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8373688" y="1771875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8037671" y="1584588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01/14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8372597" y="2432882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8036580" y="2245595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07/14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8363414" y="3182024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8027397" y="2994737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latin typeface="+mj-lt"/>
              </a:rPr>
              <a:t>01/15</a:t>
            </a:r>
            <a:endParaRPr lang="en-US" sz="1200" dirty="0">
              <a:latin typeface="+mj-lt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8339546" y="3931165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8003529" y="3743878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latin typeface="+mj-lt"/>
              </a:rPr>
              <a:t>07/15</a:t>
            </a:r>
            <a:endParaRPr lang="en-US" sz="1200" dirty="0">
              <a:latin typeface="+mj-lt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8352934" y="4640818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8016917" y="4453531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01/15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8351843" y="5301825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5826" y="5114538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solidFill>
                  <a:srgbClr val="C00000"/>
                </a:solidFill>
                <a:latin typeface="+mj-lt"/>
              </a:rPr>
              <a:t>07/15</a:t>
            </a:r>
            <a:endParaRPr lang="en-US" sz="12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8342660" y="6050967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8006643" y="5863680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latin typeface="+mj-lt"/>
              </a:rPr>
              <a:t>01/16</a:t>
            </a:r>
            <a:endParaRPr lang="en-US" sz="1200" dirty="0">
              <a:latin typeface="+mj-lt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8339340" y="6800108"/>
            <a:ext cx="36355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8003323" y="6612821"/>
            <a:ext cx="661012" cy="17626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r>
              <a:rPr lang="en-US" sz="1200" dirty="0" smtClean="0">
                <a:latin typeface="+mj-lt"/>
              </a:rPr>
              <a:t>07/16</a:t>
            </a:r>
            <a:endParaRPr lang="en-US" sz="1200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8053415" y="1145753"/>
            <a:ext cx="138499" cy="1474157"/>
          </a:xfrm>
          <a:prstGeom prst="rect">
            <a:avLst/>
          </a:prstGeom>
          <a:solidFill>
            <a:schemeClr val="accent5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TOTEM Installation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8053414" y="3534772"/>
            <a:ext cx="138500" cy="3254317"/>
          </a:xfrm>
          <a:prstGeom prst="rect">
            <a:avLst/>
          </a:prstGeom>
          <a:solidFill>
            <a:schemeClr val="accent5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TOTEM Data Taking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7808742" y="2245595"/>
            <a:ext cx="138499" cy="2207936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AFP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Propototyping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&amp; Production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7808741" y="4541665"/>
            <a:ext cx="140976" cy="400205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Install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7809979" y="5073441"/>
            <a:ext cx="139738" cy="1726667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vert270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AFP Data Taking</a:t>
            </a:r>
          </a:p>
        </p:txBody>
      </p:sp>
      <p:sp>
        <p:nvSpPr>
          <p:cNvPr id="38" name="5-Point Star 37"/>
          <p:cNvSpPr/>
          <p:nvPr/>
        </p:nvSpPr>
        <p:spPr bwMode="auto">
          <a:xfrm>
            <a:off x="7808741" y="2075380"/>
            <a:ext cx="157390" cy="143838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5-Point Star 38"/>
          <p:cNvSpPr/>
          <p:nvPr/>
        </p:nvSpPr>
        <p:spPr bwMode="auto">
          <a:xfrm>
            <a:off x="7788192" y="1335641"/>
            <a:ext cx="157390" cy="143838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>
            <a:off x="5465852" y="1407560"/>
            <a:ext cx="2178121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flipV="1">
            <a:off x="4972692" y="3051425"/>
            <a:ext cx="2650733" cy="314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Elbow Connector 39"/>
          <p:cNvCxnSpPr/>
          <p:nvPr/>
        </p:nvCxnSpPr>
        <p:spPr bwMode="auto">
          <a:xfrm>
            <a:off x="6113124" y="1672722"/>
            <a:ext cx="1520575" cy="474577"/>
          </a:xfrm>
          <a:prstGeom prst="bentConnector3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Elbow Connector 44"/>
          <p:cNvCxnSpPr/>
          <p:nvPr/>
        </p:nvCxnSpPr>
        <p:spPr bwMode="auto">
          <a:xfrm>
            <a:off x="6104562" y="3379705"/>
            <a:ext cx="1476054" cy="1250095"/>
          </a:xfrm>
          <a:prstGeom prst="bentConnector3">
            <a:avLst>
              <a:gd name="adj1" fmla="val 72026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Elbow Connector 49"/>
          <p:cNvCxnSpPr/>
          <p:nvPr/>
        </p:nvCxnSpPr>
        <p:spPr bwMode="auto">
          <a:xfrm>
            <a:off x="5825448" y="4541665"/>
            <a:ext cx="1746606" cy="572873"/>
          </a:xfrm>
          <a:prstGeom prst="bentConnector3">
            <a:avLst>
              <a:gd name="adj1" fmla="val 69667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Elbow Connector 41"/>
          <p:cNvCxnSpPr/>
          <p:nvPr/>
        </p:nvCxnSpPr>
        <p:spPr bwMode="auto">
          <a:xfrm>
            <a:off x="5960724" y="5378824"/>
            <a:ext cx="1611330" cy="1410265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6105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18439"/>
            <a:ext cx="7953375" cy="6858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Staging</a:t>
            </a:r>
            <a:r>
              <a:rPr lang="en-US" dirty="0" smtClean="0"/>
              <a:t> of AFP – AFP0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solidFill>
                  <a:srgbClr val="000000"/>
                </a:solidFill>
                <a:latin typeface="+mj-lt"/>
              </a:rPr>
              <a:pPr algn="r"/>
              <a:t>23</a:t>
            </a:fld>
            <a:endParaRPr lang="en-US" sz="8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026" name="Picture 2" descr="C:\Documents and Settings\Michael Rijssenbeek\My Documents\Atlas\AFP\FastTiming\Management\TDR\TDR_Latex\StagingAFP_09JUL13_Page_1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37" b="41573"/>
          <a:stretch/>
        </p:blipFill>
        <p:spPr bwMode="auto">
          <a:xfrm>
            <a:off x="0" y="990300"/>
            <a:ext cx="9143999" cy="571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7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98120"/>
            <a:ext cx="7953375" cy="685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Staging</a:t>
            </a:r>
            <a:r>
              <a:rPr lang="en-US" dirty="0"/>
              <a:t> of AFP – </a:t>
            </a:r>
            <a:r>
              <a:rPr lang="en-US" dirty="0" smtClean="0"/>
              <a:t>AFP0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solidFill>
                  <a:srgbClr val="000000"/>
                </a:solidFill>
                <a:latin typeface="+mj-lt"/>
              </a:rPr>
              <a:pPr algn="r"/>
              <a:t>24</a:t>
            </a:fld>
            <a:endParaRPr lang="en-US" sz="8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026" name="Picture 2" descr="C:\Documents and Settings\Michael Rijssenbeek\My Documents\Atlas\AFP\FastTiming\Management\TDR\TDR_Latex\StagingAFP_09JUL13_Page_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27" b="6618"/>
          <a:stretch/>
        </p:blipFill>
        <p:spPr bwMode="auto">
          <a:xfrm>
            <a:off x="-1" y="1142107"/>
            <a:ext cx="9142679" cy="41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042" y="259080"/>
            <a:ext cx="7953375" cy="685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Staging</a:t>
            </a:r>
            <a:r>
              <a:rPr lang="en-US" dirty="0"/>
              <a:t> of AFP – </a:t>
            </a:r>
            <a:r>
              <a:rPr lang="en-US" dirty="0" smtClean="0"/>
              <a:t>AFP1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03520"/>
            <a:ext cx="8686800" cy="12687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solidFill>
                  <a:srgbClr val="000000"/>
                </a:solidFill>
                <a:latin typeface="+mj-lt"/>
              </a:rPr>
              <a:pPr algn="r"/>
              <a:t>25</a:t>
            </a:fld>
            <a:endParaRPr lang="en-US" sz="8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050" name="Picture 2" descr="C:\Documents and Settings\Michael Rijssenbeek\My Documents\Atlas\AFP\FastTiming\Management\TDR\TDR_Latex\StagingAFP_09JUL13_Page_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6" b="54698"/>
          <a:stretch/>
        </p:blipFill>
        <p:spPr bwMode="auto">
          <a:xfrm>
            <a:off x="0" y="1127763"/>
            <a:ext cx="8892340" cy="403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23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38761"/>
            <a:ext cx="7953375" cy="685800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Staging</a:t>
            </a:r>
            <a:r>
              <a:rPr lang="en-US" dirty="0"/>
              <a:t> of AFP – </a:t>
            </a:r>
            <a:r>
              <a:rPr lang="en-US" dirty="0" smtClean="0"/>
              <a:t>AFP420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07242"/>
            <a:ext cx="8686800" cy="226500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Summary:</a:t>
            </a:r>
          </a:p>
          <a:p>
            <a:pPr marL="344488" lvl="1"/>
            <a:r>
              <a:rPr lang="en-US" b="1" u="sng" dirty="0"/>
              <a:t>AFP 2+2 must be installed by the Christmas 2015 short shutdown</a:t>
            </a:r>
            <a:r>
              <a:rPr lang="en-US" dirty="0"/>
              <a:t> at the very </a:t>
            </a:r>
            <a:r>
              <a:rPr lang="en-US" dirty="0" smtClean="0"/>
              <a:t>latest</a:t>
            </a:r>
          </a:p>
          <a:p>
            <a:pPr marL="344488" lvl="1"/>
            <a:r>
              <a:rPr lang="en-US" b="1" u="sng" dirty="0" smtClean="0"/>
              <a:t>AFP0 (Phase 0): </a:t>
            </a:r>
            <a:r>
              <a:rPr lang="en-US" b="1" u="sng" dirty="0"/>
              <a:t>should consist of 2+2 Roman Pot </a:t>
            </a:r>
            <a:r>
              <a:rPr lang="en-US" b="1" u="sng" dirty="0" smtClean="0"/>
              <a:t>stations</a:t>
            </a:r>
          </a:p>
          <a:p>
            <a:pPr marL="344488" lvl="1"/>
            <a:r>
              <a:rPr lang="en-US" b="1" u="sng" dirty="0" smtClean="0"/>
              <a:t>AFP1 (Phase 1): review </a:t>
            </a:r>
            <a:r>
              <a:rPr lang="en-US" b="1" u="sng" dirty="0"/>
              <a:t>and decision some time in late </a:t>
            </a:r>
            <a:r>
              <a:rPr lang="en-US" b="1" u="sng" dirty="0" smtClean="0"/>
              <a:t>2016</a:t>
            </a:r>
          </a:p>
          <a:p>
            <a:pPr marL="344488" lvl="1"/>
            <a:r>
              <a:rPr lang="en-US" b="1" u="sng" dirty="0" smtClean="0"/>
              <a:t>AFP420: a </a:t>
            </a:r>
            <a:r>
              <a:rPr lang="en-US" b="1" u="sng" dirty="0"/>
              <a:t>review and decision on AFP420 </a:t>
            </a:r>
            <a:r>
              <a:rPr lang="en-US" b="1" u="sng" dirty="0" smtClean="0"/>
              <a:t>some </a:t>
            </a:r>
            <a:r>
              <a:rPr lang="en-US" b="1" u="sng" dirty="0"/>
              <a:t>time in mid-2016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16JUL13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solidFill>
                  <a:srgbClr val="000000"/>
                </a:solidFill>
                <a:latin typeface="+mj-lt"/>
              </a:rPr>
              <a:pPr algn="r"/>
              <a:t>26</a:t>
            </a:fld>
            <a:endParaRPr lang="en-US" sz="8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2050" name="Picture 2" descr="C:\Documents and Settings\Michael Rijssenbeek\My Documents\Atlas\AFP\FastTiming\Management\TDR\TDR_Latex\StagingAFP_09JUL13_Page_2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04" b="25905"/>
          <a:stretch/>
        </p:blipFill>
        <p:spPr bwMode="auto">
          <a:xfrm>
            <a:off x="0" y="1010622"/>
            <a:ext cx="9144000" cy="338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971046">
            <a:off x="1885237" y="5374569"/>
            <a:ext cx="4852177" cy="523220"/>
          </a:xfrm>
          <a:prstGeom prst="rect">
            <a:avLst/>
          </a:prstGeom>
          <a:solidFill>
            <a:srgbClr val="FFFFCC">
              <a:alpha val="5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  <a:latin typeface="+mn-lt"/>
              </a:rPr>
              <a:t>First reactions are positive</a:t>
            </a:r>
            <a:endParaRPr lang="en-US" sz="2800" dirty="0">
              <a:solidFill>
                <a:schemeClr val="bg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875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to the Diffractive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Need strong support from the diffractive community to build a diffractive program with tagged protons at the LHC …</a:t>
            </a:r>
          </a:p>
          <a:p>
            <a:pPr lvl="1"/>
            <a:r>
              <a:rPr lang="en-US" dirty="0" smtClean="0"/>
              <a:t>High-pT physics program has top priority</a:t>
            </a:r>
          </a:p>
          <a:p>
            <a:pPr lvl="1"/>
            <a:r>
              <a:rPr lang="en-US" dirty="0" smtClean="0"/>
              <a:t>Diffractive physics is generally seen as ‘dirty’ and not leading to new insights …</a:t>
            </a:r>
          </a:p>
          <a:p>
            <a:pPr lvl="1"/>
            <a:r>
              <a:rPr lang="en-US" dirty="0" smtClean="0"/>
              <a:t>Without support from the full experimental community, funding will not be available 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The LHC Forward Physics Working group must make its opinion and arguments clear to the </a:t>
            </a:r>
            <a:r>
              <a:rPr lang="en-US" b="1" u="sng" dirty="0" smtClean="0">
                <a:solidFill>
                  <a:schemeClr val="accent2"/>
                </a:solidFill>
              </a:rPr>
              <a:t>full</a:t>
            </a:r>
            <a:r>
              <a:rPr lang="en-US" dirty="0" smtClean="0">
                <a:solidFill>
                  <a:schemeClr val="accent2"/>
                </a:solidFill>
              </a:rPr>
              <a:t> LHC physics community (LHCC; ATLAS, CMS, 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to the Diffractive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1</a:t>
            </a:r>
            <a:r>
              <a:rPr lang="en-US" baseline="30000" dirty="0" smtClean="0">
                <a:solidFill>
                  <a:schemeClr val="accent2"/>
                </a:solidFill>
              </a:rPr>
              <a:t>st</a:t>
            </a:r>
            <a:r>
              <a:rPr lang="en-US" dirty="0" smtClean="0">
                <a:solidFill>
                  <a:schemeClr val="accent2"/>
                </a:solidFill>
              </a:rPr>
              <a:t> Practical step: </a:t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i="1" u="sng" dirty="0" smtClean="0">
                <a:solidFill>
                  <a:schemeClr val="accent2"/>
                </a:solidFill>
              </a:rPr>
              <a:t>declare strong support for TOTEM to put in 1+1 RPs during LS1</a:t>
            </a:r>
          </a:p>
          <a:p>
            <a:pPr lvl="1"/>
            <a:r>
              <a:rPr lang="en-US" sz="1800" dirty="0" smtClean="0"/>
              <a:t>experimental exploration of the backgrounds (simulations can only go so far …)</a:t>
            </a:r>
          </a:p>
          <a:p>
            <a:pPr lvl="1"/>
            <a:r>
              <a:rPr lang="en-US" sz="1800" dirty="0" smtClean="0"/>
              <a:t>test the fast time-of-flight concept in a harsh environment</a:t>
            </a:r>
          </a:p>
          <a:p>
            <a:pPr lvl="1"/>
            <a:r>
              <a:rPr lang="en-US" sz="1800" dirty="0" smtClean="0"/>
              <a:t>must happen in 2014 so that one can learn with the machine …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2</a:t>
            </a:r>
            <a:r>
              <a:rPr lang="en-US" baseline="30000" dirty="0" smtClean="0">
                <a:solidFill>
                  <a:schemeClr val="accent2"/>
                </a:solidFill>
              </a:rPr>
              <a:t>nd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Practical step: 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i="1" u="sng" dirty="0" smtClean="0">
                <a:solidFill>
                  <a:schemeClr val="accent2"/>
                </a:solidFill>
              </a:rPr>
              <a:t>formation of a Technical LHC-FP sub-group</a:t>
            </a:r>
            <a:endParaRPr lang="en-US" i="1" u="sng" dirty="0">
              <a:solidFill>
                <a:schemeClr val="accent2"/>
              </a:solidFill>
            </a:endParaRPr>
          </a:p>
          <a:p>
            <a:pPr lvl="1"/>
            <a:r>
              <a:rPr lang="en-US" sz="1800" dirty="0" smtClean="0"/>
              <a:t>discuss/consult on backgrounds </a:t>
            </a:r>
            <a:endParaRPr lang="en-US" sz="1800" dirty="0"/>
          </a:p>
          <a:p>
            <a:pPr lvl="1"/>
            <a:r>
              <a:rPr lang="en-US" sz="1800" dirty="0" smtClean="0"/>
              <a:t>discuss/collaborate on fast Time-of-Flight detectors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…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67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b="1" dirty="0"/>
          </a:p>
          <a:p>
            <a:r>
              <a:rPr lang="en-US" dirty="0" smtClean="0">
                <a:solidFill>
                  <a:srgbClr val="C00000"/>
                </a:solidFill>
              </a:rPr>
              <a:t>The critical AFP Physics Review is planned for Aug 28, 2013.</a:t>
            </a:r>
          </a:p>
          <a:p>
            <a:endParaRPr lang="en-US" dirty="0" smtClean="0"/>
          </a:p>
          <a:p>
            <a:r>
              <a:rPr lang="en-US" dirty="0" smtClean="0"/>
              <a:t>A conservative staging of the AFP program has been developed</a:t>
            </a:r>
          </a:p>
          <a:p>
            <a:pPr lvl="1"/>
            <a:r>
              <a:rPr lang="en-US" sz="1800" dirty="0" smtClean="0"/>
              <a:t>Roman Pots are used in the first stage: well-understood LHC interface</a:t>
            </a:r>
          </a:p>
          <a:p>
            <a:pPr lvl="1"/>
            <a:r>
              <a:rPr lang="en-US" sz="1800" dirty="0" smtClean="0"/>
              <a:t>AFP HBP </a:t>
            </a:r>
            <a:r>
              <a:rPr lang="en-US" sz="1800" dirty="0"/>
              <a:t>design is well </a:t>
            </a:r>
            <a:r>
              <a:rPr lang="en-US" sz="1800" dirty="0" smtClean="0"/>
              <a:t>advanced and may be used in a second stage, depending on experience after LS1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AFP physics program needs strong support from this community; </a:t>
            </a:r>
          </a:p>
          <a:p>
            <a:pPr lvl="1"/>
            <a:r>
              <a:rPr lang="en-US" sz="1800" dirty="0" smtClean="0"/>
              <a:t>a VERY </a:t>
            </a:r>
            <a:r>
              <a:rPr lang="en-US" sz="1800" cap="all" dirty="0" smtClean="0"/>
              <a:t>useful</a:t>
            </a:r>
            <a:r>
              <a:rPr lang="en-US" sz="1800" dirty="0" smtClean="0"/>
              <a:t>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step would be a ‘statement of support’ for 1+1 Pot installation by TOTEM during the current LS1 shutdown</a:t>
            </a:r>
          </a:p>
          <a:p>
            <a:pPr lvl="1"/>
            <a:r>
              <a:rPr lang="en-US" sz="1800" dirty="0" smtClean="0"/>
              <a:t>formation of a Technical FP sub-group?</a:t>
            </a:r>
            <a:endParaRPr lang="en-US" sz="18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08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At proton colliders like the Large Hadron Collider (LHC) at CERN, Geneva, protons typically interact </a:t>
            </a:r>
            <a:r>
              <a:rPr lang="en-US" sz="2000" dirty="0" err="1" smtClean="0"/>
              <a:t>inelasticly</a:t>
            </a:r>
            <a:r>
              <a:rPr lang="en-US" sz="2000" dirty="0" smtClean="0"/>
              <a:t>, i.e. as collisions between the proton’s constituent quarks and gluons</a:t>
            </a:r>
          </a:p>
          <a:p>
            <a:pPr marL="339725" lvl="1" indent="-284163"/>
            <a:r>
              <a:rPr lang="en-US" sz="1800" dirty="0" smtClean="0"/>
              <a:t>Many of the proton remnants go down the beam pipe at small angles (</a:t>
            </a:r>
            <a:r>
              <a:rPr lang="en-US" sz="1800" dirty="0" err="1" smtClean="0"/>
              <a:t>mrad</a:t>
            </a:r>
            <a:r>
              <a:rPr lang="en-US" sz="1800" dirty="0" smtClean="0"/>
              <a:t>)</a:t>
            </a:r>
          </a:p>
          <a:p>
            <a:pPr marL="0" indent="0">
              <a:buNone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However, in a fraction of </a:t>
            </a:r>
            <a:r>
              <a:rPr lang="en-US" sz="2000" dirty="0" err="1" smtClean="0">
                <a:solidFill>
                  <a:srgbClr val="C00000"/>
                </a:solidFill>
              </a:rPr>
              <a:t>pp</a:t>
            </a:r>
            <a:r>
              <a:rPr lang="en-US" sz="2000" dirty="0" smtClean="0">
                <a:solidFill>
                  <a:srgbClr val="C00000"/>
                </a:solidFill>
              </a:rPr>
              <a:t> collisions, one or both protons stay intact:</a:t>
            </a:r>
          </a:p>
          <a:p>
            <a:pPr marL="339725" lvl="1" indent="-285750"/>
            <a:r>
              <a:rPr lang="en-US" sz="1800" dirty="0" smtClean="0"/>
              <a:t>Elastic scattering (~25%):</a:t>
            </a:r>
          </a:p>
          <a:p>
            <a:pPr marL="574675" lvl="2" indent="-234950"/>
            <a:r>
              <a:rPr lang="en-US" sz="1600" dirty="0" smtClean="0"/>
              <a:t>Single Pomeron (</a:t>
            </a:r>
            <a:r>
              <a:rPr lang="en-US" sz="1600" spc="-300" dirty="0" smtClean="0">
                <a:latin typeface="Times New Roman" pitchFamily="18" charset="0"/>
                <a:cs typeface="Times New Roman" pitchFamily="18" charset="0"/>
              </a:rPr>
              <a:t>IP</a:t>
            </a:r>
            <a:r>
              <a:rPr lang="en-US" sz="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smtClean="0"/>
              <a:t>) exchange; </a:t>
            </a:r>
          </a:p>
          <a:p>
            <a:pPr marL="574675" lvl="2" indent="-234950"/>
            <a:r>
              <a:rPr lang="en-US" sz="1600" dirty="0" smtClean="0"/>
              <a:t>appreciable only at very small (</a:t>
            </a:r>
            <a:r>
              <a:rPr lang="el-GR" sz="1600" dirty="0" smtClean="0"/>
              <a:t>μ</a:t>
            </a:r>
            <a:r>
              <a:rPr lang="en-US" sz="1600" dirty="0" smtClean="0"/>
              <a:t>rad) angles, </a:t>
            </a:r>
          </a:p>
          <a:p>
            <a:pPr marL="339725" lvl="1" indent="-285750"/>
            <a:r>
              <a:rPr lang="en-US" sz="1800" dirty="0" smtClean="0"/>
              <a:t>Diffraction (~25%):</a:t>
            </a:r>
          </a:p>
          <a:p>
            <a:pPr marL="579438" lvl="2"/>
            <a:r>
              <a:rPr lang="en-US" sz="1600" dirty="0" smtClean="0"/>
              <a:t>soft, non-perturbative QCD processes</a:t>
            </a:r>
          </a:p>
          <a:p>
            <a:pPr marL="339725" lvl="1" indent="-285750"/>
            <a:endParaRPr lang="en-US" sz="1800" dirty="0" smtClean="0"/>
          </a:p>
          <a:p>
            <a:pPr marL="339725" lvl="1" indent="-285750"/>
            <a:r>
              <a:rPr lang="en-US" sz="1800" dirty="0" smtClean="0"/>
              <a:t>Hard Central Diffraction (&lt;&lt;1%): </a:t>
            </a:r>
          </a:p>
          <a:p>
            <a:pPr marL="574675" lvl="2" indent="-234950"/>
            <a:r>
              <a:rPr lang="en-US" sz="1600" dirty="0" smtClean="0"/>
              <a:t>Double Pomeron and Double Photon Exchange</a:t>
            </a:r>
          </a:p>
          <a:p>
            <a:pPr marL="579438" lvl="2"/>
            <a:r>
              <a:rPr lang="en-US" sz="1600" dirty="0" smtClean="0"/>
              <a:t>accessible to QCD (and QED) predictions</a:t>
            </a:r>
          </a:p>
          <a:p>
            <a:pPr marL="579438" lvl="2"/>
            <a:r>
              <a:rPr lang="en-US" sz="1600" dirty="0" smtClean="0"/>
              <a:t>Measure the structure of the Pomeron</a:t>
            </a:r>
          </a:p>
          <a:p>
            <a:pPr marL="579438" lvl="2"/>
            <a:r>
              <a:rPr lang="en-US" sz="1600" dirty="0" smtClean="0"/>
              <a:t>Must measure proton energy loss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sz="1600" dirty="0" smtClean="0"/>
              <a:t> &amp; angle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676009" y="5579147"/>
            <a:ext cx="3026965" cy="1308541"/>
            <a:chOff x="5652987" y="5537771"/>
            <a:chExt cx="3026965" cy="1308541"/>
          </a:xfrm>
        </p:grpSpPr>
        <p:pic>
          <p:nvPicPr>
            <p:cNvPr id="8194" name="Picture 2" descr="C:\Documents and Settings\Michael Rijssenbeek\My Documents\Conferences\ANIMMA2013\Physics\ppInclusiveDiffraction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987" y="5537771"/>
              <a:ext cx="2961718" cy="13085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6657655" y="5630238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83810" y="5617758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47380" y="6378539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63263" y="6378539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104599" y="5976861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468406" y="3121894"/>
            <a:ext cx="1011521" cy="708917"/>
            <a:chOff x="5570612" y="3493213"/>
            <a:chExt cx="1011521" cy="708917"/>
          </a:xfrm>
        </p:grpSpPr>
        <p:cxnSp>
          <p:nvCxnSpPr>
            <p:cNvPr id="13" name="Straight Connector 12"/>
            <p:cNvCxnSpPr/>
            <p:nvPr/>
          </p:nvCxnSpPr>
          <p:spPr bwMode="auto">
            <a:xfrm>
              <a:off x="5618563" y="3565133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5979560" y="3493213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5618562" y="4046306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5979559" y="4046306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5962434" y="3637052"/>
              <a:ext cx="0" cy="40925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6001820" y="3637052"/>
              <a:ext cx="0" cy="40925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" name="TextBox 30"/>
            <p:cNvSpPr txBox="1"/>
            <p:nvPr/>
          </p:nvSpPr>
          <p:spPr>
            <a:xfrm>
              <a:off x="5570612" y="3658702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470828" y="3922290"/>
            <a:ext cx="1377239" cy="754927"/>
            <a:chOff x="4474446" y="4026576"/>
            <a:chExt cx="1377239" cy="754927"/>
          </a:xfrm>
        </p:grpSpPr>
        <p:cxnSp>
          <p:nvCxnSpPr>
            <p:cNvPr id="42" name="Straight Connector 41"/>
            <p:cNvCxnSpPr/>
            <p:nvPr/>
          </p:nvCxnSpPr>
          <p:spPr bwMode="auto">
            <a:xfrm>
              <a:off x="4522397" y="4144506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V="1">
              <a:off x="4883394" y="4072586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Straight Connector 43"/>
            <p:cNvCxnSpPr/>
            <p:nvPr/>
          </p:nvCxnSpPr>
          <p:spPr bwMode="auto">
            <a:xfrm flipV="1">
              <a:off x="4522396" y="4625679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883393" y="4625679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866268" y="4216425"/>
              <a:ext cx="0" cy="40925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05654" y="4216425"/>
              <a:ext cx="0" cy="40925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" name="TextBox 47"/>
            <p:cNvSpPr txBox="1"/>
            <p:nvPr/>
          </p:nvSpPr>
          <p:spPr>
            <a:xfrm>
              <a:off x="4474446" y="4238075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cxnSp>
          <p:nvCxnSpPr>
            <p:cNvPr id="49" name="Straight Connector 48"/>
            <p:cNvCxnSpPr/>
            <p:nvPr/>
          </p:nvCxnSpPr>
          <p:spPr bwMode="auto">
            <a:xfrm flipV="1">
              <a:off x="4883394" y="4180465"/>
              <a:ext cx="596534" cy="4452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4883393" y="4238075"/>
              <a:ext cx="537307" cy="6965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4" name="TextBox 53"/>
            <p:cNvSpPr txBox="1"/>
            <p:nvPr/>
          </p:nvSpPr>
          <p:spPr>
            <a:xfrm>
              <a:off x="5452228" y="4026576"/>
              <a:ext cx="3994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/>
                <a:t>p</a:t>
              </a:r>
              <a:r>
                <a:rPr lang="en-US" sz="1400" dirty="0" smtClean="0"/>
                <a:t>*</a:t>
              </a:r>
              <a:endParaRPr lang="en-US" dirty="0"/>
            </a:p>
          </p:txBody>
        </p:sp>
      </p:grpSp>
      <p:grpSp>
        <p:nvGrpSpPr>
          <p:cNvPr id="8196" name="Group 8195"/>
          <p:cNvGrpSpPr/>
          <p:nvPr/>
        </p:nvGrpSpPr>
        <p:grpSpPr>
          <a:xfrm>
            <a:off x="5975393" y="4664712"/>
            <a:ext cx="1035955" cy="887587"/>
            <a:chOff x="2906250" y="5847642"/>
            <a:chExt cx="1035955" cy="887587"/>
          </a:xfrm>
        </p:grpSpPr>
        <p:cxnSp>
          <p:nvCxnSpPr>
            <p:cNvPr id="34" name="Straight Connector 33"/>
            <p:cNvCxnSpPr/>
            <p:nvPr/>
          </p:nvCxnSpPr>
          <p:spPr bwMode="auto">
            <a:xfrm>
              <a:off x="2954203" y="5919562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3315200" y="5847642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954202" y="6579405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3315199" y="6579405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3298074" y="5991481"/>
              <a:ext cx="0" cy="58792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337460" y="5991481"/>
              <a:ext cx="0" cy="587924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" name="TextBox 39"/>
            <p:cNvSpPr txBox="1"/>
            <p:nvPr/>
          </p:nvSpPr>
          <p:spPr>
            <a:xfrm>
              <a:off x="2906250" y="5956552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906251" y="6282804"/>
              <a:ext cx="5753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spc="-300" dirty="0" smtClean="0"/>
                <a:t>IP</a:t>
              </a:r>
              <a:endParaRPr lang="en-US" sz="1600" spc="-300" dirty="0"/>
            </a:p>
          </p:txBody>
        </p:sp>
        <p:cxnSp>
          <p:nvCxnSpPr>
            <p:cNvPr id="60" name="Straight Connector 59"/>
            <p:cNvCxnSpPr/>
            <p:nvPr/>
          </p:nvCxnSpPr>
          <p:spPr bwMode="auto">
            <a:xfrm flipV="1">
              <a:off x="3297580" y="6128701"/>
              <a:ext cx="602573" cy="14384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3297580" y="6276696"/>
              <a:ext cx="644625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297580" y="6276697"/>
              <a:ext cx="602573" cy="13036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195" name="Oval 8194"/>
            <p:cNvSpPr/>
            <p:nvPr/>
          </p:nvSpPr>
          <p:spPr bwMode="auto">
            <a:xfrm>
              <a:off x="3265714" y="6226109"/>
              <a:ext cx="101954" cy="9448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8206" name="Group 8205"/>
          <p:cNvGrpSpPr/>
          <p:nvPr/>
        </p:nvGrpSpPr>
        <p:grpSpPr>
          <a:xfrm>
            <a:off x="7270352" y="4686246"/>
            <a:ext cx="988003" cy="887587"/>
            <a:chOff x="3486443" y="5763420"/>
            <a:chExt cx="988003" cy="887587"/>
          </a:xfrm>
        </p:grpSpPr>
        <p:cxnSp>
          <p:nvCxnSpPr>
            <p:cNvPr id="70" name="Straight Connector 69"/>
            <p:cNvCxnSpPr/>
            <p:nvPr/>
          </p:nvCxnSpPr>
          <p:spPr bwMode="auto">
            <a:xfrm>
              <a:off x="3486444" y="5835340"/>
              <a:ext cx="360997" cy="7191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flipV="1">
              <a:off x="3847441" y="5763420"/>
              <a:ext cx="602573" cy="14383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3486443" y="6495183"/>
              <a:ext cx="360997" cy="8390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3847440" y="6495183"/>
              <a:ext cx="602573" cy="155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Straight Connector 77"/>
            <p:cNvCxnSpPr/>
            <p:nvPr/>
          </p:nvCxnSpPr>
          <p:spPr bwMode="auto">
            <a:xfrm flipV="1">
              <a:off x="3829821" y="6044479"/>
              <a:ext cx="602573" cy="14384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829821" y="6192474"/>
              <a:ext cx="644625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3829821" y="6192475"/>
              <a:ext cx="602573" cy="13036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8204" name="Group 8203"/>
            <p:cNvGrpSpPr/>
            <p:nvPr/>
          </p:nvGrpSpPr>
          <p:grpSpPr>
            <a:xfrm rot="19053410">
              <a:off x="3794731" y="5928369"/>
              <a:ext cx="105418" cy="111060"/>
              <a:chOff x="4131109" y="5586828"/>
              <a:chExt cx="129874" cy="148086"/>
            </a:xfrm>
          </p:grpSpPr>
          <p:cxnSp>
            <p:nvCxnSpPr>
              <p:cNvPr id="8199" name="Curved Connector 8198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Curved Connector 85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1" name="Group 90"/>
            <p:cNvGrpSpPr/>
            <p:nvPr/>
          </p:nvGrpSpPr>
          <p:grpSpPr>
            <a:xfrm rot="19053410">
              <a:off x="3792600" y="6077664"/>
              <a:ext cx="105418" cy="111060"/>
              <a:chOff x="4131109" y="5586828"/>
              <a:chExt cx="129874" cy="148086"/>
            </a:xfrm>
          </p:grpSpPr>
          <p:cxnSp>
            <p:nvCxnSpPr>
              <p:cNvPr id="92" name="Curved Connector 91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Curved Connector 92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4" name="Group 93"/>
            <p:cNvGrpSpPr/>
            <p:nvPr/>
          </p:nvGrpSpPr>
          <p:grpSpPr>
            <a:xfrm rot="19053410">
              <a:off x="3798990" y="6212996"/>
              <a:ext cx="105418" cy="111060"/>
              <a:chOff x="4131109" y="5586828"/>
              <a:chExt cx="129874" cy="148086"/>
            </a:xfrm>
          </p:grpSpPr>
          <p:cxnSp>
            <p:nvCxnSpPr>
              <p:cNvPr id="95" name="Curved Connector 94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Curved Connector 95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97" name="Group 96"/>
            <p:cNvGrpSpPr/>
            <p:nvPr/>
          </p:nvGrpSpPr>
          <p:grpSpPr>
            <a:xfrm rot="19053410">
              <a:off x="3796861" y="6363103"/>
              <a:ext cx="105418" cy="111060"/>
              <a:chOff x="4131109" y="5586828"/>
              <a:chExt cx="129874" cy="148086"/>
            </a:xfrm>
          </p:grpSpPr>
          <p:cxnSp>
            <p:nvCxnSpPr>
              <p:cNvPr id="98" name="Curved Connector 97"/>
              <p:cNvCxnSpPr/>
              <p:nvPr/>
            </p:nvCxnSpPr>
            <p:spPr bwMode="auto">
              <a:xfrm rot="5400000" flipH="1" flipV="1">
                <a:off x="4123752" y="5662620"/>
                <a:ext cx="79651" cy="64937"/>
              </a:xfrm>
              <a:prstGeom prst="curvedConnector3">
                <a:avLst>
                  <a:gd name="adj1" fmla="val 58001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Curved Connector 98"/>
              <p:cNvCxnSpPr/>
              <p:nvPr/>
            </p:nvCxnSpPr>
            <p:spPr bwMode="auto">
              <a:xfrm rot="5400000" flipH="1" flipV="1">
                <a:off x="4188689" y="5594185"/>
                <a:ext cx="79651" cy="64937"/>
              </a:xfrm>
              <a:prstGeom prst="curvedConnector3">
                <a:avLst>
                  <a:gd name="adj1" fmla="val 66002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81" name="Oval 80"/>
            <p:cNvSpPr/>
            <p:nvPr/>
          </p:nvSpPr>
          <p:spPr bwMode="auto">
            <a:xfrm>
              <a:off x="3797955" y="6141887"/>
              <a:ext cx="101954" cy="9448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05" name="TextBox 8204"/>
            <p:cNvSpPr txBox="1"/>
            <p:nvPr/>
          </p:nvSpPr>
          <p:spPr>
            <a:xfrm>
              <a:off x="3632111" y="5856373"/>
              <a:ext cx="2344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i="1" dirty="0" smtClean="0"/>
                <a:t>γ</a:t>
              </a:r>
              <a:endParaRPr lang="en-US" sz="1400" i="1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632111" y="6172219"/>
              <a:ext cx="2344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i="1" dirty="0" smtClean="0"/>
                <a:t>γ</a:t>
              </a:r>
              <a:endParaRPr lang="en-US" sz="1400" i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60068" y="3306696"/>
            <a:ext cx="304283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spc="-300" dirty="0" smtClean="0"/>
              <a:t>I</a:t>
            </a:r>
            <a:r>
              <a:rPr lang="en-US" sz="1800" dirty="0" smtClean="0"/>
              <a:t>P</a:t>
            </a:r>
            <a:r>
              <a:rPr lang="en-US" sz="1800" dirty="0" smtClean="0">
                <a:latin typeface="+mj-lt"/>
              </a:rPr>
              <a:t>:= ‘Pomeron’, a </a:t>
            </a:r>
            <a:r>
              <a:rPr lang="en-US" sz="1800" b="1" dirty="0" smtClean="0">
                <a:latin typeface="+mj-lt"/>
              </a:rPr>
              <a:t>color-less</a:t>
            </a:r>
            <a:r>
              <a:rPr lang="en-US" sz="1800" dirty="0" smtClean="0">
                <a:latin typeface="+mj-lt"/>
              </a:rPr>
              <a:t> object with </a:t>
            </a:r>
            <a:r>
              <a:rPr lang="en-US" sz="1800" i="1" dirty="0" smtClean="0">
                <a:cs typeface="Times New Roman" pitchFamily="18" charset="0"/>
              </a:rPr>
              <a:t>Q</a:t>
            </a:r>
            <a:r>
              <a:rPr lang="en-US" sz="1800" dirty="0" smtClean="0">
                <a:latin typeface="+mj-lt"/>
              </a:rPr>
              <a:t>-numbers of the vacuum; a ‘gluon ladder’</a:t>
            </a:r>
            <a:endParaRPr lang="en-US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 rot="1602668">
            <a:off x="1182312" y="3656736"/>
            <a:ext cx="7932232" cy="954107"/>
          </a:xfrm>
          <a:prstGeom prst="rect">
            <a:avLst/>
          </a:prstGeom>
          <a:solidFill>
            <a:srgbClr val="FFFFCC">
              <a:alpha val="49000"/>
            </a:srgb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n-lt"/>
              </a:rPr>
              <a:t>see the multitude of physics talks at this workshop</a:t>
            </a: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186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Forward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320" y="5618041"/>
            <a:ext cx="8794679" cy="104988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The 40 m long central ATLAS detector detects/identifies/measures most interaction products, except those going down the beam pipe!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C00000"/>
                </a:solidFill>
                <a:sym typeface="Wingdings" pitchFamily="2" charset="2"/>
              </a:rPr>
              <a:t>                                 ATLAS Forward Detectors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C:\Documents and Settings\Michael Rijssenbeek\My Documents\Conferences\ANIMMA2013\ATLAS-FDlayou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10" y="1127877"/>
            <a:ext cx="8108951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Michael Rijssenbeek\My Documents\Conferences\ANIMMA2013\ATLASdetector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7825"/>
            <a:ext cx="30226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5322012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4037743" y="4438438"/>
            <a:ext cx="2568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j-lt"/>
              </a:rPr>
              <a:t>ZDC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140m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Proton / Ion remnants: </a:t>
            </a:r>
            <a:r>
              <a:rPr lang="el-GR" sz="1600" i="1" dirty="0" smtClean="0">
                <a:solidFill>
                  <a:srgbClr val="FF0000"/>
                </a:solidFill>
                <a:cs typeface="Times New Roman" pitchFamily="18" charset="0"/>
              </a:rPr>
              <a:t>γ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el-GR" sz="1600" i="1" dirty="0" smtClean="0">
                <a:solidFill>
                  <a:srgbClr val="FF0000"/>
                </a:solidFill>
                <a:cs typeface="Times New Roman" pitchFamily="18" charset="0"/>
              </a:rPr>
              <a:t>π</a:t>
            </a:r>
            <a:r>
              <a:rPr lang="en-US" sz="1600" baseline="30000" dirty="0" smtClean="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, </a:t>
            </a:r>
            <a:r>
              <a:rPr lang="en-US" sz="1600" i="1" dirty="0" smtClean="0">
                <a:solidFill>
                  <a:srgbClr val="FF0000"/>
                </a:solidFill>
                <a:cs typeface="Times New Roman" pitchFamily="18" charset="0"/>
              </a:rPr>
              <a:t>n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endParaRPr lang="en-US" sz="1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7210744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575463" y="4438438"/>
            <a:ext cx="12842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j-lt"/>
              </a:rPr>
              <a:t>AFP</a:t>
            </a:r>
            <a:br>
              <a:rPr lang="en-US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206m-214m</a:t>
            </a:r>
            <a:br>
              <a:rPr lang="en-US" sz="1400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Diffractive</a:t>
            </a:r>
            <a:br>
              <a:rPr lang="en-US" sz="1400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protons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7465885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1570229" y="2998348"/>
            <a:ext cx="0" cy="144009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236306" y="4458985"/>
            <a:ext cx="20222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j-lt"/>
              </a:rPr>
              <a:t>LUCID</a:t>
            </a:r>
            <a:br>
              <a:rPr lang="en-US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~17m</a:t>
            </a:r>
            <a:br>
              <a:rPr lang="en-US" sz="1400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Proton remnants and low </a:t>
            </a:r>
            <a:r>
              <a:rPr lang="en-US" sz="1400" i="1" dirty="0" smtClean="0">
                <a:solidFill>
                  <a:srgbClr val="FF0000"/>
                </a:solidFill>
                <a:latin typeface="+mj-lt"/>
              </a:rPr>
              <a:t>p</a:t>
            </a:r>
            <a:r>
              <a:rPr lang="en-US" sz="1400" baseline="-25000" dirty="0" smtClean="0">
                <a:solidFill>
                  <a:srgbClr val="FF0000"/>
                </a:solidFill>
                <a:latin typeface="+mj-lt"/>
              </a:rPr>
              <a:t>T</a:t>
            </a: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 particles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775711" y="2998348"/>
            <a:ext cx="11974" cy="144009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Oval 10"/>
          <p:cNvSpPr/>
          <p:nvPr/>
        </p:nvSpPr>
        <p:spPr bwMode="auto">
          <a:xfrm>
            <a:off x="400692" y="1376739"/>
            <a:ext cx="375018" cy="12118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258601" y="1497925"/>
            <a:ext cx="375018" cy="12118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1" name="Straight Arrow Connector 20"/>
          <p:cNvCxnSpPr>
            <a:stCxn id="20" idx="4"/>
          </p:cNvCxnSpPr>
          <p:nvPr/>
        </p:nvCxnSpPr>
        <p:spPr bwMode="auto">
          <a:xfrm flipH="1">
            <a:off x="1570229" y="1619111"/>
            <a:ext cx="875881" cy="1379237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1" idx="4"/>
          </p:cNvCxnSpPr>
          <p:nvPr/>
        </p:nvCxnSpPr>
        <p:spPr bwMode="auto">
          <a:xfrm>
            <a:off x="588201" y="1497925"/>
            <a:ext cx="199484" cy="1500423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/>
          <p:cNvCxnSpPr/>
          <p:nvPr/>
        </p:nvCxnSpPr>
        <p:spPr bwMode="auto">
          <a:xfrm flipV="1">
            <a:off x="8085757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746715" y="4438438"/>
            <a:ext cx="1127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+mj-lt"/>
              </a:rPr>
              <a:t>ALFA</a:t>
            </a:r>
            <a:br>
              <a:rPr lang="en-US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237m-241m</a:t>
            </a:r>
            <a:br>
              <a:rPr lang="en-US" sz="1400" dirty="0" smtClean="0">
                <a:solidFill>
                  <a:srgbClr val="FF0000"/>
                </a:solidFill>
                <a:latin typeface="+mj-lt"/>
              </a:rPr>
            </a:br>
            <a:r>
              <a:rPr lang="en-US" sz="1400" dirty="0" smtClean="0">
                <a:solidFill>
                  <a:srgbClr val="FF0000"/>
                </a:solidFill>
                <a:latin typeface="+mj-lt"/>
              </a:rPr>
              <a:t>Elastic protons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8248432" y="2917865"/>
            <a:ext cx="0" cy="154112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4855711" y="2950222"/>
            <a:ext cx="123438" cy="1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Arrow Connector 29"/>
          <p:cNvCxnSpPr/>
          <p:nvPr/>
        </p:nvCxnSpPr>
        <p:spPr bwMode="auto">
          <a:xfrm flipH="1">
            <a:off x="4564082" y="3039550"/>
            <a:ext cx="152400" cy="1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92686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close to the Beam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Options:</a:t>
            </a:r>
          </a:p>
          <a:p>
            <a:pPr marL="284163" lvl="1"/>
            <a:r>
              <a:rPr lang="en-US" dirty="0" smtClean="0"/>
              <a:t>Surround the Beam Pipe:</a:t>
            </a:r>
          </a:p>
          <a:p>
            <a:pPr marL="569913" lvl="2"/>
            <a:r>
              <a:rPr lang="en-US" dirty="0" smtClean="0"/>
              <a:t>ATLAS FCAL, LUCID; CMS Forward Detectors</a:t>
            </a:r>
            <a:endParaRPr lang="en-US" dirty="0"/>
          </a:p>
          <a:p>
            <a:pPr marL="284163" lvl="1"/>
            <a:endParaRPr lang="en-US" dirty="0" smtClean="0"/>
          </a:p>
          <a:p>
            <a:pPr marL="284163" lvl="1"/>
            <a:r>
              <a:rPr lang="en-US" b="1" dirty="0" smtClean="0"/>
              <a:t>Hamburg Beam Pipe</a:t>
            </a:r>
            <a:r>
              <a:rPr lang="en-US" dirty="0" smtClean="0"/>
              <a:t>: movable section of beam pipe with thin window facing the beam (‘floor’) and entry/exit windows:  </a:t>
            </a:r>
            <a:r>
              <a:rPr lang="en-US" sz="1800" dirty="0" smtClean="0">
                <a:solidFill>
                  <a:schemeClr val="accent2"/>
                </a:solidFill>
              </a:rPr>
              <a:t>AFP</a:t>
            </a:r>
            <a:endParaRPr lang="en-US" dirty="0" smtClean="0">
              <a:solidFill>
                <a:schemeClr val="accent2"/>
              </a:solidFill>
            </a:endParaRPr>
          </a:p>
          <a:p>
            <a:pPr marL="284163" lvl="1"/>
            <a:endParaRPr lang="en-US" dirty="0"/>
          </a:p>
          <a:p>
            <a:pPr marL="284163" lvl="1"/>
            <a:endParaRPr lang="en-US" dirty="0" smtClean="0"/>
          </a:p>
          <a:p>
            <a:pPr marL="284163" lvl="1"/>
            <a:endParaRPr lang="en-US" dirty="0"/>
          </a:p>
          <a:p>
            <a:pPr marL="55563" lvl="1" indent="0">
              <a:buNone/>
            </a:pPr>
            <a:endParaRPr lang="en-US" dirty="0" smtClean="0"/>
          </a:p>
          <a:p>
            <a:pPr marL="284163" lvl="1"/>
            <a:r>
              <a:rPr lang="en-US" b="1" dirty="0" smtClean="0"/>
              <a:t>Roman Pot</a:t>
            </a:r>
            <a:r>
              <a:rPr lang="en-US" dirty="0" smtClean="0"/>
              <a:t>: movable UHV insert entering the beam aperture with thin ‘floor’ and entry/exit windows: </a:t>
            </a:r>
            <a:r>
              <a:rPr lang="en-US" dirty="0" smtClean="0">
                <a:solidFill>
                  <a:schemeClr val="accent2"/>
                </a:solidFill>
              </a:rPr>
              <a:t>ALFA, AFP;  CMS/TOTEM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832207" y="3791966"/>
            <a:ext cx="7243281" cy="0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5" name="Group 24"/>
          <p:cNvGrpSpPr/>
          <p:nvPr/>
        </p:nvGrpSpPr>
        <p:grpSpPr>
          <a:xfrm>
            <a:off x="1143238" y="3592388"/>
            <a:ext cx="2277694" cy="1130445"/>
            <a:chOff x="1451458" y="2599362"/>
            <a:chExt cx="2277694" cy="1222087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1451458" y="2599362"/>
              <a:ext cx="2277694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Elbow Connector 11"/>
            <p:cNvCxnSpPr/>
            <p:nvPr/>
          </p:nvCxnSpPr>
          <p:spPr bwMode="auto">
            <a:xfrm>
              <a:off x="3359649" y="3039439"/>
              <a:ext cx="369503" cy="309936"/>
            </a:xfrm>
            <a:prstGeom prst="bentConnector3">
              <a:avLst>
                <a:gd name="adj1" fmla="val 18945"/>
              </a:avLst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Elbow Connector 14"/>
            <p:cNvCxnSpPr/>
            <p:nvPr/>
          </p:nvCxnSpPr>
          <p:spPr bwMode="auto">
            <a:xfrm rot="10800000" flipV="1">
              <a:off x="1451493" y="3039439"/>
              <a:ext cx="1908157" cy="312236"/>
            </a:xfrm>
            <a:prstGeom prst="bentConnector3">
              <a:avLst>
                <a:gd name="adj1" fmla="val 82886"/>
              </a:avLst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Rectangle 18"/>
            <p:cNvSpPr/>
            <p:nvPr/>
          </p:nvSpPr>
          <p:spPr bwMode="auto">
            <a:xfrm>
              <a:off x="2291137" y="3043718"/>
              <a:ext cx="51371" cy="49487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2457236" y="3043718"/>
              <a:ext cx="51371" cy="49487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2623335" y="3043718"/>
              <a:ext cx="51371" cy="49487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789434" y="3043718"/>
              <a:ext cx="51371" cy="49487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955533" y="3043718"/>
              <a:ext cx="51371" cy="49487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63393" y="3452117"/>
              <a:ext cx="11815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j-lt"/>
                </a:rPr>
                <a:t>sensors</a:t>
              </a:r>
              <a:endParaRPr lang="en-US" sz="1800" dirty="0">
                <a:latin typeface="+mj-lt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54112" y="3601892"/>
            <a:ext cx="863029" cy="341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FF0000"/>
                </a:solidFill>
              </a:rPr>
              <a:t>beam</a:t>
            </a:r>
            <a:endParaRPr lang="en-US" sz="1800" i="1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830497" y="3951945"/>
            <a:ext cx="7243281" cy="0"/>
          </a:xfrm>
          <a:prstGeom prst="straightConnector1">
            <a:avLst/>
          </a:prstGeom>
          <a:solidFill>
            <a:srgbClr val="FFFFCC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152402" y="3761871"/>
            <a:ext cx="863029" cy="341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FF0000"/>
                </a:solidFill>
              </a:rPr>
              <a:t>diff. p</a:t>
            </a:r>
            <a:endParaRPr lang="en-US" sz="1800" i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40939" y="3136211"/>
            <a:ext cx="2712378" cy="341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j-lt"/>
              </a:rPr>
              <a:t>HBP – parking position</a:t>
            </a:r>
            <a:endParaRPr lang="en-US" sz="1800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73375" y="3099988"/>
            <a:ext cx="3467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+mj-lt"/>
              </a:rPr>
              <a:t>measurement position</a:t>
            </a:r>
            <a:endParaRPr lang="en-US" sz="1800" dirty="0">
              <a:latin typeface="+mj-lt"/>
            </a:endParaRPr>
          </a:p>
        </p:txBody>
      </p:sp>
      <p:grpSp>
        <p:nvGrpSpPr>
          <p:cNvPr id="242" name="Group 241"/>
          <p:cNvGrpSpPr/>
          <p:nvPr/>
        </p:nvGrpSpPr>
        <p:grpSpPr>
          <a:xfrm rot="5400000">
            <a:off x="3511052" y="4188988"/>
            <a:ext cx="180822" cy="363571"/>
            <a:chOff x="3491501" y="5195029"/>
            <a:chExt cx="220895" cy="1291419"/>
          </a:xfrm>
        </p:grpSpPr>
        <p:grpSp>
          <p:nvGrpSpPr>
            <p:cNvPr id="243" name="Group 242"/>
            <p:cNvGrpSpPr/>
            <p:nvPr/>
          </p:nvGrpSpPr>
          <p:grpSpPr>
            <a:xfrm>
              <a:off x="3493213" y="5518932"/>
              <a:ext cx="215758" cy="160964"/>
              <a:chOff x="3493213" y="5518932"/>
              <a:chExt cx="215758" cy="160964"/>
            </a:xfrm>
          </p:grpSpPr>
          <p:cxnSp>
            <p:nvCxnSpPr>
              <p:cNvPr id="264" name="Straight Connector 263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5" name="Straight Connector 264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4" name="Group 243"/>
            <p:cNvGrpSpPr/>
            <p:nvPr/>
          </p:nvGrpSpPr>
          <p:grpSpPr>
            <a:xfrm>
              <a:off x="3493213" y="5679896"/>
              <a:ext cx="215758" cy="160964"/>
              <a:chOff x="3493213" y="5518932"/>
              <a:chExt cx="215758" cy="160964"/>
            </a:xfrm>
          </p:grpSpPr>
          <p:cxnSp>
            <p:nvCxnSpPr>
              <p:cNvPr id="262" name="Straight Connector 261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3" name="Straight Connector 262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5" name="Group 244"/>
            <p:cNvGrpSpPr/>
            <p:nvPr/>
          </p:nvGrpSpPr>
          <p:grpSpPr>
            <a:xfrm>
              <a:off x="3496638" y="5840860"/>
              <a:ext cx="215758" cy="160964"/>
              <a:chOff x="3493213" y="5518932"/>
              <a:chExt cx="215758" cy="160964"/>
            </a:xfrm>
          </p:grpSpPr>
          <p:cxnSp>
            <p:nvCxnSpPr>
              <p:cNvPr id="260" name="Straight Connector 259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1" name="Straight Connector 260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6" name="Group 245"/>
            <p:cNvGrpSpPr/>
            <p:nvPr/>
          </p:nvGrpSpPr>
          <p:grpSpPr>
            <a:xfrm>
              <a:off x="3493213" y="6003541"/>
              <a:ext cx="215758" cy="160964"/>
              <a:chOff x="3493213" y="5518932"/>
              <a:chExt cx="215758" cy="160964"/>
            </a:xfrm>
          </p:grpSpPr>
          <p:cxnSp>
            <p:nvCxnSpPr>
              <p:cNvPr id="258" name="Straight Connector 257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" name="Straight Connector 258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47" name="Group 246"/>
            <p:cNvGrpSpPr/>
            <p:nvPr/>
          </p:nvGrpSpPr>
          <p:grpSpPr>
            <a:xfrm>
              <a:off x="3493484" y="6164520"/>
              <a:ext cx="218701" cy="160964"/>
              <a:chOff x="3502045" y="5518932"/>
              <a:chExt cx="218701" cy="160964"/>
            </a:xfrm>
          </p:grpSpPr>
          <p:cxnSp>
            <p:nvCxnSpPr>
              <p:cNvPr id="256" name="Straight Connector 255"/>
              <p:cNvCxnSpPr/>
              <p:nvPr/>
            </p:nvCxnSpPr>
            <p:spPr bwMode="auto">
              <a:xfrm>
                <a:off x="3502045" y="5518932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7" name="Straight Connector 256"/>
              <p:cNvCxnSpPr/>
              <p:nvPr/>
            </p:nvCxnSpPr>
            <p:spPr bwMode="auto">
              <a:xfrm flipV="1">
                <a:off x="3504988" y="5599418"/>
                <a:ext cx="215758" cy="80478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48" name="Straight Connector 247"/>
            <p:cNvCxnSpPr/>
            <p:nvPr/>
          </p:nvCxnSpPr>
          <p:spPr bwMode="auto">
            <a:xfrm>
              <a:off x="3493004" y="6325484"/>
              <a:ext cx="215758" cy="80486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9" name="Straight Connector 248"/>
            <p:cNvCxnSpPr/>
            <p:nvPr/>
          </p:nvCxnSpPr>
          <p:spPr bwMode="auto">
            <a:xfrm flipV="1">
              <a:off x="3493004" y="6405969"/>
              <a:ext cx="215758" cy="80479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250" name="Group 249"/>
            <p:cNvGrpSpPr/>
            <p:nvPr/>
          </p:nvGrpSpPr>
          <p:grpSpPr>
            <a:xfrm>
              <a:off x="3496638" y="5357968"/>
              <a:ext cx="215758" cy="160964"/>
              <a:chOff x="3493213" y="5518932"/>
              <a:chExt cx="215758" cy="160964"/>
            </a:xfrm>
          </p:grpSpPr>
          <p:cxnSp>
            <p:nvCxnSpPr>
              <p:cNvPr id="254" name="Straight Connector 253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51" name="Group 250"/>
            <p:cNvGrpSpPr/>
            <p:nvPr/>
          </p:nvGrpSpPr>
          <p:grpSpPr>
            <a:xfrm>
              <a:off x="3491501" y="5195029"/>
              <a:ext cx="215758" cy="160964"/>
              <a:chOff x="3493213" y="5518932"/>
              <a:chExt cx="215758" cy="160964"/>
            </a:xfrm>
          </p:grpSpPr>
          <p:cxnSp>
            <p:nvCxnSpPr>
              <p:cNvPr id="252" name="Straight Connector 251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97" name="Group 296"/>
          <p:cNvGrpSpPr/>
          <p:nvPr/>
        </p:nvGrpSpPr>
        <p:grpSpPr>
          <a:xfrm rot="16200000">
            <a:off x="3511087" y="3328116"/>
            <a:ext cx="180822" cy="363571"/>
            <a:chOff x="3491501" y="5195029"/>
            <a:chExt cx="220895" cy="1291419"/>
          </a:xfrm>
        </p:grpSpPr>
        <p:grpSp>
          <p:nvGrpSpPr>
            <p:cNvPr id="298" name="Group 297"/>
            <p:cNvGrpSpPr/>
            <p:nvPr/>
          </p:nvGrpSpPr>
          <p:grpSpPr>
            <a:xfrm>
              <a:off x="3493213" y="5518932"/>
              <a:ext cx="215758" cy="160964"/>
              <a:chOff x="3493213" y="5518932"/>
              <a:chExt cx="215758" cy="160964"/>
            </a:xfrm>
          </p:grpSpPr>
          <p:cxnSp>
            <p:nvCxnSpPr>
              <p:cNvPr id="319" name="Straight Connector 318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0" name="Straight Connector 319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299" name="Group 298"/>
            <p:cNvGrpSpPr/>
            <p:nvPr/>
          </p:nvGrpSpPr>
          <p:grpSpPr>
            <a:xfrm>
              <a:off x="3493213" y="5679896"/>
              <a:ext cx="215758" cy="160964"/>
              <a:chOff x="3493213" y="5518932"/>
              <a:chExt cx="215758" cy="160964"/>
            </a:xfrm>
          </p:grpSpPr>
          <p:cxnSp>
            <p:nvCxnSpPr>
              <p:cNvPr id="317" name="Straight Connector 316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8" name="Straight Connector 317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00" name="Group 299"/>
            <p:cNvGrpSpPr/>
            <p:nvPr/>
          </p:nvGrpSpPr>
          <p:grpSpPr>
            <a:xfrm>
              <a:off x="3496638" y="5840860"/>
              <a:ext cx="215758" cy="160964"/>
              <a:chOff x="3493213" y="5518932"/>
              <a:chExt cx="215758" cy="160964"/>
            </a:xfrm>
          </p:grpSpPr>
          <p:cxnSp>
            <p:nvCxnSpPr>
              <p:cNvPr id="315" name="Straight Connector 314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6" name="Straight Connector 315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01" name="Group 300"/>
            <p:cNvGrpSpPr/>
            <p:nvPr/>
          </p:nvGrpSpPr>
          <p:grpSpPr>
            <a:xfrm>
              <a:off x="3493213" y="6003541"/>
              <a:ext cx="215758" cy="160964"/>
              <a:chOff x="3493213" y="5518932"/>
              <a:chExt cx="215758" cy="160964"/>
            </a:xfrm>
          </p:grpSpPr>
          <p:cxnSp>
            <p:nvCxnSpPr>
              <p:cNvPr id="313" name="Straight Connector 312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Straight Connector 313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02" name="Group 301"/>
            <p:cNvGrpSpPr/>
            <p:nvPr/>
          </p:nvGrpSpPr>
          <p:grpSpPr>
            <a:xfrm>
              <a:off x="3493484" y="6164520"/>
              <a:ext cx="218701" cy="160964"/>
              <a:chOff x="3502045" y="5518932"/>
              <a:chExt cx="218701" cy="160964"/>
            </a:xfrm>
          </p:grpSpPr>
          <p:cxnSp>
            <p:nvCxnSpPr>
              <p:cNvPr id="311" name="Straight Connector 310"/>
              <p:cNvCxnSpPr/>
              <p:nvPr/>
            </p:nvCxnSpPr>
            <p:spPr bwMode="auto">
              <a:xfrm>
                <a:off x="3502045" y="5518932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Straight Connector 311"/>
              <p:cNvCxnSpPr/>
              <p:nvPr/>
            </p:nvCxnSpPr>
            <p:spPr bwMode="auto">
              <a:xfrm flipV="1">
                <a:off x="3504988" y="5599418"/>
                <a:ext cx="215758" cy="80478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03" name="Straight Connector 302"/>
            <p:cNvCxnSpPr/>
            <p:nvPr/>
          </p:nvCxnSpPr>
          <p:spPr bwMode="auto">
            <a:xfrm>
              <a:off x="3493004" y="6325484"/>
              <a:ext cx="215758" cy="80486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4" name="Straight Connector 303"/>
            <p:cNvCxnSpPr/>
            <p:nvPr/>
          </p:nvCxnSpPr>
          <p:spPr bwMode="auto">
            <a:xfrm flipV="1">
              <a:off x="3493004" y="6405969"/>
              <a:ext cx="215758" cy="80479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05" name="Group 304"/>
            <p:cNvGrpSpPr/>
            <p:nvPr/>
          </p:nvGrpSpPr>
          <p:grpSpPr>
            <a:xfrm>
              <a:off x="3496638" y="5357968"/>
              <a:ext cx="215758" cy="160964"/>
              <a:chOff x="3493213" y="5518932"/>
              <a:chExt cx="215758" cy="160964"/>
            </a:xfrm>
          </p:grpSpPr>
          <p:cxnSp>
            <p:nvCxnSpPr>
              <p:cNvPr id="309" name="Straight Connector 308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0" name="Straight Connector 309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06" name="Group 305"/>
            <p:cNvGrpSpPr/>
            <p:nvPr/>
          </p:nvGrpSpPr>
          <p:grpSpPr>
            <a:xfrm>
              <a:off x="3491501" y="5195029"/>
              <a:ext cx="215758" cy="160964"/>
              <a:chOff x="3493213" y="5518932"/>
              <a:chExt cx="215758" cy="160964"/>
            </a:xfrm>
          </p:grpSpPr>
          <p:cxnSp>
            <p:nvCxnSpPr>
              <p:cNvPr id="307" name="Straight Connector 306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8" name="Straight Connector 307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323" name="Straight Connector 322"/>
          <p:cNvCxnSpPr/>
          <p:nvPr/>
        </p:nvCxnSpPr>
        <p:spPr bwMode="auto">
          <a:xfrm flipV="1">
            <a:off x="3783285" y="3999465"/>
            <a:ext cx="0" cy="286694"/>
          </a:xfrm>
          <a:prstGeom prst="line">
            <a:avLst/>
          </a:prstGeom>
          <a:solidFill>
            <a:srgbClr val="FF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5" name="Straight Connector 324"/>
          <p:cNvCxnSpPr/>
          <p:nvPr/>
        </p:nvCxnSpPr>
        <p:spPr bwMode="auto">
          <a:xfrm>
            <a:off x="3783251" y="3592388"/>
            <a:ext cx="110655" cy="0"/>
          </a:xfrm>
          <a:prstGeom prst="line">
            <a:avLst/>
          </a:prstGeom>
          <a:solidFill>
            <a:srgbClr val="FF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6" name="Straight Connector 325"/>
          <p:cNvCxnSpPr/>
          <p:nvPr/>
        </p:nvCxnSpPr>
        <p:spPr bwMode="auto">
          <a:xfrm>
            <a:off x="3783142" y="4003423"/>
            <a:ext cx="110655" cy="0"/>
          </a:xfrm>
          <a:prstGeom prst="line">
            <a:avLst/>
          </a:prstGeom>
          <a:solidFill>
            <a:srgbClr val="FF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7" name="Group 326"/>
          <p:cNvGrpSpPr/>
          <p:nvPr/>
        </p:nvGrpSpPr>
        <p:grpSpPr>
          <a:xfrm rot="16200000">
            <a:off x="3511087" y="3331728"/>
            <a:ext cx="180822" cy="363571"/>
            <a:chOff x="3491501" y="5195029"/>
            <a:chExt cx="220895" cy="1291419"/>
          </a:xfrm>
        </p:grpSpPr>
        <p:grpSp>
          <p:nvGrpSpPr>
            <p:cNvPr id="328" name="Group 327"/>
            <p:cNvGrpSpPr/>
            <p:nvPr/>
          </p:nvGrpSpPr>
          <p:grpSpPr>
            <a:xfrm>
              <a:off x="3493213" y="5518932"/>
              <a:ext cx="215758" cy="160964"/>
              <a:chOff x="3493213" y="5518932"/>
              <a:chExt cx="215758" cy="160964"/>
            </a:xfrm>
          </p:grpSpPr>
          <p:cxnSp>
            <p:nvCxnSpPr>
              <p:cNvPr id="349" name="Straight Connector 348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0" name="Straight Connector 349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29" name="Group 328"/>
            <p:cNvGrpSpPr/>
            <p:nvPr/>
          </p:nvGrpSpPr>
          <p:grpSpPr>
            <a:xfrm>
              <a:off x="3493213" y="5679896"/>
              <a:ext cx="215758" cy="160964"/>
              <a:chOff x="3493213" y="5518932"/>
              <a:chExt cx="215758" cy="160964"/>
            </a:xfrm>
          </p:grpSpPr>
          <p:cxnSp>
            <p:nvCxnSpPr>
              <p:cNvPr id="347" name="Straight Connector 346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8" name="Straight Connector 347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0" name="Group 329"/>
            <p:cNvGrpSpPr/>
            <p:nvPr/>
          </p:nvGrpSpPr>
          <p:grpSpPr>
            <a:xfrm>
              <a:off x="3496638" y="5840860"/>
              <a:ext cx="215758" cy="160964"/>
              <a:chOff x="3493213" y="5518932"/>
              <a:chExt cx="215758" cy="160964"/>
            </a:xfrm>
          </p:grpSpPr>
          <p:cxnSp>
            <p:nvCxnSpPr>
              <p:cNvPr id="345" name="Straight Connector 344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6" name="Straight Connector 345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1" name="Group 330"/>
            <p:cNvGrpSpPr/>
            <p:nvPr/>
          </p:nvGrpSpPr>
          <p:grpSpPr>
            <a:xfrm>
              <a:off x="3493213" y="6003541"/>
              <a:ext cx="215758" cy="160964"/>
              <a:chOff x="3493213" y="5518932"/>
              <a:chExt cx="215758" cy="160964"/>
            </a:xfrm>
          </p:grpSpPr>
          <p:cxnSp>
            <p:nvCxnSpPr>
              <p:cNvPr id="343" name="Straight Connector 342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4" name="Straight Connector 343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2" name="Group 331"/>
            <p:cNvGrpSpPr/>
            <p:nvPr/>
          </p:nvGrpSpPr>
          <p:grpSpPr>
            <a:xfrm>
              <a:off x="3493484" y="6164520"/>
              <a:ext cx="218701" cy="160964"/>
              <a:chOff x="3502045" y="5518932"/>
              <a:chExt cx="218701" cy="160964"/>
            </a:xfrm>
          </p:grpSpPr>
          <p:cxnSp>
            <p:nvCxnSpPr>
              <p:cNvPr id="341" name="Straight Connector 340"/>
              <p:cNvCxnSpPr/>
              <p:nvPr/>
            </p:nvCxnSpPr>
            <p:spPr bwMode="auto">
              <a:xfrm>
                <a:off x="3502045" y="5518932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2" name="Straight Connector 341"/>
              <p:cNvCxnSpPr/>
              <p:nvPr/>
            </p:nvCxnSpPr>
            <p:spPr bwMode="auto">
              <a:xfrm flipV="1">
                <a:off x="3504988" y="5599418"/>
                <a:ext cx="215758" cy="80478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333" name="Straight Connector 332"/>
            <p:cNvCxnSpPr/>
            <p:nvPr/>
          </p:nvCxnSpPr>
          <p:spPr bwMode="auto">
            <a:xfrm>
              <a:off x="3493004" y="6325484"/>
              <a:ext cx="215758" cy="80486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3493004" y="6405969"/>
              <a:ext cx="215758" cy="80479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35" name="Group 334"/>
            <p:cNvGrpSpPr/>
            <p:nvPr/>
          </p:nvGrpSpPr>
          <p:grpSpPr>
            <a:xfrm>
              <a:off x="3496638" y="5357968"/>
              <a:ext cx="215758" cy="160964"/>
              <a:chOff x="3493213" y="5518932"/>
              <a:chExt cx="215758" cy="160964"/>
            </a:xfrm>
          </p:grpSpPr>
          <p:cxnSp>
            <p:nvCxnSpPr>
              <p:cNvPr id="339" name="Straight Connector 338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0" name="Straight Connector 339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336" name="Group 335"/>
            <p:cNvGrpSpPr/>
            <p:nvPr/>
          </p:nvGrpSpPr>
          <p:grpSpPr>
            <a:xfrm>
              <a:off x="3491501" y="5195029"/>
              <a:ext cx="215758" cy="160964"/>
              <a:chOff x="3493213" y="5518932"/>
              <a:chExt cx="215758" cy="160964"/>
            </a:xfrm>
          </p:grpSpPr>
          <p:cxnSp>
            <p:nvCxnSpPr>
              <p:cNvPr id="337" name="Straight Connector 336"/>
              <p:cNvCxnSpPr/>
              <p:nvPr/>
            </p:nvCxnSpPr>
            <p:spPr bwMode="auto">
              <a:xfrm>
                <a:off x="3493213" y="5518932"/>
                <a:ext cx="215758" cy="80484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8" name="Straight Connector 337"/>
              <p:cNvCxnSpPr/>
              <p:nvPr/>
            </p:nvCxnSpPr>
            <p:spPr bwMode="auto">
              <a:xfrm flipV="1">
                <a:off x="3493213" y="5599416"/>
                <a:ext cx="215758" cy="80480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351" name="Straight Connector 350"/>
          <p:cNvCxnSpPr/>
          <p:nvPr/>
        </p:nvCxnSpPr>
        <p:spPr bwMode="auto">
          <a:xfrm>
            <a:off x="3783251" y="3596000"/>
            <a:ext cx="110655" cy="0"/>
          </a:xfrm>
          <a:prstGeom prst="line">
            <a:avLst/>
          </a:prstGeom>
          <a:solidFill>
            <a:srgbClr val="FF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2" name="Straight Connector 351"/>
          <p:cNvCxnSpPr/>
          <p:nvPr/>
        </p:nvCxnSpPr>
        <p:spPr bwMode="auto">
          <a:xfrm>
            <a:off x="3783142" y="4007034"/>
            <a:ext cx="110655" cy="0"/>
          </a:xfrm>
          <a:prstGeom prst="line">
            <a:avLst/>
          </a:prstGeom>
          <a:solidFill>
            <a:srgbClr val="FF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04" name="Group 403"/>
          <p:cNvGrpSpPr/>
          <p:nvPr/>
        </p:nvGrpSpPr>
        <p:grpSpPr>
          <a:xfrm flipH="1">
            <a:off x="669044" y="3419635"/>
            <a:ext cx="474228" cy="1038082"/>
            <a:chOff x="3572078" y="2568752"/>
            <a:chExt cx="474228" cy="1122237"/>
          </a:xfrm>
        </p:grpSpPr>
        <p:grpSp>
          <p:nvGrpSpPr>
            <p:cNvPr id="353" name="Group 352"/>
            <p:cNvGrpSpPr/>
            <p:nvPr/>
          </p:nvGrpSpPr>
          <p:grpSpPr>
            <a:xfrm rot="5400000">
              <a:off x="3656123" y="3411463"/>
              <a:ext cx="195481" cy="363571"/>
              <a:chOff x="3491501" y="5195029"/>
              <a:chExt cx="220895" cy="1291419"/>
            </a:xfrm>
          </p:grpSpPr>
          <p:grpSp>
            <p:nvGrpSpPr>
              <p:cNvPr id="354" name="Group 353"/>
              <p:cNvGrpSpPr/>
              <p:nvPr/>
            </p:nvGrpSpPr>
            <p:grpSpPr>
              <a:xfrm>
                <a:off x="3493213" y="5518932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75" name="Straight Connector 374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76" name="Straight Connector 375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55" name="Group 354"/>
              <p:cNvGrpSpPr/>
              <p:nvPr/>
            </p:nvGrpSpPr>
            <p:grpSpPr>
              <a:xfrm>
                <a:off x="3493213" y="5679896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73" name="Straight Connector 372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74" name="Straight Connector 373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56" name="Group 355"/>
              <p:cNvGrpSpPr/>
              <p:nvPr/>
            </p:nvGrpSpPr>
            <p:grpSpPr>
              <a:xfrm>
                <a:off x="3496638" y="5840860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71" name="Straight Connector 370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72" name="Straight Connector 371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57" name="Group 356"/>
              <p:cNvGrpSpPr/>
              <p:nvPr/>
            </p:nvGrpSpPr>
            <p:grpSpPr>
              <a:xfrm>
                <a:off x="3493213" y="6003541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69" name="Straight Connector 368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70" name="Straight Connector 369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58" name="Group 357"/>
              <p:cNvGrpSpPr/>
              <p:nvPr/>
            </p:nvGrpSpPr>
            <p:grpSpPr>
              <a:xfrm>
                <a:off x="3493484" y="6164520"/>
                <a:ext cx="218701" cy="160964"/>
                <a:chOff x="3502045" y="5518932"/>
                <a:chExt cx="218701" cy="160964"/>
              </a:xfrm>
            </p:grpSpPr>
            <p:cxnSp>
              <p:nvCxnSpPr>
                <p:cNvPr id="367" name="Straight Connector 366"/>
                <p:cNvCxnSpPr/>
                <p:nvPr/>
              </p:nvCxnSpPr>
              <p:spPr bwMode="auto">
                <a:xfrm>
                  <a:off x="3502045" y="5518932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68" name="Straight Connector 367"/>
                <p:cNvCxnSpPr/>
                <p:nvPr/>
              </p:nvCxnSpPr>
              <p:spPr bwMode="auto">
                <a:xfrm flipV="1">
                  <a:off x="3504988" y="5599418"/>
                  <a:ext cx="215758" cy="80478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59" name="Straight Connector 358"/>
              <p:cNvCxnSpPr/>
              <p:nvPr/>
            </p:nvCxnSpPr>
            <p:spPr bwMode="auto">
              <a:xfrm>
                <a:off x="3493004" y="6325484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0" name="Straight Connector 359"/>
              <p:cNvCxnSpPr/>
              <p:nvPr/>
            </p:nvCxnSpPr>
            <p:spPr bwMode="auto">
              <a:xfrm flipV="1">
                <a:off x="3493004" y="6405969"/>
                <a:ext cx="215758" cy="80479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361" name="Group 360"/>
              <p:cNvGrpSpPr/>
              <p:nvPr/>
            </p:nvGrpSpPr>
            <p:grpSpPr>
              <a:xfrm>
                <a:off x="3496638" y="5357968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65" name="Straight Connector 364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66" name="Straight Connector 365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62" name="Group 361"/>
              <p:cNvGrpSpPr/>
              <p:nvPr/>
            </p:nvGrpSpPr>
            <p:grpSpPr>
              <a:xfrm>
                <a:off x="3491501" y="5195029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63" name="Straight Connector 362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64" name="Straight Connector 363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cxnSp>
          <p:nvCxnSpPr>
            <p:cNvPr id="377" name="Straight Connector 376"/>
            <p:cNvCxnSpPr/>
            <p:nvPr/>
          </p:nvCxnSpPr>
          <p:spPr bwMode="auto">
            <a:xfrm flipV="1">
              <a:off x="3935685" y="3191839"/>
              <a:ext cx="0" cy="30993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378" name="Group 377"/>
            <p:cNvGrpSpPr/>
            <p:nvPr/>
          </p:nvGrpSpPr>
          <p:grpSpPr>
            <a:xfrm rot="16200000">
              <a:off x="3656158" y="2484707"/>
              <a:ext cx="195481" cy="363571"/>
              <a:chOff x="3491501" y="5195029"/>
              <a:chExt cx="220895" cy="1291419"/>
            </a:xfrm>
          </p:grpSpPr>
          <p:grpSp>
            <p:nvGrpSpPr>
              <p:cNvPr id="379" name="Group 378"/>
              <p:cNvGrpSpPr/>
              <p:nvPr/>
            </p:nvGrpSpPr>
            <p:grpSpPr>
              <a:xfrm>
                <a:off x="3493213" y="5518932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400" name="Straight Connector 399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401" name="Straight Connector 400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80" name="Group 379"/>
              <p:cNvGrpSpPr/>
              <p:nvPr/>
            </p:nvGrpSpPr>
            <p:grpSpPr>
              <a:xfrm>
                <a:off x="3493213" y="5679896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98" name="Straight Connector 397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99" name="Straight Connector 398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81" name="Group 380"/>
              <p:cNvGrpSpPr/>
              <p:nvPr/>
            </p:nvGrpSpPr>
            <p:grpSpPr>
              <a:xfrm>
                <a:off x="3496638" y="5840860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96" name="Straight Connector 395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97" name="Straight Connector 396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82" name="Group 381"/>
              <p:cNvGrpSpPr/>
              <p:nvPr/>
            </p:nvGrpSpPr>
            <p:grpSpPr>
              <a:xfrm>
                <a:off x="3493213" y="6003541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94" name="Straight Connector 393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95" name="Straight Connector 394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83" name="Group 382"/>
              <p:cNvGrpSpPr/>
              <p:nvPr/>
            </p:nvGrpSpPr>
            <p:grpSpPr>
              <a:xfrm>
                <a:off x="3493484" y="6164520"/>
                <a:ext cx="218701" cy="160964"/>
                <a:chOff x="3502045" y="5518932"/>
                <a:chExt cx="218701" cy="160964"/>
              </a:xfrm>
            </p:grpSpPr>
            <p:cxnSp>
              <p:nvCxnSpPr>
                <p:cNvPr id="392" name="Straight Connector 391"/>
                <p:cNvCxnSpPr/>
                <p:nvPr/>
              </p:nvCxnSpPr>
              <p:spPr bwMode="auto">
                <a:xfrm>
                  <a:off x="3502045" y="5518932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93" name="Straight Connector 392"/>
                <p:cNvCxnSpPr/>
                <p:nvPr/>
              </p:nvCxnSpPr>
              <p:spPr bwMode="auto">
                <a:xfrm flipV="1">
                  <a:off x="3504988" y="5599418"/>
                  <a:ext cx="215758" cy="80478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384" name="Straight Connector 383"/>
              <p:cNvCxnSpPr/>
              <p:nvPr/>
            </p:nvCxnSpPr>
            <p:spPr bwMode="auto">
              <a:xfrm>
                <a:off x="3493004" y="6325484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5" name="Straight Connector 384"/>
              <p:cNvCxnSpPr/>
              <p:nvPr/>
            </p:nvCxnSpPr>
            <p:spPr bwMode="auto">
              <a:xfrm flipV="1">
                <a:off x="3493004" y="6405969"/>
                <a:ext cx="215758" cy="80479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386" name="Group 385"/>
              <p:cNvGrpSpPr/>
              <p:nvPr/>
            </p:nvGrpSpPr>
            <p:grpSpPr>
              <a:xfrm>
                <a:off x="3496638" y="5357968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90" name="Straight Connector 389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91" name="Straight Connector 390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387" name="Group 386"/>
              <p:cNvGrpSpPr/>
              <p:nvPr/>
            </p:nvGrpSpPr>
            <p:grpSpPr>
              <a:xfrm>
                <a:off x="3491501" y="5195029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388" name="Straight Connector 387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389" name="Straight Connector 388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cxnSp>
          <p:nvCxnSpPr>
            <p:cNvPr id="402" name="Straight Connector 401"/>
            <p:cNvCxnSpPr/>
            <p:nvPr/>
          </p:nvCxnSpPr>
          <p:spPr bwMode="auto">
            <a:xfrm>
              <a:off x="3935651" y="2755666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3" name="Straight Connector 402"/>
            <p:cNvCxnSpPr/>
            <p:nvPr/>
          </p:nvCxnSpPr>
          <p:spPr bwMode="auto">
            <a:xfrm>
              <a:off x="3935542" y="3200022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" name="Group 7"/>
          <p:cNvGrpSpPr/>
          <p:nvPr/>
        </p:nvGrpSpPr>
        <p:grpSpPr>
          <a:xfrm>
            <a:off x="253431" y="5462300"/>
            <a:ext cx="7923086" cy="1349199"/>
            <a:chOff x="253431" y="5462300"/>
            <a:chExt cx="7923086" cy="1349199"/>
          </a:xfrm>
        </p:grpSpPr>
        <p:cxnSp>
          <p:nvCxnSpPr>
            <p:cNvPr id="44" name="Straight Arrow Connector 43"/>
            <p:cNvCxnSpPr/>
            <p:nvPr/>
          </p:nvCxnSpPr>
          <p:spPr bwMode="auto">
            <a:xfrm>
              <a:off x="933236" y="5653116"/>
              <a:ext cx="7243281" cy="0"/>
            </a:xfrm>
            <a:prstGeom prst="straightConnector1">
              <a:avLst/>
            </a:prstGeom>
            <a:solidFill>
              <a:srgbClr val="FFFFCC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520152" y="5462300"/>
              <a:ext cx="3585680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Rectangle 48"/>
            <p:cNvSpPr/>
            <p:nvPr/>
          </p:nvSpPr>
          <p:spPr bwMode="auto">
            <a:xfrm>
              <a:off x="1957826" y="585528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2123925" y="585528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2290024" y="585528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2456123" y="585528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2622222" y="585528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38571" y="6232341"/>
              <a:ext cx="1181528" cy="326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j-lt"/>
                </a:rPr>
                <a:t>sensors</a:t>
              </a:r>
              <a:endParaRPr lang="en-US" sz="1800" dirty="0">
                <a:latin typeface="+mj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55141" y="5471386"/>
              <a:ext cx="863029" cy="326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solidFill>
                    <a:srgbClr val="FF0000"/>
                  </a:solidFill>
                </a:rPr>
                <a:t>beam</a:t>
              </a:r>
              <a:endParaRPr lang="en-US" sz="18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 bwMode="auto">
            <a:xfrm>
              <a:off x="931526" y="5806071"/>
              <a:ext cx="7243281" cy="0"/>
            </a:xfrm>
            <a:prstGeom prst="straightConnector1">
              <a:avLst/>
            </a:prstGeom>
            <a:solidFill>
              <a:srgbClr val="FFFFCC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TextBox 56"/>
            <p:cNvSpPr txBox="1"/>
            <p:nvPr/>
          </p:nvSpPr>
          <p:spPr>
            <a:xfrm>
              <a:off x="253431" y="5624342"/>
              <a:ext cx="863029" cy="326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solidFill>
                    <a:srgbClr val="FF0000"/>
                  </a:solidFill>
                </a:rPr>
                <a:t>diff. p</a:t>
              </a:r>
              <a:endParaRPr lang="en-US" sz="18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>
              <a:off x="1877346" y="5855289"/>
              <a:ext cx="902413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 flipV="1">
              <a:off x="1877345" y="5855291"/>
              <a:ext cx="1" cy="687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772913" y="5853299"/>
              <a:ext cx="1" cy="68981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Elbow Connector 93"/>
            <p:cNvCxnSpPr/>
            <p:nvPr/>
          </p:nvCxnSpPr>
          <p:spPr bwMode="auto">
            <a:xfrm rot="10800000">
              <a:off x="610344" y="5855290"/>
              <a:ext cx="1181529" cy="218831"/>
            </a:xfrm>
            <a:prstGeom prst="bentConnector3">
              <a:avLst>
                <a:gd name="adj1" fmla="val -1304"/>
              </a:avLst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30" name="Group 129"/>
            <p:cNvGrpSpPr/>
            <p:nvPr/>
          </p:nvGrpSpPr>
          <p:grpSpPr>
            <a:xfrm flipH="1">
              <a:off x="1612527" y="6081085"/>
              <a:ext cx="201780" cy="321543"/>
              <a:chOff x="3490060" y="5195029"/>
              <a:chExt cx="228013" cy="1291419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3493213" y="5518932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03" name="Straight Connector 102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7" name="Straight Connector 106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09" name="Group 108"/>
              <p:cNvGrpSpPr/>
              <p:nvPr/>
            </p:nvGrpSpPr>
            <p:grpSpPr>
              <a:xfrm>
                <a:off x="3493213" y="5679896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10" name="Straight Connector 109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1" name="Straight Connector 110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12" name="Group 111"/>
              <p:cNvGrpSpPr/>
              <p:nvPr/>
            </p:nvGrpSpPr>
            <p:grpSpPr>
              <a:xfrm>
                <a:off x="3496638" y="5840860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13" name="Straight Connector 112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4" name="Straight Connector 113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15" name="Group 114"/>
              <p:cNvGrpSpPr/>
              <p:nvPr/>
            </p:nvGrpSpPr>
            <p:grpSpPr>
              <a:xfrm>
                <a:off x="3493213" y="6003541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16" name="Straight Connector 115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7" name="Straight Connector 116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18" name="Group 117"/>
              <p:cNvGrpSpPr/>
              <p:nvPr/>
            </p:nvGrpSpPr>
            <p:grpSpPr>
              <a:xfrm>
                <a:off x="3490539" y="6164520"/>
                <a:ext cx="227534" cy="160964"/>
                <a:chOff x="3499100" y="5518932"/>
                <a:chExt cx="227534" cy="160964"/>
              </a:xfrm>
            </p:grpSpPr>
            <p:cxnSp>
              <p:nvCxnSpPr>
                <p:cNvPr id="119" name="Straight Connector 118"/>
                <p:cNvCxnSpPr/>
                <p:nvPr/>
              </p:nvCxnSpPr>
              <p:spPr bwMode="auto">
                <a:xfrm>
                  <a:off x="3499100" y="5518932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0" name="Straight Connector 119"/>
                <p:cNvCxnSpPr/>
                <p:nvPr/>
              </p:nvCxnSpPr>
              <p:spPr bwMode="auto">
                <a:xfrm flipV="1">
                  <a:off x="3510876" y="5599418"/>
                  <a:ext cx="215758" cy="80478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22" name="Straight Connector 121"/>
              <p:cNvCxnSpPr/>
              <p:nvPr/>
            </p:nvCxnSpPr>
            <p:spPr bwMode="auto">
              <a:xfrm>
                <a:off x="3490060" y="6325484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23" name="Straight Connector 122"/>
              <p:cNvCxnSpPr/>
              <p:nvPr/>
            </p:nvCxnSpPr>
            <p:spPr bwMode="auto">
              <a:xfrm flipV="1">
                <a:off x="3501834" y="6405969"/>
                <a:ext cx="215758" cy="80479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24" name="Group 123"/>
              <p:cNvGrpSpPr/>
              <p:nvPr/>
            </p:nvGrpSpPr>
            <p:grpSpPr>
              <a:xfrm>
                <a:off x="3496638" y="5357968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25" name="Straight Connector 124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6" name="Straight Connector 125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27" name="Group 126"/>
              <p:cNvGrpSpPr/>
              <p:nvPr/>
            </p:nvGrpSpPr>
            <p:grpSpPr>
              <a:xfrm>
                <a:off x="3491501" y="5195029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28" name="Straight Connector 127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9" name="Straight Connector 128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134" name="Group 133"/>
            <p:cNvGrpSpPr/>
            <p:nvPr/>
          </p:nvGrpSpPr>
          <p:grpSpPr>
            <a:xfrm>
              <a:off x="2837341" y="6083257"/>
              <a:ext cx="195481" cy="321543"/>
              <a:chOff x="3491501" y="5195029"/>
              <a:chExt cx="220895" cy="1291419"/>
            </a:xfrm>
          </p:grpSpPr>
          <p:grpSp>
            <p:nvGrpSpPr>
              <p:cNvPr id="135" name="Group 134"/>
              <p:cNvGrpSpPr/>
              <p:nvPr/>
            </p:nvGrpSpPr>
            <p:grpSpPr>
              <a:xfrm>
                <a:off x="3493213" y="5518932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56" name="Straight Connector 155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7" name="Straight Connector 156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6" name="Group 135"/>
              <p:cNvGrpSpPr/>
              <p:nvPr/>
            </p:nvGrpSpPr>
            <p:grpSpPr>
              <a:xfrm>
                <a:off x="3493213" y="5679896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54" name="Straight Connector 153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5" name="Straight Connector 154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7" name="Group 136"/>
              <p:cNvGrpSpPr/>
              <p:nvPr/>
            </p:nvGrpSpPr>
            <p:grpSpPr>
              <a:xfrm>
                <a:off x="3496638" y="5840860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52" name="Straight Connector 151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3" name="Straight Connector 152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8" name="Group 137"/>
              <p:cNvGrpSpPr/>
              <p:nvPr/>
            </p:nvGrpSpPr>
            <p:grpSpPr>
              <a:xfrm>
                <a:off x="3493213" y="6003541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50" name="Straight Connector 149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51" name="Straight Connector 150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39" name="Group 138"/>
              <p:cNvGrpSpPr/>
              <p:nvPr/>
            </p:nvGrpSpPr>
            <p:grpSpPr>
              <a:xfrm>
                <a:off x="3493484" y="6164520"/>
                <a:ext cx="218701" cy="160964"/>
                <a:chOff x="3502045" y="5518932"/>
                <a:chExt cx="218701" cy="160964"/>
              </a:xfrm>
            </p:grpSpPr>
            <p:cxnSp>
              <p:nvCxnSpPr>
                <p:cNvPr id="148" name="Straight Connector 147"/>
                <p:cNvCxnSpPr/>
                <p:nvPr/>
              </p:nvCxnSpPr>
              <p:spPr bwMode="auto">
                <a:xfrm>
                  <a:off x="3502045" y="5518932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9" name="Straight Connector 148"/>
                <p:cNvCxnSpPr/>
                <p:nvPr/>
              </p:nvCxnSpPr>
              <p:spPr bwMode="auto">
                <a:xfrm flipV="1">
                  <a:off x="3504988" y="5599418"/>
                  <a:ext cx="215758" cy="80478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40" name="Straight Connector 139"/>
              <p:cNvCxnSpPr/>
              <p:nvPr/>
            </p:nvCxnSpPr>
            <p:spPr bwMode="auto">
              <a:xfrm>
                <a:off x="3493004" y="6325484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Straight Connector 140"/>
              <p:cNvCxnSpPr/>
              <p:nvPr/>
            </p:nvCxnSpPr>
            <p:spPr bwMode="auto">
              <a:xfrm flipV="1">
                <a:off x="3493004" y="6405969"/>
                <a:ext cx="215758" cy="80479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42" name="Group 141"/>
              <p:cNvGrpSpPr/>
              <p:nvPr/>
            </p:nvGrpSpPr>
            <p:grpSpPr>
              <a:xfrm>
                <a:off x="3496638" y="5357968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46" name="Straight Connector 145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7" name="Straight Connector 146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43" name="Group 142"/>
              <p:cNvGrpSpPr/>
              <p:nvPr/>
            </p:nvGrpSpPr>
            <p:grpSpPr>
              <a:xfrm>
                <a:off x="3491501" y="5195029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44" name="Straight Connector 143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5" name="Straight Connector 144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cxnSp>
          <p:nvCxnSpPr>
            <p:cNvPr id="158" name="Elbow Connector 157"/>
            <p:cNvCxnSpPr/>
            <p:nvPr/>
          </p:nvCxnSpPr>
          <p:spPr bwMode="auto">
            <a:xfrm rot="10800000" flipH="1">
              <a:off x="2858526" y="5862254"/>
              <a:ext cx="1181529" cy="218831"/>
            </a:xfrm>
            <a:prstGeom prst="bentConnector3">
              <a:avLst>
                <a:gd name="adj1" fmla="val -1304"/>
              </a:avLst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Straight Connector 160"/>
            <p:cNvCxnSpPr/>
            <p:nvPr/>
          </p:nvCxnSpPr>
          <p:spPr bwMode="auto">
            <a:xfrm flipH="1">
              <a:off x="2770308" y="6543115"/>
              <a:ext cx="76200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4" name="Straight Connector 163"/>
            <p:cNvCxnSpPr/>
            <p:nvPr/>
          </p:nvCxnSpPr>
          <p:spPr bwMode="auto">
            <a:xfrm flipV="1">
              <a:off x="2842297" y="6402628"/>
              <a:ext cx="0" cy="14048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Straight Connector 171"/>
            <p:cNvCxnSpPr/>
            <p:nvPr/>
          </p:nvCxnSpPr>
          <p:spPr bwMode="auto">
            <a:xfrm flipH="1">
              <a:off x="1796111" y="6537411"/>
              <a:ext cx="81234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Straight Connector 172"/>
            <p:cNvCxnSpPr/>
            <p:nvPr/>
          </p:nvCxnSpPr>
          <p:spPr bwMode="auto">
            <a:xfrm flipV="1">
              <a:off x="1802320" y="6396924"/>
              <a:ext cx="0" cy="14048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8" name="TextBox 767"/>
            <p:cNvSpPr txBox="1"/>
            <p:nvPr/>
          </p:nvSpPr>
          <p:spPr>
            <a:xfrm>
              <a:off x="1029978" y="6484862"/>
              <a:ext cx="2712378" cy="326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j-lt"/>
                </a:rPr>
                <a:t>RP – parking position</a:t>
              </a:r>
              <a:endParaRPr lang="en-US" sz="1800" dirty="0">
                <a:latin typeface="+mj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94839" y="3302929"/>
            <a:ext cx="3224862" cy="1249084"/>
            <a:chOff x="4594839" y="3302929"/>
            <a:chExt cx="3224862" cy="1249084"/>
          </a:xfrm>
        </p:grpSpPr>
        <p:sp>
          <p:nvSpPr>
            <p:cNvPr id="42" name="Down Arrow 41"/>
            <p:cNvSpPr/>
            <p:nvPr/>
          </p:nvSpPr>
          <p:spPr bwMode="auto">
            <a:xfrm rot="10800000">
              <a:off x="7020680" y="4113261"/>
              <a:ext cx="226890" cy="438752"/>
            </a:xfrm>
            <a:prstGeom prst="downArrow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Down Arrow 42"/>
            <p:cNvSpPr/>
            <p:nvPr/>
          </p:nvSpPr>
          <p:spPr bwMode="auto">
            <a:xfrm rot="10800000">
              <a:off x="5200442" y="4111183"/>
              <a:ext cx="226890" cy="438752"/>
            </a:xfrm>
            <a:prstGeom prst="downArrow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549" name="Group 548"/>
            <p:cNvGrpSpPr/>
            <p:nvPr/>
          </p:nvGrpSpPr>
          <p:grpSpPr>
            <a:xfrm>
              <a:off x="5069033" y="3418262"/>
              <a:ext cx="2277694" cy="1130445"/>
              <a:chOff x="1451458" y="2599362"/>
              <a:chExt cx="2277694" cy="1222087"/>
            </a:xfrm>
          </p:grpSpPr>
          <p:cxnSp>
            <p:nvCxnSpPr>
              <p:cNvPr id="550" name="Straight Connector 549"/>
              <p:cNvCxnSpPr/>
              <p:nvPr/>
            </p:nvCxnSpPr>
            <p:spPr bwMode="auto">
              <a:xfrm>
                <a:off x="1451458" y="2599362"/>
                <a:ext cx="2277694" cy="0"/>
              </a:xfrm>
              <a:prstGeom prst="line">
                <a:avLst/>
              </a:prstGeom>
              <a:solidFill>
                <a:srgbClr val="FFFFCC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1" name="Elbow Connector 550"/>
              <p:cNvCxnSpPr/>
              <p:nvPr/>
            </p:nvCxnSpPr>
            <p:spPr bwMode="auto">
              <a:xfrm>
                <a:off x="3359649" y="3039439"/>
                <a:ext cx="369503" cy="309936"/>
              </a:xfrm>
              <a:prstGeom prst="bentConnector3">
                <a:avLst>
                  <a:gd name="adj1" fmla="val 18945"/>
                </a:avLst>
              </a:prstGeom>
              <a:solidFill>
                <a:srgbClr val="FFFFCC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2" name="Elbow Connector 551"/>
              <p:cNvCxnSpPr/>
              <p:nvPr/>
            </p:nvCxnSpPr>
            <p:spPr bwMode="auto">
              <a:xfrm rot="10800000" flipV="1">
                <a:off x="1451493" y="3039439"/>
                <a:ext cx="1908157" cy="312236"/>
              </a:xfrm>
              <a:prstGeom prst="bentConnector3">
                <a:avLst>
                  <a:gd name="adj1" fmla="val 82886"/>
                </a:avLst>
              </a:prstGeom>
              <a:solidFill>
                <a:srgbClr val="FFFFCC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53" name="Rectangle 552"/>
              <p:cNvSpPr/>
              <p:nvPr/>
            </p:nvSpPr>
            <p:spPr bwMode="auto">
              <a:xfrm>
                <a:off x="2291137" y="3043718"/>
                <a:ext cx="51371" cy="494871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4" name="Rectangle 553"/>
              <p:cNvSpPr/>
              <p:nvPr/>
            </p:nvSpPr>
            <p:spPr bwMode="auto">
              <a:xfrm>
                <a:off x="2457236" y="3043718"/>
                <a:ext cx="51371" cy="494871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5" name="Rectangle 554"/>
              <p:cNvSpPr/>
              <p:nvPr/>
            </p:nvSpPr>
            <p:spPr bwMode="auto">
              <a:xfrm>
                <a:off x="2623335" y="3043718"/>
                <a:ext cx="51371" cy="494871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6" name="Rectangle 555"/>
              <p:cNvSpPr/>
              <p:nvPr/>
            </p:nvSpPr>
            <p:spPr bwMode="auto">
              <a:xfrm>
                <a:off x="2789434" y="3043718"/>
                <a:ext cx="51371" cy="494871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7" name="Rectangle 556"/>
              <p:cNvSpPr/>
              <p:nvPr/>
            </p:nvSpPr>
            <p:spPr bwMode="auto">
              <a:xfrm>
                <a:off x="2955533" y="3043718"/>
                <a:ext cx="51371" cy="494871"/>
              </a:xfrm>
              <a:prstGeom prst="rect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8" name="TextBox 557"/>
              <p:cNvSpPr txBox="1"/>
              <p:nvPr/>
            </p:nvSpPr>
            <p:spPr>
              <a:xfrm>
                <a:off x="2063393" y="3452117"/>
                <a:ext cx="11815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latin typeface="+mj-lt"/>
                  </a:rPr>
                  <a:t>sensors</a:t>
                </a:r>
                <a:endParaRPr lang="en-US" sz="1800" dirty="0">
                  <a:latin typeface="+mj-lt"/>
                </a:endParaRPr>
              </a:p>
            </p:txBody>
          </p:sp>
        </p:grpSp>
        <p:cxnSp>
          <p:nvCxnSpPr>
            <p:cNvPr id="607" name="Straight Connector 606"/>
            <p:cNvCxnSpPr/>
            <p:nvPr/>
          </p:nvCxnSpPr>
          <p:spPr bwMode="auto">
            <a:xfrm flipV="1">
              <a:off x="7709080" y="3990610"/>
              <a:ext cx="0" cy="28669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8" name="Straight Connector 607"/>
            <p:cNvCxnSpPr/>
            <p:nvPr/>
          </p:nvCxnSpPr>
          <p:spPr bwMode="auto">
            <a:xfrm>
              <a:off x="7709046" y="3583534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9" name="Straight Connector 608"/>
            <p:cNvCxnSpPr/>
            <p:nvPr/>
          </p:nvCxnSpPr>
          <p:spPr bwMode="auto">
            <a:xfrm>
              <a:off x="7708937" y="3994569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4" name="Straight Connector 633"/>
            <p:cNvCxnSpPr/>
            <p:nvPr/>
          </p:nvCxnSpPr>
          <p:spPr bwMode="auto">
            <a:xfrm>
              <a:off x="7709046" y="3587145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5" name="Straight Connector 634"/>
            <p:cNvCxnSpPr/>
            <p:nvPr/>
          </p:nvCxnSpPr>
          <p:spPr bwMode="auto">
            <a:xfrm>
              <a:off x="7708937" y="3998180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8" name="Straight Connector 637"/>
            <p:cNvCxnSpPr/>
            <p:nvPr/>
          </p:nvCxnSpPr>
          <p:spPr bwMode="auto">
            <a:xfrm flipH="1" flipV="1">
              <a:off x="4705460" y="3987144"/>
              <a:ext cx="0" cy="28669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0" name="Straight Connector 639"/>
            <p:cNvCxnSpPr/>
            <p:nvPr/>
          </p:nvCxnSpPr>
          <p:spPr bwMode="auto">
            <a:xfrm flipH="1">
              <a:off x="4594839" y="3583678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1" name="Straight Connector 640"/>
            <p:cNvCxnSpPr/>
            <p:nvPr/>
          </p:nvCxnSpPr>
          <p:spPr bwMode="auto">
            <a:xfrm flipH="1">
              <a:off x="4594948" y="3994713"/>
              <a:ext cx="110655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18" name="Group 717"/>
            <p:cNvGrpSpPr/>
            <p:nvPr/>
          </p:nvGrpSpPr>
          <p:grpSpPr>
            <a:xfrm>
              <a:off x="4637050" y="3307172"/>
              <a:ext cx="497377" cy="1086314"/>
              <a:chOff x="4637050" y="2291024"/>
              <a:chExt cx="497377" cy="1174379"/>
            </a:xfrm>
          </p:grpSpPr>
          <p:grpSp>
            <p:nvGrpSpPr>
              <p:cNvPr id="637" name="Group 636"/>
              <p:cNvGrpSpPr/>
              <p:nvPr/>
            </p:nvGrpSpPr>
            <p:grpSpPr>
              <a:xfrm rot="14799967" flipH="1">
                <a:off x="4818477" y="3149452"/>
                <a:ext cx="229688" cy="402213"/>
                <a:chOff x="3491501" y="5195029"/>
                <a:chExt cx="220895" cy="1291419"/>
              </a:xfrm>
            </p:grpSpPr>
            <p:grpSp>
              <p:nvGrpSpPr>
                <p:cNvPr id="665" name="Group 664"/>
                <p:cNvGrpSpPr/>
                <p:nvPr/>
              </p:nvGrpSpPr>
              <p:grpSpPr>
                <a:xfrm>
                  <a:off x="3493213" y="5518932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686" name="Straight Connector 685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87" name="Straight Connector 686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66" name="Group 665"/>
                <p:cNvGrpSpPr/>
                <p:nvPr/>
              </p:nvGrpSpPr>
              <p:grpSpPr>
                <a:xfrm>
                  <a:off x="3493213" y="5679896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684" name="Straight Connector 683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85" name="Straight Connector 684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67" name="Group 666"/>
                <p:cNvGrpSpPr/>
                <p:nvPr/>
              </p:nvGrpSpPr>
              <p:grpSpPr>
                <a:xfrm>
                  <a:off x="3496638" y="5840860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682" name="Straight Connector 681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83" name="Straight Connector 682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68" name="Group 667"/>
                <p:cNvGrpSpPr/>
                <p:nvPr/>
              </p:nvGrpSpPr>
              <p:grpSpPr>
                <a:xfrm>
                  <a:off x="3493213" y="6003541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680" name="Straight Connector 679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81" name="Straight Connector 680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69" name="Group 668"/>
                <p:cNvGrpSpPr/>
                <p:nvPr/>
              </p:nvGrpSpPr>
              <p:grpSpPr>
                <a:xfrm>
                  <a:off x="3493484" y="6164520"/>
                  <a:ext cx="218701" cy="160964"/>
                  <a:chOff x="3502045" y="5518932"/>
                  <a:chExt cx="218701" cy="160964"/>
                </a:xfrm>
              </p:grpSpPr>
              <p:cxnSp>
                <p:nvCxnSpPr>
                  <p:cNvPr id="678" name="Straight Connector 677"/>
                  <p:cNvCxnSpPr/>
                  <p:nvPr/>
                </p:nvCxnSpPr>
                <p:spPr bwMode="auto">
                  <a:xfrm>
                    <a:off x="3502045" y="5518932"/>
                    <a:ext cx="215758" cy="80486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79" name="Straight Connector 678"/>
                  <p:cNvCxnSpPr/>
                  <p:nvPr/>
                </p:nvCxnSpPr>
                <p:spPr bwMode="auto">
                  <a:xfrm flipV="1">
                    <a:off x="3504988" y="5599418"/>
                    <a:ext cx="215758" cy="80478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670" name="Straight Connector 669"/>
                <p:cNvCxnSpPr/>
                <p:nvPr/>
              </p:nvCxnSpPr>
              <p:spPr bwMode="auto">
                <a:xfrm>
                  <a:off x="3493004" y="6325484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71" name="Straight Connector 670"/>
                <p:cNvCxnSpPr/>
                <p:nvPr/>
              </p:nvCxnSpPr>
              <p:spPr bwMode="auto">
                <a:xfrm flipV="1">
                  <a:off x="3493004" y="6405969"/>
                  <a:ext cx="215758" cy="80479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672" name="Group 671"/>
                <p:cNvGrpSpPr/>
                <p:nvPr/>
              </p:nvGrpSpPr>
              <p:grpSpPr>
                <a:xfrm>
                  <a:off x="3496638" y="5357968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676" name="Straight Connector 675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77" name="Straight Connector 676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73" name="Group 672"/>
                <p:cNvGrpSpPr/>
                <p:nvPr/>
              </p:nvGrpSpPr>
              <p:grpSpPr>
                <a:xfrm>
                  <a:off x="3491501" y="5195029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674" name="Straight Connector 673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675" name="Straight Connector 674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grpSp>
            <p:nvGrpSpPr>
              <p:cNvPr id="694" name="Group 693"/>
              <p:cNvGrpSpPr/>
              <p:nvPr/>
            </p:nvGrpSpPr>
            <p:grpSpPr>
              <a:xfrm rot="3923045" flipH="1">
                <a:off x="4727178" y="2200896"/>
                <a:ext cx="229688" cy="409944"/>
                <a:chOff x="3491501" y="5195029"/>
                <a:chExt cx="220895" cy="1291419"/>
              </a:xfrm>
            </p:grpSpPr>
            <p:grpSp>
              <p:nvGrpSpPr>
                <p:cNvPr id="695" name="Group 694"/>
                <p:cNvGrpSpPr/>
                <p:nvPr/>
              </p:nvGrpSpPr>
              <p:grpSpPr>
                <a:xfrm>
                  <a:off x="3493213" y="5518932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16" name="Straight Connector 715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17" name="Straight Connector 716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96" name="Group 695"/>
                <p:cNvGrpSpPr/>
                <p:nvPr/>
              </p:nvGrpSpPr>
              <p:grpSpPr>
                <a:xfrm>
                  <a:off x="3493213" y="5679896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14" name="Straight Connector 713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15" name="Straight Connector 714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97" name="Group 696"/>
                <p:cNvGrpSpPr/>
                <p:nvPr/>
              </p:nvGrpSpPr>
              <p:grpSpPr>
                <a:xfrm>
                  <a:off x="3496638" y="5840860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12" name="Straight Connector 711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13" name="Straight Connector 712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98" name="Group 697"/>
                <p:cNvGrpSpPr/>
                <p:nvPr/>
              </p:nvGrpSpPr>
              <p:grpSpPr>
                <a:xfrm>
                  <a:off x="3493213" y="6003541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10" name="Straight Connector 709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11" name="Straight Connector 710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699" name="Group 698"/>
                <p:cNvGrpSpPr/>
                <p:nvPr/>
              </p:nvGrpSpPr>
              <p:grpSpPr>
                <a:xfrm>
                  <a:off x="3493484" y="6164520"/>
                  <a:ext cx="218701" cy="160964"/>
                  <a:chOff x="3502045" y="5518932"/>
                  <a:chExt cx="218701" cy="160964"/>
                </a:xfrm>
              </p:grpSpPr>
              <p:cxnSp>
                <p:nvCxnSpPr>
                  <p:cNvPr id="708" name="Straight Connector 707"/>
                  <p:cNvCxnSpPr/>
                  <p:nvPr/>
                </p:nvCxnSpPr>
                <p:spPr bwMode="auto">
                  <a:xfrm>
                    <a:off x="3502045" y="5518932"/>
                    <a:ext cx="215758" cy="80486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09" name="Straight Connector 708"/>
                  <p:cNvCxnSpPr/>
                  <p:nvPr/>
                </p:nvCxnSpPr>
                <p:spPr bwMode="auto">
                  <a:xfrm flipV="1">
                    <a:off x="3504988" y="5599418"/>
                    <a:ext cx="215758" cy="80478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700" name="Straight Connector 699"/>
                <p:cNvCxnSpPr/>
                <p:nvPr/>
              </p:nvCxnSpPr>
              <p:spPr bwMode="auto">
                <a:xfrm>
                  <a:off x="3493004" y="6325484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01" name="Straight Connector 700"/>
                <p:cNvCxnSpPr/>
                <p:nvPr/>
              </p:nvCxnSpPr>
              <p:spPr bwMode="auto">
                <a:xfrm flipV="1">
                  <a:off x="3493004" y="6405969"/>
                  <a:ext cx="215758" cy="80479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702" name="Group 701"/>
                <p:cNvGrpSpPr/>
                <p:nvPr/>
              </p:nvGrpSpPr>
              <p:grpSpPr>
                <a:xfrm>
                  <a:off x="3496638" y="5357968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06" name="Straight Connector 705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07" name="Straight Connector 706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03" name="Group 702"/>
                <p:cNvGrpSpPr/>
                <p:nvPr/>
              </p:nvGrpSpPr>
              <p:grpSpPr>
                <a:xfrm>
                  <a:off x="3491501" y="5195029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04" name="Straight Connector 703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05" name="Straight Connector 704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</p:grpSp>
        <p:grpSp>
          <p:nvGrpSpPr>
            <p:cNvPr id="719" name="Group 718"/>
            <p:cNvGrpSpPr/>
            <p:nvPr/>
          </p:nvGrpSpPr>
          <p:grpSpPr>
            <a:xfrm flipH="1">
              <a:off x="7281449" y="3302929"/>
              <a:ext cx="497377" cy="1086314"/>
              <a:chOff x="4637050" y="2291024"/>
              <a:chExt cx="497377" cy="1174379"/>
            </a:xfrm>
          </p:grpSpPr>
          <p:grpSp>
            <p:nvGrpSpPr>
              <p:cNvPr id="720" name="Group 719"/>
              <p:cNvGrpSpPr/>
              <p:nvPr/>
            </p:nvGrpSpPr>
            <p:grpSpPr>
              <a:xfrm rot="14799967" flipH="1">
                <a:off x="4818477" y="3149452"/>
                <a:ext cx="229688" cy="402213"/>
                <a:chOff x="3491501" y="5195029"/>
                <a:chExt cx="220895" cy="1291419"/>
              </a:xfrm>
            </p:grpSpPr>
            <p:grpSp>
              <p:nvGrpSpPr>
                <p:cNvPr id="745" name="Group 744"/>
                <p:cNvGrpSpPr/>
                <p:nvPr/>
              </p:nvGrpSpPr>
              <p:grpSpPr>
                <a:xfrm>
                  <a:off x="3493213" y="5518932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66" name="Straight Connector 765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7" name="Straight Connector 766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46" name="Group 745"/>
                <p:cNvGrpSpPr/>
                <p:nvPr/>
              </p:nvGrpSpPr>
              <p:grpSpPr>
                <a:xfrm>
                  <a:off x="3493213" y="5679896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64" name="Straight Connector 763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5" name="Straight Connector 764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47" name="Group 746"/>
                <p:cNvGrpSpPr/>
                <p:nvPr/>
              </p:nvGrpSpPr>
              <p:grpSpPr>
                <a:xfrm>
                  <a:off x="3496638" y="5840860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62" name="Straight Connector 761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3" name="Straight Connector 762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48" name="Group 747"/>
                <p:cNvGrpSpPr/>
                <p:nvPr/>
              </p:nvGrpSpPr>
              <p:grpSpPr>
                <a:xfrm>
                  <a:off x="3493213" y="6003541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60" name="Straight Connector 759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61" name="Straight Connector 760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49" name="Group 748"/>
                <p:cNvGrpSpPr/>
                <p:nvPr/>
              </p:nvGrpSpPr>
              <p:grpSpPr>
                <a:xfrm>
                  <a:off x="3493484" y="6164520"/>
                  <a:ext cx="218701" cy="160964"/>
                  <a:chOff x="3502045" y="5518932"/>
                  <a:chExt cx="218701" cy="160964"/>
                </a:xfrm>
              </p:grpSpPr>
              <p:cxnSp>
                <p:nvCxnSpPr>
                  <p:cNvPr id="758" name="Straight Connector 757"/>
                  <p:cNvCxnSpPr/>
                  <p:nvPr/>
                </p:nvCxnSpPr>
                <p:spPr bwMode="auto">
                  <a:xfrm>
                    <a:off x="3502045" y="5518932"/>
                    <a:ext cx="215758" cy="80486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9" name="Straight Connector 758"/>
                  <p:cNvCxnSpPr/>
                  <p:nvPr/>
                </p:nvCxnSpPr>
                <p:spPr bwMode="auto">
                  <a:xfrm flipV="1">
                    <a:off x="3504988" y="5599418"/>
                    <a:ext cx="215758" cy="80478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750" name="Straight Connector 749"/>
                <p:cNvCxnSpPr/>
                <p:nvPr/>
              </p:nvCxnSpPr>
              <p:spPr bwMode="auto">
                <a:xfrm>
                  <a:off x="3493004" y="6325484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51" name="Straight Connector 750"/>
                <p:cNvCxnSpPr/>
                <p:nvPr/>
              </p:nvCxnSpPr>
              <p:spPr bwMode="auto">
                <a:xfrm flipV="1">
                  <a:off x="3493004" y="6405969"/>
                  <a:ext cx="215758" cy="80479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752" name="Group 751"/>
                <p:cNvGrpSpPr/>
                <p:nvPr/>
              </p:nvGrpSpPr>
              <p:grpSpPr>
                <a:xfrm>
                  <a:off x="3496638" y="5357968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56" name="Straight Connector 755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7" name="Straight Connector 756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53" name="Group 752"/>
                <p:cNvGrpSpPr/>
                <p:nvPr/>
              </p:nvGrpSpPr>
              <p:grpSpPr>
                <a:xfrm>
                  <a:off x="3491501" y="5195029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54" name="Straight Connector 753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55" name="Straight Connector 754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grpSp>
            <p:nvGrpSpPr>
              <p:cNvPr id="721" name="Group 720"/>
              <p:cNvGrpSpPr/>
              <p:nvPr/>
            </p:nvGrpSpPr>
            <p:grpSpPr>
              <a:xfrm rot="3923045" flipH="1">
                <a:off x="4727178" y="2200896"/>
                <a:ext cx="229688" cy="409944"/>
                <a:chOff x="3491501" y="5195029"/>
                <a:chExt cx="220895" cy="1291419"/>
              </a:xfrm>
            </p:grpSpPr>
            <p:grpSp>
              <p:nvGrpSpPr>
                <p:cNvPr id="722" name="Group 721"/>
                <p:cNvGrpSpPr/>
                <p:nvPr/>
              </p:nvGrpSpPr>
              <p:grpSpPr>
                <a:xfrm>
                  <a:off x="3493213" y="5518932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43" name="Straight Connector 742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44" name="Straight Connector 743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23" name="Group 722"/>
                <p:cNvGrpSpPr/>
                <p:nvPr/>
              </p:nvGrpSpPr>
              <p:grpSpPr>
                <a:xfrm>
                  <a:off x="3493213" y="5679896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41" name="Straight Connector 740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42" name="Straight Connector 741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24" name="Group 723"/>
                <p:cNvGrpSpPr/>
                <p:nvPr/>
              </p:nvGrpSpPr>
              <p:grpSpPr>
                <a:xfrm>
                  <a:off x="3496638" y="5840860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39" name="Straight Connector 738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40" name="Straight Connector 739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25" name="Group 724"/>
                <p:cNvGrpSpPr/>
                <p:nvPr/>
              </p:nvGrpSpPr>
              <p:grpSpPr>
                <a:xfrm>
                  <a:off x="3493213" y="6003541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37" name="Straight Connector 736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38" name="Straight Connector 737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26" name="Group 725"/>
                <p:cNvGrpSpPr/>
                <p:nvPr/>
              </p:nvGrpSpPr>
              <p:grpSpPr>
                <a:xfrm>
                  <a:off x="3493484" y="6164520"/>
                  <a:ext cx="218701" cy="160964"/>
                  <a:chOff x="3502045" y="5518932"/>
                  <a:chExt cx="218701" cy="160964"/>
                </a:xfrm>
              </p:grpSpPr>
              <p:cxnSp>
                <p:nvCxnSpPr>
                  <p:cNvPr id="735" name="Straight Connector 734"/>
                  <p:cNvCxnSpPr/>
                  <p:nvPr/>
                </p:nvCxnSpPr>
                <p:spPr bwMode="auto">
                  <a:xfrm>
                    <a:off x="3502045" y="5518932"/>
                    <a:ext cx="215758" cy="80486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36" name="Straight Connector 735"/>
                  <p:cNvCxnSpPr/>
                  <p:nvPr/>
                </p:nvCxnSpPr>
                <p:spPr bwMode="auto">
                  <a:xfrm flipV="1">
                    <a:off x="3504988" y="5599418"/>
                    <a:ext cx="215758" cy="80478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cxnSp>
              <p:nvCxnSpPr>
                <p:cNvPr id="727" name="Straight Connector 726"/>
                <p:cNvCxnSpPr/>
                <p:nvPr/>
              </p:nvCxnSpPr>
              <p:spPr bwMode="auto">
                <a:xfrm>
                  <a:off x="3493004" y="6325484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28" name="Straight Connector 727"/>
                <p:cNvCxnSpPr/>
                <p:nvPr/>
              </p:nvCxnSpPr>
              <p:spPr bwMode="auto">
                <a:xfrm flipV="1">
                  <a:off x="3493004" y="6405969"/>
                  <a:ext cx="215758" cy="80479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grpSp>
              <p:nvGrpSpPr>
                <p:cNvPr id="729" name="Group 728"/>
                <p:cNvGrpSpPr/>
                <p:nvPr/>
              </p:nvGrpSpPr>
              <p:grpSpPr>
                <a:xfrm>
                  <a:off x="3496638" y="5357968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33" name="Straight Connector 732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34" name="Straight Connector 733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30" name="Group 729"/>
                <p:cNvGrpSpPr/>
                <p:nvPr/>
              </p:nvGrpSpPr>
              <p:grpSpPr>
                <a:xfrm>
                  <a:off x="3491501" y="5195029"/>
                  <a:ext cx="215758" cy="160964"/>
                  <a:chOff x="3493213" y="5518932"/>
                  <a:chExt cx="215758" cy="160964"/>
                </a:xfrm>
              </p:grpSpPr>
              <p:cxnSp>
                <p:nvCxnSpPr>
                  <p:cNvPr id="731" name="Straight Connector 730"/>
                  <p:cNvCxnSpPr/>
                  <p:nvPr/>
                </p:nvCxnSpPr>
                <p:spPr bwMode="auto">
                  <a:xfrm>
                    <a:off x="3493213" y="5518932"/>
                    <a:ext cx="215758" cy="80484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32" name="Straight Connector 731"/>
                  <p:cNvCxnSpPr/>
                  <p:nvPr/>
                </p:nvCxnSpPr>
                <p:spPr bwMode="auto">
                  <a:xfrm flipV="1">
                    <a:off x="3493213" y="5599416"/>
                    <a:ext cx="215758" cy="80480"/>
                  </a:xfrm>
                  <a:prstGeom prst="line">
                    <a:avLst/>
                  </a:prstGeom>
                  <a:solidFill>
                    <a:srgbClr val="FFFFCC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</p:grpSp>
        <p:grpSp>
          <p:nvGrpSpPr>
            <p:cNvPr id="777" name="Group 776"/>
            <p:cNvGrpSpPr/>
            <p:nvPr/>
          </p:nvGrpSpPr>
          <p:grpSpPr>
            <a:xfrm>
              <a:off x="6800020" y="3441028"/>
              <a:ext cx="628422" cy="481480"/>
              <a:chOff x="6757980" y="3462048"/>
              <a:chExt cx="628422" cy="481480"/>
            </a:xfrm>
          </p:grpSpPr>
          <p:sp>
            <p:nvSpPr>
              <p:cNvPr id="772" name="TextBox 771"/>
              <p:cNvSpPr txBox="1"/>
              <p:nvPr/>
            </p:nvSpPr>
            <p:spPr>
              <a:xfrm>
                <a:off x="7139540" y="3462048"/>
                <a:ext cx="246862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thin</a:t>
                </a:r>
                <a:endParaRPr lang="en-US" sz="1200" dirty="0">
                  <a:latin typeface="+mj-lt"/>
                </a:endParaRPr>
              </a:p>
            </p:txBody>
          </p:sp>
          <p:cxnSp>
            <p:nvCxnSpPr>
              <p:cNvPr id="774" name="Straight Arrow Connector 773"/>
              <p:cNvCxnSpPr/>
              <p:nvPr/>
            </p:nvCxnSpPr>
            <p:spPr bwMode="auto">
              <a:xfrm flipH="1">
                <a:off x="6757980" y="3540654"/>
                <a:ext cx="376144" cy="284683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6" name="Straight Arrow Connector 775"/>
              <p:cNvCxnSpPr>
                <a:stCxn id="772" idx="2"/>
              </p:cNvCxnSpPr>
              <p:nvPr/>
            </p:nvCxnSpPr>
            <p:spPr bwMode="auto">
              <a:xfrm flipH="1">
                <a:off x="7020679" y="3646714"/>
                <a:ext cx="242292" cy="296814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9" name="Group 8"/>
          <p:cNvGrpSpPr/>
          <p:nvPr/>
        </p:nvGrpSpPr>
        <p:grpSpPr>
          <a:xfrm>
            <a:off x="4419607" y="5283196"/>
            <a:ext cx="3585680" cy="1360796"/>
            <a:chOff x="4419607" y="5283196"/>
            <a:chExt cx="3585680" cy="1360796"/>
          </a:xfrm>
        </p:grpSpPr>
        <p:cxnSp>
          <p:nvCxnSpPr>
            <p:cNvPr id="178" name="Straight Connector 177"/>
            <p:cNvCxnSpPr/>
            <p:nvPr/>
          </p:nvCxnSpPr>
          <p:spPr bwMode="auto">
            <a:xfrm>
              <a:off x="4419607" y="5471386"/>
              <a:ext cx="3585680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9" name="Rectangle 178"/>
            <p:cNvSpPr/>
            <p:nvPr/>
          </p:nvSpPr>
          <p:spPr bwMode="auto">
            <a:xfrm>
              <a:off x="5857281" y="567725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0" name="Rectangle 179"/>
            <p:cNvSpPr/>
            <p:nvPr/>
          </p:nvSpPr>
          <p:spPr bwMode="auto">
            <a:xfrm>
              <a:off x="6023380" y="567725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1" name="Rectangle 180"/>
            <p:cNvSpPr/>
            <p:nvPr/>
          </p:nvSpPr>
          <p:spPr bwMode="auto">
            <a:xfrm>
              <a:off x="6189479" y="567725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2" name="Rectangle 181"/>
            <p:cNvSpPr/>
            <p:nvPr/>
          </p:nvSpPr>
          <p:spPr bwMode="auto">
            <a:xfrm>
              <a:off x="6355578" y="567725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3" name="Rectangle 182"/>
            <p:cNvSpPr/>
            <p:nvPr/>
          </p:nvSpPr>
          <p:spPr bwMode="auto">
            <a:xfrm>
              <a:off x="6521677" y="5677259"/>
              <a:ext cx="51371" cy="43766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5638026" y="6064644"/>
              <a:ext cx="1181528" cy="326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j-lt"/>
                </a:rPr>
                <a:t>sensors</a:t>
              </a:r>
              <a:endParaRPr lang="en-US" sz="1800" dirty="0">
                <a:latin typeface="+mj-lt"/>
              </a:endParaRPr>
            </a:p>
          </p:txBody>
        </p:sp>
        <p:cxnSp>
          <p:nvCxnSpPr>
            <p:cNvPr id="185" name="Straight Connector 184"/>
            <p:cNvCxnSpPr/>
            <p:nvPr/>
          </p:nvCxnSpPr>
          <p:spPr bwMode="auto">
            <a:xfrm>
              <a:off x="5776801" y="5677259"/>
              <a:ext cx="902413" cy="0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Straight Connector 185"/>
            <p:cNvCxnSpPr/>
            <p:nvPr/>
          </p:nvCxnSpPr>
          <p:spPr bwMode="auto">
            <a:xfrm flipV="1">
              <a:off x="5776800" y="5677261"/>
              <a:ext cx="1" cy="687824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Straight Connector 186"/>
            <p:cNvCxnSpPr/>
            <p:nvPr/>
          </p:nvCxnSpPr>
          <p:spPr bwMode="auto">
            <a:xfrm flipV="1">
              <a:off x="6672368" y="5675269"/>
              <a:ext cx="1" cy="689816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8" name="Elbow Connector 187"/>
            <p:cNvCxnSpPr/>
            <p:nvPr/>
          </p:nvCxnSpPr>
          <p:spPr bwMode="auto">
            <a:xfrm rot="10800000">
              <a:off x="4509799" y="5864376"/>
              <a:ext cx="1181529" cy="218831"/>
            </a:xfrm>
            <a:prstGeom prst="bentConnector3">
              <a:avLst>
                <a:gd name="adj1" fmla="val -1304"/>
              </a:avLst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89" name="Group 188"/>
            <p:cNvGrpSpPr/>
            <p:nvPr/>
          </p:nvGrpSpPr>
          <p:grpSpPr>
            <a:xfrm flipH="1">
              <a:off x="5511982" y="6090172"/>
              <a:ext cx="201780" cy="142171"/>
              <a:chOff x="3490060" y="5195029"/>
              <a:chExt cx="228013" cy="1291419"/>
            </a:xfrm>
          </p:grpSpPr>
          <p:grpSp>
            <p:nvGrpSpPr>
              <p:cNvPr id="190" name="Group 189"/>
              <p:cNvGrpSpPr/>
              <p:nvPr/>
            </p:nvGrpSpPr>
            <p:grpSpPr>
              <a:xfrm>
                <a:off x="3493213" y="5518932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11" name="Straight Connector 210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2" name="Straight Connector 211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91" name="Group 190"/>
              <p:cNvGrpSpPr/>
              <p:nvPr/>
            </p:nvGrpSpPr>
            <p:grpSpPr>
              <a:xfrm>
                <a:off x="3493213" y="5679896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09" name="Straight Connector 208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0" name="Straight Connector 209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92" name="Group 191"/>
              <p:cNvGrpSpPr/>
              <p:nvPr/>
            </p:nvGrpSpPr>
            <p:grpSpPr>
              <a:xfrm>
                <a:off x="3496638" y="5840860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8" name="Straight Connector 207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93" name="Group 192"/>
              <p:cNvGrpSpPr/>
              <p:nvPr/>
            </p:nvGrpSpPr>
            <p:grpSpPr>
              <a:xfrm>
                <a:off x="3493213" y="6003541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05" name="Straight Connector 204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6" name="Straight Connector 205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94" name="Group 193"/>
              <p:cNvGrpSpPr/>
              <p:nvPr/>
            </p:nvGrpSpPr>
            <p:grpSpPr>
              <a:xfrm>
                <a:off x="3490539" y="6164520"/>
                <a:ext cx="227534" cy="160964"/>
                <a:chOff x="3499100" y="5518932"/>
                <a:chExt cx="227534" cy="160964"/>
              </a:xfrm>
            </p:grpSpPr>
            <p:cxnSp>
              <p:nvCxnSpPr>
                <p:cNvPr id="203" name="Straight Connector 202"/>
                <p:cNvCxnSpPr/>
                <p:nvPr/>
              </p:nvCxnSpPr>
              <p:spPr bwMode="auto">
                <a:xfrm>
                  <a:off x="3499100" y="5518932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4" name="Straight Connector 203"/>
                <p:cNvCxnSpPr/>
                <p:nvPr/>
              </p:nvCxnSpPr>
              <p:spPr bwMode="auto">
                <a:xfrm flipV="1">
                  <a:off x="3510876" y="5599418"/>
                  <a:ext cx="215758" cy="80478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195" name="Straight Connector 194"/>
              <p:cNvCxnSpPr/>
              <p:nvPr/>
            </p:nvCxnSpPr>
            <p:spPr bwMode="auto">
              <a:xfrm>
                <a:off x="3490060" y="6325484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Straight Connector 195"/>
              <p:cNvCxnSpPr/>
              <p:nvPr/>
            </p:nvCxnSpPr>
            <p:spPr bwMode="auto">
              <a:xfrm flipV="1">
                <a:off x="3501834" y="6405969"/>
                <a:ext cx="215758" cy="80479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197" name="Group 196"/>
              <p:cNvGrpSpPr/>
              <p:nvPr/>
            </p:nvGrpSpPr>
            <p:grpSpPr>
              <a:xfrm>
                <a:off x="3496638" y="5357968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01" name="Straight Connector 200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2" name="Straight Connector 201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98" name="Group 197"/>
              <p:cNvGrpSpPr/>
              <p:nvPr/>
            </p:nvGrpSpPr>
            <p:grpSpPr>
              <a:xfrm>
                <a:off x="3491501" y="5195029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199" name="Straight Connector 198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0" name="Straight Connector 199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213" name="Group 212"/>
            <p:cNvGrpSpPr/>
            <p:nvPr/>
          </p:nvGrpSpPr>
          <p:grpSpPr>
            <a:xfrm>
              <a:off x="6736796" y="6092345"/>
              <a:ext cx="195481" cy="139997"/>
              <a:chOff x="3491501" y="5195029"/>
              <a:chExt cx="220895" cy="1291419"/>
            </a:xfrm>
          </p:grpSpPr>
          <p:grpSp>
            <p:nvGrpSpPr>
              <p:cNvPr id="214" name="Group 213"/>
              <p:cNvGrpSpPr/>
              <p:nvPr/>
            </p:nvGrpSpPr>
            <p:grpSpPr>
              <a:xfrm>
                <a:off x="3493213" y="5518932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35" name="Straight Connector 234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6" name="Straight Connector 235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15" name="Group 214"/>
              <p:cNvGrpSpPr/>
              <p:nvPr/>
            </p:nvGrpSpPr>
            <p:grpSpPr>
              <a:xfrm>
                <a:off x="3493213" y="5679896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33" name="Straight Connector 232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4" name="Straight Connector 233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16" name="Group 215"/>
              <p:cNvGrpSpPr/>
              <p:nvPr/>
            </p:nvGrpSpPr>
            <p:grpSpPr>
              <a:xfrm>
                <a:off x="3496638" y="5840860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31" name="Straight Connector 230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2" name="Straight Connector 231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17" name="Group 216"/>
              <p:cNvGrpSpPr/>
              <p:nvPr/>
            </p:nvGrpSpPr>
            <p:grpSpPr>
              <a:xfrm>
                <a:off x="3493213" y="6003541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29" name="Straight Connector 228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0" name="Straight Connector 229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18" name="Group 217"/>
              <p:cNvGrpSpPr/>
              <p:nvPr/>
            </p:nvGrpSpPr>
            <p:grpSpPr>
              <a:xfrm>
                <a:off x="3493484" y="6164520"/>
                <a:ext cx="218701" cy="160964"/>
                <a:chOff x="3502045" y="5518932"/>
                <a:chExt cx="218701" cy="160964"/>
              </a:xfrm>
            </p:grpSpPr>
            <p:cxnSp>
              <p:nvCxnSpPr>
                <p:cNvPr id="227" name="Straight Connector 226"/>
                <p:cNvCxnSpPr/>
                <p:nvPr/>
              </p:nvCxnSpPr>
              <p:spPr bwMode="auto">
                <a:xfrm>
                  <a:off x="3502045" y="5518932"/>
                  <a:ext cx="215758" cy="80486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28" name="Straight Connector 227"/>
                <p:cNvCxnSpPr/>
                <p:nvPr/>
              </p:nvCxnSpPr>
              <p:spPr bwMode="auto">
                <a:xfrm flipV="1">
                  <a:off x="3504988" y="5599418"/>
                  <a:ext cx="215758" cy="80478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cxnSp>
            <p:nvCxnSpPr>
              <p:cNvPr id="219" name="Straight Connector 218"/>
              <p:cNvCxnSpPr/>
              <p:nvPr/>
            </p:nvCxnSpPr>
            <p:spPr bwMode="auto">
              <a:xfrm>
                <a:off x="3493004" y="6325484"/>
                <a:ext cx="215758" cy="80486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20" name="Straight Connector 219"/>
              <p:cNvCxnSpPr/>
              <p:nvPr/>
            </p:nvCxnSpPr>
            <p:spPr bwMode="auto">
              <a:xfrm flipV="1">
                <a:off x="3493004" y="6405969"/>
                <a:ext cx="215758" cy="80479"/>
              </a:xfrm>
              <a:prstGeom prst="line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221" name="Group 220"/>
              <p:cNvGrpSpPr/>
              <p:nvPr/>
            </p:nvGrpSpPr>
            <p:grpSpPr>
              <a:xfrm>
                <a:off x="3496638" y="5357968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25" name="Straight Connector 224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26" name="Straight Connector 225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222" name="Group 221"/>
              <p:cNvGrpSpPr/>
              <p:nvPr/>
            </p:nvGrpSpPr>
            <p:grpSpPr>
              <a:xfrm>
                <a:off x="3491501" y="5195029"/>
                <a:ext cx="215758" cy="160964"/>
                <a:chOff x="3493213" y="5518932"/>
                <a:chExt cx="215758" cy="160964"/>
              </a:xfrm>
            </p:grpSpPr>
            <p:cxnSp>
              <p:nvCxnSpPr>
                <p:cNvPr id="223" name="Straight Connector 222"/>
                <p:cNvCxnSpPr/>
                <p:nvPr/>
              </p:nvCxnSpPr>
              <p:spPr bwMode="auto">
                <a:xfrm>
                  <a:off x="3493213" y="5518932"/>
                  <a:ext cx="215758" cy="80484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24" name="Straight Connector 223"/>
                <p:cNvCxnSpPr/>
                <p:nvPr/>
              </p:nvCxnSpPr>
              <p:spPr bwMode="auto">
                <a:xfrm flipV="1">
                  <a:off x="3493213" y="5599416"/>
                  <a:ext cx="215758" cy="80480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cxnSp>
          <p:nvCxnSpPr>
            <p:cNvPr id="237" name="Elbow Connector 236"/>
            <p:cNvCxnSpPr/>
            <p:nvPr/>
          </p:nvCxnSpPr>
          <p:spPr bwMode="auto">
            <a:xfrm rot="10800000" flipH="1">
              <a:off x="6757981" y="5871341"/>
              <a:ext cx="1181529" cy="218831"/>
            </a:xfrm>
            <a:prstGeom prst="bentConnector3">
              <a:avLst>
                <a:gd name="adj1" fmla="val -1304"/>
              </a:avLst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Straight Connector 237"/>
            <p:cNvCxnSpPr/>
            <p:nvPr/>
          </p:nvCxnSpPr>
          <p:spPr bwMode="auto">
            <a:xfrm flipH="1">
              <a:off x="6669763" y="6365085"/>
              <a:ext cx="76200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9" name="Straight Connector 238"/>
            <p:cNvCxnSpPr/>
            <p:nvPr/>
          </p:nvCxnSpPr>
          <p:spPr bwMode="auto">
            <a:xfrm flipV="1">
              <a:off x="6741752" y="6224598"/>
              <a:ext cx="0" cy="14048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Straight Connector 239"/>
            <p:cNvCxnSpPr/>
            <p:nvPr/>
          </p:nvCxnSpPr>
          <p:spPr bwMode="auto">
            <a:xfrm flipH="1">
              <a:off x="5695566" y="6359381"/>
              <a:ext cx="81234" cy="1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Straight Connector 240"/>
            <p:cNvCxnSpPr/>
            <p:nvPr/>
          </p:nvCxnSpPr>
          <p:spPr bwMode="auto">
            <a:xfrm flipV="1">
              <a:off x="5701775" y="6218894"/>
              <a:ext cx="0" cy="140489"/>
            </a:xfrm>
            <a:prstGeom prst="line">
              <a:avLst/>
            </a:prstGeom>
            <a:solidFill>
              <a:srgbClr val="FFFFCC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69" name="TextBox 768"/>
            <p:cNvSpPr txBox="1"/>
            <p:nvPr/>
          </p:nvSpPr>
          <p:spPr>
            <a:xfrm>
              <a:off x="4478683" y="6274660"/>
              <a:ext cx="3467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>
                  <a:latin typeface="+mj-lt"/>
                </a:rPr>
                <a:t>measurement position</a:t>
              </a:r>
              <a:endParaRPr lang="en-US" sz="1800" dirty="0">
                <a:latin typeface="+mj-lt"/>
              </a:endParaRPr>
            </a:p>
          </p:txBody>
        </p:sp>
        <p:grpSp>
          <p:nvGrpSpPr>
            <p:cNvPr id="778" name="Group 777"/>
            <p:cNvGrpSpPr/>
            <p:nvPr/>
          </p:nvGrpSpPr>
          <p:grpSpPr>
            <a:xfrm>
              <a:off x="6427990" y="5283196"/>
              <a:ext cx="628422" cy="481480"/>
              <a:chOff x="6757980" y="3462048"/>
              <a:chExt cx="628422" cy="481480"/>
            </a:xfrm>
          </p:grpSpPr>
          <p:sp>
            <p:nvSpPr>
              <p:cNvPr id="779" name="TextBox 778"/>
              <p:cNvSpPr txBox="1"/>
              <p:nvPr/>
            </p:nvSpPr>
            <p:spPr>
              <a:xfrm>
                <a:off x="7139540" y="3462048"/>
                <a:ext cx="246862" cy="1846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j-lt"/>
                  </a:rPr>
                  <a:t>thin</a:t>
                </a:r>
                <a:endParaRPr lang="en-US" sz="1200" dirty="0">
                  <a:latin typeface="+mj-lt"/>
                </a:endParaRPr>
              </a:p>
            </p:txBody>
          </p:sp>
          <p:cxnSp>
            <p:nvCxnSpPr>
              <p:cNvPr id="780" name="Straight Arrow Connector 779"/>
              <p:cNvCxnSpPr/>
              <p:nvPr/>
            </p:nvCxnSpPr>
            <p:spPr bwMode="auto">
              <a:xfrm flipH="1">
                <a:off x="6757980" y="3540654"/>
                <a:ext cx="376144" cy="284683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1" name="Straight Arrow Connector 780"/>
              <p:cNvCxnSpPr>
                <a:stCxn id="779" idx="2"/>
              </p:cNvCxnSpPr>
              <p:nvPr/>
            </p:nvCxnSpPr>
            <p:spPr bwMode="auto">
              <a:xfrm flipH="1">
                <a:off x="7020679" y="3646714"/>
                <a:ext cx="242292" cy="296814"/>
              </a:xfrm>
              <a:prstGeom prst="straightConnector1">
                <a:avLst/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243880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– HBP plus Tracker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022" y="1047750"/>
            <a:ext cx="8774977" cy="5810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4" descr="C:\Documents and Settings\Michael Rijssenbeek\My Documents\Conferences\ANIMMA2013\AFP\AFP_HBPwithTrackerPack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023" y="1025770"/>
            <a:ext cx="7858125" cy="5619751"/>
          </a:xfrm>
          <a:prstGeom prst="rect">
            <a:avLst/>
          </a:prstGeom>
          <a:solidFill>
            <a:srgbClr val="FFFFCC"/>
          </a:solidFill>
        </p:spPr>
      </p:pic>
      <p:grpSp>
        <p:nvGrpSpPr>
          <p:cNvPr id="9" name="Group 8"/>
          <p:cNvGrpSpPr/>
          <p:nvPr/>
        </p:nvGrpSpPr>
        <p:grpSpPr>
          <a:xfrm>
            <a:off x="1691560" y="3095802"/>
            <a:ext cx="918076" cy="184666"/>
            <a:chOff x="7045944" y="3536251"/>
            <a:chExt cx="918076" cy="184666"/>
          </a:xfrm>
        </p:grpSpPr>
        <p:sp>
          <p:nvSpPr>
            <p:cNvPr id="10" name="TextBox 9"/>
            <p:cNvSpPr txBox="1"/>
            <p:nvPr/>
          </p:nvSpPr>
          <p:spPr>
            <a:xfrm>
              <a:off x="7045944" y="3536251"/>
              <a:ext cx="680636" cy="1846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thin floor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12" name="Straight Arrow Connector 11"/>
            <p:cNvCxnSpPr>
              <a:stCxn id="10" idx="3"/>
            </p:cNvCxnSpPr>
            <p:nvPr/>
          </p:nvCxnSpPr>
          <p:spPr bwMode="auto">
            <a:xfrm>
              <a:off x="7726580" y="3628584"/>
              <a:ext cx="237440" cy="0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Group 17"/>
          <p:cNvGrpSpPr/>
          <p:nvPr/>
        </p:nvGrpSpPr>
        <p:grpSpPr>
          <a:xfrm>
            <a:off x="3195265" y="3037438"/>
            <a:ext cx="835609" cy="184666"/>
            <a:chOff x="6969141" y="3536251"/>
            <a:chExt cx="835609" cy="184666"/>
          </a:xfrm>
        </p:grpSpPr>
        <p:sp>
          <p:nvSpPr>
            <p:cNvPr id="19" name="TextBox 18"/>
            <p:cNvSpPr txBox="1"/>
            <p:nvPr/>
          </p:nvSpPr>
          <p:spPr>
            <a:xfrm>
              <a:off x="7175411" y="3536251"/>
              <a:ext cx="629339" cy="1846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sensors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0" name="Straight Arrow Connector 19"/>
            <p:cNvCxnSpPr>
              <a:stCxn id="19" idx="1"/>
            </p:cNvCxnSpPr>
            <p:nvPr/>
          </p:nvCxnSpPr>
          <p:spPr bwMode="auto">
            <a:xfrm flipH="1">
              <a:off x="6969141" y="3628584"/>
              <a:ext cx="206270" cy="0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" name="Group 23"/>
          <p:cNvGrpSpPr/>
          <p:nvPr/>
        </p:nvGrpSpPr>
        <p:grpSpPr>
          <a:xfrm>
            <a:off x="5193653" y="3924729"/>
            <a:ext cx="884216" cy="631034"/>
            <a:chOff x="7047974" y="3274549"/>
            <a:chExt cx="884216" cy="631034"/>
          </a:xfrm>
        </p:grpSpPr>
        <p:sp>
          <p:nvSpPr>
            <p:cNvPr id="25" name="TextBox 24"/>
            <p:cNvSpPr txBox="1"/>
            <p:nvPr/>
          </p:nvSpPr>
          <p:spPr>
            <a:xfrm>
              <a:off x="7047974" y="3536251"/>
              <a:ext cx="884216" cy="369332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evaporative</a:t>
              </a:r>
              <a:br>
                <a:rPr lang="en-US" sz="1200" dirty="0" smtClean="0">
                  <a:latin typeface="+mj-lt"/>
                </a:rPr>
              </a:br>
              <a:r>
                <a:rPr lang="en-US" sz="1200" dirty="0" smtClean="0">
                  <a:latin typeface="+mj-lt"/>
                </a:rPr>
                <a:t>cooling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26" name="Straight Arrow Connector 25"/>
            <p:cNvCxnSpPr>
              <a:stCxn id="25" idx="0"/>
            </p:cNvCxnSpPr>
            <p:nvPr/>
          </p:nvCxnSpPr>
          <p:spPr bwMode="auto">
            <a:xfrm flipH="1" flipV="1">
              <a:off x="7047974" y="3274549"/>
              <a:ext cx="442108" cy="261702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9" name="Group 28"/>
          <p:cNvGrpSpPr/>
          <p:nvPr/>
        </p:nvGrpSpPr>
        <p:grpSpPr>
          <a:xfrm>
            <a:off x="5129490" y="1585222"/>
            <a:ext cx="1012541" cy="839345"/>
            <a:chOff x="6924458" y="3536251"/>
            <a:chExt cx="1012541" cy="839345"/>
          </a:xfrm>
        </p:grpSpPr>
        <p:sp>
          <p:nvSpPr>
            <p:cNvPr id="30" name="TextBox 29"/>
            <p:cNvSpPr txBox="1"/>
            <p:nvPr/>
          </p:nvSpPr>
          <p:spPr>
            <a:xfrm>
              <a:off x="7043165" y="3536251"/>
              <a:ext cx="893834" cy="184666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none" lIns="45720" tIns="0" rIns="45720" bIns="0" rtlCol="0">
              <a:spAutoFit/>
            </a:bodyPr>
            <a:lstStyle/>
            <a:p>
              <a:pPr algn="ctr"/>
              <a:r>
                <a:rPr lang="en-US" sz="1200" dirty="0" smtClean="0">
                  <a:latin typeface="+mj-lt"/>
                </a:rPr>
                <a:t>readout flex</a:t>
              </a:r>
              <a:endParaRPr lang="en-US" sz="1200" dirty="0">
                <a:latin typeface="+mj-lt"/>
              </a:endParaRPr>
            </a:p>
          </p:txBody>
        </p:sp>
        <p:cxnSp>
          <p:nvCxnSpPr>
            <p:cNvPr id="31" name="Straight Arrow Connector 30"/>
            <p:cNvCxnSpPr>
              <a:stCxn id="30" idx="2"/>
            </p:cNvCxnSpPr>
            <p:nvPr/>
          </p:nvCxnSpPr>
          <p:spPr bwMode="auto">
            <a:xfrm flipH="1">
              <a:off x="6924458" y="3720917"/>
              <a:ext cx="565624" cy="654679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496" name="Group 20495"/>
          <p:cNvGrpSpPr/>
          <p:nvPr/>
        </p:nvGrpSpPr>
        <p:grpSpPr>
          <a:xfrm>
            <a:off x="4970032" y="5062692"/>
            <a:ext cx="4034118" cy="958913"/>
            <a:chOff x="4970032" y="5062692"/>
            <a:chExt cx="4034118" cy="958913"/>
          </a:xfrm>
        </p:grpSpPr>
        <p:grpSp>
          <p:nvGrpSpPr>
            <p:cNvPr id="20494" name="Group 20493"/>
            <p:cNvGrpSpPr/>
            <p:nvPr/>
          </p:nvGrpSpPr>
          <p:grpSpPr>
            <a:xfrm>
              <a:off x="4970032" y="5120652"/>
              <a:ext cx="4034118" cy="900953"/>
              <a:chOff x="4873210" y="4819428"/>
              <a:chExt cx="4034118" cy="900953"/>
            </a:xfrm>
          </p:grpSpPr>
          <p:grpSp>
            <p:nvGrpSpPr>
              <p:cNvPr id="20490" name="Group 20489"/>
              <p:cNvGrpSpPr/>
              <p:nvPr/>
            </p:nvGrpSpPr>
            <p:grpSpPr>
              <a:xfrm>
                <a:off x="4873210" y="4902677"/>
                <a:ext cx="4023360" cy="763914"/>
                <a:chOff x="4873210" y="5238853"/>
                <a:chExt cx="4023360" cy="763914"/>
              </a:xfrm>
            </p:grpSpPr>
            <p:sp>
              <p:nvSpPr>
                <p:cNvPr id="14" name="Rectangle 13"/>
                <p:cNvSpPr/>
                <p:nvPr/>
              </p:nvSpPr>
              <p:spPr bwMode="auto">
                <a:xfrm>
                  <a:off x="6583681" y="5588598"/>
                  <a:ext cx="602428" cy="387798"/>
                </a:xfrm>
                <a:prstGeom prst="rect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9144" tIns="9144" rIns="9144" bIns="9144" numCol="1" rtlCol="0" anchor="b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+mj-lt"/>
                    </a:rPr>
                    <a:t>ATLAS</a:t>
                  </a:r>
                </a:p>
              </p:txBody>
            </p:sp>
            <p:cxnSp>
              <p:nvCxnSpPr>
                <p:cNvPr id="8" name="Straight Arrow Connector 7"/>
                <p:cNvCxnSpPr/>
                <p:nvPr/>
              </p:nvCxnSpPr>
              <p:spPr bwMode="auto">
                <a:xfrm flipV="1">
                  <a:off x="6863379" y="5606080"/>
                  <a:ext cx="2033191" cy="138504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rgbClr val="3333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" name="Straight Arrow Connector 12"/>
                <p:cNvCxnSpPr/>
                <p:nvPr/>
              </p:nvCxnSpPr>
              <p:spPr bwMode="auto">
                <a:xfrm flipH="1" flipV="1">
                  <a:off x="4883968" y="5481614"/>
                  <a:ext cx="1979412" cy="262971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rgbClr val="3333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6" name="Straight Arrow Connector 15"/>
                <p:cNvCxnSpPr/>
                <p:nvPr/>
              </p:nvCxnSpPr>
              <p:spPr bwMode="auto">
                <a:xfrm flipV="1">
                  <a:off x="6863379" y="5518673"/>
                  <a:ext cx="182880" cy="225911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1" name="Straight Arrow Connector 20"/>
                <p:cNvCxnSpPr/>
                <p:nvPr/>
              </p:nvCxnSpPr>
              <p:spPr bwMode="auto">
                <a:xfrm flipV="1">
                  <a:off x="6863379" y="5518673"/>
                  <a:ext cx="91440" cy="225911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3" name="Straight Arrow Connector 22"/>
                <p:cNvCxnSpPr/>
                <p:nvPr/>
              </p:nvCxnSpPr>
              <p:spPr bwMode="auto">
                <a:xfrm>
                  <a:off x="6863379" y="5744584"/>
                  <a:ext cx="182880" cy="258183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8" name="Straight Arrow Connector 27"/>
                <p:cNvCxnSpPr/>
                <p:nvPr/>
              </p:nvCxnSpPr>
              <p:spPr bwMode="auto">
                <a:xfrm>
                  <a:off x="6863379" y="5744584"/>
                  <a:ext cx="91440" cy="258183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481" name="Straight Arrow Connector 20480"/>
                <p:cNvCxnSpPr/>
                <p:nvPr/>
              </p:nvCxnSpPr>
              <p:spPr bwMode="auto">
                <a:xfrm>
                  <a:off x="6863379" y="5744584"/>
                  <a:ext cx="182880" cy="155986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484" name="Straight Arrow Connector 20483"/>
                <p:cNvCxnSpPr>
                  <a:endCxn id="14" idx="0"/>
                </p:cNvCxnSpPr>
                <p:nvPr/>
              </p:nvCxnSpPr>
              <p:spPr bwMode="auto">
                <a:xfrm flipV="1">
                  <a:off x="6884895" y="5588598"/>
                  <a:ext cx="0" cy="155986"/>
                </a:xfrm>
                <a:prstGeom prst="straightConnector1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20485" name="Rectangle 20484"/>
                <p:cNvSpPr/>
                <p:nvPr/>
              </p:nvSpPr>
              <p:spPr bwMode="auto">
                <a:xfrm>
                  <a:off x="5520331" y="5238854"/>
                  <a:ext cx="173195" cy="485521"/>
                </a:xfrm>
                <a:prstGeom prst="rect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vert270" wrap="none" lIns="0" tIns="0" rIns="0" bIns="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+mj-lt"/>
                    </a:rPr>
                    <a:t>AFP206</a:t>
                  </a:r>
                </a:p>
              </p:txBody>
            </p:sp>
            <p:cxnSp>
              <p:nvCxnSpPr>
                <p:cNvPr id="20487" name="Straight Connector 20486"/>
                <p:cNvCxnSpPr/>
                <p:nvPr/>
              </p:nvCxnSpPr>
              <p:spPr bwMode="auto">
                <a:xfrm flipH="1" flipV="1">
                  <a:off x="4873210" y="5744584"/>
                  <a:ext cx="4023360" cy="1"/>
                </a:xfrm>
                <a:prstGeom prst="line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42" name="Rectangle 41"/>
                <p:cNvSpPr/>
                <p:nvPr/>
              </p:nvSpPr>
              <p:spPr bwMode="auto">
                <a:xfrm>
                  <a:off x="5167679" y="5238854"/>
                  <a:ext cx="173195" cy="485521"/>
                </a:xfrm>
                <a:prstGeom prst="rect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vert270" wrap="none" lIns="0" tIns="0" rIns="0" bIns="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+mj-lt"/>
                    </a:rPr>
                    <a:t>AFP214</a:t>
                  </a:r>
                </a:p>
              </p:txBody>
            </p:sp>
            <p:sp>
              <p:nvSpPr>
                <p:cNvPr id="43" name="Rectangle 42"/>
                <p:cNvSpPr/>
                <p:nvPr/>
              </p:nvSpPr>
              <p:spPr bwMode="auto">
                <a:xfrm>
                  <a:off x="8388238" y="5238853"/>
                  <a:ext cx="173195" cy="485521"/>
                </a:xfrm>
                <a:prstGeom prst="rect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vert270" wrap="none" lIns="0" tIns="0" rIns="0" bIns="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+mj-lt"/>
                    </a:rPr>
                    <a:t>AFP214</a:t>
                  </a:r>
                </a:p>
              </p:txBody>
            </p:sp>
            <p:sp>
              <p:nvSpPr>
                <p:cNvPr id="44" name="Rectangle 43"/>
                <p:cNvSpPr/>
                <p:nvPr/>
              </p:nvSpPr>
              <p:spPr bwMode="auto">
                <a:xfrm>
                  <a:off x="8050742" y="5238853"/>
                  <a:ext cx="173195" cy="485521"/>
                </a:xfrm>
                <a:prstGeom prst="rect">
                  <a:avLst/>
                </a:prstGeom>
                <a:solidFill>
                  <a:srgbClr val="FFFFCC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vert270" wrap="none" lIns="0" tIns="0" rIns="0" bIns="0" numCol="1" rtlCol="0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normalizeH="0" baseline="0" dirty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+mj-lt"/>
                    </a:rPr>
                    <a:t>AFP206</a:t>
                  </a:r>
                </a:p>
              </p:txBody>
            </p:sp>
          </p:grpSp>
          <p:sp>
            <p:nvSpPr>
              <p:cNvPr id="20491" name="Rectangle 20490"/>
              <p:cNvSpPr/>
              <p:nvPr/>
            </p:nvSpPr>
            <p:spPr bwMode="auto">
              <a:xfrm>
                <a:off x="4883968" y="4819428"/>
                <a:ext cx="4023360" cy="900953"/>
              </a:xfrm>
              <a:prstGeom prst="rect">
                <a:avLst/>
              </a:prstGeom>
              <a:noFill/>
              <a:ln w="9525" cap="flat" cmpd="sng" algn="ctr">
                <a:solidFill>
                  <a:srgbClr val="3333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18288" tIns="18288" rIns="18288" bIns="1828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0495" name="TextBox 20494"/>
            <p:cNvSpPr txBox="1"/>
            <p:nvPr/>
          </p:nvSpPr>
          <p:spPr>
            <a:xfrm>
              <a:off x="6611934" y="5062692"/>
              <a:ext cx="7825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+mj-lt"/>
                </a:rPr>
                <a:t>AFP</a:t>
              </a:r>
              <a:endParaRPr lang="en-US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72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– ATLAS Forward Protons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AFP measurements:</a:t>
            </a:r>
          </a:p>
          <a:p>
            <a:r>
              <a:rPr lang="en-US" sz="2000" dirty="0" smtClean="0"/>
              <a:t>Tag and measure momentum of intact protons from interactions seen in the central ATLAS detector</a:t>
            </a:r>
          </a:p>
          <a:p>
            <a:r>
              <a:rPr lang="en-US" sz="2000" dirty="0" smtClean="0"/>
              <a:t>Soft QCD (Diffraction) in </a:t>
            </a:r>
            <a:r>
              <a:rPr lang="en-US" sz="2000" i="1" u="sng" dirty="0" smtClean="0"/>
              <a:t>special</a:t>
            </a:r>
            <a:r>
              <a:rPr lang="en-US" sz="2000" dirty="0" smtClean="0"/>
              <a:t> low/medium-luminosity runs</a:t>
            </a:r>
          </a:p>
          <a:p>
            <a:pPr lvl="1"/>
            <a:r>
              <a:rPr lang="en-US" sz="1800" dirty="0" smtClean="0"/>
              <a:t>avoid backgrounds from additional interactions in the same BX </a:t>
            </a:r>
            <a:r>
              <a:rPr lang="en-US" sz="1800" dirty="0" smtClean="0">
                <a:sym typeface="Wingdings" pitchFamily="2" charset="2"/>
              </a:rPr>
              <a:t> </a:t>
            </a:r>
            <a:r>
              <a:rPr lang="el-GR" sz="1800" dirty="0" smtClean="0">
                <a:sym typeface="Wingdings" pitchFamily="2" charset="2"/>
              </a:rPr>
              <a:t>μ≃</a:t>
            </a:r>
            <a:r>
              <a:rPr lang="en-US" sz="1800" dirty="0" smtClean="0">
                <a:sym typeface="Wingdings" pitchFamily="2" charset="2"/>
              </a:rPr>
              <a:t>1</a:t>
            </a:r>
          </a:p>
          <a:p>
            <a:pPr lvl="2"/>
            <a:r>
              <a:rPr lang="en-US" sz="1600" dirty="0" smtClean="0"/>
              <a:t>cross sections are rather high: many </a:t>
            </a:r>
            <a:r>
              <a:rPr lang="en-US" sz="1600" dirty="0" err="1" smtClean="0"/>
              <a:t>pb’s</a:t>
            </a:r>
            <a:endParaRPr lang="en-US" sz="1600" dirty="0" smtClean="0"/>
          </a:p>
          <a:p>
            <a:pPr lvl="2"/>
            <a:r>
              <a:rPr lang="en-US" sz="1600" dirty="0" smtClean="0">
                <a:sym typeface="Wingdings" pitchFamily="2" charset="2"/>
              </a:rPr>
              <a:t>need clean interactions in ATLAS, i.e. low pile-up</a:t>
            </a:r>
            <a:r>
              <a:rPr lang="en-US" sz="1600" dirty="0" smtClean="0"/>
              <a:t> </a:t>
            </a:r>
          </a:p>
          <a:p>
            <a:pPr lvl="1"/>
            <a:r>
              <a:rPr lang="en-US" sz="1800" dirty="0" smtClean="0"/>
              <a:t>need ~3 weeks of data taking at </a:t>
            </a:r>
            <a:r>
              <a:rPr lang="el-GR" sz="1800" dirty="0">
                <a:sym typeface="Wingdings" pitchFamily="2" charset="2"/>
              </a:rPr>
              <a:t>μ≃</a:t>
            </a:r>
            <a:r>
              <a:rPr lang="en-US" sz="1800" dirty="0" smtClean="0">
                <a:sym typeface="Wingdings" pitchFamily="2" charset="2"/>
              </a:rPr>
              <a:t>1 (or ~1 week at </a:t>
            </a:r>
            <a:r>
              <a:rPr lang="el-GR" sz="1800" dirty="0">
                <a:sym typeface="Wingdings" pitchFamily="2" charset="2"/>
              </a:rPr>
              <a:t>μ</a:t>
            </a:r>
            <a:r>
              <a:rPr lang="el-GR" sz="1800" dirty="0" smtClean="0">
                <a:sym typeface="Wingdings" pitchFamily="2" charset="2"/>
              </a:rPr>
              <a:t>≃</a:t>
            </a:r>
            <a:r>
              <a:rPr lang="en-US" sz="1800" dirty="0" smtClean="0">
                <a:sym typeface="Wingdings" pitchFamily="2" charset="2"/>
              </a:rPr>
              <a:t>3 ?)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at </a:t>
            </a:r>
            <a:r>
              <a:rPr lang="el-GR" sz="1600" dirty="0" smtClean="0">
                <a:sym typeface="Wingdings" pitchFamily="2" charset="2"/>
              </a:rPr>
              <a:t>μ</a:t>
            </a:r>
            <a:r>
              <a:rPr lang="en-US" sz="1600" dirty="0" smtClean="0">
                <a:sym typeface="Wingdings" pitchFamily="2" charset="2"/>
              </a:rPr>
              <a:t>&gt;1, require proton time-of-flight  measurement to correlate forward protons with interaction vertex measured in central </a:t>
            </a:r>
            <a:r>
              <a:rPr lang="en-US" sz="1600" dirty="0">
                <a:sym typeface="Wingdings" pitchFamily="2" charset="2"/>
              </a:rPr>
              <a:t>ATLAS </a:t>
            </a:r>
            <a:r>
              <a:rPr lang="en-US" sz="1600" dirty="0" smtClean="0">
                <a:sym typeface="Wingdings" pitchFamily="2" charset="2"/>
              </a:rPr>
              <a:t>detector 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σ</a:t>
            </a:r>
            <a:r>
              <a:rPr lang="en-US" sz="1600" i="1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30 ps ⇔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σ</a:t>
            </a:r>
            <a:r>
              <a:rPr lang="en-US" sz="1600" i="1" baseline="-25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z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=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7 mm</a:t>
            </a:r>
          </a:p>
          <a:p>
            <a:r>
              <a:rPr lang="en-US" sz="2000" dirty="0" smtClean="0">
                <a:cs typeface="Times New Roman" pitchFamily="18" charset="0"/>
                <a:sym typeface="Wingdings" pitchFamily="2" charset="2"/>
              </a:rPr>
              <a:t>Hard Central Diffraction in </a:t>
            </a:r>
            <a:r>
              <a:rPr lang="en-US" sz="2000" i="1" u="sng" dirty="0" smtClean="0">
                <a:cs typeface="Times New Roman" pitchFamily="18" charset="0"/>
                <a:sym typeface="Wingdings" pitchFamily="2" charset="2"/>
              </a:rPr>
              <a:t>standard</a:t>
            </a:r>
            <a:r>
              <a:rPr lang="en-US" sz="2000" dirty="0" smtClean="0">
                <a:cs typeface="Times New Roman" pitchFamily="18" charset="0"/>
                <a:sym typeface="Wingdings" pitchFamily="2" charset="2"/>
              </a:rPr>
              <a:t> running (</a:t>
            </a:r>
            <a:r>
              <a:rPr lang="el-GR" sz="2000" dirty="0" smtClean="0">
                <a:sym typeface="Wingdings" pitchFamily="2" charset="2"/>
              </a:rPr>
              <a:t>μ</a:t>
            </a:r>
            <a:r>
              <a:rPr lang="en-US" sz="2000" dirty="0" smtClean="0">
                <a:sym typeface="Wingdings" pitchFamily="2" charset="2"/>
              </a:rPr>
              <a:t>~50</a:t>
            </a:r>
            <a:r>
              <a:rPr lang="en-US" sz="2000" dirty="0" smtClean="0">
                <a:cs typeface="Times New Roman" pitchFamily="18" charset="0"/>
                <a:sym typeface="Wingdings" pitchFamily="2" charset="2"/>
              </a:rPr>
              <a:t>)</a:t>
            </a:r>
          </a:p>
          <a:p>
            <a:pPr lvl="1"/>
            <a:r>
              <a:rPr lang="en-US" sz="1800" dirty="0" smtClean="0">
                <a:cs typeface="Times New Roman" pitchFamily="18" charset="0"/>
                <a:sym typeface="Wingdings" pitchFamily="2" charset="2"/>
              </a:rPr>
              <a:t>huge background from pile-up: 1 proton per side in each BX from soft QCD (Single Diffraction)</a:t>
            </a:r>
          </a:p>
          <a:p>
            <a:pPr lvl="2"/>
            <a:r>
              <a:rPr lang="en-US" sz="1600" dirty="0" smtClean="0">
                <a:sym typeface="Wingdings" pitchFamily="2" charset="2"/>
              </a:rPr>
              <a:t>pile-up suppression requires precise proton </a:t>
            </a:r>
            <a:r>
              <a:rPr lang="en-US" sz="1600" dirty="0">
                <a:sym typeface="Wingdings" pitchFamily="2" charset="2"/>
              </a:rPr>
              <a:t>time-of-flight </a:t>
            </a:r>
            <a:r>
              <a:rPr lang="en-US" sz="1600" dirty="0" smtClean="0">
                <a:sym typeface="Wingdings" pitchFamily="2" charset="2"/>
              </a:rPr>
              <a:t>measurement.</a:t>
            </a:r>
            <a:endParaRPr lang="en-US" sz="1600" dirty="0" smtClean="0">
              <a:cs typeface="Times New Roman" pitchFamily="18" charset="0"/>
              <a:sym typeface="Wingdings" pitchFamily="2" charset="2"/>
            </a:endParaRPr>
          </a:p>
          <a:p>
            <a:pPr lvl="2"/>
            <a:r>
              <a:rPr lang="en-US" sz="1600" dirty="0" smtClean="0">
                <a:cs typeface="Times New Roman" pitchFamily="18" charset="0"/>
                <a:sym typeface="Wingdings" pitchFamily="2" charset="2"/>
              </a:rPr>
              <a:t>any increase spatial and temporal granularity improves efficiency and rejection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2540702" y="5845585"/>
            <a:ext cx="4260036" cy="900953"/>
            <a:chOff x="4064742" y="5845585"/>
            <a:chExt cx="4260036" cy="900953"/>
          </a:xfrm>
        </p:grpSpPr>
        <p:sp>
          <p:nvSpPr>
            <p:cNvPr id="11" name="Rectangle 10"/>
            <p:cNvSpPr/>
            <p:nvPr/>
          </p:nvSpPr>
          <p:spPr bwMode="auto">
            <a:xfrm>
              <a:off x="5775213" y="6278579"/>
              <a:ext cx="602428" cy="387798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" tIns="9144" rIns="9144" bIns="9144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6291587" y="6296061"/>
              <a:ext cx="2033191" cy="138504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rgbClr val="3333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 flipV="1">
              <a:off x="4075500" y="6171595"/>
              <a:ext cx="1979412" cy="262971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rgbClr val="333399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6054911" y="6208654"/>
              <a:ext cx="182880" cy="225911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6054911" y="6208654"/>
              <a:ext cx="91440" cy="225911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6054911" y="6434565"/>
              <a:ext cx="182880" cy="258183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6054911" y="6434565"/>
              <a:ext cx="91440" cy="258183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6054911" y="6434565"/>
              <a:ext cx="182880" cy="155986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Arrow Connector 18"/>
            <p:cNvCxnSpPr>
              <a:endCxn id="11" idx="0"/>
            </p:cNvCxnSpPr>
            <p:nvPr/>
          </p:nvCxnSpPr>
          <p:spPr bwMode="auto">
            <a:xfrm flipV="1">
              <a:off x="6076427" y="6278579"/>
              <a:ext cx="0" cy="155986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" name="Rectangle 19"/>
            <p:cNvSpPr/>
            <p:nvPr/>
          </p:nvSpPr>
          <p:spPr bwMode="auto">
            <a:xfrm>
              <a:off x="4711863" y="5928835"/>
              <a:ext cx="173195" cy="48552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270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+mj-lt"/>
                </a:rPr>
                <a:t>AFP206</a:t>
              </a: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flipH="1" flipV="1">
              <a:off x="4064742" y="6434565"/>
              <a:ext cx="4023360" cy="1"/>
            </a:xfrm>
            <a:prstGeom prst="line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" name="Rectangle 21"/>
            <p:cNvSpPr/>
            <p:nvPr/>
          </p:nvSpPr>
          <p:spPr bwMode="auto">
            <a:xfrm>
              <a:off x="4359211" y="5928835"/>
              <a:ext cx="173195" cy="48552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270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+mj-lt"/>
                </a:rPr>
                <a:t>AFP214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579770" y="5928834"/>
              <a:ext cx="173195" cy="48552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270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+mj-lt"/>
                </a:rPr>
                <a:t>AFP214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7242274" y="5928834"/>
              <a:ext cx="173195" cy="485521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270" wrap="none" lIns="0" tIns="0" rIns="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+mj-lt"/>
                </a:rPr>
                <a:t>AFP206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075500" y="5845585"/>
              <a:ext cx="4023360" cy="900953"/>
            </a:xfrm>
            <a:prstGeom prst="rect">
              <a:avLst/>
            </a:prstGeom>
            <a:noFill/>
            <a:ln w="9525" cap="flat" cmpd="sng" algn="ctr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H="1" flipV="1">
              <a:off x="6191463" y="6133682"/>
              <a:ext cx="86054" cy="300884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Arrow Connector 29"/>
            <p:cNvCxnSpPr/>
            <p:nvPr/>
          </p:nvCxnSpPr>
          <p:spPr bwMode="auto">
            <a:xfrm flipH="1">
              <a:off x="5589859" y="6434566"/>
              <a:ext cx="696990" cy="118073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6277782" y="6283697"/>
              <a:ext cx="65799" cy="150869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Straight Arrow Connector 34"/>
            <p:cNvCxnSpPr/>
            <p:nvPr/>
          </p:nvCxnSpPr>
          <p:spPr bwMode="auto">
            <a:xfrm>
              <a:off x="6277782" y="6434813"/>
              <a:ext cx="80013" cy="155738"/>
            </a:xfrm>
            <a:prstGeom prst="straightConnector1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75936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Time-of-Flight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Main CEP background: overlap of SD </a:t>
            </a:r>
            <a:br>
              <a:rPr lang="en-US" sz="2000" dirty="0" smtClean="0"/>
            </a:br>
            <a:r>
              <a:rPr lang="en-US" sz="2000" dirty="0" smtClean="0"/>
              <a:t>protons with non-diffractive events</a:t>
            </a:r>
          </a:p>
          <a:p>
            <a:pPr marL="0" indent="0">
              <a:buNone/>
            </a:pPr>
            <a:r>
              <a:rPr lang="en-US" sz="2000" dirty="0" smtClean="0"/>
              <a:t>       = ‘pile-up’ background</a:t>
            </a:r>
          </a:p>
          <a:p>
            <a:pPr marL="0" indent="0">
              <a:buNone/>
            </a:pPr>
            <a:r>
              <a:rPr lang="en-US" sz="2000" dirty="0" smtClean="0"/>
              <a:t>Reduce by:</a:t>
            </a:r>
          </a:p>
          <a:p>
            <a:pPr marL="277813" lvl="1"/>
            <a:r>
              <a:rPr lang="en-US" sz="1800" dirty="0" smtClean="0"/>
              <a:t>central mass matching:</a:t>
            </a:r>
          </a:p>
          <a:p>
            <a:pPr marL="563563" lvl="2"/>
            <a:r>
              <a:rPr lang="en-US" sz="1600" dirty="0" err="1" smtClean="0"/>
              <a:t>M</a:t>
            </a:r>
            <a:r>
              <a:rPr lang="en-US" sz="1600" baseline="-25000" dirty="0" err="1" smtClean="0"/>
              <a:t>central</a:t>
            </a:r>
            <a:r>
              <a:rPr lang="en-US" sz="1600" dirty="0" smtClean="0"/>
              <a:t> = M</a:t>
            </a:r>
            <a:r>
              <a:rPr lang="en-US" sz="1600" baseline="-25000" dirty="0" smtClean="0"/>
              <a:t>AFP</a:t>
            </a:r>
            <a:r>
              <a:rPr lang="en-US" sz="1600" dirty="0" smtClean="0"/>
              <a:t> = (s</a:t>
            </a:r>
            <a:r>
              <a:rPr lang="el-GR" sz="1600" dirty="0" smtClean="0"/>
              <a:t> </a:t>
            </a:r>
            <a:r>
              <a:rPr lang="el-GR" sz="1600" dirty="0"/>
              <a:t>ξ</a:t>
            </a:r>
            <a:r>
              <a:rPr lang="en-US" sz="1600" baseline="-25000" dirty="0" smtClean="0"/>
              <a:t>Left</a:t>
            </a:r>
            <a:r>
              <a:rPr lang="el-GR" sz="1600" dirty="0"/>
              <a:t> </a:t>
            </a:r>
            <a:r>
              <a:rPr lang="el-GR" sz="1600" dirty="0" smtClean="0"/>
              <a:t>ξ</a:t>
            </a:r>
            <a:r>
              <a:rPr lang="en-US" sz="1600" baseline="-25000" dirty="0" smtClean="0"/>
              <a:t>Right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½</a:t>
            </a:r>
            <a:r>
              <a:rPr lang="en-US" sz="1600" dirty="0" smtClean="0"/>
              <a:t> </a:t>
            </a:r>
            <a:endParaRPr lang="en-US" sz="1600" baseline="-25000" dirty="0" smtClean="0"/>
          </a:p>
          <a:p>
            <a:pPr marL="277813" lvl="1"/>
            <a:r>
              <a:rPr lang="en-US" sz="1800" dirty="0" err="1" smtClean="0"/>
              <a:t>ToF</a:t>
            </a:r>
            <a:r>
              <a:rPr lang="en-US" sz="1800" dirty="0" smtClean="0"/>
              <a:t>:</a:t>
            </a:r>
          </a:p>
          <a:p>
            <a:pPr marL="563563" lvl="2"/>
            <a:r>
              <a:rPr lang="en-US" sz="1600" dirty="0" err="1" smtClean="0">
                <a:latin typeface="Arial Unicode MS"/>
                <a:ea typeface="Arial Unicode MS"/>
                <a:cs typeface="Arial Unicode MS"/>
              </a:rPr>
              <a:t>z</a:t>
            </a:r>
            <a:r>
              <a:rPr lang="en-US" sz="1600" baseline="-25000" dirty="0" err="1" smtClean="0">
                <a:latin typeface="Arial Unicode MS"/>
                <a:ea typeface="Arial Unicode MS"/>
                <a:cs typeface="Arial Unicode MS"/>
              </a:rPr>
              <a:t>vtx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</a:rPr>
              <a:t> = c(</a:t>
            </a:r>
            <a:r>
              <a:rPr lang="en-US" sz="1600" dirty="0" err="1" smtClean="0">
                <a:latin typeface="Arial Unicode MS"/>
                <a:ea typeface="Arial Unicode MS"/>
                <a:cs typeface="Arial Unicode MS"/>
              </a:rPr>
              <a:t>t</a:t>
            </a:r>
            <a:r>
              <a:rPr lang="en-US" sz="1600" baseline="-25000" dirty="0" err="1" smtClean="0">
                <a:latin typeface="Arial Unicode MS"/>
                <a:ea typeface="Arial Unicode MS"/>
                <a:cs typeface="Arial Unicode MS"/>
              </a:rPr>
              <a:t>Left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</a:rPr>
              <a:t> – </a:t>
            </a:r>
            <a:r>
              <a:rPr lang="en-US" sz="1600" dirty="0" err="1" smtClean="0">
                <a:latin typeface="Arial Unicode MS"/>
                <a:ea typeface="Arial Unicode MS"/>
                <a:cs typeface="Arial Unicode MS"/>
              </a:rPr>
              <a:t>t</a:t>
            </a:r>
            <a:r>
              <a:rPr lang="en-US" sz="1600" baseline="-25000" dirty="0" err="1" smtClean="0">
                <a:latin typeface="Arial Unicode MS"/>
                <a:ea typeface="Arial Unicode MS"/>
                <a:cs typeface="Arial Unicode MS"/>
              </a:rPr>
              <a:t>Right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</a:rPr>
              <a:t>)/2 </a:t>
            </a:r>
            <a:endParaRPr lang="en-US" sz="1600" dirty="0">
              <a:latin typeface="Arial Unicode MS"/>
              <a:ea typeface="Arial Unicode MS"/>
              <a:cs typeface="Arial Unicode MS"/>
              <a:sym typeface="Wingdings" pitchFamily="2" charset="2"/>
            </a:endParaRPr>
          </a:p>
          <a:p>
            <a:pPr marL="563563" lvl="2"/>
            <a:r>
              <a:rPr lang="en-US" sz="1600" dirty="0" smtClean="0">
                <a:latin typeface="Arial Unicode MS"/>
                <a:ea typeface="Arial Unicode MS"/>
                <a:cs typeface="Arial Unicode MS"/>
              </a:rPr>
              <a:t>E.g.:  </a:t>
            </a:r>
            <a:r>
              <a:rPr lang="en-US" sz="1600" dirty="0" err="1" smtClean="0">
                <a:latin typeface="Arial Unicode MS"/>
                <a:ea typeface="Arial Unicode MS"/>
                <a:cs typeface="Arial Unicode MS"/>
              </a:rPr>
              <a:t>σ</a:t>
            </a:r>
            <a:r>
              <a:rPr lang="en-US" sz="1600" baseline="-25000" dirty="0" err="1" smtClean="0">
                <a:latin typeface="Arial Unicode MS"/>
                <a:ea typeface="Arial Unicode MS"/>
                <a:cs typeface="Arial Unicode MS"/>
              </a:rPr>
              <a:t>t</a:t>
            </a:r>
            <a:r>
              <a:rPr lang="en-US" sz="1600" baseline="-25000" dirty="0" smtClean="0">
                <a:latin typeface="Arial Unicode MS"/>
                <a:ea typeface="Arial Unicode MS"/>
                <a:cs typeface="Arial Unicode MS"/>
              </a:rPr>
              <a:t> 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</a:rPr>
              <a:t>= 10 ps  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  <a:sym typeface="Wingdings" pitchFamily="2" charset="2"/>
              </a:rPr>
              <a:t>  </a:t>
            </a:r>
            <a:r>
              <a:rPr lang="en-US" sz="1600" dirty="0" err="1" smtClean="0">
                <a:ea typeface="Arial Unicode MS"/>
                <a:cs typeface="Arial Unicode MS"/>
              </a:rPr>
              <a:t>σ</a:t>
            </a:r>
            <a:r>
              <a:rPr lang="en-US" sz="1600" baseline="-25000" dirty="0" err="1" smtClean="0">
                <a:ea typeface="Arial Unicode MS"/>
                <a:cs typeface="Arial Unicode MS"/>
              </a:rPr>
              <a:t>zvtx</a:t>
            </a:r>
            <a:r>
              <a:rPr lang="en-US" sz="1600" baseline="-25000" dirty="0" smtClean="0">
                <a:ea typeface="Arial Unicode MS"/>
                <a:cs typeface="Arial Unicode MS"/>
              </a:rPr>
              <a:t> </a:t>
            </a:r>
            <a:r>
              <a:rPr lang="en-US" sz="1600" dirty="0" smtClean="0">
                <a:ea typeface="Arial Unicode MS"/>
                <a:cs typeface="Arial Unicode MS"/>
              </a:rPr>
              <a:t>= 2.1 mm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  <a:sym typeface="Wingdings" pitchFamily="2" charset="2"/>
              </a:rPr>
              <a:t> </a:t>
            </a:r>
            <a:r>
              <a:rPr lang="en-US" sz="1600" dirty="0" smtClean="0">
                <a:latin typeface="Arial Unicode MS"/>
                <a:ea typeface="Arial Unicode MS"/>
                <a:cs typeface="Arial Unicode MS"/>
              </a:rPr>
              <a:t> </a:t>
            </a:r>
          </a:p>
          <a:p>
            <a:pPr marL="277813" lvl="1"/>
            <a:r>
              <a:rPr lang="en-US" dirty="0">
                <a:solidFill>
                  <a:srgbClr val="CC0000"/>
                </a:solidFill>
              </a:rPr>
              <a:t>not a new </a:t>
            </a:r>
            <a:r>
              <a:rPr lang="en-US" dirty="0" smtClean="0">
                <a:solidFill>
                  <a:srgbClr val="CC0000"/>
                </a:solidFill>
              </a:rPr>
              <a:t>idea;  FP420:</a:t>
            </a:r>
            <a:endParaRPr lang="en-US" dirty="0">
              <a:solidFill>
                <a:srgbClr val="CC0000"/>
              </a:solidFill>
            </a:endParaRPr>
          </a:p>
          <a:p>
            <a:pPr marL="277813"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9458" name="Picture 2" descr="C:\Documents and Settings\Michael Rijssenbeek\My Documents\Conferences\LHC-FP2013\AFP\BackgroundReductionWithFastTimin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1" t="65040"/>
          <a:stretch/>
        </p:blipFill>
        <p:spPr bwMode="auto">
          <a:xfrm>
            <a:off x="0" y="4354338"/>
            <a:ext cx="9144000" cy="227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Documents and Settings\Michael Rijssenbeek\My Documents\Conferences\LHC-FP2013\AFP\BackgroundReductionWithFastTiming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591" y="1001704"/>
            <a:ext cx="4567996" cy="327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98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Diffractive Protons in AFP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430" y="1048159"/>
            <a:ext cx="8839200" cy="562927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Number of protons per 100 </a:t>
            </a:r>
            <a:r>
              <a:rPr lang="en-US" sz="2000" dirty="0" err="1" smtClean="0"/>
              <a:t>fb</a:t>
            </a:r>
            <a:r>
              <a:rPr lang="en-US" sz="2000" baseline="30000" dirty="0" smtClean="0"/>
              <a:t>–1</a:t>
            </a:r>
            <a:r>
              <a:rPr lang="en-US" sz="2000" dirty="0" smtClean="0"/>
              <a:t> (~1 LHC </a:t>
            </a:r>
            <a:r>
              <a:rPr lang="en-US" sz="2000" dirty="0" err="1" smtClean="0"/>
              <a:t>yr</a:t>
            </a:r>
            <a:r>
              <a:rPr lang="en-US" sz="2000" dirty="0" smtClean="0"/>
              <a:t>) per Si pixel (50 </a:t>
            </a:r>
            <a:r>
              <a:rPr lang="el-GR" sz="2000" dirty="0" smtClean="0"/>
              <a:t>μ</a:t>
            </a:r>
            <a:r>
              <a:rPr lang="en-US" sz="2000" dirty="0" smtClean="0"/>
              <a:t>m × 250 </a:t>
            </a:r>
            <a:r>
              <a:rPr lang="el-GR" sz="2000" dirty="0" smtClean="0"/>
              <a:t>μ</a:t>
            </a:r>
            <a:r>
              <a:rPr lang="en-US" sz="2000" dirty="0" smtClean="0"/>
              <a:t>m):</a:t>
            </a:r>
          </a:p>
          <a:p>
            <a:pPr marL="284163" lvl="1"/>
            <a:endParaRPr lang="en-US" sz="1600" dirty="0" smtClean="0"/>
          </a:p>
          <a:p>
            <a:pPr marL="284163" lvl="1"/>
            <a:r>
              <a:rPr lang="en-US" sz="1600" dirty="0" smtClean="0"/>
              <a:t>Proton energy loss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is related to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600" dirty="0" smtClean="0"/>
              <a:t>:</a:t>
            </a:r>
          </a:p>
          <a:p>
            <a:pPr marL="284163" lvl="1"/>
            <a:endParaRPr lang="en-US" sz="1600" dirty="0"/>
          </a:p>
          <a:p>
            <a:pPr marL="284163" lvl="1"/>
            <a:endParaRPr lang="en-US" sz="1600" dirty="0" smtClean="0"/>
          </a:p>
          <a:p>
            <a:pPr marL="284163" lvl="1"/>
            <a:endParaRPr lang="en-US" sz="1600" dirty="0"/>
          </a:p>
          <a:p>
            <a:pPr marL="284163" lvl="1"/>
            <a:endParaRPr lang="en-US" sz="1600" dirty="0" smtClean="0"/>
          </a:p>
          <a:p>
            <a:pPr marL="284163" lvl="1"/>
            <a:endParaRPr lang="en-US" sz="1600" dirty="0"/>
          </a:p>
          <a:p>
            <a:pPr marL="284163" lvl="1"/>
            <a:endParaRPr lang="en-US" sz="1600" dirty="0" smtClean="0"/>
          </a:p>
          <a:p>
            <a:pPr marL="284163" lvl="1"/>
            <a:endParaRPr lang="en-US" sz="1600" dirty="0"/>
          </a:p>
          <a:p>
            <a:pPr marL="284163" lvl="1"/>
            <a:r>
              <a:rPr lang="en-US" sz="1600" dirty="0" smtClean="0"/>
              <a:t>Central Mass </a:t>
            </a:r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600" dirty="0" smtClean="0"/>
              <a:t> is related </a:t>
            </a:r>
            <a:br>
              <a:rPr lang="en-US" sz="1600" dirty="0" smtClean="0"/>
            </a:br>
            <a:r>
              <a:rPr lang="en-US" sz="1600" dirty="0" smtClean="0"/>
              <a:t>to both protons’ energy</a:t>
            </a:r>
            <a:br>
              <a:rPr lang="en-US" sz="1600" dirty="0" smtClean="0"/>
            </a:br>
            <a:r>
              <a:rPr lang="en-US" sz="1600" dirty="0" smtClean="0"/>
              <a:t>losses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dirty="0" smtClean="0"/>
              <a:t>,</a:t>
            </a:r>
            <a:r>
              <a:rPr lang="en-US" sz="1600" dirty="0"/>
              <a:t> </a:t>
            </a:r>
            <a:r>
              <a:rPr lang="el-GR" sz="1600" i="1" dirty="0" smtClean="0"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sz="1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 smtClean="0"/>
              <a:t> 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16JUL13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196" name="Picture 4" descr="C:\Documents and Settings\Michael Rijssenbeek\My Documents\Conferences\ANIMMA2013\Physics\XiReachAF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244814"/>
            <a:ext cx="3098049" cy="199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Michael Rijssenbeek\My Documents\Conferences\ANIMMA2013\Physics\ppWW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7" t="11422" r="57052" b="68515"/>
          <a:stretch/>
        </p:blipFill>
        <p:spPr bwMode="auto">
          <a:xfrm>
            <a:off x="213596" y="5083639"/>
            <a:ext cx="1152868" cy="113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723578"/>
              </p:ext>
            </p:extLst>
          </p:nvPr>
        </p:nvGraphicFramePr>
        <p:xfrm>
          <a:off x="1366593" y="5424007"/>
          <a:ext cx="3175000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8" name="Equation" r:id="rId6" imgW="1828800" imgH="634680" progId="Equation.DSMT4">
                  <p:embed/>
                </p:oleObj>
              </mc:Choice>
              <mc:Fallback>
                <p:oleObj name="Equation" r:id="rId6" imgW="182880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66593" y="5424007"/>
                        <a:ext cx="3175000" cy="1100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6" name="Picture 4" descr="C:\Documents and Settings\Michael Rijssenbeek\My Documents\Conferences\ANIMMA2013\AFP\ProtonHitDistribution_PhoJet.gif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6"/>
          <a:stretch/>
        </p:blipFill>
        <p:spPr bwMode="auto">
          <a:xfrm>
            <a:off x="3225678" y="1395298"/>
            <a:ext cx="5941972" cy="436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4968945" y="2822955"/>
            <a:ext cx="1374475" cy="196169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5699" y="1585365"/>
            <a:ext cx="193563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----- detector area </a:t>
            </a:r>
            <a:br>
              <a:rPr lang="en-US" sz="1600" dirty="0" smtClean="0">
                <a:solidFill>
                  <a:srgbClr val="FF0000"/>
                </a:solidFill>
                <a:latin typeface="+mj-lt"/>
              </a:rPr>
            </a:b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(20 mm × 20 mm)</a:t>
            </a:r>
            <a:endParaRPr lang="en-US" sz="18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517758" y="3240925"/>
            <a:ext cx="0" cy="1926498"/>
          </a:xfrm>
          <a:prstGeom prst="line">
            <a:avLst/>
          </a:prstGeom>
          <a:solidFill>
            <a:srgbClr val="FF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796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6367</TotalTime>
  <Words>2050</Words>
  <Application>Microsoft Office PowerPoint</Application>
  <PresentationFormat>On-screen Show (4:3)</PresentationFormat>
  <Paragraphs>489</Paragraphs>
  <Slides>29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9" baseType="lpstr">
      <vt:lpstr>Arial</vt:lpstr>
      <vt:lpstr>Wingdings</vt:lpstr>
      <vt:lpstr>Calibri</vt:lpstr>
      <vt:lpstr>Times New Roman</vt:lpstr>
      <vt:lpstr>Arial Unicode MS</vt:lpstr>
      <vt:lpstr>Comic Sans MS</vt:lpstr>
      <vt:lpstr>Symbol</vt:lpstr>
      <vt:lpstr>Default Design</vt:lpstr>
      <vt:lpstr>Equation</vt:lpstr>
      <vt:lpstr>Worksheet</vt:lpstr>
      <vt:lpstr>ATLAS Forward Proton Detectors   Michael Rijssenbeek – Stony Brook University for the ATLAS Forward Proton group </vt:lpstr>
      <vt:lpstr>ATLAS Forward Detectors</vt:lpstr>
      <vt:lpstr>Forward Physics</vt:lpstr>
      <vt:lpstr>ATLAS Forward detectors</vt:lpstr>
      <vt:lpstr>Getting close to the Beam …</vt:lpstr>
      <vt:lpstr>AFP – HBP plus Tracker …</vt:lpstr>
      <vt:lpstr>AFP – ATLAS Forward Protons</vt:lpstr>
      <vt:lpstr>Fast Time-of-Flight</vt:lpstr>
      <vt:lpstr>Diffractive Protons in AFP</vt:lpstr>
      <vt:lpstr>Hamburg Beam Pipe</vt:lpstr>
      <vt:lpstr>TOTEM Pot vs. 31 May ‘13</vt:lpstr>
      <vt:lpstr>AFP Roman Pot &amp; Station</vt:lpstr>
      <vt:lpstr>Simulations: Impedance and Heating</vt:lpstr>
      <vt:lpstr>Pot and Window Materials</vt:lpstr>
      <vt:lpstr>Tracking Detectors</vt:lpstr>
      <vt:lpstr>AFP Fast Time-of-Flight</vt:lpstr>
      <vt:lpstr>Backgrounds</vt:lpstr>
      <vt:lpstr>ALFA – Detectors</vt:lpstr>
      <vt:lpstr>ALFA – Data taking at β * = 90 m</vt:lpstr>
      <vt:lpstr>ALFA – Data taking at β* = 1 km</vt:lpstr>
      <vt:lpstr>AFP – History and Status</vt:lpstr>
      <vt:lpstr>AFP – A Staged Approach …</vt:lpstr>
      <vt:lpstr>Staging of AFP – AFP0</vt:lpstr>
      <vt:lpstr>Staging of AFP – AFP0 (2)</vt:lpstr>
      <vt:lpstr>Staging of AFP – AFP1</vt:lpstr>
      <vt:lpstr>Staging of AFP – AFP420 ?</vt:lpstr>
      <vt:lpstr>Request to the Diffractive Community</vt:lpstr>
      <vt:lpstr>Request to the Diffractive Community</vt:lpstr>
      <vt:lpstr>AFP Summary</vt:lpstr>
    </vt:vector>
  </TitlesOfParts>
  <Company>Physics, SUNY at Stony Brook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Measurement at the LHC</dc:title>
  <dc:creator>Michael Rijssenbeek</dc:creator>
  <cp:lastModifiedBy>Michael Rijssenbeek</cp:lastModifiedBy>
  <cp:revision>156</cp:revision>
  <cp:lastPrinted>2013-06-25T14:18:47Z</cp:lastPrinted>
  <dcterms:created xsi:type="dcterms:W3CDTF">2002-09-21T20:01:21Z</dcterms:created>
  <dcterms:modified xsi:type="dcterms:W3CDTF">2013-07-15T16:09:55Z</dcterms:modified>
</cp:coreProperties>
</file>