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notesMasterIdLst>
    <p:notesMasterId r:id="rId14"/>
  </p:notesMasterIdLst>
  <p:sldIdLst>
    <p:sldId id="256" r:id="rId7"/>
    <p:sldId id="261" r:id="rId8"/>
    <p:sldId id="264" r:id="rId9"/>
    <p:sldId id="266" r:id="rId10"/>
    <p:sldId id="262" r:id="rId11"/>
    <p:sldId id="265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6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576" cy="3657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4FF29-F055-468F-884E-A2DDEEE1A2DD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33EDC-8A21-48C9-B94C-88A57C33E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254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33EDC-8A21-48C9-B94C-88A57C33E8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1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67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63997-3BD1-4568-9809-E27659D9B0B9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489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63997-3BD1-4568-9809-E27659D9B0B9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04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63997-3BD1-4568-9809-E27659D9B0B9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878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63997-3BD1-4568-9809-E27659D9B0B9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52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33EDC-8A21-48C9-B94C-88A57C33E8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60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21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99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CC"/>
          </a:solidFill>
          <a:ln w="25400"/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4938" y="6561438"/>
            <a:ext cx="1199592" cy="1759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513805" y="6512011"/>
            <a:ext cx="527008" cy="241214"/>
          </a:xfrm>
        </p:spPr>
        <p:txBody>
          <a:bodyPr/>
          <a:lstStyle>
            <a:lvl1pPr>
              <a:defRPr/>
            </a:lvl1pPr>
          </a:lstStyle>
          <a:p>
            <a:fld id="{459ED5E8-7BA4-4607-8262-BD3D313DB91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800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53375" cy="685800"/>
          </a:xfrm>
          <a:solidFill>
            <a:srgbClr val="FFFFCC"/>
          </a:solidFill>
          <a:ln w="25400"/>
          <a:effectLst>
            <a:outerShdw blurRad="50800" dist="50800" dir="5400000" sx="88000" sy="88000" algn="ctr" rotWithShape="0">
              <a:srgbClr val="FF0000"/>
            </a:outerShdw>
          </a:effec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5629275"/>
          </a:xfrm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+mj-lt"/>
              </a:defRPr>
            </a:lvl1pPr>
            <a:lvl2pPr marL="571500" indent="-228600">
              <a:defRPr>
                <a:solidFill>
                  <a:srgbClr val="C00000"/>
                </a:solidFill>
                <a:latin typeface="+mj-lt"/>
              </a:defRPr>
            </a:lvl2pPr>
            <a:lvl3pPr marL="857250" indent="-228600">
              <a:defRPr>
                <a:solidFill>
                  <a:schemeClr val="accent2"/>
                </a:solidFill>
                <a:latin typeface="+mj-lt"/>
              </a:defRPr>
            </a:lvl3pPr>
            <a:lvl4pPr marL="1143000" indent="-228600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defRPr>
            </a:lvl4pPr>
            <a:lvl5pPr marL="1371600" indent="-228600">
              <a:defRPr>
                <a:solidFill>
                  <a:srgbClr val="0DA10D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61607"/>
            <a:ext cx="1219200" cy="19639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420100" y="6661606"/>
            <a:ext cx="723900" cy="196393"/>
          </a:xfrm>
        </p:spPr>
        <p:txBody>
          <a:bodyPr/>
          <a:lstStyle>
            <a:lvl1pPr>
              <a:spcBef>
                <a:spcPts val="600"/>
              </a:spcBef>
              <a:defRPr sz="800"/>
            </a:lvl1pPr>
          </a:lstStyle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3791464" y="6661606"/>
            <a:ext cx="15144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 Unicode MS"/>
              </a:rPr>
              <a:t>Discussion</a:t>
            </a:r>
            <a:endParaRPr lang="en-US" sz="800" dirty="0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775748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DFC3E9DF-C73E-44AD-B42F-78838B5D0F6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882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E049B607-54E0-4296-BAB8-DA7098815F5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641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8BFB67BC-C19F-4B73-AD5D-AAFB3AD8EB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33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A1D50A4C-8CA0-4C21-B0D1-2A256F17057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41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784A98E6-2A51-4FE1-80EE-B2346C0B321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28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017E589F-B0EA-409F-9088-D609C9D7BD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4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350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63170DCE-BF56-4CAC-82C0-2CD43145594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230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01E713D7-CC1C-4C8F-BC8E-2019161C49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8356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304800"/>
            <a:ext cx="2133600" cy="6227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248400" cy="6227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4FA710F0-25B5-4F41-907C-4B586D4247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5522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2957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6528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6779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7187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9743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2730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47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0970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3888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1720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9411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2692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7AA18-F0DD-4081-AE7C-3D6EA376F9C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641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2C3B-D2A8-4B49-986B-60B98D9E568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9960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0FA-406E-4166-B538-3DB175F450D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2138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4AFC-79C6-435E-9752-7C6E6834F3D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3534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9662-F884-4A84-89A7-311A94C922F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94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4DBC-4547-4B74-B8F0-9A09946173C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787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7137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4F86-2AE2-4886-AA4D-002F4667213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1686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FBC9-5BFB-4C8D-A1C5-2C1ACACCB2B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203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5F79-00DE-4348-A143-2D199AE890B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712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FF137-64E6-487E-928A-0FF5D40E263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9227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CAB8-4B15-4BEF-9E74-C6D7A320DEC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2584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7AA18-F0DD-4081-AE7C-3D6EA376F9C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609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2C3B-D2A8-4B49-986B-60B98D9E568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3927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0FA-406E-4166-B538-3DB175F450D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7781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4AFC-79C6-435E-9752-7C6E6834F3D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2151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9662-F884-4A84-89A7-311A94C922F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586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6703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4DBC-4547-4B74-B8F0-9A09946173C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7412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4F86-2AE2-4886-AA4D-002F4667213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6639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FBC9-5BFB-4C8D-A1C5-2C1ACACCB2B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5129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5F79-00DE-4348-A143-2D199AE890B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003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FF137-64E6-487E-928A-0FF5D40E263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579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CAB8-4B15-4BEF-9E74-C6D7A320DEC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8889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7AA18-F0DD-4081-AE7C-3D6EA376F9C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84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2C3B-D2A8-4B49-986B-60B98D9E568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5307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0FA-406E-4166-B538-3DB175F450D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20872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4AFC-79C6-435E-9752-7C6E6834F3D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91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808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9662-F884-4A84-89A7-311A94C922F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84409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4DBC-4547-4B74-B8F0-9A09946173C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84178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4F86-2AE2-4886-AA4D-002F4667213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06804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FBC9-5BFB-4C8D-A1C5-2C1ACACCB2B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6420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5F79-00DE-4348-A143-2D199AE890B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76645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FF137-64E6-487E-928A-0FF5D40E263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5708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CAB8-4B15-4BEF-9E74-C6D7A320DEC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972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98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12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18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D0B2B-A436-49D0-84C2-8BB38146295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49E6A-F8DC-433B-BC78-9A0A9665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978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Near-Term Goals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38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463" y="6567488"/>
            <a:ext cx="2438400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59488" y="6524625"/>
            <a:ext cx="29813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Luminosity and Forward Physics WG – </a:t>
            </a:r>
            <a:fld id="{2560AA80-2919-48DC-B92D-2852884FABA8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7" descr="atlas_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0"/>
            <a:ext cx="8128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AutoShape 8"/>
          <p:cNvSpPr>
            <a:spLocks noChangeArrowheads="1"/>
          </p:cNvSpPr>
          <p:nvPr/>
        </p:nvSpPr>
        <p:spPr bwMode="auto">
          <a:xfrm rot="5400000">
            <a:off x="8643938" y="641350"/>
            <a:ext cx="152400" cy="806450"/>
          </a:xfrm>
          <a:prstGeom prst="flowChartCollat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8332788" y="990600"/>
            <a:ext cx="774700" cy="1063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kern="1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</a:rPr>
              <a:t>FORWARD      PHYSICS</a:t>
            </a:r>
          </a:p>
        </p:txBody>
      </p:sp>
    </p:spTree>
    <p:extLst>
      <p:ext uri="{BB962C8B-B14F-4D97-AF65-F5344CB8AC3E}">
        <p14:creationId xmlns:p14="http://schemas.microsoft.com/office/powerpoint/2010/main" val="84786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40000"/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40000"/>
        <a:buChar char="–"/>
        <a:defRPr sz="2000">
          <a:solidFill>
            <a:srgbClr val="AB156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140000"/>
        <a:buChar char="•"/>
        <a:defRPr>
          <a:solidFill>
            <a:srgbClr val="0C920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14000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892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20880-375B-42C3-ADC4-17DD297690C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02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20880-375B-42C3-ADC4-17DD297690C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5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20880-375B-42C3-ADC4-17DD297690C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17/07/2013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35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Backgrounds, Running Scenarios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719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Severe Backgrounds at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Sources:</a:t>
            </a:r>
          </a:p>
          <a:p>
            <a:pPr marL="520700" lvl="1" indent="-457200">
              <a:buSzPct val="100000"/>
              <a:buFont typeface="+mj-lt"/>
              <a:buAutoNum type="arabicPeriod"/>
            </a:pPr>
            <a:r>
              <a:rPr lang="en-US" sz="1800" dirty="0" smtClean="0"/>
              <a:t>IP: single diffraction pile-up</a:t>
            </a:r>
          </a:p>
          <a:p>
            <a:pPr marL="520700" lvl="1" indent="-457200">
              <a:buSzPct val="100000"/>
              <a:buFont typeface="+mj-lt"/>
              <a:buAutoNum type="arabicPeriod"/>
            </a:pPr>
            <a:r>
              <a:rPr lang="en-US" sz="1800" dirty="0" smtClean="0"/>
              <a:t>secondary interactions in upstream beam elements</a:t>
            </a:r>
          </a:p>
          <a:p>
            <a:pPr marL="520700" lvl="1" indent="-457200">
              <a:buSzPct val="100000"/>
              <a:buFont typeface="+mj-lt"/>
              <a:buAutoNum type="arabicPeriod"/>
            </a:pPr>
            <a:r>
              <a:rPr lang="en-US" sz="1800" dirty="0" smtClean="0"/>
              <a:t>Beam Halo</a:t>
            </a:r>
          </a:p>
          <a:p>
            <a:pPr marL="520700" lvl="1" indent="-457200">
              <a:buSzPct val="100000"/>
              <a:buFont typeface="+mj-lt"/>
              <a:buAutoNum type="arabicPeriod"/>
            </a:pPr>
            <a:endParaRPr lang="en-US" sz="1800" dirty="0" smtClean="0"/>
          </a:p>
          <a:p>
            <a:pPr marL="0" indent="0">
              <a:buNone/>
            </a:pPr>
            <a:r>
              <a:rPr lang="en-US" sz="2000" dirty="0" smtClean="0"/>
              <a:t>Low-</a:t>
            </a:r>
            <a:r>
              <a:rPr lang="el-GR" sz="2000" dirty="0" smtClean="0"/>
              <a:t>μ</a:t>
            </a:r>
            <a:r>
              <a:rPr lang="en-US" sz="2000" dirty="0" smtClean="0"/>
              <a:t> (special) runs: backgrounds are OK</a:t>
            </a:r>
          </a:p>
          <a:p>
            <a:pPr marL="292100" lvl="1"/>
            <a:r>
              <a:rPr lang="en-US" sz="1800" dirty="0" smtClean="0"/>
              <a:t>see: ALFA runs at </a:t>
            </a:r>
            <a:r>
              <a:rPr lang="el-GR" sz="1800" dirty="0" smtClean="0"/>
              <a:t>β</a:t>
            </a:r>
            <a:r>
              <a:rPr lang="en-US" sz="1800" dirty="0" smtClean="0"/>
              <a:t>* = 90 m, 1 km</a:t>
            </a:r>
          </a:p>
          <a:p>
            <a:pPr marL="292100" lvl="1"/>
            <a:r>
              <a:rPr lang="en-US" sz="1800" dirty="0" smtClean="0"/>
              <a:t>OK for the soft diffraction program of AFP</a:t>
            </a:r>
          </a:p>
          <a:p>
            <a:pPr marL="292100" lvl="1"/>
            <a:endParaRPr lang="en-US" sz="1800" dirty="0"/>
          </a:p>
          <a:p>
            <a:pPr marL="0" indent="0">
              <a:buNone/>
            </a:pPr>
            <a:r>
              <a:rPr lang="en-US" sz="2000" dirty="0" smtClean="0"/>
              <a:t>High-</a:t>
            </a:r>
            <a:r>
              <a:rPr lang="el-GR" sz="2000" dirty="0"/>
              <a:t>μ</a:t>
            </a:r>
            <a:r>
              <a:rPr lang="en-US" sz="2000" dirty="0"/>
              <a:t> </a:t>
            </a:r>
            <a:r>
              <a:rPr lang="en-US" sz="2000" dirty="0" smtClean="0"/>
              <a:t>(standard) </a:t>
            </a:r>
            <a:r>
              <a:rPr lang="en-US" sz="2000" dirty="0"/>
              <a:t>runs: backgrounds are </a:t>
            </a:r>
            <a:r>
              <a:rPr lang="en-US" sz="2000" b="1" u="sng" dirty="0" smtClean="0"/>
              <a:t>very high</a:t>
            </a:r>
            <a:endParaRPr lang="en-US" sz="2000" b="1" u="sng" dirty="0"/>
          </a:p>
          <a:p>
            <a:pPr marL="292100" lvl="1"/>
            <a:r>
              <a:rPr lang="en-US" sz="1800" dirty="0"/>
              <a:t>see: </a:t>
            </a:r>
            <a:r>
              <a:rPr lang="en-US" sz="1800" dirty="0" smtClean="0"/>
              <a:t>TOTEM standard-optics runs (Joachim </a:t>
            </a:r>
            <a:r>
              <a:rPr lang="en-US" sz="1800" dirty="0" err="1" smtClean="0"/>
              <a:t>Baechler’s</a:t>
            </a:r>
            <a:r>
              <a:rPr lang="en-US" sz="1800" dirty="0" smtClean="0"/>
              <a:t> talk)</a:t>
            </a:r>
          </a:p>
          <a:p>
            <a:pPr marL="577850" lvl="2"/>
            <a:r>
              <a:rPr lang="en-US" sz="1600" dirty="0" smtClean="0"/>
              <a:t>evidence that the source is primarily IP and secondary interactions in collimators (1 &amp; 2)</a:t>
            </a:r>
          </a:p>
          <a:p>
            <a:pPr marL="292100" lvl="1"/>
            <a:r>
              <a:rPr lang="en-US" sz="1800" dirty="0" smtClean="0"/>
              <a:t>we are analyzing recently recovered ALFA run at </a:t>
            </a:r>
            <a:r>
              <a:rPr lang="el-GR" sz="1800" dirty="0"/>
              <a:t>β</a:t>
            </a:r>
            <a:r>
              <a:rPr lang="en-US" sz="1800" dirty="0" smtClean="0"/>
              <a:t>*=0.55 m (15’ run, 2 </a:t>
            </a:r>
            <a:r>
              <a:rPr lang="en-US" sz="1800" dirty="0" err="1" smtClean="0"/>
              <a:t>Mevts</a:t>
            </a:r>
            <a:r>
              <a:rPr lang="en-US" sz="1800" dirty="0" smtClean="0"/>
              <a:t>)</a:t>
            </a:r>
          </a:p>
          <a:p>
            <a:pPr marL="292100" lvl="1"/>
            <a:r>
              <a:rPr lang="en-US" sz="1800" dirty="0" smtClean="0"/>
              <a:t>we are simulating the high-</a:t>
            </a:r>
            <a:r>
              <a:rPr lang="el-GR" sz="1800" dirty="0" smtClean="0"/>
              <a:t>μ</a:t>
            </a:r>
            <a:r>
              <a:rPr lang="en-US" sz="1800" dirty="0" smtClean="0"/>
              <a:t> environment with </a:t>
            </a:r>
            <a:r>
              <a:rPr lang="el-GR" sz="1800" dirty="0"/>
              <a:t>β</a:t>
            </a:r>
            <a:r>
              <a:rPr lang="en-US" sz="1800" dirty="0"/>
              <a:t>*=0.55 </a:t>
            </a:r>
            <a:r>
              <a:rPr lang="en-US" sz="1800" dirty="0" smtClean="0"/>
              <a:t>m optics …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ight Brace 5"/>
          <p:cNvSpPr/>
          <p:nvPr/>
        </p:nvSpPr>
        <p:spPr bwMode="auto">
          <a:xfrm>
            <a:off x="6088828" y="1420009"/>
            <a:ext cx="247426" cy="645459"/>
          </a:xfrm>
          <a:prstGeom prst="rightBrace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86862" y="1511905"/>
            <a:ext cx="174273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0000"/>
                </a:solidFill>
                <a:latin typeface="Arial Unicode MS"/>
                <a:cs typeface="Times New Roman" pitchFamily="18" charset="0"/>
              </a:rPr>
              <a:t>dominant !</a:t>
            </a:r>
          </a:p>
        </p:txBody>
      </p:sp>
    </p:spTree>
    <p:extLst>
      <p:ext uri="{BB962C8B-B14F-4D97-AF65-F5344CB8AC3E}">
        <p14:creationId xmlns:p14="http://schemas.microsoft.com/office/powerpoint/2010/main" val="232621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8013" cy="6397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dirty="0" smtClean="0"/>
              <a:t>List of Insertions at </a:t>
            </a:r>
            <a:r>
              <a:rPr lang="en-US" sz="2800" dirty="0" smtClean="0">
                <a:latin typeface="Symbol" pitchFamily="18" charset="2"/>
              </a:rPr>
              <a:t>b</a:t>
            </a:r>
            <a:r>
              <a:rPr lang="en-US" sz="2800" dirty="0" smtClean="0"/>
              <a:t>* = 0.6 m </a:t>
            </a:r>
            <a:br>
              <a:rPr lang="en-US" sz="2800" dirty="0" smtClean="0"/>
            </a:br>
            <a:r>
              <a:rPr lang="en-US" sz="2800" dirty="0" smtClean="0"/>
              <a:t>in 2012</a:t>
            </a:r>
          </a:p>
        </p:txBody>
      </p:sp>
      <p:graphicFrame>
        <p:nvGraphicFramePr>
          <p:cNvPr id="2094" name="Group 46"/>
          <p:cNvGraphicFramePr>
            <a:graphicFrameLocks noGrp="1"/>
          </p:cNvGraphicFramePr>
          <p:nvPr/>
        </p:nvGraphicFramePr>
        <p:xfrm>
          <a:off x="304800" y="1143000"/>
          <a:ext cx="8001000" cy="3906838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914400"/>
                <a:gridCol w="2514600"/>
                <a:gridCol w="2133600"/>
              </a:tblGrid>
              <a:tr h="7366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Date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Pots 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involved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min.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dist.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Observations, Result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Consequence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93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16.10.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V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H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12 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30 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problem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dump on XRPH.A6R5.B1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(slow losses, 5s)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UFO activity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DejaVu Sans" pitchFamily="34" charset="0"/>
                        <a:cs typeface="DejaVu Sans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56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05.11.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H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30 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dump on XRPH.A6R5.B1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(slow losses, 5s)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UFO activity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DejaVu Sans" pitchFamily="34" charset="0"/>
                        <a:cs typeface="DejaVu Sans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90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14.11.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H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32mm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~ 270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dump on XRPH.A6R5.B1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(fast losses)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UFO activity  in 6L5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67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16.11.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H, not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A6R5.B1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14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s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~ 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mm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problem,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beams separated by 4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slow losses (5s) in each ramp until conditioning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(heat up) of beam screen in Q6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090" name="Straight Connector 43"/>
          <p:cNvCxnSpPr>
            <a:cxnSpLocks noChangeShapeType="1"/>
          </p:cNvCxnSpPr>
          <p:nvPr/>
        </p:nvCxnSpPr>
        <p:spPr bwMode="auto">
          <a:xfrm flipV="1">
            <a:off x="6156325" y="3429000"/>
            <a:ext cx="2160588" cy="57626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1" name="Straight Connector 45"/>
          <p:cNvCxnSpPr>
            <a:cxnSpLocks noChangeShapeType="1"/>
          </p:cNvCxnSpPr>
          <p:nvPr/>
        </p:nvCxnSpPr>
        <p:spPr bwMode="auto">
          <a:xfrm>
            <a:off x="6156325" y="3429000"/>
            <a:ext cx="2160588" cy="57626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92" name="TextBox 46"/>
          <p:cNvSpPr txBox="1">
            <a:spLocks noChangeArrowheads="1"/>
          </p:cNvSpPr>
          <p:nvPr/>
        </p:nvSpPr>
        <p:spPr bwMode="auto">
          <a:xfrm>
            <a:off x="7885113" y="3573463"/>
            <a:ext cx="425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sz="1600" smtClean="0">
                <a:solidFill>
                  <a:srgbClr val="FF0000"/>
                </a:solidFill>
              </a:rPr>
              <a:t>(*)</a:t>
            </a:r>
          </a:p>
        </p:txBody>
      </p:sp>
      <p:sp>
        <p:nvSpPr>
          <p:cNvPr id="2093" name="TextBox 47"/>
          <p:cNvSpPr txBox="1">
            <a:spLocks noChangeArrowheads="1"/>
          </p:cNvSpPr>
          <p:nvPr/>
        </p:nvSpPr>
        <p:spPr bwMode="auto">
          <a:xfrm>
            <a:off x="269875" y="5383213"/>
            <a:ext cx="6794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sz="1600" smtClean="0">
                <a:solidFill>
                  <a:srgbClr val="FF0000"/>
                </a:solidFill>
              </a:rPr>
              <a:t>(*)  The (fast) UFOs in 6L5 were later found to originate from TCL5   </a:t>
            </a:r>
            <a:r>
              <a:rPr lang="en-GB" sz="1600" smtClean="0">
                <a:solidFill>
                  <a:srgbClr val="FF0000"/>
                </a:solidFill>
                <a:sym typeface="Wingdings" pitchFamily="2" charset="2"/>
              </a:rPr>
              <a:t>[Tobias]</a:t>
            </a:r>
            <a:endParaRPr lang="en-GB" sz="1600" smtClean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50" kern="0" dirty="0" smtClean="0">
                <a:solidFill>
                  <a:prstClr val="white"/>
                </a:solidFill>
              </a:rPr>
              <a:t>insertion at low </a:t>
            </a:r>
            <a:r>
              <a:rPr lang="el-GR" sz="1050" kern="0" dirty="0" smtClean="0">
                <a:solidFill>
                  <a:prstClr val="white"/>
                </a:solidFill>
              </a:rPr>
              <a:t>β</a:t>
            </a:r>
            <a:r>
              <a:rPr lang="en-US" sz="1050" kern="0" dirty="0" smtClean="0">
                <a:solidFill>
                  <a:prstClr val="white"/>
                </a:solidFill>
              </a:rPr>
              <a:t>*</a:t>
            </a:r>
          </a:p>
          <a:p>
            <a:pPr algn="ctr">
              <a:defRPr/>
            </a:pPr>
            <a:r>
              <a:rPr lang="en-US" sz="1050" kern="0" dirty="0" smtClean="0">
                <a:solidFill>
                  <a:prstClr val="white"/>
                </a:solidFill>
              </a:rPr>
              <a:t>beam heating – LHC vacuum – RP optimization- rates</a:t>
            </a:r>
            <a:endParaRPr lang="en-GB" sz="1050" kern="0" dirty="0" smtClean="0">
              <a:solidFill>
                <a:prstClr val="white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400800"/>
            <a:ext cx="2990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2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Integration  of cylindrical Roman Pot</a:t>
            </a:r>
            <a:r>
              <a:rPr lang="en-US" dirty="0"/>
              <a:t> </a:t>
            </a:r>
            <a:r>
              <a:rPr lang="en-US" dirty="0" smtClean="0"/>
              <a:t>in station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624736" cy="4948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51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7192633" cy="274042"/>
          </a:xfrm>
        </p:spPr>
        <p:txBody>
          <a:bodyPr>
            <a:normAutofit fontScale="90000"/>
          </a:bodyPr>
          <a:lstStyle/>
          <a:p>
            <a:r>
              <a:rPr lang="en-US" dirty="0"/>
              <a:t>Horizontal RP Rate at 14 </a:t>
            </a:r>
            <a:r>
              <a:rPr lang="en-US" dirty="0">
                <a:latin typeface="Symbol" pitchFamily="18" charset="2"/>
              </a:rPr>
              <a:t>s</a:t>
            </a:r>
          </a:p>
        </p:txBody>
      </p:sp>
      <p:graphicFrame>
        <p:nvGraphicFramePr>
          <p:cNvPr id="133179" name="Group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346204"/>
              </p:ext>
            </p:extLst>
          </p:nvPr>
        </p:nvGraphicFramePr>
        <p:xfrm>
          <a:off x="304800" y="481371"/>
          <a:ext cx="7056784" cy="3688975"/>
        </p:xfrm>
        <a:graphic>
          <a:graphicData uri="http://schemas.openxmlformats.org/drawingml/2006/table">
            <a:tbl>
              <a:tblPr/>
              <a:tblGrid>
                <a:gridCol w="1764196"/>
                <a:gridCol w="1764196"/>
                <a:gridCol w="1764196"/>
                <a:gridCol w="1764196"/>
              </a:tblGrid>
              <a:tr h="372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56-F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45-N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45-F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2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Rate for 1368 b with beam separation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2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3 MHz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(incl. showers from 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2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separation lumi factor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/ 15.7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/ 18.6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/ 22.6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2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Rate for 1368 b without separation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 MHz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(22.6* 3 MHz)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Rate for 1 b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without separation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 kHz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 kHz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 kHz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Hits per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bx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w/o separation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4.4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(50 kHz/11.2kHz)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177" name="Rectangle 57"/>
          <p:cNvSpPr>
            <a:spLocks noChangeArrowheads="1"/>
          </p:cNvSpPr>
          <p:nvPr/>
        </p:nvSpPr>
        <p:spPr bwMode="auto">
          <a:xfrm>
            <a:off x="304800" y="4281488"/>
            <a:ext cx="2952750" cy="201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Beam conditions (fill # 3288):</a:t>
            </a:r>
          </a:p>
          <a:p>
            <a:r>
              <a:rPr lang="en-US" dirty="0">
                <a:solidFill>
                  <a:prstClr val="black"/>
                </a:solidFill>
              </a:rPr>
              <a:t>1.6 x 10</a:t>
            </a:r>
            <a:r>
              <a:rPr lang="en-US" baseline="30000" dirty="0">
                <a:solidFill>
                  <a:prstClr val="black"/>
                </a:solidFill>
              </a:rPr>
              <a:t>11</a:t>
            </a:r>
            <a:r>
              <a:rPr lang="en-US" dirty="0">
                <a:solidFill>
                  <a:prstClr val="black"/>
                </a:solidFill>
              </a:rPr>
              <a:t> p/b</a:t>
            </a:r>
          </a:p>
          <a:p>
            <a:r>
              <a:rPr lang="en-US" dirty="0">
                <a:solidFill>
                  <a:prstClr val="black"/>
                </a:solidFill>
              </a:rPr>
              <a:t>E = 4 </a:t>
            </a:r>
            <a:r>
              <a:rPr lang="en-US" dirty="0" err="1">
                <a:solidFill>
                  <a:prstClr val="black"/>
                </a:solidFill>
              </a:rPr>
              <a:t>TeV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  <a:latin typeface="Symbol" pitchFamily="18" charset="2"/>
              </a:rPr>
              <a:t>b</a:t>
            </a:r>
            <a:r>
              <a:rPr lang="en-US" dirty="0">
                <a:solidFill>
                  <a:prstClr val="black"/>
                </a:solidFill>
              </a:rPr>
              <a:t>* = 0.6 m</a:t>
            </a:r>
          </a:p>
          <a:p>
            <a:r>
              <a:rPr lang="en-US" dirty="0">
                <a:solidFill>
                  <a:prstClr val="black"/>
                </a:solidFill>
                <a:latin typeface="Symbol" pitchFamily="18" charset="2"/>
              </a:rPr>
              <a:t>e</a:t>
            </a:r>
            <a:r>
              <a:rPr lang="en-US" baseline="-25000" dirty="0">
                <a:solidFill>
                  <a:prstClr val="black"/>
                </a:solidFill>
              </a:rPr>
              <a:t>n</a:t>
            </a:r>
            <a:r>
              <a:rPr lang="en-US" dirty="0">
                <a:solidFill>
                  <a:prstClr val="black"/>
                </a:solidFill>
              </a:rPr>
              <a:t> = 2.8 </a:t>
            </a:r>
            <a:r>
              <a:rPr lang="en-US" dirty="0">
                <a:solidFill>
                  <a:prstClr val="black"/>
                </a:solidFill>
                <a:latin typeface="Symbol" pitchFamily="18" charset="2"/>
              </a:rPr>
              <a:t>m</a:t>
            </a:r>
            <a:r>
              <a:rPr lang="en-US" dirty="0">
                <a:solidFill>
                  <a:prstClr val="black"/>
                </a:solidFill>
              </a:rPr>
              <a:t>m rad</a:t>
            </a:r>
          </a:p>
          <a:p>
            <a:r>
              <a:rPr lang="en-US" dirty="0">
                <a:solidFill>
                  <a:prstClr val="black"/>
                </a:solidFill>
                <a:latin typeface="Symbol" pitchFamily="18" charset="2"/>
              </a:rPr>
              <a:t>m</a:t>
            </a:r>
            <a:r>
              <a:rPr lang="en-US" dirty="0">
                <a:solidFill>
                  <a:prstClr val="black"/>
                </a:solidFill>
              </a:rPr>
              <a:t> = 31  (without separation)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L = 6.7 x 10</a:t>
            </a:r>
            <a:r>
              <a:rPr lang="en-US" baseline="30000" dirty="0">
                <a:solidFill>
                  <a:prstClr val="black"/>
                </a:solidFill>
              </a:rPr>
              <a:t>33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3178" name="Rectangle 58"/>
          <p:cNvSpPr>
            <a:spLocks noChangeArrowheads="1"/>
          </p:cNvSpPr>
          <p:nvPr/>
        </p:nvSpPr>
        <p:spPr bwMode="auto">
          <a:xfrm>
            <a:off x="3257550" y="5157192"/>
            <a:ext cx="4391010" cy="64633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expected SD rate per arm within acceptance:</a:t>
            </a:r>
          </a:p>
          <a:p>
            <a:r>
              <a:rPr lang="en-US" dirty="0">
                <a:solidFill>
                  <a:srgbClr val="FF0000"/>
                </a:solidFill>
              </a:rPr>
              <a:t>  ~ 0.4 / </a:t>
            </a:r>
            <a:r>
              <a:rPr lang="en-US" dirty="0" err="1">
                <a:solidFill>
                  <a:srgbClr val="FF0000"/>
                </a:solidFill>
              </a:rPr>
              <a:t>bx</a:t>
            </a:r>
            <a:r>
              <a:rPr lang="en-US" dirty="0">
                <a:solidFill>
                  <a:srgbClr val="FF0000"/>
                </a:solidFill>
              </a:rPr>
              <a:t>   (event rate / bunch crossing)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31840" y="4213561"/>
            <a:ext cx="57834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Revolution frequency: 11.2 kHz</a:t>
            </a:r>
            <a:br>
              <a:rPr lang="en-US" sz="1600" dirty="0">
                <a:solidFill>
                  <a:prstClr val="black"/>
                </a:solidFill>
              </a:rPr>
            </a:br>
            <a:r>
              <a:rPr lang="en-US" sz="1600" dirty="0">
                <a:solidFill>
                  <a:prstClr val="black"/>
                </a:solidFill>
              </a:rPr>
              <a:t>average crossing rate : 11.2 * 1368 = 15.3 MHz</a:t>
            </a:r>
            <a:br>
              <a:rPr lang="en-US" sz="1600" dirty="0">
                <a:solidFill>
                  <a:prstClr val="black"/>
                </a:solidFill>
              </a:rPr>
            </a:br>
            <a:r>
              <a:rPr lang="en-US" sz="1600" dirty="0">
                <a:solidFill>
                  <a:prstClr val="black"/>
                </a:solidFill>
              </a:rPr>
              <a:t>average interaction rate (without separation) : 15.3 * 31= 47.4 MHz</a:t>
            </a:r>
            <a:br>
              <a:rPr lang="en-US" sz="1600" dirty="0">
                <a:solidFill>
                  <a:prstClr val="black"/>
                </a:solidFill>
              </a:rPr>
            </a:b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4328" y="3573016"/>
            <a:ext cx="1619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Expected rates</a:t>
            </a:r>
          </a:p>
          <a:p>
            <a:r>
              <a:rPr lang="en-US" sz="1200" dirty="0">
                <a:solidFill>
                  <a:srgbClr val="FF0000"/>
                </a:solidFill>
              </a:rPr>
              <a:t>after LS1 are different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(L, bunch scheme</a:t>
            </a:r>
            <a:r>
              <a:rPr lang="en-US" sz="1000" dirty="0">
                <a:solidFill>
                  <a:srgbClr val="FF0000"/>
                </a:solidFill>
              </a:rPr>
              <a:t>) 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prstClr val="white"/>
                </a:solidFill>
              </a:rPr>
              <a:t>insertion at low </a:t>
            </a:r>
            <a:r>
              <a:rPr lang="el-GR" sz="1050" dirty="0">
                <a:solidFill>
                  <a:prstClr val="white"/>
                </a:solidFill>
              </a:rPr>
              <a:t>β</a:t>
            </a:r>
            <a:r>
              <a:rPr lang="en-US" sz="1050" dirty="0">
                <a:solidFill>
                  <a:prstClr val="white"/>
                </a:solidFill>
              </a:rPr>
              <a:t>*</a:t>
            </a:r>
          </a:p>
          <a:p>
            <a:pPr algn="ctr"/>
            <a:r>
              <a:rPr lang="en-US" sz="1050" dirty="0">
                <a:solidFill>
                  <a:prstClr val="white"/>
                </a:solidFill>
              </a:rPr>
              <a:t>beam heating – LHC vacuum – RP optimization- rates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68988" y="268941"/>
            <a:ext cx="1775012" cy="1938992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0000"/>
                </a:solidFill>
              </a:rPr>
              <a:t>from: Joachim </a:t>
            </a:r>
            <a:r>
              <a:rPr lang="en-US" sz="2400" dirty="0" err="1">
                <a:solidFill>
                  <a:srgbClr val="FF0000"/>
                </a:solidFill>
              </a:rPr>
              <a:t>Baechler’s</a:t>
            </a:r>
            <a:r>
              <a:rPr lang="en-US" sz="2400" dirty="0">
                <a:solidFill>
                  <a:srgbClr val="FF0000"/>
                </a:solidFill>
              </a:rPr>
              <a:t> talk of yesterday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17JUL13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23A4-6435-4C96-8B16-1B45BC27FA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0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RP operation  </a:t>
            </a:r>
            <a:br>
              <a:rPr lang="en-US" sz="2000" dirty="0"/>
            </a:br>
            <a:r>
              <a:rPr lang="en-US" sz="2000" dirty="0"/>
              <a:t>performance &amp; </a:t>
            </a:r>
            <a:r>
              <a:rPr lang="en-US" sz="2000" dirty="0" smtClean="0"/>
              <a:t>operation limitation </a:t>
            </a:r>
            <a:r>
              <a:rPr lang="en-US" sz="2000" dirty="0"/>
              <a:t>-&gt; </a:t>
            </a:r>
            <a:r>
              <a:rPr lang="en-US" sz="2000" dirty="0">
                <a:solidFill>
                  <a:srgbClr val="FF0000"/>
                </a:solidFill>
              </a:rPr>
              <a:t>LHC &amp; Roman Pot</a:t>
            </a:r>
            <a:r>
              <a:rPr lang="en-GB" dirty="0">
                <a:solidFill>
                  <a:srgbClr val="FF0000"/>
                </a:solidFill>
              </a:rPr>
              <a:t/>
            </a:r>
            <a:br>
              <a:rPr lang="en-GB" dirty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Forward Physics at the LHC                            Reggio Calabria (ITALY) 15th-18th July 2013                                         TOTEM  Upgrade Proposal  J. Baechler                        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lowchart: Connector 4"/>
          <p:cNvSpPr>
            <a:spLocks noChangeAspect="1"/>
          </p:cNvSpPr>
          <p:nvPr/>
        </p:nvSpPr>
        <p:spPr>
          <a:xfrm>
            <a:off x="1808312" y="1412776"/>
            <a:ext cx="4968552" cy="4968552"/>
          </a:xfrm>
          <a:prstGeom prst="flowChartConnecto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2185358" y="1806899"/>
            <a:ext cx="4214460" cy="4180301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3426" y="3223127"/>
            <a:ext cx="15696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BLM signal</a:t>
            </a:r>
            <a:br>
              <a:rPr lang="en-US" sz="1100" dirty="0" smtClean="0">
                <a:solidFill>
                  <a:prstClr val="black"/>
                </a:solidFill>
              </a:rPr>
            </a:br>
            <a:r>
              <a:rPr lang="en-US" sz="1100" dirty="0" smtClean="0">
                <a:solidFill>
                  <a:prstClr val="black"/>
                </a:solidFill>
              </a:rPr>
              <a:t>increase due to sec.</a:t>
            </a:r>
          </a:p>
          <a:p>
            <a:r>
              <a:rPr lang="en-US" sz="1100" dirty="0">
                <a:solidFill>
                  <a:prstClr val="black"/>
                </a:solidFill>
              </a:rPr>
              <a:t>p</a:t>
            </a:r>
            <a:r>
              <a:rPr lang="en-US" sz="1100" dirty="0" smtClean="0">
                <a:solidFill>
                  <a:prstClr val="black"/>
                </a:solidFill>
              </a:rPr>
              <a:t>articles produced in RP</a:t>
            </a:r>
          </a:p>
          <a:p>
            <a:r>
              <a:rPr lang="en-US" sz="1100" dirty="0">
                <a:solidFill>
                  <a:prstClr val="black"/>
                </a:solidFill>
              </a:rPr>
              <a:t>m</a:t>
            </a:r>
            <a:r>
              <a:rPr lang="en-US" sz="1100" dirty="0" smtClean="0">
                <a:solidFill>
                  <a:prstClr val="black"/>
                </a:solidFill>
              </a:rPr>
              <a:t>aterial &amp; LHC gas 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7404" y="3053142"/>
            <a:ext cx="85311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solidFill>
                  <a:prstClr val="black"/>
                </a:solidFill>
              </a:rPr>
              <a:t>Eff</a:t>
            </a:r>
            <a:r>
              <a:rPr lang="en-US" sz="1100" dirty="0" smtClean="0">
                <a:solidFill>
                  <a:prstClr val="black"/>
                </a:solidFill>
              </a:rPr>
              <a:t>  Z –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Transverse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Impedance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9" name="Flowchart: Connector 8"/>
          <p:cNvSpPr/>
          <p:nvPr/>
        </p:nvSpPr>
        <p:spPr>
          <a:xfrm>
            <a:off x="3757873" y="3310242"/>
            <a:ext cx="1069429" cy="1026097"/>
          </a:xfrm>
          <a:prstGeom prst="flowChartConnecto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 rot="1495582">
            <a:off x="3694091" y="4208402"/>
            <a:ext cx="364918" cy="694532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 rot="14685902">
            <a:off x="4946346" y="3115223"/>
            <a:ext cx="364918" cy="72455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 rot="7536893">
            <a:off x="3303819" y="2860765"/>
            <a:ext cx="364918" cy="8873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 rot="10800000">
            <a:off x="4140437" y="2545839"/>
            <a:ext cx="364918" cy="751145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 rot="18680752">
            <a:off x="4891548" y="4001879"/>
            <a:ext cx="364918" cy="90155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4730" y="2032839"/>
            <a:ext cx="15163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RF - heating</a:t>
            </a:r>
            <a:br>
              <a:rPr lang="en-US" sz="1100" dirty="0" smtClean="0">
                <a:solidFill>
                  <a:prstClr val="black"/>
                </a:solidFill>
              </a:rPr>
            </a:br>
            <a:r>
              <a:rPr lang="en-US" sz="1100" dirty="0" smtClean="0">
                <a:solidFill>
                  <a:prstClr val="black"/>
                </a:solidFill>
              </a:rPr>
              <a:t>RP electronics impact</a:t>
            </a:r>
            <a:br>
              <a:rPr lang="en-US" sz="1100" dirty="0" smtClean="0">
                <a:solidFill>
                  <a:prstClr val="black"/>
                </a:solidFill>
              </a:rPr>
            </a:br>
            <a:r>
              <a:rPr lang="en-US" sz="1100" dirty="0" smtClean="0">
                <a:solidFill>
                  <a:prstClr val="black"/>
                </a:solidFill>
              </a:rPr>
              <a:t>RP housing impact </a:t>
            </a:r>
            <a:br>
              <a:rPr lang="en-US" sz="1100" dirty="0" smtClean="0">
                <a:solidFill>
                  <a:prstClr val="black"/>
                </a:solidFill>
              </a:rPr>
            </a:b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11808" y="4847979"/>
            <a:ext cx="258275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RF RP heating : ferrite performance</a:t>
            </a:r>
            <a:br>
              <a:rPr lang="en-US" sz="1100" dirty="0" smtClean="0">
                <a:solidFill>
                  <a:prstClr val="black"/>
                </a:solidFill>
              </a:rPr>
            </a:br>
            <a:r>
              <a:rPr lang="en-US" sz="1100" dirty="0" smtClean="0">
                <a:solidFill>
                  <a:prstClr val="black"/>
                </a:solidFill>
              </a:rPr>
              <a:t>temp increase  - out gassing – Curie temp.</a:t>
            </a:r>
            <a:br>
              <a:rPr lang="en-US" sz="1100" dirty="0" smtClean="0">
                <a:solidFill>
                  <a:prstClr val="black"/>
                </a:solidFill>
              </a:rPr>
            </a:br>
            <a:r>
              <a:rPr lang="en-US" sz="1100" dirty="0" smtClean="0">
                <a:solidFill>
                  <a:prstClr val="black"/>
                </a:solidFill>
              </a:rPr>
              <a:t>thermal run away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27548" y="4396756"/>
            <a:ext cx="86409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 smtClean="0">
                <a:solidFill>
                  <a:prstClr val="black"/>
                </a:solidFill>
              </a:rPr>
              <a:t>Eff</a:t>
            </a:r>
            <a:r>
              <a:rPr lang="en-US" sz="1050" dirty="0" smtClean="0">
                <a:solidFill>
                  <a:prstClr val="black"/>
                </a:solidFill>
              </a:rPr>
              <a:t> Z-Longitudinal Impedance</a:t>
            </a:r>
            <a:endParaRPr lang="en-GB" sz="105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29228" y="3366135"/>
            <a:ext cx="9589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Insertion </a:t>
            </a:r>
          </a:p>
          <a:p>
            <a:r>
              <a:rPr lang="en-US" sz="800" dirty="0">
                <a:solidFill>
                  <a:prstClr val="black"/>
                </a:solidFill>
              </a:rPr>
              <a:t>o</a:t>
            </a:r>
            <a:r>
              <a:rPr lang="en-US" sz="800" dirty="0" smtClean="0">
                <a:solidFill>
                  <a:prstClr val="black"/>
                </a:solidFill>
              </a:rPr>
              <a:t>f RP: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i="1" dirty="0" smtClean="0">
                <a:solidFill>
                  <a:prstClr val="black"/>
                </a:solidFill>
              </a:rPr>
              <a:t>Distance to beam  </a:t>
            </a:r>
          </a:p>
          <a:p>
            <a:r>
              <a:rPr lang="en-US" sz="800" i="1" dirty="0" smtClean="0">
                <a:solidFill>
                  <a:prstClr val="black"/>
                </a:solidFill>
              </a:rPr>
              <a:t>Beam optics</a:t>
            </a:r>
          </a:p>
          <a:p>
            <a:r>
              <a:rPr lang="en-US" sz="800" i="1" dirty="0" smtClean="0">
                <a:solidFill>
                  <a:prstClr val="black"/>
                </a:solidFill>
              </a:rPr>
              <a:t>Luminosity</a:t>
            </a:r>
            <a:br>
              <a:rPr lang="en-US" sz="800" i="1" dirty="0" smtClean="0">
                <a:solidFill>
                  <a:prstClr val="black"/>
                </a:solidFill>
              </a:rPr>
            </a:br>
            <a:r>
              <a:rPr lang="en-US" sz="800" i="1" dirty="0" smtClean="0">
                <a:solidFill>
                  <a:prstClr val="black"/>
                </a:solidFill>
              </a:rPr>
              <a:t>Collimators</a:t>
            </a:r>
            <a:endParaRPr lang="en-GB" sz="800" i="1" dirty="0">
              <a:solidFill>
                <a:prstClr val="black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6112896" y="1841241"/>
            <a:ext cx="475328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Down Arrow 19"/>
          <p:cNvSpPr/>
          <p:nvPr/>
        </p:nvSpPr>
        <p:spPr>
          <a:xfrm rot="3848312">
            <a:off x="3233995" y="3784176"/>
            <a:ext cx="364918" cy="845713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85358" y="4264912"/>
            <a:ext cx="12137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Local LHC vacuum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degradation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19807" y="3607848"/>
            <a:ext cx="7757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LHC beam stability</a:t>
            </a:r>
            <a:endParaRPr lang="en-GB" sz="1100" dirty="0">
              <a:solidFill>
                <a:prstClr val="black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6129281" y="2485950"/>
            <a:ext cx="656352" cy="3896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664011" y="1481815"/>
            <a:ext cx="208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Operation limitation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76864" y="2186505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Performance limitation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457457" y="5258924"/>
            <a:ext cx="2663318" cy="1122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prstClr val="black"/>
                </a:solidFill>
              </a:rPr>
              <a:t>TOTEM RP development: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multi parameter optimization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6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3200"/>
            <a:ext cx="7953375" cy="654756"/>
          </a:xfrm>
        </p:spPr>
        <p:txBody>
          <a:bodyPr/>
          <a:lstStyle/>
          <a:p>
            <a:r>
              <a:rPr lang="en-US" dirty="0" smtClean="0"/>
              <a:t>Low-</a:t>
            </a:r>
            <a:r>
              <a:rPr lang="el-GR" dirty="0" smtClean="0"/>
              <a:t>μ</a:t>
            </a:r>
            <a:r>
              <a:rPr lang="en-US" dirty="0" smtClean="0"/>
              <a:t> </a:t>
            </a:r>
            <a:r>
              <a:rPr lang="en-US" dirty="0" err="1" smtClean="0"/>
              <a:t>Runing</a:t>
            </a:r>
            <a:r>
              <a:rPr lang="en-US" dirty="0" smtClean="0"/>
              <a:t>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91822"/>
            <a:ext cx="8839200" cy="578520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‘Special runs’: ~3 weeks</a:t>
            </a:r>
          </a:p>
          <a:p>
            <a:pPr marL="282575" lvl="1"/>
            <a:r>
              <a:rPr lang="en-US" sz="1800" dirty="0" smtClean="0"/>
              <a:t>30 </a:t>
            </a:r>
            <a:r>
              <a:rPr lang="en-US" sz="1800" dirty="0" err="1" smtClean="0"/>
              <a:t>wks</a:t>
            </a:r>
            <a:r>
              <a:rPr lang="en-US" sz="1800" dirty="0" smtClean="0"/>
              <a:t>/</a:t>
            </a:r>
            <a:r>
              <a:rPr lang="en-US" sz="1800" dirty="0" err="1" smtClean="0"/>
              <a:t>yr</a:t>
            </a:r>
            <a:r>
              <a:rPr lang="en-US" sz="1800" dirty="0" smtClean="0"/>
              <a:t> </a:t>
            </a:r>
            <a:r>
              <a:rPr lang="en-US" sz="1800" dirty="0" smtClean="0">
                <a:sym typeface="Wingdings" pitchFamily="2" charset="2"/>
              </a:rPr>
              <a:t> 10% of ATLAS/CMS luminosity</a:t>
            </a:r>
          </a:p>
          <a:p>
            <a:pPr marL="282575" lvl="1"/>
            <a:r>
              <a:rPr lang="en-US" sz="1800" dirty="0" smtClean="0">
                <a:sym typeface="Wingdings" pitchFamily="2" charset="2"/>
              </a:rPr>
              <a:t>Pro:</a:t>
            </a:r>
          </a:p>
          <a:p>
            <a:pPr marL="576263" lvl="2"/>
            <a:r>
              <a:rPr lang="en-US" sz="1600" dirty="0" smtClean="0">
                <a:sym typeface="Wingdings" pitchFamily="2" charset="2"/>
              </a:rPr>
              <a:t>‘full’ control of machine parameters</a:t>
            </a:r>
          </a:p>
          <a:p>
            <a:pPr marL="576263" lvl="2"/>
            <a:r>
              <a:rPr lang="en-US" sz="1600" dirty="0" smtClean="0">
                <a:sym typeface="Wingdings" pitchFamily="2" charset="2"/>
              </a:rPr>
              <a:t>scraping and special optics to get closest to the beam</a:t>
            </a:r>
          </a:p>
          <a:p>
            <a:pPr marL="282575" lvl="1"/>
            <a:r>
              <a:rPr lang="en-US" sz="1800" dirty="0" smtClean="0">
                <a:sym typeface="Wingdings" pitchFamily="2" charset="2"/>
              </a:rPr>
              <a:t>Con:</a:t>
            </a:r>
          </a:p>
          <a:p>
            <a:pPr marL="576263" lvl="2"/>
            <a:r>
              <a:rPr lang="en-US" sz="1600" dirty="0" smtClean="0">
                <a:sym typeface="Wingdings" pitchFamily="2" charset="2"/>
              </a:rPr>
              <a:t>always a tension between high-pT and soft-QCD running</a:t>
            </a:r>
            <a:endParaRPr lang="en-US" sz="1600" dirty="0">
              <a:sym typeface="Wingdings" pitchFamily="2" charset="2"/>
            </a:endParaRPr>
          </a:p>
          <a:p>
            <a:pPr marL="0" indent="0">
              <a:buNone/>
            </a:pPr>
            <a:endParaRPr lang="en-US" sz="2000" dirty="0" smtClean="0">
              <a:sym typeface="Wingdings" pitchFamily="2" charset="2"/>
            </a:endParaRPr>
          </a:p>
          <a:p>
            <a:pPr marL="0" indent="0">
              <a:buNone/>
            </a:pPr>
            <a:r>
              <a:rPr lang="en-US" sz="2000" dirty="0" smtClean="0">
                <a:sym typeface="Wingdings" pitchFamily="2" charset="2"/>
              </a:rPr>
              <a:t>‘Special bunch trains’: ~10/1300 bunches at low intensity?</a:t>
            </a:r>
          </a:p>
          <a:p>
            <a:pPr marL="277813" lvl="1"/>
            <a:r>
              <a:rPr lang="en-US" sz="1800" dirty="0" smtClean="0">
                <a:sym typeface="Wingdings" pitchFamily="2" charset="2"/>
              </a:rPr>
              <a:t>~0.7% (?) of ATLAS/CMS luminosity</a:t>
            </a:r>
          </a:p>
          <a:p>
            <a:pPr marL="277813" lvl="1"/>
            <a:r>
              <a:rPr lang="en-US" sz="1800" dirty="0">
                <a:sym typeface="Wingdings" pitchFamily="2" charset="2"/>
              </a:rPr>
              <a:t>Pro:</a:t>
            </a:r>
          </a:p>
          <a:p>
            <a:pPr marL="576263" lvl="2"/>
            <a:r>
              <a:rPr lang="en-US" sz="1600" dirty="0" smtClean="0">
                <a:sym typeface="Wingdings" pitchFamily="2" charset="2"/>
              </a:rPr>
              <a:t>Large integrated luminosity possible</a:t>
            </a:r>
          </a:p>
          <a:p>
            <a:pPr marL="576263" lvl="2"/>
            <a:r>
              <a:rPr lang="en-US" sz="1600" dirty="0" smtClean="0">
                <a:sym typeface="Wingdings" pitchFamily="2" charset="2"/>
              </a:rPr>
              <a:t>Forward Detectors always ‘on’ and always in readout – </a:t>
            </a:r>
            <a:r>
              <a:rPr lang="en-US" sz="1600" b="1" dirty="0" smtClean="0">
                <a:sym typeface="Wingdings" pitchFamily="2" charset="2"/>
              </a:rPr>
              <a:t>even in high-</a:t>
            </a:r>
            <a:r>
              <a:rPr lang="el-GR" sz="1600" b="1" dirty="0" smtClean="0">
                <a:sym typeface="Wingdings" pitchFamily="2" charset="2"/>
              </a:rPr>
              <a:t>μ</a:t>
            </a:r>
            <a:endParaRPr lang="en-US" sz="1600" b="1" dirty="0" smtClean="0">
              <a:sym typeface="Wingdings" pitchFamily="2" charset="2"/>
            </a:endParaRPr>
          </a:p>
          <a:p>
            <a:pPr marL="576263" lvl="2"/>
            <a:r>
              <a:rPr lang="en-US" sz="1600" dirty="0" smtClean="0">
                <a:sym typeface="Wingdings" pitchFamily="2" charset="2"/>
              </a:rPr>
              <a:t>Possibly overlapping interest with high-pT program for calibrations; cross-checks, background studies</a:t>
            </a:r>
            <a:endParaRPr lang="en-US" sz="1600" dirty="0">
              <a:sym typeface="Wingdings" pitchFamily="2" charset="2"/>
            </a:endParaRPr>
          </a:p>
          <a:p>
            <a:pPr marL="277813" lvl="1"/>
            <a:r>
              <a:rPr lang="en-US" sz="1800" dirty="0">
                <a:sym typeface="Wingdings" pitchFamily="2" charset="2"/>
              </a:rPr>
              <a:t>Con:</a:t>
            </a:r>
          </a:p>
          <a:p>
            <a:pPr marL="576263" lvl="2"/>
            <a:r>
              <a:rPr lang="en-US" sz="1600" b="1" dirty="0">
                <a:sym typeface="Wingdings" pitchFamily="2" charset="2"/>
              </a:rPr>
              <a:t>only standard optics </a:t>
            </a:r>
            <a:r>
              <a:rPr lang="en-US" sz="1600" b="1" dirty="0" smtClean="0">
                <a:sym typeface="Wingdings" pitchFamily="2" charset="2"/>
              </a:rPr>
              <a:t>possible</a:t>
            </a:r>
            <a:r>
              <a:rPr lang="en-US" sz="1600" dirty="0" smtClean="0">
                <a:sym typeface="Wingdings" pitchFamily="2" charset="2"/>
              </a:rPr>
              <a:t>; must learn to live gradually closer to the beam</a:t>
            </a:r>
          </a:p>
          <a:p>
            <a:pPr marL="576263" lvl="2"/>
            <a:r>
              <a:rPr lang="en-US" sz="1600" dirty="0">
                <a:sym typeface="Wingdings" pitchFamily="2" charset="2"/>
              </a:rPr>
              <a:t>Forward Detectors always ‘on’ and always in readout – </a:t>
            </a:r>
            <a:r>
              <a:rPr lang="en-US" sz="1600" b="1" dirty="0">
                <a:sym typeface="Wingdings" pitchFamily="2" charset="2"/>
              </a:rPr>
              <a:t>even in high-</a:t>
            </a:r>
            <a:r>
              <a:rPr lang="el-GR" sz="1600" b="1" dirty="0" smtClean="0">
                <a:sym typeface="Wingdings" pitchFamily="2" charset="2"/>
              </a:rPr>
              <a:t>μ</a:t>
            </a:r>
            <a:endParaRPr lang="en-US" sz="1600" b="1" dirty="0">
              <a:sym typeface="Wingdings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17JUL13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250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Unicode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640</Words>
  <Application>Microsoft Office PowerPoint</Application>
  <PresentationFormat>On-screen Show (4:3)</PresentationFormat>
  <Paragraphs>145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Office Theme</vt:lpstr>
      <vt:lpstr>Default Design</vt:lpstr>
      <vt:lpstr>1_Office Theme</vt:lpstr>
      <vt:lpstr>2_Office Theme</vt:lpstr>
      <vt:lpstr>3_Office Theme</vt:lpstr>
      <vt:lpstr>4_Office Theme</vt:lpstr>
      <vt:lpstr>Backgrounds, Running Scenarios</vt:lpstr>
      <vt:lpstr>Severe Backgrounds at the LHC</vt:lpstr>
      <vt:lpstr>List of Insertions at b* = 0.6 m  in 2012</vt:lpstr>
      <vt:lpstr> Integration  of cylindrical Roman Pot in station</vt:lpstr>
      <vt:lpstr>Horizontal RP Rate at 14 s</vt:lpstr>
      <vt:lpstr> RP operation   performance &amp; operation limitation -&gt; LHC &amp; Roman Pot </vt:lpstr>
      <vt:lpstr>Low-μ Runing Scenarios</vt:lpstr>
    </vt:vector>
  </TitlesOfParts>
  <Company>Stony Brook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Backgrounds, Running Scenarios</dc:title>
  <dc:creator>Michael Rijssenbeek</dc:creator>
  <cp:lastModifiedBy>Michael Rijssenbeek</cp:lastModifiedBy>
  <cp:revision>2</cp:revision>
  <dcterms:created xsi:type="dcterms:W3CDTF">2013-07-17T12:14:44Z</dcterms:created>
  <dcterms:modified xsi:type="dcterms:W3CDTF">2013-07-17T12:38:34Z</dcterms:modified>
</cp:coreProperties>
</file>