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76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2566B-D563-6F49-A509-D4EF0CDAC867}" type="datetimeFigureOut">
              <a:rPr lang="en-US" smtClean="0"/>
              <a:t>10/7/13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E3F94-96E9-C440-9816-46BFC205E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14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904A4-787B-1845-8EC3-D37BCCD4BAC1}" type="datetimeFigureOut">
              <a:rPr lang="en-US" smtClean="0"/>
              <a:t>10/7/13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5956E-4AE0-9247-843E-BC066557C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87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735-DA57-6446-A368-F4FB5D5C29BD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3039-FDEE-CF42-AA4D-3A4739724AC3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0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38C-FBAA-904F-802C-EC421DA03EAF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16A-C894-E64E-88BF-02FFCED910EE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C5CA-0268-EF46-B5B3-F0F3B612A808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7078-01E3-3F4D-B403-1D995A6316AF}" type="datetime1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5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A38F-76A6-BF46-885F-D3C74EEAE7C7}" type="datetime1">
              <a:rPr lang="en-US" smtClean="0"/>
              <a:t>10/7/13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7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EA5A3-79F7-584C-A18B-15E9C3A20304}" type="datetime1">
              <a:rPr lang="en-US" smtClean="0"/>
              <a:t>10/7/13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3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D442-9920-6545-8343-63DF3D466DFA}" type="datetime1">
              <a:rPr lang="en-US" smtClean="0"/>
              <a:t>10/7/13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8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6684-67C1-7749-AB36-7D0F6D6BAF3E}" type="datetime1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B375-3A01-314C-9DD9-B5297CAE27E9}" type="datetime1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950FB-4976-4B45-9D5E-426098F6A68D}" type="datetime1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D422B-766D-3E4E-B032-C5C001F90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3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odle.com/66pgt2wfbh62wdn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earch?q=%23DPHEP" TargetMode="External"/><Relationship Id="rId4" Type="http://schemas.openxmlformats.org/officeDocument/2006/relationships/hyperlink" Target="https://groups.cern.ch/group/DPHEP-IB/default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Display.py?categId=445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Display.py?categId=4458" TargetMode="Externa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Data Preservation in HEP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Use Cases, Business Cases, Costs &amp; Cost Models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721" y="3886200"/>
            <a:ext cx="7390866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Grid Deployment Board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2068" y="311617"/>
            <a:ext cx="1072836" cy="161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– New Theoretical Insights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66" y="2016784"/>
            <a:ext cx="4382983" cy="39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897" y="2030798"/>
            <a:ext cx="3941918" cy="3960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90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– “Discovery” to “Precision”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47" y="1203931"/>
            <a:ext cx="7507558" cy="563066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1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4 – (whatever)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There is a general feeling that “we” should preserve data “forever” “just in case”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No clear business case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 understanding of the costs can help clarify the strategy (e.g. “best effort” – bit preservation + ?)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Preservation of data + software + knowledge beyond human lifetimes not obvious…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(Cost benefit analysis)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Keep data usable for ~1 decade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Keep data usable for ~2 decades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Keep data usable for ~3 decades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r>
              <a:rPr lang="en-US" dirty="0" smtClean="0"/>
              <a:t>Re-visit after we have understood costs &amp; cost models, plus potential “solutions”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61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58174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Costs and cost models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71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–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do not know </a:t>
            </a:r>
            <a:r>
              <a:rPr lang="en-US" i="1" dirty="0" smtClean="0"/>
              <a:t>exactly</a:t>
            </a:r>
            <a:r>
              <a:rPr lang="en-US" dirty="0" smtClean="0"/>
              <a:t> what the costs will be in the future</a:t>
            </a:r>
          </a:p>
          <a:p>
            <a:r>
              <a:rPr lang="en-US" dirty="0" smtClean="0"/>
              <a:t>But, we can make estimates, based on our “knowledge” and experience</a:t>
            </a:r>
          </a:p>
          <a:p>
            <a:r>
              <a:rPr lang="en-US" dirty="0" smtClean="0"/>
              <a:t>In some areas these estimates will be relatively accurate</a:t>
            </a:r>
          </a:p>
          <a:p>
            <a:r>
              <a:rPr lang="en-US" dirty="0" smtClean="0"/>
              <a:t>In others, much less so</a:t>
            </a:r>
          </a:p>
          <a:p>
            <a:r>
              <a:rPr lang="en-US" dirty="0" smtClean="0"/>
              <a:t>“Acceptable” costs compared to what?</a:t>
            </a:r>
          </a:p>
          <a:p>
            <a:pPr lvl="1"/>
            <a:r>
              <a:rPr lang="en-US" dirty="0" smtClean="0"/>
              <a:t>Cost of LHC? WLCG? A specific service, </a:t>
            </a:r>
            <a:r>
              <a:rPr lang="en-US" b="1" dirty="0" smtClean="0">
                <a:solidFill>
                  <a:srgbClr val="0000FF"/>
                </a:solidFill>
              </a:rPr>
              <a:t>such as DB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3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DB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Costs include:</a:t>
            </a:r>
          </a:p>
          <a:p>
            <a:endParaRPr lang="en-US" dirty="0"/>
          </a:p>
          <a:p>
            <a:pPr lvl="1"/>
            <a:r>
              <a:rPr lang="en-US" dirty="0" smtClean="0"/>
              <a:t>Hardware;</a:t>
            </a:r>
          </a:p>
          <a:p>
            <a:pPr lvl="1"/>
            <a:r>
              <a:rPr lang="en-US" dirty="0" smtClean="0"/>
              <a:t>Licenses &amp; maintenance;</a:t>
            </a:r>
          </a:p>
          <a:p>
            <a:pPr lvl="1"/>
            <a:r>
              <a:rPr lang="en-US" dirty="0" smtClean="0"/>
              <a:t>People.</a:t>
            </a:r>
          </a:p>
          <a:p>
            <a:endParaRPr lang="en-US" dirty="0"/>
          </a:p>
          <a:p>
            <a:r>
              <a:rPr lang="en-US" dirty="0" smtClean="0"/>
              <a:t>There is also value = business case</a:t>
            </a:r>
          </a:p>
          <a:p>
            <a:endParaRPr lang="en-US" dirty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10 FTEs @EUR100K/year = EUR1M/year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2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of </a:t>
            </a:r>
            <a:r>
              <a:rPr lang="en-US" dirty="0" err="1" smtClean="0"/>
              <a:t>Curation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97302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Within DPHEP, and in collaboration with external projects (e.g. 4C), we are planning a “no stone left un-turned” </a:t>
            </a:r>
            <a:r>
              <a:rPr lang="en-US" dirty="0" smtClean="0">
                <a:hlinkClick r:id="rId2"/>
              </a:rPr>
              <a:t>workshop</a:t>
            </a:r>
            <a:endParaRPr lang="en-US" dirty="0" smtClean="0"/>
          </a:p>
          <a:p>
            <a:r>
              <a:rPr lang="en-US" dirty="0" smtClean="0"/>
              <a:t>Look at the </a:t>
            </a:r>
            <a:r>
              <a:rPr lang="en-US" b="1" dirty="0" smtClean="0">
                <a:solidFill>
                  <a:srgbClr val="FF0000"/>
                </a:solidFill>
              </a:rPr>
              <a:t>many migrations </a:t>
            </a:r>
            <a:r>
              <a:rPr lang="en-US" dirty="0" smtClean="0"/>
              <a:t>we have performed in the (recent) past – plus those foreseen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660066"/>
                </a:solidFill>
              </a:rPr>
              <a:t>Estimate / calculate costs</a:t>
            </a:r>
          </a:p>
          <a:p>
            <a:r>
              <a:rPr lang="en-US" dirty="0" smtClean="0"/>
              <a:t>Come up with scenarios for the future: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10 year preservation = 3 media migrations + n build systems + p s/w repositories + q O/S versions + …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20 year preservation: more disruptive changes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30 year preservation: more still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660066"/>
                </a:solidFill>
              </a:rPr>
              <a:t>Manpower almost certainly the dominant cost</a:t>
            </a:r>
          </a:p>
          <a:p>
            <a:r>
              <a:rPr lang="en-US" dirty="0" smtClean="0"/>
              <a:t>What can we do to optimize it?</a:t>
            </a:r>
          </a:p>
          <a:p>
            <a:pPr lvl="2"/>
            <a:r>
              <a:rPr lang="en-US" dirty="0" smtClean="0"/>
              <a:t>Coordinate validation activities -&gt; service</a:t>
            </a:r>
          </a:p>
          <a:p>
            <a:pPr lvl="2"/>
            <a:r>
              <a:rPr lang="en-US" dirty="0" smtClean="0"/>
              <a:t>Streamline emulation activities -&gt; tool-kit(s)</a:t>
            </a:r>
          </a:p>
          <a:p>
            <a:pPr lvl="2"/>
            <a:r>
              <a:rPr lang="en-US" dirty="0" smtClean="0"/>
              <a:t>Best practices &amp; support for migration activities -&gt; support activity</a:t>
            </a:r>
          </a:p>
          <a:p>
            <a:r>
              <a:rPr lang="en-US" dirty="0" smtClean="0"/>
              <a:t>Can we do things in a way that costs less in the future – and make our data more “</a:t>
            </a:r>
            <a:r>
              <a:rPr lang="en-US" dirty="0" err="1" smtClean="0"/>
              <a:t>preservational</a:t>
            </a:r>
            <a:r>
              <a:rPr lang="en-US" dirty="0" smtClean="0"/>
              <a:t>”?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9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input and experience is needed to make the workshop successful</a:t>
            </a:r>
          </a:p>
          <a:p>
            <a:pPr lvl="1"/>
            <a:r>
              <a:rPr lang="en-US" dirty="0" smtClean="0"/>
              <a:t>Jan 13/14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(or Jan 27/28)</a:t>
            </a:r>
          </a:p>
          <a:p>
            <a:endParaRPr lang="en-US" dirty="0" smtClean="0"/>
          </a:p>
          <a:p>
            <a:r>
              <a:rPr lang="en-US" dirty="0" smtClean="0"/>
              <a:t>We will start to build agenda now – output will be a report with costs &amp; cost models</a:t>
            </a:r>
          </a:p>
          <a:p>
            <a:endParaRPr lang="en-US" dirty="0" smtClean="0"/>
          </a:p>
          <a:p>
            <a:r>
              <a:rPr lang="en-US" dirty="0" smtClean="0"/>
              <a:t>This should help guide our work – and IMHO is a pre-requisite for obtaining funding /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2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there are real surprises (IMHO not consistent with “experiment”), the real and necessary costs of </a:t>
            </a:r>
            <a:r>
              <a:rPr lang="en-US" dirty="0" err="1" smtClean="0"/>
              <a:t>curation</a:t>
            </a:r>
            <a:r>
              <a:rPr lang="en-US" dirty="0" smtClean="0"/>
              <a:t> are </a:t>
            </a:r>
            <a:r>
              <a:rPr lang="en-US" b="1" dirty="0" smtClean="0">
                <a:solidFill>
                  <a:srgbClr val="0000FF"/>
                </a:solidFill>
              </a:rPr>
              <a:t>affordable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Affordable</a:t>
            </a:r>
            <a:r>
              <a:rPr lang="en-US" dirty="0" smtClean="0"/>
              <a:t> means business case is valid / strong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Knowing the numbers can only help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3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DPHEP-fest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Today: DPHEP@GDB</a:t>
            </a:r>
          </a:p>
          <a:p>
            <a:endParaRPr lang="en-US" dirty="0" smtClean="0"/>
          </a:p>
          <a:p>
            <a:r>
              <a:rPr lang="en-US" dirty="0" smtClean="0"/>
              <a:t>Monday Oct 14: DPHEP@CHEP</a:t>
            </a:r>
          </a:p>
          <a:p>
            <a:pPr lvl="1"/>
            <a:r>
              <a:rPr lang="en-US" dirty="0" smtClean="0"/>
              <a:t>Update on progress since CHEP 2013</a:t>
            </a:r>
          </a:p>
          <a:p>
            <a:endParaRPr lang="en-US" dirty="0" smtClean="0"/>
          </a:p>
          <a:p>
            <a:r>
              <a:rPr lang="en-US" dirty="0" smtClean="0"/>
              <a:t>Wednesday Oct 16: DPHEP WS @ CHEP</a:t>
            </a:r>
          </a:p>
          <a:p>
            <a:pPr lvl="1"/>
            <a:r>
              <a:rPr lang="en-US" dirty="0" smtClean="0"/>
              <a:t>DPHEP “Common Projects”;</a:t>
            </a:r>
          </a:p>
          <a:p>
            <a:pPr lvl="1"/>
            <a:r>
              <a:rPr lang="en-US" dirty="0" smtClean="0"/>
              <a:t>Moving from a “Problem Statement” (Blueprint) to Services, Solutions and Projects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620" y="-114926"/>
            <a:ext cx="1765300" cy="26543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11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998061"/>
              </p:ext>
            </p:extLst>
          </p:nvPr>
        </p:nvGraphicFramePr>
        <p:xfrm>
          <a:off x="0" y="1058654"/>
          <a:ext cx="91440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Entity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Description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Input and Positioning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Output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DPHEP Project Manager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management, administrative, technical, funding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 operational coordinator, maintain contacts, </a:t>
                      </a:r>
                      <a:r>
                        <a:rPr lang="en-US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organises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meetings, lead proposals for funding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Reports to the steering committee 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0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Implementation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Equivalent to GDB / MB for DPHEP</a:t>
            </a:r>
          </a:p>
          <a:p>
            <a:endParaRPr lang="en-US" dirty="0"/>
          </a:p>
          <a:p>
            <a:pPr lvl="1"/>
            <a:r>
              <a:rPr lang="en-US" dirty="0" err="1" smtClean="0"/>
              <a:t>Indico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https://indico.cern.ch/categoryDisplay.py?categId=4458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Twitter: </a:t>
            </a:r>
            <a:r>
              <a:rPr lang="en-US" dirty="0" smtClean="0">
                <a:hlinkClick r:id="rId3"/>
              </a:rPr>
              <a:t>https://twitter.com/search?q=%23DPHEP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Mail archives: </a:t>
            </a:r>
            <a:r>
              <a:rPr lang="en-US" dirty="0" smtClean="0">
                <a:hlinkClick r:id="rId4"/>
              </a:rPr>
              <a:t>https://groups.cern.ch/group/DPHEP-IB/default.aspx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0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53200" y="5254289"/>
            <a:ext cx="2555788" cy="8718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 in the Wider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Many</a:t>
            </a:r>
            <a:r>
              <a:rPr lang="en-US" dirty="0" smtClean="0"/>
              <a:t> projects / disciplines active</a:t>
            </a:r>
          </a:p>
          <a:p>
            <a:endParaRPr lang="en-US" dirty="0"/>
          </a:p>
          <a:p>
            <a:r>
              <a:rPr lang="en-US" dirty="0" smtClean="0"/>
              <a:t>At least some “mature” in many aspects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We can profit a lot by collaboration (bi-directional)</a:t>
            </a:r>
          </a:p>
          <a:p>
            <a:endParaRPr lang="en-US" dirty="0"/>
          </a:p>
          <a:p>
            <a:r>
              <a:rPr lang="en-US" dirty="0" smtClean="0"/>
              <a:t>International / inter-disciplinary coordination:</a:t>
            </a:r>
          </a:p>
          <a:p>
            <a:pPr lvl="1"/>
            <a:r>
              <a:rPr lang="en-US" dirty="0" smtClean="0"/>
              <a:t>Alliance for Permanent Access (APA) </a:t>
            </a:r>
            <a:r>
              <a:rPr lang="en-US" b="1" dirty="0" smtClean="0">
                <a:solidFill>
                  <a:srgbClr val="008000"/>
                </a:solidFill>
              </a:rPr>
              <a:t>[ executive board candidate ]</a:t>
            </a:r>
          </a:p>
          <a:p>
            <a:pPr lvl="1"/>
            <a:r>
              <a:rPr lang="en-US" dirty="0" smtClean="0"/>
              <a:t>RDA Preservation e-Infrastructure Interest Group </a:t>
            </a:r>
            <a:r>
              <a:rPr lang="en-US" b="1" dirty="0" smtClean="0">
                <a:solidFill>
                  <a:srgbClr val="008000"/>
                </a:solidFill>
              </a:rPr>
              <a:t>[ vice-chair ]</a:t>
            </a:r>
          </a:p>
          <a:p>
            <a:endParaRPr lang="en-US" dirty="0"/>
          </a:p>
          <a:p>
            <a:r>
              <a:rPr lang="en-US" dirty="0" smtClean="0"/>
              <a:t>Several relevant </a:t>
            </a:r>
            <a:r>
              <a:rPr lang="en-US" dirty="0" smtClean="0">
                <a:hlinkClick r:id="rId2"/>
              </a:rPr>
              <a:t>conferences / workshops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APA</a:t>
            </a:r>
          </a:p>
          <a:p>
            <a:pPr lvl="1"/>
            <a:r>
              <a:rPr lang="en-US" dirty="0" err="1" smtClean="0"/>
              <a:t>iDCC</a:t>
            </a:r>
            <a:endParaRPr lang="en-US" dirty="0" smtClean="0"/>
          </a:p>
          <a:p>
            <a:pPr lvl="1"/>
            <a:r>
              <a:rPr lang="en-US" dirty="0" err="1" smtClean="0"/>
              <a:t>iPRES</a:t>
            </a:r>
            <a:endParaRPr lang="en-US" dirty="0" smtClean="0"/>
          </a:p>
          <a:p>
            <a:pPr lvl="1"/>
            <a:r>
              <a:rPr lang="en-US" dirty="0" smtClean="0"/>
              <a:t>PV</a:t>
            </a:r>
          </a:p>
          <a:p>
            <a:pPr lvl="1"/>
            <a:r>
              <a:rPr lang="en-US" dirty="0" smtClean="0"/>
              <a:t>(RDA)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5254289"/>
            <a:ext cx="2555788" cy="87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4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Strategy </a:t>
            </a:r>
            <a:r>
              <a:rPr lang="en-US" dirty="0" err="1" smtClean="0"/>
              <a:t>wrt</a:t>
            </a:r>
            <a:r>
              <a:rPr lang="en-US" dirty="0" smtClean="0"/>
              <a:t>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Make “them” </a:t>
            </a:r>
            <a:r>
              <a:rPr lang="en-US" b="1" dirty="0" smtClean="0">
                <a:solidFill>
                  <a:srgbClr val="FF0000"/>
                </a:solidFill>
              </a:rPr>
              <a:t>aware</a:t>
            </a:r>
            <a:r>
              <a:rPr lang="en-US" dirty="0" smtClean="0"/>
              <a:t> of us</a:t>
            </a:r>
          </a:p>
          <a:p>
            <a:endParaRPr lang="en-US" dirty="0"/>
          </a:p>
          <a:p>
            <a:pPr lvl="1"/>
            <a:r>
              <a:rPr lang="en-US" dirty="0" smtClean="0"/>
              <a:t>“Them” = other projects, funding agencies, …</a:t>
            </a:r>
          </a:p>
          <a:p>
            <a:endParaRPr lang="en-US" dirty="0"/>
          </a:p>
          <a:p>
            <a:r>
              <a:rPr lang="en-US" dirty="0" smtClean="0"/>
              <a:t>Clarify what we can </a:t>
            </a:r>
            <a:r>
              <a:rPr lang="en-US" b="1" dirty="0" smtClean="0">
                <a:solidFill>
                  <a:srgbClr val="0000FF"/>
                </a:solidFill>
              </a:rPr>
              <a:t>offer</a:t>
            </a:r>
          </a:p>
          <a:p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.g. “bit preservation” at 100PB -&gt; 1EB scale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8000"/>
                </a:solidFill>
              </a:rPr>
              <a:t>This seems to be working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37106"/>
            <a:ext cx="2133600" cy="365125"/>
          </a:xfrm>
        </p:spPr>
        <p:txBody>
          <a:bodyPr/>
          <a:lstStyle/>
          <a:p>
            <a:fld id="{06DD422B-766D-3E4E-B032-C5C001F904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871" y="412365"/>
            <a:ext cx="8229600" cy="565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The remainder of this talk will concentrate on:</a:t>
            </a:r>
          </a:p>
          <a:p>
            <a:pPr lvl="2"/>
            <a:endParaRPr lang="en-US" sz="1100" dirty="0"/>
          </a:p>
          <a:p>
            <a:pPr lvl="1"/>
            <a:r>
              <a:rPr lang="en-US" sz="1800" b="1" dirty="0" smtClean="0">
                <a:solidFill>
                  <a:srgbClr val="0000FF"/>
                </a:solidFill>
              </a:rPr>
              <a:t>Use Cases;</a:t>
            </a:r>
            <a:endParaRPr lang="en-US" sz="1800" b="1" dirty="0">
              <a:solidFill>
                <a:srgbClr val="0000FF"/>
              </a:solidFill>
            </a:endParaRPr>
          </a:p>
          <a:p>
            <a:pPr lvl="1"/>
            <a:r>
              <a:rPr lang="en-US" sz="1800" b="1" dirty="0" smtClean="0">
                <a:solidFill>
                  <a:srgbClr val="008000"/>
                </a:solidFill>
              </a:rPr>
              <a:t>Associated Business Cases;</a:t>
            </a:r>
            <a:endParaRPr lang="en-US" sz="1800" b="1" dirty="0">
              <a:solidFill>
                <a:srgbClr val="008000"/>
              </a:solidFill>
            </a:endParaRP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Costs &amp; Cost Models.</a:t>
            </a:r>
          </a:p>
          <a:p>
            <a:pPr lvl="1"/>
            <a:endParaRPr lang="en-US" sz="1800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660066"/>
                </a:solidFill>
              </a:rPr>
              <a:t>Why is this relevant for the GDB?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Because there are messages and implications for the </a:t>
            </a:r>
            <a:r>
              <a:rPr lang="en-US" sz="1800" dirty="0" smtClean="0"/>
              <a:t>funders</a:t>
            </a:r>
          </a:p>
          <a:p>
            <a:pPr lvl="1"/>
            <a:r>
              <a:rPr lang="en-US" sz="1800" dirty="0" smtClean="0"/>
              <a:t>As they may well be service and other implications (“best practices”)</a:t>
            </a:r>
            <a:endParaRPr lang="en-US" sz="1800" dirty="0"/>
          </a:p>
          <a:p>
            <a:pPr lvl="1"/>
            <a:r>
              <a:rPr lang="en-US" sz="1800" dirty="0" smtClean="0"/>
              <a:t>Because members of the GDB can provide input to the elaboration of the costs &amp; cost models</a:t>
            </a:r>
          </a:p>
          <a:p>
            <a:pPr lvl="1"/>
            <a:endParaRPr lang="en-US" sz="1800" dirty="0"/>
          </a:p>
          <a:p>
            <a:r>
              <a:rPr lang="en-US" sz="2400" b="1" dirty="0" smtClean="0">
                <a:solidFill>
                  <a:srgbClr val="660066"/>
                </a:solidFill>
              </a:rPr>
              <a:t>Once we have these we can prepare a “roadmap” for handling the key Use Cases</a:t>
            </a:r>
          </a:p>
          <a:p>
            <a:endParaRPr lang="en-US" sz="2400" dirty="0"/>
          </a:p>
          <a:p>
            <a:r>
              <a:rPr lang="en-US" sz="2400" b="1" u="sng" dirty="0" smtClean="0"/>
              <a:t>An analysis of the costs is essential for future work…</a:t>
            </a:r>
            <a:endParaRPr lang="en-US" sz="2400" b="1" u="sn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23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– 1</a:t>
            </a:r>
            <a:r>
              <a:rPr lang="en-US" baseline="30000" dirty="0" smtClean="0"/>
              <a:t>st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688"/>
            <a:ext cx="8229600" cy="4525963"/>
          </a:xfrm>
        </p:spPr>
        <p:txBody>
          <a:bodyPr>
            <a:normAutofit/>
          </a:bodyPr>
          <a:lstStyle/>
          <a:p>
            <a:r>
              <a:rPr lang="en-US" i="1" dirty="0" smtClean="0"/>
              <a:t>“The </a:t>
            </a:r>
            <a:r>
              <a:rPr lang="en-US" i="1" dirty="0"/>
              <a:t>problem is substantial </a:t>
            </a:r>
            <a:r>
              <a:rPr lang="en-US" i="1" dirty="0" smtClean="0"/>
              <a:t>and past </a:t>
            </a:r>
            <a:r>
              <a:rPr lang="en-US" i="1" dirty="0"/>
              <a:t>experience shows that early preparation is needed and </a:t>
            </a:r>
            <a:r>
              <a:rPr lang="en-US" i="1" dirty="0" smtClean="0"/>
              <a:t>sufficient resources </a:t>
            </a:r>
            <a:r>
              <a:rPr lang="en-US" i="1" dirty="0"/>
              <a:t>should be allocated</a:t>
            </a:r>
            <a:r>
              <a:rPr lang="en-US" i="1" dirty="0" smtClean="0"/>
              <a:t>.”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 smtClean="0"/>
              <a:t>“The “raison d’être” </a:t>
            </a:r>
            <a:r>
              <a:rPr lang="en-US" i="1" dirty="0"/>
              <a:t>of data preservation should be </a:t>
            </a:r>
            <a:r>
              <a:rPr lang="en-US" i="1" dirty="0" smtClean="0"/>
              <a:t>clearly and </a:t>
            </a:r>
            <a:r>
              <a:rPr lang="en-US" i="1" dirty="0"/>
              <a:t>convincingly formulated, including a viable economic model</a:t>
            </a:r>
            <a:r>
              <a:rPr lang="en-US" i="1" dirty="0" smtClean="0"/>
              <a:t>.”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9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 Use Cases have been identified, based on the “Problem Statement(s)” in the DPHEP Blueprint</a:t>
            </a:r>
          </a:p>
          <a:p>
            <a:endParaRPr lang="en-US" dirty="0"/>
          </a:p>
          <a:p>
            <a:r>
              <a:rPr lang="en-US" dirty="0" smtClean="0"/>
              <a:t>They are simple enough for discussions with non-experts</a:t>
            </a:r>
          </a:p>
          <a:p>
            <a:endParaRPr lang="en-US" dirty="0" smtClean="0"/>
          </a:p>
          <a:p>
            <a:r>
              <a:rPr lang="en-US" dirty="0" smtClean="0"/>
              <a:t>They may be over-simplified but IMHO this does not dramatically alter the bottom line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25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– Long Tail of Papers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00" y="1556119"/>
            <a:ext cx="7463203" cy="482311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422B-766D-3E4E-B032-C5C001F904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0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6085</TotalTime>
  <Words>996</Words>
  <Application>Microsoft Macintosh PowerPoint</Application>
  <PresentationFormat>On-screen Show (4:3)</PresentationFormat>
  <Paragraphs>166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Data Preservation in HEP Use Cases, Business Cases, Costs &amp; Cost Models</vt:lpstr>
      <vt:lpstr>DPHEP-fest</vt:lpstr>
      <vt:lpstr>DPHEP Implementation Board</vt:lpstr>
      <vt:lpstr>DP in the Wider Context</vt:lpstr>
      <vt:lpstr>High Level Strategy wrt Others</vt:lpstr>
      <vt:lpstr>PowerPoint Presentation</vt:lpstr>
      <vt:lpstr>DPHEP – 1st Workshop</vt:lpstr>
      <vt:lpstr>Use Cases</vt:lpstr>
      <vt:lpstr>1 – Long Tail of Papers</vt:lpstr>
      <vt:lpstr>2 – New Theoretical Insights</vt:lpstr>
      <vt:lpstr>3 – “Discovery” to “Precision”</vt:lpstr>
      <vt:lpstr>4 – (whatever)</vt:lpstr>
      <vt:lpstr>Use Case Summary</vt:lpstr>
      <vt:lpstr>Costs and cost models</vt:lpstr>
      <vt:lpstr>Costs – Introduction</vt:lpstr>
      <vt:lpstr>A DB Service</vt:lpstr>
      <vt:lpstr>Costs of Curation Workshop</vt:lpstr>
      <vt:lpstr>Summary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Preservation in HEP Use Cases, Business Cases, Costs &amp; Cost Models</dc:title>
  <dc:creator>Jamie Shiers</dc:creator>
  <cp:lastModifiedBy>Jamie Shiers</cp:lastModifiedBy>
  <cp:revision>30</cp:revision>
  <dcterms:created xsi:type="dcterms:W3CDTF">2013-10-01T07:31:31Z</dcterms:created>
  <dcterms:modified xsi:type="dcterms:W3CDTF">2013-10-08T07:53:20Z</dcterms:modified>
</cp:coreProperties>
</file>