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  <p:sldMasterId id="2147483683" r:id="rId2"/>
  </p:sldMasterIdLst>
  <p:notesMasterIdLst>
    <p:notesMasterId r:id="rId19"/>
  </p:notesMasterIdLst>
  <p:handoutMasterIdLst>
    <p:handoutMasterId r:id="rId20"/>
  </p:handoutMasterIdLst>
  <p:sldIdLst>
    <p:sldId id="294" r:id="rId3"/>
    <p:sldId id="295" r:id="rId4"/>
    <p:sldId id="296" r:id="rId5"/>
    <p:sldId id="297" r:id="rId6"/>
    <p:sldId id="298" r:id="rId7"/>
    <p:sldId id="304" r:id="rId8"/>
    <p:sldId id="301" r:id="rId9"/>
    <p:sldId id="299" r:id="rId10"/>
    <p:sldId id="300" r:id="rId11"/>
    <p:sldId id="302" r:id="rId12"/>
    <p:sldId id="303" r:id="rId13"/>
    <p:sldId id="305" r:id="rId14"/>
    <p:sldId id="309" r:id="rId15"/>
    <p:sldId id="306" r:id="rId16"/>
    <p:sldId id="310" r:id="rId17"/>
    <p:sldId id="307" r:id="rId18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3552" autoAdjust="0"/>
  </p:normalViewPr>
  <p:slideViewPr>
    <p:cSldViewPr>
      <p:cViewPr varScale="1">
        <p:scale>
          <a:sx n="72" d="100"/>
          <a:sy n="72" d="100"/>
        </p:scale>
        <p:origin x="-82" y="-2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4E0B-B8FC-4450-97B8-BBBFF49DA559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22999-CE00-4465-AFA2-0EE2622DD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961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368" y="0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12/11/2013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70" y="4705350"/>
            <a:ext cx="5434963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368" y="9409113"/>
            <a:ext cx="2943541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162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659880" cy="1470025"/>
          </a:xfrm>
        </p:spPr>
        <p:txBody>
          <a:bodyPr>
            <a:no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122116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4998720" cy="533400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GDB 11th December 2013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smtClean="0"/>
              <a:t>GDB 11th December 2013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smtClean="0"/>
              <a:t>GDB 11th December 2013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0" y="1066800"/>
            <a:ext cx="696468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Global Service Registry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5417516" cy="609600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Laurence Field &amp; Maria </a:t>
            </a:r>
            <a:r>
              <a:rPr lang="en-US" dirty="0" err="1" smtClean="0"/>
              <a:t>Alandes</a:t>
            </a:r>
            <a:r>
              <a:rPr lang="en-US" dirty="0" smtClean="0"/>
              <a:t>, CERN</a:t>
            </a:r>
          </a:p>
          <a:p>
            <a:pPr algn="ctr"/>
            <a:r>
              <a:rPr lang="en-US" sz="1600" dirty="0" smtClean="0"/>
              <a:t>CERN IT Department, Support for Distributed Computing Group</a:t>
            </a:r>
            <a:endParaRPr lang="en-US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362200" y="3276600"/>
            <a:ext cx="3733800" cy="53340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GDB 11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December 2013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974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Global Service Registry (II)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0" name="Rounded Rectangle 39"/>
          <p:cNvSpPr/>
          <p:nvPr/>
        </p:nvSpPr>
        <p:spPr>
          <a:xfrm>
            <a:off x="2194168" y="4076182"/>
            <a:ext cx="1080769" cy="568960"/>
          </a:xfrm>
          <a:prstGeom prst="roundRect">
            <a:avLst/>
          </a:prstGeom>
          <a:solidFill>
            <a:srgbClr val="DBFB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OSG OIM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784983" y="3359230"/>
            <a:ext cx="7386809" cy="401857"/>
          </a:xfrm>
          <a:prstGeom prst="roundRect">
            <a:avLst/>
          </a:prstGeom>
          <a:pattFill prst="ltUpDiag">
            <a:fgClr>
              <a:srgbClr val="D7A4F4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Global Service Registry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824578" y="4073866"/>
            <a:ext cx="1250040" cy="533400"/>
          </a:xfrm>
          <a:prstGeom prst="roundRect">
            <a:avLst/>
          </a:prstGeom>
          <a:solidFill>
            <a:srgbClr val="E27B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EGI GOCDB</a:t>
            </a:r>
            <a:endParaRPr lang="en-GB" dirty="0"/>
          </a:p>
        </p:txBody>
      </p:sp>
      <p:cxnSp>
        <p:nvCxnSpPr>
          <p:cNvPr id="43" name="Elbow Connector 42"/>
          <p:cNvCxnSpPr>
            <a:stCxn id="41" idx="2"/>
            <a:endCxn id="42" idx="0"/>
          </p:cNvCxnSpPr>
          <p:nvPr/>
        </p:nvCxnSpPr>
        <p:spPr>
          <a:xfrm rot="5400000">
            <a:off x="2807604" y="2403081"/>
            <a:ext cx="312779" cy="3028790"/>
          </a:xfrm>
          <a:prstGeom prst="bentConnector3">
            <a:avLst/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41" idx="2"/>
            <a:endCxn id="40" idx="0"/>
          </p:cNvCxnSpPr>
          <p:nvPr/>
        </p:nvCxnSpPr>
        <p:spPr>
          <a:xfrm rot="5400000">
            <a:off x="3448924" y="3046717"/>
            <a:ext cx="315095" cy="1743835"/>
          </a:xfrm>
          <a:prstGeom prst="bentConnector3">
            <a:avLst/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/>
          <p:cNvSpPr/>
          <p:nvPr/>
        </p:nvSpPr>
        <p:spPr>
          <a:xfrm>
            <a:off x="3657154" y="4041754"/>
            <a:ext cx="2607313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3542379" y="4114792"/>
            <a:ext cx="2593212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WLCG Resources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434438" y="4199068"/>
            <a:ext cx="2478336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WLCG Resources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672645" y="4199068"/>
            <a:ext cx="1617785" cy="3251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Resource BDIIs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040984" y="2560117"/>
            <a:ext cx="883408" cy="527762"/>
          </a:xfrm>
          <a:prstGeom prst="roundRect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ALICE DB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3039190" y="2560116"/>
            <a:ext cx="1063549" cy="527762"/>
          </a:xfrm>
          <a:prstGeom prst="roundRect">
            <a:avLst/>
          </a:prstGeom>
          <a:pattFill prst="pct50">
            <a:fgClr>
              <a:schemeClr val="accent3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LHCb</a:t>
            </a:r>
            <a:r>
              <a:rPr lang="en-GB" dirty="0">
                <a:solidFill>
                  <a:schemeClr val="tx1"/>
                </a:solidFill>
              </a:rPr>
              <a:t> DB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5592758" y="2558714"/>
            <a:ext cx="1173840" cy="527762"/>
          </a:xfrm>
          <a:prstGeom prst="roundRect">
            <a:avLst/>
          </a:prstGeom>
          <a:pattFill prst="pct5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CMS DB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4253713" y="2558714"/>
            <a:ext cx="1231707" cy="527762"/>
          </a:xfrm>
          <a:prstGeom prst="roundRect">
            <a:avLst/>
          </a:prstGeom>
          <a:pattFill prst="pct50">
            <a:fgClr>
              <a:schemeClr val="accent2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ATLAS DB</a:t>
            </a:r>
          </a:p>
        </p:txBody>
      </p:sp>
      <p:cxnSp>
        <p:nvCxnSpPr>
          <p:cNvPr id="53" name="Elbow Connector 52"/>
          <p:cNvCxnSpPr>
            <a:stCxn id="41" idx="2"/>
            <a:endCxn id="48" idx="0"/>
          </p:cNvCxnSpPr>
          <p:nvPr/>
        </p:nvCxnSpPr>
        <p:spPr>
          <a:xfrm rot="16200000" flipH="1">
            <a:off x="4260973" y="3978502"/>
            <a:ext cx="437981" cy="3150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ounded Rectangle 53"/>
          <p:cNvSpPr/>
          <p:nvPr/>
        </p:nvSpPr>
        <p:spPr>
          <a:xfrm>
            <a:off x="6379251" y="4076183"/>
            <a:ext cx="2093446" cy="4742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Opportunistic Resources DB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5" name="Elbow Connector 54"/>
          <p:cNvCxnSpPr>
            <a:stCxn id="41" idx="2"/>
            <a:endCxn id="54" idx="0"/>
          </p:cNvCxnSpPr>
          <p:nvPr/>
        </p:nvCxnSpPr>
        <p:spPr>
          <a:xfrm rot="16200000" flipH="1">
            <a:off x="5794633" y="2444842"/>
            <a:ext cx="315096" cy="2947586"/>
          </a:xfrm>
          <a:prstGeom prst="bentConnector3">
            <a:avLst/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3817252" y="1189616"/>
            <a:ext cx="1256044" cy="6322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Monitoring</a:t>
            </a:r>
            <a:endParaRPr lang="en-GB" sz="1600" dirty="0"/>
          </a:p>
        </p:txBody>
      </p:sp>
      <p:cxnSp>
        <p:nvCxnSpPr>
          <p:cNvPr id="57" name="Elbow Connector 56"/>
          <p:cNvCxnSpPr>
            <a:stCxn id="49" idx="0"/>
            <a:endCxn id="56" idx="2"/>
          </p:cNvCxnSpPr>
          <p:nvPr/>
        </p:nvCxnSpPr>
        <p:spPr>
          <a:xfrm rot="5400000" flipH="1" flipV="1">
            <a:off x="3094846" y="1209689"/>
            <a:ext cx="738271" cy="1962586"/>
          </a:xfrm>
          <a:prstGeom prst="bentConnector3">
            <a:avLst/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50" idx="0"/>
            <a:endCxn id="56" idx="2"/>
          </p:cNvCxnSpPr>
          <p:nvPr/>
        </p:nvCxnSpPr>
        <p:spPr>
          <a:xfrm rot="5400000" flipH="1" flipV="1">
            <a:off x="3638984" y="1753827"/>
            <a:ext cx="738270" cy="874309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52" idx="0"/>
            <a:endCxn id="56" idx="2"/>
          </p:cNvCxnSpPr>
          <p:nvPr/>
        </p:nvCxnSpPr>
        <p:spPr>
          <a:xfrm rot="16200000" flipV="1">
            <a:off x="4288987" y="1978133"/>
            <a:ext cx="736868" cy="424293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51" idx="0"/>
            <a:endCxn id="56" idx="2"/>
          </p:cNvCxnSpPr>
          <p:nvPr/>
        </p:nvCxnSpPr>
        <p:spPr>
          <a:xfrm rot="16200000" flipV="1">
            <a:off x="4944042" y="1323078"/>
            <a:ext cx="736868" cy="1734404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458869" y="1821846"/>
            <a:ext cx="1003882" cy="390647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/>
            <a:r>
              <a:rPr lang="en-GB" dirty="0"/>
              <a:t>VO feed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4223064" y="4996305"/>
            <a:ext cx="1021472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4121465" y="5105525"/>
            <a:ext cx="1089663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4028537" y="5218428"/>
            <a:ext cx="1089663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Site BDIIs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4065972" y="5662710"/>
            <a:ext cx="1021472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3904085" y="5771930"/>
            <a:ext cx="1089663" cy="30111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  <a:alpha val="54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Top BDIIs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67" name="Straight Arrow Connector 66"/>
          <p:cNvCxnSpPr>
            <a:stCxn id="64" idx="2"/>
          </p:cNvCxnSpPr>
          <p:nvPr/>
        </p:nvCxnSpPr>
        <p:spPr>
          <a:xfrm flipH="1">
            <a:off x="4573368" y="5519545"/>
            <a:ext cx="1" cy="365288"/>
          </a:xfrm>
          <a:prstGeom prst="straightConnector1">
            <a:avLst/>
          </a:prstGeom>
          <a:ln w="12700" cmpd="sng">
            <a:solidFill>
              <a:schemeClr val="bg1">
                <a:lumMod val="50000"/>
                <a:alpha val="54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48" idx="1"/>
            <a:endCxn id="64" idx="1"/>
          </p:cNvCxnSpPr>
          <p:nvPr/>
        </p:nvCxnSpPr>
        <p:spPr>
          <a:xfrm rot="10800000" flipH="1" flipV="1">
            <a:off x="3672645" y="4361625"/>
            <a:ext cx="355892" cy="1007362"/>
          </a:xfrm>
          <a:prstGeom prst="bentConnector3">
            <a:avLst>
              <a:gd name="adj1" fmla="val -89644"/>
            </a:avLst>
          </a:prstGeom>
          <a:ln w="12700" cmpd="sng"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56" idx="1"/>
            <a:endCxn id="41" idx="1"/>
          </p:cNvCxnSpPr>
          <p:nvPr/>
        </p:nvCxnSpPr>
        <p:spPr>
          <a:xfrm rot="10800000" flipV="1">
            <a:off x="784984" y="1505731"/>
            <a:ext cx="3032269" cy="2054428"/>
          </a:xfrm>
          <a:prstGeom prst="bentConnector3">
            <a:avLst>
              <a:gd name="adj1" fmla="val 107539"/>
            </a:avLst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49" idx="2"/>
          </p:cNvCxnSpPr>
          <p:nvPr/>
        </p:nvCxnSpPr>
        <p:spPr>
          <a:xfrm>
            <a:off x="2482688" y="3087879"/>
            <a:ext cx="0" cy="271351"/>
          </a:xfrm>
          <a:prstGeom prst="straightConnector1">
            <a:avLst/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3482069" y="3104603"/>
            <a:ext cx="0" cy="271351"/>
          </a:xfrm>
          <a:prstGeom prst="straightConnector1">
            <a:avLst/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882808" y="3101230"/>
            <a:ext cx="0" cy="271351"/>
          </a:xfrm>
          <a:prstGeom prst="straightConnector1">
            <a:avLst/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239318" y="3124699"/>
            <a:ext cx="0" cy="271351"/>
          </a:xfrm>
          <a:prstGeom prst="straightConnector1">
            <a:avLst/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endCxn id="42" idx="2"/>
          </p:cNvCxnSpPr>
          <p:nvPr/>
        </p:nvCxnSpPr>
        <p:spPr>
          <a:xfrm rot="10800000">
            <a:off x="1449598" y="4607267"/>
            <a:ext cx="1984840" cy="174501"/>
          </a:xfrm>
          <a:prstGeom prst="bentConnector2">
            <a:avLst/>
          </a:prstGeom>
          <a:ln w="12700" cmpd="sng">
            <a:solidFill>
              <a:srgbClr val="7241FD"/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Elbow Connector 75"/>
          <p:cNvCxnSpPr>
            <a:endCxn id="40" idx="2"/>
          </p:cNvCxnSpPr>
          <p:nvPr/>
        </p:nvCxnSpPr>
        <p:spPr>
          <a:xfrm rot="10800000">
            <a:off x="2734554" y="4645143"/>
            <a:ext cx="699885" cy="136625"/>
          </a:xfrm>
          <a:prstGeom prst="bentConnector2">
            <a:avLst/>
          </a:prstGeom>
          <a:ln w="12700" cmpd="sng">
            <a:solidFill>
              <a:srgbClr val="7241FD"/>
            </a:solidFill>
            <a:prstDash val="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79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Global Service Registry (III)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The GSR caches the </a:t>
            </a:r>
            <a:r>
              <a:rPr lang="en-GB" u="sng" dirty="0" smtClean="0"/>
              <a:t>static</a:t>
            </a:r>
            <a:r>
              <a:rPr lang="en-GB" dirty="0" smtClean="0"/>
              <a:t> information needed by the VOs to populate their configuration DBs, offering:</a:t>
            </a:r>
          </a:p>
          <a:p>
            <a:pPr lvl="1"/>
            <a:r>
              <a:rPr lang="en-GB" dirty="0" smtClean="0"/>
              <a:t>Aggregation</a:t>
            </a:r>
          </a:p>
          <a:p>
            <a:pPr lvl="2"/>
            <a:r>
              <a:rPr lang="en-GB" dirty="0" smtClean="0"/>
              <a:t>Bring together information scattered among different sources</a:t>
            </a:r>
          </a:p>
          <a:p>
            <a:pPr lvl="1"/>
            <a:r>
              <a:rPr lang="en-GB" dirty="0" smtClean="0"/>
              <a:t>Unique entry point</a:t>
            </a:r>
          </a:p>
          <a:p>
            <a:pPr lvl="2"/>
            <a:r>
              <a:rPr lang="en-GB" dirty="0" smtClean="0"/>
              <a:t>One central service to control the information</a:t>
            </a:r>
          </a:p>
          <a:p>
            <a:pPr lvl="1"/>
            <a:r>
              <a:rPr lang="en-GB" dirty="0" smtClean="0"/>
              <a:t>Single interface</a:t>
            </a:r>
          </a:p>
          <a:p>
            <a:pPr lvl="2"/>
            <a:r>
              <a:rPr lang="en-GB" dirty="0" smtClean="0"/>
              <a:t>Abstraction from the different sources of the information</a:t>
            </a:r>
          </a:p>
          <a:p>
            <a:pPr lvl="1"/>
            <a:r>
              <a:rPr lang="en-GB" dirty="0" smtClean="0"/>
              <a:t>Automation</a:t>
            </a:r>
          </a:p>
          <a:p>
            <a:pPr lvl="2"/>
            <a:r>
              <a:rPr lang="en-GB" dirty="0" smtClean="0"/>
              <a:t>Avoid manual maintenance of up to date information</a:t>
            </a:r>
          </a:p>
          <a:p>
            <a:pPr lvl="1"/>
            <a:r>
              <a:rPr lang="en-GB" dirty="0" smtClean="0"/>
              <a:t>Caching</a:t>
            </a:r>
          </a:p>
          <a:p>
            <a:pPr lvl="2"/>
            <a:r>
              <a:rPr lang="en-GB" dirty="0" smtClean="0"/>
              <a:t>Cache information from the underlying components and apply hot fixes when necessary</a:t>
            </a:r>
          </a:p>
          <a:p>
            <a:endParaRPr lang="en-GB" dirty="0" smtClean="0"/>
          </a:p>
          <a:p>
            <a:pPr marL="1371600" lvl="3" indent="0">
              <a:buNone/>
            </a:pPr>
            <a:endParaRPr lang="en-GB" dirty="0" smtClean="0"/>
          </a:p>
          <a:p>
            <a:pPr lvl="2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590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Global Service Registry (IV)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069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 GSR prototype has been implemented</a:t>
            </a:r>
          </a:p>
          <a:p>
            <a:pPr lvl="1"/>
            <a:r>
              <a:rPr lang="en-GB" sz="2400" dirty="0" smtClean="0"/>
              <a:t>Central server running </a:t>
            </a:r>
            <a:r>
              <a:rPr lang="en-GB" sz="2400" dirty="0" err="1" smtClean="0"/>
              <a:t>Django</a:t>
            </a:r>
            <a:r>
              <a:rPr lang="en-GB" sz="2400" dirty="0" smtClean="0"/>
              <a:t> + MySQL DB </a:t>
            </a:r>
          </a:p>
          <a:p>
            <a:r>
              <a:rPr lang="en-GB" sz="2800" dirty="0" smtClean="0"/>
              <a:t>We integrated some use cases that could be interesting for </a:t>
            </a:r>
            <a:r>
              <a:rPr lang="en-GB" sz="2800" dirty="0" err="1" smtClean="0"/>
              <a:t>LHCb</a:t>
            </a:r>
            <a:r>
              <a:rPr lang="en-GB" sz="2800" dirty="0" smtClean="0"/>
              <a:t> and ATLAS as suggested by S. Roiser and A. Di Girolamo.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 descr="G:\Users\m\malandes\MALANDES\Information Systems\ConferencesMeetings\CHEP2013\gsr-s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407904"/>
            <a:ext cx="5867400" cy="271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985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next?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think the GSR is a good idea</a:t>
            </a:r>
          </a:p>
          <a:p>
            <a:pPr lvl="1"/>
            <a:r>
              <a:rPr lang="en-GB" dirty="0" smtClean="0"/>
              <a:t>First prototype implemented and feedback was positive</a:t>
            </a:r>
          </a:p>
          <a:p>
            <a:r>
              <a:rPr lang="en-GB" dirty="0" smtClean="0"/>
              <a:t>At the same time, it is not clear what the authoritative sources for information are and how they end up in the VO configuration DBs</a:t>
            </a:r>
          </a:p>
          <a:p>
            <a:pPr lvl="1"/>
            <a:r>
              <a:rPr lang="en-GB" dirty="0" smtClean="0"/>
              <a:t>E.g. If the GOCDB is not considered to be the authoritative source for a certain VO, what is the advantage of aggregating this information?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122" name="Picture 2" descr="C:\Users\malandes\AppData\Local\Microsoft\Windows\Temporary Internet Files\Content.IE5\6495QDKB\MC9003243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305" y="264781"/>
            <a:ext cx="1143000" cy="1351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402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next?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 smtClean="0"/>
              <a:t>We need a real use case to make further progress</a:t>
            </a:r>
          </a:p>
          <a:p>
            <a:pPr lvl="1" algn="just"/>
            <a:r>
              <a:rPr lang="en-GB" dirty="0" smtClean="0"/>
              <a:t>But VOs have their solutions in place and there is no need to move to something else in the short/medium term</a:t>
            </a:r>
          </a:p>
          <a:p>
            <a:pPr algn="just"/>
            <a:r>
              <a:rPr lang="en-GB" dirty="0" smtClean="0"/>
              <a:t>We also have to understand the total cost of ownership for VO specific systems </a:t>
            </a:r>
            <a:r>
              <a:rPr lang="en-GB" dirty="0" err="1" smtClean="0"/>
              <a:t>vs</a:t>
            </a:r>
            <a:r>
              <a:rPr lang="en-GB" dirty="0" smtClean="0"/>
              <a:t> the cost of provision and migration of the GSR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147" name="Picture 3" descr="C:\Users\malandes\AppData\Local\Microsoft\Windows\Temporary Internet Files\Content.IE5\6495QDKB\MC9002813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864" y="4876800"/>
            <a:ext cx="932507" cy="124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9538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5404" y="1295215"/>
            <a:ext cx="3833192" cy="426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410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Information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GOCDB and OIM</a:t>
            </a:r>
          </a:p>
          <a:p>
            <a:pPr lvl="1"/>
            <a:r>
              <a:rPr lang="en-GB" dirty="0" smtClean="0"/>
              <a:t>Which grid services should be in the WLCG infrastructure</a:t>
            </a:r>
          </a:p>
          <a:p>
            <a:pPr lvl="2"/>
            <a:r>
              <a:rPr lang="en-GB" dirty="0" smtClean="0"/>
              <a:t>Limited static information</a:t>
            </a:r>
          </a:p>
          <a:p>
            <a:pPr lvl="3"/>
            <a:r>
              <a:rPr lang="en-GB" dirty="0" smtClean="0"/>
              <a:t>Although it could be extended as of the last release!</a:t>
            </a:r>
          </a:p>
          <a:p>
            <a:pPr lvl="1"/>
            <a:r>
              <a:rPr lang="en-GB" dirty="0" smtClean="0"/>
              <a:t>Scheduled and unexpected downtimes</a:t>
            </a:r>
          </a:p>
          <a:p>
            <a:r>
              <a:rPr lang="en-GB" dirty="0" smtClean="0"/>
              <a:t>BDII</a:t>
            </a:r>
          </a:p>
          <a:p>
            <a:pPr lvl="1"/>
            <a:r>
              <a:rPr lang="en-GB" dirty="0" smtClean="0"/>
              <a:t>Which grid services are in the WLCG infrastructure</a:t>
            </a:r>
          </a:p>
          <a:p>
            <a:pPr lvl="2"/>
            <a:r>
              <a:rPr lang="en-GB" dirty="0" smtClean="0"/>
              <a:t>Static and dynamic information</a:t>
            </a:r>
          </a:p>
          <a:p>
            <a:pPr lvl="3"/>
            <a:r>
              <a:rPr lang="en-GB" dirty="0" smtClean="0"/>
              <a:t>Not very reliable, on going effort to improve the quality with the glue-validator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522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VO Information Systems</a:t>
            </a:r>
          </a:p>
          <a:p>
            <a:r>
              <a:rPr lang="en-GB" dirty="0" smtClean="0"/>
              <a:t>Global Service Registry</a:t>
            </a:r>
          </a:p>
          <a:p>
            <a:r>
              <a:rPr lang="en-GB" dirty="0" smtClean="0"/>
              <a:t>What is next?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GDB 11th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pic>
        <p:nvPicPr>
          <p:cNvPr id="8194" name="Picture 2" descr="C:\Users\malandes\AppData\Local\Microsoft\Windows\Temporary Internet Files\Content.IE5\E71AHWJ0\MP90044835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219200"/>
            <a:ext cx="21717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85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WLCG Information System is comprised by  a set of heterogeneous information systems</a:t>
            </a:r>
          </a:p>
          <a:p>
            <a:pPr lvl="1"/>
            <a:r>
              <a:rPr lang="en-GB" dirty="0" smtClean="0"/>
              <a:t>Central portals: OIM and GOCDB</a:t>
            </a:r>
          </a:p>
          <a:p>
            <a:pPr lvl="1"/>
            <a:r>
              <a:rPr lang="en-GB" dirty="0" smtClean="0"/>
              <a:t>Distributed BDII hierarchy</a:t>
            </a:r>
          </a:p>
          <a:p>
            <a:r>
              <a:rPr lang="en-GB" dirty="0" smtClean="0"/>
              <a:t>Synchronising these components is a challenging activity</a:t>
            </a:r>
          </a:p>
          <a:p>
            <a:r>
              <a:rPr lang="en-GB" dirty="0" smtClean="0"/>
              <a:t>Each VO has created its own configuration database</a:t>
            </a:r>
          </a:p>
          <a:p>
            <a:pPr lvl="1"/>
            <a:r>
              <a:rPr lang="en-GB" dirty="0" smtClean="0"/>
              <a:t>Some information duplicated from the WLCG IS</a:t>
            </a:r>
          </a:p>
          <a:p>
            <a:pPr lvl="1"/>
            <a:r>
              <a:rPr lang="en-GB" dirty="0" smtClean="0"/>
              <a:t>Maintenance implies manual changes in many cases</a:t>
            </a:r>
          </a:p>
          <a:p>
            <a:r>
              <a:rPr lang="en-GB" dirty="0" smtClean="0"/>
              <a:t>The Global Service Registry aims at addressing these issues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C:\Users\malandes\AppData\Local\Microsoft\Windows\Temporary Internet Files\Content.IE5\E71AHWJ0\MC90038351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228600"/>
            <a:ext cx="731977" cy="91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74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 Information Systems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VO Information Systems are</a:t>
            </a:r>
          </a:p>
          <a:p>
            <a:pPr lvl="1"/>
            <a:r>
              <a:rPr lang="en-GB" dirty="0" smtClean="0"/>
              <a:t>Configuration Databases where all the information needed for the experiment framework to run is gathered</a:t>
            </a:r>
          </a:p>
          <a:p>
            <a:pPr lvl="2"/>
            <a:r>
              <a:rPr lang="en-GB" dirty="0" smtClean="0"/>
              <a:t>Generic information about services</a:t>
            </a:r>
          </a:p>
          <a:p>
            <a:pPr lvl="3"/>
            <a:r>
              <a:rPr lang="en-GB" dirty="0" smtClean="0"/>
              <a:t>Duplicated from GOCDB, OIM or BDII!</a:t>
            </a:r>
          </a:p>
          <a:p>
            <a:pPr lvl="2"/>
            <a:r>
              <a:rPr lang="en-GB" dirty="0" smtClean="0"/>
              <a:t>VO Specific information (e.g. Internal naming and semantics)</a:t>
            </a:r>
          </a:p>
          <a:p>
            <a:pPr lvl="1"/>
            <a:r>
              <a:rPr lang="en-GB" dirty="0" smtClean="0"/>
              <a:t>Single authoritative source for all information</a:t>
            </a:r>
          </a:p>
          <a:p>
            <a:pPr lvl="1"/>
            <a:r>
              <a:rPr lang="en-GB" dirty="0" smtClean="0"/>
              <a:t>Central repositories where the VO has absolute control over the information</a:t>
            </a:r>
          </a:p>
          <a:p>
            <a:pPr lvl="2"/>
            <a:r>
              <a:rPr lang="en-GB" dirty="0" smtClean="0"/>
              <a:t>Addressing inconsistencies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50" name="Picture 2" descr="C:\Users\malandes\AppData\Local\Microsoft\Windows\Temporary Internet Files\Content.IE5\E71AHWJ0\dglxasset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457200"/>
            <a:ext cx="1097280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465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 Information Systems (II)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ALICE</a:t>
            </a:r>
          </a:p>
          <a:p>
            <a:pPr lvl="1"/>
            <a:r>
              <a:rPr lang="en-GB" dirty="0" smtClean="0"/>
              <a:t>Central LDAP server as part of </a:t>
            </a:r>
            <a:r>
              <a:rPr lang="en-GB" dirty="0" err="1" smtClean="0"/>
              <a:t>ALiEN</a:t>
            </a:r>
            <a:endParaRPr lang="en-GB" dirty="0" smtClean="0"/>
          </a:p>
          <a:p>
            <a:pPr lvl="1"/>
            <a:r>
              <a:rPr lang="en-GB" dirty="0" smtClean="0"/>
              <a:t>Updated Manually</a:t>
            </a:r>
          </a:p>
          <a:p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Configuration service as part of DIRAC</a:t>
            </a:r>
          </a:p>
          <a:p>
            <a:pPr lvl="1"/>
            <a:r>
              <a:rPr lang="en-GB" dirty="0" smtClean="0"/>
              <a:t>Supports automatic and manual updates</a:t>
            </a:r>
          </a:p>
          <a:p>
            <a:r>
              <a:rPr lang="en-GB" dirty="0" smtClean="0"/>
              <a:t>CMS</a:t>
            </a:r>
          </a:p>
          <a:p>
            <a:pPr lvl="1"/>
            <a:r>
              <a:rPr lang="en-GB" dirty="0" smtClean="0"/>
              <a:t>Oracle DB accessed through GUI and API web interface (Site DB)</a:t>
            </a:r>
          </a:p>
          <a:p>
            <a:pPr lvl="1"/>
            <a:r>
              <a:rPr lang="en-GB" dirty="0" smtClean="0"/>
              <a:t>Site is responsible for maintaining information about itself and services it provides</a:t>
            </a:r>
          </a:p>
          <a:p>
            <a:r>
              <a:rPr lang="en-GB" dirty="0" smtClean="0"/>
              <a:t>ATLAS</a:t>
            </a:r>
          </a:p>
          <a:p>
            <a:pPr lvl="1"/>
            <a:r>
              <a:rPr lang="en-GB" dirty="0" smtClean="0"/>
              <a:t>Oracle DB + </a:t>
            </a:r>
            <a:r>
              <a:rPr lang="en-GB" dirty="0" err="1" smtClean="0"/>
              <a:t>Django</a:t>
            </a:r>
            <a:r>
              <a:rPr lang="en-GB" dirty="0" smtClean="0"/>
              <a:t> web application framework (AGIS)</a:t>
            </a:r>
          </a:p>
          <a:p>
            <a:pPr lvl="1"/>
            <a:r>
              <a:rPr lang="en-GB" dirty="0" smtClean="0"/>
              <a:t>Information automatically retrieved from different sources and managed directly in AGIS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106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VO configuration DBs and WLCG </a:t>
            </a:r>
            <a:r>
              <a:rPr lang="en-GB" dirty="0" smtClean="0"/>
              <a:t>IS interactions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0819391"/>
              </p:ext>
            </p:extLst>
          </p:nvPr>
        </p:nvGraphicFramePr>
        <p:xfrm>
          <a:off x="457200" y="1219200"/>
          <a:ext cx="8229600" cy="312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731520">
                <a:tc>
                  <a:txBody>
                    <a:bodyPr/>
                    <a:lstStyle/>
                    <a:p>
                      <a:r>
                        <a:rPr lang="en-GB" dirty="0" smtClean="0"/>
                        <a:t>WLCG IS components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GOCDB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OIM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BDII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baseline="0" dirty="0" smtClean="0"/>
                        <a:t>Could the WLCG IS provide part of the needed information?</a:t>
                      </a:r>
                      <a:endParaRPr lang="en-GB" dirty="0"/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GB" dirty="0" smtClean="0"/>
                        <a:t>VO configuration</a:t>
                      </a:r>
                      <a:r>
                        <a:rPr lang="en-GB" baseline="0" dirty="0" smtClean="0"/>
                        <a:t> DBs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ALICE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LHCb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YES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3781" y="4472763"/>
            <a:ext cx="8229600" cy="16303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How do VOs get the list of sites belonging to the VO?</a:t>
            </a:r>
          </a:p>
          <a:p>
            <a:pPr lvl="1"/>
            <a:r>
              <a:rPr lang="en-GB" dirty="0" smtClean="0"/>
              <a:t>Sometimes the VO DBs point to sites that aren’t defined in REBUS or GOCDB</a:t>
            </a:r>
          </a:p>
          <a:p>
            <a:pPr lvl="1"/>
            <a:r>
              <a:rPr lang="en-GB" dirty="0" smtClean="0"/>
              <a:t>VOs have their own criteria to add a site in their VO DBs</a:t>
            </a:r>
          </a:p>
        </p:txBody>
      </p:sp>
    </p:spTree>
    <p:extLst>
      <p:ext uri="{BB962C8B-B14F-4D97-AF65-F5344CB8AC3E}">
        <p14:creationId xmlns:p14="http://schemas.microsoft.com/office/powerpoint/2010/main" val="4187809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VO configuration DBs and WLCG IS information flow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116351" y="4163532"/>
            <a:ext cx="1080769" cy="568960"/>
          </a:xfrm>
          <a:prstGeom prst="roundRect">
            <a:avLst/>
          </a:prstGeom>
          <a:solidFill>
            <a:srgbClr val="DBFB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OSG OIM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46761" y="4161216"/>
            <a:ext cx="1250040" cy="533400"/>
          </a:xfrm>
          <a:prstGeom prst="roundRect">
            <a:avLst/>
          </a:prstGeom>
          <a:solidFill>
            <a:srgbClr val="E27B2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EGI GOCDB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3579337" y="5194192"/>
            <a:ext cx="2607313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64562" y="5267230"/>
            <a:ext cx="2593212" cy="74001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WLCG Resources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594828" y="5351506"/>
            <a:ext cx="1617785" cy="32511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Resource BDIIs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63167" y="2476651"/>
            <a:ext cx="883408" cy="527762"/>
          </a:xfrm>
          <a:prstGeom prst="roundRect">
            <a:avLst/>
          </a:prstGeom>
          <a:pattFill prst="pct50">
            <a:fgClr>
              <a:schemeClr val="accent5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ALICE DB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961373" y="2476650"/>
            <a:ext cx="1063549" cy="527762"/>
          </a:xfrm>
          <a:prstGeom prst="roundRect">
            <a:avLst/>
          </a:prstGeom>
          <a:pattFill prst="pct50">
            <a:fgClr>
              <a:schemeClr val="accent3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LHCb</a:t>
            </a:r>
            <a:r>
              <a:rPr lang="en-GB" dirty="0">
                <a:solidFill>
                  <a:schemeClr val="tx1"/>
                </a:solidFill>
              </a:rPr>
              <a:t> DB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514941" y="2475248"/>
            <a:ext cx="1173840" cy="527762"/>
          </a:xfrm>
          <a:prstGeom prst="roundRect">
            <a:avLst/>
          </a:prstGeom>
          <a:pattFill prst="pct5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CMS DB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175896" y="2475248"/>
            <a:ext cx="1231707" cy="527762"/>
          </a:xfrm>
          <a:prstGeom prst="roundRect">
            <a:avLst/>
          </a:prstGeom>
          <a:pattFill prst="pct50">
            <a:fgClr>
              <a:schemeClr val="accent2">
                <a:lumMod val="75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ATLAS DB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739435" y="1166438"/>
            <a:ext cx="1256044" cy="6322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Monitoring</a:t>
            </a:r>
            <a:endParaRPr lang="en-GB" sz="1600" dirty="0"/>
          </a:p>
        </p:txBody>
      </p:sp>
      <p:cxnSp>
        <p:nvCxnSpPr>
          <p:cNvPr id="16" name="Elbow Connector 15"/>
          <p:cNvCxnSpPr>
            <a:stCxn id="11" idx="0"/>
            <a:endCxn id="15" idx="2"/>
          </p:cNvCxnSpPr>
          <p:nvPr/>
        </p:nvCxnSpPr>
        <p:spPr>
          <a:xfrm rot="5400000" flipH="1" flipV="1">
            <a:off x="3047173" y="1156367"/>
            <a:ext cx="677983" cy="1962586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2" idx="0"/>
            <a:endCxn id="15" idx="2"/>
          </p:cNvCxnSpPr>
          <p:nvPr/>
        </p:nvCxnSpPr>
        <p:spPr>
          <a:xfrm rot="5400000" flipH="1" flipV="1">
            <a:off x="3591311" y="1700505"/>
            <a:ext cx="677982" cy="874309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4" idx="0"/>
            <a:endCxn id="15" idx="2"/>
          </p:cNvCxnSpPr>
          <p:nvPr/>
        </p:nvCxnSpPr>
        <p:spPr>
          <a:xfrm rot="16200000" flipV="1">
            <a:off x="4241314" y="1924811"/>
            <a:ext cx="676580" cy="424293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3" idx="0"/>
            <a:endCxn id="15" idx="2"/>
          </p:cNvCxnSpPr>
          <p:nvPr/>
        </p:nvCxnSpPr>
        <p:spPr>
          <a:xfrm rot="16200000" flipV="1">
            <a:off x="4896369" y="1269756"/>
            <a:ext cx="676580" cy="1734404"/>
          </a:xfrm>
          <a:prstGeom prst="bentConnector3">
            <a:avLst>
              <a:gd name="adj1" fmla="val 50000"/>
            </a:avLst>
          </a:prstGeom>
          <a:ln w="12700" cmpd="sng"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81052" y="1798668"/>
            <a:ext cx="1003882" cy="390647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/>
            <a:r>
              <a:rPr lang="en-GB" dirty="0"/>
              <a:t>VO feed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236344" y="4305449"/>
            <a:ext cx="1229981" cy="523240"/>
          </a:xfrm>
          <a:prstGeom prst="roundRect">
            <a:avLst/>
          </a:prstGeom>
          <a:solidFill>
            <a:srgbClr val="D7A4F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074458" y="4414669"/>
            <a:ext cx="1312091" cy="523240"/>
          </a:xfrm>
          <a:prstGeom prst="roundRect">
            <a:avLst/>
          </a:prstGeom>
          <a:solidFill>
            <a:srgbClr val="D7A4F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3981530" y="4527572"/>
            <a:ext cx="1312091" cy="523240"/>
          </a:xfrm>
          <a:prstGeom prst="roundRect">
            <a:avLst/>
          </a:prstGeom>
          <a:solidFill>
            <a:srgbClr val="D7A4F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637576" y="4105935"/>
            <a:ext cx="10048" cy="461829"/>
          </a:xfrm>
          <a:prstGeom prst="straightConnector1">
            <a:avLst/>
          </a:prstGeom>
          <a:ln w="12700" cmpd="sng">
            <a:solidFill>
              <a:srgbClr val="7241FD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4246392" y="3377978"/>
            <a:ext cx="1229981" cy="523240"/>
          </a:xfrm>
          <a:prstGeom prst="roundRect">
            <a:avLst/>
          </a:prstGeom>
          <a:solidFill>
            <a:srgbClr val="A586F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084506" y="3487198"/>
            <a:ext cx="1312091" cy="523240"/>
          </a:xfrm>
          <a:prstGeom prst="roundRect">
            <a:avLst/>
          </a:prstGeom>
          <a:solidFill>
            <a:srgbClr val="A586F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Site BDIIs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3991578" y="3600101"/>
            <a:ext cx="1312091" cy="523240"/>
          </a:xfrm>
          <a:prstGeom prst="roundRect">
            <a:avLst/>
          </a:prstGeom>
          <a:solidFill>
            <a:srgbClr val="A586F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Top BDIIs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>
            <a:stCxn id="23" idx="2"/>
          </p:cNvCxnSpPr>
          <p:nvPr/>
        </p:nvCxnSpPr>
        <p:spPr>
          <a:xfrm>
            <a:off x="4637576" y="5050812"/>
            <a:ext cx="5024" cy="300694"/>
          </a:xfrm>
          <a:prstGeom prst="straightConnector1">
            <a:avLst/>
          </a:prstGeom>
          <a:ln w="12700" cmpd="sng">
            <a:solidFill>
              <a:srgbClr val="7241FD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2" idx="2"/>
          </p:cNvCxnSpPr>
          <p:nvPr/>
        </p:nvCxnSpPr>
        <p:spPr>
          <a:xfrm rot="16200000" flipH="1">
            <a:off x="3395280" y="3102280"/>
            <a:ext cx="684120" cy="488384"/>
          </a:xfrm>
          <a:prstGeom prst="bentConnector3">
            <a:avLst>
              <a:gd name="adj1" fmla="val 101408"/>
            </a:avLst>
          </a:prstGeom>
          <a:ln w="15875" cmpd="sng">
            <a:solidFill>
              <a:schemeClr val="bg1">
                <a:lumMod val="50000"/>
              </a:schemeClr>
            </a:solidFill>
            <a:prstDash val="solid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4" idx="2"/>
            <a:endCxn id="7" idx="0"/>
          </p:cNvCxnSpPr>
          <p:nvPr/>
        </p:nvCxnSpPr>
        <p:spPr>
          <a:xfrm rot="5400000">
            <a:off x="2502663" y="1872129"/>
            <a:ext cx="1158206" cy="3419969"/>
          </a:xfrm>
          <a:prstGeom prst="bentConnector3">
            <a:avLst>
              <a:gd name="adj1" fmla="val 19635"/>
            </a:avLst>
          </a:prstGeom>
          <a:ln w="15875" cmpd="sng">
            <a:solidFill>
              <a:schemeClr val="bg1">
                <a:lumMod val="50000"/>
              </a:schemeClr>
            </a:solidFill>
            <a:prstDash val="solid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4" idx="2"/>
            <a:endCxn id="6" idx="0"/>
          </p:cNvCxnSpPr>
          <p:nvPr/>
        </p:nvCxnSpPr>
        <p:spPr>
          <a:xfrm rot="5400000">
            <a:off x="3143982" y="2515764"/>
            <a:ext cx="1160522" cy="2135014"/>
          </a:xfrm>
          <a:prstGeom prst="bentConnector3">
            <a:avLst>
              <a:gd name="adj1" fmla="val 20561"/>
            </a:avLst>
          </a:prstGeom>
          <a:ln w="15875" cmpd="sng">
            <a:solidFill>
              <a:schemeClr val="bg1">
                <a:lumMod val="50000"/>
              </a:schemeClr>
            </a:solidFill>
            <a:prstDash val="solid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6839502" y="4000448"/>
            <a:ext cx="2093446" cy="4742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6676021" y="4157287"/>
            <a:ext cx="2093446" cy="4742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6538046" y="4305248"/>
            <a:ext cx="2093446" cy="47429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Opportunistic Resources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6" name="Elbow Connector 35"/>
          <p:cNvCxnSpPr>
            <a:stCxn id="11" idx="0"/>
            <a:endCxn id="33" idx="0"/>
          </p:cNvCxnSpPr>
          <p:nvPr/>
        </p:nvCxnSpPr>
        <p:spPr>
          <a:xfrm rot="16200000" flipH="1">
            <a:off x="4383649" y="497872"/>
            <a:ext cx="1523797" cy="5481354"/>
          </a:xfrm>
          <a:prstGeom prst="bentConnector3">
            <a:avLst>
              <a:gd name="adj1" fmla="val -15002"/>
            </a:avLst>
          </a:prstGeom>
          <a:ln w="15875" cmpd="sng">
            <a:solidFill>
              <a:schemeClr val="accent3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2" idx="0"/>
            <a:endCxn id="33" idx="0"/>
          </p:cNvCxnSpPr>
          <p:nvPr/>
        </p:nvCxnSpPr>
        <p:spPr>
          <a:xfrm rot="16200000" flipH="1">
            <a:off x="4927787" y="1042011"/>
            <a:ext cx="1523798" cy="4393077"/>
          </a:xfrm>
          <a:prstGeom prst="bentConnector3">
            <a:avLst>
              <a:gd name="adj1" fmla="val -15002"/>
            </a:avLst>
          </a:prstGeom>
          <a:ln w="15875" cmpd="sng">
            <a:solidFill>
              <a:schemeClr val="accent3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14" idx="0"/>
            <a:endCxn id="33" idx="0"/>
          </p:cNvCxnSpPr>
          <p:nvPr/>
        </p:nvCxnSpPr>
        <p:spPr>
          <a:xfrm rot="16200000" flipH="1">
            <a:off x="5576387" y="1690611"/>
            <a:ext cx="1525200" cy="3094475"/>
          </a:xfrm>
          <a:prstGeom prst="bentConnector3">
            <a:avLst>
              <a:gd name="adj1" fmla="val -14988"/>
            </a:avLst>
          </a:prstGeom>
          <a:ln w="15875" cmpd="sng">
            <a:solidFill>
              <a:schemeClr val="accent3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13" idx="0"/>
            <a:endCxn id="33" idx="0"/>
          </p:cNvCxnSpPr>
          <p:nvPr/>
        </p:nvCxnSpPr>
        <p:spPr>
          <a:xfrm rot="16200000" flipH="1">
            <a:off x="6231443" y="2345666"/>
            <a:ext cx="1525200" cy="1784364"/>
          </a:xfrm>
          <a:prstGeom prst="bentConnector3">
            <a:avLst>
              <a:gd name="adj1" fmla="val -14988"/>
            </a:avLst>
          </a:prstGeom>
          <a:ln w="15875" cmpd="sng">
            <a:solidFill>
              <a:schemeClr val="accent3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15" idx="1"/>
            <a:endCxn id="7" idx="2"/>
          </p:cNvCxnSpPr>
          <p:nvPr/>
        </p:nvCxnSpPr>
        <p:spPr>
          <a:xfrm rot="10800000" flipV="1">
            <a:off x="1371781" y="1482552"/>
            <a:ext cx="2367654" cy="3212063"/>
          </a:xfrm>
          <a:prstGeom prst="bentConnector4">
            <a:avLst>
              <a:gd name="adj1" fmla="val 133989"/>
              <a:gd name="adj2" fmla="val 112748"/>
            </a:avLst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14" idx="2"/>
            <a:endCxn id="25" idx="3"/>
          </p:cNvCxnSpPr>
          <p:nvPr/>
        </p:nvCxnSpPr>
        <p:spPr>
          <a:xfrm rot="16200000" flipH="1">
            <a:off x="4815767" y="2978992"/>
            <a:ext cx="636588" cy="684623"/>
          </a:xfrm>
          <a:prstGeom prst="bentConnector4">
            <a:avLst>
              <a:gd name="adj1" fmla="val 42079"/>
              <a:gd name="adj2" fmla="val 133391"/>
            </a:avLst>
          </a:prstGeom>
          <a:ln w="15875" cmpd="sng">
            <a:solidFill>
              <a:schemeClr val="bg1">
                <a:lumMod val="50000"/>
              </a:schemeClr>
            </a:solidFill>
            <a:prstDash val="solid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07424" y="1208513"/>
            <a:ext cx="2578753" cy="146122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algn="ctr"/>
            <a:r>
              <a:rPr lang="en-GB" dirty="0"/>
              <a:t>Downtimes and sites</a:t>
            </a:r>
          </a:p>
        </p:txBody>
      </p:sp>
      <p:cxnSp>
        <p:nvCxnSpPr>
          <p:cNvPr id="43" name="Elbow Connector 42"/>
          <p:cNvCxnSpPr>
            <a:stCxn id="15" idx="1"/>
            <a:endCxn id="6" idx="2"/>
          </p:cNvCxnSpPr>
          <p:nvPr/>
        </p:nvCxnSpPr>
        <p:spPr>
          <a:xfrm rot="10800000" flipV="1">
            <a:off x="2656737" y="1482552"/>
            <a:ext cx="1082699" cy="3249939"/>
          </a:xfrm>
          <a:prstGeom prst="bentConnector4">
            <a:avLst>
              <a:gd name="adj1" fmla="val 292333"/>
              <a:gd name="adj2" fmla="val 111672"/>
            </a:avLst>
          </a:prstGeom>
          <a:ln w="12700" cmpd="sng"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27" idx="1"/>
          </p:cNvCxnSpPr>
          <p:nvPr/>
        </p:nvCxnSpPr>
        <p:spPr>
          <a:xfrm flipH="1">
            <a:off x="1627833" y="3861721"/>
            <a:ext cx="2363745" cy="0"/>
          </a:xfrm>
          <a:prstGeom prst="line">
            <a:avLst/>
          </a:prstGeom>
          <a:ln w="12700" cmpd="sng">
            <a:solidFill>
              <a:srgbClr val="7241FD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2846575" y="3875020"/>
            <a:ext cx="10048" cy="288512"/>
          </a:xfrm>
          <a:prstGeom prst="straightConnector1">
            <a:avLst/>
          </a:prstGeom>
          <a:ln w="12700" cmpd="sng">
            <a:solidFill>
              <a:srgbClr val="7241FD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614696" y="3861721"/>
            <a:ext cx="13137" cy="299495"/>
          </a:xfrm>
          <a:prstGeom prst="straightConnector1">
            <a:avLst/>
          </a:prstGeom>
          <a:ln w="12700" cmpd="sng">
            <a:solidFill>
              <a:srgbClr val="7241FD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26" idx="3"/>
            <a:endCxn id="15" idx="3"/>
          </p:cNvCxnSpPr>
          <p:nvPr/>
        </p:nvCxnSpPr>
        <p:spPr>
          <a:xfrm flipH="1" flipV="1">
            <a:off x="4995479" y="1482553"/>
            <a:ext cx="401118" cy="2266265"/>
          </a:xfrm>
          <a:prstGeom prst="bentConnector3">
            <a:avLst>
              <a:gd name="adj1" fmla="val -390983"/>
            </a:avLst>
          </a:prstGeom>
          <a:ln w="12700" cmpd="sng">
            <a:prstDash val="sysDash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endCxn id="9" idx="1"/>
          </p:cNvCxnSpPr>
          <p:nvPr/>
        </p:nvCxnSpPr>
        <p:spPr>
          <a:xfrm>
            <a:off x="1646655" y="4694615"/>
            <a:ext cx="1817907" cy="942622"/>
          </a:xfrm>
          <a:prstGeom prst="bentConnector3">
            <a:avLst>
              <a:gd name="adj1" fmla="val -300"/>
            </a:avLst>
          </a:prstGeom>
          <a:ln w="12700" cmpd="sng">
            <a:solidFill>
              <a:srgbClr val="7241FD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endCxn id="9" idx="1"/>
          </p:cNvCxnSpPr>
          <p:nvPr/>
        </p:nvCxnSpPr>
        <p:spPr>
          <a:xfrm rot="16200000" flipH="1">
            <a:off x="2708219" y="4880894"/>
            <a:ext cx="904746" cy="607939"/>
          </a:xfrm>
          <a:prstGeom prst="bentConnector2">
            <a:avLst/>
          </a:prstGeom>
          <a:ln w="12700" cmpd="sng">
            <a:solidFill>
              <a:srgbClr val="7241FD"/>
            </a:solidFill>
            <a:prstDash val="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599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VO Information Systems in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Configuration DBs are information sources for the experiment framework</a:t>
            </a:r>
          </a:p>
          <a:p>
            <a:r>
              <a:rPr lang="en-GB" dirty="0" smtClean="0"/>
              <a:t>Information is quasi-static and describes the topology of the infrastructure from the VO perspective</a:t>
            </a:r>
          </a:p>
          <a:p>
            <a:r>
              <a:rPr lang="en-GB" dirty="0" smtClean="0"/>
              <a:t>Duplication of information between the configuration DB and their information sources</a:t>
            </a:r>
          </a:p>
          <a:p>
            <a:r>
              <a:rPr lang="en-GB" dirty="0" smtClean="0"/>
              <a:t>Duplication of information and functionality among configuration DB themselves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074" name="Picture 2" descr="C:\Users\malandes\AppData\Local\Microsoft\Windows\Temporary Internet Files\Content.IE5\6495QDKB\MC90023537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1232" y="5332591"/>
            <a:ext cx="1088391" cy="88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949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Global Service Registry (I)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3687763"/>
          </a:xfrm>
        </p:spPr>
        <p:txBody>
          <a:bodyPr/>
          <a:lstStyle/>
          <a:p>
            <a:r>
              <a:rPr lang="en-GB" dirty="0" smtClean="0"/>
              <a:t>Common solution from where VOs can obtain information about grid services in the WLCG infrastructure</a:t>
            </a:r>
          </a:p>
          <a:p>
            <a:r>
              <a:rPr lang="en-GB" dirty="0" smtClean="0"/>
              <a:t>Ensure common requirements are met so that VOs can focus on their unique challenges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GDB 11th December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098" name="Picture 2" descr="C:\Users\malandes\AppData\Local\Microsoft\Windows\Temporary Internet Files\Content.IE5\E71AHWJ0\MC90003029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55081"/>
            <a:ext cx="1368857" cy="104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475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17991</TotalTime>
  <Words>882</Words>
  <Application>Microsoft Office PowerPoint</Application>
  <PresentationFormat>On-screen Show (4:3)</PresentationFormat>
  <Paragraphs>182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Custom Design</vt:lpstr>
      <vt:lpstr>Global Service Registry</vt:lpstr>
      <vt:lpstr>Contents</vt:lpstr>
      <vt:lpstr>Introduction</vt:lpstr>
      <vt:lpstr>VO Information Systems (I)</vt:lpstr>
      <vt:lpstr>VO Information Systems (II)</vt:lpstr>
      <vt:lpstr>VO configuration DBs and WLCG IS interactions</vt:lpstr>
      <vt:lpstr>VO configuration DBs and WLCG IS information flow</vt:lpstr>
      <vt:lpstr>VO Information Systems in Summary</vt:lpstr>
      <vt:lpstr>Global Service Registry (I)</vt:lpstr>
      <vt:lpstr>Global Service Registry (II)</vt:lpstr>
      <vt:lpstr>Global Service Registry (III)</vt:lpstr>
      <vt:lpstr>Global Service Registry (IV)</vt:lpstr>
      <vt:lpstr>What is next? (I)</vt:lpstr>
      <vt:lpstr>What is next? (II)</vt:lpstr>
      <vt:lpstr>PowerPoint Presentation</vt:lpstr>
      <vt:lpstr>WLCG Information System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Maria Alandes Pradillo</cp:lastModifiedBy>
  <cp:revision>662</cp:revision>
  <cp:lastPrinted>2012-06-12T13:53:19Z</cp:lastPrinted>
  <dcterms:created xsi:type="dcterms:W3CDTF">2009-11-20T09:29:17Z</dcterms:created>
  <dcterms:modified xsi:type="dcterms:W3CDTF">2013-12-11T09:38:30Z</dcterms:modified>
</cp:coreProperties>
</file>