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15"/>
  </p:notesMasterIdLst>
  <p:sldIdLst>
    <p:sldId id="256" r:id="rId2"/>
    <p:sldId id="257" r:id="rId3"/>
    <p:sldId id="269" r:id="rId4"/>
    <p:sldId id="270" r:id="rId5"/>
    <p:sldId id="259" r:id="rId6"/>
    <p:sldId id="277" r:id="rId7"/>
    <p:sldId id="278" r:id="rId8"/>
    <p:sldId id="279" r:id="rId9"/>
    <p:sldId id="280" r:id="rId10"/>
    <p:sldId id="271" r:id="rId11"/>
    <p:sldId id="281" r:id="rId12"/>
    <p:sldId id="261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37" autoAdjust="0"/>
    <p:restoredTop sz="94668" autoAdjust="0"/>
  </p:normalViewPr>
  <p:slideViewPr>
    <p:cSldViewPr>
      <p:cViewPr varScale="1">
        <p:scale>
          <a:sx n="82" d="100"/>
          <a:sy n="82" d="100"/>
        </p:scale>
        <p:origin x="-6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1CB51-82B2-4EFB-ACB9-7E9BA9E0AA05}" type="datetimeFigureOut">
              <a:rPr lang="en-GB" smtClean="0"/>
              <a:t>11/12/2013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C3ADD-FD93-4A2E-8E22-55545007C7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0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819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8020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HEPiX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Fall</a:t>
            </a:r>
            <a:r>
              <a:rPr lang="fr-FR" baseline="0" dirty="0" smtClean="0"/>
              <a:t> 2013 Report</a:t>
            </a:r>
            <a:endParaRPr lang="fr-FR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11-Dec-2013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hepix-users@hepix.org" TargetMode="Externa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630741" TargetMode="External"/><Relationship Id="rId2" Type="http://schemas.openxmlformats.org/officeDocument/2006/relationships/hyperlink" Target="http://indico.cern.ch/e/Hepix2013UM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613" y="2564904"/>
            <a:ext cx="8226425" cy="1736725"/>
          </a:xfrm>
        </p:spPr>
        <p:txBody>
          <a:bodyPr>
            <a:normAutofit/>
          </a:bodyPr>
          <a:lstStyle/>
          <a:p>
            <a:pPr algn="ctr"/>
            <a:r>
              <a:rPr lang="en-GB" noProof="0" dirty="0" err="1" smtClean="0"/>
              <a:t>HEPiX</a:t>
            </a:r>
            <a:r>
              <a:rPr lang="en-GB" noProof="0" dirty="0" smtClean="0"/>
              <a:t> Fall 2013</a:t>
            </a:r>
            <a:br>
              <a:rPr lang="en-GB" noProof="0" dirty="0" smtClean="0"/>
            </a:br>
            <a:r>
              <a:rPr lang="en-GB" noProof="0" dirty="0" smtClean="0"/>
              <a:t>U Michigan, Ann </a:t>
            </a:r>
            <a:r>
              <a:rPr lang="en-GB" noProof="0" dirty="0" err="1" smtClean="0"/>
              <a:t>Arbor</a:t>
            </a:r>
            <a:r>
              <a:rPr lang="en-GB" noProof="0" dirty="0" smtClean="0"/>
              <a:t> / U.S.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752600"/>
          </a:xfrm>
        </p:spPr>
        <p:txBody>
          <a:bodyPr>
            <a:normAutofit/>
          </a:bodyPr>
          <a:lstStyle/>
          <a:p>
            <a:r>
              <a:rPr lang="en-GB" sz="2600" noProof="0" dirty="0" err="1" smtClean="0"/>
              <a:t>Helge</a:t>
            </a:r>
            <a:r>
              <a:rPr lang="en-GB" sz="2600" noProof="0" dirty="0" smtClean="0"/>
              <a:t> </a:t>
            </a:r>
            <a:r>
              <a:rPr lang="en-GB" sz="2600" noProof="0" dirty="0" err="1" smtClean="0"/>
              <a:t>Meinhard</a:t>
            </a:r>
            <a:r>
              <a:rPr lang="en-GB" sz="2600" noProof="0" dirty="0" smtClean="0"/>
              <a:t>, CERN-IT</a:t>
            </a:r>
            <a:br>
              <a:rPr lang="en-GB" sz="2600" noProof="0" dirty="0" smtClean="0"/>
            </a:br>
            <a:r>
              <a:rPr lang="en-GB" sz="1600" noProof="0" dirty="0" smtClean="0"/>
              <a:t>(p</a:t>
            </a:r>
            <a:r>
              <a:rPr lang="en-GB" sz="1600" dirty="0" err="1" smtClean="0"/>
              <a:t>artly</a:t>
            </a:r>
            <a:r>
              <a:rPr lang="en-GB" sz="1600" dirty="0" smtClean="0"/>
              <a:t> using material prepared by Michel </a:t>
            </a:r>
            <a:r>
              <a:rPr lang="en-GB" sz="1600" dirty="0" err="1" smtClean="0"/>
              <a:t>Jouvin</a:t>
            </a:r>
            <a:r>
              <a:rPr lang="en-GB" sz="1600" dirty="0"/>
              <a:t> </a:t>
            </a:r>
            <a:r>
              <a:rPr lang="en-GB" sz="1600" dirty="0" smtClean="0"/>
              <a:t>/ IN2P3-LAL)</a:t>
            </a:r>
            <a:endParaRPr lang="en-GB" sz="1600" noProof="0" dirty="0" smtClean="0"/>
          </a:p>
          <a:p>
            <a:r>
              <a:rPr lang="en-GB" sz="2600" noProof="0" dirty="0" smtClean="0"/>
              <a:t>Grid Deployment Board 11-Dec-2013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2" descr="C:\Users\philpott.JLAB\Desktop\HEPiX_Logo_UMic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85650"/>
            <a:ext cx="3816424" cy="2239478"/>
          </a:xfrm>
          <a:prstGeom prst="rect">
            <a:avLst/>
          </a:prstGeom>
          <a:solidFill>
            <a:srgbClr val="FFFFFF"/>
          </a:solidFill>
          <a:extLst/>
        </p:spPr>
      </p:pic>
    </p:spTree>
    <p:extLst>
      <p:ext uri="{BB962C8B-B14F-4D97-AF65-F5344CB8AC3E}">
        <p14:creationId xmlns:p14="http://schemas.microsoft.com/office/powerpoint/2010/main" val="14549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noProof="0" dirty="0" err="1" smtClean="0">
                <a:ea typeface="ＭＳ Ｐゴシック" pitchFamily="34" charset="-128"/>
              </a:rPr>
              <a:t>HEPiX</a:t>
            </a:r>
            <a:r>
              <a:rPr lang="en-GB" noProof="0" dirty="0" smtClean="0">
                <a:ea typeface="ＭＳ Ｐゴシック" pitchFamily="34" charset="-128"/>
              </a:rPr>
              <a:t> Working Groups (1)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noProof="0" dirty="0" smtClean="0"/>
              <a:t>IPv6 (David Kelsey)</a:t>
            </a:r>
            <a:endParaRPr lang="en-GB" noProof="0" dirty="0"/>
          </a:p>
          <a:p>
            <a:r>
              <a:rPr lang="en-GB" noProof="0" dirty="0" smtClean="0"/>
              <a:t>Benchmarking (Michele </a:t>
            </a:r>
            <a:r>
              <a:rPr lang="en-GB" noProof="0" dirty="0" err="1" smtClean="0"/>
              <a:t>Michelotto</a:t>
            </a:r>
            <a:r>
              <a:rPr lang="en-GB" noProof="0" dirty="0" smtClean="0"/>
              <a:t>, Manfred </a:t>
            </a:r>
            <a:r>
              <a:rPr lang="en-GB" noProof="0" dirty="0" err="1" smtClean="0"/>
              <a:t>Alef</a:t>
            </a:r>
            <a:r>
              <a:rPr lang="en-GB" noProof="0" dirty="0" smtClean="0"/>
              <a:t>)</a:t>
            </a:r>
          </a:p>
          <a:p>
            <a:pPr lvl="1"/>
            <a:r>
              <a:rPr lang="en-GB" dirty="0" smtClean="0"/>
              <a:t>Lots of results collected</a:t>
            </a:r>
          </a:p>
          <a:p>
            <a:pPr lvl="1"/>
            <a:r>
              <a:rPr lang="en-GB" noProof="0" dirty="0" smtClean="0"/>
              <a:t>Free lunch with SL6 (about +5% </a:t>
            </a:r>
            <a:r>
              <a:rPr lang="en-GB" noProof="0" dirty="0" err="1" smtClean="0"/>
              <a:t>wrt</a:t>
            </a:r>
            <a:r>
              <a:rPr lang="en-GB" noProof="0" dirty="0" smtClean="0"/>
              <a:t> SL5)</a:t>
            </a:r>
          </a:p>
          <a:p>
            <a:pPr lvl="1"/>
            <a:r>
              <a:rPr lang="en-GB" noProof="0" dirty="0" smtClean="0"/>
              <a:t>New </a:t>
            </a:r>
            <a:r>
              <a:rPr lang="en-GB" noProof="0" dirty="0" err="1" smtClean="0"/>
              <a:t>SPECcpu</a:t>
            </a:r>
            <a:r>
              <a:rPr lang="en-GB" noProof="0" dirty="0" smtClean="0"/>
              <a:t> benchmark announced for October 2014</a:t>
            </a:r>
          </a:p>
          <a:p>
            <a:pPr lvl="2"/>
            <a:r>
              <a:rPr lang="en-GB" dirty="0" smtClean="0"/>
              <a:t>Preparation for new HEP benchmark to start now</a:t>
            </a:r>
          </a:p>
          <a:p>
            <a:pPr lvl="3"/>
            <a:r>
              <a:rPr lang="en-GB" noProof="0" dirty="0" smtClean="0"/>
              <a:t>Gather people willing to contribute</a:t>
            </a:r>
          </a:p>
          <a:p>
            <a:pPr lvl="3"/>
            <a:r>
              <a:rPr lang="en-GB" dirty="0" smtClean="0"/>
              <a:t>Identify typical experiment applications to compare with new </a:t>
            </a:r>
            <a:r>
              <a:rPr lang="en-GB" dirty="0" err="1" smtClean="0"/>
              <a:t>SPECcpu</a:t>
            </a:r>
            <a:endParaRPr lang="en-GB" dirty="0" smtClean="0"/>
          </a:p>
          <a:p>
            <a:pPr lvl="3"/>
            <a:r>
              <a:rPr lang="en-GB" noProof="0" dirty="0" smtClean="0"/>
              <a:t>Discuss boundary conditions (OS, compiler, no of parallel instances etc.)</a:t>
            </a:r>
          </a:p>
          <a:p>
            <a:pPr lvl="2"/>
            <a:r>
              <a:rPr lang="en-GB" dirty="0" smtClean="0"/>
              <a:t>Presentation and discussion at GDB in January</a:t>
            </a:r>
            <a:endParaRPr lang="en-GB" noProof="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noProof="0" dirty="0" err="1" smtClean="0">
                <a:ea typeface="ＭＳ Ｐゴシック" pitchFamily="34" charset="-128"/>
              </a:rPr>
              <a:t>HEPiX</a:t>
            </a:r>
            <a:r>
              <a:rPr lang="en-GB" noProof="0" dirty="0" smtClean="0">
                <a:ea typeface="ＭＳ Ｐゴシック" pitchFamily="34" charset="-128"/>
              </a:rPr>
              <a:t> Working Groups (2)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noProof="0" dirty="0" smtClean="0"/>
              <a:t>Configuration Management (Ben Jones, Yves Kemp)</a:t>
            </a:r>
          </a:p>
          <a:p>
            <a:pPr lvl="1"/>
            <a:r>
              <a:rPr lang="en-GB" dirty="0" smtClean="0"/>
              <a:t>Focusing on Puppet for now – tool of choice at many sites</a:t>
            </a:r>
          </a:p>
          <a:p>
            <a:pPr lvl="2"/>
            <a:r>
              <a:rPr lang="en-GB" noProof="0" dirty="0" err="1" smtClean="0"/>
              <a:t>Cfengine</a:t>
            </a:r>
            <a:r>
              <a:rPr lang="en-GB" noProof="0" dirty="0" smtClean="0"/>
              <a:t>, </a:t>
            </a:r>
            <a:r>
              <a:rPr lang="en-GB" noProof="0" dirty="0" err="1" smtClean="0"/>
              <a:t>Quattor</a:t>
            </a:r>
            <a:r>
              <a:rPr lang="en-GB" noProof="0" dirty="0" smtClean="0"/>
              <a:t>, Chef still around</a:t>
            </a:r>
          </a:p>
          <a:p>
            <a:pPr lvl="1"/>
            <a:r>
              <a:rPr lang="en-GB" noProof="0" dirty="0" smtClean="0"/>
              <a:t>Establishing best practices and a common repository for HEP-specific issues</a:t>
            </a:r>
          </a:p>
          <a:p>
            <a:pPr lvl="1"/>
            <a:r>
              <a:rPr lang="en-GB" noProof="0" dirty="0" smtClean="0"/>
              <a:t>To include configuration of Grid middleware components</a:t>
            </a:r>
          </a:p>
          <a:p>
            <a:r>
              <a:rPr lang="en-GB" dirty="0" smtClean="0"/>
              <a:t>Bit preservation (German </a:t>
            </a:r>
            <a:r>
              <a:rPr lang="en-GB" dirty="0" err="1" smtClean="0"/>
              <a:t>Cancio</a:t>
            </a:r>
            <a:r>
              <a:rPr lang="en-GB" dirty="0" smtClean="0"/>
              <a:t>, Dmitry </a:t>
            </a:r>
            <a:r>
              <a:rPr lang="en-GB" dirty="0" err="1" smtClean="0"/>
              <a:t>Ozerov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Technical advice on bit preservation as input to DPHEP</a:t>
            </a:r>
          </a:p>
          <a:p>
            <a:pPr lvl="1"/>
            <a:r>
              <a:rPr lang="en-GB" dirty="0" smtClean="0"/>
              <a:t>Survey done and presented, work going on</a:t>
            </a:r>
          </a:p>
          <a:p>
            <a:r>
              <a:rPr lang="en-GB" dirty="0" smtClean="0"/>
              <a:t>Energy efficiency (Wayne Salter)</a:t>
            </a:r>
          </a:p>
          <a:p>
            <a:pPr lvl="1"/>
            <a:r>
              <a:rPr lang="en-GB" noProof="0" dirty="0" smtClean="0"/>
              <a:t>Insufficient interest at Ann </a:t>
            </a:r>
            <a:r>
              <a:rPr lang="en-GB" noProof="0" dirty="0" err="1" smtClean="0"/>
              <a:t>Arbor</a:t>
            </a:r>
            <a:r>
              <a:rPr lang="en-GB" noProof="0" dirty="0" smtClean="0"/>
              <a:t>, new attempt at next meeting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Next </a:t>
            </a:r>
            <a:r>
              <a:rPr lang="en-GB" noProof="0" dirty="0" err="1" smtClean="0"/>
              <a:t>HEPiX</a:t>
            </a:r>
            <a:r>
              <a:rPr lang="en-GB" noProof="0" dirty="0" smtClean="0"/>
              <a:t> meetings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Spring 2014: LAPP Annecy, France</a:t>
            </a:r>
          </a:p>
          <a:p>
            <a:pPr lvl="1"/>
            <a:r>
              <a:rPr lang="en-GB" noProof="0" dirty="0" smtClean="0"/>
              <a:t>May 19 – 23</a:t>
            </a:r>
          </a:p>
          <a:p>
            <a:pPr lvl="1"/>
            <a:r>
              <a:rPr lang="en-GB" dirty="0" smtClean="0"/>
              <a:t>Same tracks as in fall 2013</a:t>
            </a:r>
            <a:endParaRPr lang="en-GB" noProof="0" dirty="0" smtClean="0"/>
          </a:p>
          <a:p>
            <a:r>
              <a:rPr lang="en-GB" noProof="0" dirty="0" smtClean="0"/>
              <a:t>Fall 2014: Very probably at University of Nebraska in Lincoln (CMS Tier-2)</a:t>
            </a:r>
          </a:p>
          <a:p>
            <a:pPr lvl="1"/>
            <a:r>
              <a:rPr lang="en-GB" dirty="0" smtClean="0"/>
              <a:t>Date to be defined</a:t>
            </a:r>
          </a:p>
          <a:p>
            <a:pPr marL="448056" lvl="1" indent="0">
              <a:buNone/>
            </a:pPr>
            <a:r>
              <a:rPr lang="en-GB" noProof="0" dirty="0" smtClean="0"/>
              <a:t>Spring 2015: Candidate site in Europe identified</a:t>
            </a:r>
          </a:p>
          <a:p>
            <a:pPr lvl="1"/>
            <a:endParaRPr lang="en-GB" noProof="0" dirty="0" smtClean="0"/>
          </a:p>
          <a:p>
            <a:pPr marL="0" indent="360363">
              <a:buNone/>
            </a:pPr>
            <a:r>
              <a:rPr lang="en-GB" noProof="0" dirty="0" smtClean="0"/>
              <a:t>Proposals are always welcome…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99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Final Words</a:t>
            </a:r>
            <a:endParaRPr lang="en-GB" noProof="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GB" noProof="0" dirty="0" smtClean="0"/>
          </a:p>
          <a:p>
            <a:pPr marL="36576" indent="0" algn="ctr">
              <a:buNone/>
            </a:pPr>
            <a:r>
              <a:rPr lang="en-GB" noProof="0" dirty="0" smtClean="0"/>
              <a:t>Hope to see many of you in Annecy</a:t>
            </a:r>
            <a:br>
              <a:rPr lang="en-GB" noProof="0" dirty="0" smtClean="0"/>
            </a:br>
            <a:r>
              <a:rPr lang="en-GB" noProof="0" dirty="0" smtClean="0"/>
              <a:t>(19 to 23 May 2014)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2" descr="HEPiX Spring 2014 Worksh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65722"/>
            <a:ext cx="3219450" cy="2295526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68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HEPiX</a:t>
            </a:r>
            <a:r>
              <a:rPr lang="en-GB" noProof="0" dirty="0" smtClean="0"/>
              <a:t> – www.hepix.org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noProof="0" dirty="0" smtClean="0"/>
              <a:t>Global organisation of service managers and support staff providing computing services for HEP community (“sites”)</a:t>
            </a:r>
          </a:p>
          <a:p>
            <a:r>
              <a:rPr lang="en-GB" noProof="0" dirty="0" smtClean="0"/>
              <a:t>22 years old; informal, self-organised forum; open to everybody interested</a:t>
            </a:r>
          </a:p>
          <a:p>
            <a:pPr lvl="1"/>
            <a:r>
              <a:rPr lang="en-GB" noProof="0" dirty="0" smtClean="0"/>
              <a:t>Subscribe to </a:t>
            </a:r>
            <a:r>
              <a:rPr lang="en-GB" noProof="0" dirty="0" err="1" smtClean="0">
                <a:hlinkClick r:id="rId2"/>
              </a:rPr>
              <a:t>hepix-users@hepix</a:t>
            </a:r>
            <a:r>
              <a:rPr lang="en-GB" dirty="0" smtClean="0">
                <a:hlinkClick r:id="rId2"/>
              </a:rPr>
              <a:t>.org</a:t>
            </a:r>
            <a:r>
              <a:rPr lang="en-GB" dirty="0" smtClean="0"/>
              <a:t> </a:t>
            </a:r>
            <a:endParaRPr lang="en-GB" noProof="0" dirty="0" smtClean="0"/>
          </a:p>
          <a:p>
            <a:r>
              <a:rPr lang="en-GB" noProof="0" dirty="0" smtClean="0"/>
              <a:t>WLCG Tier-0, Tier-1s, some Tier-2s regularly attend</a:t>
            </a:r>
          </a:p>
          <a:p>
            <a:pPr lvl="1"/>
            <a:r>
              <a:rPr lang="en-GB" noProof="0" dirty="0" smtClean="0"/>
              <a:t>More sites very welcome</a:t>
            </a:r>
          </a:p>
          <a:p>
            <a:r>
              <a:rPr lang="en-GB" noProof="0" dirty="0" smtClean="0"/>
              <a:t>Workshops of one week twice per year</a:t>
            </a:r>
          </a:p>
          <a:p>
            <a:r>
              <a:rPr lang="en-GB" noProof="0" dirty="0" smtClean="0"/>
              <a:t>Exchange of experience, reports on recent work, work in progress, future plans</a:t>
            </a:r>
          </a:p>
          <a:p>
            <a:pPr lvl="1"/>
            <a:r>
              <a:rPr lang="en-GB" noProof="0" dirty="0" smtClean="0"/>
              <a:t>Usually no showing-off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HEPiX</a:t>
            </a:r>
            <a:r>
              <a:rPr lang="en-GB" noProof="0" dirty="0" smtClean="0"/>
              <a:t> Fall 2013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363272" cy="4667421"/>
          </a:xfrm>
        </p:spPr>
        <p:txBody>
          <a:bodyPr>
            <a:normAutofit fontScale="77500" lnSpcReduction="20000"/>
          </a:bodyPr>
          <a:lstStyle/>
          <a:p>
            <a:r>
              <a:rPr lang="en-GB" noProof="0" smtClean="0"/>
              <a:t>October 28 to November 1 2013 at University of Michigan, Ann Arbor (MI), U.S.A.</a:t>
            </a:r>
          </a:p>
          <a:p>
            <a:pPr lvl="1"/>
            <a:r>
              <a:rPr lang="en-GB" smtClean="0"/>
              <a:t>(Larger) part of a significant distributed ATLAS Tier-2</a:t>
            </a:r>
            <a:endParaRPr lang="en-GB" noProof="0" smtClean="0"/>
          </a:p>
          <a:p>
            <a:pPr lvl="1"/>
            <a:r>
              <a:rPr lang="en-GB" noProof="0" smtClean="0"/>
              <a:t>Very well organised; rich programme</a:t>
            </a:r>
          </a:p>
          <a:p>
            <a:r>
              <a:rPr lang="en-GB" smtClean="0"/>
              <a:t>115</a:t>
            </a:r>
            <a:r>
              <a:rPr lang="en-GB" noProof="0" smtClean="0"/>
              <a:t> registered participants – record for North-American meeting</a:t>
            </a:r>
          </a:p>
          <a:p>
            <a:pPr lvl="1"/>
            <a:r>
              <a:rPr lang="en-GB" smtClean="0"/>
              <a:t>North America: 47, Europe</a:t>
            </a:r>
            <a:r>
              <a:rPr lang="en-GB" noProof="0" smtClean="0"/>
              <a:t>: 48, Asia: 3, Australia: 2, plus 15 company representatives; 42 different affiliations</a:t>
            </a:r>
          </a:p>
          <a:p>
            <a:pPr lvl="1"/>
            <a:r>
              <a:rPr lang="en-GB" noProof="0" smtClean="0"/>
              <a:t>Serious thread by US Government shutdown (“man-made business continuity issue”), fortunately things worked out right</a:t>
            </a:r>
          </a:p>
          <a:p>
            <a:r>
              <a:rPr lang="en-GB" smtClean="0"/>
              <a:t>65</a:t>
            </a:r>
            <a:r>
              <a:rPr lang="en-GB" noProof="0" smtClean="0"/>
              <a:t> presentations, total duration: 26 hours</a:t>
            </a:r>
          </a:p>
          <a:p>
            <a:pPr lvl="1"/>
            <a:r>
              <a:rPr lang="en-GB" noProof="0" smtClean="0"/>
              <a:t>Many discussions after talks and off-line</a:t>
            </a:r>
          </a:p>
          <a:p>
            <a:r>
              <a:rPr lang="en-GB" noProof="0" smtClean="0"/>
              <a:t>Programme and complete slides</a:t>
            </a:r>
            <a:r>
              <a:rPr lang="en-GB" smtClean="0"/>
              <a:t>: </a:t>
            </a:r>
            <a:r>
              <a:rPr lang="en-GB" smtClean="0">
                <a:hlinkClick r:id="rId2"/>
              </a:rPr>
              <a:t>http://indico.cern.ch/e/Hepix2013UM</a:t>
            </a:r>
            <a:r>
              <a:rPr lang="en-GB" smtClean="0"/>
              <a:t> </a:t>
            </a:r>
          </a:p>
          <a:p>
            <a:r>
              <a:rPr lang="en-GB" smtClean="0"/>
              <a:t>Trip report (HM): </a:t>
            </a:r>
            <a:r>
              <a:rPr lang="en-GB" smtClean="0">
                <a:hlinkClick r:id="rId3"/>
              </a:rPr>
              <a:t>https://cds.cern.ch/record/1630741</a:t>
            </a:r>
            <a:endParaRPr lang="en-GB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83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4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0322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Tracks and Trends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Networking and security (9 talks)</a:t>
            </a:r>
          </a:p>
          <a:p>
            <a:r>
              <a:rPr lang="en-GB" noProof="0" dirty="0" smtClean="0"/>
              <a:t>Computing and batch systems (6 talks)</a:t>
            </a:r>
          </a:p>
          <a:p>
            <a:r>
              <a:rPr lang="en-GB" dirty="0" smtClean="0"/>
              <a:t>IT facilities (3 talks)</a:t>
            </a:r>
          </a:p>
          <a:p>
            <a:r>
              <a:rPr lang="en-GB" noProof="0" dirty="0" smtClean="0"/>
              <a:t>Basic IT services (8 talks)</a:t>
            </a:r>
          </a:p>
          <a:p>
            <a:r>
              <a:rPr lang="en-GB" noProof="0" dirty="0" smtClean="0"/>
              <a:t>End-user IT services and OS (3 talks)</a:t>
            </a:r>
          </a:p>
          <a:p>
            <a:r>
              <a:rPr lang="en-GB" dirty="0"/>
              <a:t>G</a:t>
            </a:r>
            <a:r>
              <a:rPr lang="en-GB" noProof="0" dirty="0" smtClean="0"/>
              <a:t>rids, clouds, virtualisation (7 talks)</a:t>
            </a:r>
          </a:p>
          <a:p>
            <a:r>
              <a:rPr lang="en-GB" noProof="0" dirty="0"/>
              <a:t>S</a:t>
            </a:r>
            <a:r>
              <a:rPr lang="en-GB" noProof="0" dirty="0" smtClean="0"/>
              <a:t>torage </a:t>
            </a:r>
            <a:r>
              <a:rPr lang="en-GB" noProof="0" dirty="0" smtClean="0"/>
              <a:t>and file systems (10 talks)</a:t>
            </a:r>
          </a:p>
          <a:p>
            <a:r>
              <a:rPr lang="en-GB" noProof="0" dirty="0" smtClean="0"/>
              <a:t>16 site reports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18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Networking and Security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IPv6 working group</a:t>
            </a:r>
          </a:p>
          <a:p>
            <a:r>
              <a:rPr lang="en-US" dirty="0" smtClean="0"/>
              <a:t>100 GE </a:t>
            </a:r>
            <a:r>
              <a:rPr lang="en-US" dirty="0"/>
              <a:t>is now available for WAN in several places, in particular in the </a:t>
            </a:r>
            <a:r>
              <a:rPr lang="en-US" dirty="0" smtClean="0"/>
              <a:t>US and between CERN and Wigner</a:t>
            </a:r>
            <a:endParaRPr lang="en-US" dirty="0"/>
          </a:p>
          <a:p>
            <a:pPr lvl="1"/>
            <a:r>
              <a:rPr lang="en-US" dirty="0"/>
              <a:t>Changing dramatically the traditional division between LAN and WAN</a:t>
            </a:r>
          </a:p>
          <a:p>
            <a:pPr lvl="1"/>
            <a:r>
              <a:rPr lang="en-US" dirty="0"/>
              <a:t>Several </a:t>
            </a:r>
            <a:r>
              <a:rPr lang="en-US" dirty="0" smtClean="0"/>
              <a:t>demonstrations </a:t>
            </a:r>
            <a:r>
              <a:rPr lang="en-US" dirty="0"/>
              <a:t>of efficient usage</a:t>
            </a:r>
          </a:p>
          <a:p>
            <a:r>
              <a:rPr lang="en-US" dirty="0"/>
              <a:t>BNL mentioning looking at </a:t>
            </a:r>
            <a:r>
              <a:rPr lang="en-US" dirty="0" err="1"/>
              <a:t>IPoIB</a:t>
            </a:r>
            <a:r>
              <a:rPr lang="en-US" dirty="0"/>
              <a:t> as an alternative to 10 </a:t>
            </a:r>
            <a:r>
              <a:rPr lang="en-US" dirty="0" smtClean="0"/>
              <a:t>GE</a:t>
            </a:r>
            <a:endParaRPr lang="en-US" dirty="0"/>
          </a:p>
          <a:p>
            <a:pPr lvl="1"/>
            <a:r>
              <a:rPr lang="en-US" dirty="0" smtClean="0"/>
              <a:t>Preliminary </a:t>
            </a:r>
            <a:r>
              <a:rPr lang="en-US" dirty="0"/>
              <a:t>test demonstrated 40 Gb over 56 Gb QDR</a:t>
            </a:r>
          </a:p>
          <a:p>
            <a:pPr lvl="1"/>
            <a:r>
              <a:rPr lang="en-US" dirty="0"/>
              <a:t>Lower latency (10x) than 10 </a:t>
            </a:r>
            <a:r>
              <a:rPr lang="en-US" dirty="0" smtClean="0"/>
              <a:t>GE</a:t>
            </a:r>
            <a:r>
              <a:rPr lang="en-US" dirty="0"/>
              <a:t>: open the path for new use </a:t>
            </a:r>
            <a:r>
              <a:rPr lang="en-US" dirty="0" smtClean="0"/>
              <a:t>cases</a:t>
            </a:r>
            <a:r>
              <a:rPr lang="en-US" dirty="0"/>
              <a:t>, </a:t>
            </a:r>
            <a:r>
              <a:rPr lang="en-US" dirty="0" smtClean="0"/>
              <a:t>potential </a:t>
            </a:r>
            <a:r>
              <a:rPr lang="en-US" dirty="0"/>
              <a:t>cost </a:t>
            </a:r>
            <a:r>
              <a:rPr lang="en-US" dirty="0" smtClean="0"/>
              <a:t>advantage</a:t>
            </a:r>
            <a:endParaRPr lang="en-US" dirty="0"/>
          </a:p>
          <a:p>
            <a:r>
              <a:rPr lang="en-GB" dirty="0" smtClean="0"/>
              <a:t>Identity federations (3 talks)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381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055722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OpenAFS</a:t>
            </a:r>
            <a:r>
              <a:rPr lang="en-US" dirty="0" smtClean="0"/>
              <a:t>: Complex situation</a:t>
            </a:r>
            <a:endParaRPr lang="en-US" dirty="0"/>
          </a:p>
          <a:p>
            <a:pPr lvl="1"/>
            <a:r>
              <a:rPr lang="en-US" dirty="0" smtClean="0"/>
              <a:t>Two companies, one of which forking for their own developments (</a:t>
            </a:r>
            <a:r>
              <a:rPr lang="en-US" dirty="0" err="1" smtClean="0"/>
              <a:t>YourFileSystem</a:t>
            </a:r>
            <a:r>
              <a:rPr lang="en-US" dirty="0" smtClean="0"/>
              <a:t> Inc.)</a:t>
            </a:r>
          </a:p>
          <a:p>
            <a:pPr lvl="1"/>
            <a:r>
              <a:rPr lang="en-US" dirty="0" smtClean="0"/>
              <a:t>Still heavily used in HEP, little alternative</a:t>
            </a:r>
            <a:endParaRPr lang="en-US" dirty="0"/>
          </a:p>
          <a:p>
            <a:pPr lvl="1"/>
            <a:r>
              <a:rPr lang="en-US" dirty="0"/>
              <a:t>No plan for IPv6 </a:t>
            </a:r>
            <a:r>
              <a:rPr lang="en-US" dirty="0" smtClean="0"/>
              <a:t>support, no</a:t>
            </a:r>
            <a:r>
              <a:rPr lang="en-US" baseline="0" dirty="0" smtClean="0"/>
              <a:t> need in HEP, no willingness to share potential development cost</a:t>
            </a:r>
            <a:endParaRPr lang="en-US" dirty="0"/>
          </a:p>
          <a:p>
            <a:r>
              <a:rPr lang="en-US" dirty="0" smtClean="0"/>
              <a:t>CEPH</a:t>
            </a:r>
            <a:r>
              <a:rPr lang="en-US" dirty="0"/>
              <a:t>: V</a:t>
            </a:r>
            <a:r>
              <a:rPr lang="en-US" dirty="0" smtClean="0"/>
              <a:t>ery promising, several </a:t>
            </a:r>
            <a:r>
              <a:rPr lang="en-US" dirty="0"/>
              <a:t>successful pre-prod deployments</a:t>
            </a:r>
          </a:p>
          <a:p>
            <a:pPr lvl="1"/>
            <a:r>
              <a:rPr lang="en-US" dirty="0"/>
              <a:t>CERN, RAL</a:t>
            </a:r>
          </a:p>
          <a:p>
            <a:pPr lvl="1"/>
            <a:r>
              <a:rPr lang="en-US" dirty="0"/>
              <a:t>Currently, mainly distributed object storage (block </a:t>
            </a:r>
            <a:r>
              <a:rPr lang="en-US" dirty="0" smtClean="0"/>
              <a:t>device), but many other interesting options</a:t>
            </a:r>
          </a:p>
          <a:p>
            <a:r>
              <a:rPr lang="en-US" dirty="0"/>
              <a:t>Very interesting talk by Western Digital on drive reliability</a:t>
            </a:r>
          </a:p>
          <a:p>
            <a:pPr lvl="1"/>
            <a:r>
              <a:rPr lang="en-US" dirty="0"/>
              <a:t>Look at slides: highly technical!</a:t>
            </a:r>
          </a:p>
          <a:p>
            <a:pPr lvl="1"/>
            <a:r>
              <a:rPr lang="en-US" dirty="0"/>
              <a:t>New features to improve future failure </a:t>
            </a:r>
            <a:r>
              <a:rPr lang="en-US" dirty="0" smtClean="0"/>
              <a:t>prediction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Batch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Regular discussion item in recent workshops</a:t>
            </a:r>
          </a:p>
          <a:p>
            <a:r>
              <a:rPr lang="en-GB" dirty="0" smtClean="0"/>
              <a:t>Trend towards two systems – Grid Engine and </a:t>
            </a:r>
            <a:r>
              <a:rPr lang="en-GB" dirty="0" err="1" smtClean="0"/>
              <a:t>HTCondor</a:t>
            </a:r>
            <a:endParaRPr lang="en-GB" dirty="0" smtClean="0"/>
          </a:p>
          <a:p>
            <a:r>
              <a:rPr lang="en-US" dirty="0"/>
              <a:t>Several (large) sites moved to </a:t>
            </a:r>
            <a:r>
              <a:rPr lang="en-US" dirty="0" smtClean="0"/>
              <a:t>Grid Engine (GE)</a:t>
            </a:r>
            <a:endParaRPr lang="en-US" dirty="0"/>
          </a:p>
          <a:p>
            <a:pPr lvl="1"/>
            <a:r>
              <a:rPr lang="en-US" smtClean="0"/>
              <a:t>Most sites</a:t>
            </a:r>
            <a:r>
              <a:rPr lang="en-US" smtClean="0"/>
              <a:t> </a:t>
            </a:r>
            <a:r>
              <a:rPr lang="en-US" dirty="0"/>
              <a:t>moved at the end to UNIVA </a:t>
            </a:r>
            <a:r>
              <a:rPr lang="en-US" dirty="0" smtClean="0"/>
              <a:t>GE – Oracle sold all GE assets to UNIVA</a:t>
            </a:r>
            <a:endParaRPr lang="en-US" dirty="0"/>
          </a:p>
          <a:p>
            <a:pPr lvl="1"/>
            <a:r>
              <a:rPr lang="en-US" dirty="0" smtClean="0"/>
              <a:t>Little uptake at scale of open-source projects</a:t>
            </a:r>
            <a:endParaRPr lang="en-US" dirty="0"/>
          </a:p>
          <a:p>
            <a:r>
              <a:rPr lang="en-US" dirty="0" smtClean="0"/>
              <a:t>Several </a:t>
            </a:r>
            <a:r>
              <a:rPr lang="en-US" dirty="0"/>
              <a:t>sites looking at </a:t>
            </a:r>
            <a:r>
              <a:rPr lang="en-US" dirty="0" err="1"/>
              <a:t>HTCondor</a:t>
            </a:r>
            <a:endParaRPr lang="en-US" dirty="0"/>
          </a:p>
          <a:p>
            <a:pPr lvl="1"/>
            <a:r>
              <a:rPr lang="en-US" dirty="0"/>
              <a:t>Scalability </a:t>
            </a:r>
            <a:r>
              <a:rPr lang="en-US" dirty="0" smtClean="0"/>
              <a:t>and dynamism seems impressive</a:t>
            </a:r>
            <a:endParaRPr lang="en-US" dirty="0"/>
          </a:p>
          <a:p>
            <a:pPr lvl="1"/>
            <a:r>
              <a:rPr lang="en-US" dirty="0"/>
              <a:t>Successfully used at OSG sites for many years</a:t>
            </a:r>
          </a:p>
          <a:p>
            <a:pPr lvl="1"/>
            <a:r>
              <a:rPr lang="en-US" dirty="0"/>
              <a:t>RAL moved its production CE, CERN </a:t>
            </a:r>
            <a:r>
              <a:rPr lang="en-US" dirty="0" smtClean="0"/>
              <a:t>investigating</a:t>
            </a:r>
            <a:endParaRPr lang="en-US" dirty="0"/>
          </a:p>
          <a:p>
            <a:pPr lvl="2"/>
            <a:r>
              <a:rPr lang="en-US" dirty="0"/>
              <a:t>RAL chose ARC </a:t>
            </a:r>
            <a:r>
              <a:rPr lang="en-US" dirty="0" smtClean="0"/>
              <a:t>CE; CREAM </a:t>
            </a:r>
            <a:r>
              <a:rPr lang="en-US" dirty="0"/>
              <a:t>CE working too</a:t>
            </a:r>
          </a:p>
          <a:p>
            <a:r>
              <a:rPr lang="en-US" dirty="0" smtClean="0"/>
              <a:t>Disappointing experience with SLURM</a:t>
            </a:r>
          </a:p>
          <a:p>
            <a:pPr lvl="1"/>
            <a:r>
              <a:rPr lang="en-US" dirty="0" smtClean="0"/>
              <a:t>Several disappointing scalability tests: good scaling with high number of nodes but not with high number of jobs (100+ </a:t>
            </a:r>
            <a:r>
              <a:rPr lang="en-US" dirty="0" err="1" smtClean="0"/>
              <a:t>Kjobs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78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interesting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Log analysis</a:t>
            </a:r>
          </a:p>
          <a:p>
            <a:r>
              <a:rPr lang="en-GB" dirty="0" smtClean="0"/>
              <a:t>Configuration management: Puppet is the clear winner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11-Dec-2013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165041"/>
      </p:ext>
    </p:extLst>
  </p:cSld>
  <p:clrMapOvr>
    <a:masterClrMapping/>
  </p:clrMapOvr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2012-08-28-GroupMeeting</Template>
  <TotalTime>638</TotalTime>
  <Words>916</Words>
  <Application>Microsoft Office PowerPoint</Application>
  <PresentationFormat>On-screen Show (4:3)</PresentationFormat>
  <Paragraphs>142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2013-02-18-ITUM-SLC6migration</vt:lpstr>
      <vt:lpstr>HEPiX Fall 2013 U Michigan, Ann Arbor / U.S.</vt:lpstr>
      <vt:lpstr>HEPiX – www.hepix.org</vt:lpstr>
      <vt:lpstr>HEPiX Fall 2013</vt:lpstr>
      <vt:lpstr>PowerPoint Presentation</vt:lpstr>
      <vt:lpstr>Tracks and Trends</vt:lpstr>
      <vt:lpstr>Networking and Security</vt:lpstr>
      <vt:lpstr>Storage</vt:lpstr>
      <vt:lpstr>Batch systems</vt:lpstr>
      <vt:lpstr>Other interesting trends</vt:lpstr>
      <vt:lpstr>HEPiX Working Groups (1)</vt:lpstr>
      <vt:lpstr>HEPiX Working Groups (2)</vt:lpstr>
      <vt:lpstr>Next HEPiX meetings</vt:lpstr>
      <vt:lpstr>Final Words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HEPiX Fall 2013 Report to GDB</dc:title>
  <dc:creator>Helge Meinhard</dc:creator>
  <cp:lastModifiedBy>Helge Meinhard</cp:lastModifiedBy>
  <cp:revision>63</cp:revision>
  <dcterms:created xsi:type="dcterms:W3CDTF">2012-10-18T15:47:33Z</dcterms:created>
  <dcterms:modified xsi:type="dcterms:W3CDTF">2013-12-11T13:54:37Z</dcterms:modified>
</cp:coreProperties>
</file>