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8"/>
  </p:notesMasterIdLst>
  <p:handoutMasterIdLst>
    <p:handoutMasterId r:id="rId29"/>
  </p:handoutMasterIdLst>
  <p:sldIdLst>
    <p:sldId id="256" r:id="rId3"/>
    <p:sldId id="301" r:id="rId4"/>
    <p:sldId id="316" r:id="rId5"/>
    <p:sldId id="320" r:id="rId6"/>
    <p:sldId id="328" r:id="rId7"/>
    <p:sldId id="353" r:id="rId8"/>
    <p:sldId id="358" r:id="rId9"/>
    <p:sldId id="356" r:id="rId10"/>
    <p:sldId id="357" r:id="rId11"/>
    <p:sldId id="360" r:id="rId12"/>
    <p:sldId id="352" r:id="rId13"/>
    <p:sldId id="319" r:id="rId14"/>
    <p:sldId id="354" r:id="rId15"/>
    <p:sldId id="361" r:id="rId16"/>
    <p:sldId id="355" r:id="rId17"/>
    <p:sldId id="363" r:id="rId18"/>
    <p:sldId id="364" r:id="rId19"/>
    <p:sldId id="332" r:id="rId20"/>
    <p:sldId id="359" r:id="rId21"/>
    <p:sldId id="362" r:id="rId22"/>
    <p:sldId id="339" r:id="rId23"/>
    <p:sldId id="300" r:id="rId24"/>
    <p:sldId id="278" r:id="rId25"/>
    <p:sldId id="277" r:id="rId26"/>
    <p:sldId id="321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162" autoAdjust="0"/>
  </p:normalViewPr>
  <p:slideViewPr>
    <p:cSldViewPr>
      <p:cViewPr>
        <p:scale>
          <a:sx n="80" d="100"/>
          <a:sy n="80" d="100"/>
        </p:scale>
        <p:origin x="-14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7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3F437-C77C-014A-841C-E574F82117C7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B9B46-C008-A747-B7A8-23F0DC18F3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814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96B38-9725-4C3C-8C98-B279A9B41740}" type="datetimeFigureOut">
              <a:rPr lang="en-GB" smtClean="0"/>
              <a:pPr/>
              <a:t>11/12/2013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8D5FF-6835-4F00-8ACB-3B73942FE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880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A94FB-95E6-4080-B9AB-B318260421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E8A17-9484-4761-B3CA-9217F91BBC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9989-B87C-44E9-9909-4EFF32F6AE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11/12/2013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HEPiX IPv6 WG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AA6FC-9BD9-4BAC-982B-A20CFED28875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CH" dirty="0" smtClean="0">
                <a:solidFill>
                  <a:srgbClr val="0055A0"/>
                </a:solidFill>
                <a:latin typeface="Arial"/>
              </a:rPr>
              <a:t>Click to edit Master title style</a:t>
            </a:r>
            <a:endParaRPr lang="en-US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CH" dirty="0" smtClean="0">
                <a:solidFill>
                  <a:srgbClr val="0055A0"/>
                </a:solidFill>
                <a:latin typeface="Arial"/>
              </a:rPr>
              <a:t>Click to edit Master title style</a:t>
            </a:r>
            <a:endParaRPr lang="en-US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11/12/2013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HEPiX IPv6 WG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211960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A1556-F6C7-40B9-A641-49F00EADF51F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11/12/2013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HEPiX IPv6 WG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AA6FC-9BD9-4BAC-982B-A20CFED28875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9EE18-F467-4E56-9214-960F1251F5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 descr="HEPiX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259632" cy="10906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11/12/2013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HEPiX IPv6 WG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AA6FC-9BD9-4BAC-982B-A20CFED28875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11/12/2013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HEPiX IPv6 WG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AA6FC-9BD9-4BAC-982B-A20CFED28875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11/12/2013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HEPiX IPv6 WG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AA6FC-9BD9-4BAC-982B-A20CFED28875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11/12/2013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HEPiX IPv6 WG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AA6FC-9BD9-4BAC-982B-A20CFED28875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  <a:latin typeface="Arial"/>
              </a:rPr>
              <a:t>11/12/2013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HEPiX IPv6 WG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8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BF3EA-C606-4138-8CCE-6AF1D89151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E71B4-E95A-41AD-B04D-B856F300DF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48115-AC79-435C-A740-F63B904241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34440-8166-4899-9FC9-CC81CDCFE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AF745-8AD4-48FA-B21F-A41B3D9146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FFB2E-70B4-4819-B35D-D5ED0BFD57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EC257-6872-4BB9-8480-2675FDDDAE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theme" Target="../theme/theme2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59BE09-DD75-49EC-8165-87C341D8D3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 descr="HEPiX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" y="0"/>
            <a:ext cx="1259632" cy="10906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0055A0">
                    <a:tint val="75000"/>
                  </a:srgbClr>
                </a:solidFill>
                <a:latin typeface="Arial"/>
                <a:cs typeface="+mn-cs"/>
              </a:rPr>
              <a:t>11/12/2013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cs typeface="+mn-cs"/>
              </a:rPr>
              <a:t>HEPiX IPv6 WG</a:t>
            </a:r>
            <a:endParaRPr lang="en-US">
              <a:solidFill>
                <a:srgbClr val="0055A0">
                  <a:tint val="75000"/>
                </a:srgbClr>
              </a:solidFill>
              <a:latin typeface="Arial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A4AA6FC-9BD9-4BAC-982B-A20CFED28875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968841" y="6141895"/>
            <a:ext cx="1081477" cy="644963"/>
            <a:chOff x="5070871" y="4146112"/>
            <a:chExt cx="1081477" cy="714988"/>
          </a:xfrm>
          <a:effectLst/>
        </p:grpSpPr>
        <p:sp>
          <p:nvSpPr>
            <p:cNvPr id="10" name="TextBox 9"/>
            <p:cNvSpPr txBox="1"/>
            <p:nvPr userDrawn="1"/>
          </p:nvSpPr>
          <p:spPr>
            <a:xfrm>
              <a:off x="5070871" y="4146112"/>
              <a:ext cx="445956" cy="580025"/>
            </a:xfrm>
            <a:prstGeom prst="rect">
              <a:avLst/>
            </a:prstGeom>
            <a:noFill/>
            <a:effectLst>
              <a:softEdge rad="38100"/>
            </a:effectLst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800" dirty="0" smtClean="0">
                  <a:ln w="10160">
                    <a:solidFill>
                      <a:srgbClr val="DDDDDD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Calibri Light" panose="020F0302020204030204" pitchFamily="34" charset="0"/>
                  <a:cs typeface="+mn-cs"/>
                </a:rPr>
                <a:t>IT</a:t>
              </a:r>
            </a:p>
          </p:txBody>
        </p:sp>
        <p:sp>
          <p:nvSpPr>
            <p:cNvPr id="11" name="TextBox 10"/>
            <p:cNvSpPr txBox="1"/>
            <p:nvPr userDrawn="1"/>
          </p:nvSpPr>
          <p:spPr>
            <a:xfrm>
              <a:off x="5089365" y="4519908"/>
              <a:ext cx="1062983" cy="34119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ln w="10160">
                    <a:solidFill>
                      <a:srgbClr val="DDDDDD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32000" dir="5400000" algn="tl">
                      <a:srgbClr val="000000">
                        <a:alpha val="30000"/>
                      </a:srgbClr>
                    </a:outerShdw>
                  </a:effectLst>
                  <a:latin typeface="Calibri Light" panose="020F0302020204030204" pitchFamily="34" charset="0"/>
                  <a:cs typeface="+mn-cs"/>
                </a:rPr>
                <a:t>Department</a:t>
              </a:r>
              <a:endParaRPr lang="en-US" sz="1400" dirty="0">
                <a:ln w="10160">
                  <a:solidFill>
                    <a:srgbClr val="DDDDDD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 Light" panose="020F0302020204030204" pitchFamily="34" charset="0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epix-ipv6.web.cern.ch/wlcg-applications" TargetMode="External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LCG/DualStackCERNVirtualMachine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epix-ipv6.web.cern.ch/content/wlcg-ipv6-task-force-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3.hepix.org/ipv6-bis/" TargetMode="External"/><Relationship Id="rId4" Type="http://schemas.openxmlformats.org/officeDocument/2006/relationships/hyperlink" Target="http://indico.cern.ch/categoryDisplay.py?categId=3538" TargetMode="External"/><Relationship Id="rId5" Type="http://schemas.openxmlformats.org/officeDocument/2006/relationships/hyperlink" Target="http://hepix-ipv6.web.cern.ch/content/wlcg-ipv6-task-force-0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epix-ipv6.web.cern.ch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epix-ipv6.web.cern.ch/content/hepix-ipv6-distributed-testbed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The </a:t>
            </a:r>
            <a:r>
              <a:rPr lang="en-US" dirty="0" err="1"/>
              <a:t>HEPiX</a:t>
            </a:r>
            <a:r>
              <a:rPr lang="en-US" dirty="0"/>
              <a:t> IPv6 </a:t>
            </a:r>
            <a:r>
              <a:rPr lang="en-US" dirty="0" smtClean="0"/>
              <a:t>Working </a:t>
            </a:r>
            <a:r>
              <a:rPr lang="en-US" dirty="0"/>
              <a:t>G</a:t>
            </a:r>
            <a:r>
              <a:rPr lang="en-US" dirty="0" smtClean="0"/>
              <a:t>roup</a:t>
            </a:r>
            <a:endParaRPr lang="en-GB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David Kelsey (STFC-RAL)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WLCG GDB, CERN</a:t>
            </a:r>
            <a:br>
              <a:rPr lang="en-GB" dirty="0" smtClean="0"/>
            </a:br>
            <a:r>
              <a:rPr lang="en-GB" dirty="0" smtClean="0"/>
              <a:t>11 Dec 2013</a:t>
            </a:r>
          </a:p>
        </p:txBody>
      </p:sp>
      <p:pic>
        <p:nvPicPr>
          <p:cNvPr id="4" name="Picture 3" descr="HEPi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922710" cy="16647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Dual-Stack services at Imperial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Tier 2 Imperial College, London</a:t>
            </a:r>
          </a:p>
          <a:p>
            <a:r>
              <a:rPr lang="en-US" dirty="0" smtClean="0"/>
              <a:t>Configured a subset of their service to be IPv4/IPv6 dual stack</a:t>
            </a:r>
          </a:p>
          <a:p>
            <a:pPr lvl="1"/>
            <a:r>
              <a:rPr lang="en-US" dirty="0"/>
              <a:t>DNS, SSH, NFS, EMI 2 and EMI 3 CREAM CEs, EMI 2 Worker Nodes, ARC CE and </a:t>
            </a:r>
            <a:r>
              <a:rPr lang="en-US" dirty="0" err="1"/>
              <a:t>dCache</a:t>
            </a:r>
            <a:r>
              <a:rPr lang="en-US" dirty="0"/>
              <a:t> (</a:t>
            </a:r>
            <a:r>
              <a:rPr lang="en-US" dirty="0" err="1"/>
              <a:t>headnode</a:t>
            </a:r>
            <a:r>
              <a:rPr lang="en-US" dirty="0"/>
              <a:t>, SRM component only</a:t>
            </a:r>
            <a:r>
              <a:rPr lang="en-US" dirty="0" smtClean="0"/>
              <a:t>), </a:t>
            </a:r>
            <a:r>
              <a:rPr lang="en-US" dirty="0"/>
              <a:t>all BDII </a:t>
            </a:r>
            <a:r>
              <a:rPr lang="en-US" dirty="0" smtClean="0"/>
              <a:t>services</a:t>
            </a:r>
            <a:endParaRPr lang="en-US" dirty="0"/>
          </a:p>
          <a:p>
            <a:pPr lvl="1"/>
            <a:r>
              <a:rPr lang="en-US" dirty="0" smtClean="0"/>
              <a:t>Stateless </a:t>
            </a:r>
            <a:r>
              <a:rPr lang="en-US" dirty="0"/>
              <a:t>a</a:t>
            </a:r>
            <a:r>
              <a:rPr lang="en-US" dirty="0" smtClean="0"/>
              <a:t>ddress </a:t>
            </a:r>
            <a:r>
              <a:rPr lang="en-US" dirty="0" err="1" smtClean="0"/>
              <a:t>autoconfiguration</a:t>
            </a:r>
            <a:r>
              <a:rPr lang="en-US" dirty="0" smtClean="0"/>
              <a:t> (SLAAC)</a:t>
            </a:r>
          </a:p>
          <a:p>
            <a:r>
              <a:rPr lang="en-US" dirty="0" smtClean="0"/>
              <a:t>No problems observed</a:t>
            </a:r>
          </a:p>
          <a:p>
            <a:pPr lvl="1"/>
            <a:r>
              <a:rPr lang="en-US" dirty="0" smtClean="0"/>
              <a:t>Did not need to turn IPv6 off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380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AF745-8AD4-48FA-B21F-A41B3D91469A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835696" y="2780928"/>
            <a:ext cx="57606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Software and Tools survey 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5987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Software &amp; Tools IPv6 Survey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An “Asset” survey is underway</a:t>
            </a:r>
          </a:p>
          <a:p>
            <a:pPr lvl="1"/>
            <a:r>
              <a:rPr lang="en-GB" sz="2400" dirty="0" smtClean="0"/>
              <a:t>Need to reach out to all sites and the LHC experiments</a:t>
            </a:r>
          </a:p>
          <a:p>
            <a:pPr lvl="1"/>
            <a:r>
              <a:rPr lang="en-GB" sz="2400" dirty="0" smtClean="0"/>
              <a:t>Includes </a:t>
            </a:r>
            <a:r>
              <a:rPr lang="en-GB" sz="2400" b="1" dirty="0" smtClean="0"/>
              <a:t>all</a:t>
            </a:r>
            <a:r>
              <a:rPr lang="en-GB" sz="2400" dirty="0" smtClean="0"/>
              <a:t> applications, middleware and tools</a:t>
            </a:r>
          </a:p>
          <a:p>
            <a:r>
              <a:rPr lang="en-GB" sz="2800" dirty="0" smtClean="0"/>
              <a:t>If IPv6-readiness is known, can be recorded</a:t>
            </a:r>
          </a:p>
          <a:p>
            <a:r>
              <a:rPr lang="en-GB" sz="2800" dirty="0" smtClean="0"/>
              <a:t>Otherwise we will need to investigate further</a:t>
            </a:r>
          </a:p>
          <a:p>
            <a:pPr lvl="1"/>
            <a:r>
              <a:rPr lang="en-GB" sz="2400" dirty="0" smtClean="0"/>
              <a:t>Ask developer and/or supplier</a:t>
            </a:r>
          </a:p>
          <a:p>
            <a:pPr lvl="1"/>
            <a:r>
              <a:rPr lang="en-GB" sz="2400" dirty="0" smtClean="0"/>
              <a:t>Scan source code or look for network calls while running</a:t>
            </a:r>
          </a:p>
          <a:p>
            <a:pPr lvl="1"/>
            <a:r>
              <a:rPr lang="en-GB" sz="2400" dirty="0" smtClean="0"/>
              <a:t>Test the running application under dual stack conditions</a:t>
            </a:r>
            <a:endParaRPr lang="en-GB" sz="3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hlinkClick r:id="rId2"/>
              </a:rPr>
              <a:t>http://hepix-ipv6.web.cern.ch/</a:t>
            </a:r>
            <a:r>
              <a:rPr lang="en-US" sz="2400" dirty="0" err="1">
                <a:hlinkClick r:id="rId2"/>
              </a:rPr>
              <a:t>wlcg</a:t>
            </a:r>
            <a:r>
              <a:rPr lang="en-US" sz="2400" dirty="0">
                <a:hlinkClick r:id="rId2"/>
              </a:rPr>
              <a:t>-applications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-2"/>
          <a:stretch>
            <a:fillRect/>
          </a:stretch>
        </p:blipFill>
        <p:spPr>
          <a:xfrm>
            <a:off x="858838" y="1600200"/>
            <a:ext cx="7426325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064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survey (2)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6329" y="1600200"/>
            <a:ext cx="7511342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798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survey (3)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3665" y="1600200"/>
            <a:ext cx="7556670" cy="4525963"/>
          </a:xfrm>
        </p:spPr>
      </p:pic>
    </p:spTree>
    <p:extLst>
      <p:ext uri="{BB962C8B-B14F-4D97-AF65-F5344CB8AC3E}">
        <p14:creationId xmlns:p14="http://schemas.microsoft.com/office/powerpoint/2010/main" val="4291061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survey </a:t>
            </a:r>
            <a:r>
              <a:rPr lang="en-US" dirty="0" smtClean="0"/>
              <a:t>(4)</a:t>
            </a:r>
            <a:endParaRPr lang="en-US" dirty="0"/>
          </a:p>
        </p:txBody>
      </p:sp>
      <p:pic>
        <p:nvPicPr>
          <p:cNvPr id="7" name="Content Placeholder 6" descr="Screen Shot 2013-12-10 at 22.15.12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494" b="-47494"/>
          <a:stretch/>
        </p:blipFill>
        <p:spPr>
          <a:xfrm>
            <a:off x="468313" y="1628775"/>
            <a:ext cx="8229600" cy="328771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err="1" smtClean="0"/>
              <a:t>HEPiX</a:t>
            </a:r>
            <a:r>
              <a:rPr lang="en-GB" dirty="0" smtClean="0"/>
              <a:t> IPv6 WG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127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technical matters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Storage: </a:t>
            </a:r>
            <a:r>
              <a:rPr lang="en-US" sz="2000" dirty="0" smtClean="0"/>
              <a:t>DPM</a:t>
            </a:r>
            <a:r>
              <a:rPr lang="en-US" sz="2000" dirty="0" smtClean="0"/>
              <a:t>, </a:t>
            </a:r>
            <a:r>
              <a:rPr lang="en-US" sz="2000" dirty="0" err="1" smtClean="0"/>
              <a:t>StoRM</a:t>
            </a:r>
            <a:r>
              <a:rPr lang="en-US" sz="2000" dirty="0" smtClean="0"/>
              <a:t>, </a:t>
            </a:r>
            <a:r>
              <a:rPr lang="en-US" sz="2000" dirty="0" err="1" smtClean="0"/>
              <a:t>dCache</a:t>
            </a:r>
            <a:r>
              <a:rPr lang="en-US" sz="2000" dirty="0" smtClean="0"/>
              <a:t> all work on IPv6 (in some configurations</a:t>
            </a:r>
            <a:r>
              <a:rPr lang="en-US" sz="2000" dirty="0" smtClean="0"/>
              <a:t>)</a:t>
            </a:r>
          </a:p>
          <a:p>
            <a:pPr lvl="1"/>
            <a:r>
              <a:rPr lang="en-US" sz="1600" dirty="0" smtClean="0"/>
              <a:t>Our survey database not yet updated</a:t>
            </a:r>
            <a:endParaRPr lang="en-US" sz="1600" dirty="0" smtClean="0"/>
          </a:p>
          <a:p>
            <a:r>
              <a:rPr lang="en-US" sz="2000" dirty="0" smtClean="0"/>
              <a:t>NDGF just joined </a:t>
            </a:r>
            <a:r>
              <a:rPr lang="en-US" sz="2000" dirty="0" err="1" smtClean="0"/>
              <a:t>testbed</a:t>
            </a:r>
            <a:r>
              <a:rPr lang="en-US" sz="2000" dirty="0" smtClean="0"/>
              <a:t> – having initial problems with </a:t>
            </a:r>
            <a:r>
              <a:rPr lang="en-US" sz="2000" dirty="0" err="1" smtClean="0"/>
              <a:t>dCache</a:t>
            </a:r>
            <a:r>
              <a:rPr lang="en-US" sz="2000" dirty="0" smtClean="0"/>
              <a:t> (DCAU not supported) – using special </a:t>
            </a:r>
            <a:r>
              <a:rPr lang="en-US" sz="2000" dirty="0" smtClean="0"/>
              <a:t>v2.7.2</a:t>
            </a:r>
            <a:endParaRPr lang="en-US" sz="2000" dirty="0" smtClean="0"/>
          </a:p>
          <a:p>
            <a:r>
              <a:rPr lang="en-US" sz="2000" dirty="0" smtClean="0"/>
              <a:t>Globus 5.2.5 now released</a:t>
            </a:r>
          </a:p>
          <a:p>
            <a:pPr lvl="1"/>
            <a:r>
              <a:rPr lang="en-US" sz="1800" dirty="0" smtClean="0"/>
              <a:t>With patch </a:t>
            </a:r>
            <a:r>
              <a:rPr lang="en-US" sz="1800" dirty="0" smtClean="0"/>
              <a:t>for ftp client </a:t>
            </a:r>
            <a:r>
              <a:rPr lang="en-US" sz="1800" dirty="0" smtClean="0"/>
              <a:t>IPv6 </a:t>
            </a:r>
            <a:r>
              <a:rPr lang="en-US" sz="1800" dirty="0" err="1" smtClean="0"/>
              <a:t>enviroment</a:t>
            </a:r>
            <a:r>
              <a:rPr lang="en-US" sz="1800" dirty="0" smtClean="0"/>
              <a:t> </a:t>
            </a:r>
            <a:r>
              <a:rPr lang="en-US" sz="1800" dirty="0" smtClean="0"/>
              <a:t>variables</a:t>
            </a:r>
          </a:p>
          <a:p>
            <a:r>
              <a:rPr lang="en-US" sz="2000" dirty="0" smtClean="0"/>
              <a:t>At CERN will use VMs for dual-stack testing rather than LXPLUS </a:t>
            </a:r>
            <a:r>
              <a:rPr lang="en-US" sz="2000" dirty="0" smtClean="0"/>
              <a:t>nodes</a:t>
            </a:r>
          </a:p>
          <a:p>
            <a:pPr lvl="1"/>
            <a:r>
              <a:rPr lang="en-US" sz="1800" i="1" dirty="0">
                <a:hlinkClick r:id="rId2"/>
              </a:rPr>
              <a:t>https://</a:t>
            </a:r>
            <a:r>
              <a:rPr lang="en-US" sz="1800" i="1" dirty="0" err="1">
                <a:hlinkClick r:id="rId2"/>
              </a:rPr>
              <a:t>twiki.cern.ch</a:t>
            </a:r>
            <a:r>
              <a:rPr lang="en-US" sz="1800" i="1" dirty="0">
                <a:hlinkClick r:id="rId2"/>
              </a:rPr>
              <a:t>/</a:t>
            </a:r>
            <a:r>
              <a:rPr lang="en-US" sz="1800" i="1" dirty="0" err="1">
                <a:hlinkClick r:id="rId2"/>
              </a:rPr>
              <a:t>twiki</a:t>
            </a:r>
            <a:r>
              <a:rPr lang="en-US" sz="1800" i="1" dirty="0">
                <a:hlinkClick r:id="rId2"/>
              </a:rPr>
              <a:t>/bin/view/LCG/</a:t>
            </a:r>
            <a:r>
              <a:rPr lang="en-US" sz="1800" i="1" dirty="0" err="1">
                <a:hlinkClick r:id="rId2"/>
              </a:rPr>
              <a:t>DualStackCERNVirtualMachine</a:t>
            </a:r>
            <a:endParaRPr lang="en-US" sz="1800" i="1" dirty="0" smtClean="0"/>
          </a:p>
          <a:p>
            <a:r>
              <a:rPr lang="en-US" sz="2000" dirty="0" smtClean="0"/>
              <a:t>File transfers fail from time to time (whole host of reasons!</a:t>
            </a:r>
            <a:r>
              <a:rPr lang="en-US" sz="2000" dirty="0" smtClean="0"/>
              <a:t>)</a:t>
            </a:r>
            <a:endParaRPr lang="en-US" sz="1600" dirty="0" smtClean="0"/>
          </a:p>
          <a:p>
            <a:r>
              <a:rPr lang="en-US" sz="2000" dirty="0" smtClean="0"/>
              <a:t>Still waiting for </a:t>
            </a:r>
            <a:r>
              <a:rPr lang="en-US" sz="2000" dirty="0" err="1" smtClean="0"/>
              <a:t>xrootd</a:t>
            </a:r>
            <a:r>
              <a:rPr lang="en-US" sz="2000" dirty="0" smtClean="0"/>
              <a:t> 4.0 (with IPv6 support)</a:t>
            </a:r>
          </a:p>
          <a:p>
            <a:r>
              <a:rPr lang="en-US" sz="2000" dirty="0" err="1" smtClean="0"/>
              <a:t>HTCondor</a:t>
            </a:r>
            <a:r>
              <a:rPr lang="en-US" sz="2000" dirty="0" smtClean="0"/>
              <a:t> and ARC-CE being tested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785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AF745-8AD4-48FA-B21F-A41B3D91469A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835696" y="2780928"/>
            <a:ext cx="576064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Future plans and next steps 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98328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Use Cases for testing </a:t>
            </a:r>
            <a:br>
              <a:rPr lang="en-US" sz="3600" dirty="0" smtClean="0"/>
            </a:br>
            <a:r>
              <a:rPr lang="en-US" sz="3600" dirty="0" smtClean="0"/>
              <a:t>– dual stack services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r>
              <a:rPr lang="en-US" sz="2000" i="1" dirty="0">
                <a:hlinkClick r:id="rId2"/>
              </a:rPr>
              <a:t>http://hepix-ipv6.web.cern.ch/content/wlcg-ipv6-task-force-0 </a:t>
            </a:r>
            <a:endParaRPr lang="en-US" sz="2000" i="1" dirty="0" smtClean="0"/>
          </a:p>
          <a:p>
            <a:r>
              <a:rPr lang="en-US" sz="2000" dirty="0"/>
              <a:t>Basic job submission </a:t>
            </a:r>
          </a:p>
          <a:p>
            <a:pPr lvl="1"/>
            <a:r>
              <a:rPr lang="en-US" sz="1600" dirty="0"/>
              <a:t>The user submits a job using the native middleware clients (CREAM client, Condor-G, etc.) or intermediate services (</a:t>
            </a:r>
            <a:r>
              <a:rPr lang="en-US" sz="1600" dirty="0" err="1"/>
              <a:t>gLite</a:t>
            </a:r>
            <a:r>
              <a:rPr lang="en-US" sz="1600" dirty="0"/>
              <a:t> WMS, </a:t>
            </a:r>
            <a:r>
              <a:rPr lang="en-US" sz="1600" dirty="0" err="1"/>
              <a:t>glideinWMS</a:t>
            </a:r>
            <a:r>
              <a:rPr lang="en-US" sz="1600" dirty="0"/>
              <a:t>, </a:t>
            </a:r>
            <a:r>
              <a:rPr lang="en-US" sz="1600" dirty="0" err="1"/>
              <a:t>PanDA</a:t>
            </a:r>
            <a:r>
              <a:rPr lang="en-US" sz="1600" dirty="0"/>
              <a:t>, DIRAC, </a:t>
            </a:r>
            <a:r>
              <a:rPr lang="en-US" sz="1600" dirty="0" err="1"/>
              <a:t>AliEN</a:t>
            </a:r>
            <a:r>
              <a:rPr lang="en-US" sz="1600" dirty="0"/>
              <a:t>, etc.</a:t>
            </a:r>
            <a:r>
              <a:rPr lang="en-US" sz="1600" dirty="0" smtClean="0"/>
              <a:t>)</a:t>
            </a:r>
            <a:endParaRPr lang="en-US" sz="1600" dirty="0"/>
          </a:p>
          <a:p>
            <a:r>
              <a:rPr lang="en-US" sz="2000" dirty="0"/>
              <a:t>Basic data </a:t>
            </a:r>
            <a:r>
              <a:rPr lang="en-US" sz="2000" dirty="0" smtClean="0"/>
              <a:t>transfer</a:t>
            </a:r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user copies a file from his node to a SE and </a:t>
            </a:r>
            <a:r>
              <a:rPr lang="en-US" sz="1600" dirty="0" smtClean="0"/>
              <a:t>back</a:t>
            </a:r>
          </a:p>
          <a:p>
            <a:r>
              <a:rPr lang="en-US" sz="2000" dirty="0"/>
              <a:t>Third party data </a:t>
            </a:r>
            <a:r>
              <a:rPr lang="en-US" sz="2000" dirty="0" smtClean="0"/>
              <a:t>transfer</a:t>
            </a:r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user replicates a bunch of files between sites via FTS-</a:t>
            </a:r>
            <a:r>
              <a:rPr lang="en-US" sz="1600" dirty="0" smtClean="0"/>
              <a:t>3</a:t>
            </a:r>
            <a:endParaRPr lang="en-US" sz="1600" dirty="0"/>
          </a:p>
          <a:p>
            <a:r>
              <a:rPr lang="en-US" sz="2000" dirty="0"/>
              <a:t>Production data </a:t>
            </a:r>
            <a:r>
              <a:rPr lang="en-US" sz="2000" dirty="0" smtClean="0"/>
              <a:t>transfer</a:t>
            </a:r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user replicates a dataset using experiment-level tools (</a:t>
            </a:r>
            <a:r>
              <a:rPr lang="en-US" sz="1600" dirty="0" err="1"/>
              <a:t>PhEDEx</a:t>
            </a:r>
            <a:r>
              <a:rPr lang="en-US" sz="1600" dirty="0"/>
              <a:t>, DDM, DIRAC, etc.</a:t>
            </a:r>
            <a:r>
              <a:rPr lang="en-US" sz="1600" dirty="0" smtClean="0"/>
              <a:t>)</a:t>
            </a:r>
            <a:endParaRPr lang="en-US" sz="1600" dirty="0"/>
          </a:p>
          <a:p>
            <a:r>
              <a:rPr lang="en-US" sz="2000" dirty="0"/>
              <a:t>Conditions </a:t>
            </a:r>
            <a:r>
              <a:rPr lang="en-US" sz="2000" dirty="0" smtClean="0"/>
              <a:t>data</a:t>
            </a:r>
          </a:p>
          <a:p>
            <a:pPr lvl="1"/>
            <a:r>
              <a:rPr lang="en-US" sz="1600" dirty="0" smtClean="0"/>
              <a:t>A </a:t>
            </a:r>
            <a:r>
              <a:rPr lang="en-US" sz="1600" dirty="0"/>
              <a:t>job access conditions data from a batch node via Frontier/</a:t>
            </a:r>
            <a:r>
              <a:rPr lang="en-US" sz="1600" dirty="0" smtClean="0"/>
              <a:t>squid</a:t>
            </a:r>
            <a:endParaRPr lang="en-US" sz="1600" dirty="0"/>
          </a:p>
          <a:p>
            <a:r>
              <a:rPr lang="en-US" sz="2000" dirty="0"/>
              <a:t>Experiment </a:t>
            </a:r>
            <a:r>
              <a:rPr lang="en-US" sz="2000" dirty="0" smtClean="0"/>
              <a:t>software</a:t>
            </a:r>
          </a:p>
          <a:p>
            <a:pPr lvl="1"/>
            <a:r>
              <a:rPr lang="en-US" sz="1600" dirty="0" smtClean="0"/>
              <a:t>A </a:t>
            </a:r>
            <a:r>
              <a:rPr lang="en-US" sz="1600" dirty="0"/>
              <a:t>job accesses experiment software in CVMFS from a batch </a:t>
            </a:r>
            <a:r>
              <a:rPr lang="en-US" sz="1600" dirty="0" smtClean="0"/>
              <a:t>node</a:t>
            </a:r>
            <a:endParaRPr lang="en-US" sz="2000" dirty="0"/>
          </a:p>
          <a:p>
            <a:endParaRPr lang="en-US" sz="20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064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Update of status and plans</a:t>
            </a:r>
          </a:p>
          <a:p>
            <a:r>
              <a:rPr lang="en-US" sz="2400" dirty="0" smtClean="0"/>
              <a:t>General </a:t>
            </a:r>
            <a:r>
              <a:rPr lang="en-US" sz="2400" dirty="0" smtClean="0"/>
              <a:t>news</a:t>
            </a:r>
            <a:endParaRPr lang="en-US" sz="2000" dirty="0" smtClean="0"/>
          </a:p>
          <a:p>
            <a:r>
              <a:rPr lang="en-US" sz="2400" dirty="0" err="1" smtClean="0"/>
              <a:t>HEPiX</a:t>
            </a:r>
            <a:r>
              <a:rPr lang="en-US" sz="2400" dirty="0" smtClean="0"/>
              <a:t> IPv6 </a:t>
            </a:r>
            <a:r>
              <a:rPr lang="en-US" sz="2400" dirty="0" err="1" smtClean="0"/>
              <a:t>testbed</a:t>
            </a:r>
            <a:endParaRPr lang="en-US" sz="2400" dirty="0" smtClean="0"/>
          </a:p>
          <a:p>
            <a:pPr lvl="1"/>
            <a:r>
              <a:rPr lang="en-US" sz="1600" dirty="0" smtClean="0"/>
              <a:t>And file transfer tests</a:t>
            </a:r>
          </a:p>
          <a:p>
            <a:r>
              <a:rPr lang="en-US" sz="2400" dirty="0" smtClean="0"/>
              <a:t>Software and tools survey</a:t>
            </a:r>
          </a:p>
          <a:p>
            <a:r>
              <a:rPr lang="en-US" sz="2400" dirty="0" smtClean="0"/>
              <a:t>Some </a:t>
            </a:r>
            <a:r>
              <a:rPr lang="en-US" sz="2400" dirty="0" smtClean="0"/>
              <a:t>technical </a:t>
            </a:r>
            <a:r>
              <a:rPr lang="en-US" sz="2400" dirty="0" smtClean="0"/>
              <a:t>matters</a:t>
            </a:r>
            <a:endParaRPr lang="en-US" sz="2400" dirty="0"/>
          </a:p>
          <a:p>
            <a:r>
              <a:rPr lang="en-US" sz="2400" dirty="0" smtClean="0"/>
              <a:t>Future plans</a:t>
            </a:r>
          </a:p>
          <a:p>
            <a:pPr lvl="1"/>
            <a:r>
              <a:rPr lang="en-US" sz="2000" dirty="0" smtClean="0"/>
              <a:t>Use cases for testing</a:t>
            </a:r>
          </a:p>
          <a:p>
            <a:pPr lvl="1"/>
            <a:r>
              <a:rPr lang="en-US" sz="2000" dirty="0" smtClean="0"/>
              <a:t>IPv6 workshop</a:t>
            </a:r>
            <a:endParaRPr lang="en-US" sz="2000" dirty="0" smtClean="0"/>
          </a:p>
          <a:p>
            <a:r>
              <a:rPr lang="en-US" sz="2400" dirty="0" smtClean="0"/>
              <a:t>Summary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90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Experiment </a:t>
            </a:r>
            <a:r>
              <a:rPr lang="en-US" sz="2000" dirty="0" smtClean="0"/>
              <a:t>workflow</a:t>
            </a:r>
          </a:p>
          <a:p>
            <a:pPr lvl="1"/>
            <a:r>
              <a:rPr lang="en-US" sz="1800" dirty="0" smtClean="0"/>
              <a:t>A </a:t>
            </a:r>
            <a:r>
              <a:rPr lang="en-US" sz="1800" dirty="0"/>
              <a:t>user runs a real workflow (event generation, simulation, reprocessing, analysis</a:t>
            </a:r>
            <a:r>
              <a:rPr lang="en-US" sz="1800" dirty="0" smtClean="0"/>
              <a:t>) </a:t>
            </a:r>
            <a:endParaRPr lang="en-US" sz="1800" dirty="0"/>
          </a:p>
          <a:p>
            <a:pPr lvl="1"/>
            <a:r>
              <a:rPr lang="en-US" sz="1800" dirty="0"/>
              <a:t>This test combines all previous tests into </a:t>
            </a:r>
            <a:r>
              <a:rPr lang="en-US" sz="1800" dirty="0" smtClean="0"/>
              <a:t>one </a:t>
            </a:r>
            <a:endParaRPr lang="en-US" sz="1800" dirty="0"/>
          </a:p>
          <a:p>
            <a:r>
              <a:rPr lang="en-US" sz="2000" dirty="0"/>
              <a:t>Information </a:t>
            </a:r>
            <a:r>
              <a:rPr lang="en-US" sz="2000" dirty="0" smtClean="0"/>
              <a:t>system</a:t>
            </a:r>
          </a:p>
          <a:p>
            <a:pPr lvl="1"/>
            <a:r>
              <a:rPr lang="en-US" sz="1800" dirty="0" smtClean="0"/>
              <a:t>A </a:t>
            </a:r>
            <a:r>
              <a:rPr lang="en-US" sz="1800" dirty="0"/>
              <a:t>user queries the information system </a:t>
            </a:r>
          </a:p>
          <a:p>
            <a:r>
              <a:rPr lang="en-US" sz="2000" dirty="0"/>
              <a:t>Job monitoring </a:t>
            </a:r>
            <a:endParaRPr lang="en-US" sz="2000" dirty="0" smtClean="0"/>
          </a:p>
          <a:p>
            <a:pPr lvl="1"/>
            <a:r>
              <a:rPr lang="en-US" sz="1800" dirty="0" smtClean="0"/>
              <a:t>Monitoring </a:t>
            </a:r>
            <a:r>
              <a:rPr lang="en-US" sz="1800" dirty="0"/>
              <a:t>information from jobs, coming either from central services or from batch nodes via messaging systems, is collected, stored and accessed by a </a:t>
            </a:r>
            <a:r>
              <a:rPr lang="en-US" sz="1800" dirty="0" smtClean="0"/>
              <a:t>user </a:t>
            </a:r>
            <a:endParaRPr lang="en-US" sz="1800" dirty="0"/>
          </a:p>
          <a:p>
            <a:pPr marL="0" indent="0">
              <a:buNone/>
            </a:pPr>
            <a:r>
              <a:rPr lang="en-US" sz="2000" i="1" dirty="0" smtClean="0"/>
              <a:t>TESTING plan</a:t>
            </a:r>
          </a:p>
          <a:p>
            <a:r>
              <a:rPr lang="en-US" sz="2000" dirty="0" smtClean="0"/>
              <a:t>all </a:t>
            </a:r>
            <a:r>
              <a:rPr lang="en-US" sz="2000" dirty="0"/>
              <a:t>services must be tested in dual stack </a:t>
            </a:r>
          </a:p>
          <a:p>
            <a:r>
              <a:rPr lang="en-US" sz="2000" dirty="0"/>
              <a:t>all user clients must be tested in IPv4 and dual stack </a:t>
            </a:r>
          </a:p>
          <a:p>
            <a:r>
              <a:rPr lang="en-US" sz="2000" dirty="0"/>
              <a:t>all batch nodes must be tested in IPv4, IPv6 and dual </a:t>
            </a:r>
            <a:r>
              <a:rPr lang="en-US" sz="2000" dirty="0" smtClean="0"/>
              <a:t>stack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046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esting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Systematic tests of the Use Cases</a:t>
            </a:r>
          </a:p>
          <a:p>
            <a:r>
              <a:rPr lang="en-US" dirty="0" smtClean="0"/>
              <a:t>Try more (a small number!) Tier 2 sites with dual stack services</a:t>
            </a:r>
          </a:p>
          <a:p>
            <a:r>
              <a:rPr lang="en-US" dirty="0" smtClean="0"/>
              <a:t>Glasgow, KIT, CERN are deploying larger scale test-clusters</a:t>
            </a:r>
          </a:p>
          <a:p>
            <a:pPr lvl="1"/>
            <a:r>
              <a:rPr lang="en-US" dirty="0" smtClean="0"/>
              <a:t>Use these for more complete testing</a:t>
            </a:r>
          </a:p>
          <a:p>
            <a:r>
              <a:rPr lang="en-US" dirty="0" smtClean="0"/>
              <a:t>Turn on dual-stack services as soon as possible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316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Timetable WLCG IPv6 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 2012 we said:</a:t>
            </a:r>
          </a:p>
          <a:p>
            <a:pPr lvl="1"/>
            <a:r>
              <a:rPr lang="en-US" sz="2000" dirty="0" smtClean="0"/>
              <a:t>Support for IPv6-only clients *not before* Jan 2014</a:t>
            </a:r>
          </a:p>
          <a:p>
            <a:r>
              <a:rPr lang="en-US" sz="2400" dirty="0" smtClean="0"/>
              <a:t>Still true!</a:t>
            </a:r>
          </a:p>
          <a:p>
            <a:pPr lvl="1"/>
            <a:r>
              <a:rPr lang="en-US" sz="2000" dirty="0" smtClean="0"/>
              <a:t>And likely to be </a:t>
            </a:r>
            <a:r>
              <a:rPr lang="en-US" sz="2000" b="1" dirty="0" smtClean="0"/>
              <a:t>much</a:t>
            </a:r>
            <a:r>
              <a:rPr lang="en-US" sz="2000" dirty="0" smtClean="0"/>
              <a:t> later</a:t>
            </a:r>
            <a:endParaRPr lang="en-US" sz="2000" dirty="0"/>
          </a:p>
          <a:p>
            <a:pPr lvl="1"/>
            <a:r>
              <a:rPr lang="en-US" sz="2000" dirty="0"/>
              <a:t>N</a:t>
            </a:r>
            <a:r>
              <a:rPr lang="en-US" sz="2000" dirty="0" smtClean="0"/>
              <a:t>eeds MANY sites to support </a:t>
            </a:r>
            <a:r>
              <a:rPr lang="en-US" sz="2000" dirty="0" smtClean="0"/>
              <a:t>IPv6 (still not true)</a:t>
            </a:r>
            <a:endParaRPr lang="en-US" sz="2000" dirty="0" smtClean="0"/>
          </a:p>
          <a:p>
            <a:r>
              <a:rPr lang="en-US" sz="2400" dirty="0" err="1" smtClean="0"/>
              <a:t>Sysadmins</a:t>
            </a:r>
            <a:r>
              <a:rPr lang="en-US" sz="2400" dirty="0" smtClean="0"/>
              <a:t>, Security staff, Monitoring and Operations</a:t>
            </a:r>
          </a:p>
          <a:p>
            <a:pPr lvl="1"/>
            <a:r>
              <a:rPr lang="en-US" sz="2000" dirty="0" smtClean="0"/>
              <a:t>Training required</a:t>
            </a:r>
          </a:p>
          <a:p>
            <a:pPr lvl="1"/>
            <a:r>
              <a:rPr lang="en-US" sz="2000" dirty="0" smtClean="0"/>
              <a:t>New operational procedures</a:t>
            </a:r>
          </a:p>
          <a:p>
            <a:r>
              <a:rPr lang="en-US" sz="2400" dirty="0" smtClean="0"/>
              <a:t>The WG will continue to test Use Cases</a:t>
            </a:r>
            <a:endParaRPr lang="en-US" sz="2400" dirty="0"/>
          </a:p>
          <a:p>
            <a:r>
              <a:rPr lang="en-US" sz="2400" dirty="0" smtClean="0"/>
              <a:t>Aim for dual-stack on most/many services – when?</a:t>
            </a:r>
          </a:p>
          <a:p>
            <a:r>
              <a:rPr lang="en-US" sz="2400" b="1" dirty="0" smtClean="0"/>
              <a:t>Aim for an IPv6 workshop at CERN in Spring/Summer 2014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466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info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HEPiX</a:t>
            </a:r>
            <a:r>
              <a:rPr lang="en-GB" dirty="0" smtClean="0"/>
              <a:t> IPv6 web</a:t>
            </a:r>
          </a:p>
          <a:p>
            <a:pPr marL="0" indent="0">
              <a:buNone/>
            </a:pPr>
            <a:r>
              <a:rPr lang="en-GB" sz="2400" i="1" dirty="0">
                <a:hlinkClick r:id="rId2"/>
              </a:rPr>
              <a:t>http://hepix-ipv6.web.cern.ch</a:t>
            </a:r>
            <a:endParaRPr lang="en-GB" sz="2400" i="1" dirty="0" smtClean="0"/>
          </a:p>
          <a:p>
            <a:r>
              <a:rPr lang="en-GB" dirty="0" err="1" smtClean="0"/>
              <a:t>HEPiX</a:t>
            </a:r>
            <a:r>
              <a:rPr lang="en-GB" dirty="0" smtClean="0"/>
              <a:t> IPv6 wiki</a:t>
            </a:r>
          </a:p>
          <a:p>
            <a:pPr>
              <a:buNone/>
            </a:pPr>
            <a:r>
              <a:rPr lang="en-GB" sz="2400" i="1" dirty="0" smtClean="0">
                <a:hlinkClick r:id="rId3"/>
              </a:rPr>
              <a:t>https://w3.hepix.org/ipv6-bis/</a:t>
            </a:r>
            <a:endParaRPr lang="en-GB" sz="2400" dirty="0" smtClean="0"/>
          </a:p>
          <a:p>
            <a:r>
              <a:rPr lang="en-GB" dirty="0" smtClean="0"/>
              <a:t>Working group meetings</a:t>
            </a:r>
          </a:p>
          <a:p>
            <a:pPr>
              <a:buNone/>
            </a:pPr>
            <a:r>
              <a:rPr lang="en-GB" sz="2400" i="1" dirty="0" smtClean="0">
                <a:hlinkClick r:id="rId4"/>
              </a:rPr>
              <a:t>http://indico.cern.ch/categoryDisplay.py?categId=3538</a:t>
            </a:r>
            <a:endParaRPr lang="en-GB" sz="2400" i="1" dirty="0" smtClean="0"/>
          </a:p>
          <a:p>
            <a:r>
              <a:rPr lang="en-GB" dirty="0" smtClean="0"/>
              <a:t>WLCG Operations IPv6 Task Force</a:t>
            </a:r>
          </a:p>
          <a:p>
            <a:pPr marL="0" indent="0">
              <a:buNone/>
            </a:pPr>
            <a:r>
              <a:rPr lang="en-GB" sz="2400" i="1" dirty="0">
                <a:hlinkClick r:id="rId5"/>
              </a:rPr>
              <a:t>http://hepix-ipv6.web.cern.ch/content/wlcg-ipv6-task-force-0</a:t>
            </a:r>
            <a:endParaRPr lang="en-GB" sz="2400" i="1" dirty="0" smtClean="0"/>
          </a:p>
          <a:p>
            <a:pPr>
              <a:buNone/>
            </a:pPr>
            <a:endParaRPr lang="en-GB" sz="24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Good progress has been made by the </a:t>
            </a:r>
            <a:r>
              <a:rPr lang="en-GB" sz="2800" dirty="0" err="1" smtClean="0"/>
              <a:t>HEPiX</a:t>
            </a:r>
            <a:r>
              <a:rPr lang="en-GB" sz="2800" dirty="0" smtClean="0"/>
              <a:t> IPv6 working group with proving that dual stack IPv4/IPv6 services work in WLCG</a:t>
            </a:r>
          </a:p>
          <a:p>
            <a:pPr lvl="1"/>
            <a:r>
              <a:rPr lang="en-GB" sz="2400" dirty="0" smtClean="0"/>
              <a:t>But work is slow and </a:t>
            </a:r>
            <a:r>
              <a:rPr lang="en-GB" sz="2400" dirty="0" smtClean="0"/>
              <a:t>there is lots more to do!</a:t>
            </a:r>
          </a:p>
          <a:p>
            <a:r>
              <a:rPr lang="en-GB" sz="2800" dirty="0" smtClean="0">
                <a:solidFill>
                  <a:srgbClr val="FF0000"/>
                </a:solidFill>
              </a:rPr>
              <a:t>We are very much effort-limited</a:t>
            </a:r>
          </a:p>
          <a:p>
            <a:pPr lvl="1"/>
            <a:r>
              <a:rPr lang="en-GB" sz="2000" dirty="0" smtClean="0"/>
              <a:t>Tier 1 and Tier 2 sites</a:t>
            </a:r>
          </a:p>
          <a:p>
            <a:pPr lvl="1"/>
            <a:r>
              <a:rPr lang="en-GB" sz="2000" dirty="0" smtClean="0"/>
              <a:t>Experiments</a:t>
            </a:r>
          </a:p>
          <a:p>
            <a:r>
              <a:rPr lang="en-GB" sz="2400" dirty="0" smtClean="0"/>
              <a:t>We do need to encourage sites to deploy IPv6</a:t>
            </a:r>
          </a:p>
          <a:p>
            <a:pPr lvl="1"/>
            <a:r>
              <a:rPr lang="en-GB" sz="2000" dirty="0" smtClean="0"/>
              <a:t>The 2014 workshop should help here</a:t>
            </a:r>
          </a:p>
          <a:p>
            <a:r>
              <a:rPr lang="en-GB" sz="2400" dirty="0" smtClean="0"/>
              <a:t>VOLUNTEERS to join the group are always welcome</a:t>
            </a:r>
          </a:p>
          <a:p>
            <a:pPr lvl="1"/>
            <a:r>
              <a:rPr lang="en-GB" sz="2000" dirty="0" smtClean="0"/>
              <a:t>please contact me!</a:t>
            </a:r>
          </a:p>
          <a:p>
            <a:pPr lvl="1"/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1AF745-8AD4-48FA-B21F-A41B3D91469A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555776" y="278092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Questions?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68591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News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en-GB" sz="2000" dirty="0" smtClean="0"/>
              <a:t>IPv4 addresses running out at </a:t>
            </a:r>
            <a:r>
              <a:rPr lang="en-GB" sz="2000" dirty="0" smtClean="0"/>
              <a:t>CERN</a:t>
            </a:r>
          </a:p>
          <a:p>
            <a:r>
              <a:rPr lang="en-GB" sz="2000" dirty="0" smtClean="0"/>
              <a:t>IPv6 usage worldwide taking off – Google report &gt; 2.5% and growing</a:t>
            </a:r>
            <a:endParaRPr lang="en-GB" sz="2000" dirty="0" smtClean="0"/>
          </a:p>
          <a:p>
            <a:r>
              <a:rPr lang="en-GB" sz="2000" dirty="0" smtClean="0"/>
              <a:t>New </a:t>
            </a:r>
            <a:r>
              <a:rPr lang="en-GB" sz="2000" dirty="0" err="1" smtClean="0"/>
              <a:t>testbed</a:t>
            </a:r>
            <a:r>
              <a:rPr lang="en-GB" sz="2000" dirty="0" smtClean="0"/>
              <a:t> sites</a:t>
            </a:r>
          </a:p>
          <a:p>
            <a:pPr lvl="1"/>
            <a:r>
              <a:rPr lang="en-GB" sz="1800" dirty="0" smtClean="0"/>
              <a:t>IHEP (CN), Glasgow, Imperial London, </a:t>
            </a:r>
            <a:r>
              <a:rPr lang="en-GB" sz="1800" dirty="0" smtClean="0"/>
              <a:t>NDGF, PIC</a:t>
            </a:r>
            <a:r>
              <a:rPr lang="en-GB" sz="1800" dirty="0" smtClean="0"/>
              <a:t>, </a:t>
            </a:r>
            <a:r>
              <a:rPr lang="en-GB" sz="1800" dirty="0" err="1" smtClean="0"/>
              <a:t>USLHCNet</a:t>
            </a:r>
            <a:r>
              <a:rPr lang="en-GB" sz="1800" dirty="0" smtClean="0"/>
              <a:t> Caltech (Chicago), QMUL &amp; FNAL</a:t>
            </a:r>
          </a:p>
          <a:p>
            <a:r>
              <a:rPr lang="en-GB" sz="2000" dirty="0" smtClean="0"/>
              <a:t>More engagement of LHC Experiments</a:t>
            </a:r>
          </a:p>
          <a:p>
            <a:pPr lvl="1"/>
            <a:r>
              <a:rPr lang="en-GB" sz="1800" dirty="0" smtClean="0"/>
              <a:t>CMS (in from the start)</a:t>
            </a:r>
          </a:p>
          <a:p>
            <a:pPr lvl="1"/>
            <a:r>
              <a:rPr lang="en-GB" sz="1800" dirty="0" err="1" smtClean="0"/>
              <a:t>LHCb</a:t>
            </a:r>
            <a:r>
              <a:rPr lang="en-GB" sz="1800" dirty="0" smtClean="0"/>
              <a:t> next (although not so active right now)</a:t>
            </a:r>
          </a:p>
          <a:p>
            <a:pPr lvl="1"/>
            <a:r>
              <a:rPr lang="en-GB" sz="1800" dirty="0" smtClean="0"/>
              <a:t>ATLAS and ALICE now engaged</a:t>
            </a:r>
          </a:p>
          <a:p>
            <a:r>
              <a:rPr lang="en-GB" sz="2000" dirty="0" smtClean="0"/>
              <a:t>Lots of testing (data transfer, monitoring, jumbo frames, …)</a:t>
            </a:r>
          </a:p>
          <a:p>
            <a:r>
              <a:rPr lang="en-GB" sz="2000" dirty="0" smtClean="0"/>
              <a:t>WLCG Ops Team IPv6 task force created – we work together</a:t>
            </a:r>
          </a:p>
          <a:p>
            <a:pPr lvl="1"/>
            <a:r>
              <a:rPr lang="en-GB" sz="1800" dirty="0" smtClean="0"/>
              <a:t>Defining use cases for testing and performing software survey</a:t>
            </a:r>
          </a:p>
          <a:p>
            <a:r>
              <a:rPr lang="en-GB" sz="2000" dirty="0" smtClean="0"/>
              <a:t>Test of dual-stack services at Imperial London Tier 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AB15B7-398C-4082-94E5-118A859699B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HEPiX IPv6 Testbed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dedicated distributed </a:t>
            </a:r>
            <a:r>
              <a:rPr lang="en-GB" dirty="0" err="1" smtClean="0"/>
              <a:t>testbed</a:t>
            </a:r>
            <a:endParaRPr lang="en-GB" dirty="0" smtClean="0"/>
          </a:p>
          <a:p>
            <a:r>
              <a:rPr lang="en-GB" dirty="0" smtClean="0"/>
              <a:t>Connected to IPv6 and IPv4 networks</a:t>
            </a:r>
          </a:p>
          <a:p>
            <a:pPr lvl="1"/>
            <a:r>
              <a:rPr lang="en-GB" dirty="0" smtClean="0"/>
              <a:t>IPv6-only/IPv4-only names also registered in DNS</a:t>
            </a:r>
          </a:p>
          <a:p>
            <a:pPr lvl="1"/>
            <a:r>
              <a:rPr lang="en-GB" dirty="0" smtClean="0"/>
              <a:t>e.g. hepix-v6.desy.de &amp; hepix-v4.desy.de</a:t>
            </a:r>
          </a:p>
          <a:p>
            <a:r>
              <a:rPr lang="en-GB" dirty="0" smtClean="0"/>
              <a:t>Caltech, CERN, Chicago, DESY, FNAL, FZU, Glasgow, IHEP, Imperial, INFN, KIT, NDGF, PIC</a:t>
            </a:r>
          </a:p>
          <a:p>
            <a:r>
              <a:rPr lang="en-GB" sz="2000" i="1" dirty="0">
                <a:hlinkClick r:id="rId2"/>
              </a:rPr>
              <a:t>http://hepix-ipv6.web.cern.ch/content/hepix-ipv6-distributed-testbed </a:t>
            </a:r>
            <a:endParaRPr lang="en-GB" sz="2000" i="1" dirty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 file transfer tests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Tony Wildish (CMS)</a:t>
            </a:r>
          </a:p>
          <a:p>
            <a:r>
              <a:rPr lang="en-US" sz="2400" dirty="0" smtClean="0"/>
              <a:t>Simple mesh of simultaneous data transfers (IPv6)</a:t>
            </a:r>
          </a:p>
          <a:p>
            <a:r>
              <a:rPr lang="en-US" sz="2400" dirty="0" smtClean="0"/>
              <a:t>Transfers a 1 GB file using </a:t>
            </a:r>
            <a:r>
              <a:rPr lang="en-US" sz="2400" dirty="0" err="1" smtClean="0"/>
              <a:t>GridFTP</a:t>
            </a:r>
            <a:r>
              <a:rPr lang="en-US" sz="2400" dirty="0" smtClean="0"/>
              <a:t> (</a:t>
            </a:r>
            <a:r>
              <a:rPr lang="en-US" sz="2400" dirty="0" err="1" smtClean="0"/>
              <a:t>globus</a:t>
            </a:r>
            <a:r>
              <a:rPr lang="en-US" sz="2400" dirty="0" smtClean="0"/>
              <a:t>-</a:t>
            </a:r>
            <a:r>
              <a:rPr lang="en-US" sz="2400" dirty="0" err="1" smtClean="0"/>
              <a:t>url</a:t>
            </a:r>
            <a:r>
              <a:rPr lang="en-US" sz="2400" dirty="0" smtClean="0"/>
              <a:t>-copy)</a:t>
            </a:r>
            <a:endParaRPr lang="en-US" sz="2400" dirty="0"/>
          </a:p>
          <a:p>
            <a:pPr lvl="1"/>
            <a:r>
              <a:rPr lang="en-US" sz="2000" dirty="0" smtClean="0"/>
              <a:t>Measures time to transfer</a:t>
            </a:r>
          </a:p>
          <a:p>
            <a:pPr lvl="1"/>
            <a:r>
              <a:rPr lang="en-US" sz="2000" dirty="0" smtClean="0"/>
              <a:t>Records any errors</a:t>
            </a:r>
          </a:p>
          <a:p>
            <a:r>
              <a:rPr lang="en-US" sz="2400" dirty="0" smtClean="0"/>
              <a:t>Uses </a:t>
            </a:r>
            <a:r>
              <a:rPr lang="en-US" sz="2400" dirty="0" err="1" smtClean="0"/>
              <a:t>UberFTP</a:t>
            </a:r>
            <a:r>
              <a:rPr lang="en-US" sz="2400" dirty="0" smtClean="0"/>
              <a:t> to confirm arrival and then delete</a:t>
            </a:r>
          </a:p>
          <a:p>
            <a:r>
              <a:rPr lang="en-US" sz="2400" dirty="0" smtClean="0"/>
              <a:t>Have been running for last 8 months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0748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 smtClean="0"/>
              <a:t>GridFTP</a:t>
            </a:r>
            <a:r>
              <a:rPr lang="en-US" sz="4000" dirty="0" smtClean="0"/>
              <a:t> IPv6 data transfer mesh</a:t>
            </a:r>
            <a:endParaRPr lang="en-US" sz="4000" dirty="0"/>
          </a:p>
        </p:txBody>
      </p:sp>
      <p:pic>
        <p:nvPicPr>
          <p:cNvPr id="7" name="Content Placeholder 6" descr="full-mesh-orig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915" r="-40915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51520" y="1844824"/>
            <a:ext cx="2016224" cy="23083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&gt; 2 PB data transferred in 6 months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Success rate &gt; 87%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Very High!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Operating at risk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20272" y="2204864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 to transfer max 500 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541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</a:t>
            </a:r>
            <a:r>
              <a:rPr lang="en-US" dirty="0" err="1" smtClean="0"/>
              <a:t>PhEDEx</a:t>
            </a:r>
            <a:r>
              <a:rPr lang="en-US" dirty="0" smtClean="0"/>
              <a:t>/FTS3/DPM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Dual-stack FTS3 server deployed at Imperial</a:t>
            </a:r>
          </a:p>
          <a:p>
            <a:r>
              <a:rPr lang="en-US" dirty="0" smtClean="0"/>
              <a:t>IPv6-only DPM SE’s at Imperial and Glasgow</a:t>
            </a:r>
          </a:p>
          <a:p>
            <a:r>
              <a:rPr lang="en-US" dirty="0" smtClean="0"/>
              <a:t>CMS transfer data using </a:t>
            </a:r>
            <a:r>
              <a:rPr lang="en-US" dirty="0" err="1" smtClean="0"/>
              <a:t>PhEDEx</a:t>
            </a:r>
            <a:r>
              <a:rPr lang="en-US" dirty="0" smtClean="0"/>
              <a:t> (IPv6) </a:t>
            </a:r>
          </a:p>
          <a:p>
            <a:r>
              <a:rPr lang="en-US" dirty="0" smtClean="0"/>
              <a:t>&gt; 120 TB  data transferred in 2 months</a:t>
            </a:r>
          </a:p>
          <a:p>
            <a:r>
              <a:rPr lang="en-US" dirty="0" smtClean="0"/>
              <a:t>Conclusion – </a:t>
            </a: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dirty="0" err="1" smtClean="0">
                <a:solidFill>
                  <a:srgbClr val="FF0000"/>
                </a:solidFill>
              </a:rPr>
              <a:t>PhEDEx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can </a:t>
            </a:r>
            <a:r>
              <a:rPr lang="en-US" dirty="0" smtClean="0">
                <a:solidFill>
                  <a:srgbClr val="FF0000"/>
                </a:solidFill>
              </a:rPr>
              <a:t>operate </a:t>
            </a:r>
            <a:r>
              <a:rPr lang="en-US" dirty="0">
                <a:solidFill>
                  <a:srgbClr val="FF0000"/>
                </a:solidFill>
              </a:rPr>
              <a:t>to CMS production standards with IPv6-enabled </a:t>
            </a:r>
            <a:r>
              <a:rPr lang="en-US" dirty="0" smtClean="0">
                <a:solidFill>
                  <a:srgbClr val="FF0000"/>
                </a:solidFill>
              </a:rPr>
              <a:t>services” 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159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</a:t>
            </a:r>
            <a:r>
              <a:rPr lang="en-US" dirty="0" err="1" smtClean="0"/>
              <a:t>PhEDEx</a:t>
            </a:r>
            <a:r>
              <a:rPr lang="en-US" dirty="0" smtClean="0"/>
              <a:t> transfers</a:t>
            </a:r>
            <a:endParaRPr lang="en-US" dirty="0"/>
          </a:p>
        </p:txBody>
      </p:sp>
      <p:pic>
        <p:nvPicPr>
          <p:cNvPr id="7" name="Content Placeholder 6" descr="phedex-transfer-volume-orig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22" r="-6822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988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transfer 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en-US" sz="2800" dirty="0" smtClean="0"/>
              <a:t>CMS </a:t>
            </a:r>
            <a:r>
              <a:rPr lang="en-US" sz="2800" dirty="0" err="1" smtClean="0"/>
              <a:t>PhEDEx</a:t>
            </a:r>
            <a:r>
              <a:rPr lang="en-US" sz="2800" dirty="0" smtClean="0"/>
              <a:t> is production ready on IPv6</a:t>
            </a:r>
          </a:p>
          <a:p>
            <a:r>
              <a:rPr lang="en-US" sz="2800" dirty="0" smtClean="0"/>
              <a:t>The testing is very useful for finding site IPv6 problems</a:t>
            </a:r>
          </a:p>
          <a:p>
            <a:pPr lvl="1"/>
            <a:r>
              <a:rPr lang="en-US" sz="2400" dirty="0" smtClean="0"/>
              <a:t>E.g. allows some level of stress testing</a:t>
            </a:r>
          </a:p>
          <a:p>
            <a:r>
              <a:rPr lang="en-US" sz="2800" dirty="0" smtClean="0"/>
              <a:t>Over the months we have experienced some breaks, performance problems, asymmetric routing, …</a:t>
            </a:r>
          </a:p>
          <a:p>
            <a:pPr lvl="1"/>
            <a:r>
              <a:rPr lang="en-US" sz="2400" dirty="0" smtClean="0"/>
              <a:t>E.g. </a:t>
            </a:r>
            <a:r>
              <a:rPr lang="en-US" sz="2400" dirty="0" err="1" smtClean="0"/>
              <a:t>cpu</a:t>
            </a:r>
            <a:r>
              <a:rPr lang="en-US" sz="2400" dirty="0" smtClean="0"/>
              <a:t> </a:t>
            </a:r>
            <a:r>
              <a:rPr lang="en-US" sz="2400" dirty="0" err="1" smtClean="0"/>
              <a:t>utilisation</a:t>
            </a:r>
            <a:r>
              <a:rPr lang="en-US" sz="2400" dirty="0" smtClean="0"/>
              <a:t> in FNAL border router reaches 60% with IPv6 traffic flows of 200-300 Mbps  </a:t>
            </a:r>
          </a:p>
          <a:p>
            <a:r>
              <a:rPr lang="en-US" sz="2800" dirty="0" smtClean="0"/>
              <a:t>The reason for ongoing data transfer tests</a:t>
            </a:r>
          </a:p>
          <a:p>
            <a:r>
              <a:rPr lang="en-US" sz="2800" dirty="0" smtClean="0"/>
              <a:t>It is useful for a site to be in the IPv6 </a:t>
            </a:r>
            <a:r>
              <a:rPr lang="en-US" sz="2800" dirty="0" err="1" smtClean="0"/>
              <a:t>testbed</a:t>
            </a:r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11/12/2013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HEPiX IPv6 WG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473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ERNCorporateIt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3914</TotalTime>
  <Words>1532</Words>
  <Application>Microsoft Macintosh PowerPoint</Application>
  <PresentationFormat>On-screen Show (4:3)</PresentationFormat>
  <Paragraphs>233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2_CERNCorporateIt</vt:lpstr>
      <vt:lpstr> The HEPiX IPv6 Working Group</vt:lpstr>
      <vt:lpstr>Outline</vt:lpstr>
      <vt:lpstr>General News </vt:lpstr>
      <vt:lpstr>The HEPiX IPv6 Testbed</vt:lpstr>
      <vt:lpstr>IPv6 file transfer tests</vt:lpstr>
      <vt:lpstr>GridFTP IPv6 data transfer mesh</vt:lpstr>
      <vt:lpstr>CMS PhEDEx/FTS3/DPM</vt:lpstr>
      <vt:lpstr>CMS PhEDEx transfers</vt:lpstr>
      <vt:lpstr>Data transfer lessons learned</vt:lpstr>
      <vt:lpstr>Dual-Stack services at Imperial</vt:lpstr>
      <vt:lpstr>PowerPoint Presentation</vt:lpstr>
      <vt:lpstr>Software &amp; Tools IPv6 Survey</vt:lpstr>
      <vt:lpstr>http://hepix-ipv6.web.cern.ch/wlcg-applications  </vt:lpstr>
      <vt:lpstr>Software survey (2)</vt:lpstr>
      <vt:lpstr>Software survey (3)</vt:lpstr>
      <vt:lpstr>Software survey (4)</vt:lpstr>
      <vt:lpstr>Some technical matters</vt:lpstr>
      <vt:lpstr>PowerPoint Presentation</vt:lpstr>
      <vt:lpstr>Use Cases for testing  – dual stack services</vt:lpstr>
      <vt:lpstr>Use cases (2)</vt:lpstr>
      <vt:lpstr>Testing 2014</vt:lpstr>
      <vt:lpstr>Timetable WLCG IPv6 transition</vt:lpstr>
      <vt:lpstr>Further info</vt:lpstr>
      <vt:lpstr>Summary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at ISGC2012</dc:title>
  <dc:creator>kelsey</dc:creator>
  <cp:lastModifiedBy>David Kelsey</cp:lastModifiedBy>
  <cp:revision>310</cp:revision>
  <dcterms:created xsi:type="dcterms:W3CDTF">2012-02-20T14:44:28Z</dcterms:created>
  <dcterms:modified xsi:type="dcterms:W3CDTF">2013-12-11T10:46:18Z</dcterms:modified>
</cp:coreProperties>
</file>