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2" r:id="rId3"/>
    <p:sldId id="301" r:id="rId4"/>
    <p:sldId id="290" r:id="rId5"/>
    <p:sldId id="291" r:id="rId6"/>
    <p:sldId id="292" r:id="rId7"/>
    <p:sldId id="293" r:id="rId8"/>
    <p:sldId id="296" r:id="rId9"/>
    <p:sldId id="295" r:id="rId10"/>
    <p:sldId id="275" r:id="rId11"/>
    <p:sldId id="276" r:id="rId12"/>
    <p:sldId id="297" r:id="rId13"/>
    <p:sldId id="278" r:id="rId14"/>
    <p:sldId id="280" r:id="rId15"/>
    <p:sldId id="298" r:id="rId16"/>
    <p:sldId id="300" r:id="rId17"/>
    <p:sldId id="299" r:id="rId18"/>
    <p:sldId id="294" r:id="rId19"/>
    <p:sldId id="288" r:id="rId20"/>
    <p:sldId id="302" r:id="rId21"/>
    <p:sldId id="28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25A"/>
    <a:srgbClr val="FF33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764" autoAdjust="0"/>
    <p:restoredTop sz="99488" autoAdjust="0"/>
  </p:normalViewPr>
  <p:slideViewPr>
    <p:cSldViewPr snapToGrid="0" snapToObjects="1">
      <p:cViewPr varScale="1">
        <p:scale>
          <a:sx n="79" d="100"/>
          <a:sy n="79" d="100"/>
        </p:scale>
        <p:origin x="57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33CF3-B0A2-714D-86E6-6B479E9B3C58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D6946D-6533-404B-873D-C72F150EBC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69721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2799F-F550-5C40-8E74-62E3799512FE}" type="datetimeFigureOut">
              <a:rPr lang="en-US" smtClean="0"/>
              <a:t>12/11/2013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F3C4C9-71FA-2D4F-8EE7-4B36ECFC34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032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</a:t>
            </a:r>
            <a:r>
              <a:rPr lang="en-US" b="0" cap="none" spc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Computing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97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7322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1615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7729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>
              <a:alphaModFix amt="51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7096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066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0391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48860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45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7173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Operations Coordination – A. </a:t>
            </a:r>
            <a:r>
              <a:rPr lang="en-US" dirty="0" err="1" smtClean="0"/>
              <a:t>Sciabà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206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1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US" smtClean="0"/>
              <a:t>21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r>
              <a:rPr lang="en-US" smtClean="0"/>
              <a:t>Monitoring of Grid Operations - S. Roiser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06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PerfsonarDeployment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conferenceDisplay.py?confId=28568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WNOPN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381001" y="1849035"/>
            <a:ext cx="8466666" cy="2037166"/>
          </a:xfrm>
        </p:spPr>
        <p:txBody>
          <a:bodyPr/>
          <a:lstStyle/>
          <a:p>
            <a:r>
              <a:rPr lang="en-US" dirty="0" smtClean="0"/>
              <a:t>WLCG Operations Coordination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Andrea </a:t>
            </a:r>
            <a:r>
              <a:rPr lang="en-US" dirty="0" err="1" smtClean="0"/>
              <a:t>Sciabà</a:t>
            </a:r>
            <a:endParaRPr lang="en-US" dirty="0" smtClean="0"/>
          </a:p>
          <a:p>
            <a:r>
              <a:rPr lang="en-US" dirty="0" smtClean="0"/>
              <a:t>IT/SDC</a:t>
            </a:r>
          </a:p>
          <a:p>
            <a:r>
              <a:rPr lang="en-US" dirty="0" smtClean="0"/>
              <a:t>On behalf of the WLCG </a:t>
            </a:r>
            <a:r>
              <a:rPr lang="en-US" smtClean="0"/>
              <a:t>Operations Coordination team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GDB</a:t>
            </a:r>
            <a:br>
              <a:rPr lang="en-US" dirty="0" smtClean="0"/>
            </a:br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December 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62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gLExec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Still about 30 sites to go</a:t>
            </a:r>
          </a:p>
          <a:p>
            <a:pPr lvl="1"/>
            <a:r>
              <a:rPr lang="en-GB" dirty="0" smtClean="0"/>
              <a:t>Some sites still needing to migrate to SL6</a:t>
            </a:r>
          </a:p>
          <a:p>
            <a:pPr lvl="1"/>
            <a:r>
              <a:rPr lang="en-GB" dirty="0" smtClean="0"/>
              <a:t>And some special cases: USATLAS, ARC CE sites, ALICE sites without CREAM</a:t>
            </a:r>
          </a:p>
          <a:p>
            <a:r>
              <a:rPr lang="en-GB" dirty="0" smtClean="0"/>
              <a:t>ALICE and ATLAS still need development</a:t>
            </a:r>
          </a:p>
          <a:p>
            <a:r>
              <a:rPr lang="en-GB" dirty="0" smtClean="0"/>
              <a:t>CMS will make </a:t>
            </a:r>
            <a:r>
              <a:rPr lang="en-GB" dirty="0" err="1" smtClean="0"/>
              <a:t>gLExec</a:t>
            </a:r>
            <a:r>
              <a:rPr lang="en-GB" dirty="0" smtClean="0"/>
              <a:t> SAM test critical in January</a:t>
            </a:r>
          </a:p>
          <a:p>
            <a:r>
              <a:rPr lang="en-GB" dirty="0" err="1" smtClean="0"/>
              <a:t>LHCb</a:t>
            </a:r>
            <a:r>
              <a:rPr lang="en-GB" dirty="0" smtClean="0"/>
              <a:t> is testing DIRAC pilot with </a:t>
            </a:r>
            <a:r>
              <a:rPr lang="en-GB" dirty="0" err="1" smtClean="0"/>
              <a:t>gLExec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5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Since December 1</a:t>
            </a:r>
            <a:r>
              <a:rPr lang="en-GB" baseline="30000" dirty="0" smtClean="0"/>
              <a:t>st</a:t>
            </a:r>
            <a:r>
              <a:rPr lang="en-GB" dirty="0"/>
              <a:t> </a:t>
            </a:r>
            <a:r>
              <a:rPr lang="en-GB" dirty="0" smtClean="0"/>
              <a:t>CAs may decide to issue SHA-2 certificates by default</a:t>
            </a:r>
          </a:p>
          <a:p>
            <a:pPr lvl="1"/>
            <a:r>
              <a:rPr lang="en-GB" dirty="0" smtClean="0"/>
              <a:t>CERN CA will do it “when WLCG is ready”, some time early next year</a:t>
            </a:r>
          </a:p>
          <a:p>
            <a:pPr lvl="1"/>
            <a:r>
              <a:rPr lang="en-GB" dirty="0" smtClean="0"/>
              <a:t>OSG will start mid January</a:t>
            </a:r>
          </a:p>
          <a:p>
            <a:r>
              <a:rPr lang="en-GB" dirty="0" smtClean="0"/>
              <a:t>Only very few </a:t>
            </a:r>
            <a:r>
              <a:rPr lang="en-GB" dirty="0" err="1" smtClean="0"/>
              <a:t>StoRM</a:t>
            </a:r>
            <a:r>
              <a:rPr lang="en-GB" dirty="0" smtClean="0"/>
              <a:t> and </a:t>
            </a:r>
            <a:r>
              <a:rPr lang="en-GB" dirty="0" err="1" smtClean="0"/>
              <a:t>dCache</a:t>
            </a:r>
            <a:r>
              <a:rPr lang="en-GB" dirty="0" smtClean="0"/>
              <a:t> instances still need upgrading</a:t>
            </a:r>
          </a:p>
          <a:p>
            <a:pPr lvl="1"/>
            <a:r>
              <a:rPr lang="en-GB" dirty="0" smtClean="0"/>
              <a:t>Notably FNAL and BNL, to be done by end December</a:t>
            </a:r>
          </a:p>
          <a:p>
            <a:pPr lvl="1"/>
            <a:r>
              <a:rPr lang="en-GB" dirty="0" smtClean="0"/>
              <a:t>EGI sites tracked by EGI operations</a:t>
            </a:r>
          </a:p>
          <a:p>
            <a:r>
              <a:rPr lang="en-GB" dirty="0" smtClean="0"/>
              <a:t>Experiments look ready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52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perfSONAR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All sites must deploy </a:t>
            </a:r>
            <a:r>
              <a:rPr lang="en-GB" dirty="0" err="1" smtClean="0"/>
              <a:t>pS</a:t>
            </a:r>
            <a:r>
              <a:rPr lang="en-GB" dirty="0" smtClean="0"/>
              <a:t> 3.3.1 (or later) by April 1</a:t>
            </a:r>
            <a:r>
              <a:rPr lang="en-GB" baseline="30000" dirty="0" smtClean="0"/>
              <a:t>st</a:t>
            </a:r>
            <a:endParaRPr lang="en-GB" dirty="0" smtClean="0"/>
          </a:p>
          <a:p>
            <a:pPr lvl="1"/>
            <a:r>
              <a:rPr lang="en-GB" dirty="0" smtClean="0"/>
              <a:t>The TF provides all the needed support</a:t>
            </a:r>
          </a:p>
          <a:p>
            <a:pPr lvl="1"/>
            <a:r>
              <a:rPr lang="en-GB" dirty="0" smtClean="0"/>
              <a:t>Sites not yet ready are now tracked by tickets</a:t>
            </a:r>
          </a:p>
          <a:p>
            <a:pPr lvl="2"/>
            <a:r>
              <a:rPr lang="en-GB" dirty="0" err="1" smtClean="0"/>
              <a:t>pS</a:t>
            </a:r>
            <a:r>
              <a:rPr lang="en-GB" dirty="0" smtClean="0"/>
              <a:t> down, not registered, not updated, no mesh, etc.</a:t>
            </a:r>
          </a:p>
          <a:p>
            <a:r>
              <a:rPr lang="en-GB" dirty="0" smtClean="0"/>
              <a:t>If a </a:t>
            </a:r>
            <a:r>
              <a:rPr lang="en-GB" dirty="0" err="1" smtClean="0"/>
              <a:t>pS</a:t>
            </a:r>
            <a:r>
              <a:rPr lang="en-GB" dirty="0" smtClean="0"/>
              <a:t> instance is behind a firewall, it should open access to IPs from </a:t>
            </a:r>
            <a:r>
              <a:rPr lang="en-GB" dirty="0" err="1" smtClean="0"/>
              <a:t>CERN+Wigner</a:t>
            </a:r>
            <a:r>
              <a:rPr lang="en-GB" dirty="0" smtClean="0"/>
              <a:t> to allow central operations</a:t>
            </a:r>
          </a:p>
          <a:p>
            <a:r>
              <a:rPr lang="en-GB" dirty="0" smtClean="0"/>
              <a:t>Monitoring will be run by OSG Operations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Need to find someone to take responsibility for the code</a:t>
            </a:r>
          </a:p>
          <a:p>
            <a:r>
              <a:rPr lang="en-GB" dirty="0" smtClean="0"/>
              <a:t>More information in TF </a:t>
            </a:r>
            <a:r>
              <a:rPr lang="en-GB" dirty="0" smtClean="0">
                <a:hlinkClick r:id="rId2"/>
              </a:rPr>
              <a:t>twiki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17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FTS-3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lvl="1" indent="-342900">
              <a:buClr>
                <a:schemeClr val="accent1"/>
              </a:buClr>
            </a:pPr>
            <a:r>
              <a:rPr lang="en-GB" dirty="0" smtClean="0"/>
              <a:t>Service stable in the last 2 months after several bug fixes</a:t>
            </a:r>
          </a:p>
          <a:p>
            <a:pPr marL="342900" lvl="1" indent="-342900">
              <a:buClr>
                <a:schemeClr val="accent1"/>
              </a:buClr>
            </a:pPr>
            <a:r>
              <a:rPr lang="en-GB" dirty="0" smtClean="0"/>
              <a:t>Experiment usage</a:t>
            </a:r>
          </a:p>
          <a:p>
            <a:pPr marL="742950" lvl="2" indent="-342900"/>
            <a:r>
              <a:rPr lang="en-GB" dirty="0" smtClean="0"/>
              <a:t>ATLAS: 30% of all production transfers + functional tests at all sites</a:t>
            </a:r>
          </a:p>
          <a:p>
            <a:pPr marL="742950" lvl="2" indent="-342900"/>
            <a:r>
              <a:rPr lang="en-GB" dirty="0" smtClean="0"/>
              <a:t>CMS: 30% of debug transfers</a:t>
            </a:r>
          </a:p>
          <a:p>
            <a:pPr marL="742950" lvl="2" indent="-342900"/>
            <a:r>
              <a:rPr lang="en-GB" dirty="0" err="1" smtClean="0"/>
              <a:t>LHCb</a:t>
            </a:r>
            <a:r>
              <a:rPr lang="en-GB" dirty="0" smtClean="0"/>
              <a:t>: all WAN transfers</a:t>
            </a:r>
          </a:p>
          <a:p>
            <a:pPr marL="342900" lvl="1" indent="-342900"/>
            <a:r>
              <a:rPr lang="en-GB" dirty="0" smtClean="0"/>
              <a:t>Investigating deployment scenarios</a:t>
            </a:r>
          </a:p>
          <a:p>
            <a:pPr marL="742950" lvl="2" indent="-342900"/>
            <a:r>
              <a:rPr lang="en-GB" dirty="0" smtClean="0"/>
              <a:t>Single instance clearly the preferred option</a:t>
            </a:r>
          </a:p>
          <a:p>
            <a:pPr marL="742950" lvl="2" indent="-342900"/>
            <a:r>
              <a:rPr lang="en-GB" dirty="0" smtClean="0"/>
              <a:t>Currently running performance tests comparing </a:t>
            </a:r>
            <a:r>
              <a:rPr lang="en-GB" dirty="0" err="1" smtClean="0"/>
              <a:t>autoconfiguration</a:t>
            </a:r>
            <a:r>
              <a:rPr lang="en-GB" dirty="0" smtClean="0"/>
              <a:t> vs. manual configuration</a:t>
            </a:r>
          </a:p>
          <a:p>
            <a:pPr marL="742950" lvl="2" indent="-342900"/>
            <a:r>
              <a:rPr lang="en-GB" dirty="0" smtClean="0"/>
              <a:t>Need more testing to measure scalability and behaviour when multiple instances run in parallel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1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Tracking tools evolution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dirty="0" smtClean="0"/>
              <a:t>Identified which </a:t>
            </a:r>
            <a:r>
              <a:rPr lang="en-GB" dirty="0" err="1" smtClean="0"/>
              <a:t>Grid+IT</a:t>
            </a:r>
            <a:r>
              <a:rPr lang="en-GB" dirty="0" smtClean="0"/>
              <a:t> Savannah projects need to be migrated to JIRA</a:t>
            </a:r>
          </a:p>
          <a:p>
            <a:pPr lvl="1"/>
            <a:r>
              <a:rPr lang="en-GB" dirty="0" smtClean="0"/>
              <a:t>Message from GGUS team about support over Christmas break:</a:t>
            </a:r>
          </a:p>
          <a:p>
            <a:pPr lvl="2"/>
            <a:r>
              <a:rPr lang="en-GB" i="1" dirty="0"/>
              <a:t>GGUS is monitored by a system connected to the on-call service. In case of total GGUS unavailability the on-call engineer (OCE) at KIT will be informed and will take appropriate action. If GGUS is available but there is a problem with the workflow, e.g. ALARM to CERN doesn't generate email notification to the operators, then WLCG should submit an ALARM ticket, notifying Site DE-KIT, which triggers a phone call to the </a:t>
            </a:r>
            <a:r>
              <a:rPr lang="en-GB" i="1" dirty="0" smtClean="0"/>
              <a:t>OCE</a:t>
            </a:r>
            <a:endParaRPr lang="en-GB" i="1" dirty="0" smtClean="0"/>
          </a:p>
          <a:p>
            <a:pPr lvl="2"/>
            <a:r>
              <a:rPr lang="en-GB" dirty="0"/>
              <a:t>if the web service is unavailable, the GOCDB has KIT contact details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Xrootd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Monitoring status and plans</a:t>
            </a:r>
          </a:p>
          <a:p>
            <a:pPr lvl="1"/>
            <a:r>
              <a:rPr lang="en-GB" dirty="0" smtClean="0"/>
              <a:t>Detailed monitoring for </a:t>
            </a:r>
            <a:r>
              <a:rPr lang="en-GB" dirty="0" err="1" smtClean="0"/>
              <a:t>dCache</a:t>
            </a:r>
            <a:r>
              <a:rPr lang="en-GB" dirty="0" smtClean="0"/>
              <a:t> can coexist with SHA-2 compliance only for 2.6 and later</a:t>
            </a:r>
          </a:p>
          <a:p>
            <a:pPr lvl="2"/>
            <a:r>
              <a:rPr lang="en-GB" dirty="0" smtClean="0"/>
              <a:t>Priority should be given to SHA-2 (i.e. 2.2 is still OK)</a:t>
            </a:r>
          </a:p>
          <a:p>
            <a:pPr lvl="1"/>
            <a:r>
              <a:rPr lang="en-GB" dirty="0" smtClean="0"/>
              <a:t>Consolidate GLED collector system and infrastructure</a:t>
            </a:r>
          </a:p>
          <a:p>
            <a:pPr lvl="2"/>
            <a:r>
              <a:rPr lang="en-GB" dirty="0" smtClean="0"/>
              <a:t>FAX: 1 collector in US, 1 at CERN, 1 for EOS</a:t>
            </a:r>
          </a:p>
          <a:p>
            <a:pPr lvl="2"/>
            <a:r>
              <a:rPr lang="en-GB" dirty="0" smtClean="0"/>
              <a:t>AAA: 1 collector in US, 1 for EOS</a:t>
            </a:r>
          </a:p>
          <a:p>
            <a:pPr lvl="1"/>
            <a:r>
              <a:rPr lang="en-GB" dirty="0" smtClean="0"/>
              <a:t>Finalise merging of Dashboard federation monitoring and data popularity monitoring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507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Machine/job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Recently started a collaboration with Igor </a:t>
            </a:r>
            <a:r>
              <a:rPr lang="en-GB" dirty="0" err="1" smtClean="0"/>
              <a:t>Sfiligoi</a:t>
            </a:r>
            <a:r>
              <a:rPr lang="en-GB" dirty="0" smtClean="0"/>
              <a:t> to try to converge on a mechanism to minimise draining waste of CPU time for multicore pilots</a:t>
            </a:r>
          </a:p>
          <a:p>
            <a:pPr lvl="1"/>
            <a:r>
              <a:rPr lang="en-GB" dirty="0" smtClean="0"/>
              <a:t>Based on bi-directional communication between pilot and resource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531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IPv6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Tested a simple recipe to enable IPv6 on SLC6 nodes</a:t>
            </a:r>
          </a:p>
          <a:p>
            <a:pPr lvl="1"/>
            <a:r>
              <a:rPr lang="en-GB" dirty="0" smtClean="0"/>
              <a:t>Will be extended to SLC5 as many experiment services still run on it</a:t>
            </a:r>
          </a:p>
          <a:p>
            <a:r>
              <a:rPr lang="en-GB" dirty="0" smtClean="0"/>
              <a:t>CMS started testing CMSWEB on IPv6 with promising results and is running data transfer tests between IPv6 SEs since months</a:t>
            </a:r>
          </a:p>
          <a:p>
            <a:r>
              <a:rPr lang="en-GB" dirty="0" smtClean="0"/>
              <a:t>ATLAS plans to start DDM transfer tests soon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25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WMS decommissioning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Experiment usage</a:t>
            </a:r>
          </a:p>
          <a:p>
            <a:pPr lvl="1"/>
            <a:r>
              <a:rPr lang="en-GB" dirty="0" smtClean="0"/>
              <a:t>Still used for a small fraction of CMS analysis</a:t>
            </a:r>
          </a:p>
          <a:p>
            <a:pPr lvl="2"/>
            <a:r>
              <a:rPr lang="en-GB" dirty="0" smtClean="0"/>
              <a:t>CMS users strongly encouraged to move to </a:t>
            </a:r>
            <a:r>
              <a:rPr lang="en-GB" dirty="0" err="1" smtClean="0"/>
              <a:t>glidein</a:t>
            </a:r>
            <a:r>
              <a:rPr lang="en-GB" dirty="0" smtClean="0"/>
              <a:t> submission</a:t>
            </a:r>
          </a:p>
          <a:p>
            <a:pPr lvl="2"/>
            <a:r>
              <a:rPr lang="en-GB" dirty="0" smtClean="0"/>
              <a:t>Usage </a:t>
            </a:r>
            <a:r>
              <a:rPr lang="en-GB" dirty="0"/>
              <a:t>is indeed decreasing</a:t>
            </a:r>
            <a:endParaRPr lang="en-GB" dirty="0" smtClean="0"/>
          </a:p>
          <a:p>
            <a:pPr lvl="1"/>
            <a:r>
              <a:rPr lang="en-GB" dirty="0" smtClean="0"/>
              <a:t>About 20 </a:t>
            </a:r>
            <a:r>
              <a:rPr lang="en-GB" dirty="0" err="1" smtClean="0"/>
              <a:t>LHCb</a:t>
            </a:r>
            <a:r>
              <a:rPr lang="en-GB" dirty="0" smtClean="0"/>
              <a:t> sites need to be moved to direct submission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2331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task force 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Middleware readiness</a:t>
            </a:r>
          </a:p>
          <a:p>
            <a:pPr lvl="1"/>
            <a:r>
              <a:rPr lang="en-GB" sz="2000" dirty="0" smtClean="0"/>
              <a:t>The kick-off meeting will be tomorrow (</a:t>
            </a:r>
            <a:r>
              <a:rPr lang="en-GB" sz="2000" dirty="0" smtClean="0">
                <a:hlinkClick r:id="rId2"/>
              </a:rPr>
              <a:t>agenda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43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Previous report on October 9</a:t>
            </a:r>
            <a:r>
              <a:rPr lang="en-GB" baseline="30000" dirty="0" smtClean="0"/>
              <a:t>th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News</a:t>
            </a:r>
          </a:p>
          <a:p>
            <a:r>
              <a:rPr lang="en-GB" dirty="0" smtClean="0"/>
              <a:t>Summary of the planning meeting</a:t>
            </a:r>
          </a:p>
          <a:p>
            <a:r>
              <a:rPr lang="en-GB" dirty="0" smtClean="0"/>
              <a:t>Status </a:t>
            </a:r>
            <a:r>
              <a:rPr lang="en-GB" dirty="0"/>
              <a:t>of </a:t>
            </a:r>
            <a:r>
              <a:rPr lang="en-GB" dirty="0" smtClean="0"/>
              <a:t>task forces</a:t>
            </a:r>
          </a:p>
          <a:p>
            <a:r>
              <a:rPr lang="en-GB" dirty="0" smtClean="0"/>
              <a:t>Experiment plans during the end-of-year break</a:t>
            </a:r>
          </a:p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52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plans for the Christmas break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MC production at all sites</a:t>
            </a:r>
          </a:p>
          <a:p>
            <a:pPr lvl="1"/>
            <a:r>
              <a:rPr lang="en-GB" dirty="0" smtClean="0"/>
              <a:t>Investigate SLC6 vs. SLC5 job failure rate and CPU/</a:t>
            </a:r>
            <a:r>
              <a:rPr lang="en-GB" dirty="0" err="1" smtClean="0"/>
              <a:t>wallclock</a:t>
            </a:r>
            <a:r>
              <a:rPr lang="en-GB" dirty="0" smtClean="0"/>
              <a:t> efficiencies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MC production: 130M events, ~10 days</a:t>
            </a:r>
          </a:p>
          <a:p>
            <a:pPr lvl="1"/>
            <a:r>
              <a:rPr lang="en-GB" dirty="0" smtClean="0"/>
              <a:t>Reprocessing: 2.2 PB of input, ~30 days from next week for 20% of the T1s</a:t>
            </a:r>
          </a:p>
          <a:p>
            <a:pPr lvl="1"/>
            <a:r>
              <a:rPr lang="en-GB" dirty="0" smtClean="0"/>
              <a:t>Group production: ~5 weeks on 35% of resources</a:t>
            </a:r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Production and digitisation-reconstruction of Run2 MC samples</a:t>
            </a:r>
          </a:p>
          <a:p>
            <a:pPr lvl="1"/>
            <a:r>
              <a:rPr lang="en-GB" dirty="0" smtClean="0"/>
              <a:t>Digitisation-reconstruction of 7 </a:t>
            </a:r>
            <a:r>
              <a:rPr lang="en-GB" dirty="0" err="1" smtClean="0"/>
              <a:t>TeV</a:t>
            </a:r>
            <a:r>
              <a:rPr lang="en-GB" dirty="0" smtClean="0"/>
              <a:t> MC for 2011 data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Mainly MC production</a:t>
            </a:r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All experiments are happy with the “best effort” level of support that sites usually provide in this period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1695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task force on multicore deployment approved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Middleware readiness task force is starting its activities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Sites are strongly encouraged to participate to both TFs</a:t>
            </a:r>
          </a:p>
          <a:p>
            <a:r>
              <a:rPr lang="en-GB" dirty="0" smtClean="0"/>
              <a:t>The SL6 task force has completed achieving its goal</a:t>
            </a:r>
          </a:p>
          <a:p>
            <a:r>
              <a:rPr lang="en-GB" dirty="0" smtClean="0"/>
              <a:t>Experiments will run during the end-of-year break with best effort support as usual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WLCG Operations Coordination – A. </a:t>
            </a:r>
            <a:r>
              <a:rPr lang="en-US" dirty="0" err="1"/>
              <a:t>Sciabà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58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New task force on multicore deployment approved</a:t>
            </a:r>
          </a:p>
          <a:p>
            <a:r>
              <a:rPr lang="en-GB" dirty="0" smtClean="0"/>
              <a:t>Mandate</a:t>
            </a:r>
          </a:p>
          <a:p>
            <a:pPr lvl="1"/>
            <a:r>
              <a:rPr lang="en-GB" dirty="0" smtClean="0"/>
              <a:t>Find out how experiments plan to </a:t>
            </a:r>
            <a:r>
              <a:rPr lang="en-GB" dirty="0" smtClean="0">
                <a:solidFill>
                  <a:srgbClr val="FF0000"/>
                </a:solidFill>
              </a:rPr>
              <a:t>request and use </a:t>
            </a:r>
            <a:r>
              <a:rPr lang="en-GB" dirty="0" smtClean="0"/>
              <a:t>multicore resources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Agree</a:t>
            </a:r>
            <a:r>
              <a:rPr lang="en-GB" dirty="0" smtClean="0"/>
              <a:t> on practical multicore resource provisioning </a:t>
            </a:r>
            <a:r>
              <a:rPr lang="en-GB" dirty="0" smtClean="0">
                <a:solidFill>
                  <a:srgbClr val="FF0000"/>
                </a:solidFill>
              </a:rPr>
              <a:t>models</a:t>
            </a:r>
            <a:r>
              <a:rPr lang="en-GB" dirty="0" smtClean="0"/>
              <a:t> for WLCG and </a:t>
            </a:r>
            <a:r>
              <a:rPr lang="en-GB" dirty="0" smtClean="0">
                <a:solidFill>
                  <a:srgbClr val="FF0000"/>
                </a:solidFill>
              </a:rPr>
              <a:t>evaluate</a:t>
            </a:r>
            <a:r>
              <a:rPr lang="en-GB" dirty="0" smtClean="0"/>
              <a:t> them at selected sites with real workflows</a:t>
            </a:r>
          </a:p>
          <a:p>
            <a:pPr lvl="1"/>
            <a:r>
              <a:rPr lang="en-GB" dirty="0" smtClean="0"/>
              <a:t>Define a </a:t>
            </a:r>
            <a:r>
              <a:rPr lang="en-GB" dirty="0" smtClean="0">
                <a:solidFill>
                  <a:srgbClr val="FF0000"/>
                </a:solidFill>
              </a:rPr>
              <a:t>deployment strategy</a:t>
            </a:r>
          </a:p>
          <a:p>
            <a:pPr lvl="1"/>
            <a:r>
              <a:rPr lang="en-GB" dirty="0" smtClean="0"/>
              <a:t>Drive the </a:t>
            </a:r>
            <a:r>
              <a:rPr lang="en-GB" dirty="0" smtClean="0">
                <a:solidFill>
                  <a:srgbClr val="FF0000"/>
                </a:solidFill>
              </a:rPr>
              <a:t>deployment process</a:t>
            </a:r>
          </a:p>
          <a:p>
            <a:r>
              <a:rPr lang="en-GB" dirty="0" smtClean="0"/>
              <a:t>The scope is </a:t>
            </a:r>
            <a:r>
              <a:rPr lang="en-GB" dirty="0" smtClean="0">
                <a:solidFill>
                  <a:srgbClr val="FF0000"/>
                </a:solidFill>
              </a:rPr>
              <a:t>Grid resources</a:t>
            </a:r>
            <a:r>
              <a:rPr lang="en-GB" dirty="0" smtClean="0"/>
              <a:t>, not cloud</a:t>
            </a:r>
          </a:p>
          <a:p>
            <a:pPr lvl="1"/>
            <a:r>
              <a:rPr lang="en-GB" dirty="0" smtClean="0"/>
              <a:t>But interaction with the Cloud WG is highly desirable</a:t>
            </a:r>
          </a:p>
          <a:p>
            <a:r>
              <a:rPr lang="en-GB" dirty="0" smtClean="0"/>
              <a:t>Coordinate also with the Machine/Job features TF</a:t>
            </a:r>
          </a:p>
          <a:p>
            <a:r>
              <a:rPr lang="en-GB" dirty="0" smtClean="0"/>
              <a:t>To be led by </a:t>
            </a:r>
            <a:r>
              <a:rPr lang="en-GB" dirty="0" smtClean="0">
                <a:solidFill>
                  <a:srgbClr val="FF0000"/>
                </a:solidFill>
              </a:rPr>
              <a:t>Alessandra </a:t>
            </a:r>
            <a:r>
              <a:rPr lang="en-GB" dirty="0" err="1" smtClean="0">
                <a:solidFill>
                  <a:srgbClr val="FF0000"/>
                </a:solidFill>
              </a:rPr>
              <a:t>Forti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rgbClr val="FF0000"/>
                </a:solidFill>
              </a:rPr>
              <a:t>Antonio Perez-</a:t>
            </a:r>
            <a:r>
              <a:rPr lang="en-GB" dirty="0" err="1" smtClean="0">
                <a:solidFill>
                  <a:srgbClr val="FF0000"/>
                </a:solidFill>
              </a:rPr>
              <a:t>Calero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25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and future WLCG Operations Coordination meetings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Planning meeting on November 7</a:t>
            </a:r>
            <a:r>
              <a:rPr lang="en-GB" baseline="30000" dirty="0" smtClean="0"/>
              <a:t>th</a:t>
            </a:r>
            <a:endParaRPr lang="en-GB" dirty="0" smtClean="0"/>
          </a:p>
          <a:p>
            <a:r>
              <a:rPr lang="en-GB" dirty="0" smtClean="0"/>
              <a:t>Until March:</a:t>
            </a:r>
          </a:p>
          <a:p>
            <a:pPr lvl="1"/>
            <a:r>
              <a:rPr lang="en-GB" dirty="0" smtClean="0"/>
              <a:t>December 19</a:t>
            </a:r>
          </a:p>
          <a:p>
            <a:pPr lvl="1"/>
            <a:r>
              <a:rPr lang="en-GB" dirty="0" smtClean="0"/>
              <a:t>January 16, 30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February 11: WLCG operations coordination F2F at Pre-GDB</a:t>
            </a:r>
          </a:p>
          <a:p>
            <a:pPr lvl="1"/>
            <a:r>
              <a:rPr lang="en-GB" dirty="0" smtClean="0"/>
              <a:t>February 20</a:t>
            </a:r>
          </a:p>
          <a:p>
            <a:pPr lvl="1"/>
            <a:r>
              <a:rPr lang="en-GB" dirty="0" smtClean="0"/>
              <a:t>March 6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216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News from the planning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Cancelled two TFs previously proposed</a:t>
            </a:r>
          </a:p>
          <a:p>
            <a:pPr lvl="1"/>
            <a:r>
              <a:rPr lang="en-GB" dirty="0" smtClean="0"/>
              <a:t>Data access (e.g. Tier-1 WNs in the OPN): limited interest, significant changes to the site network infrastructure</a:t>
            </a:r>
          </a:p>
          <a:p>
            <a:pPr lvl="2"/>
            <a:r>
              <a:rPr lang="en-GB" dirty="0" smtClean="0"/>
              <a:t>Replaced by a </a:t>
            </a:r>
            <a:r>
              <a:rPr lang="en-GB" dirty="0" smtClean="0">
                <a:hlinkClick r:id="rId2"/>
              </a:rPr>
              <a:t>survey</a:t>
            </a:r>
            <a:r>
              <a:rPr lang="en-GB" dirty="0" smtClean="0"/>
              <a:t> among T1s</a:t>
            </a:r>
          </a:p>
          <a:p>
            <a:pPr lvl="1"/>
            <a:r>
              <a:rPr lang="en-GB" dirty="0" smtClean="0"/>
              <a:t>Dynamic Data Placement: postponed until the development phase is concluded for CMS and </a:t>
            </a:r>
            <a:r>
              <a:rPr lang="en-GB" dirty="0" err="1" smtClean="0"/>
              <a:t>LHCb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374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plans for the next months (1/2)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 smtClean="0"/>
              <a:t>Finish conversion to CVMFS</a:t>
            </a:r>
          </a:p>
          <a:p>
            <a:pPr lvl="1"/>
            <a:r>
              <a:rPr lang="en-GB" dirty="0" smtClean="0"/>
              <a:t>Rationalisation of SAM tests</a:t>
            </a:r>
          </a:p>
          <a:p>
            <a:pPr lvl="2"/>
            <a:r>
              <a:rPr lang="en-GB" dirty="0" err="1" smtClean="0"/>
              <a:t>MonaLISA</a:t>
            </a:r>
            <a:r>
              <a:rPr lang="en-GB" dirty="0" smtClean="0"/>
              <a:t> will inject </a:t>
            </a:r>
            <a:r>
              <a:rPr lang="en-GB" dirty="0" err="1" smtClean="0"/>
              <a:t>xrootd</a:t>
            </a:r>
            <a:r>
              <a:rPr lang="en-GB" dirty="0" smtClean="0"/>
              <a:t> and VOBOX test results into message bus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 smtClean="0"/>
              <a:t>Full reprocessing campaign from April</a:t>
            </a:r>
          </a:p>
          <a:p>
            <a:pPr lvl="1"/>
            <a:r>
              <a:rPr lang="en-GB" dirty="0" smtClean="0"/>
              <a:t>Progress with FAX integration and WebDAV deployment</a:t>
            </a:r>
          </a:p>
          <a:p>
            <a:pPr lvl="1"/>
            <a:r>
              <a:rPr lang="en-GB" dirty="0" smtClean="0"/>
              <a:t>Commission </a:t>
            </a:r>
            <a:r>
              <a:rPr lang="en-GB" dirty="0" err="1" smtClean="0"/>
              <a:t>Rucio</a:t>
            </a:r>
            <a:r>
              <a:rPr lang="en-GB" dirty="0" smtClean="0"/>
              <a:t> with sites</a:t>
            </a:r>
          </a:p>
          <a:p>
            <a:pPr lvl="1"/>
            <a:r>
              <a:rPr lang="en-GB" dirty="0" smtClean="0"/>
              <a:t>Work on cloud benchmarking (with </a:t>
            </a:r>
            <a:r>
              <a:rPr lang="en-GB" dirty="0" err="1" smtClean="0"/>
              <a:t>HammerCloud</a:t>
            </a:r>
            <a:r>
              <a:rPr lang="en-GB" dirty="0" smtClean="0"/>
              <a:t>?) and multicore resources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83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plans (2/2)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CMS</a:t>
            </a:r>
          </a:p>
          <a:p>
            <a:pPr lvl="1"/>
            <a:r>
              <a:rPr lang="en-GB" dirty="0" smtClean="0"/>
              <a:t>Extend multicore testing at sites</a:t>
            </a:r>
          </a:p>
          <a:p>
            <a:pPr lvl="1"/>
            <a:r>
              <a:rPr lang="en-GB" dirty="0" smtClean="0"/>
              <a:t>Complete disk/tape separation (3 T1s done)</a:t>
            </a:r>
          </a:p>
          <a:p>
            <a:pPr lvl="1"/>
            <a:r>
              <a:rPr lang="en-GB" dirty="0" smtClean="0"/>
              <a:t>Continue scale testing of </a:t>
            </a:r>
            <a:r>
              <a:rPr lang="en-GB" dirty="0" err="1" smtClean="0"/>
              <a:t>xrootd</a:t>
            </a:r>
            <a:r>
              <a:rPr lang="en-GB" dirty="0" smtClean="0"/>
              <a:t> federation and deployment of </a:t>
            </a:r>
            <a:r>
              <a:rPr lang="en-GB" dirty="0" err="1" smtClean="0"/>
              <a:t>fallback</a:t>
            </a:r>
            <a:r>
              <a:rPr lang="en-GB" dirty="0" smtClean="0"/>
              <a:t> and remote access</a:t>
            </a:r>
          </a:p>
          <a:p>
            <a:pPr lvl="1"/>
            <a:r>
              <a:rPr lang="en-GB" dirty="0" smtClean="0"/>
              <a:t>Commission Russian T1</a:t>
            </a:r>
          </a:p>
          <a:p>
            <a:r>
              <a:rPr lang="en-GB" dirty="0" err="1" smtClean="0"/>
              <a:t>LHCb</a:t>
            </a:r>
            <a:endParaRPr lang="en-GB" dirty="0"/>
          </a:p>
          <a:p>
            <a:pPr lvl="1"/>
            <a:r>
              <a:rPr lang="en-GB" dirty="0" smtClean="0"/>
              <a:t>Incremental stripping campaign in spring (6-8 weeks)</a:t>
            </a:r>
          </a:p>
          <a:p>
            <a:pPr lvl="1"/>
            <a:r>
              <a:rPr lang="en-GB" dirty="0" smtClean="0"/>
              <a:t>Switch to SL6 as default for user analysis from January</a:t>
            </a:r>
          </a:p>
          <a:p>
            <a:pPr lvl="1"/>
            <a:r>
              <a:rPr lang="en-GB" dirty="0" smtClean="0"/>
              <a:t>Consume </a:t>
            </a:r>
            <a:r>
              <a:rPr lang="en-GB" dirty="0" err="1" smtClean="0"/>
              <a:t>perfSONAR</a:t>
            </a:r>
            <a:r>
              <a:rPr lang="en-GB" dirty="0" smtClean="0"/>
              <a:t> and WLCG monitoring information in DIRAC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442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SL6 task force final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Positive outcome of the task force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92.6% </a:t>
            </a:r>
            <a:r>
              <a:rPr lang="en-GB" dirty="0" smtClean="0"/>
              <a:t>of the resources moved to SL6</a:t>
            </a:r>
          </a:p>
          <a:p>
            <a:pPr lvl="1"/>
            <a:r>
              <a:rPr lang="en-GB" dirty="0" smtClean="0"/>
              <a:t>Creation of WLCG repository</a:t>
            </a:r>
          </a:p>
          <a:p>
            <a:pPr lvl="1"/>
            <a:r>
              <a:rPr lang="en-GB" dirty="0" smtClean="0"/>
              <a:t>Cleaner </a:t>
            </a:r>
            <a:r>
              <a:rPr lang="en-GB" dirty="0" err="1" smtClean="0"/>
              <a:t>HEP_OSlibs</a:t>
            </a:r>
            <a:r>
              <a:rPr lang="en-GB" dirty="0" smtClean="0"/>
              <a:t> RPM</a:t>
            </a:r>
          </a:p>
          <a:p>
            <a:pPr lvl="1"/>
            <a:r>
              <a:rPr lang="en-GB" dirty="0" smtClean="0"/>
              <a:t>EMI-3 WNs tested and usable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15/16</a:t>
            </a:r>
            <a:r>
              <a:rPr lang="en-GB" dirty="0" smtClean="0"/>
              <a:t> T0/1’s done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124/131</a:t>
            </a:r>
            <a:r>
              <a:rPr lang="en-GB" dirty="0" smtClean="0"/>
              <a:t> T2’s done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Thanks to Alessandra and all the TF members!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880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CVMFS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lvl="1" indent="-342900">
              <a:buClr>
                <a:schemeClr val="accent1"/>
              </a:buClr>
            </a:pPr>
            <a:r>
              <a:rPr lang="en-GB" dirty="0" smtClean="0"/>
              <a:t>ALICE</a:t>
            </a:r>
          </a:p>
          <a:p>
            <a:pPr marL="742950" lvl="2" indent="-342900"/>
            <a:r>
              <a:rPr lang="en-GB" dirty="0" smtClean="0"/>
              <a:t>New CVMFS target deadline</a:t>
            </a:r>
            <a:r>
              <a:rPr lang="en-GB" dirty="0"/>
              <a:t>: end of </a:t>
            </a:r>
            <a:r>
              <a:rPr lang="en-GB" dirty="0" smtClean="0"/>
              <a:t>2013</a:t>
            </a:r>
          </a:p>
          <a:p>
            <a:pPr marL="342900" lvl="1" indent="-342900"/>
            <a:r>
              <a:rPr lang="en-GB" dirty="0" smtClean="0"/>
              <a:t>CMS</a:t>
            </a:r>
          </a:p>
          <a:p>
            <a:pPr marL="742950" lvl="2" indent="-342900"/>
            <a:r>
              <a:rPr lang="en-GB" dirty="0" smtClean="0"/>
              <a:t>Only very few sites left!</a:t>
            </a:r>
          </a:p>
          <a:p>
            <a:pPr marL="342900" lvl="1" indent="-342900"/>
            <a:r>
              <a:rPr lang="en-GB" dirty="0" smtClean="0"/>
              <a:t>Some operational issues to be addressed</a:t>
            </a:r>
          </a:p>
          <a:p>
            <a:pPr marL="742950" lvl="2" indent="-342900"/>
            <a:r>
              <a:rPr lang="en-GB" dirty="0" smtClean="0"/>
              <a:t>WN caches becoming stale from time to time, need for better fabric monitoring to spot it</a:t>
            </a:r>
          </a:p>
          <a:p>
            <a:pPr marL="742950" lvl="2" indent="-342900"/>
            <a:r>
              <a:rPr lang="en-GB" dirty="0" smtClean="0"/>
              <a:t>Use a SAM probe (developed by Stefan) to check several aspects of the CVMFS deployment at the site</a:t>
            </a:r>
            <a:endParaRPr lang="en-GB" dirty="0"/>
          </a:p>
          <a:p>
            <a:pPr marL="342900" lvl="1" indent="-342900"/>
            <a:r>
              <a:rPr lang="en-GB" dirty="0" smtClean="0"/>
              <a:t>CVMFS 2.1.15 is the baseline version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Operations Coordination – A. Sciabà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43264"/>
      </p:ext>
    </p:extLst>
  </p:cSld>
  <p:clrMapOvr>
    <a:masterClrMapping/>
  </p:clrMapOvr>
</p:sld>
</file>

<file path=ppt/theme/theme1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21986</TotalTime>
  <Words>1350</Words>
  <Application>Microsoft Office PowerPoint</Application>
  <PresentationFormat>On-screen Show (4:3)</PresentationFormat>
  <Paragraphs>200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Calibri</vt:lpstr>
      <vt:lpstr>News Gothic MT</vt:lpstr>
      <vt:lpstr>Wingdings</vt:lpstr>
      <vt:lpstr>IT Groups</vt:lpstr>
      <vt:lpstr>WLCG Operations Coordination</vt:lpstr>
      <vt:lpstr>Outline</vt:lpstr>
      <vt:lpstr>News</vt:lpstr>
      <vt:lpstr>Recent and future WLCG Operations Coordination meetings</vt:lpstr>
      <vt:lpstr>News from the planning meeting</vt:lpstr>
      <vt:lpstr>Experiment plans for the next months (1/2)</vt:lpstr>
      <vt:lpstr>Experiment plans (2/2)</vt:lpstr>
      <vt:lpstr>SL6 task force final report</vt:lpstr>
      <vt:lpstr>CVMFS</vt:lpstr>
      <vt:lpstr>gLExec</vt:lpstr>
      <vt:lpstr>SHA-2</vt:lpstr>
      <vt:lpstr>perfSONAR</vt:lpstr>
      <vt:lpstr>FTS-3</vt:lpstr>
      <vt:lpstr>Tracking tools evolution</vt:lpstr>
      <vt:lpstr>Xrootd</vt:lpstr>
      <vt:lpstr>Machine/job features</vt:lpstr>
      <vt:lpstr>IPv6</vt:lpstr>
      <vt:lpstr>WMS decommissioning</vt:lpstr>
      <vt:lpstr>Other task force news</vt:lpstr>
      <vt:lpstr>Experiment plans for the Christmas break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 Noble</dc:creator>
  <cp:lastModifiedBy>Andrea Sciaba</cp:lastModifiedBy>
  <cp:revision>188</cp:revision>
  <dcterms:created xsi:type="dcterms:W3CDTF">2013-05-06T12:43:53Z</dcterms:created>
  <dcterms:modified xsi:type="dcterms:W3CDTF">2013-12-11T10:29:31Z</dcterms:modified>
</cp:coreProperties>
</file>