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80" r:id="rId4"/>
    <p:sldId id="281" r:id="rId5"/>
    <p:sldId id="282" r:id="rId6"/>
    <p:sldId id="278" r:id="rId7"/>
    <p:sldId id="275" r:id="rId8"/>
    <p:sldId id="279" r:id="rId9"/>
    <p:sldId id="276" r:id="rId10"/>
    <p:sldId id="269" r:id="rId11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C0D0FC"/>
    <a:srgbClr val="00FF00"/>
    <a:srgbClr val="FF0000"/>
    <a:srgbClr val="D1D7F3"/>
    <a:srgbClr val="CCFFFF"/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85258" autoAdjust="0"/>
  </p:normalViewPr>
  <p:slideViewPr>
    <p:cSldViewPr snapToGrid="0">
      <p:cViewPr varScale="1">
        <p:scale>
          <a:sx n="89" d="100"/>
          <a:sy n="89" d="100"/>
        </p:scale>
        <p:origin x="-113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70" y="-108"/>
      </p:cViewPr>
      <p:guideLst>
        <p:guide orient="horz" pos="3126"/>
        <p:guide pos="210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3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4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5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01F32A21-457B-4351-B5D9-E2AD6A2F1D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191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6125"/>
            <a:ext cx="496411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435B006A-6A85-44B2-A87D-8A7987A36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5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1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9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6640965" y="4530324"/>
            <a:ext cx="1490210" cy="792000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Line 1168"/>
          <p:cNvSpPr>
            <a:spLocks noChangeShapeType="1"/>
          </p:cNvSpPr>
          <p:nvPr userDrawn="1"/>
        </p:nvSpPr>
        <p:spPr bwMode="ltGray">
          <a:xfrm>
            <a:off x="0" y="3051175"/>
            <a:ext cx="51482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8" name="Picture 7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4476750"/>
            <a:ext cx="97948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1069671" y="1671328"/>
            <a:ext cx="7020000" cy="1224000"/>
          </a:xfrm>
        </p:spPr>
        <p:txBody>
          <a:bodyPr anchor="ctr"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3210106"/>
            <a:ext cx="7020000" cy="212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422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4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68" name="Picture 7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87" y="4518739"/>
            <a:ext cx="979488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1619250"/>
            <a:ext cx="7020000" cy="3714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  <p:pic>
        <p:nvPicPr>
          <p:cNvPr id="69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6611370" y="4550570"/>
            <a:ext cx="149021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75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1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7" name="Rectangle 76"/>
          <p:cNvSpPr>
            <a:spLocks noChangeArrowheads="1"/>
          </p:cNvSpPr>
          <p:nvPr/>
        </p:nvSpPr>
        <p:spPr bwMode="auto">
          <a:xfrm>
            <a:off x="0" y="1268413"/>
            <a:ext cx="9144000" cy="144462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8" name="Rectangle 72"/>
          <p:cNvSpPr>
            <a:spLocks noChangeArrowheads="1"/>
          </p:cNvSpPr>
          <p:nvPr/>
        </p:nvSpPr>
        <p:spPr bwMode="auto">
          <a:xfrm>
            <a:off x="0" y="1268413"/>
            <a:ext cx="609600" cy="40655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9" name="Rectangle 74"/>
          <p:cNvSpPr>
            <a:spLocks noChangeArrowheads="1"/>
          </p:cNvSpPr>
          <p:nvPr/>
        </p:nvSpPr>
        <p:spPr bwMode="auto">
          <a:xfrm>
            <a:off x="8839200" y="1268413"/>
            <a:ext cx="304800" cy="14747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1030" name="Group 3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076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7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8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9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0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1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2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3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4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5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6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7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8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9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0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1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2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3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4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5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6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7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1046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047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8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9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0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1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2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3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4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5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6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7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8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9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0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1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2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3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4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5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6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7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8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9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0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1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2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3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4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5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1031" name="Rectangle 57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2" name="Line 58"/>
          <p:cNvSpPr>
            <a:spLocks noChangeShapeType="1"/>
          </p:cNvSpPr>
          <p:nvPr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3" name="Line 60"/>
          <p:cNvSpPr>
            <a:spLocks noChangeShapeType="1"/>
          </p:cNvSpPr>
          <p:nvPr/>
        </p:nvSpPr>
        <p:spPr bwMode="ltGray">
          <a:xfrm flipH="1">
            <a:off x="414338" y="1220788"/>
            <a:ext cx="17843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4" name="Line 61"/>
          <p:cNvSpPr>
            <a:spLocks noChangeShapeType="1"/>
          </p:cNvSpPr>
          <p:nvPr/>
        </p:nvSpPr>
        <p:spPr bwMode="ltGray">
          <a:xfrm>
            <a:off x="608013" y="1023938"/>
            <a:ext cx="0" cy="24225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5" name="Arc 62"/>
          <p:cNvSpPr>
            <a:spLocks/>
          </p:cNvSpPr>
          <p:nvPr/>
        </p:nvSpPr>
        <p:spPr bwMode="ltGray">
          <a:xfrm flipH="1">
            <a:off x="512763" y="1123950"/>
            <a:ext cx="192087" cy="193675"/>
          </a:xfrm>
          <a:custGeom>
            <a:avLst/>
            <a:gdLst>
              <a:gd name="T0" fmla="*/ 2147483647 w 43195"/>
              <a:gd name="T1" fmla="*/ 0 h 43164"/>
              <a:gd name="T2" fmla="*/ 0 w 43195"/>
              <a:gd name="T3" fmla="*/ 2147483647 h 43164"/>
              <a:gd name="T4" fmla="*/ 2147483647 w 43195"/>
              <a:gd name="T5" fmla="*/ 2147483647 h 4316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64" fill="none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</a:path>
              <a:path w="43195" h="43164" stroke="0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  <a:lnTo>
                  <a:pt x="21595" y="21564"/>
                </a:lnTo>
                <a:lnTo>
                  <a:pt x="22844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6" name="Text Box 73"/>
          <p:cNvSpPr txBox="1">
            <a:spLocks noChangeArrowheads="1"/>
          </p:cNvSpPr>
          <p:nvPr/>
        </p:nvSpPr>
        <p:spPr bwMode="auto">
          <a:xfrm rot="-5400000">
            <a:off x="-1246981" y="2623344"/>
            <a:ext cx="3074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Institute of Experimental and Applied Physics</a:t>
            </a:r>
          </a:p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Czech Technical University in Prague</a:t>
            </a:r>
            <a:endParaRPr lang="cs-CZ" sz="900" b="1" dirty="0" smtClean="0">
              <a:solidFill>
                <a:srgbClr val="8797DD"/>
              </a:solidFill>
            </a:endParaRPr>
          </a:p>
        </p:txBody>
      </p:sp>
      <p:sp>
        <p:nvSpPr>
          <p:cNvPr id="1040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19075"/>
            <a:ext cx="6400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Klepnutím</a:t>
            </a:r>
            <a:r>
              <a:rPr lang="en-US" noProof="0" dirty="0" smtClean="0"/>
              <a:t> </a:t>
            </a:r>
            <a:r>
              <a:rPr lang="en-US" noProof="0" dirty="0" err="1" smtClean="0"/>
              <a:t>lze</a:t>
            </a:r>
            <a:r>
              <a:rPr lang="en-US" noProof="0" dirty="0" smtClean="0"/>
              <a:t> </a:t>
            </a:r>
            <a:r>
              <a:rPr lang="en-US" noProof="0" dirty="0" err="1" smtClean="0"/>
              <a:t>upravit</a:t>
            </a:r>
            <a:r>
              <a:rPr lang="en-US" noProof="0" dirty="0" smtClean="0"/>
              <a:t> </a:t>
            </a:r>
            <a:r>
              <a:rPr lang="en-US" noProof="0" dirty="0" err="1" smtClean="0"/>
              <a:t>styl</a:t>
            </a:r>
            <a:r>
              <a:rPr lang="en-US" noProof="0" dirty="0" smtClean="0"/>
              <a:t> </a:t>
            </a:r>
            <a:r>
              <a:rPr lang="en-US" noProof="0" dirty="0" err="1" smtClean="0"/>
              <a:t>předlohy</a:t>
            </a:r>
            <a:r>
              <a:rPr lang="en-US" noProof="0" dirty="0" smtClean="0"/>
              <a:t> </a:t>
            </a:r>
            <a:r>
              <a:rPr lang="en-US" noProof="0" dirty="0" err="1" smtClean="0"/>
              <a:t>nadpisů</a:t>
            </a:r>
            <a:r>
              <a:rPr lang="en-US" noProof="0" dirty="0" smtClean="0"/>
              <a:t>.</a:t>
            </a:r>
          </a:p>
        </p:txBody>
      </p:sp>
      <p:pic>
        <p:nvPicPr>
          <p:cNvPr id="1038" name="Picture 79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50" y="19685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68"/>
          <p:cNvSpPr>
            <a:spLocks noGrp="1" noChangeArrowheads="1"/>
          </p:cNvSpPr>
          <p:nvPr>
            <p:ph type="dt" sz="half" idx="2"/>
          </p:nvPr>
        </p:nvSpPr>
        <p:spPr>
          <a:xfrm>
            <a:off x="622300" y="6475413"/>
            <a:ext cx="1212850" cy="234950"/>
          </a:xfrm>
          <a:prstGeom prst="rect">
            <a:avLst/>
          </a:prstGeo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7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2449513" y="6475413"/>
            <a:ext cx="4867275" cy="233362"/>
          </a:xfrm>
          <a:prstGeom prst="rect">
            <a:avLst/>
          </a:prstGeom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7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1588" y="6500813"/>
            <a:ext cx="1209675" cy="219075"/>
          </a:xfrm>
          <a:prstGeom prst="rect">
            <a:avLst/>
          </a:prstGeom>
          <a:ln/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1A33111B-5CC4-456E-9191-DDDF45A10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44" name="Zástupný symbol pro text 4"/>
          <p:cNvSpPr>
            <a:spLocks noGrp="1"/>
          </p:cNvSpPr>
          <p:nvPr>
            <p:ph type="body" idx="1"/>
          </p:nvPr>
        </p:nvSpPr>
        <p:spPr bwMode="auto">
          <a:xfrm>
            <a:off x="669925" y="1370013"/>
            <a:ext cx="80994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pic>
        <p:nvPicPr>
          <p:cNvPr id="78" name="Picture 2" descr="ecap pp folge bc 27_2_08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4" t="4590" r="1945" b="81336"/>
          <a:stretch/>
        </p:blipFill>
        <p:spPr bwMode="auto">
          <a:xfrm>
            <a:off x="7542709" y="172426"/>
            <a:ext cx="677366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375"/>
            <a:ext cx="647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Obrázek 73" descr="ATLAS_LOGO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09" y="400050"/>
            <a:ext cx="64293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59" r:id="rId2"/>
    <p:sldLayoutId id="2147484363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q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97155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w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dent.web.cern.ch/ardent/ardent.php?link=esr09-logbook" TargetMode="External"/><Relationship Id="rId2" Type="http://schemas.openxmlformats.org/officeDocument/2006/relationships/hyperlink" Target="https://ardent.web.cern.ch/ardent/ardent.php?link=esr0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dent.web.cern.ch/ardent/ardent.php?link=dissemination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Activities within the ARDENT-project: November 2012 – June 2013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Benedikt Bergmann </a:t>
            </a:r>
          </a:p>
          <a:p>
            <a:pPr>
              <a:defRPr/>
            </a:pPr>
            <a:r>
              <a:rPr lang="cs-CZ" sz="1200" baseline="30000" dirty="0"/>
              <a:t> </a:t>
            </a:r>
            <a:r>
              <a:rPr lang="en-US" sz="1200" b="0" i="1" dirty="0"/>
              <a:t>Institute of </a:t>
            </a:r>
            <a:r>
              <a:rPr lang="en-US" sz="1200" b="0" i="1" dirty="0" smtClean="0"/>
              <a:t>Experimental </a:t>
            </a:r>
            <a:r>
              <a:rPr lang="en-US" sz="1200" b="0" i="1" dirty="0"/>
              <a:t>and Applied Physics, C</a:t>
            </a:r>
            <a:r>
              <a:rPr lang="cs-CZ" sz="1200" b="0" i="1" dirty="0"/>
              <a:t>zech Technical University in </a:t>
            </a:r>
            <a:r>
              <a:rPr lang="en-US" sz="1200" b="0" i="1" dirty="0"/>
              <a:t>Prague,</a:t>
            </a:r>
            <a:r>
              <a:rPr lang="cs-CZ" sz="1200" b="0" i="1" dirty="0"/>
              <a:t> </a:t>
            </a:r>
            <a:r>
              <a:rPr lang="en-US" sz="1200" b="0" i="1" dirty="0"/>
              <a:t>Czech </a:t>
            </a:r>
            <a:r>
              <a:rPr lang="en-US" sz="1200" b="0" i="1" dirty="0" smtClean="0"/>
              <a:t>Republic</a:t>
            </a:r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endParaRPr lang="de-DE" sz="1200" b="0" i="1" dirty="0"/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endParaRPr lang="de-DE" sz="1200" b="0" i="1" dirty="0"/>
          </a:p>
          <a:p>
            <a:pPr>
              <a:defRPr/>
            </a:pPr>
            <a:endParaRPr lang="de-DE" sz="1200" b="0" i="1" dirty="0" smtClean="0"/>
          </a:p>
          <a:p>
            <a:pPr>
              <a:defRPr/>
            </a:pPr>
            <a:r>
              <a:rPr lang="cs-CZ" sz="1200" b="0" i="1" dirty="0" smtClean="0"/>
              <a:t>CERN</a:t>
            </a:r>
            <a:r>
              <a:rPr lang="de-DE" sz="1200" b="0" i="1" dirty="0" smtClean="0"/>
              <a:t> - </a:t>
            </a:r>
            <a:r>
              <a:rPr lang="cs-CZ" sz="1200" b="0" i="1" dirty="0" smtClean="0"/>
              <a:t>06</a:t>
            </a:r>
            <a:r>
              <a:rPr lang="de-DE" sz="1200" b="0" i="1" dirty="0" smtClean="0"/>
              <a:t>/</a:t>
            </a:r>
            <a:r>
              <a:rPr lang="cs-CZ" sz="1200" b="0" i="1" dirty="0" smtClean="0"/>
              <a:t>13</a:t>
            </a:r>
            <a:r>
              <a:rPr lang="de-DE" sz="1200" b="0" i="1" dirty="0" smtClean="0"/>
              <a:t>/1</a:t>
            </a:r>
            <a:r>
              <a:rPr lang="cs-CZ" sz="1200" b="0" i="1" dirty="0" smtClean="0"/>
              <a:t>3</a:t>
            </a:r>
            <a:endParaRPr lang="cs-CZ" sz="1200" b="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841" y="3802879"/>
            <a:ext cx="2267717" cy="169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Thank you for your attention!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567" y="3884356"/>
            <a:ext cx="2267717" cy="169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1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Experimental Activities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Measurement at CMI (Czech Metrological Institute) with TPX device in different neutron fields (AmBe, Cf-252)</a:t>
            </a:r>
          </a:p>
          <a:p>
            <a:endParaRPr lang="cs-CZ" dirty="0" smtClean="0"/>
          </a:p>
          <a:p>
            <a:r>
              <a:rPr lang="cs-CZ" dirty="0" smtClean="0"/>
              <a:t>LANSCE (Los Alamos Neutron Science Center) </a:t>
            </a:r>
            <a:r>
              <a:rPr lang="cs-CZ" dirty="0" smtClean="0"/>
              <a:t>neutron spallation </a:t>
            </a:r>
            <a:r>
              <a:rPr lang="cs-CZ" dirty="0" smtClean="0"/>
              <a:t>source </a:t>
            </a:r>
          </a:p>
          <a:p>
            <a:pPr lvl="1"/>
            <a:r>
              <a:rPr lang="cs-CZ" dirty="0" smtClean="0"/>
              <a:t>Using Time-of-Arrival Mode of TPX to apply Time-of-Flight technique</a:t>
            </a:r>
          </a:p>
          <a:p>
            <a:pPr lvl="1"/>
            <a:r>
              <a:rPr lang="cs-CZ" dirty="0" smtClean="0"/>
              <a:t>See following slides</a:t>
            </a:r>
          </a:p>
          <a:p>
            <a:pPr lvl="1"/>
            <a:r>
              <a:rPr lang="cs-CZ" dirty="0" smtClean="0"/>
              <a:t>Results will be </a:t>
            </a:r>
            <a:r>
              <a:rPr lang="cs-CZ" dirty="0" smtClean="0"/>
              <a:t>presented </a:t>
            </a:r>
            <a:r>
              <a:rPr lang="cs-CZ" dirty="0" smtClean="0"/>
              <a:t>at IWoRiD</a:t>
            </a:r>
          </a:p>
          <a:p>
            <a:endParaRPr lang="cs-CZ" dirty="0" smtClean="0"/>
          </a:p>
          <a:p>
            <a:r>
              <a:rPr lang="cs-CZ" dirty="0" smtClean="0"/>
              <a:t>Calibration of TPX device at Van-de-Graaff accelerator in Prague (14MeV neutrons)</a:t>
            </a:r>
          </a:p>
          <a:p>
            <a:endParaRPr lang="cs-CZ" dirty="0" smtClean="0"/>
          </a:p>
          <a:p>
            <a:r>
              <a:rPr lang="cs-CZ" dirty="0" smtClean="0"/>
              <a:t>Exposure of TPX to different radiation fields with well defined dose rates at SURO (National Radiation Protection Institute) in Prag</a:t>
            </a:r>
          </a:p>
          <a:p>
            <a:endParaRPr lang="cs-CZ" dirty="0" smtClean="0"/>
          </a:p>
          <a:p>
            <a:r>
              <a:rPr lang="cs-CZ" dirty="0" smtClean="0"/>
              <a:t>Measurement in proton fields with different energies at DKFZ (German Center for Cancer Research) in Heidelberg</a:t>
            </a:r>
          </a:p>
          <a:p>
            <a:pPr lvl="1"/>
            <a:r>
              <a:rPr lang="cs-CZ" dirty="0" smtClean="0"/>
              <a:t>TPX was perpendicular irradiated with monoenergetic protons (energies 48MeV, 150MeV and 221MeV)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marL="431800" lvl="1" indent="0">
              <a:buNone/>
            </a:pPr>
            <a:endParaRPr lang="cs-CZ" dirty="0" smtClean="0"/>
          </a:p>
          <a:p>
            <a:pPr lvl="1"/>
            <a:endParaRPr lang="cs-CZ" dirty="0" smtClean="0"/>
          </a:p>
          <a:p>
            <a:pPr marL="431800" lvl="1" indent="0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76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155848" y="3628020"/>
            <a:ext cx="2992937" cy="2880000"/>
            <a:chOff x="1155848" y="3628020"/>
            <a:chExt cx="2992937" cy="288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5848" y="3628020"/>
              <a:ext cx="2992937" cy="2880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897025" y="4255808"/>
              <a:ext cx="717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PE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99047" y="4972228"/>
              <a:ext cx="881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PE+Al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43658" y="5451231"/>
              <a:ext cx="521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Al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15385" y="5909444"/>
              <a:ext cx="1486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uncovered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57359" y="4962258"/>
              <a:ext cx="881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LiF+Al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2816" y="4319687"/>
              <a:ext cx="572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>
                  <a:solidFill>
                    <a:srgbClr val="000000"/>
                  </a:solidFill>
                </a:rPr>
                <a:t>LiF</a:t>
              </a:r>
              <a:endParaRPr lang="cs-CZ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LANSCE – Los Alamos Neutron Science Center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4816883" cy="1807115"/>
          </a:xfrm>
        </p:spPr>
        <p:txBody>
          <a:bodyPr/>
          <a:lstStyle/>
          <a:p>
            <a:r>
              <a:rPr lang="cs-CZ" dirty="0" smtClean="0"/>
              <a:t>Neutron beam from spallation source:</a:t>
            </a:r>
          </a:p>
          <a:p>
            <a:pPr lvl="1"/>
            <a:r>
              <a:rPr lang="cs-CZ" dirty="0" smtClean="0"/>
              <a:t>Pulsed beam with repetition rate 1.8µs (micropulses)</a:t>
            </a:r>
          </a:p>
          <a:p>
            <a:pPr lvl="1"/>
            <a:r>
              <a:rPr lang="cs-CZ" dirty="0" smtClean="0"/>
              <a:t>Kinetic neutron energies up to 800MeV</a:t>
            </a:r>
          </a:p>
          <a:p>
            <a:pPr lvl="1"/>
            <a:r>
              <a:rPr lang="cs-CZ" dirty="0" smtClean="0"/>
              <a:t>Reference neutron fluence was provided by a fission chamber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56" y="1235264"/>
            <a:ext cx="3992845" cy="1944000"/>
          </a:xfrm>
          <a:prstGeom prst="rect">
            <a:avLst/>
          </a:prstGeom>
        </p:spPr>
      </p:pic>
      <p:sp>
        <p:nvSpPr>
          <p:cNvPr id="10" name="Text Placeholder 2"/>
          <p:cNvSpPr txBox="1">
            <a:spLocks/>
          </p:cNvSpPr>
          <p:nvPr/>
        </p:nvSpPr>
        <p:spPr bwMode="auto">
          <a:xfrm>
            <a:off x="675118" y="3179490"/>
            <a:ext cx="7819403" cy="302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cs-CZ" kern="0" dirty="0" smtClean="0"/>
              <a:t>TPX-detector with conversion layers for enhanced neutron detection</a:t>
            </a:r>
          </a:p>
          <a:p>
            <a:pPr lvl="1"/>
            <a:r>
              <a:rPr lang="cs-CZ" kern="0" dirty="0" smtClean="0"/>
              <a:t>Time-of-Arrival mode permitted application of the Time-of-Flight technique</a:t>
            </a:r>
          </a:p>
          <a:p>
            <a:endParaRPr lang="cs-CZ" kern="0" dirty="0" smtClean="0"/>
          </a:p>
          <a:p>
            <a:endParaRPr lang="cs-CZ" kern="0" dirty="0" smtClean="0"/>
          </a:p>
          <a:p>
            <a:endParaRPr lang="cs-CZ" kern="0" dirty="0" smtClean="0"/>
          </a:p>
          <a:p>
            <a:endParaRPr lang="cs-CZ" kern="0" dirty="0" smtClean="0"/>
          </a:p>
          <a:p>
            <a:pPr lvl="1"/>
            <a:endParaRPr lang="cs-CZ" kern="0" dirty="0" smtClean="0"/>
          </a:p>
          <a:p>
            <a:pPr lvl="1"/>
            <a:endParaRPr lang="cs-CZ" kern="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92" y="4014432"/>
            <a:ext cx="3544629" cy="210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1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LANSCE – Neutron </a:t>
            </a:r>
            <a:r>
              <a:rPr lang="cs-CZ" sz="2800" dirty="0" smtClean="0"/>
              <a:t>Detection </a:t>
            </a:r>
            <a:r>
              <a:rPr lang="cs-CZ" sz="2800" dirty="0"/>
              <a:t>E</a:t>
            </a:r>
            <a:r>
              <a:rPr lang="cs-CZ" sz="2800" dirty="0" smtClean="0"/>
              <a:t>fficiency </a:t>
            </a:r>
            <a:r>
              <a:rPr lang="cs-CZ" sz="2800" dirty="0" smtClean="0"/>
              <a:t>over </a:t>
            </a:r>
            <a:r>
              <a:rPr lang="cs-CZ" sz="2800" dirty="0" smtClean="0"/>
              <a:t>Energy </a:t>
            </a:r>
            <a:r>
              <a:rPr lang="cs-CZ" sz="2800" dirty="0" smtClean="0"/>
              <a:t>for </a:t>
            </a:r>
            <a:r>
              <a:rPr lang="cs-CZ" sz="2800" dirty="0" smtClean="0"/>
              <a:t>Different </a:t>
            </a:r>
            <a:r>
              <a:rPr lang="cs-CZ" sz="2800" dirty="0"/>
              <a:t>R</a:t>
            </a:r>
            <a:r>
              <a:rPr lang="cs-CZ" sz="2800" dirty="0" smtClean="0"/>
              <a:t>egions</a:t>
            </a:r>
            <a:endParaRPr lang="cs-CZ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Pattern recognition tool identified clusters and put them into different categories:</a:t>
            </a:r>
          </a:p>
          <a:p>
            <a:pPr lvl="1"/>
            <a:r>
              <a:rPr lang="cs-CZ" dirty="0" smtClean="0"/>
              <a:t>Neutrons are detected as “High Energy Transfer Particles“, i.e. “Heavy </a:t>
            </a:r>
            <a:r>
              <a:rPr lang="cs-CZ" dirty="0" smtClean="0"/>
              <a:t>Blobs</a:t>
            </a:r>
            <a:r>
              <a:rPr lang="cs-CZ" dirty="0" smtClean="0"/>
              <a:t>“ </a:t>
            </a:r>
            <a:r>
              <a:rPr lang="cs-CZ" dirty="0" smtClean="0"/>
              <a:t>(big clusters with rounded shapes) or “Heavy </a:t>
            </a:r>
            <a:r>
              <a:rPr lang="cs-CZ" dirty="0" smtClean="0"/>
              <a:t>Tracks</a:t>
            </a:r>
            <a:r>
              <a:rPr lang="cs-CZ" dirty="0" smtClean="0"/>
              <a:t>“ (big clusters with elliptical shapes) due to recoiled protons below PE and/or reactions in the Silicon itself</a:t>
            </a:r>
          </a:p>
          <a:p>
            <a:pPr marL="431800" lvl="1" indent="0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2" r="4607"/>
          <a:stretch/>
        </p:blipFill>
        <p:spPr>
          <a:xfrm>
            <a:off x="685279" y="2315908"/>
            <a:ext cx="8080425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1"/>
          <a:stretch/>
        </p:blipFill>
        <p:spPr>
          <a:xfrm>
            <a:off x="615301" y="2097524"/>
            <a:ext cx="8215240" cy="43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Neutron Detection Efficiency - Comparison with simulation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Measured neutron detection efficiency important input/verification for the simulation over a wide energy range </a:t>
            </a:r>
            <a:endParaRPr lang="cs-CZ" dirty="0" smtClean="0"/>
          </a:p>
          <a:p>
            <a:r>
              <a:rPr lang="cs-CZ" dirty="0" smtClean="0"/>
              <a:t>Maxmium deviation ~30%</a:t>
            </a:r>
          </a:p>
          <a:p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Conferences, workshops and presentations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1st </a:t>
            </a:r>
            <a:r>
              <a:rPr lang="cs-CZ" dirty="0"/>
              <a:t>Annual ARDENT workshop in </a:t>
            </a:r>
            <a:r>
              <a:rPr lang="cs-CZ" dirty="0" smtClean="0"/>
              <a:t>Vienna:</a:t>
            </a:r>
          </a:p>
          <a:p>
            <a:pPr lvl="1"/>
            <a:r>
              <a:rPr lang="cs-CZ" dirty="0" smtClean="0"/>
              <a:t>“</a:t>
            </a:r>
            <a:r>
              <a:rPr lang="cs-CZ" dirty="0"/>
              <a:t>Inroductory presentation</a:t>
            </a:r>
            <a:r>
              <a:rPr lang="cs-CZ" dirty="0" smtClean="0"/>
              <a:t>“</a:t>
            </a:r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MPX </a:t>
            </a:r>
            <a:r>
              <a:rPr lang="cs-CZ" dirty="0"/>
              <a:t>meeting </a:t>
            </a:r>
            <a:r>
              <a:rPr lang="cs-CZ" dirty="0" smtClean="0"/>
              <a:t>CERN:</a:t>
            </a:r>
          </a:p>
          <a:p>
            <a:pPr lvl="1"/>
            <a:r>
              <a:rPr lang="cs-CZ" dirty="0" smtClean="0"/>
              <a:t>“The </a:t>
            </a:r>
            <a:r>
              <a:rPr lang="cs-CZ" dirty="0"/>
              <a:t>ARDENT project and MPX detectors</a:t>
            </a:r>
            <a:r>
              <a:rPr lang="cs-CZ" dirty="0" smtClean="0"/>
              <a:t>“</a:t>
            </a:r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ECAP </a:t>
            </a:r>
            <a:r>
              <a:rPr lang="cs-CZ" dirty="0"/>
              <a:t>Seminar in </a:t>
            </a:r>
            <a:r>
              <a:rPr lang="cs-CZ" dirty="0" smtClean="0"/>
              <a:t>Erlangen:</a:t>
            </a:r>
          </a:p>
          <a:p>
            <a:pPr lvl="1"/>
            <a:r>
              <a:rPr lang="cs-CZ" dirty="0" smtClean="0"/>
              <a:t>“The </a:t>
            </a:r>
            <a:r>
              <a:rPr lang="cs-CZ" dirty="0"/>
              <a:t>ARDENT Project and Neutron Detection with TPX Detctors</a:t>
            </a:r>
            <a:r>
              <a:rPr lang="cs-CZ" dirty="0" smtClean="0"/>
              <a:t>“</a:t>
            </a:r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Tagung </a:t>
            </a:r>
            <a:r>
              <a:rPr lang="cs-CZ" dirty="0"/>
              <a:t>der Deutschen Physikalischen Gesellschaft (= </a:t>
            </a:r>
            <a:r>
              <a:rPr lang="cs-CZ" dirty="0" smtClean="0"/>
              <a:t>Annual Conference </a:t>
            </a:r>
            <a:r>
              <a:rPr lang="cs-CZ" dirty="0"/>
              <a:t>of </a:t>
            </a:r>
            <a:r>
              <a:rPr lang="cs-CZ" dirty="0" smtClean="0"/>
              <a:t>the </a:t>
            </a:r>
            <a:r>
              <a:rPr lang="cs-CZ" dirty="0"/>
              <a:t>German Physical Society) in </a:t>
            </a:r>
            <a:r>
              <a:rPr lang="cs-CZ" dirty="0" smtClean="0"/>
              <a:t>Dresden:</a:t>
            </a:r>
          </a:p>
          <a:p>
            <a:pPr lvl="1"/>
            <a:r>
              <a:rPr lang="cs-CZ" dirty="0" smtClean="0"/>
              <a:t>“</a:t>
            </a:r>
            <a:r>
              <a:rPr lang="de-DE" dirty="0"/>
              <a:t>Studies on Activation in the ATLAS cavern with MPX Detectors</a:t>
            </a:r>
            <a:r>
              <a:rPr lang="cs-CZ" dirty="0" smtClean="0"/>
              <a:t>“ (see next slide)</a:t>
            </a:r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Joint International Workshop on Off-Site Gamma Dose Rate and Ground </a:t>
            </a:r>
            <a:r>
              <a:rPr lang="cs-CZ" dirty="0" smtClean="0"/>
              <a:t>Contamination </a:t>
            </a:r>
            <a:r>
              <a:rPr lang="cs-CZ" dirty="0" smtClean="0"/>
              <a:t>Measurements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Reports </a:t>
            </a:r>
            <a:r>
              <a:rPr lang="cs-CZ" dirty="0"/>
              <a:t>and presentations in the restricted weekly meeting of  ATLAS MPX detector group: access to the presentations can be given by request!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8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" r="8408"/>
          <a:stretch/>
        </p:blipFill>
        <p:spPr>
          <a:xfrm>
            <a:off x="622226" y="1991618"/>
            <a:ext cx="8325050" cy="46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Studies on Activation in the ATLAS cavern with MPX </a:t>
            </a:r>
            <a:r>
              <a:rPr lang="de-DE" sz="2800" dirty="0" smtClean="0"/>
              <a:t>Detectors</a:t>
            </a:r>
            <a:r>
              <a:rPr lang="cs-CZ" sz="2800" dirty="0" smtClean="0"/>
              <a:t> – Measured Count Rates and Modelled Activation</a:t>
            </a:r>
            <a:endParaRPr lang="cs-CZ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r>
              <a:rPr lang="cs-CZ" dirty="0" smtClean="0"/>
              <a:t>Contribution of the count rate due to activation</a:t>
            </a:r>
          </a:p>
          <a:p>
            <a:pPr lvl="1"/>
            <a:r>
              <a:rPr lang="cs-CZ" dirty="0"/>
              <a:t>D</a:t>
            </a:r>
            <a:r>
              <a:rPr lang="cs-CZ" dirty="0" smtClean="0"/>
              <a:t>uring collisions ~1%</a:t>
            </a:r>
          </a:p>
          <a:p>
            <a:pPr lvl="1"/>
            <a:r>
              <a:rPr lang="cs-CZ" dirty="0" smtClean="0"/>
              <a:t>After collision: 100%</a:t>
            </a:r>
            <a:endParaRPr lang="cs-CZ" dirty="0"/>
          </a:p>
        </p:txBody>
      </p:sp>
      <p:sp>
        <p:nvSpPr>
          <p:cNvPr id="8" name="TextBox 7"/>
          <p:cNvSpPr txBox="1"/>
          <p:nvPr/>
        </p:nvSpPr>
        <p:spPr>
          <a:xfrm>
            <a:off x="5873876" y="5691525"/>
            <a:ext cx="307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Measured count rates</a:t>
            </a:r>
          </a:p>
          <a:p>
            <a:r>
              <a:rPr lang="de-DE" sz="1600" dirty="0" smtClean="0">
                <a:solidFill>
                  <a:schemeClr val="bg2">
                    <a:lumMod val="50000"/>
                  </a:schemeClr>
                </a:solidFill>
              </a:rPr>
              <a:t>Estimated activation count rate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Other Training and Activities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Czech language training</a:t>
            </a:r>
          </a:p>
          <a:p>
            <a:pPr lvl="1"/>
            <a:r>
              <a:rPr lang="cs-CZ" dirty="0" smtClean="0"/>
              <a:t>4.5 hours once a week! </a:t>
            </a:r>
          </a:p>
          <a:p>
            <a:endParaRPr lang="cs-CZ" dirty="0" smtClean="0"/>
          </a:p>
          <a:p>
            <a:r>
              <a:rPr lang="cs-CZ" dirty="0" smtClean="0"/>
              <a:t>Training and test on management and radiation safety at Los Alamos Neutron Science Center</a:t>
            </a:r>
          </a:p>
          <a:p>
            <a:endParaRPr lang="cs-CZ" dirty="0"/>
          </a:p>
          <a:p>
            <a:r>
              <a:rPr lang="cs-CZ" dirty="0" smtClean="0"/>
              <a:t>Working on a publication together with Dr. Thilo Michel (University Erlangen)</a:t>
            </a:r>
          </a:p>
          <a:p>
            <a:pPr lvl="1"/>
            <a:r>
              <a:rPr lang="cs-CZ" dirty="0" smtClean="0"/>
              <a:t>“Measurement of the double K-Shell vacancy creation probability in the electron capture decay of Fe-55 with a photon counting pixel detector“</a:t>
            </a:r>
          </a:p>
          <a:p>
            <a:pPr lvl="1"/>
            <a:r>
              <a:rPr lang="cs-CZ" dirty="0" smtClean="0"/>
              <a:t>Expected to be finished soon!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See also: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ardent.web.cern.ch/ardent/ardent.php?link=esr09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hlinkClick r:id="rId3"/>
              </a:rPr>
              <a:t>https</a:t>
            </a:r>
            <a:r>
              <a:rPr lang="cs-CZ" dirty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ardent.web.cern.ch/ardent/ardent.php?link=esr09-logbook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And presentations:</a:t>
            </a:r>
          </a:p>
          <a:p>
            <a:pPr marL="0" indent="0">
              <a:buNone/>
            </a:pP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ardent.web.cern.ch/ardent/ardent.php?link=dissemination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Future Activities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Experimental:</a:t>
            </a:r>
          </a:p>
          <a:p>
            <a:pPr lvl="1"/>
            <a:r>
              <a:rPr lang="cs-CZ" dirty="0" smtClean="0"/>
              <a:t>Perform measurements in different proton fields (following up the measurements, I already did at DKFZ in Heidelberg</a:t>
            </a:r>
            <a:r>
              <a:rPr lang="cs-CZ" dirty="0" smtClean="0"/>
              <a:t>) – Pavia, CNAO?</a:t>
            </a:r>
            <a:endParaRPr lang="cs-CZ" dirty="0" smtClean="0"/>
          </a:p>
          <a:p>
            <a:pPr lvl="1"/>
            <a:r>
              <a:rPr lang="cs-CZ" dirty="0" smtClean="0"/>
              <a:t>Submitted proposal for a second beam time in Los Alamos (</a:t>
            </a:r>
            <a:r>
              <a:rPr lang="cs-CZ" dirty="0" smtClean="0"/>
              <a:t>LANSCE</a:t>
            </a:r>
            <a:r>
              <a:rPr lang="cs-CZ" dirty="0" smtClean="0"/>
              <a:t>): Investigate a wider energy range (especially to lower energies)</a:t>
            </a:r>
          </a:p>
          <a:p>
            <a:pPr lvl="1"/>
            <a:endParaRPr lang="cs-CZ" dirty="0"/>
          </a:p>
          <a:p>
            <a:r>
              <a:rPr lang="cs-CZ" dirty="0" smtClean="0"/>
              <a:t>Conferences and </a:t>
            </a:r>
            <a:r>
              <a:rPr lang="cs-CZ" dirty="0" smtClean="0"/>
              <a:t>workshops:</a:t>
            </a:r>
            <a:endParaRPr lang="cs-CZ" dirty="0" smtClean="0"/>
          </a:p>
          <a:p>
            <a:pPr lvl="1"/>
            <a:r>
              <a:rPr lang="cs-CZ" dirty="0" smtClean="0"/>
              <a:t>Poster contribution at IWoRiD: “Time-of-Flight Measurement of Fast Neutrons by Means of Timepix Detectors“</a:t>
            </a:r>
          </a:p>
          <a:p>
            <a:pPr lvl="1"/>
            <a:r>
              <a:rPr lang="cs-CZ" dirty="0" smtClean="0"/>
              <a:t>2nd ARDENT workshop in Milano</a:t>
            </a:r>
          </a:p>
          <a:p>
            <a:pPr lvl="1"/>
            <a:endParaRPr lang="cs-CZ" dirty="0"/>
          </a:p>
          <a:p>
            <a:r>
              <a:rPr lang="cs-CZ" dirty="0" smtClean="0"/>
              <a:t>Other Training:</a:t>
            </a:r>
          </a:p>
          <a:p>
            <a:pPr lvl="1"/>
            <a:r>
              <a:rPr lang="cs-CZ" dirty="0" smtClean="0"/>
              <a:t>Czech language courses – ongoing</a:t>
            </a:r>
          </a:p>
          <a:p>
            <a:pPr lvl="1"/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06/13/2012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ARDENT meeting at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19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AP CTU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utef</Template>
  <TotalTime>13870</TotalTime>
  <Words>716</Words>
  <Application>Microsoft Office PowerPoint</Application>
  <PresentationFormat>On-screen Show (4:3)</PresentationFormat>
  <Paragraphs>129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IEAP CTU</vt:lpstr>
      <vt:lpstr>Activities within the ARDENT-project: November 2012 – June 2013</vt:lpstr>
      <vt:lpstr>Experimental Activities</vt:lpstr>
      <vt:lpstr>LANSCE – Los Alamos Neutron Science Center</vt:lpstr>
      <vt:lpstr>LANSCE – Neutron Detection Efficiency over Energy for Different Regions</vt:lpstr>
      <vt:lpstr>Neutron Detection Efficiency - Comparison with simulation</vt:lpstr>
      <vt:lpstr>Conferences, workshops and presentations</vt:lpstr>
      <vt:lpstr>Studies on Activation in the ATLAS cavern with MPX Detectors – Measured Count Rates and Modelled Activation</vt:lpstr>
      <vt:lpstr>Other Training and Activities</vt:lpstr>
      <vt:lpstr>Future Activities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juhe</dc:creator>
  <cp:lastModifiedBy>Bergmann</cp:lastModifiedBy>
  <cp:revision>927</cp:revision>
  <cp:lastPrinted>1601-01-01T00:00:00Z</cp:lastPrinted>
  <dcterms:created xsi:type="dcterms:W3CDTF">2004-01-26T11:16:14Z</dcterms:created>
  <dcterms:modified xsi:type="dcterms:W3CDTF">2013-06-12T09:08:50Z</dcterms:modified>
</cp:coreProperties>
</file>