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61" r:id="rId4"/>
    <p:sldId id="257" r:id="rId5"/>
    <p:sldId id="258" r:id="rId6"/>
    <p:sldId id="259" r:id="rId7"/>
    <p:sldId id="276" r:id="rId8"/>
    <p:sldId id="262" r:id="rId9"/>
    <p:sldId id="267" r:id="rId10"/>
    <p:sldId id="263" r:id="rId11"/>
    <p:sldId id="269" r:id="rId12"/>
    <p:sldId id="270" r:id="rId13"/>
    <p:sldId id="271" r:id="rId14"/>
    <p:sldId id="273" r:id="rId15"/>
    <p:sldId id="274" r:id="rId16"/>
    <p:sldId id="272" r:id="rId17"/>
    <p:sldId id="264" r:id="rId18"/>
    <p:sldId id="275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C5625-D5F5-4791-B7A2-E2FA01846FA5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66578-3256-4067-BDC2-FC9D599C0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916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4696"/>
            <a:ext cx="9136800" cy="576000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19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43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51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075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0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618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905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37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5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002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933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264696"/>
            <a:ext cx="9136800" cy="576000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496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318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58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46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3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84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86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7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3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89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05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E0C0A-6408-40B5-85DC-84DECF7A7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0D374-F89D-48B4-B20E-3B9D415AF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16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008112"/>
          </a:xfrm>
        </p:spPr>
        <p:txBody>
          <a:bodyPr/>
          <a:lstStyle/>
          <a:p>
            <a:r>
              <a:rPr lang="en-US" dirty="0" smtClean="0"/>
              <a:t>Michele Togno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268760"/>
            <a:ext cx="7704856" cy="1752600"/>
          </a:xfrm>
        </p:spPr>
        <p:txBody>
          <a:bodyPr/>
          <a:lstStyle/>
          <a:p>
            <a:r>
              <a:rPr lang="en-US" dirty="0" smtClean="0"/>
              <a:t>ARDENT ESR 11 – 2D  Ionization Chambers Array for Clinical Applications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121" y="4136944"/>
            <a:ext cx="4647360" cy="2160240"/>
          </a:xfrm>
          <a:prstGeom prst="rect">
            <a:avLst/>
          </a:prstGeom>
        </p:spPr>
      </p:pic>
      <p:pic>
        <p:nvPicPr>
          <p:cNvPr id="8" name="Picture 4" descr="http://intranet.iba-group.com/Download%20Center/Download%20Center%20Image%20Files/Communication%20Template/Logos/IBA%20Corporate/JPG/IBA_Logo_%20Base_Pos_CMY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184" y="2708919"/>
            <a:ext cx="3445880" cy="127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mariecurie-seven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97771"/>
            <a:ext cx="3672408" cy="1638585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906" y="2708918"/>
            <a:ext cx="1001318" cy="14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30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2D Ion Chambers Array for Clinical App.</a:t>
            </a:r>
            <a:endParaRPr lang="en-US" sz="3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7941" y="620688"/>
            <a:ext cx="8229600" cy="532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Experimental work at IBA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4909" y="1052736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Calibri" pitchFamily="34" charset="0"/>
              <a:buChar char="▪"/>
            </a:pPr>
            <a:r>
              <a:rPr lang="en-US" sz="2000" dirty="0" smtClean="0"/>
              <a:t>Preliminary results: sensitivity is not stable with the time. This is probably due to the presence of spurious components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434909" y="4194911"/>
            <a:ext cx="2415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dirty="0" smtClean="0"/>
              <a:t>10V bias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571332" y="4229005"/>
            <a:ext cx="1086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dirty="0" smtClean="0"/>
              <a:t>50V bias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4" y="58790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 smtClean="0"/>
              <a:t>200V bias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1" y="5075892"/>
            <a:ext cx="2915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dirty="0" smtClean="0"/>
              <a:t>Series of pulses, time profile 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858" y="1795017"/>
            <a:ext cx="3469630" cy="2399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95017"/>
            <a:ext cx="3473536" cy="240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786" y="3491165"/>
            <a:ext cx="3444435" cy="23824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37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2D Ion Chambers Array for Clinical App.</a:t>
            </a:r>
            <a:endParaRPr lang="en-US" sz="36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7941" y="620688"/>
            <a:ext cx="8229600" cy="532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Experimental work at IBA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934" y="5278472"/>
            <a:ext cx="43207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 smtClean="0"/>
              <a:t>Chamber saturation region is not clearly defined as well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55570" y="1228690"/>
            <a:ext cx="4432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 smtClean="0"/>
              <a:t>Signal fluctuation depends on Vbias.</a:t>
            </a:r>
            <a:endParaRPr lang="en-US" sz="2000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53344"/>
            <a:ext cx="4576058" cy="2923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4584700" cy="33289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72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2D Ion Chambers Array for Clinical App.</a:t>
            </a:r>
            <a:endParaRPr lang="en-US" sz="3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7941" y="620688"/>
            <a:ext cx="8229600" cy="532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Experimental work at IBA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909" y="1052736"/>
            <a:ext cx="8229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Calibri" pitchFamily="34" charset="0"/>
              <a:buChar char="▪"/>
            </a:pPr>
            <a:r>
              <a:rPr lang="en-US" sz="2000" dirty="0" smtClean="0"/>
              <a:t>Where these spurious effects take source?</a:t>
            </a:r>
            <a:endParaRPr lang="en-US" sz="2000" dirty="0"/>
          </a:p>
          <a:p>
            <a:pPr marL="800100" lvl="1" indent="-342900" algn="just">
              <a:spcAft>
                <a:spcPts val="600"/>
              </a:spcAft>
              <a:buFont typeface="Calibri" pitchFamily="34" charset="0"/>
              <a:buChar char="-"/>
            </a:pPr>
            <a:r>
              <a:rPr lang="en-US" sz="2000" dirty="0" smtClean="0"/>
              <a:t>Ionization of materials outside of chamber volume?</a:t>
            </a:r>
            <a:endParaRPr lang="en-US" sz="2000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555776" y="6356350"/>
            <a:ext cx="4536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0435" y="2060848"/>
            <a:ext cx="8550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 smtClean="0"/>
              <a:t>We improved guarding, in order to minimize radiation induced leakage currents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08920"/>
            <a:ext cx="5915241" cy="337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4393" y="5360273"/>
            <a:ext cx="1656183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 smtClean="0"/>
              <a:t>Time profile,</a:t>
            </a:r>
          </a:p>
          <a:p>
            <a:pPr algn="r">
              <a:spcAft>
                <a:spcPts val="600"/>
              </a:spcAft>
            </a:pPr>
            <a:r>
              <a:rPr lang="en-US" dirty="0" smtClean="0"/>
              <a:t>100V bias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46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2D Ion Chambers Array for Clinical App.</a:t>
            </a:r>
            <a:endParaRPr lang="en-US" sz="3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7941" y="620688"/>
            <a:ext cx="8229600" cy="532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Experimental work at IBA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555776" y="6356350"/>
            <a:ext cx="4536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7823"/>
            <a:ext cx="4902977" cy="267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104932" y="1143210"/>
            <a:ext cx="2419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Time profile, 200V bias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5229200"/>
            <a:ext cx="3960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dirty="0" smtClean="0"/>
              <a:t>Saturation curve shows a better behavior, plateau is reached between 50 and 100 Volts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04932" y="1512542"/>
            <a:ext cx="3784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dirty="0" smtClean="0"/>
              <a:t>Slow spurious component still persist at high bias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3284983"/>
            <a:ext cx="4595001" cy="28405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59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2D Ion Chambers Array for Clinical App.</a:t>
            </a:r>
            <a:endParaRPr lang="en-US" sz="3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7941" y="620688"/>
            <a:ext cx="8229600" cy="532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Experimental work at IBA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555776" y="6356350"/>
            <a:ext cx="4536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497" y="1052736"/>
            <a:ext cx="8964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 smtClean="0"/>
              <a:t>Test under pulsed X-rays beam (LINAC facility)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94858"/>
            <a:ext cx="5733901" cy="337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383" y="1441376"/>
            <a:ext cx="3110898" cy="41478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0496" y="4949006"/>
            <a:ext cx="5708901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Calibri" pitchFamily="34" charset="0"/>
              <a:buChar char="▪"/>
            </a:pPr>
            <a:r>
              <a:rPr lang="en-US" dirty="0" smtClean="0"/>
              <a:t>6MV beam quality, dose rate 400 MU</a:t>
            </a:r>
          </a:p>
          <a:p>
            <a:pPr marL="285750" indent="-285750" algn="just">
              <a:spcAft>
                <a:spcPts val="600"/>
              </a:spcAft>
              <a:buFont typeface="Calibri" pitchFamily="34" charset="0"/>
              <a:buChar char="▪"/>
            </a:pPr>
            <a:r>
              <a:rPr lang="en-US" dirty="0" smtClean="0"/>
              <a:t>Time profile 100V bias, comparison with a reference Farmer chamber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4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2D Ion Chambers Array for Clinical App.</a:t>
            </a:r>
            <a:endParaRPr lang="en-US" sz="3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7941" y="620688"/>
            <a:ext cx="8229600" cy="532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Work in progress and planned activities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9207"/>
            <a:ext cx="1090811" cy="109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7940" y="2021646"/>
            <a:ext cx="822960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800"/>
              </a:spcAft>
              <a:buFont typeface="Calibri" pitchFamily="34" charset="0"/>
              <a:buChar char="▪"/>
            </a:pPr>
            <a:r>
              <a:rPr lang="en-US" sz="2000" b="1" dirty="0" smtClean="0"/>
              <a:t>Complete the debug </a:t>
            </a:r>
            <a:r>
              <a:rPr lang="en-US" sz="2000" dirty="0" smtClean="0"/>
              <a:t>of first prototype</a:t>
            </a:r>
          </a:p>
          <a:p>
            <a:pPr marL="285750" indent="-285750" algn="just">
              <a:spcAft>
                <a:spcPts val="1800"/>
              </a:spcAft>
              <a:buFont typeface="Calibri" pitchFamily="34" charset="0"/>
              <a:buChar char="▪"/>
            </a:pPr>
            <a:r>
              <a:rPr lang="en-US" sz="2000" dirty="0" smtClean="0"/>
              <a:t>Design </a:t>
            </a:r>
            <a:r>
              <a:rPr lang="en-US" sz="2000" dirty="0" smtClean="0"/>
              <a:t>and implementation of a </a:t>
            </a:r>
            <a:r>
              <a:rPr lang="en-US" sz="2000" b="1" dirty="0" smtClean="0"/>
              <a:t>new improved prototype</a:t>
            </a:r>
            <a:r>
              <a:rPr lang="en-US" sz="2000" dirty="0" smtClean="0"/>
              <a:t>, which will take into account the results of carried out measurements</a:t>
            </a:r>
          </a:p>
          <a:p>
            <a:pPr marL="285750" indent="-285750" algn="just">
              <a:spcAft>
                <a:spcPts val="1800"/>
              </a:spcAft>
              <a:buFont typeface="Calibri" pitchFamily="34" charset="0"/>
              <a:buChar char="▪"/>
            </a:pPr>
            <a:r>
              <a:rPr lang="en-US" sz="2000" dirty="0" smtClean="0"/>
              <a:t>Implementation of a </a:t>
            </a:r>
            <a:r>
              <a:rPr lang="en-US" sz="2000" b="1" dirty="0" smtClean="0"/>
              <a:t>new multi channel readout electronics</a:t>
            </a:r>
          </a:p>
          <a:p>
            <a:pPr marL="285750" indent="-285750" algn="just">
              <a:spcAft>
                <a:spcPts val="1800"/>
              </a:spcAft>
              <a:buFont typeface="Calibri" pitchFamily="34" charset="0"/>
              <a:buChar char="▪"/>
            </a:pPr>
            <a:r>
              <a:rPr lang="en-US" sz="2000" b="1" dirty="0" smtClean="0"/>
              <a:t>Monte Carlo simulation of ion chambers</a:t>
            </a:r>
            <a:r>
              <a:rPr lang="en-US" sz="2000" dirty="0" smtClean="0"/>
              <a:t>, useful to better understand the physics and to correctly choose materials and geometries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8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ARDENT Project</a:t>
            </a:r>
            <a:endParaRPr lang="en-US" sz="3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548680"/>
            <a:ext cx="8229600" cy="532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Trainings received and schools/conferences attendance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195483"/>
            <a:ext cx="5328592" cy="39964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34075" y="1127066"/>
            <a:ext cx="82296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Calibri" pitchFamily="34" charset="0"/>
              <a:buChar char="▪"/>
            </a:pPr>
            <a:r>
              <a:rPr lang="en-US" sz="2000" dirty="0" smtClean="0"/>
              <a:t>EGSnrc Monte Carlo code training, photons and electrons simulation</a:t>
            </a:r>
          </a:p>
          <a:p>
            <a:pPr marL="285750" indent="-285750" algn="just">
              <a:spcAft>
                <a:spcPts val="1200"/>
              </a:spcAft>
              <a:buFont typeface="Calibri" pitchFamily="34" charset="0"/>
              <a:buChar char="▪"/>
            </a:pPr>
            <a:r>
              <a:rPr lang="en-US" sz="2000" dirty="0" smtClean="0"/>
              <a:t>Relative and absolute dose measurement with LINAC facility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33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ARDENT Project</a:t>
            </a:r>
            <a:endParaRPr lang="en-US" sz="36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7544" y="548680"/>
            <a:ext cx="8229600" cy="532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Trainings received and schools/conferences attendance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4075" y="1110223"/>
            <a:ext cx="82296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Calibri" pitchFamily="34" charset="0"/>
              <a:buChar char="▪"/>
            </a:pPr>
            <a:r>
              <a:rPr lang="en-US" sz="2000" dirty="0" smtClean="0"/>
              <a:t>Practice with TERABALT and GAMMATRON irradiation facilities (</a:t>
            </a:r>
            <a:r>
              <a:rPr lang="en-US" sz="2000" baseline="30000" dirty="0" smtClean="0"/>
              <a:t>60</a:t>
            </a:r>
            <a:r>
              <a:rPr lang="en-US" sz="2000" dirty="0" smtClean="0"/>
              <a:t>Co)</a:t>
            </a:r>
          </a:p>
          <a:p>
            <a:pPr marL="285750" indent="-285750" algn="just">
              <a:spcAft>
                <a:spcPts val="1200"/>
              </a:spcAft>
              <a:buFont typeface="Calibri" pitchFamily="34" charset="0"/>
              <a:buChar char="▪"/>
            </a:pPr>
            <a:r>
              <a:rPr lang="en-US" sz="2000" dirty="0" smtClean="0"/>
              <a:t>Company delivered trainings:</a:t>
            </a:r>
          </a:p>
          <a:p>
            <a:pPr marL="800100" lvl="1" indent="-342900" algn="just">
              <a:spcAft>
                <a:spcPts val="1200"/>
              </a:spcAft>
              <a:buFont typeface="Calibri" pitchFamily="34" charset="0"/>
              <a:buChar char="-"/>
            </a:pPr>
            <a:r>
              <a:rPr lang="en-US" sz="2000" dirty="0" smtClean="0"/>
              <a:t>Introduction to working safety</a:t>
            </a:r>
          </a:p>
          <a:p>
            <a:pPr marL="800100" lvl="1" indent="-342900" algn="just">
              <a:spcAft>
                <a:spcPts val="1200"/>
              </a:spcAft>
              <a:buFont typeface="Calibri" pitchFamily="34" charset="0"/>
              <a:buChar char="-"/>
            </a:pPr>
            <a:r>
              <a:rPr lang="en-US" sz="2000" dirty="0" smtClean="0"/>
              <a:t>Introduction to QM system</a:t>
            </a:r>
          </a:p>
          <a:p>
            <a:pPr marL="800100" lvl="1" indent="-342900" algn="just">
              <a:spcAft>
                <a:spcPts val="1200"/>
              </a:spcAft>
              <a:buFont typeface="Calibri" pitchFamily="34" charset="0"/>
              <a:buChar char="-"/>
            </a:pPr>
            <a:r>
              <a:rPr lang="en-US" sz="2000" dirty="0" smtClean="0"/>
              <a:t>Radiation safety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639" y="3558495"/>
            <a:ext cx="82296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Calibri" pitchFamily="34" charset="0"/>
              <a:buChar char="▪"/>
            </a:pPr>
            <a:r>
              <a:rPr lang="en-US" sz="2000" dirty="0" smtClean="0"/>
              <a:t>German language course</a:t>
            </a:r>
          </a:p>
          <a:p>
            <a:pPr marL="285750" indent="-285750" algn="just">
              <a:spcAft>
                <a:spcPts val="1200"/>
              </a:spcAft>
              <a:buFont typeface="Calibri" pitchFamily="34" charset="0"/>
              <a:buChar char="▪"/>
            </a:pPr>
            <a:r>
              <a:rPr lang="en-US" sz="2000" dirty="0"/>
              <a:t>“</a:t>
            </a:r>
            <a:r>
              <a:rPr lang="en-US" sz="2000" i="1" dirty="0"/>
              <a:t>V National School in Detector and Electronics for High Energy Physics, Astrophysics, Space Applications and Medical Physics, INFN Padova (Italy)</a:t>
            </a:r>
            <a:r>
              <a:rPr lang="en-US" sz="2000" dirty="0"/>
              <a:t>”, which was focused on radiation damage in detectors, front-end electronics and medical application of radiation</a:t>
            </a:r>
            <a:r>
              <a:rPr lang="en-US" sz="2000" dirty="0" smtClean="0"/>
              <a:t>.</a:t>
            </a:r>
          </a:p>
          <a:p>
            <a:pPr marL="285750" indent="-285750" algn="just">
              <a:spcAft>
                <a:spcPts val="1200"/>
              </a:spcAft>
              <a:buFont typeface="Calibri" pitchFamily="34" charset="0"/>
              <a:buChar char="▪"/>
            </a:pPr>
            <a:r>
              <a:rPr lang="en-US" sz="2000" dirty="0" smtClean="0"/>
              <a:t>Planned attendance at IEEE, NSS-MIC, Seoul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82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8400"/>
            <a:ext cx="6984776" cy="6087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331640" y="2708920"/>
            <a:ext cx="41764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 you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19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4980">
            <a:off x="5803181" y="2060342"/>
            <a:ext cx="2717627" cy="39106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3816424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  <a:buFont typeface="Calibri" pitchFamily="34" charset="0"/>
              <a:buChar char="▪"/>
            </a:pPr>
            <a:r>
              <a:rPr lang="en-US" sz="2400" dirty="0" smtClean="0"/>
              <a:t>Few words about me and my career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  <a:buFont typeface="Calibri" pitchFamily="34" charset="0"/>
              <a:buChar char="▪"/>
            </a:pPr>
            <a:r>
              <a:rPr lang="en-US" sz="2400" dirty="0" smtClean="0"/>
              <a:t>Introduction to ARDENT ESR 11 project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  <a:buFont typeface="Calibri" pitchFamily="34" charset="0"/>
              <a:buChar char="▪"/>
            </a:pPr>
            <a:r>
              <a:rPr lang="en-US" sz="2400" dirty="0" smtClean="0"/>
              <a:t>Work carried out on February/May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  <a:buFont typeface="Calibri" pitchFamily="34" charset="0"/>
              <a:buChar char="▪"/>
            </a:pPr>
            <a:r>
              <a:rPr lang="en-US" sz="2400" dirty="0"/>
              <a:t>Planned activities for future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  <a:buFont typeface="Calibri" pitchFamily="34" charset="0"/>
              <a:buChar char="▪"/>
            </a:pPr>
            <a:r>
              <a:rPr lang="en-US" sz="2400" dirty="0" smtClean="0"/>
              <a:t>Overview on trainings and conferences</a:t>
            </a:r>
          </a:p>
          <a:p>
            <a:pPr>
              <a:buFont typeface="Calibri" pitchFamily="34" charset="0"/>
              <a:buChar char="▪"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36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Personal data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2782147" cy="278214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115616" y="476672"/>
            <a:ext cx="216024" cy="21602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60" y="908719"/>
            <a:ext cx="5940152" cy="4455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0845"/>
            <a:ext cx="3240360" cy="2462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0" y="565422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I’m 26 and I’m from Italy, precisely from Valtellina. I enjoy hiking and skiing on these mountains! </a:t>
            </a:r>
            <a:endParaRPr lang="en-US" dirty="0"/>
          </a:p>
        </p:txBody>
      </p:sp>
      <p:sp>
        <p:nvSpPr>
          <p:cNvPr id="3" name="Donut 2"/>
          <p:cNvSpPr/>
          <p:nvPr/>
        </p:nvSpPr>
        <p:spPr>
          <a:xfrm>
            <a:off x="1037359" y="404664"/>
            <a:ext cx="360000" cy="360040"/>
          </a:xfrm>
          <a:prstGeom prst="donut">
            <a:avLst>
              <a:gd name="adj" fmla="val 5315"/>
            </a:avLst>
          </a:prstGeom>
          <a:ln w="3175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20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Education and Previous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2520280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/>
              <a:t>Bachelor Degree in Physical Engineering (Politecnico di Milano): “</a:t>
            </a:r>
            <a:r>
              <a:rPr lang="en-US" sz="2000" i="1" dirty="0" smtClean="0"/>
              <a:t>Superconductivity and Isotopic Effect”</a:t>
            </a:r>
          </a:p>
          <a:p>
            <a:pPr algn="just"/>
            <a:r>
              <a:rPr lang="en-US" sz="2000" dirty="0" smtClean="0"/>
              <a:t>Master Degree in Nuclear Engineering (Politecnico di Milano): “</a:t>
            </a:r>
            <a:r>
              <a:rPr lang="en-US" sz="2000" i="1" dirty="0" smtClean="0"/>
              <a:t>Study of a Logarithmic Compression Amplifier for Microdosimetry”</a:t>
            </a:r>
          </a:p>
          <a:p>
            <a:pPr algn="just"/>
            <a:r>
              <a:rPr lang="en-US" sz="2000" dirty="0" smtClean="0"/>
              <a:t>Ten months spent at the National Institute of Nuclear Physics in Legnaro (Padova) where I carried out part of my thesis work and I became familiar with gas detectors (especially with TEPC for microdosimetry)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777" y="3550936"/>
            <a:ext cx="2964202" cy="25540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488444"/>
            <a:ext cx="2016224" cy="26882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magine 16" descr="DSCN19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284496" y="3890643"/>
            <a:ext cx="2598344" cy="1944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55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82" y="0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ARDENT ESR11 - Project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941" y="620688"/>
            <a:ext cx="8229600" cy="532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Hosting organizations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1556792"/>
            <a:ext cx="711249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Iba-Dosimetry: </a:t>
            </a:r>
            <a:r>
              <a:rPr lang="en-US" sz="2000" dirty="0"/>
              <a:t>The company </a:t>
            </a:r>
            <a:r>
              <a:rPr lang="en-US" sz="2000" dirty="0" smtClean="0"/>
              <a:t>is located in Schwarzenbruck (Germany) and is a </a:t>
            </a:r>
            <a:r>
              <a:rPr lang="en-US" sz="2000" dirty="0"/>
              <a:t>leading manufacturer of quality assurance equipment for radiation therapy and X-ray </a:t>
            </a:r>
            <a:r>
              <a:rPr lang="en-US" sz="2000" dirty="0" smtClean="0"/>
              <a:t>diagnostics</a:t>
            </a:r>
          </a:p>
          <a:p>
            <a:pPr marL="342900" indent="-342900" algn="just">
              <a:buFont typeface="Calibri" pitchFamily="34" charset="0"/>
              <a:buChar char="▪"/>
            </a:pPr>
            <a:endParaRPr lang="en-US" sz="2000" dirty="0" smtClean="0"/>
          </a:p>
          <a:p>
            <a:pPr marL="342900" indent="-342900" algn="just">
              <a:spcAft>
                <a:spcPts val="600"/>
              </a:spcAft>
              <a:buFont typeface="Calibri" pitchFamily="34" charset="0"/>
              <a:buChar char="▪"/>
            </a:pPr>
            <a:r>
              <a:rPr lang="en-US" sz="2000" dirty="0" smtClean="0"/>
              <a:t>Acquisition of general dosimetry background</a:t>
            </a:r>
            <a:endParaRPr lang="en-US" sz="2000" dirty="0"/>
          </a:p>
          <a:p>
            <a:pPr marL="342900" indent="-342900" algn="just">
              <a:spcAft>
                <a:spcPts val="600"/>
              </a:spcAft>
              <a:buFont typeface="Calibri" pitchFamily="34" charset="0"/>
              <a:buChar char="▪"/>
            </a:pPr>
            <a:r>
              <a:rPr lang="en-US" sz="2000" dirty="0" smtClean="0"/>
              <a:t>Main experimental activities are carried out here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363779"/>
            <a:ext cx="816596" cy="115345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93096"/>
            <a:ext cx="367240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1527881" cy="171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95011" y="4509120"/>
            <a:ext cx="38254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 smtClean="0"/>
              <a:t>Hosting institute for PhD: medical physics unit, department of radiotherapy 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41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0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ARDENT ESR11 - Project</a:t>
            </a:r>
            <a:endParaRPr lang="en-US" sz="360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27941" y="620688"/>
            <a:ext cx="8229600" cy="532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2D Ionizations Chambers Array for Clinical Application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1960" y="5457236"/>
            <a:ext cx="489654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 smtClean="0"/>
              <a:t>Analysis of critical Linac QA parameters: penumbra, symmetry, flatness and field size</a:t>
            </a:r>
            <a:endParaRPr lang="en-US" sz="20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216" y="1640818"/>
            <a:ext cx="3567568" cy="3347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8304"/>
            <a:ext cx="2231983" cy="2084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41476"/>
            <a:ext cx="2520280" cy="19317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5496" y="5457236"/>
            <a:ext cx="352839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 smtClean="0"/>
              <a:t>Verification of measured vs planned IMRT treatment cycles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0" y="3429000"/>
            <a:ext cx="2592258" cy="1942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383" y="1143486"/>
            <a:ext cx="2559097" cy="18534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176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0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ARDENT ESR11 - Project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082747"/>
            <a:ext cx="8239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Concept</a:t>
            </a:r>
            <a:r>
              <a:rPr lang="en-US" sz="2400" dirty="0" smtClean="0"/>
              <a:t>: </a:t>
            </a:r>
            <a:r>
              <a:rPr lang="en-GB" sz="2400" dirty="0"/>
              <a:t>development and characterization of a new generation of ionization chambers arrays aimed to radiotherapy applications, particularly for the measurement of absorbed dose from photon, electron and proton </a:t>
            </a:r>
            <a:r>
              <a:rPr lang="en-GB" sz="2400" dirty="0" smtClean="0"/>
              <a:t>radiation.</a:t>
            </a:r>
          </a:p>
          <a:p>
            <a:pPr algn="just"/>
            <a:r>
              <a:rPr lang="en-GB" sz="2400" b="1" dirty="0" smtClean="0"/>
              <a:t>Start of the activity</a:t>
            </a:r>
            <a:r>
              <a:rPr lang="en-GB" sz="2400" dirty="0" smtClean="0"/>
              <a:t>: experimental characterization of pre-existing 1D array prototype </a:t>
            </a:r>
            <a:endParaRPr lang="en-GB" sz="2400" dirty="0"/>
          </a:p>
          <a:p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427941" y="620688"/>
            <a:ext cx="8229600" cy="532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2D Ionizations Chambers Array for Clinical Application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3337181"/>
            <a:ext cx="3306097" cy="203603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707904" y="3612793"/>
            <a:ext cx="497889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Calibri" pitchFamily="34" charset="0"/>
              <a:buChar char="▪"/>
            </a:pPr>
            <a:r>
              <a:rPr lang="en-US" sz="2000" dirty="0" smtClean="0"/>
              <a:t>Fast and accurate field profiling, suitable to be used within a water phantom</a:t>
            </a:r>
          </a:p>
          <a:p>
            <a:pPr marL="285750" indent="-285750" algn="just">
              <a:spcAft>
                <a:spcPts val="600"/>
              </a:spcAft>
              <a:buFont typeface="Calibri" pitchFamily="34" charset="0"/>
              <a:buChar char="▪"/>
            </a:pPr>
            <a:r>
              <a:rPr lang="en-US" sz="2000" dirty="0" smtClean="0"/>
              <a:t>Test new technical solution in view of a future development of 2D array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11560" y="5457418"/>
            <a:ext cx="8075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 smtClean="0"/>
              <a:t>Design and geometry represent a strategic know-how for the company, in future this technology will be protected by a patent</a:t>
            </a:r>
            <a:endParaRPr lang="en-US" sz="2000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57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0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ARDENT ESR11 - Project</a:t>
            </a:r>
            <a:endParaRPr lang="en-US" sz="3600" dirty="0"/>
          </a:p>
        </p:txBody>
      </p:sp>
      <p:sp>
        <p:nvSpPr>
          <p:cNvPr id="10" name="Right Arrow 9"/>
          <p:cNvSpPr/>
          <p:nvPr/>
        </p:nvSpPr>
        <p:spPr>
          <a:xfrm>
            <a:off x="3419872" y="2348880"/>
            <a:ext cx="50405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4499992" y="2814464"/>
            <a:ext cx="50405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4427984" y="3231416"/>
            <a:ext cx="50405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818022"/>
              </p:ext>
            </p:extLst>
          </p:nvPr>
        </p:nvGraphicFramePr>
        <p:xfrm>
          <a:off x="364704" y="1340768"/>
          <a:ext cx="8414592" cy="45720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207296"/>
                <a:gridCol w="42072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Goals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Test new solutions for IC arrays, upgrade of present company array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detectors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better future products</a:t>
                      </a:r>
                    </a:p>
                    <a:p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Reduce pitch and pixel size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better spatial resolution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Reduce chamber thickness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improved efficiency at high dose rate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Study of materials and geometry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improved stability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Simple assembling, robust design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improved yield, cost, service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27941" y="620688"/>
            <a:ext cx="8229600" cy="532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2D Ionizations Chambers Array for Clinical Application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62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0C0A-6408-40B5-85DC-84DECF7A70FD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2D Ion Chambers Array for Clinical App.</a:t>
            </a:r>
            <a:endParaRPr lang="en-US" sz="360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27941" y="620688"/>
            <a:ext cx="8229600" cy="532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Experimental work at IBA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1162487"/>
            <a:ext cx="56886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Calibri" pitchFamily="34" charset="0"/>
              <a:buChar char="▪"/>
            </a:pPr>
            <a:r>
              <a:rPr lang="en-US" sz="2000" dirty="0" smtClean="0"/>
              <a:t>First prototypes: several small arrays on a multi-layer PCB</a:t>
            </a:r>
          </a:p>
          <a:p>
            <a:pPr algn="just"/>
            <a:endParaRPr lang="en-US" sz="2000" dirty="0" smtClean="0"/>
          </a:p>
          <a:p>
            <a:pPr marL="342900" indent="-342900" algn="just">
              <a:buFont typeface="Calibri" pitchFamily="34" charset="0"/>
              <a:buChar char="▪"/>
            </a:pPr>
            <a:r>
              <a:rPr lang="en-US" sz="2000" dirty="0" smtClean="0"/>
              <a:t>Different shapes and geometries</a:t>
            </a:r>
            <a:endParaRPr lang="en-US" sz="2000" dirty="0"/>
          </a:p>
          <a:p>
            <a:pPr algn="just"/>
            <a:endParaRPr lang="en-US" sz="2000" dirty="0" smtClean="0"/>
          </a:p>
          <a:p>
            <a:pPr marL="342900" indent="-342900" algn="just">
              <a:buFont typeface="Calibri" pitchFamily="34" charset="0"/>
              <a:buChar char="▪"/>
            </a:pPr>
            <a:r>
              <a:rPr lang="en-US" sz="2000" dirty="0" smtClean="0"/>
              <a:t>Possibility to readout only one pixel or the whole array</a:t>
            </a:r>
          </a:p>
          <a:p>
            <a:pPr marL="342900" indent="-342900" algn="just">
              <a:buFont typeface="Calibri" pitchFamily="34" charset="0"/>
              <a:buChar char="▪"/>
            </a:pPr>
            <a:endParaRPr lang="en-US" sz="2000" dirty="0"/>
          </a:p>
          <a:p>
            <a:pPr marL="342900" indent="-342900" algn="just">
              <a:buFont typeface="Calibri" pitchFamily="34" charset="0"/>
              <a:buChar char="▪"/>
            </a:pPr>
            <a:r>
              <a:rPr lang="en-US" sz="2000" dirty="0" smtClean="0"/>
              <a:t>Due to small chamber volume, at a dose rate of 1Gy/min the ionization current is in the order of few pA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4941168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Calibri" pitchFamily="34" charset="0"/>
              <a:buChar char="▪"/>
            </a:pPr>
            <a:r>
              <a:rPr lang="en-US" sz="2000" dirty="0" smtClean="0"/>
              <a:t>Actually, the signal outcoming from chambers can be read by a commercial KEITHLEY electrometer or by a multi-channel electrometer developed at IBA but not dedicated to this application 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536504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Michele Togno – ARDENT midterm review preparatory meeting, 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125"/>
            <a:ext cx="2715766" cy="3621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June,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2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1122</Words>
  <Application>Microsoft Office PowerPoint</Application>
  <PresentationFormat>On-screen Show (4:3)</PresentationFormat>
  <Paragraphs>158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Custom Design</vt:lpstr>
      <vt:lpstr>Michele Togno</vt:lpstr>
      <vt:lpstr>Outline</vt:lpstr>
      <vt:lpstr>Personal data</vt:lpstr>
      <vt:lpstr>Education and Previous work</vt:lpstr>
      <vt:lpstr>ARDENT ESR11 - Project</vt:lpstr>
      <vt:lpstr>PowerPoint Presentation</vt:lpstr>
      <vt:lpstr>PowerPoint Presentation</vt:lpstr>
      <vt:lpstr>PowerPoint Presentation</vt:lpstr>
      <vt:lpstr>2D Ion Chambers Array for Clinical App.</vt:lpstr>
      <vt:lpstr>2D Ion Chambers Array for Clinical App.</vt:lpstr>
      <vt:lpstr>2D Ion Chambers Array for Clinical App.</vt:lpstr>
      <vt:lpstr>2D Ion Chambers Array for Clinical App.</vt:lpstr>
      <vt:lpstr>2D Ion Chambers Array for Clinical App.</vt:lpstr>
      <vt:lpstr>2D Ion Chambers Array for Clinical App.</vt:lpstr>
      <vt:lpstr>2D Ion Chambers Array for Clinical App.</vt:lpstr>
      <vt:lpstr>ARDENT Project</vt:lpstr>
      <vt:lpstr>ARDENT Project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168</cp:revision>
  <dcterms:created xsi:type="dcterms:W3CDTF">2013-06-01T14:01:43Z</dcterms:created>
  <dcterms:modified xsi:type="dcterms:W3CDTF">2013-06-11T09:50:53Z</dcterms:modified>
</cp:coreProperties>
</file>