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75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11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83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29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465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1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42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47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5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50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86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AF25E-D58F-4993-9408-3D302F349592}" type="datetimeFigureOut">
              <a:rPr lang="en-GB" smtClean="0"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9AD5A-9710-48DC-AD2A-052C625FB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89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  <a:solidFill>
            <a:srgbClr val="FF0000"/>
          </a:solidFill>
        </p:spPr>
        <p:txBody>
          <a:bodyPr/>
          <a:lstStyle/>
          <a:p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Informal Guidelines for the </a:t>
            </a:r>
            <a:b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Mid-Term</a:t>
            </a: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fr-FR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R</a:t>
            </a: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eview</a:t>
            </a:r>
            <a:endParaRPr lang="en-GB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996952"/>
            <a:ext cx="3860551" cy="285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9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200" dirty="0" err="1" smtClean="0"/>
              <a:t>Mid-Term</a:t>
            </a:r>
            <a:r>
              <a:rPr lang="fr-FR" sz="3200" dirty="0" smtClean="0"/>
              <a:t> </a:t>
            </a:r>
            <a:r>
              <a:rPr lang="fr-FR" sz="3200" dirty="0" err="1" smtClean="0"/>
              <a:t>Review</a:t>
            </a:r>
            <a:r>
              <a:rPr lang="fr-FR" sz="3200" dirty="0" smtClean="0"/>
              <a:t>: A </a:t>
            </a:r>
            <a:r>
              <a:rPr lang="fr-FR" sz="3200" dirty="0" err="1" smtClean="0"/>
              <a:t>contractual</a:t>
            </a:r>
            <a:r>
              <a:rPr lang="fr-FR" sz="3200" dirty="0" smtClean="0"/>
              <a:t> obligation … and a </a:t>
            </a:r>
            <a:r>
              <a:rPr lang="fr-FR" sz="3200" dirty="0" err="1" smtClean="0"/>
              <a:t>fruitful</a:t>
            </a:r>
            <a:r>
              <a:rPr lang="fr-FR" sz="3200" dirty="0" smtClean="0"/>
              <a:t> dialogue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fr-FR" sz="2800" dirty="0" err="1" smtClean="0"/>
              <a:t>Representatives</a:t>
            </a:r>
            <a:r>
              <a:rPr lang="fr-FR" sz="2800" dirty="0" smtClean="0"/>
              <a:t> of </a:t>
            </a:r>
            <a:r>
              <a:rPr lang="fr-FR" sz="2800" dirty="0" err="1" smtClean="0"/>
              <a:t>each</a:t>
            </a:r>
            <a:r>
              <a:rPr lang="fr-FR" sz="2800" dirty="0" smtClean="0"/>
              <a:t> </a:t>
            </a:r>
            <a:r>
              <a:rPr lang="fr-FR" sz="2800" dirty="0" err="1" smtClean="0"/>
              <a:t>beneficiary</a:t>
            </a:r>
            <a:r>
              <a:rPr lang="fr-FR" sz="2800" dirty="0" smtClean="0"/>
              <a:t> and </a:t>
            </a:r>
            <a:r>
              <a:rPr lang="fr-FR" sz="2800" dirty="0" err="1" smtClean="0"/>
              <a:t>Associated</a:t>
            </a:r>
            <a:r>
              <a:rPr lang="fr-FR" sz="2800" dirty="0" smtClean="0"/>
              <a:t> </a:t>
            </a:r>
            <a:r>
              <a:rPr lang="fr-FR" sz="2800" dirty="0" err="1" smtClean="0"/>
              <a:t>Partners</a:t>
            </a:r>
            <a:r>
              <a:rPr lang="fr-FR" sz="2800" dirty="0" smtClean="0"/>
              <a:t> as </a:t>
            </a:r>
            <a:r>
              <a:rPr lang="fr-FR" sz="2800" dirty="0" err="1" smtClean="0"/>
              <a:t>well</a:t>
            </a:r>
            <a:r>
              <a:rPr lang="fr-FR" sz="2800" dirty="0" smtClean="0"/>
              <a:t> as all </a:t>
            </a:r>
            <a:r>
              <a:rPr lang="fr-FR" sz="2800" dirty="0" err="1" smtClean="0"/>
              <a:t>funded</a:t>
            </a:r>
            <a:r>
              <a:rPr lang="fr-FR" sz="2800" dirty="0" smtClean="0"/>
              <a:t> </a:t>
            </a:r>
            <a:r>
              <a:rPr lang="fr-FR" sz="2800" dirty="0" err="1" smtClean="0"/>
              <a:t>fellows</a:t>
            </a:r>
            <a:r>
              <a:rPr lang="fr-FR" sz="2800" dirty="0" smtClean="0"/>
              <a:t> </a:t>
            </a:r>
            <a:r>
              <a:rPr lang="fr-FR" sz="2800" b="1" dirty="0" smtClean="0"/>
              <a:t>must</a:t>
            </a:r>
            <a:r>
              <a:rPr lang="fr-FR" sz="2800" dirty="0" smtClean="0"/>
              <a:t> attend the </a:t>
            </a:r>
            <a:r>
              <a:rPr lang="fr-FR" sz="2800" dirty="0" smtClean="0"/>
              <a:t>meeting</a:t>
            </a:r>
            <a:endParaRPr lang="fr-FR" sz="2800" dirty="0" smtClean="0"/>
          </a:p>
          <a:p>
            <a:r>
              <a:rPr lang="fr-FR" sz="2800" dirty="0" err="1" smtClean="0"/>
              <a:t>Mid-Term</a:t>
            </a:r>
            <a:r>
              <a:rPr lang="fr-FR" sz="2800" dirty="0" smtClean="0"/>
              <a:t> </a:t>
            </a:r>
            <a:r>
              <a:rPr lang="fr-FR" sz="2800" dirty="0" err="1" smtClean="0"/>
              <a:t>review</a:t>
            </a:r>
            <a:r>
              <a:rPr lang="fr-FR" sz="2800" dirty="0" smtClean="0"/>
              <a:t> report to </a:t>
            </a:r>
            <a:r>
              <a:rPr lang="fr-FR" sz="2800" dirty="0" err="1" smtClean="0"/>
              <a:t>be</a:t>
            </a:r>
            <a:r>
              <a:rPr lang="fr-FR" sz="2800" dirty="0" smtClean="0"/>
              <a:t> </a:t>
            </a:r>
            <a:r>
              <a:rPr lang="fr-FR" sz="2800" dirty="0" err="1" smtClean="0"/>
              <a:t>submitted</a:t>
            </a:r>
            <a:r>
              <a:rPr lang="fr-FR" sz="2800" dirty="0" smtClean="0"/>
              <a:t> </a:t>
            </a:r>
            <a:r>
              <a:rPr lang="fr-FR" sz="2800" dirty="0" err="1" smtClean="0"/>
              <a:t>at</a:t>
            </a:r>
            <a:r>
              <a:rPr lang="fr-FR" sz="2800" dirty="0" smtClean="0"/>
              <a:t> least 1 </a:t>
            </a:r>
            <a:r>
              <a:rPr lang="fr-FR" sz="2800" dirty="0" err="1" smtClean="0"/>
              <a:t>month</a:t>
            </a:r>
            <a:r>
              <a:rPr lang="fr-FR" sz="2800" dirty="0" smtClean="0"/>
              <a:t> in </a:t>
            </a:r>
            <a:r>
              <a:rPr lang="fr-FR" sz="2800" dirty="0" err="1" smtClean="0"/>
              <a:t>advance</a:t>
            </a:r>
            <a:endParaRPr lang="fr-FR" sz="2800" dirty="0" smtClean="0"/>
          </a:p>
          <a:p>
            <a:r>
              <a:rPr lang="fr-FR" sz="2800" dirty="0" err="1" smtClean="0"/>
              <a:t>At</a:t>
            </a:r>
            <a:r>
              <a:rPr lang="fr-FR" sz="2800" dirty="0" smtClean="0"/>
              <a:t> least 2 </a:t>
            </a:r>
            <a:r>
              <a:rPr lang="fr-FR" sz="2800" dirty="0" err="1" smtClean="0"/>
              <a:t>weeks</a:t>
            </a:r>
            <a:r>
              <a:rPr lang="fr-FR" sz="2800" dirty="0" smtClean="0"/>
              <a:t> </a:t>
            </a:r>
            <a:r>
              <a:rPr lang="fr-FR" sz="2800" dirty="0" err="1" smtClean="0"/>
              <a:t>before</a:t>
            </a:r>
            <a:r>
              <a:rPr lang="fr-FR" sz="2800" dirty="0" smtClean="0"/>
              <a:t> the </a:t>
            </a:r>
            <a:r>
              <a:rPr lang="fr-FR" sz="2800" dirty="0" err="1" smtClean="0"/>
              <a:t>Mid-Term</a:t>
            </a:r>
            <a:r>
              <a:rPr lang="fr-FR" sz="2800" dirty="0" smtClean="0"/>
              <a:t> </a:t>
            </a:r>
            <a:r>
              <a:rPr lang="fr-FR" sz="2800" dirty="0" err="1" smtClean="0"/>
              <a:t>Review</a:t>
            </a:r>
            <a:r>
              <a:rPr lang="fr-FR" sz="2800" dirty="0"/>
              <a:t> </a:t>
            </a:r>
            <a:r>
              <a:rPr lang="fr-FR" sz="2800" dirty="0" smtClean="0"/>
              <a:t>Meeting, all </a:t>
            </a:r>
            <a:r>
              <a:rPr lang="fr-FR" sz="2800" dirty="0" err="1" smtClean="0"/>
              <a:t>recruited</a:t>
            </a:r>
            <a:r>
              <a:rPr lang="fr-FR" sz="2800" dirty="0" smtClean="0"/>
              <a:t> </a:t>
            </a:r>
            <a:r>
              <a:rPr lang="fr-FR" sz="2800" dirty="0" err="1" smtClean="0"/>
              <a:t>researchers</a:t>
            </a:r>
            <a:r>
              <a:rPr lang="fr-FR" sz="2800" dirty="0" smtClean="0"/>
              <a:t> </a:t>
            </a:r>
            <a:r>
              <a:rPr lang="fr-FR" sz="2800" b="1" dirty="0" smtClean="0"/>
              <a:t>must</a:t>
            </a:r>
            <a:r>
              <a:rPr lang="fr-FR" sz="2800" dirty="0" smtClean="0"/>
              <a:t> </a:t>
            </a:r>
            <a:r>
              <a:rPr lang="fr-FR" sz="2800" dirty="0" err="1" smtClean="0"/>
              <a:t>complete</a:t>
            </a:r>
            <a:r>
              <a:rPr lang="fr-FR" sz="2800" dirty="0" smtClean="0"/>
              <a:t> and </a:t>
            </a:r>
            <a:r>
              <a:rPr lang="fr-FR" sz="2800" dirty="0" err="1" smtClean="0"/>
              <a:t>submit</a:t>
            </a:r>
            <a:r>
              <a:rPr lang="fr-FR" sz="2800" dirty="0" smtClean="0"/>
              <a:t> the online </a:t>
            </a:r>
            <a:r>
              <a:rPr lang="fr-FR" sz="2800" dirty="0" err="1" smtClean="0"/>
              <a:t>Mid-Term</a:t>
            </a:r>
            <a:r>
              <a:rPr lang="fr-FR" sz="2800" dirty="0" smtClean="0"/>
              <a:t> </a:t>
            </a:r>
            <a:r>
              <a:rPr lang="fr-FR" sz="2800" dirty="0" err="1" smtClean="0"/>
              <a:t>Assessment</a:t>
            </a:r>
            <a:r>
              <a:rPr lang="fr-FR" sz="2800" dirty="0" smtClean="0"/>
              <a:t> questionnaire</a:t>
            </a:r>
          </a:p>
          <a:p>
            <a:r>
              <a:rPr lang="fr-FR" sz="2800" dirty="0" smtClean="0"/>
              <a:t>Training </a:t>
            </a:r>
            <a:r>
              <a:rPr lang="fr-FR" sz="2800" dirty="0" err="1" smtClean="0"/>
              <a:t>activities</a:t>
            </a:r>
            <a:r>
              <a:rPr lang="fr-FR" sz="2800" dirty="0" smtClean="0"/>
              <a:t> / networking </a:t>
            </a:r>
            <a:r>
              <a:rPr lang="fr-FR" sz="2800" dirty="0" smtClean="0"/>
              <a:t>aspects important</a:t>
            </a:r>
            <a:endParaRPr lang="fr-FR" sz="2800" dirty="0" smtClean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056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Progress report for mid-term of the project</a:t>
            </a:r>
            <a:r>
              <a:rPr lang="en-GB" dirty="0"/>
              <a:t/>
            </a:r>
            <a:br>
              <a:rPr lang="en-GB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400" b="1" i="1" dirty="0" err="1" smtClean="0">
                <a:solidFill>
                  <a:schemeClr val="bg1">
                    <a:lumMod val="50000"/>
                  </a:schemeClr>
                </a:solidFill>
              </a:rPr>
              <a:t>Mid-term</a:t>
            </a:r>
            <a:r>
              <a:rPr lang="fr-FR" sz="24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2400" b="1" i="1" dirty="0" err="1" smtClean="0">
                <a:solidFill>
                  <a:schemeClr val="bg1">
                    <a:lumMod val="50000"/>
                  </a:schemeClr>
                </a:solidFill>
              </a:rPr>
              <a:t>review</a:t>
            </a:r>
            <a:r>
              <a:rPr lang="fr-FR" sz="2400" b="1" i="1" dirty="0" smtClean="0">
                <a:solidFill>
                  <a:schemeClr val="bg1">
                    <a:lumMod val="50000"/>
                  </a:schemeClr>
                </a:solidFill>
              </a:rPr>
              <a:t> report</a:t>
            </a:r>
          </a:p>
          <a:p>
            <a:r>
              <a:rPr lang="fr-FR" sz="2400" dirty="0" err="1" smtClean="0"/>
              <a:t>Mid-Term</a:t>
            </a:r>
            <a:r>
              <a:rPr lang="fr-FR" sz="2400" dirty="0" smtClean="0"/>
              <a:t> </a:t>
            </a:r>
            <a:r>
              <a:rPr lang="fr-FR" sz="2400" dirty="0" smtClean="0"/>
              <a:t>report </a:t>
            </a:r>
            <a:r>
              <a:rPr lang="fr-FR" sz="2400" dirty="0" err="1" smtClean="0"/>
              <a:t>should</a:t>
            </a:r>
            <a:r>
              <a:rPr lang="fr-FR" sz="2400" dirty="0" smtClean="0"/>
              <a:t> </a:t>
            </a:r>
            <a:r>
              <a:rPr lang="fr-FR" sz="2400" dirty="0" err="1" smtClean="0"/>
              <a:t>demonstrate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achievements</a:t>
            </a:r>
            <a:r>
              <a:rPr lang="fr-FR" sz="2400" dirty="0" smtClean="0"/>
              <a:t> </a:t>
            </a:r>
            <a:r>
              <a:rPr lang="fr-FR" sz="2400" dirty="0" smtClean="0"/>
              <a:t>in relation to the objectives </a:t>
            </a:r>
            <a:r>
              <a:rPr lang="fr-FR" sz="2400" dirty="0" err="1" smtClean="0"/>
              <a:t>defined</a:t>
            </a:r>
            <a:r>
              <a:rPr lang="fr-FR" sz="2400" dirty="0" smtClean="0"/>
              <a:t> in </a:t>
            </a:r>
            <a:r>
              <a:rPr lang="fr-FR" sz="2400" dirty="0" err="1" smtClean="0"/>
              <a:t>Annex</a:t>
            </a:r>
            <a:r>
              <a:rPr lang="fr-FR" sz="2400" dirty="0" smtClean="0"/>
              <a:t> </a:t>
            </a:r>
            <a:r>
              <a:rPr lang="fr-FR" sz="2400" dirty="0" smtClean="0"/>
              <a:t>I</a:t>
            </a:r>
            <a:endParaRPr lang="fr-FR" sz="2400" dirty="0" smtClean="0"/>
          </a:p>
          <a:p>
            <a:r>
              <a:rPr lang="fr-FR" sz="2400" dirty="0" err="1" smtClean="0"/>
              <a:t>Overall</a:t>
            </a:r>
            <a:r>
              <a:rPr lang="fr-FR" sz="2400" dirty="0" smtClean="0"/>
              <a:t> </a:t>
            </a:r>
            <a:r>
              <a:rPr lang="fr-FR" sz="2400" dirty="0" err="1" smtClean="0"/>
              <a:t>progress</a:t>
            </a:r>
            <a:r>
              <a:rPr lang="fr-FR" sz="2400" dirty="0" smtClean="0"/>
              <a:t> </a:t>
            </a:r>
            <a:r>
              <a:rPr lang="fr-FR" sz="2400" dirty="0" smtClean="0"/>
              <a:t>of the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 / </a:t>
            </a:r>
            <a:r>
              <a:rPr lang="fr-FR" sz="2400" dirty="0" err="1" smtClean="0"/>
              <a:t>deliverables</a:t>
            </a:r>
            <a:r>
              <a:rPr lang="fr-FR" sz="2400" dirty="0" smtClean="0"/>
              <a:t> / </a:t>
            </a:r>
            <a:r>
              <a:rPr lang="fr-FR" sz="2400" dirty="0" err="1" smtClean="0"/>
              <a:t>recruitment</a:t>
            </a:r>
            <a:r>
              <a:rPr lang="fr-FR" sz="2400" dirty="0" smtClean="0"/>
              <a:t> / international </a:t>
            </a:r>
            <a:r>
              <a:rPr lang="fr-FR" sz="2400" dirty="0" err="1" smtClean="0"/>
              <a:t>conferences</a:t>
            </a:r>
            <a:r>
              <a:rPr lang="fr-FR" sz="2400" dirty="0" smtClean="0"/>
              <a:t> / </a:t>
            </a:r>
            <a:r>
              <a:rPr lang="fr-FR" sz="2400" dirty="0" err="1" smtClean="0"/>
              <a:t>events</a:t>
            </a:r>
            <a:endParaRPr lang="fr-FR" sz="2400" dirty="0" smtClean="0"/>
          </a:p>
          <a:p>
            <a:r>
              <a:rPr lang="fr-FR" sz="2400" dirty="0" err="1" smtClean="0"/>
              <a:t>Scientific</a:t>
            </a:r>
            <a:r>
              <a:rPr lang="fr-FR" sz="2400" dirty="0" smtClean="0"/>
              <a:t> publications, </a:t>
            </a:r>
            <a:r>
              <a:rPr lang="fr-FR" sz="2400" dirty="0" err="1" smtClean="0"/>
              <a:t>papers</a:t>
            </a:r>
            <a:r>
              <a:rPr lang="fr-FR" sz="2400" dirty="0" smtClean="0"/>
              <a:t>, patents, media </a:t>
            </a:r>
            <a:r>
              <a:rPr lang="fr-FR" sz="2400" dirty="0" err="1" smtClean="0"/>
              <a:t>coverage</a:t>
            </a:r>
            <a:r>
              <a:rPr lang="fr-FR" sz="2400" dirty="0" smtClean="0"/>
              <a:t>, etc.,  </a:t>
            </a:r>
            <a:r>
              <a:rPr lang="fr-FR" sz="2400" dirty="0" smtClean="0"/>
              <a:t>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attached</a:t>
            </a:r>
            <a:r>
              <a:rPr lang="fr-FR" sz="2400" dirty="0" smtClean="0"/>
              <a:t> as </a:t>
            </a:r>
            <a:r>
              <a:rPr lang="fr-FR" sz="2400" dirty="0" err="1" smtClean="0"/>
              <a:t>separate</a:t>
            </a:r>
            <a:r>
              <a:rPr lang="fr-FR" sz="2400" dirty="0" smtClean="0"/>
              <a:t> annexes</a:t>
            </a:r>
          </a:p>
          <a:p>
            <a:endParaRPr lang="en-GB" sz="2400" dirty="0" smtClean="0"/>
          </a:p>
          <a:p>
            <a:pPr marL="0" indent="0">
              <a:buNone/>
            </a:pPr>
            <a:r>
              <a:rPr lang="fr-FR" sz="2400" b="1" i="1" dirty="0" smtClean="0">
                <a:solidFill>
                  <a:schemeClr val="bg1">
                    <a:lumMod val="50000"/>
                  </a:schemeClr>
                </a:solidFill>
              </a:rPr>
              <a:t>Questionnaires </a:t>
            </a:r>
          </a:p>
          <a:p>
            <a:r>
              <a:rPr lang="fr-FR" sz="2400" dirty="0" smtClean="0"/>
              <a:t>A </a:t>
            </a:r>
            <a:r>
              <a:rPr lang="fr-FR" sz="2400" dirty="0" err="1" smtClean="0"/>
              <a:t>mid-term</a:t>
            </a:r>
            <a:r>
              <a:rPr lang="fr-FR" sz="2400" dirty="0" smtClean="0"/>
              <a:t> </a:t>
            </a:r>
            <a:r>
              <a:rPr lang="fr-FR" sz="2400" dirty="0" err="1" smtClean="0"/>
              <a:t>assessment</a:t>
            </a:r>
            <a:r>
              <a:rPr lang="fr-FR" sz="2400" dirty="0" smtClean="0"/>
              <a:t> questionnaire</a:t>
            </a:r>
          </a:p>
          <a:p>
            <a:r>
              <a:rPr lang="fr-FR" sz="2400" dirty="0" err="1" smtClean="0"/>
              <a:t>ESRs</a:t>
            </a:r>
            <a:r>
              <a:rPr lang="fr-FR" sz="2400" dirty="0"/>
              <a:t>	 </a:t>
            </a:r>
            <a:r>
              <a:rPr lang="fr-FR" sz="2400" dirty="0" smtClean="0"/>
              <a:t>          </a:t>
            </a:r>
            <a:r>
              <a:rPr lang="fr-FR" sz="2400" dirty="0" smtClean="0"/>
              <a:t>Short </a:t>
            </a:r>
            <a:r>
              <a:rPr lang="fr-FR" sz="2400" dirty="0" err="1" smtClean="0"/>
              <a:t>presentation</a:t>
            </a:r>
            <a:r>
              <a:rPr lang="fr-FR" sz="2400" dirty="0" smtClean="0"/>
              <a:t> </a:t>
            </a:r>
            <a:r>
              <a:rPr lang="fr-FR" sz="2400" dirty="0" smtClean="0"/>
              <a:t>(15 min + 5 min)          </a:t>
            </a:r>
            <a:r>
              <a:rPr lang="fr-FR" sz="2400" dirty="0" err="1" smtClean="0"/>
              <a:t>your</a:t>
            </a:r>
            <a:r>
              <a:rPr lang="fr-FR" sz="2400" dirty="0" smtClean="0"/>
              <a:t> </a:t>
            </a:r>
            <a:r>
              <a:rPr lang="fr-FR" sz="2400" dirty="0" err="1" smtClean="0"/>
              <a:t>experiences</a:t>
            </a:r>
            <a:r>
              <a:rPr lang="fr-FR" sz="2400" dirty="0" smtClean="0"/>
              <a:t> </a:t>
            </a:r>
            <a:r>
              <a:rPr lang="fr-FR" sz="2400" dirty="0" smtClean="0"/>
              <a:t>(background,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and training </a:t>
            </a:r>
            <a:r>
              <a:rPr lang="fr-FR" sz="2400" dirty="0" err="1" smtClean="0"/>
              <a:t>at</a:t>
            </a:r>
            <a:r>
              <a:rPr lang="fr-FR" sz="2400" dirty="0" smtClean="0"/>
              <a:t> the host institution and network </a:t>
            </a:r>
            <a:r>
              <a:rPr lang="fr-FR" sz="2400" dirty="0" err="1" smtClean="0"/>
              <a:t>wide</a:t>
            </a:r>
            <a:r>
              <a:rPr lang="fr-FR" sz="2400" dirty="0" smtClean="0"/>
              <a:t>, networking aspects, future plans) in the </a:t>
            </a:r>
            <a:r>
              <a:rPr lang="fr-FR" sz="2400" dirty="0" err="1" smtClean="0"/>
              <a:t>project</a:t>
            </a:r>
            <a:endParaRPr lang="fr-FR" sz="2400" dirty="0" smtClean="0"/>
          </a:p>
          <a:p>
            <a:pPr lvl="5"/>
            <a:endParaRPr lang="fr-FR" sz="1200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1585805" y="5157192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6300192" y="5157192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01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200" dirty="0" smtClean="0"/>
              <a:t>Suggestion for Agenda</a:t>
            </a:r>
            <a:r>
              <a:rPr lang="fr-FR" sz="3200" dirty="0" smtClean="0"/>
              <a:t>	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81399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Introduction (10 minutes</a:t>
            </a:r>
            <a:r>
              <a:rPr lang="fr-FR" sz="2400" dirty="0" smtClean="0"/>
              <a:t>) by P.O. and Coordinator</a:t>
            </a: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Round </a:t>
            </a:r>
            <a:r>
              <a:rPr lang="fr-FR" sz="2400" dirty="0" smtClean="0"/>
              <a:t>table: </a:t>
            </a:r>
            <a:r>
              <a:rPr lang="fr-FR" sz="2400" dirty="0" err="1" smtClean="0"/>
              <a:t>brief</a:t>
            </a:r>
            <a:r>
              <a:rPr lang="fr-FR" sz="2400" dirty="0" smtClean="0"/>
              <a:t> </a:t>
            </a:r>
            <a:r>
              <a:rPr lang="fr-FR" sz="2400" dirty="0" err="1" smtClean="0"/>
              <a:t>presentations</a:t>
            </a:r>
            <a:r>
              <a:rPr lang="fr-FR" sz="2400" dirty="0" smtClean="0"/>
              <a:t> by </a:t>
            </a:r>
            <a:r>
              <a:rPr lang="fr-FR" sz="2400" dirty="0" err="1" smtClean="0"/>
              <a:t>representatives</a:t>
            </a:r>
            <a:r>
              <a:rPr lang="fr-FR" sz="2400" dirty="0" smtClean="0"/>
              <a:t> of </a:t>
            </a:r>
            <a:r>
              <a:rPr lang="fr-FR" sz="2400" dirty="0" err="1" smtClean="0"/>
              <a:t>each</a:t>
            </a:r>
            <a:r>
              <a:rPr lang="fr-FR" sz="2400" dirty="0" smtClean="0"/>
              <a:t> </a:t>
            </a:r>
            <a:r>
              <a:rPr lang="fr-FR" sz="2400" dirty="0" err="1" smtClean="0"/>
              <a:t>partner</a:t>
            </a: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dirty="0" err="1" smtClean="0"/>
              <a:t>Coordinator’s</a:t>
            </a:r>
            <a:r>
              <a:rPr lang="fr-FR" sz="2400" dirty="0" smtClean="0"/>
              <a:t> Report </a:t>
            </a:r>
            <a:r>
              <a:rPr lang="fr-FR" sz="2400" dirty="0" smtClean="0"/>
              <a:t>(45 </a:t>
            </a:r>
            <a:r>
              <a:rPr lang="fr-FR" sz="2400" dirty="0" smtClean="0"/>
              <a:t>minutes</a:t>
            </a:r>
            <a:r>
              <a:rPr lang="fr-FR" sz="2400" dirty="0" smtClean="0"/>
              <a:t>): </a:t>
            </a:r>
            <a:r>
              <a:rPr lang="fr-FR" sz="2400" dirty="0" err="1" smtClean="0"/>
              <a:t>scientific</a:t>
            </a:r>
            <a:r>
              <a:rPr lang="fr-FR" sz="2400" dirty="0" smtClean="0"/>
              <a:t>, training, networking and management aspects</a:t>
            </a: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dirty="0" err="1" smtClean="0"/>
              <a:t>Fellows</a:t>
            </a:r>
            <a:r>
              <a:rPr lang="fr-FR" sz="2400" dirty="0" smtClean="0"/>
              <a:t>’ </a:t>
            </a:r>
            <a:r>
              <a:rPr lang="fr-FR" sz="2400" dirty="0" err="1" smtClean="0"/>
              <a:t>Individual</a:t>
            </a:r>
            <a:r>
              <a:rPr lang="fr-FR" sz="2400" dirty="0" smtClean="0"/>
              <a:t> Reports (20 </a:t>
            </a:r>
            <a:r>
              <a:rPr lang="fr-FR" sz="2400" dirty="0" smtClean="0"/>
              <a:t>minutes per </a:t>
            </a:r>
            <a:r>
              <a:rPr lang="fr-FR" sz="2400" dirty="0" err="1" smtClean="0"/>
              <a:t>fellow</a:t>
            </a:r>
            <a:r>
              <a:rPr lang="fr-FR" sz="2400" dirty="0" smtClean="0"/>
              <a:t>): </a:t>
            </a:r>
            <a:r>
              <a:rPr lang="fr-FR" sz="2400" dirty="0" err="1" smtClean="0"/>
              <a:t>present</a:t>
            </a:r>
            <a:r>
              <a:rPr lang="fr-FR" sz="2400" dirty="0" smtClean="0"/>
              <a:t> </a:t>
            </a:r>
            <a:r>
              <a:rPr lang="fr-FR" sz="2400" dirty="0" err="1" smtClean="0"/>
              <a:t>yourself</a:t>
            </a:r>
            <a:r>
              <a:rPr lang="fr-FR" sz="2400" dirty="0" smtClean="0"/>
              <a:t>, </a:t>
            </a:r>
            <a:r>
              <a:rPr lang="fr-FR" sz="2400" dirty="0" err="1" smtClean="0"/>
              <a:t>your</a:t>
            </a:r>
            <a:r>
              <a:rPr lang="fr-FR" sz="2400" dirty="0" smtClean="0"/>
              <a:t> background, </a:t>
            </a:r>
            <a:r>
              <a:rPr lang="fr-FR" sz="2400" dirty="0" err="1" smtClean="0"/>
              <a:t>your</a:t>
            </a:r>
            <a:r>
              <a:rPr lang="fr-FR" sz="2400" dirty="0" smtClean="0"/>
              <a:t> </a:t>
            </a:r>
            <a:r>
              <a:rPr lang="fr-FR" sz="2400" dirty="0" err="1" smtClean="0"/>
              <a:t>work</a:t>
            </a:r>
            <a:r>
              <a:rPr lang="fr-FR" sz="2400" dirty="0" smtClean="0"/>
              <a:t>, </a:t>
            </a:r>
            <a:r>
              <a:rPr lang="fr-FR" sz="2400" dirty="0" err="1" smtClean="0"/>
              <a:t>your</a:t>
            </a:r>
            <a:r>
              <a:rPr lang="fr-FR" sz="2400" dirty="0" smtClean="0"/>
              <a:t> training </a:t>
            </a:r>
            <a:r>
              <a:rPr lang="fr-FR" sz="2400" dirty="0" err="1" smtClean="0"/>
              <a:t>experience</a:t>
            </a:r>
            <a:r>
              <a:rPr lang="fr-FR" sz="2400" dirty="0" smtClean="0"/>
              <a:t> in the network. </a:t>
            </a:r>
            <a:r>
              <a:rPr lang="fr-FR" sz="2400" dirty="0" err="1" smtClean="0"/>
              <a:t>Include</a:t>
            </a:r>
            <a:r>
              <a:rPr lang="fr-FR" sz="2400" dirty="0" smtClean="0"/>
              <a:t> </a:t>
            </a:r>
            <a:r>
              <a:rPr lang="fr-FR" sz="2400" dirty="0" err="1" smtClean="0"/>
              <a:t>your</a:t>
            </a:r>
            <a:r>
              <a:rPr lang="fr-FR" sz="2400" dirty="0" smtClean="0"/>
              <a:t> expectations on the possible impact of ARDENT on </a:t>
            </a:r>
            <a:r>
              <a:rPr lang="fr-FR" sz="2400" dirty="0" err="1" smtClean="0"/>
              <a:t>your</a:t>
            </a:r>
            <a:r>
              <a:rPr lang="fr-FR" sz="2400" dirty="0" smtClean="0"/>
              <a:t> future </a:t>
            </a:r>
            <a:r>
              <a:rPr lang="fr-FR" sz="2400" dirty="0" err="1" smtClean="0"/>
              <a:t>career</a:t>
            </a:r>
            <a:endParaRPr lang="fr-F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Meeting </a:t>
            </a:r>
            <a:r>
              <a:rPr lang="fr-FR" sz="2400" dirty="0" err="1" smtClean="0"/>
              <a:t>between</a:t>
            </a:r>
            <a:r>
              <a:rPr lang="fr-FR" sz="2400" dirty="0" smtClean="0"/>
              <a:t> the </a:t>
            </a:r>
            <a:r>
              <a:rPr lang="fr-FR" sz="2400" dirty="0" err="1" smtClean="0"/>
              <a:t>Fellows</a:t>
            </a:r>
            <a:r>
              <a:rPr lang="fr-FR" sz="2400" dirty="0" smtClean="0"/>
              <a:t> and the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</a:t>
            </a:r>
            <a:r>
              <a:rPr lang="fr-FR" sz="2400" dirty="0" err="1" smtClean="0"/>
              <a:t>Executive</a:t>
            </a:r>
            <a:r>
              <a:rPr lang="fr-FR" sz="2400" dirty="0" smtClean="0"/>
              <a:t> Agency </a:t>
            </a:r>
            <a:r>
              <a:rPr lang="fr-FR" sz="2400" dirty="0" err="1" smtClean="0"/>
              <a:t>Representative</a:t>
            </a:r>
            <a:r>
              <a:rPr lang="fr-FR" sz="2400" dirty="0" smtClean="0"/>
              <a:t> (30-60 minutes)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400" dirty="0" smtClean="0"/>
              <a:t>Open Discussion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1487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200" dirty="0" smtClean="0"/>
              <a:t>Issues to </a:t>
            </a:r>
            <a:r>
              <a:rPr lang="fr-FR" sz="3200" dirty="0" err="1" smtClean="0"/>
              <a:t>be</a:t>
            </a:r>
            <a:r>
              <a:rPr lang="fr-FR" sz="3200" dirty="0" smtClean="0"/>
              <a:t> </a:t>
            </a:r>
            <a:r>
              <a:rPr lang="fr-FR" sz="3200" dirty="0" err="1" smtClean="0"/>
              <a:t>considered</a:t>
            </a:r>
            <a:r>
              <a:rPr lang="fr-FR" sz="3200" dirty="0" smtClean="0"/>
              <a:t>	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83357"/>
            <a:ext cx="8229600" cy="42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1. SCIENTIFIC</a:t>
            </a:r>
          </a:p>
          <a:p>
            <a:pPr marL="614363" lvl="1" indent="-342900">
              <a:buFont typeface="Arial" pitchFamily="34" charset="0"/>
              <a:buChar char="•"/>
            </a:pPr>
            <a:r>
              <a:rPr lang="fr-FR" sz="2400" dirty="0" smtClean="0"/>
              <a:t>Is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</a:t>
            </a:r>
            <a:r>
              <a:rPr lang="fr-FR" sz="2400" dirty="0" err="1" smtClean="0"/>
              <a:t>being</a:t>
            </a:r>
            <a:r>
              <a:rPr lang="fr-FR" sz="2400" dirty="0" smtClean="0"/>
              <a:t> </a:t>
            </a:r>
            <a:r>
              <a:rPr lang="fr-FR" sz="2400" dirty="0" err="1" smtClean="0"/>
              <a:t>focused</a:t>
            </a:r>
            <a:r>
              <a:rPr lang="fr-FR" sz="2400" dirty="0" smtClean="0"/>
              <a:t> on the objectives set in </a:t>
            </a:r>
            <a:r>
              <a:rPr lang="fr-FR" sz="2400" dirty="0" err="1" smtClean="0"/>
              <a:t>Annex</a:t>
            </a:r>
            <a:r>
              <a:rPr lang="fr-FR" sz="2400" dirty="0" smtClean="0"/>
              <a:t> I?</a:t>
            </a:r>
          </a:p>
          <a:p>
            <a:pPr marL="614363" lvl="1" indent="-342900">
              <a:buFont typeface="Arial" pitchFamily="34" charset="0"/>
              <a:buChar char="•"/>
            </a:pPr>
            <a:r>
              <a:rPr lang="fr-FR" sz="2400" dirty="0" smtClean="0"/>
              <a:t>Are all teams </a:t>
            </a:r>
            <a:r>
              <a:rPr lang="fr-FR" sz="2400" dirty="0" err="1" smtClean="0"/>
              <a:t>contributing</a:t>
            </a:r>
            <a:r>
              <a:rPr lang="fr-FR" sz="2400" dirty="0" smtClean="0"/>
              <a:t> to the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 as </a:t>
            </a:r>
            <a:r>
              <a:rPr lang="fr-FR" sz="2400" dirty="0" err="1" smtClean="0"/>
              <a:t>foreseen</a:t>
            </a:r>
            <a:r>
              <a:rPr lang="fr-FR" sz="2400" dirty="0" smtClean="0"/>
              <a:t> and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there</a:t>
            </a:r>
            <a:r>
              <a:rPr lang="fr-FR" sz="2400" dirty="0" smtClean="0"/>
              <a:t> </a:t>
            </a:r>
            <a:r>
              <a:rPr lang="fr-FR" sz="2400" dirty="0" err="1" smtClean="0"/>
              <a:t>cooperation</a:t>
            </a:r>
            <a:r>
              <a:rPr lang="fr-FR" sz="2400" dirty="0" smtClean="0"/>
              <a:t> </a:t>
            </a:r>
            <a:r>
              <a:rPr lang="fr-FR" sz="2400" dirty="0" err="1" smtClean="0"/>
              <a:t>between</a:t>
            </a:r>
            <a:r>
              <a:rPr lang="fr-FR" sz="2400" dirty="0" smtClean="0"/>
              <a:t> the teams?</a:t>
            </a:r>
            <a:endParaRPr lang="fr-FR" sz="2400" dirty="0" smtClean="0"/>
          </a:p>
          <a:p>
            <a:pPr marL="0" indent="0">
              <a:buNone/>
            </a:pPr>
            <a:r>
              <a:rPr lang="fr-FR" sz="2800" dirty="0" smtClean="0"/>
              <a:t>2. RESEARCH TRAINING PROGRAMME</a:t>
            </a:r>
          </a:p>
          <a:p>
            <a:pPr marL="614363"/>
            <a:r>
              <a:rPr lang="fr-FR" sz="2400" dirty="0" smtClean="0"/>
              <a:t>In line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Annex</a:t>
            </a:r>
            <a:r>
              <a:rPr lang="fr-FR" sz="2400" dirty="0" smtClean="0"/>
              <a:t> I, all </a:t>
            </a:r>
            <a:r>
              <a:rPr lang="fr-FR" sz="2400" dirty="0" err="1" smtClean="0"/>
              <a:t>ESRs</a:t>
            </a:r>
            <a:r>
              <a:rPr lang="fr-FR" sz="2400" dirty="0" smtClean="0"/>
              <a:t> </a:t>
            </a:r>
            <a:r>
              <a:rPr lang="fr-FR" sz="2400" dirty="0" err="1" smtClean="0"/>
              <a:t>integrated</a:t>
            </a:r>
            <a:r>
              <a:rPr lang="fr-FR" sz="2400" dirty="0" smtClean="0"/>
              <a:t> in the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, networking, secondments, training, </a:t>
            </a:r>
            <a:r>
              <a:rPr lang="fr-FR" sz="2400" dirty="0" err="1" smtClean="0"/>
              <a:t>complementary</a:t>
            </a:r>
            <a:r>
              <a:rPr lang="fr-FR" sz="2400" dirty="0" smtClean="0"/>
              <a:t> training (</a:t>
            </a:r>
            <a:r>
              <a:rPr lang="fr-FR" sz="2400" dirty="0" err="1" smtClean="0"/>
              <a:t>e.g</a:t>
            </a:r>
            <a:r>
              <a:rPr lang="fr-FR" sz="2400" dirty="0" smtClean="0"/>
              <a:t>. </a:t>
            </a:r>
            <a:r>
              <a:rPr lang="fr-FR" sz="2400" dirty="0" err="1" smtClean="0"/>
              <a:t>language</a:t>
            </a:r>
            <a:r>
              <a:rPr lang="fr-FR" sz="2400" dirty="0" smtClean="0"/>
              <a:t>), </a:t>
            </a:r>
            <a:r>
              <a:rPr lang="fr-FR" sz="2400" dirty="0" err="1" smtClean="0"/>
              <a:t>associate</a:t>
            </a:r>
            <a:r>
              <a:rPr lang="fr-FR" sz="2400" dirty="0" smtClean="0"/>
              <a:t> </a:t>
            </a:r>
            <a:r>
              <a:rPr lang="fr-FR" sz="2400" dirty="0" err="1" smtClean="0"/>
              <a:t>partners</a:t>
            </a:r>
            <a:r>
              <a:rPr lang="fr-FR" sz="2400" dirty="0" smtClean="0"/>
              <a:t> </a:t>
            </a:r>
            <a:r>
              <a:rPr lang="fr-FR" sz="2400" dirty="0" err="1" smtClean="0"/>
              <a:t>involved</a:t>
            </a:r>
            <a:r>
              <a:rPr lang="fr-FR" sz="2400" dirty="0" smtClean="0"/>
              <a:t> in training and secondments, </a:t>
            </a:r>
            <a:r>
              <a:rPr lang="fr-FR" sz="2400" dirty="0" err="1" smtClean="0"/>
              <a:t>industry</a:t>
            </a:r>
            <a:r>
              <a:rPr lang="fr-FR" sz="2400" dirty="0" smtClean="0"/>
              <a:t> </a:t>
            </a:r>
            <a:r>
              <a:rPr lang="fr-FR" sz="2400" dirty="0" err="1" smtClean="0"/>
              <a:t>exposure</a:t>
            </a:r>
            <a:r>
              <a:rPr lang="fr-FR" sz="2400" dirty="0" smtClean="0"/>
              <a:t>? </a:t>
            </a: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274783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3200" dirty="0" smtClean="0"/>
              <a:t>Issues to </a:t>
            </a:r>
            <a:r>
              <a:rPr lang="fr-FR" sz="3200" dirty="0" err="1" smtClean="0"/>
              <a:t>be</a:t>
            </a:r>
            <a:r>
              <a:rPr lang="fr-FR" sz="3200" dirty="0" smtClean="0"/>
              <a:t> </a:t>
            </a:r>
            <a:r>
              <a:rPr lang="fr-FR" sz="3200" dirty="0" err="1" smtClean="0"/>
              <a:t>considered</a:t>
            </a:r>
            <a:r>
              <a:rPr lang="fr-FR" sz="3200" dirty="0" smtClean="0"/>
              <a:t>	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83357"/>
            <a:ext cx="8229600" cy="4813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/>
              <a:t>3. MC FELLOWS</a:t>
            </a:r>
          </a:p>
          <a:p>
            <a:pPr marL="631825" indent="-360363"/>
            <a:r>
              <a:rPr lang="fr-FR" sz="2400" dirty="0" smtClean="0"/>
              <a:t>All ESR </a:t>
            </a:r>
            <a:r>
              <a:rPr lang="fr-FR" sz="2400" dirty="0" err="1" smtClean="0"/>
              <a:t>recruited</a:t>
            </a:r>
            <a:r>
              <a:rPr lang="fr-FR" sz="2400" dirty="0" smtClean="0"/>
              <a:t>? </a:t>
            </a:r>
            <a:r>
              <a:rPr lang="fr-FR" sz="2400" dirty="0" err="1" smtClean="0"/>
              <a:t>Difficulties</a:t>
            </a:r>
            <a:r>
              <a:rPr lang="fr-FR" sz="2400" dirty="0" smtClean="0"/>
              <a:t> in </a:t>
            </a:r>
            <a:r>
              <a:rPr lang="fr-FR" sz="2400" dirty="0" err="1" smtClean="0"/>
              <a:t>recruitment</a:t>
            </a:r>
            <a:r>
              <a:rPr lang="fr-FR" sz="2400" dirty="0" smtClean="0"/>
              <a:t>? All ESR </a:t>
            </a:r>
            <a:r>
              <a:rPr lang="fr-FR" sz="2400" dirty="0" err="1" smtClean="0"/>
              <a:t>aware</a:t>
            </a:r>
            <a:r>
              <a:rPr lang="fr-FR" sz="2400" dirty="0" smtClean="0"/>
              <a:t> of </a:t>
            </a:r>
            <a:r>
              <a:rPr lang="fr-FR" sz="2400" dirty="0" err="1" smtClean="0"/>
              <a:t>their</a:t>
            </a:r>
            <a:r>
              <a:rPr lang="fr-FR" sz="2400" dirty="0" smtClean="0"/>
              <a:t> </a:t>
            </a:r>
            <a:r>
              <a:rPr lang="fr-FR" sz="2400" dirty="0" err="1" smtClean="0"/>
              <a:t>role</a:t>
            </a:r>
            <a:r>
              <a:rPr lang="fr-FR" sz="2400" dirty="0" smtClean="0"/>
              <a:t>, </a:t>
            </a:r>
            <a:r>
              <a:rPr lang="fr-FR" sz="2400" dirty="0" err="1" smtClean="0"/>
              <a:t>allowances</a:t>
            </a:r>
            <a:r>
              <a:rPr lang="fr-FR" sz="2400" dirty="0"/>
              <a:t>, </a:t>
            </a:r>
            <a:r>
              <a:rPr lang="fr-FR" sz="2400" dirty="0" smtClean="0"/>
              <a:t>networking and secondment </a:t>
            </a:r>
            <a:r>
              <a:rPr lang="fr-FR" sz="2400" dirty="0" err="1" smtClean="0"/>
              <a:t>opportunities</a:t>
            </a:r>
            <a:r>
              <a:rPr lang="fr-FR" sz="2400" dirty="0"/>
              <a:t>?</a:t>
            </a:r>
            <a:endParaRPr lang="fr-FR" sz="2400" dirty="0" smtClean="0"/>
          </a:p>
          <a:p>
            <a:pPr marL="0" indent="0">
              <a:buNone/>
            </a:pPr>
            <a:r>
              <a:rPr lang="fr-FR" sz="2800" dirty="0" smtClean="0"/>
              <a:t>4. MANAGEMENT</a:t>
            </a:r>
            <a:endParaRPr lang="fr-FR" sz="2400" dirty="0" smtClean="0"/>
          </a:p>
          <a:p>
            <a:pPr marL="631825" indent="-360363"/>
            <a:r>
              <a:rPr lang="en-US" sz="2400" dirty="0" smtClean="0"/>
              <a:t>Is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 of network and distribution of tasks between teams adapted to the project? Has the Coordinator the necessary scientific and </a:t>
            </a:r>
            <a:r>
              <a:rPr lang="en-US" sz="2400" dirty="0" err="1" smtClean="0"/>
              <a:t>organisational</a:t>
            </a:r>
            <a:r>
              <a:rPr lang="en-US" sz="2400" dirty="0" smtClean="0"/>
              <a:t> competences? Is </a:t>
            </a:r>
            <a:r>
              <a:rPr lang="en-US" sz="2400" dirty="0"/>
              <a:t>u</a:t>
            </a:r>
            <a:r>
              <a:rPr lang="en-US" sz="2400" dirty="0" smtClean="0"/>
              <a:t>se made of modern communication means (web page, internet, </a:t>
            </a:r>
            <a:r>
              <a:rPr lang="en-US" sz="2400" dirty="0" err="1" smtClean="0"/>
              <a:t>etc</a:t>
            </a:r>
            <a:r>
              <a:rPr lang="en-US" sz="2400" dirty="0" smtClean="0"/>
              <a:t>)? Are rules (e.g. eligibility criteria, allowable costs) clear to everybody?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5635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386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Informal Guidelines for the  Mid-Term Review</vt:lpstr>
      <vt:lpstr>Mid-Term Review: A contractual obligation … and a fruitful dialogue</vt:lpstr>
      <vt:lpstr> Progress report for mid-term of the project  </vt:lpstr>
      <vt:lpstr>Suggestion for Agenda </vt:lpstr>
      <vt:lpstr>Issues to be considered </vt:lpstr>
      <vt:lpstr>Issues to be considered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Guidelines for the  Mid-Term Review</dc:title>
  <dc:creator>Blandine Agnes Faure</dc:creator>
  <cp:lastModifiedBy>Silari</cp:lastModifiedBy>
  <cp:revision>15</cp:revision>
  <dcterms:created xsi:type="dcterms:W3CDTF">2013-05-29T11:45:19Z</dcterms:created>
  <dcterms:modified xsi:type="dcterms:W3CDTF">2013-05-29T15:45:19Z</dcterms:modified>
</cp:coreProperties>
</file>