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  <p:sldId id="264" r:id="rId6"/>
    <p:sldId id="267" r:id="rId7"/>
    <p:sldId id="266" r:id="rId8"/>
    <p:sldId id="268" r:id="rId9"/>
    <p:sldId id="269" r:id="rId10"/>
    <p:sldId id="270" r:id="rId11"/>
    <p:sldId id="271" r:id="rId12"/>
    <p:sldId id="272" r:id="rId13"/>
    <p:sldId id="259" r:id="rId14"/>
    <p:sldId id="260" r:id="rId15"/>
    <p:sldId id="261" r:id="rId16"/>
    <p:sldId id="273" r:id="rId17"/>
    <p:sldId id="262" r:id="rId18"/>
    <p:sldId id="274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32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F49D355-16BD-4E45-BD9A-5EA878CF7CBD}" type="datetimeFigureOut">
              <a:rPr lang="it-IT" smtClean="0"/>
              <a:t>11/06/2013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nfoscience.epfl.ch/record/153089" TargetMode="External"/><Relationship Id="rId2" Type="http://schemas.openxmlformats.org/officeDocument/2006/relationships/hyperlink" Target="http://cds.cern.ch/record/150089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iencedirect.com/science/article/pii/S0168900209013710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utu.be/3wtUr3iVVIw?t=1m04s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ARDENT –ESR3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Silvia Puddu – 13/06/2013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66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CERF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3" name="Segnaposto contenuto 12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3" t="26944" r="13410" b="15707"/>
          <a:stretch/>
        </p:blipFill>
        <p:spPr>
          <a:xfrm>
            <a:off x="5148064" y="188640"/>
            <a:ext cx="3744416" cy="3597087"/>
          </a:xfrm>
        </p:spPr>
      </p:pic>
      <p:sp>
        <p:nvSpPr>
          <p:cNvPr id="14" name="Segnaposto contenuto 13"/>
          <p:cNvSpPr>
            <a:spLocks noGrp="1"/>
          </p:cNvSpPr>
          <p:nvPr>
            <p:ph sz="quarter" idx="14"/>
          </p:nvPr>
        </p:nvSpPr>
        <p:spPr>
          <a:xfrm>
            <a:off x="290336" y="226320"/>
            <a:ext cx="4785720" cy="2338584"/>
          </a:xfrm>
        </p:spPr>
        <p:txBody>
          <a:bodyPr/>
          <a:lstStyle/>
          <a:p>
            <a:pPr marL="18288" indent="0">
              <a:buNone/>
            </a:pP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GEM for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dosimetry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it-IT" dirty="0" smtClean="0"/>
              <a:t>On </a:t>
            </a:r>
            <a:r>
              <a:rPr lang="en-GB" dirty="0" smtClean="0"/>
              <a:t>December</a:t>
            </a:r>
            <a:r>
              <a:rPr lang="it-IT" dirty="0" smtClean="0"/>
              <a:t> 2012</a:t>
            </a:r>
          </a:p>
          <a:p>
            <a:pPr lvl="1"/>
            <a:r>
              <a:rPr lang="it-IT" dirty="0" smtClean="0"/>
              <a:t>position </a:t>
            </a:r>
            <a:r>
              <a:rPr lang="it-IT" dirty="0" err="1" smtClean="0"/>
              <a:t>at</a:t>
            </a:r>
            <a:r>
              <a:rPr lang="it-IT" dirty="0" smtClean="0"/>
              <a:t> the side of the target</a:t>
            </a:r>
            <a:endParaRPr lang="en-GB" dirty="0"/>
          </a:p>
          <a:p>
            <a:pPr lvl="1"/>
            <a:r>
              <a:rPr lang="en-GB" dirty="0" smtClean="0"/>
              <a:t>charged</a:t>
            </a:r>
            <a:r>
              <a:rPr lang="it-IT" dirty="0" smtClean="0"/>
              <a:t> </a:t>
            </a:r>
            <a:r>
              <a:rPr lang="en-GB" dirty="0" smtClean="0"/>
              <a:t>component</a:t>
            </a:r>
          </a:p>
          <a:p>
            <a:pPr lvl="1"/>
            <a:r>
              <a:rPr lang="en-GB" dirty="0" smtClean="0"/>
              <a:t>thermal neutron component</a:t>
            </a:r>
          </a:p>
          <a:p>
            <a:pPr lvl="1"/>
            <a:r>
              <a:rPr lang="en-GB" dirty="0" smtClean="0"/>
              <a:t>Analysis performed by E. Aza </a:t>
            </a:r>
            <a:endParaRPr lang="en-GB" dirty="0"/>
          </a:p>
        </p:txBody>
      </p:sp>
      <p:pic>
        <p:nvPicPr>
          <p:cNvPr id="15" name="Picture 8" descr="C:\root\GEM\position2\thermal_neutron_camera\intensity_scan\spills\1816_3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08952"/>
            <a:ext cx="3385884" cy="26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866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radioactive waste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4366200" cy="4248472"/>
          </a:xfrm>
        </p:spPr>
        <p:txBody>
          <a:bodyPr>
            <a:normAutofit fontScale="92500" lnSpcReduction="20000"/>
          </a:bodyPr>
          <a:lstStyle/>
          <a:p>
            <a:pPr marL="18288" indent="0">
              <a:buNone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Motivation:</a:t>
            </a:r>
          </a:p>
          <a:p>
            <a:r>
              <a:rPr lang="en-GB" dirty="0" smtClean="0"/>
              <a:t>materials in accelerator environment are activated by radiations</a:t>
            </a:r>
          </a:p>
          <a:p>
            <a:r>
              <a:rPr lang="en-GB" dirty="0" smtClean="0"/>
              <a:t>in order to treat this materials after the decommissioning, it is necessary a characterization to know the nuclide population</a:t>
            </a:r>
          </a:p>
          <a:p>
            <a:r>
              <a:rPr lang="en-GB" dirty="0" smtClean="0"/>
              <a:t>gamma emitters are easily recognised by </a:t>
            </a:r>
            <a:r>
              <a:rPr lang="en-GB" dirty="0" smtClean="0">
                <a:latin typeface="Symbol" pitchFamily="18" charset="2"/>
              </a:rPr>
              <a:t>g</a:t>
            </a:r>
            <a:r>
              <a:rPr lang="en-GB" dirty="0" smtClean="0"/>
              <a:t> spectrometry</a:t>
            </a:r>
          </a:p>
          <a:p>
            <a:r>
              <a:rPr lang="en-GB" dirty="0"/>
              <a:t>t</a:t>
            </a:r>
            <a:r>
              <a:rPr lang="en-GB" dirty="0" smtClean="0"/>
              <a:t>he challenge is to measure the </a:t>
            </a:r>
            <a:r>
              <a:rPr lang="en-GB" baseline="30000" dirty="0" smtClean="0"/>
              <a:t>55</a:t>
            </a:r>
            <a:r>
              <a:rPr lang="en-GB" dirty="0" smtClean="0"/>
              <a:t>Fe amount </a:t>
            </a:r>
          </a:p>
          <a:p>
            <a:r>
              <a:rPr lang="en-GB" dirty="0"/>
              <a:t>a</a:t>
            </a:r>
            <a:r>
              <a:rPr lang="en-GB" dirty="0" smtClean="0"/>
              <a:t> detector with high efficiency to </a:t>
            </a:r>
            <a:r>
              <a:rPr lang="en-GB" baseline="30000" dirty="0" smtClean="0"/>
              <a:t>55</a:t>
            </a:r>
            <a:r>
              <a:rPr lang="en-GB" dirty="0" smtClean="0"/>
              <a:t>Fe and high </a:t>
            </a:r>
            <a:r>
              <a:rPr lang="en-GB" dirty="0" smtClean="0">
                <a:latin typeface="Symbol" pitchFamily="18" charset="2"/>
              </a:rPr>
              <a:t>g</a:t>
            </a:r>
            <a:r>
              <a:rPr lang="en-GB" dirty="0" smtClean="0"/>
              <a:t> rejection to is needed</a:t>
            </a:r>
            <a:endParaRPr lang="en-GB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" t="21174" r="7488" b="13623"/>
          <a:stretch/>
        </p:blipFill>
        <p:spPr>
          <a:xfrm>
            <a:off x="5053935" y="476672"/>
            <a:ext cx="3694529" cy="370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radioactive waste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4366200" cy="237626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Detectors characterization with sources:</a:t>
            </a:r>
          </a:p>
          <a:p>
            <a:pPr lvl="1"/>
            <a:r>
              <a:rPr lang="it-IT" dirty="0" smtClean="0"/>
              <a:t>3 mm </a:t>
            </a:r>
            <a:r>
              <a:rPr lang="it-IT" dirty="0" err="1" smtClean="0"/>
              <a:t>drift</a:t>
            </a:r>
            <a:r>
              <a:rPr lang="it-IT" dirty="0" smtClean="0"/>
              <a:t> detector</a:t>
            </a:r>
          </a:p>
          <a:p>
            <a:pPr lvl="1"/>
            <a:r>
              <a:rPr lang="it-IT" dirty="0" smtClean="0"/>
              <a:t>40 mm </a:t>
            </a:r>
            <a:r>
              <a:rPr lang="it-IT" dirty="0" err="1" smtClean="0"/>
              <a:t>drift</a:t>
            </a:r>
            <a:r>
              <a:rPr lang="it-IT" dirty="0" smtClean="0"/>
              <a:t> detector:</a:t>
            </a:r>
          </a:p>
          <a:p>
            <a:pPr lvl="2"/>
            <a:r>
              <a:rPr lang="it-IT" dirty="0" smtClean="0"/>
              <a:t> </a:t>
            </a:r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efficiency</a:t>
            </a:r>
            <a:r>
              <a:rPr lang="it-IT" dirty="0" smtClean="0"/>
              <a:t> to </a:t>
            </a:r>
            <a:r>
              <a:rPr lang="it-IT" baseline="30000" dirty="0" smtClean="0"/>
              <a:t>55</a:t>
            </a:r>
            <a:r>
              <a:rPr lang="it-IT" dirty="0" smtClean="0"/>
              <a:t>Fe</a:t>
            </a:r>
          </a:p>
          <a:p>
            <a:pPr lvl="2"/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smtClean="0">
                <a:latin typeface="Symbol" pitchFamily="18" charset="2"/>
              </a:rPr>
              <a:t>g</a:t>
            </a:r>
            <a:r>
              <a:rPr lang="it-IT" dirty="0" smtClean="0"/>
              <a:t> </a:t>
            </a:r>
            <a:r>
              <a:rPr lang="it-IT" dirty="0" err="1" smtClean="0"/>
              <a:t>rejection</a:t>
            </a:r>
            <a:endParaRPr lang="it-IT" dirty="0" smtClean="0"/>
          </a:p>
          <a:p>
            <a:pPr lvl="1"/>
            <a:endParaRPr lang="en-GB" dirty="0" smtClean="0"/>
          </a:p>
          <a:p>
            <a:r>
              <a:rPr lang="it-IT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Measurements</a:t>
            </a:r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with </a:t>
            </a:r>
            <a:r>
              <a:rPr lang="it-IT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samples</a:t>
            </a:r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</a:t>
            </a:r>
            <a:endParaRPr lang="it-IT" dirty="0" smtClean="0"/>
          </a:p>
          <a:p>
            <a:pPr lvl="1"/>
            <a:r>
              <a:rPr lang="it-IT" dirty="0" err="1" smtClean="0"/>
              <a:t>Fully</a:t>
            </a:r>
            <a:r>
              <a:rPr lang="it-IT" dirty="0" smtClean="0"/>
              <a:t> </a:t>
            </a:r>
            <a:r>
              <a:rPr lang="it-IT" dirty="0" err="1" smtClean="0"/>
              <a:t>characterised</a:t>
            </a:r>
            <a:r>
              <a:rPr lang="it-IT" dirty="0" smtClean="0"/>
              <a:t> </a:t>
            </a:r>
            <a:r>
              <a:rPr lang="it-IT" dirty="0" err="1" smtClean="0"/>
              <a:t>samples</a:t>
            </a:r>
            <a:r>
              <a:rPr lang="it-IT" dirty="0" smtClean="0"/>
              <a:t> with high </a:t>
            </a:r>
            <a:r>
              <a:rPr lang="it-IT" dirty="0" err="1" smtClean="0"/>
              <a:t>presence</a:t>
            </a:r>
            <a:r>
              <a:rPr lang="it-IT" dirty="0" smtClean="0"/>
              <a:t> of </a:t>
            </a:r>
            <a:r>
              <a:rPr lang="it-IT" baseline="30000" dirty="0" smtClean="0"/>
              <a:t>60</a:t>
            </a:r>
            <a:r>
              <a:rPr lang="it-IT" dirty="0" smtClean="0"/>
              <a:t>Co</a:t>
            </a:r>
            <a:endParaRPr lang="en-GB" dirty="0"/>
          </a:p>
        </p:txBody>
      </p:sp>
      <p:grpSp>
        <p:nvGrpSpPr>
          <p:cNvPr id="101" name="Gruppo 100"/>
          <p:cNvGrpSpPr/>
          <p:nvPr/>
        </p:nvGrpSpPr>
        <p:grpSpPr>
          <a:xfrm>
            <a:off x="4515691" y="329410"/>
            <a:ext cx="4499978" cy="2732543"/>
            <a:chOff x="4515691" y="329410"/>
            <a:chExt cx="4499978" cy="2732543"/>
          </a:xfrm>
        </p:grpSpPr>
        <p:grpSp>
          <p:nvGrpSpPr>
            <p:cNvPr id="60" name="Group 8"/>
            <p:cNvGrpSpPr/>
            <p:nvPr/>
          </p:nvGrpSpPr>
          <p:grpSpPr>
            <a:xfrm>
              <a:off x="4515691" y="329410"/>
              <a:ext cx="4499978" cy="2732543"/>
              <a:chOff x="35496" y="980728"/>
              <a:chExt cx="5544616" cy="3528392"/>
            </a:xfrm>
          </p:grpSpPr>
          <p:grpSp>
            <p:nvGrpSpPr>
              <p:cNvPr id="61" name="Gruppo 60"/>
              <p:cNvGrpSpPr/>
              <p:nvPr/>
            </p:nvGrpSpPr>
            <p:grpSpPr>
              <a:xfrm>
                <a:off x="35496" y="980728"/>
                <a:ext cx="5544616" cy="3528392"/>
                <a:chOff x="381000" y="476672"/>
                <a:chExt cx="6912708" cy="4419600"/>
              </a:xfrm>
            </p:grpSpPr>
            <p:pic>
              <p:nvPicPr>
                <p:cNvPr id="63" name="Picture 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41406" t="40000" r="10938" b="4286"/>
                <a:stretch>
                  <a:fillRect/>
                </a:stretch>
              </p:blipFill>
              <p:spPr bwMode="auto">
                <a:xfrm>
                  <a:off x="381000" y="476672"/>
                  <a:ext cx="6912708" cy="4419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cxnSp>
              <p:nvCxnSpPr>
                <p:cNvPr id="64" name="Straight Connector 6"/>
                <p:cNvCxnSpPr/>
                <p:nvPr/>
              </p:nvCxnSpPr>
              <p:spPr>
                <a:xfrm rot="5400000" flipH="1" flipV="1">
                  <a:off x="3733800" y="1676400"/>
                  <a:ext cx="21336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7"/>
                <p:cNvCxnSpPr/>
                <p:nvPr/>
              </p:nvCxnSpPr>
              <p:spPr>
                <a:xfrm rot="5400000" flipH="1" flipV="1">
                  <a:off x="4571206" y="1675606"/>
                  <a:ext cx="21336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9"/>
                <p:cNvCxnSpPr/>
                <p:nvPr/>
              </p:nvCxnSpPr>
              <p:spPr>
                <a:xfrm flipV="1">
                  <a:off x="1676399" y="3352006"/>
                  <a:ext cx="0" cy="1003090"/>
                </a:xfrm>
                <a:prstGeom prst="line">
                  <a:avLst/>
                </a:prstGeom>
                <a:ln w="28575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TextBox 12"/>
                <p:cNvSpPr txBox="1"/>
                <p:nvPr/>
              </p:nvSpPr>
              <p:spPr>
                <a:xfrm>
                  <a:off x="4067945" y="664840"/>
                  <a:ext cx="720824" cy="4480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err="1" smtClean="0">
                      <a:solidFill>
                        <a:srgbClr val="FFFF00"/>
                      </a:solidFill>
                    </a:rPr>
                    <a:t>bck</a:t>
                  </a:r>
                  <a:endParaRPr lang="en-US" sz="1200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8" name="TextBox 13"/>
                <p:cNvSpPr txBox="1"/>
                <p:nvPr/>
              </p:nvSpPr>
              <p:spPr>
                <a:xfrm>
                  <a:off x="4788768" y="664840"/>
                  <a:ext cx="762000" cy="4626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FFFF00"/>
                      </a:solidFill>
                    </a:rPr>
                    <a:t>52</a:t>
                  </a:r>
                  <a:endParaRPr lang="en-US" sz="1200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9" name="TextBox 16"/>
                <p:cNvSpPr txBox="1"/>
                <p:nvPr/>
              </p:nvSpPr>
              <p:spPr>
                <a:xfrm>
                  <a:off x="1054968" y="3419707"/>
                  <a:ext cx="684212" cy="4480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err="1" smtClean="0">
                      <a:solidFill>
                        <a:srgbClr val="FFFF00"/>
                      </a:solidFill>
                    </a:rPr>
                    <a:t>bck</a:t>
                  </a:r>
                  <a:endParaRPr lang="en-US" sz="12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0" name="TextBox 17"/>
                <p:cNvSpPr txBox="1"/>
                <p:nvPr/>
              </p:nvSpPr>
              <p:spPr>
                <a:xfrm>
                  <a:off x="1969369" y="3408041"/>
                  <a:ext cx="665921" cy="4626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FF00"/>
                      </a:solidFill>
                    </a:rPr>
                    <a:t>52</a:t>
                  </a:r>
                  <a:endParaRPr lang="en-US" sz="12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1" name="TextBox 18"/>
                <p:cNvSpPr txBox="1"/>
                <p:nvPr/>
              </p:nvSpPr>
              <p:spPr>
                <a:xfrm>
                  <a:off x="2679823" y="3513264"/>
                  <a:ext cx="801187" cy="4626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FF00"/>
                      </a:solidFill>
                    </a:rPr>
                    <a:t>62</a:t>
                  </a:r>
                  <a:endParaRPr lang="en-US" sz="1200" dirty="0">
                    <a:solidFill>
                      <a:srgbClr val="FFFF00"/>
                    </a:solidFill>
                  </a:endParaRPr>
                </a:p>
              </p:txBody>
            </p:sp>
          </p:grpSp>
          <p:cxnSp>
            <p:nvCxnSpPr>
              <p:cNvPr id="62" name="Straight Connector 20"/>
              <p:cNvCxnSpPr/>
              <p:nvPr/>
            </p:nvCxnSpPr>
            <p:spPr>
              <a:xfrm flipV="1">
                <a:off x="1835696" y="3284984"/>
                <a:ext cx="0" cy="800818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TextBox 13"/>
            <p:cNvSpPr txBox="1"/>
            <p:nvPr/>
          </p:nvSpPr>
          <p:spPr>
            <a:xfrm>
              <a:off x="8036399" y="478677"/>
              <a:ext cx="496041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6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2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8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/>
          <a:srcRect l="51871" t="30194" r="2778" b="17319"/>
          <a:stretch/>
        </p:blipFill>
        <p:spPr bwMode="auto">
          <a:xfrm>
            <a:off x="179512" y="2564904"/>
            <a:ext cx="4180225" cy="264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0" name="Gruppo 99"/>
          <p:cNvGrpSpPr/>
          <p:nvPr/>
        </p:nvGrpSpPr>
        <p:grpSpPr>
          <a:xfrm>
            <a:off x="395536" y="2638866"/>
            <a:ext cx="3448369" cy="2399771"/>
            <a:chOff x="395536" y="2757421"/>
            <a:chExt cx="3448369" cy="2399771"/>
          </a:xfrm>
        </p:grpSpPr>
        <p:cxnSp>
          <p:nvCxnSpPr>
            <p:cNvPr id="90" name="Straight Connector 6"/>
            <p:cNvCxnSpPr/>
            <p:nvPr/>
          </p:nvCxnSpPr>
          <p:spPr>
            <a:xfrm rot="5400000" flipH="1" flipV="1">
              <a:off x="2256754" y="3416975"/>
              <a:ext cx="1319159" cy="10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7"/>
            <p:cNvCxnSpPr/>
            <p:nvPr/>
          </p:nvCxnSpPr>
          <p:spPr>
            <a:xfrm rot="5400000" flipH="1" flipV="1">
              <a:off x="2657865" y="3416484"/>
              <a:ext cx="1319159" cy="10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12"/>
            <p:cNvSpPr txBox="1"/>
            <p:nvPr/>
          </p:nvSpPr>
          <p:spPr>
            <a:xfrm>
              <a:off x="2483768" y="2780928"/>
              <a:ext cx="4692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solidFill>
                    <a:srgbClr val="FFFF00"/>
                  </a:solidFill>
                </a:rPr>
                <a:t>bck</a:t>
              </a:r>
              <a:endParaRPr lang="en-US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93" name="TextBox 13"/>
            <p:cNvSpPr txBox="1"/>
            <p:nvPr/>
          </p:nvSpPr>
          <p:spPr>
            <a:xfrm>
              <a:off x="2953004" y="2780928"/>
              <a:ext cx="496041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</a:rPr>
                <a:t>52</a:t>
              </a:r>
              <a:endParaRPr lang="en-US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94" name="TextBox 13"/>
            <p:cNvSpPr txBox="1"/>
            <p:nvPr/>
          </p:nvSpPr>
          <p:spPr>
            <a:xfrm>
              <a:off x="3347864" y="2782933"/>
              <a:ext cx="496041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</a:rPr>
                <a:t>6</a:t>
              </a:r>
              <a:r>
                <a:rPr lang="en-US" sz="1200" b="1" dirty="0" smtClean="0">
                  <a:solidFill>
                    <a:srgbClr val="FFFF00"/>
                  </a:solidFill>
                </a:rPr>
                <a:t>2</a:t>
              </a:r>
              <a:endParaRPr lang="en-US" sz="12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95" name="Straight Connector 9"/>
            <p:cNvCxnSpPr/>
            <p:nvPr/>
          </p:nvCxnSpPr>
          <p:spPr>
            <a:xfrm flipV="1">
              <a:off x="971600" y="4530242"/>
              <a:ext cx="0" cy="62018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16"/>
            <p:cNvSpPr txBox="1"/>
            <p:nvPr/>
          </p:nvSpPr>
          <p:spPr>
            <a:xfrm>
              <a:off x="395536" y="4572100"/>
              <a:ext cx="445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solidFill>
                    <a:srgbClr val="FFFF00"/>
                  </a:solidFill>
                </a:rPr>
                <a:t>bck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  <p:sp>
          <p:nvSpPr>
            <p:cNvPr id="97" name="TextBox 17"/>
            <p:cNvSpPr txBox="1"/>
            <p:nvPr/>
          </p:nvSpPr>
          <p:spPr>
            <a:xfrm>
              <a:off x="990785" y="4564887"/>
              <a:ext cx="433496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</a:rPr>
                <a:t>52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  <p:sp>
          <p:nvSpPr>
            <p:cNvPr id="98" name="TextBox 18"/>
            <p:cNvSpPr txBox="1"/>
            <p:nvPr/>
          </p:nvSpPr>
          <p:spPr>
            <a:xfrm>
              <a:off x="1453271" y="4629944"/>
              <a:ext cx="521550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</a:rPr>
                <a:t>62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  <p:cxnSp>
          <p:nvCxnSpPr>
            <p:cNvPr id="99" name="Straight Connector 20"/>
            <p:cNvCxnSpPr/>
            <p:nvPr/>
          </p:nvCxnSpPr>
          <p:spPr>
            <a:xfrm flipV="1">
              <a:off x="1417834" y="4537003"/>
              <a:ext cx="0" cy="62018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6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2133600" y="476672"/>
            <a:ext cx="6096000" cy="4680519"/>
          </a:xfrm>
        </p:spPr>
        <p:txBody>
          <a:bodyPr>
            <a:normAutofit lnSpcReduction="10000"/>
          </a:bodyPr>
          <a:lstStyle/>
          <a:p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2012 Q3</a:t>
            </a:r>
          </a:p>
          <a:p>
            <a:pPr lvl="1"/>
            <a:r>
              <a:rPr lang="it-IT" dirty="0" err="1" smtClean="0"/>
              <a:t>Summer</a:t>
            </a:r>
            <a:r>
              <a:rPr lang="it-IT" dirty="0" smtClean="0"/>
              <a:t> English </a:t>
            </a:r>
            <a:r>
              <a:rPr lang="it-IT" dirty="0" err="1" smtClean="0"/>
              <a:t>course</a:t>
            </a:r>
            <a:r>
              <a:rPr lang="it-IT" dirty="0" smtClean="0"/>
              <a:t> (CERN)</a:t>
            </a:r>
          </a:p>
          <a:p>
            <a:pPr lvl="1"/>
            <a:r>
              <a:rPr lang="it-IT" dirty="0" smtClean="0"/>
              <a:t>Advanced FLUKA </a:t>
            </a:r>
            <a:r>
              <a:rPr lang="it-IT" dirty="0" err="1" smtClean="0"/>
              <a:t>course</a:t>
            </a:r>
            <a:r>
              <a:rPr lang="it-IT" dirty="0" smtClean="0"/>
              <a:t> (Vancouver)</a:t>
            </a:r>
          </a:p>
          <a:p>
            <a:pPr marL="18288" indent="0">
              <a:buNone/>
            </a:pPr>
            <a:endParaRPr lang="it-IT" dirty="0" smtClean="0"/>
          </a:p>
          <a:p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2012 Q4</a:t>
            </a:r>
          </a:p>
          <a:p>
            <a:pPr lvl="1"/>
            <a:r>
              <a:rPr lang="it-IT" dirty="0" smtClean="0"/>
              <a:t>Training on GEM detector (Frascati)</a:t>
            </a:r>
          </a:p>
          <a:p>
            <a:pPr lvl="1"/>
            <a:r>
              <a:rPr lang="it-IT" dirty="0" err="1" smtClean="0"/>
              <a:t>Labview</a:t>
            </a:r>
            <a:r>
              <a:rPr lang="it-IT" dirty="0" smtClean="0"/>
              <a:t> for </a:t>
            </a:r>
            <a:r>
              <a:rPr lang="it-IT" dirty="0" err="1" smtClean="0"/>
              <a:t>beginner</a:t>
            </a:r>
            <a:r>
              <a:rPr lang="it-IT" dirty="0" smtClean="0"/>
              <a:t> (CERN)</a:t>
            </a:r>
          </a:p>
          <a:p>
            <a:pPr lvl="1"/>
            <a:r>
              <a:rPr lang="it-IT" dirty="0" err="1" smtClean="0"/>
              <a:t>Radiation</a:t>
            </a:r>
            <a:r>
              <a:rPr lang="it-IT" dirty="0" smtClean="0"/>
              <a:t> </a:t>
            </a:r>
            <a:r>
              <a:rPr lang="it-IT" dirty="0" err="1" smtClean="0"/>
              <a:t>detection</a:t>
            </a:r>
            <a:r>
              <a:rPr lang="it-IT" dirty="0" smtClean="0"/>
              <a:t> and </a:t>
            </a:r>
            <a:r>
              <a:rPr lang="it-IT" dirty="0" err="1" smtClean="0"/>
              <a:t>measurements</a:t>
            </a:r>
            <a:r>
              <a:rPr lang="it-IT" dirty="0" smtClean="0"/>
              <a:t> (Anaheim)</a:t>
            </a:r>
          </a:p>
          <a:p>
            <a:pPr lvl="1"/>
            <a:r>
              <a:rPr lang="it-IT" dirty="0" smtClean="0"/>
              <a:t>ARDENT workshop (</a:t>
            </a:r>
            <a:r>
              <a:rPr lang="it-IT" dirty="0" err="1" smtClean="0"/>
              <a:t>Wien</a:t>
            </a:r>
            <a:r>
              <a:rPr lang="it-IT" dirty="0" smtClean="0"/>
              <a:t>)</a:t>
            </a:r>
          </a:p>
          <a:p>
            <a:endParaRPr lang="it-IT" dirty="0"/>
          </a:p>
          <a:p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2013 Q2</a:t>
            </a:r>
          </a:p>
          <a:p>
            <a:pPr lvl="1"/>
            <a:r>
              <a:rPr lang="it-IT" dirty="0" smtClean="0"/>
              <a:t>Training on FLUKA for </a:t>
            </a:r>
            <a:r>
              <a:rPr lang="it-IT" dirty="0" err="1" smtClean="0"/>
              <a:t>ntuple</a:t>
            </a:r>
            <a:r>
              <a:rPr lang="it-IT" dirty="0" smtClean="0"/>
              <a:t> generation (Dresden)</a:t>
            </a:r>
          </a:p>
          <a:p>
            <a:pPr marL="18288" indent="0">
              <a:buNone/>
            </a:pPr>
            <a:endParaRPr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Training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5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195736" y="923529"/>
            <a:ext cx="6408712" cy="3657599"/>
          </a:xfrm>
        </p:spPr>
        <p:txBody>
          <a:bodyPr>
            <a:noAutofit/>
          </a:bodyPr>
          <a:lstStyle/>
          <a:p>
            <a:pPr lvl="0"/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31° </a:t>
            </a:r>
            <a:r>
              <a:rPr lang="it-IT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October</a:t>
            </a:r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2012: </a:t>
            </a:r>
            <a:r>
              <a:rPr lang="it-IT" sz="1600" dirty="0" err="1" smtClean="0"/>
              <a:t>nss-ieee</a:t>
            </a:r>
            <a:r>
              <a:rPr lang="it-IT" sz="1600" dirty="0" smtClean="0"/>
              <a:t> Anaheim </a:t>
            </a:r>
            <a:r>
              <a:rPr lang="en-GB" sz="1600" dirty="0" smtClean="0">
                <a:latin typeface="Comic Sans MS" pitchFamily="66" charset="0"/>
              </a:rPr>
              <a:t>“Performance </a:t>
            </a:r>
            <a:r>
              <a:rPr lang="en-GB" sz="1600" dirty="0">
                <a:latin typeface="Comic Sans MS" pitchFamily="66" charset="0"/>
              </a:rPr>
              <a:t>test of  triple GEM detector at CERN n_TOF </a:t>
            </a:r>
            <a:r>
              <a:rPr lang="en-GB" sz="1600" dirty="0" smtClean="0">
                <a:latin typeface="Comic Sans MS" pitchFamily="66" charset="0"/>
              </a:rPr>
              <a:t>facility</a:t>
            </a:r>
            <a:r>
              <a:rPr lang="en-US" sz="1600" dirty="0" smtClean="0"/>
              <a:t>”</a:t>
            </a:r>
          </a:p>
          <a:p>
            <a:pPr marL="18288" lvl="0" indent="0"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lvl="0"/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</a:t>
            </a:r>
            <a:r>
              <a:rPr lang="en-GB" sz="1600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nd</a:t>
            </a:r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November 2012: </a:t>
            </a:r>
            <a:r>
              <a:rPr lang="en-GB" sz="1600" dirty="0" err="1" smtClean="0">
                <a:latin typeface="Comic Sans MS" pitchFamily="66" charset="0"/>
              </a:rPr>
              <a:t>nss-ieee</a:t>
            </a:r>
            <a:r>
              <a:rPr lang="en-GB" sz="1600" dirty="0" smtClean="0">
                <a:latin typeface="Comic Sans MS" pitchFamily="66" charset="0"/>
              </a:rPr>
              <a:t> Anaheim “</a:t>
            </a:r>
            <a:r>
              <a:rPr lang="en-US" sz="1600" dirty="0" smtClean="0"/>
              <a:t>Investigation </a:t>
            </a:r>
            <a:r>
              <a:rPr lang="en-US" sz="1600" dirty="0"/>
              <a:t>on Thermal Neutron Detectors Based on the Gas Electron Multiplier </a:t>
            </a:r>
            <a:r>
              <a:rPr lang="en-US" sz="1600" dirty="0" smtClean="0"/>
              <a:t>Technology” (on behalf of F. Murtas)</a:t>
            </a:r>
          </a:p>
          <a:p>
            <a:pPr marL="18288" lvl="0" indent="0">
              <a:buNone/>
            </a:pPr>
            <a:endParaRPr lang="en-US" sz="1600" dirty="0" smtClean="0"/>
          </a:p>
          <a:p>
            <a:pPr lvl="0"/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29° </a:t>
            </a:r>
            <a:r>
              <a:rPr lang="it-IT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November</a:t>
            </a:r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2012: </a:t>
            </a:r>
            <a:r>
              <a:rPr lang="it-IT" sz="1600" dirty="0" smtClean="0">
                <a:latin typeface="Comic Sans MS" pitchFamily="66" charset="0"/>
              </a:rPr>
              <a:t>n_TOF </a:t>
            </a:r>
            <a:r>
              <a:rPr lang="it-IT" sz="1600" dirty="0" err="1" smtClean="0">
                <a:latin typeface="Comic Sans MS" pitchFamily="66" charset="0"/>
              </a:rPr>
              <a:t>annual</a:t>
            </a:r>
            <a:r>
              <a:rPr lang="it-IT" sz="1600" dirty="0" smtClean="0">
                <a:latin typeface="Comic Sans MS" pitchFamily="66" charset="0"/>
              </a:rPr>
              <a:t> meeting  </a:t>
            </a:r>
            <a:r>
              <a:rPr lang="en-GB" sz="1600" dirty="0" smtClean="0">
                <a:solidFill>
                  <a:prstClr val="white"/>
                </a:solidFill>
                <a:latin typeface="Comic Sans MS" pitchFamily="66" charset="0"/>
              </a:rPr>
              <a:t>“</a:t>
            </a:r>
            <a:r>
              <a:rPr lang="it-IT" sz="1600" dirty="0" smtClean="0">
                <a:latin typeface="Comic Sans MS" pitchFamily="66" charset="0"/>
              </a:rPr>
              <a:t>Triple GEM detector </a:t>
            </a:r>
            <a:r>
              <a:rPr lang="it-IT" sz="1600" dirty="0" err="1" smtClean="0">
                <a:latin typeface="Comic Sans MS" pitchFamily="66" charset="0"/>
              </a:rPr>
              <a:t>at</a:t>
            </a:r>
            <a:r>
              <a:rPr lang="it-IT" sz="1600" dirty="0" smtClean="0">
                <a:latin typeface="Comic Sans MS" pitchFamily="66" charset="0"/>
              </a:rPr>
              <a:t> CERN n_TOF </a:t>
            </a:r>
            <a:r>
              <a:rPr lang="it-IT" sz="1600" dirty="0" err="1" smtClean="0">
                <a:latin typeface="Comic Sans MS" pitchFamily="66" charset="0"/>
              </a:rPr>
              <a:t>facility</a:t>
            </a:r>
            <a:r>
              <a:rPr lang="en-GB" sz="1600" dirty="0" smtClean="0">
                <a:latin typeface="Comic Sans MS" pitchFamily="66" charset="0"/>
              </a:rPr>
              <a:t>”</a:t>
            </a:r>
          </a:p>
          <a:p>
            <a:pPr lvl="0"/>
            <a:endParaRPr lang="en-GB" sz="1600" dirty="0">
              <a:latin typeface="Comic Sans MS" pitchFamily="66" charset="0"/>
            </a:endParaRPr>
          </a:p>
          <a:p>
            <a:pPr lvl="0"/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2(3) abstract submitted for next </a:t>
            </a:r>
            <a:r>
              <a:rPr lang="en-GB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nss-ieee</a:t>
            </a:r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:</a:t>
            </a:r>
          </a:p>
          <a:p>
            <a:pPr lvl="1"/>
            <a:r>
              <a:rPr lang="en-GB" sz="1600" dirty="0"/>
              <a:t>The Triple GEM detector as beam monitor at the CERF </a:t>
            </a:r>
            <a:r>
              <a:rPr lang="en-GB" sz="1600" dirty="0" smtClean="0"/>
              <a:t>facility (co-author)</a:t>
            </a:r>
            <a:endParaRPr lang="en-US" sz="1600" dirty="0"/>
          </a:p>
          <a:p>
            <a:pPr lvl="1"/>
            <a:r>
              <a:rPr lang="en-US" sz="1600" dirty="0"/>
              <a:t>Neutron beam profile measurements with a triple GEM for thermal neutrons at the CERN n_TOF </a:t>
            </a:r>
            <a:r>
              <a:rPr lang="en-US" sz="1600" dirty="0" smtClean="0"/>
              <a:t>facility (first author)</a:t>
            </a:r>
            <a:endParaRPr lang="en-US" sz="1600" dirty="0"/>
          </a:p>
          <a:p>
            <a:pPr lvl="1"/>
            <a:endParaRPr lang="en-GB" sz="1600" dirty="0" smtClean="0">
              <a:latin typeface="Comic Sans MS" pitchFamily="66" charset="0"/>
            </a:endParaRPr>
          </a:p>
          <a:p>
            <a:endParaRPr lang="it-IT" sz="1600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it-IT" dirty="0" err="1" smtClean="0">
                <a:solidFill>
                  <a:schemeClr val="accent1"/>
                </a:solidFill>
              </a:rPr>
              <a:t>Conferences</a:t>
            </a:r>
            <a:r>
              <a:rPr lang="it-IT" dirty="0" smtClean="0">
                <a:solidFill>
                  <a:schemeClr val="accent1"/>
                </a:solidFill>
              </a:rPr>
              <a:t> &amp; </a:t>
            </a:r>
            <a:r>
              <a:rPr lang="it-IT" dirty="0" err="1" smtClean="0">
                <a:solidFill>
                  <a:schemeClr val="accent1"/>
                </a:solidFill>
              </a:rPr>
              <a:t>Presentations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8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133600" y="685801"/>
            <a:ext cx="6686872" cy="468741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G. Claps, G. </a:t>
            </a:r>
            <a:r>
              <a:rPr lang="en-US" dirty="0" err="1"/>
              <a:t>Croci</a:t>
            </a:r>
            <a:r>
              <a:rPr lang="en-US" dirty="0"/>
              <a:t>, F. Murtas, A. </a:t>
            </a:r>
            <a:r>
              <a:rPr lang="en-US" dirty="0" err="1"/>
              <a:t>Pietropaolo</a:t>
            </a:r>
            <a:r>
              <a:rPr lang="en-US" dirty="0"/>
              <a:t>, </a:t>
            </a:r>
            <a:r>
              <a:rPr lang="en-US" b="1" dirty="0"/>
              <a:t>S. </a:t>
            </a:r>
            <a:r>
              <a:rPr lang="en-US" b="1" dirty="0" err="1"/>
              <a:t>Puddu</a:t>
            </a:r>
            <a:r>
              <a:rPr lang="en-US" b="1" dirty="0"/>
              <a:t> </a:t>
            </a:r>
            <a:r>
              <a:rPr lang="en-US" dirty="0"/>
              <a:t>, C. T. </a:t>
            </a:r>
            <a:r>
              <a:rPr lang="en-US" dirty="0" err="1"/>
              <a:t>Severino</a:t>
            </a:r>
            <a:r>
              <a:rPr lang="en-US" dirty="0"/>
              <a:t>, M. Silari, "Performance Test of a Triple GEM Detector at CERN n_TOF Facility</a:t>
            </a:r>
            <a:r>
              <a:rPr lang="en-US" dirty="0" smtClean="0"/>
              <a:t>", published </a:t>
            </a:r>
            <a:r>
              <a:rPr lang="en-US" dirty="0"/>
              <a:t>in conference proceeding IEEE-NSS Anaheim 29 Oct - 3 Nov 2012: </a:t>
            </a:r>
            <a:r>
              <a:rPr lang="en-US" dirty="0">
                <a:hlinkClick r:id="rId2"/>
              </a:rPr>
              <a:t>ARDENT-CONF-2012-001</a:t>
            </a:r>
            <a:r>
              <a:rPr lang="en-US" dirty="0" smtClean="0"/>
              <a:t>.</a:t>
            </a:r>
          </a:p>
          <a:p>
            <a:pPr marL="18288" indent="0">
              <a:buNone/>
            </a:pPr>
            <a:endParaRPr lang="en-US" dirty="0"/>
          </a:p>
          <a:p>
            <a:r>
              <a:rPr lang="en-US" dirty="0"/>
              <a:t>O. </a:t>
            </a:r>
            <a:r>
              <a:rPr lang="en-US" dirty="0" err="1"/>
              <a:t>Sauter</a:t>
            </a:r>
            <a:r>
              <a:rPr lang="en-US" dirty="0"/>
              <a:t>, B.P. Duval, L. </a:t>
            </a:r>
            <a:r>
              <a:rPr lang="en-US" dirty="0" err="1"/>
              <a:t>Federspiel</a:t>
            </a:r>
            <a:r>
              <a:rPr lang="en-US" dirty="0"/>
              <a:t>, F. </a:t>
            </a:r>
            <a:r>
              <a:rPr lang="en-US" dirty="0" err="1"/>
              <a:t>Felici</a:t>
            </a:r>
            <a:r>
              <a:rPr lang="en-US" dirty="0"/>
              <a:t>, T.P. Goodman A. </a:t>
            </a:r>
            <a:r>
              <a:rPr lang="en-US" dirty="0" err="1"/>
              <a:t>Karpushov</a:t>
            </a:r>
            <a:r>
              <a:rPr lang="en-US" dirty="0"/>
              <a:t>, </a:t>
            </a:r>
            <a:r>
              <a:rPr lang="en-US" b="1" dirty="0"/>
              <a:t>S. </a:t>
            </a:r>
            <a:r>
              <a:rPr lang="en-US" b="1" dirty="0" err="1"/>
              <a:t>Puddu</a:t>
            </a:r>
            <a:r>
              <a:rPr lang="en-US" dirty="0"/>
              <a:t>, J. </a:t>
            </a:r>
            <a:r>
              <a:rPr lang="en-US" dirty="0" err="1"/>
              <a:t>Rossel</a:t>
            </a:r>
            <a:r>
              <a:rPr lang="en-US" dirty="0"/>
              <a:t> and TCV team, "Effects of ECH/ECCD on tearing modes in TCV and link to rotation profile", </a:t>
            </a:r>
            <a:r>
              <a:rPr lang="en-US" dirty="0">
                <a:hlinkClick r:id="rId3"/>
              </a:rPr>
              <a:t>EPFL-CONF-153089(2010)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B. Esposito, F. Murtas, </a:t>
            </a:r>
            <a:r>
              <a:rPr lang="en-US" dirty="0" err="1"/>
              <a:t>R.Villari</a:t>
            </a:r>
            <a:r>
              <a:rPr lang="en-US" dirty="0"/>
              <a:t>, M. </a:t>
            </a:r>
            <a:r>
              <a:rPr lang="en-US" dirty="0" err="1"/>
              <a:t>Angelone</a:t>
            </a:r>
            <a:r>
              <a:rPr lang="en-US" dirty="0"/>
              <a:t>, D. </a:t>
            </a:r>
            <a:r>
              <a:rPr lang="en-US" dirty="0" err="1"/>
              <a:t>Marocco</a:t>
            </a:r>
            <a:r>
              <a:rPr lang="en-US" dirty="0"/>
              <a:t>, P. </a:t>
            </a:r>
            <a:r>
              <a:rPr lang="en-US" dirty="0" err="1"/>
              <a:t>Pillon</a:t>
            </a:r>
            <a:r>
              <a:rPr lang="en-US" dirty="0"/>
              <a:t> and </a:t>
            </a:r>
            <a:r>
              <a:rPr lang="en-US" b="1" dirty="0"/>
              <a:t>S. </a:t>
            </a:r>
            <a:r>
              <a:rPr lang="en-US" b="1" dirty="0" err="1"/>
              <a:t>Puddu</a:t>
            </a:r>
            <a:r>
              <a:rPr lang="en-US" dirty="0"/>
              <a:t>, "Design of a GEM-based detector for the measurement of fast neutrons", Nuclear Instruments and Methods, </a:t>
            </a:r>
            <a:r>
              <a:rPr lang="en-US" dirty="0" err="1">
                <a:hlinkClick r:id="rId4"/>
              </a:rPr>
              <a:t>doi</a:t>
            </a:r>
            <a:r>
              <a:rPr lang="en-US" dirty="0">
                <a:hlinkClick r:id="rId4"/>
              </a:rPr>
              <a:t> :10.16/j.nima.2009.06.101(2009) 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10944"/>
            <a:ext cx="7543800" cy="914400"/>
          </a:xfrm>
        </p:spPr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Publications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49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133600" y="260648"/>
            <a:ext cx="6686872" cy="1951111"/>
          </a:xfrm>
        </p:spPr>
        <p:txBody>
          <a:bodyPr>
            <a:normAutofit/>
          </a:bodyPr>
          <a:lstStyle/>
          <a:p>
            <a:r>
              <a:rPr lang="en-US" dirty="0" smtClean="0"/>
              <a:t>In April 2013 I spent a week in Dresden at HZDR to develop a tool for FLUKA in order to generate </a:t>
            </a:r>
            <a:r>
              <a:rPr lang="en-US" dirty="0" err="1" smtClean="0"/>
              <a:t>ntuple</a:t>
            </a:r>
            <a:r>
              <a:rPr lang="en-US" dirty="0" smtClean="0"/>
              <a:t>. The aim of this activity is to characterize the phenomena into the detector, event by event, to optimize it</a:t>
            </a:r>
            <a:endParaRPr lang="en-US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10944"/>
            <a:ext cx="7543800" cy="914400"/>
          </a:xfrm>
        </p:spPr>
        <p:txBody>
          <a:bodyPr/>
          <a:lstStyle/>
          <a:p>
            <a:r>
              <a:rPr lang="it-IT" dirty="0" err="1" smtClean="0">
                <a:solidFill>
                  <a:schemeClr val="accent1"/>
                </a:solidFill>
              </a:rPr>
              <a:t>Secondments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2" t="12500" b="7813"/>
          <a:stretch/>
        </p:blipFill>
        <p:spPr>
          <a:xfrm>
            <a:off x="785812" y="2060848"/>
            <a:ext cx="5705723" cy="364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8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62121"/>
            <a:ext cx="3590944" cy="270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07504" y="116632"/>
            <a:ext cx="8832304" cy="3528392"/>
          </a:xfrm>
        </p:spPr>
        <p:txBody>
          <a:bodyPr>
            <a:normAutofit fontScale="62500" lnSpcReduction="20000"/>
          </a:bodyPr>
          <a:lstStyle/>
          <a:p>
            <a:pPr marL="18288" indent="0">
              <a:buNone/>
            </a:pPr>
            <a:r>
              <a:rPr lang="en-US" dirty="0">
                <a:effectLst/>
              </a:rPr>
              <a:t>In May 2013 I</a:t>
            </a:r>
            <a:r>
              <a:rPr lang="en-US" dirty="0" smtClean="0">
                <a:effectLst/>
              </a:rPr>
              <a:t> have </a:t>
            </a:r>
            <a:r>
              <a:rPr lang="en-US" dirty="0">
                <a:effectLst/>
              </a:rPr>
              <a:t>done the seminars, titled “ARDENT for Dummies”, in three schools of </a:t>
            </a:r>
            <a:r>
              <a:rPr lang="en-US" dirty="0" smtClean="0">
                <a:effectLst/>
              </a:rPr>
              <a:t>my </a:t>
            </a:r>
            <a:r>
              <a:rPr lang="en-US" dirty="0">
                <a:effectLst/>
              </a:rPr>
              <a:t>city (Cagliari, Sardinia-Italy),  for the students of 4° and 5° years: the two branch of “</a:t>
            </a:r>
            <a:r>
              <a:rPr lang="en-US" dirty="0" err="1">
                <a:effectLst/>
              </a:rPr>
              <a:t>Istituto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Tecnico</a:t>
            </a:r>
            <a:r>
              <a:rPr lang="en-US" dirty="0">
                <a:effectLst/>
              </a:rPr>
              <a:t> e </a:t>
            </a:r>
            <a:r>
              <a:rPr lang="en-US" dirty="0" err="1">
                <a:effectLst/>
              </a:rPr>
              <a:t>Liceo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Scientifico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delle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Scienze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Applicate</a:t>
            </a:r>
            <a:r>
              <a:rPr lang="en-US" dirty="0">
                <a:effectLst/>
              </a:rPr>
              <a:t> M. </a:t>
            </a:r>
            <a:r>
              <a:rPr lang="en-US" dirty="0" err="1">
                <a:effectLst/>
              </a:rPr>
              <a:t>Giua</a:t>
            </a:r>
            <a:r>
              <a:rPr lang="en-US" dirty="0">
                <a:effectLst/>
              </a:rPr>
              <a:t>” and the “</a:t>
            </a:r>
            <a:r>
              <a:rPr lang="en-US" dirty="0" err="1">
                <a:effectLst/>
              </a:rPr>
              <a:t>Liceo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Scientifico</a:t>
            </a:r>
            <a:r>
              <a:rPr lang="en-US" dirty="0">
                <a:effectLst/>
              </a:rPr>
              <a:t> L. B. </a:t>
            </a:r>
            <a:r>
              <a:rPr lang="en-US" dirty="0" err="1">
                <a:effectLst/>
              </a:rPr>
              <a:t>Alberti</a:t>
            </a:r>
            <a:r>
              <a:rPr lang="en-US" dirty="0">
                <a:effectLst/>
              </a:rPr>
              <a:t>”. The presentation was focused on the ARDENT project, with an </a:t>
            </a:r>
            <a:r>
              <a:rPr lang="en-US" dirty="0" smtClean="0">
                <a:effectLst/>
              </a:rPr>
              <a:t>introduction </a:t>
            </a:r>
            <a:r>
              <a:rPr lang="en-US" dirty="0">
                <a:effectLst/>
              </a:rPr>
              <a:t>to radiation and </a:t>
            </a:r>
            <a:r>
              <a:rPr lang="en-US" dirty="0" err="1" smtClean="0">
                <a:effectLst/>
              </a:rPr>
              <a:t>dosimetry</a:t>
            </a:r>
            <a:r>
              <a:rPr lang="en-US" dirty="0" smtClean="0">
                <a:effectLst/>
              </a:rPr>
              <a:t>:</a:t>
            </a:r>
          </a:p>
          <a:p>
            <a:pPr marL="18288" indent="0">
              <a:buNone/>
            </a:pPr>
            <a:endParaRPr lang="en-US" dirty="0" smtClean="0">
              <a:effectLst/>
            </a:endParaRPr>
          </a:p>
          <a:p>
            <a:pPr lvl="0"/>
            <a:r>
              <a:rPr lang="en-GB" sz="2400" u="sng" dirty="0">
                <a:effectLst/>
                <a:hlinkClick r:id="rId4"/>
              </a:rPr>
              <a:t>http://youtu.be/3wtUr3iVVIw?t=1m04s</a:t>
            </a:r>
            <a:r>
              <a:rPr lang="en-GB" sz="2400" dirty="0">
                <a:effectLst/>
                <a:hlinkClick r:id="rId4"/>
              </a:rPr>
              <a:t>   </a:t>
            </a:r>
            <a:r>
              <a:rPr lang="en-GB" sz="2400" dirty="0">
                <a:effectLst/>
              </a:rPr>
              <a:t>(video about CERN)</a:t>
            </a:r>
            <a:endParaRPr lang="en-US" sz="2400" dirty="0">
              <a:effectLst/>
            </a:endParaRPr>
          </a:p>
          <a:p>
            <a:pPr lvl="0"/>
            <a:r>
              <a:rPr lang="en-GB" sz="2400" dirty="0">
                <a:effectLst/>
              </a:rPr>
              <a:t>Why doing research?      </a:t>
            </a:r>
            <a:endParaRPr lang="en-US" sz="2400" dirty="0">
              <a:effectLst/>
            </a:endParaRPr>
          </a:p>
          <a:p>
            <a:pPr lvl="0"/>
            <a:r>
              <a:rPr lang="en-GB" sz="2400" dirty="0">
                <a:effectLst/>
              </a:rPr>
              <a:t>Radioactivity</a:t>
            </a:r>
            <a:endParaRPr lang="en-US" sz="2400" dirty="0">
              <a:effectLst/>
            </a:endParaRPr>
          </a:p>
          <a:p>
            <a:pPr lvl="0"/>
            <a:r>
              <a:rPr lang="en-GB" sz="2400" dirty="0">
                <a:effectLst/>
              </a:rPr>
              <a:t>Interaction between radiation and material</a:t>
            </a:r>
            <a:endParaRPr lang="en-US" sz="2400" dirty="0">
              <a:effectLst/>
            </a:endParaRPr>
          </a:p>
          <a:p>
            <a:pPr lvl="0"/>
            <a:r>
              <a:rPr lang="en-GB" sz="2400" dirty="0">
                <a:effectLst/>
              </a:rPr>
              <a:t>ARDENT</a:t>
            </a:r>
            <a:endParaRPr lang="en-US" sz="2400" dirty="0">
              <a:effectLst/>
            </a:endParaRPr>
          </a:p>
          <a:p>
            <a:pPr lvl="1"/>
            <a:r>
              <a:rPr lang="en-GB" sz="2000" dirty="0" err="1">
                <a:effectLst/>
              </a:rPr>
              <a:t>Dosimetry</a:t>
            </a:r>
            <a:endParaRPr lang="en-US" sz="2000" dirty="0">
              <a:effectLst/>
            </a:endParaRPr>
          </a:p>
          <a:p>
            <a:pPr lvl="2"/>
            <a:r>
              <a:rPr lang="en-GB" sz="1800" dirty="0">
                <a:effectLst/>
              </a:rPr>
              <a:t>Detector for neutrons </a:t>
            </a:r>
            <a:r>
              <a:rPr lang="en-GB" sz="1800" dirty="0" err="1">
                <a:effectLst/>
              </a:rPr>
              <a:t>dosimetry</a:t>
            </a:r>
            <a:endParaRPr lang="en-US" sz="1800" dirty="0">
              <a:effectLst/>
            </a:endParaRPr>
          </a:p>
          <a:p>
            <a:pPr lvl="1"/>
            <a:r>
              <a:rPr lang="en-GB" sz="2000" dirty="0" err="1" smtClean="0">
                <a:effectLst/>
              </a:rPr>
              <a:t>Hadronherapy</a:t>
            </a:r>
            <a:endParaRPr lang="en-US" sz="2000" dirty="0">
              <a:effectLst/>
            </a:endParaRPr>
          </a:p>
          <a:p>
            <a:pPr lvl="2"/>
            <a:r>
              <a:rPr lang="en-GB" sz="1800" dirty="0">
                <a:effectLst/>
              </a:rPr>
              <a:t>Beam </a:t>
            </a:r>
            <a:r>
              <a:rPr lang="en-GB" sz="1800" dirty="0" smtClean="0">
                <a:effectLst/>
              </a:rPr>
              <a:t>monitoring</a:t>
            </a:r>
          </a:p>
          <a:p>
            <a:pPr marL="749808" lvl="2" indent="0">
              <a:buNone/>
            </a:pPr>
            <a:endParaRPr lang="en-US" sz="1800" dirty="0">
              <a:effectLst/>
            </a:endParaRPr>
          </a:p>
          <a:p>
            <a:pPr marL="18288" indent="0">
              <a:buNone/>
            </a:pPr>
            <a:r>
              <a:rPr lang="en-GB" sz="2200" dirty="0" smtClean="0">
                <a:effectLst/>
              </a:rPr>
              <a:t>All seminars were about 1h30 for ~70. Students were really interested and some of them is thinking about Physics for University study.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it-IT" dirty="0" err="1" smtClean="0">
                <a:solidFill>
                  <a:schemeClr val="accent1"/>
                </a:solidFill>
              </a:rPr>
              <a:t>Outreach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67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Thanks</a:t>
            </a:r>
            <a:r>
              <a:rPr lang="it-IT" dirty="0" smtClean="0">
                <a:solidFill>
                  <a:schemeClr val="accent1"/>
                </a:solidFill>
              </a:rPr>
              <a:t>!!!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162" y="901823"/>
            <a:ext cx="3880054" cy="3967337"/>
          </a:xfrm>
        </p:spPr>
      </p:pic>
    </p:spTree>
    <p:extLst>
      <p:ext uri="{BB962C8B-B14F-4D97-AF65-F5344CB8AC3E}">
        <p14:creationId xmlns:p14="http://schemas.microsoft.com/office/powerpoint/2010/main" val="418706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About me</a:t>
            </a:r>
          </a:p>
          <a:p>
            <a:r>
              <a:rPr lang="en-GB" dirty="0" smtClean="0"/>
              <a:t>Experimental activity</a:t>
            </a:r>
          </a:p>
          <a:p>
            <a:pPr lvl="1"/>
            <a:r>
              <a:rPr lang="en-GB" dirty="0" smtClean="0"/>
              <a:t>n_TOF</a:t>
            </a:r>
          </a:p>
          <a:p>
            <a:pPr lvl="1"/>
            <a:r>
              <a:rPr lang="en-GB" dirty="0" smtClean="0"/>
              <a:t>CERF</a:t>
            </a:r>
          </a:p>
          <a:p>
            <a:pPr lvl="1"/>
            <a:r>
              <a:rPr lang="en-GB" dirty="0" smtClean="0"/>
              <a:t>Radioactive waste</a:t>
            </a:r>
          </a:p>
          <a:p>
            <a:r>
              <a:rPr lang="en-GB" dirty="0" smtClean="0"/>
              <a:t>Training</a:t>
            </a:r>
          </a:p>
          <a:p>
            <a:r>
              <a:rPr lang="en-GB" dirty="0" smtClean="0"/>
              <a:t>Conferences &amp; Presentations</a:t>
            </a:r>
          </a:p>
          <a:p>
            <a:r>
              <a:rPr lang="en-GB" dirty="0" smtClean="0"/>
              <a:t>Publications</a:t>
            </a:r>
          </a:p>
          <a:p>
            <a:r>
              <a:rPr lang="en-GB" dirty="0" smtClean="0"/>
              <a:t>Outreach</a:t>
            </a:r>
          </a:p>
          <a:p>
            <a:r>
              <a:rPr lang="en-GB" dirty="0" smtClean="0"/>
              <a:t>Secondments</a:t>
            </a:r>
          </a:p>
          <a:p>
            <a:endParaRPr lang="en-GB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Summary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09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it-IT" dirty="0" err="1" smtClean="0">
                <a:solidFill>
                  <a:schemeClr val="accent1"/>
                </a:solidFill>
              </a:rPr>
              <a:t>About</a:t>
            </a:r>
            <a:r>
              <a:rPr lang="it-IT" dirty="0" smtClean="0">
                <a:solidFill>
                  <a:schemeClr val="accent1"/>
                </a:solidFill>
              </a:rPr>
              <a:t> me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sz="quarter" idx="13"/>
          </p:nvPr>
        </p:nvSpPr>
        <p:spPr>
          <a:xfrm>
            <a:off x="5292080" y="188640"/>
            <a:ext cx="3587872" cy="3778744"/>
          </a:xfrm>
        </p:spPr>
        <p:txBody>
          <a:bodyPr/>
          <a:lstStyle/>
          <a:p>
            <a:r>
              <a:rPr lang="en-GB" dirty="0" smtClean="0"/>
              <a:t>Born in Cagliari-Sardinia Italy</a:t>
            </a:r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ARDENT Project: </a:t>
            </a:r>
            <a:r>
              <a:rPr lang="en-GB" dirty="0" smtClean="0"/>
              <a:t>ESR3</a:t>
            </a:r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Affiliation: </a:t>
            </a:r>
            <a:r>
              <a:rPr lang="en-GB" dirty="0" smtClean="0"/>
              <a:t>CERN</a:t>
            </a:r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PhD affiliation:</a:t>
            </a:r>
          </a:p>
          <a:p>
            <a:pPr marL="18288" indent="0">
              <a:buNone/>
            </a:pPr>
            <a:r>
              <a:rPr lang="en-GB" dirty="0" smtClean="0"/>
              <a:t>   Bern University</a:t>
            </a:r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Supervisors: </a:t>
            </a:r>
            <a:r>
              <a:rPr lang="en-GB" dirty="0" smtClean="0"/>
              <a:t>M. Silari,   F. Murtas</a:t>
            </a:r>
            <a:endParaRPr lang="en-GB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404664"/>
            <a:ext cx="4896545" cy="3312368"/>
          </a:xfr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940" y="3861048"/>
            <a:ext cx="3773548" cy="283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55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61248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</a:t>
            </a:r>
            <a:r>
              <a:rPr lang="en-GB" dirty="0" err="1" smtClean="0">
                <a:solidFill>
                  <a:schemeClr val="accent1"/>
                </a:solidFill>
              </a:rPr>
              <a:t>n_TOF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179512" y="548680"/>
            <a:ext cx="3816424" cy="389843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n_TOF facility: </a:t>
            </a:r>
            <a:r>
              <a:rPr lang="en-GB" dirty="0" smtClean="0"/>
              <a:t>neutron production from spallation reactions; a 183 m path define neutron energy from TOF. </a:t>
            </a:r>
          </a:p>
          <a:p>
            <a:pPr marL="18288" indent="0">
              <a:buNone/>
            </a:pPr>
            <a:endParaRPr lang="en-GB" dirty="0" smtClean="0"/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Two activities with GEM:</a:t>
            </a:r>
          </a:p>
          <a:p>
            <a:pPr lvl="1"/>
            <a:r>
              <a:rPr lang="en-GB" dirty="0" smtClean="0"/>
              <a:t>Beam imaging with fast neutron detector</a:t>
            </a:r>
          </a:p>
          <a:p>
            <a:pPr lvl="1"/>
            <a:r>
              <a:rPr lang="en-GB" dirty="0" smtClean="0"/>
              <a:t>Beam imaging with thermal neutron detector</a:t>
            </a:r>
          </a:p>
          <a:p>
            <a:endParaRPr lang="en-GB" dirty="0" smtClean="0"/>
          </a:p>
          <a:p>
            <a:r>
              <a:rPr lang="en-GB" dirty="0" smtClean="0"/>
              <a:t>Neutrons interact with a converter and the generated charged particles are detected by GEM</a:t>
            </a:r>
          </a:p>
          <a:p>
            <a:endParaRPr lang="en-GB" dirty="0" smtClean="0"/>
          </a:p>
          <a:p>
            <a:r>
              <a:rPr lang="en-GB" dirty="0" smtClean="0"/>
              <a:t>Neutron energy is selected by delaying the trigger of the GEM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8"/>
          <a:stretch/>
        </p:blipFill>
        <p:spPr bwMode="auto">
          <a:xfrm>
            <a:off x="4211960" y="476672"/>
            <a:ext cx="4805908" cy="397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94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61248"/>
            <a:ext cx="7543800" cy="914400"/>
          </a:xfrm>
        </p:spPr>
        <p:txBody>
          <a:bodyPr/>
          <a:lstStyle/>
          <a:p>
            <a:r>
              <a:rPr lang="en-GB" smtClean="0">
                <a:solidFill>
                  <a:schemeClr val="accent1"/>
                </a:solidFill>
              </a:rPr>
              <a:t>Experimental activity: n_TOF</a:t>
            </a:r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5" name="Picture 8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16"/>
          <a:stretch/>
        </p:blipFill>
        <p:spPr>
          <a:xfrm>
            <a:off x="4716017" y="476671"/>
            <a:ext cx="3816424" cy="4198291"/>
          </a:xfrm>
          <a:prstGeom prst="rect">
            <a:avLst/>
          </a:prstGeom>
        </p:spPr>
      </p:pic>
      <p:sp>
        <p:nvSpPr>
          <p:cNvPr id="7" name="Segnaposto contenuto 2"/>
          <p:cNvSpPr>
            <a:spLocks noGrp="1"/>
          </p:cNvSpPr>
          <p:nvPr>
            <p:ph sz="quarter" idx="13"/>
          </p:nvPr>
        </p:nvSpPr>
        <p:spPr>
          <a:xfrm>
            <a:off x="179512" y="548680"/>
            <a:ext cx="3816424" cy="389843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n_TOF facility: </a:t>
            </a:r>
            <a:r>
              <a:rPr lang="en-GB" dirty="0" smtClean="0"/>
              <a:t>neutron production from spallation reactions; a 183 m path define neutron energy from TOF. </a:t>
            </a:r>
          </a:p>
          <a:p>
            <a:pPr marL="18288" indent="0">
              <a:buNone/>
            </a:pPr>
            <a:endParaRPr lang="en-GB" dirty="0" smtClean="0"/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Two activities with GEM:</a:t>
            </a:r>
          </a:p>
          <a:p>
            <a:pPr lvl="1"/>
            <a:r>
              <a:rPr lang="en-GB" dirty="0" smtClean="0"/>
              <a:t>Beam imaging with fast neutron detector</a:t>
            </a:r>
          </a:p>
          <a:p>
            <a:pPr lvl="1"/>
            <a:r>
              <a:rPr lang="en-GB" dirty="0" smtClean="0"/>
              <a:t>Beam imaging with thermal neutron detector</a:t>
            </a:r>
          </a:p>
          <a:p>
            <a:endParaRPr lang="en-GB" dirty="0" smtClean="0"/>
          </a:p>
          <a:p>
            <a:r>
              <a:rPr lang="en-GB" dirty="0" smtClean="0"/>
              <a:t>Neutrons interact with a converter and the generated charged particles are detected by GEM</a:t>
            </a:r>
          </a:p>
          <a:p>
            <a:endParaRPr lang="en-GB" dirty="0" smtClean="0"/>
          </a:p>
          <a:p>
            <a:r>
              <a:rPr lang="en-GB" dirty="0" smtClean="0"/>
              <a:t>Neutron energy is selected by delaying the trigger of the GEM</a:t>
            </a:r>
          </a:p>
        </p:txBody>
      </p:sp>
    </p:spTree>
    <p:extLst>
      <p:ext uri="{BB962C8B-B14F-4D97-AF65-F5344CB8AC3E}">
        <p14:creationId xmlns:p14="http://schemas.microsoft.com/office/powerpoint/2010/main" val="261172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n_TOF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4"/>
          </p:nvPr>
        </p:nvSpPr>
        <p:spPr>
          <a:xfrm>
            <a:off x="5076056" y="188640"/>
            <a:ext cx="3816424" cy="2326383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Fast neutrons:</a:t>
            </a:r>
          </a:p>
          <a:p>
            <a:r>
              <a:rPr lang="it-IT" dirty="0" smtClean="0"/>
              <a:t>Head on detector</a:t>
            </a:r>
            <a:endParaRPr lang="en-GB" dirty="0" smtClean="0"/>
          </a:p>
          <a:p>
            <a:r>
              <a:rPr lang="en-GB" dirty="0" smtClean="0"/>
              <a:t>Converter: </a:t>
            </a:r>
            <a:r>
              <a:rPr lang="en-GB" dirty="0" err="1" smtClean="0"/>
              <a:t>PE+Al</a:t>
            </a:r>
            <a:endParaRPr lang="en-GB" dirty="0" smtClean="0"/>
          </a:p>
          <a:p>
            <a:r>
              <a:rPr lang="en-GB" dirty="0" smtClean="0"/>
              <a:t>Delay: 2000 ns</a:t>
            </a:r>
          </a:p>
          <a:p>
            <a:r>
              <a:rPr lang="en-GB" dirty="0" smtClean="0"/>
              <a:t>Low sensitivity to </a:t>
            </a:r>
            <a:r>
              <a:rPr lang="en-GB" dirty="0" smtClean="0">
                <a:latin typeface="Symbol" pitchFamily="18" charset="2"/>
              </a:rPr>
              <a:t>g</a:t>
            </a:r>
            <a:r>
              <a:rPr lang="en-GB" dirty="0" smtClean="0"/>
              <a:t> background at </a:t>
            </a:r>
            <a:r>
              <a:rPr lang="en-GB" dirty="0" err="1" smtClean="0"/>
              <a:t>choosen</a:t>
            </a:r>
            <a:r>
              <a:rPr lang="en-GB" dirty="0" smtClean="0"/>
              <a:t> WP</a:t>
            </a:r>
            <a:endParaRPr lang="en-GB" dirty="0"/>
          </a:p>
        </p:txBody>
      </p:sp>
      <p:pic>
        <p:nvPicPr>
          <p:cNvPr id="6" name="Picture 4" descr="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68738" cy="255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067944" y="2515023"/>
            <a:ext cx="5085161" cy="2520280"/>
            <a:chOff x="4067944" y="2515023"/>
            <a:chExt cx="5085161" cy="252028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60" t="11595" r="3046" b="45034"/>
            <a:stretch/>
          </p:blipFill>
          <p:spPr bwMode="auto">
            <a:xfrm>
              <a:off x="4067944" y="2515023"/>
              <a:ext cx="5085161" cy="2520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7092280" y="2708920"/>
              <a:ext cx="1656514" cy="553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1000" b="1" dirty="0">
                  <a:solidFill>
                    <a:schemeClr val="bg1"/>
                  </a:solidFill>
                </a:rPr>
                <a:t>Constant: 3640  ± 40 </a:t>
              </a:r>
            </a:p>
            <a:p>
              <a:r>
                <a:rPr lang="en-GB" sz="1000" b="1" dirty="0">
                  <a:solidFill>
                    <a:schemeClr val="bg1"/>
                  </a:solidFill>
                </a:rPr>
                <a:t>Mean1:  5.9 ± 1.8 cm</a:t>
              </a:r>
            </a:p>
            <a:p>
              <a:r>
                <a:rPr lang="en-GB" sz="1000" b="1" dirty="0">
                  <a:solidFill>
                    <a:schemeClr val="bg1"/>
                  </a:solidFill>
                </a:rPr>
                <a:t>Mean2: 5.5 ± 1.8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484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n_TOF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4"/>
          </p:nvPr>
        </p:nvSpPr>
        <p:spPr>
          <a:xfrm>
            <a:off x="241931" y="2204864"/>
            <a:ext cx="5050150" cy="2736304"/>
          </a:xfrm>
        </p:spPr>
        <p:txBody>
          <a:bodyPr>
            <a:normAutofit lnSpcReduction="10000"/>
          </a:bodyPr>
          <a:lstStyle/>
          <a:p>
            <a:pPr marL="18288" indent="0">
              <a:buNone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Thermal neutrons:</a:t>
            </a:r>
          </a:p>
          <a:p>
            <a:r>
              <a:rPr lang="en-GB" dirty="0" smtClean="0"/>
              <a:t>Converter: series of slices of </a:t>
            </a:r>
            <a:r>
              <a:rPr lang="en-GB" baseline="30000" dirty="0" smtClean="0"/>
              <a:t>10</a:t>
            </a:r>
            <a:r>
              <a:rPr lang="en-GB" dirty="0" smtClean="0"/>
              <a:t>Bo</a:t>
            </a:r>
          </a:p>
          <a:p>
            <a:r>
              <a:rPr lang="en-GB" dirty="0" smtClean="0"/>
              <a:t>Delay: 12 </a:t>
            </a:r>
            <a:r>
              <a:rPr lang="en-GB" dirty="0" err="1"/>
              <a:t>m</a:t>
            </a:r>
            <a:r>
              <a:rPr lang="en-GB" dirty="0" err="1" smtClean="0"/>
              <a:t>s</a:t>
            </a:r>
            <a:endParaRPr lang="en-GB" dirty="0" smtClean="0"/>
          </a:p>
          <a:p>
            <a:r>
              <a:rPr lang="en-GB" dirty="0" smtClean="0"/>
              <a:t>Low sensitivity to </a:t>
            </a:r>
            <a:r>
              <a:rPr lang="en-GB" dirty="0" smtClean="0">
                <a:latin typeface="Symbol" pitchFamily="18" charset="2"/>
              </a:rPr>
              <a:t>g</a:t>
            </a:r>
            <a:r>
              <a:rPr lang="en-GB" dirty="0" smtClean="0"/>
              <a:t> background at chosen WP</a:t>
            </a:r>
          </a:p>
          <a:p>
            <a:r>
              <a:rPr lang="it-IT" dirty="0" err="1" smtClean="0"/>
              <a:t>Beam</a:t>
            </a:r>
            <a:r>
              <a:rPr lang="it-IT" dirty="0" smtClean="0"/>
              <a:t> image </a:t>
            </a:r>
            <a:r>
              <a:rPr lang="it-IT" dirty="0" err="1" smtClean="0"/>
              <a:t>reconstructed</a:t>
            </a:r>
            <a:r>
              <a:rPr lang="it-IT" dirty="0" smtClean="0"/>
              <a:t> from </a:t>
            </a:r>
            <a:r>
              <a:rPr lang="it-IT" dirty="0" err="1" smtClean="0"/>
              <a:t>several</a:t>
            </a:r>
            <a:r>
              <a:rPr lang="it-IT" dirty="0" smtClean="0"/>
              <a:t> </a:t>
            </a:r>
            <a:r>
              <a:rPr lang="it-IT" dirty="0" err="1" smtClean="0"/>
              <a:t>step</a:t>
            </a:r>
            <a:r>
              <a:rPr lang="it-IT" dirty="0" smtClean="0"/>
              <a:t> position</a:t>
            </a:r>
          </a:p>
          <a:p>
            <a:r>
              <a:rPr lang="it-IT" dirty="0" smtClean="0"/>
              <a:t>Data </a:t>
            </a:r>
            <a:r>
              <a:rPr lang="it-IT" dirty="0" err="1" smtClean="0"/>
              <a:t>analysis</a:t>
            </a:r>
            <a:r>
              <a:rPr lang="it-IT" dirty="0" smtClean="0"/>
              <a:t> </a:t>
            </a:r>
            <a:r>
              <a:rPr lang="en-GB" dirty="0" smtClean="0"/>
              <a:t>performed</a:t>
            </a:r>
            <a:r>
              <a:rPr lang="it-IT" dirty="0" smtClean="0"/>
              <a:t> by E. Aza</a:t>
            </a:r>
            <a:endParaRPr lang="en-GB" dirty="0"/>
          </a:p>
        </p:txBody>
      </p:sp>
      <p:grpSp>
        <p:nvGrpSpPr>
          <p:cNvPr id="13" name="Group 54"/>
          <p:cNvGrpSpPr/>
          <p:nvPr/>
        </p:nvGrpSpPr>
        <p:grpSpPr>
          <a:xfrm>
            <a:off x="179512" y="764704"/>
            <a:ext cx="4735625" cy="1183292"/>
            <a:chOff x="35496" y="4191943"/>
            <a:chExt cx="5905500" cy="1325289"/>
          </a:xfrm>
        </p:grpSpPr>
        <p:sp>
          <p:nvSpPr>
            <p:cNvPr id="14" name="Text Box 280"/>
            <p:cNvSpPr txBox="1">
              <a:spLocks noChangeArrowheads="1"/>
            </p:cNvSpPr>
            <p:nvPr/>
          </p:nvSpPr>
          <p:spPr bwMode="auto">
            <a:xfrm>
              <a:off x="35496" y="5013176"/>
              <a:ext cx="1584176" cy="433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200" dirty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Comic Sans MS" pitchFamily="66" charset="0"/>
                </a:rPr>
                <a:t>Thermal neutrons</a:t>
              </a:r>
            </a:p>
          </p:txBody>
        </p:sp>
        <p:sp>
          <p:nvSpPr>
            <p:cNvPr id="15" name="Rectangle 22"/>
            <p:cNvSpPr/>
            <p:nvPr/>
          </p:nvSpPr>
          <p:spPr bwMode="auto">
            <a:xfrm>
              <a:off x="2051621" y="4695180"/>
              <a:ext cx="3889375" cy="82205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it-IT">
                <a:cs typeface="Arial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2555776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17" name="Straight Arrow Connector 24"/>
            <p:cNvCxnSpPr>
              <a:cxnSpLocks noChangeShapeType="1"/>
            </p:cNvCxnSpPr>
            <p:nvPr/>
          </p:nvCxnSpPr>
          <p:spPr bwMode="auto">
            <a:xfrm>
              <a:off x="1043559" y="5373216"/>
              <a:ext cx="3456433" cy="0"/>
            </a:xfrm>
            <a:prstGeom prst="straightConnector1">
              <a:avLst/>
            </a:prstGeom>
            <a:noFill/>
            <a:ln w="28575" algn="ctr">
              <a:solidFill>
                <a:schemeClr val="accent4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sp>
          <p:nvSpPr>
            <p:cNvPr id="18" name="Rectangle 89"/>
            <p:cNvSpPr>
              <a:spLocks noChangeArrowheads="1"/>
            </p:cNvSpPr>
            <p:nvPr/>
          </p:nvSpPr>
          <p:spPr bwMode="auto">
            <a:xfrm>
              <a:off x="2492946" y="4191943"/>
              <a:ext cx="1503362" cy="433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200" b="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omic Sans MS" pitchFamily="66" charset="0"/>
                </a:rPr>
                <a:t>Side-On detector</a:t>
              </a:r>
            </a:p>
          </p:txBody>
        </p:sp>
        <p:cxnSp>
          <p:nvCxnSpPr>
            <p:cNvPr id="19" name="Straight Connector 21"/>
            <p:cNvCxnSpPr/>
            <p:nvPr/>
          </p:nvCxnSpPr>
          <p:spPr bwMode="auto">
            <a:xfrm>
              <a:off x="2555776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26"/>
            <p:cNvCxnSpPr/>
            <p:nvPr/>
          </p:nvCxnSpPr>
          <p:spPr bwMode="auto">
            <a:xfrm>
              <a:off x="2708176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3051448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22" name="Straight Connector 29"/>
            <p:cNvCxnSpPr/>
            <p:nvPr/>
          </p:nvCxnSpPr>
          <p:spPr bwMode="auto">
            <a:xfrm>
              <a:off x="3051448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30"/>
            <p:cNvCxnSpPr/>
            <p:nvPr/>
          </p:nvCxnSpPr>
          <p:spPr bwMode="auto">
            <a:xfrm>
              <a:off x="3203848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Rectangle 31"/>
            <p:cNvSpPr>
              <a:spLocks noChangeArrowheads="1"/>
            </p:cNvSpPr>
            <p:nvPr/>
          </p:nvSpPr>
          <p:spPr bwMode="auto">
            <a:xfrm>
              <a:off x="3547120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25" name="Straight Connector 35"/>
            <p:cNvCxnSpPr/>
            <p:nvPr/>
          </p:nvCxnSpPr>
          <p:spPr bwMode="auto">
            <a:xfrm>
              <a:off x="3547120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36"/>
            <p:cNvCxnSpPr/>
            <p:nvPr/>
          </p:nvCxnSpPr>
          <p:spPr bwMode="auto">
            <a:xfrm>
              <a:off x="3699520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Rectangle 37"/>
            <p:cNvSpPr>
              <a:spLocks noChangeArrowheads="1"/>
            </p:cNvSpPr>
            <p:nvPr/>
          </p:nvSpPr>
          <p:spPr bwMode="auto">
            <a:xfrm>
              <a:off x="4042792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28" name="Straight Connector 38"/>
            <p:cNvCxnSpPr/>
            <p:nvPr/>
          </p:nvCxnSpPr>
          <p:spPr bwMode="auto">
            <a:xfrm>
              <a:off x="4042792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39"/>
            <p:cNvCxnSpPr/>
            <p:nvPr/>
          </p:nvCxnSpPr>
          <p:spPr bwMode="auto">
            <a:xfrm>
              <a:off x="4195192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Rectangle 40"/>
            <p:cNvSpPr>
              <a:spLocks noChangeArrowheads="1"/>
            </p:cNvSpPr>
            <p:nvPr/>
          </p:nvSpPr>
          <p:spPr bwMode="auto">
            <a:xfrm>
              <a:off x="4538464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31" name="Straight Connector 41"/>
            <p:cNvCxnSpPr/>
            <p:nvPr/>
          </p:nvCxnSpPr>
          <p:spPr bwMode="auto">
            <a:xfrm>
              <a:off x="4538464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42"/>
            <p:cNvCxnSpPr/>
            <p:nvPr/>
          </p:nvCxnSpPr>
          <p:spPr bwMode="auto">
            <a:xfrm>
              <a:off x="4690864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Rectangle 43"/>
            <p:cNvSpPr>
              <a:spLocks noChangeArrowheads="1"/>
            </p:cNvSpPr>
            <p:nvPr/>
          </p:nvSpPr>
          <p:spPr bwMode="auto">
            <a:xfrm>
              <a:off x="5034136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34" name="Straight Connector 44"/>
            <p:cNvCxnSpPr/>
            <p:nvPr/>
          </p:nvCxnSpPr>
          <p:spPr bwMode="auto">
            <a:xfrm>
              <a:off x="5034136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45"/>
            <p:cNvCxnSpPr/>
            <p:nvPr/>
          </p:nvCxnSpPr>
          <p:spPr bwMode="auto">
            <a:xfrm>
              <a:off x="5186536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Rectangle 46"/>
            <p:cNvSpPr>
              <a:spLocks noChangeArrowheads="1"/>
            </p:cNvSpPr>
            <p:nvPr/>
          </p:nvSpPr>
          <p:spPr bwMode="auto">
            <a:xfrm>
              <a:off x="5529808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37" name="Straight Connector 47"/>
            <p:cNvCxnSpPr/>
            <p:nvPr/>
          </p:nvCxnSpPr>
          <p:spPr bwMode="auto">
            <a:xfrm>
              <a:off x="5529808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48"/>
            <p:cNvCxnSpPr/>
            <p:nvPr/>
          </p:nvCxnSpPr>
          <p:spPr bwMode="auto">
            <a:xfrm>
              <a:off x="5682208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Arrow Connector 19"/>
            <p:cNvCxnSpPr>
              <a:cxnSpLocks noChangeShapeType="1"/>
            </p:cNvCxnSpPr>
            <p:nvPr/>
          </p:nvCxnSpPr>
          <p:spPr bwMode="auto">
            <a:xfrm flipH="1" flipV="1">
              <a:off x="4355976" y="5013176"/>
              <a:ext cx="144016" cy="289372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40" name="Text Box 280"/>
            <p:cNvSpPr txBox="1">
              <a:spLocks noChangeArrowheads="1"/>
            </p:cNvSpPr>
            <p:nvPr/>
          </p:nvSpPr>
          <p:spPr bwMode="auto">
            <a:xfrm>
              <a:off x="4499993" y="4869160"/>
              <a:ext cx="112155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200" dirty="0" smtClean="0">
                  <a:solidFill>
                    <a:srgbClr val="FF0000"/>
                  </a:solidFill>
                  <a:latin typeface="Comic Sans MS" pitchFamily="66" charset="0"/>
                </a:rPr>
                <a:t>Alphas</a:t>
              </a:r>
              <a:endParaRPr lang="en-GB" sz="12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pic>
        <p:nvPicPr>
          <p:cNvPr id="1026" name="Picture 2" descr="C:\root\n_TOF\beam_energy_ranges\all_ranges\both_scans_final2_2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90939"/>
            <a:ext cx="3611541" cy="296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07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CERF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4800535" cy="3600400"/>
          </a:xfrm>
        </p:spPr>
      </p:pic>
      <p:sp>
        <p:nvSpPr>
          <p:cNvPr id="4" name="Segnaposto contenuto 3"/>
          <p:cNvSpPr>
            <a:spLocks noGrp="1"/>
          </p:cNvSpPr>
          <p:nvPr>
            <p:ph sz="quarter" idx="14"/>
          </p:nvPr>
        </p:nvSpPr>
        <p:spPr>
          <a:xfrm>
            <a:off x="5029200" y="404664"/>
            <a:ext cx="3935288" cy="3960440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CERF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facility</a:t>
            </a:r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 </a:t>
            </a:r>
            <a:r>
              <a:rPr lang="en-GB" dirty="0" smtClean="0"/>
              <a:t>neutron</a:t>
            </a:r>
            <a:r>
              <a:rPr lang="it-IT" dirty="0" smtClean="0"/>
              <a:t> production from </a:t>
            </a:r>
            <a:r>
              <a:rPr lang="it-IT" dirty="0" err="1"/>
              <a:t>spallation</a:t>
            </a:r>
            <a:r>
              <a:rPr lang="it-IT" dirty="0"/>
              <a:t> </a:t>
            </a:r>
            <a:r>
              <a:rPr lang="it-IT" dirty="0" err="1" smtClean="0"/>
              <a:t>reaction</a:t>
            </a:r>
            <a:r>
              <a:rPr lang="it-IT" dirty="0" smtClean="0"/>
              <a:t>.</a:t>
            </a:r>
            <a:endParaRPr lang="it-IT" dirty="0"/>
          </a:p>
          <a:p>
            <a:pPr lvl="1"/>
            <a:r>
              <a:rPr lang="it-IT" dirty="0"/>
              <a:t>On the </a:t>
            </a:r>
            <a:r>
              <a:rPr lang="it-IT" dirty="0" err="1" smtClean="0"/>
              <a:t>roof</a:t>
            </a:r>
            <a:r>
              <a:rPr lang="it-IT" dirty="0" smtClean="0"/>
              <a:t>,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similar</a:t>
            </a:r>
            <a:r>
              <a:rPr lang="it-IT" dirty="0"/>
              <a:t> to </a:t>
            </a:r>
            <a:r>
              <a:rPr lang="it-IT" dirty="0" err="1"/>
              <a:t>aircraft</a:t>
            </a:r>
            <a:r>
              <a:rPr lang="it-IT" dirty="0"/>
              <a:t>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. </a:t>
            </a:r>
          </a:p>
          <a:p>
            <a:endParaRPr lang="it-IT" dirty="0"/>
          </a:p>
          <a:p>
            <a:r>
              <a:rPr lang="it-IT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Activity with </a:t>
            </a:r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GEM:</a:t>
            </a:r>
            <a:endParaRPr lang="it-IT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 smtClean="0"/>
              <a:t>monitoring</a:t>
            </a:r>
            <a:endParaRPr lang="it-IT" dirty="0"/>
          </a:p>
          <a:p>
            <a:pPr lvl="1"/>
            <a:r>
              <a:rPr lang="it-IT" dirty="0" err="1"/>
              <a:t>measuremets</a:t>
            </a:r>
            <a:r>
              <a:rPr lang="it-IT" dirty="0"/>
              <a:t> of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radiation</a:t>
            </a:r>
            <a:r>
              <a:rPr lang="it-IT" dirty="0"/>
              <a:t> </a:t>
            </a:r>
            <a:r>
              <a:rPr lang="it-IT" dirty="0" err="1"/>
              <a:t>components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44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CERF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quarter" idx="14"/>
          </p:nvPr>
        </p:nvSpPr>
        <p:spPr>
          <a:xfrm>
            <a:off x="5029200" y="260648"/>
            <a:ext cx="3935288" cy="2016224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GEM for beam monitoring</a:t>
            </a:r>
          </a:p>
          <a:p>
            <a:r>
              <a:rPr lang="en-GB" dirty="0" smtClean="0"/>
              <a:t>beam shape</a:t>
            </a:r>
          </a:p>
          <a:p>
            <a:r>
              <a:rPr lang="en-GB" dirty="0" smtClean="0"/>
              <a:t>beam alignment</a:t>
            </a:r>
          </a:p>
          <a:p>
            <a:r>
              <a:rPr lang="en-GB" dirty="0" smtClean="0"/>
              <a:t>beam intensity </a:t>
            </a:r>
          </a:p>
          <a:p>
            <a:pPr marL="18288" indent="0">
              <a:buNone/>
            </a:pPr>
            <a:endParaRPr lang="en-GB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4294510" cy="3220882"/>
          </a:xfrm>
        </p:spPr>
      </p:pic>
      <p:grpSp>
        <p:nvGrpSpPr>
          <p:cNvPr id="13" name="Gruppo 12"/>
          <p:cNvGrpSpPr/>
          <p:nvPr/>
        </p:nvGrpSpPr>
        <p:grpSpPr>
          <a:xfrm>
            <a:off x="4644008" y="1628800"/>
            <a:ext cx="4484914" cy="3528392"/>
            <a:chOff x="4644008" y="1628800"/>
            <a:chExt cx="4484914" cy="3528392"/>
          </a:xfrm>
        </p:grpSpPr>
        <p:grpSp>
          <p:nvGrpSpPr>
            <p:cNvPr id="12" name="Gruppo 11"/>
            <p:cNvGrpSpPr/>
            <p:nvPr/>
          </p:nvGrpSpPr>
          <p:grpSpPr>
            <a:xfrm>
              <a:off x="4644008" y="1628800"/>
              <a:ext cx="4484914" cy="3528392"/>
              <a:chOff x="4644008" y="1628800"/>
              <a:chExt cx="4484914" cy="3528392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 rotWithShape="1">
              <a:blip r:embed="rId3"/>
              <a:srcRect l="44360" t="22947" r="4011" b="8661"/>
              <a:stretch/>
            </p:blipFill>
            <p:spPr bwMode="auto">
              <a:xfrm>
                <a:off x="4644008" y="1815278"/>
                <a:ext cx="4484914" cy="33419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" name="TextBox 5"/>
              <p:cNvSpPr txBox="1"/>
              <p:nvPr/>
            </p:nvSpPr>
            <p:spPr>
              <a:xfrm>
                <a:off x="7418040" y="1628800"/>
                <a:ext cx="1219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err="1" smtClean="0">
                    <a:solidFill>
                      <a:srgbClr val="FF0000"/>
                    </a:solidFill>
                  </a:rPr>
                  <a:t>Giura</a:t>
                </a:r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6"/>
              <p:cNvSpPr txBox="1"/>
              <p:nvPr/>
            </p:nvSpPr>
            <p:spPr>
              <a:xfrm>
                <a:off x="7418040" y="3111351"/>
                <a:ext cx="1219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err="1" smtClean="0">
                    <a:solidFill>
                      <a:srgbClr val="FF0000"/>
                    </a:solidFill>
                  </a:rPr>
                  <a:t>Saleve</a:t>
                </a:r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TextBox 8"/>
              <p:cNvSpPr txBox="1"/>
              <p:nvPr/>
            </p:nvSpPr>
            <p:spPr>
              <a:xfrm>
                <a:off x="6732240" y="2286000"/>
                <a:ext cx="1219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down</a:t>
                </a:r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0" name="TextBox 7"/>
            <p:cNvSpPr txBox="1"/>
            <p:nvPr/>
          </p:nvSpPr>
          <p:spPr>
            <a:xfrm>
              <a:off x="8244408" y="2286000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up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361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r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mi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4816</TotalTime>
  <Words>970</Words>
  <Application>Microsoft Office PowerPoint</Application>
  <PresentationFormat>On-screen Show (4:3)</PresentationFormat>
  <Paragraphs>156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Elementare</vt:lpstr>
      <vt:lpstr>ARDENT –ESR3</vt:lpstr>
      <vt:lpstr>Summary</vt:lpstr>
      <vt:lpstr>About me </vt:lpstr>
      <vt:lpstr>Experimental activity: n_TOF</vt:lpstr>
      <vt:lpstr>Experimental activity: n_TOF</vt:lpstr>
      <vt:lpstr>Experimental activity: n_TOF</vt:lpstr>
      <vt:lpstr>Experimental activity: n_TOF</vt:lpstr>
      <vt:lpstr>Experimental activity: CERF</vt:lpstr>
      <vt:lpstr>Experimental activity: CERF</vt:lpstr>
      <vt:lpstr>Experimental activity: CERF</vt:lpstr>
      <vt:lpstr>Experimental activity: radioactive waste</vt:lpstr>
      <vt:lpstr>Experimental activity: radioactive waste</vt:lpstr>
      <vt:lpstr>Training</vt:lpstr>
      <vt:lpstr>Conferences &amp; Presentations</vt:lpstr>
      <vt:lpstr>Publications</vt:lpstr>
      <vt:lpstr>Secondments</vt:lpstr>
      <vt:lpstr>Outreach</vt:lpstr>
      <vt:lpstr>Thanks!!!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ARDENT –ESR3</dc:title>
  <dc:creator>inksly</dc:creator>
  <cp:lastModifiedBy>Silvia Puddu</cp:lastModifiedBy>
  <cp:revision>45</cp:revision>
  <dcterms:created xsi:type="dcterms:W3CDTF">2013-05-27T18:02:45Z</dcterms:created>
  <dcterms:modified xsi:type="dcterms:W3CDTF">2013-06-11T14:42:32Z</dcterms:modified>
</cp:coreProperties>
</file>