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28"/>
  </p:notesMasterIdLst>
  <p:sldIdLst>
    <p:sldId id="256" r:id="rId4"/>
    <p:sldId id="343" r:id="rId5"/>
    <p:sldId id="351" r:id="rId6"/>
    <p:sldId id="374" r:id="rId7"/>
    <p:sldId id="370" r:id="rId8"/>
    <p:sldId id="371" r:id="rId9"/>
    <p:sldId id="337" r:id="rId10"/>
    <p:sldId id="372" r:id="rId11"/>
    <p:sldId id="373" r:id="rId12"/>
    <p:sldId id="361" r:id="rId13"/>
    <p:sldId id="363" r:id="rId14"/>
    <p:sldId id="375" r:id="rId15"/>
    <p:sldId id="369" r:id="rId16"/>
    <p:sldId id="365" r:id="rId17"/>
    <p:sldId id="376" r:id="rId18"/>
    <p:sldId id="352" r:id="rId19"/>
    <p:sldId id="355" r:id="rId20"/>
    <p:sldId id="358" r:id="rId21"/>
    <p:sldId id="356" r:id="rId22"/>
    <p:sldId id="357" r:id="rId23"/>
    <p:sldId id="359" r:id="rId24"/>
    <p:sldId id="360" r:id="rId25"/>
    <p:sldId id="362" r:id="rId26"/>
    <p:sldId id="364" r:id="rId27"/>
  </p:sldIdLst>
  <p:sldSz cx="9144000" cy="6858000" type="screen4x3"/>
  <p:notesSz cx="6718300" cy="9856788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omic Sans MS" pitchFamily="64" charset="0"/>
        <a:ea typeface="+mn-ea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62" autoAdjust="0"/>
    <p:restoredTop sz="94718" autoAdjust="0"/>
  </p:normalViewPr>
  <p:slideViewPr>
    <p:cSldViewPr>
      <p:cViewPr varScale="1">
        <p:scale>
          <a:sx n="66" d="100"/>
          <a:sy n="66" d="100"/>
        </p:scale>
        <p:origin x="-1176" y="-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0" y="0"/>
            <a:ext cx="6718300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14900" cy="36830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8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671513" y="4681538"/>
            <a:ext cx="5362575" cy="4422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0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3805238" y="9359900"/>
            <a:ext cx="2898775" cy="481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5028D3A3-EBF0-401F-AC28-0599EA65175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10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10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11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11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12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12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13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Substantial effort must be given during LS1 in order to </a:t>
            </a:r>
            <a:r>
              <a:rPr lang="en-US" dirty="0" err="1" smtClean="0"/>
              <a:t>analyse</a:t>
            </a:r>
            <a:r>
              <a:rPr lang="en-US" dirty="0" smtClean="0"/>
              <a:t> quench</a:t>
            </a:r>
            <a:r>
              <a:rPr lang="en-US" baseline="0" dirty="0" smtClean="0"/>
              <a:t> tests and tune QP3 code (and BLM thresholds).</a:t>
            </a:r>
            <a:endParaRPr lang="en-US" dirty="0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13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14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14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15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15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16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16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17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17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18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18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19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19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2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20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20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21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21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22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22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23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23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24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24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3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4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5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6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Not really analytical…</a:t>
            </a:r>
            <a:endParaRPr lang="en-US" dirty="0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6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7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8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3FA82C-DCAA-4368-B72C-BA682596EAD8}" type="slidenum">
              <a:rPr lang="en-US"/>
              <a:pPr/>
              <a:t>9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38188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64162" cy="44243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08103A9-A4A2-4555-A364-BA2AB30FCE69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9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77B461-8FAB-4DC2-8758-2A10943BA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C35027-1603-4FE3-81A3-6104116D5A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74638"/>
            <a:ext cx="2082800" cy="583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96000" cy="583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464638-EBBC-4D99-B11A-531EA2D5E4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B79FBD-8BC8-4EEE-BF44-4F7B34CF91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8C10365-B197-4329-AD40-0DFD462D43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53124DA-92B5-4490-B903-48ED5E80B5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81349A-141A-4009-85D0-EF70AE968B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40AF61C-E54F-4C93-924B-8CF765A3C8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A98A938-D185-4F33-ABE9-87A716B459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FE3549F-AA59-4B65-AC72-0BF189E0A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B0595FA-9E11-41DD-9AFE-B767E844AF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F3C9E8C-D4EC-4498-8074-9EECAD4C08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5C6741-A4D7-428C-93C6-157F49599F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DB42E0A-BB2C-4575-ABCA-5BED29B897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74638"/>
            <a:ext cx="2082800" cy="583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96000" cy="583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C6B46C-B00B-4D02-8C42-71E4C0E88A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AE7153C-C9C6-4D91-A919-879D96967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C8B97AC-6E54-4456-B2CB-90D8603671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7B7F0AF-241E-48AC-8EB0-13716CE21C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2B7FE8-C071-4CE4-A49A-2CDDDB799F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176ECC6-8B7D-4059-ACCE-444C1C35B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4D93838-AE36-458B-9AEF-FF3A38CEDF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93713B-D523-443B-8DB7-6E8ACDEF6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E7F7FB-09CB-4E29-8969-9EA89D2721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62E41A-0455-4EF0-A0CB-A64B7C58AE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48BEFE-6A9E-430D-9A13-5F6E34D503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9441CA-83DC-40F2-9FE4-4D36842AA3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74638"/>
            <a:ext cx="2082800" cy="583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96000" cy="583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A9DD882-1D39-4319-92F8-5420784EA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42EA544-75D0-4929-A304-A004637F6C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415E95-70F7-45CA-BA1A-C5C44188D4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7A7FE7-68F3-4DB0-BD8F-EBCC0C80C6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BD1128B-5E54-4D9B-99E4-9FAE979AF8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A29593-C147-4D88-8ED6-218E6BA1A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BDFFEE-F0CE-42FF-9A9A-F70572C1EF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40700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16900" cy="451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858000"/>
            <a:ext cx="1435100" cy="4445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0" y="5410200"/>
            <a:ext cx="4406900" cy="4445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886700" y="6400800"/>
            <a:ext cx="901700" cy="411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6D2776FB-863E-4993-B686-04F3512C20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0">
            <a:gsLst>
              <a:gs pos="0">
                <a:srgbClr val="8BA2BA"/>
              </a:gs>
              <a:gs pos="100000">
                <a:srgbClr val="003368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40700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16900" cy="451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0" y="6858000"/>
            <a:ext cx="1435100" cy="3302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</a:tabLst>
              <a:defRPr sz="1200" b="1">
                <a:solidFill>
                  <a:srgbClr val="606060"/>
                </a:solidFill>
                <a:latin typeface="+mn-lt"/>
                <a:cs typeface="Arial" charset="0"/>
              </a:defRPr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5410200"/>
            <a:ext cx="4597400" cy="3302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200" b="1">
                <a:solidFill>
                  <a:srgbClr val="606060"/>
                </a:solidFill>
                <a:latin typeface="+mn-lt"/>
                <a:cs typeface="Arial" charset="0"/>
              </a:defRPr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7886700" y="6400800"/>
            <a:ext cx="90170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fld id="{E7969EA6-B200-40F9-B152-272ABD03364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" name="Picture 9" descr="LogoOutline-Blue-03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1"/>
            <a:ext cx="731520" cy="7315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40700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16900" cy="451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0" y="6858000"/>
            <a:ext cx="1435100" cy="4445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r>
              <a:rPr lang="en-US" smtClean="0"/>
              <a:t>07.09.2010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5410200"/>
            <a:ext cx="4406900" cy="4445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r>
              <a:rPr lang="en-US" smtClean="0"/>
              <a:t>Orbit &amp; Feedbacks - MPP review 2010</a:t>
            </a: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7886700" y="6400800"/>
            <a:ext cx="90170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fld id="{22C25726-C84E-41E6-8C89-59239D0500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0000"/>
          </a:solidFill>
          <a:latin typeface="Arial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42925" y="3975100"/>
            <a:ext cx="34956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00FF"/>
                </a:solidFill>
                <a:latin typeface="Arial" charset="0"/>
                <a:cs typeface="Arial" charset="0"/>
              </a:rPr>
              <a:t>Mariusz Sapinski </a:t>
            </a:r>
            <a:r>
              <a:rPr lang="en-US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BE/BI</a:t>
            </a:r>
            <a:endParaRPr lang="en-US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19200"/>
            <a:ext cx="342900" cy="51816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914400" y="2209800"/>
            <a:ext cx="7772400" cy="2057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 b="1" dirty="0" smtClean="0">
                <a:solidFill>
                  <a:srgbClr val="000000"/>
                </a:solidFill>
                <a:latin typeface="Palatino Linotype" pitchFamily="18" charset="0"/>
              </a:rPr>
              <a:t>The quench limits for transient losses 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079625" y="5967413"/>
            <a:ext cx="68580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>
                <a:solidFill>
                  <a:srgbClr val="000000"/>
                </a:solidFill>
                <a:latin typeface="Palatino Linotype" pitchFamily="18" charset="0"/>
              </a:rPr>
              <a:t>      Collimation Review, 2013/05/30</a:t>
            </a:r>
            <a:endParaRPr lang="en-US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505200" y="3968496"/>
            <a:ext cx="5181600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for many people participating in quench tests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                                 and now in the analysis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dditional_instrument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4256" y="3429001"/>
            <a:ext cx="4619744" cy="1447800"/>
          </a:xfrm>
          <a:prstGeom prst="rect">
            <a:avLst/>
          </a:prstGeom>
        </p:spPr>
      </p:pic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10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143000"/>
            <a:ext cx="342900" cy="52578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Fast ADT and orbit bump quench test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" y="990600"/>
            <a:ext cx="85344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/>
                </a:solidFill>
                <a:latin typeface="+mn-lt"/>
              </a:rPr>
              <a:t> Procedure: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Inject and ramp 10 bunches (to have multiple attempts). 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Scrape a single bunch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by vertical blow to intensities &lt; 10</a:t>
            </a:r>
            <a:r>
              <a:rPr lang="en-US" baseline="30000" dirty="0" smtClean="0">
                <a:solidFill>
                  <a:schemeClr val="tx1"/>
                </a:solidFill>
                <a:latin typeface="+mn-lt"/>
              </a:rPr>
              <a:t>9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p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  (special collimators setting).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baseline="30000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Create horizontal 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orbit bump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(Q12L6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).</a:t>
            </a:r>
            <a:endParaRPr lang="en-US" baseline="30000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+mn-lt"/>
              </a:rPr>
              <a:t>  Excite single bunch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in horizontal plane by MKQ  kick and then by ADT using sign flip mode (anti-damping).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 If no quench –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scrape less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next bunch.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/>
                </a:solidFill>
                <a:latin typeface="+mn-lt"/>
              </a:rPr>
              <a:t>Challenges:</a:t>
            </a:r>
            <a:r>
              <a:rPr lang="en-US" b="1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For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damper: ultra-low sensitivity mode: 5∙10</a:t>
            </a:r>
            <a:r>
              <a:rPr lang="en-US" baseline="30000" dirty="0" smtClean="0">
                <a:solidFill>
                  <a:schemeClr val="tx1"/>
                </a:solidFill>
                <a:latin typeface="+mn-lt"/>
              </a:rPr>
              <a:t>7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protons.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For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instrumentation: measure intensity and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emittance of low-intensity bunches.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 We were prepared: 4 MDs, additional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instrumentation.</a:t>
            </a:r>
            <a:endParaRPr lang="en-US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0" y="4340423"/>
            <a:ext cx="365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Procedure proposed by Wolfgang </a:t>
            </a:r>
            <a:r>
              <a:rPr lang="en-US" sz="1400" dirty="0" err="1" smtClean="0">
                <a:solidFill>
                  <a:schemeClr val="tx1"/>
                </a:solidFill>
              </a:rPr>
              <a:t>Hofle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11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95400"/>
            <a:ext cx="342900" cy="51054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Fast ADT and orbit bump quench test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4853" y="990600"/>
            <a:ext cx="4105469" cy="30480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685800" y="1219200"/>
            <a:ext cx="3810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Performed on February 15</a:t>
            </a:r>
            <a:r>
              <a:rPr lang="en-US" sz="1600" baseline="30000" dirty="0" smtClean="0">
                <a:solidFill>
                  <a:schemeClr val="tx1"/>
                </a:solidFill>
                <a:latin typeface="+mn-lt"/>
              </a:rPr>
              <a:t>th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, 2013.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Q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uench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with  7.7∙10</a:t>
            </a:r>
            <a:r>
              <a:rPr lang="en-US" sz="1600" baseline="30000" dirty="0" smtClean="0">
                <a:solidFill>
                  <a:schemeClr val="tx1"/>
                </a:solidFill>
                <a:latin typeface="+mn-lt"/>
              </a:rPr>
              <a:t>8 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lost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protons.</a:t>
            </a:r>
            <a:endParaRPr lang="en-US" sz="1600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No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quench with </a:t>
            </a:r>
            <a:r>
              <a:rPr lang="en-US" sz="1600" dirty="0" smtClean="0">
                <a:solidFill>
                  <a:schemeClr val="tx1"/>
                </a:solidFill>
              </a:rPr>
              <a:t>4∙10</a:t>
            </a:r>
            <a:r>
              <a:rPr lang="en-US" sz="1600" baseline="30000" dirty="0" smtClean="0">
                <a:solidFill>
                  <a:schemeClr val="tx1"/>
                </a:solidFill>
              </a:rPr>
              <a:t>8  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lost 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protons.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Loss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duration: 5-10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ms:</a:t>
            </a:r>
            <a:endParaRPr lang="en-US" sz="1600" dirty="0" smtClean="0">
              <a:solidFill>
                <a:schemeClr val="tx1"/>
              </a:solidFill>
              <a:latin typeface="+mn-lt"/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2-3 ms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expected,</a:t>
            </a:r>
            <a:endParaRPr lang="en-US" sz="1600" dirty="0" smtClean="0">
              <a:solidFill>
                <a:schemeClr val="tx1"/>
              </a:solidFill>
              <a:latin typeface="+mn-lt"/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UFO: shorter than 1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ms.</a:t>
            </a:r>
            <a:endParaRPr lang="en-US" sz="1600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Spiky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loss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time-structure:</a:t>
            </a:r>
            <a:endParaRPr lang="en-US" sz="1600" dirty="0" smtClean="0">
              <a:solidFill>
                <a:schemeClr val="tx1"/>
              </a:solidFill>
              <a:latin typeface="+mn-lt"/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UFOs are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gaussian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.</a:t>
            </a:r>
            <a:endParaRPr lang="en-US" sz="1600" dirty="0" smtClean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105400" y="4343400"/>
          <a:ext cx="3109912" cy="1778000"/>
        </p:xfrm>
        <a:graphic>
          <a:graphicData uri="http://schemas.openxmlformats.org/drawingml/2006/table">
            <a:tbl>
              <a:tblPr/>
              <a:tblGrid>
                <a:gridCol w="1036637"/>
                <a:gridCol w="1036638"/>
                <a:gridCol w="1036637"/>
              </a:tblGrid>
              <a:tr h="572482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BLM signal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integ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. time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Signal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Gy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/s)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S/Quech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786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640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μs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Grande" charset="0"/>
                        <a:ea typeface="Lucida Grande" charset="0"/>
                        <a:cs typeface="Lucida Grande" charset="0"/>
                        <a:sym typeface="Lucida Grande" charset="0"/>
                      </a:endParaRP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1.99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2.1</a:t>
                      </a:r>
                    </a:p>
                  </a:txBody>
                  <a:tcPr marL="12700" marR="12700" marT="12700" marB="12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786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2.56 ms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1.46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6.1</a:t>
                      </a:r>
                    </a:p>
                  </a:txBody>
                  <a:tcPr marL="12700" marR="12700" marT="12700" marB="12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786"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10.2 ms</a:t>
                      </a:r>
                    </a:p>
                  </a:txBody>
                  <a:tcPr marL="50800" marR="50800" marT="50800" marB="5080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BB64"/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0.73</a:t>
                      </a:r>
                    </a:p>
                  </a:txBody>
                  <a:tcPr marL="50800" marR="5080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BB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12.0</a:t>
                      </a:r>
                    </a:p>
                  </a:txBody>
                  <a:tcPr marL="12700" marR="12700" marT="12700" marB="12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BB64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43434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For  2.56 ms (typical dump by UFO) signal is higher by factor 6 than expected. </a:t>
            </a:r>
            <a:r>
              <a:rPr lang="en-US" sz="1600" b="1" u="sng" dirty="0" smtClean="0">
                <a:solidFill>
                  <a:srgbClr val="FF0000"/>
                </a:solidFill>
                <a:latin typeface="+mn-lt"/>
              </a:rPr>
              <a:t>Potential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increase of BLM thresholds on all cold magnets!</a:t>
            </a:r>
            <a:endParaRPr lang="en-US" sz="1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9200" y="1066800"/>
            <a:ext cx="182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Plot by </a:t>
            </a:r>
            <a:r>
              <a:rPr lang="en-US" sz="1100" dirty="0" err="1" smtClean="0">
                <a:solidFill>
                  <a:schemeClr val="tx1"/>
                </a:solidFill>
              </a:rPr>
              <a:t>Agnieszka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Priebe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4953000" y="5334000"/>
            <a:ext cx="3352800" cy="457200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12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19200"/>
            <a:ext cx="342900" cy="51816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Fast ADT and orbit bump quench test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0" y="1219200"/>
            <a:ext cx="411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/>
                </a:solidFill>
                <a:latin typeface="+mn-lt"/>
              </a:rPr>
              <a:t>Analysis: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Simulate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loss pattern using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MadX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Use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MadX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loss pattern as input for FLUKA/Geant4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simulations.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“Control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” the FLUKA/Geant4 results comparing with measured BLM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signal.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Obtain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energy deposited in the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coil.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Use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FLUKA/Geant4 radial energy gradient in the coil as input to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QP3.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Compare QP3 and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FLUKA/Geant4.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3" name="Picture 12" descr="Hposition-vs-tur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981200"/>
            <a:ext cx="4130365" cy="26318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57800" y="1719590"/>
            <a:ext cx="2819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Plot by Vera </a:t>
            </a:r>
            <a:r>
              <a:rPr lang="en-US" sz="1100" dirty="0" err="1" smtClean="0">
                <a:solidFill>
                  <a:schemeClr val="tx1"/>
                </a:solidFill>
              </a:rPr>
              <a:t>Chetvertkova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0133701">
            <a:off x="3340967" y="5164359"/>
            <a:ext cx="3886200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SIMULATIONS ONGOING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13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19200"/>
            <a:ext cx="342900" cy="51816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Conclusions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143000"/>
            <a:ext cx="83058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Quench limits for transient losses investigated in 4 types of experiments:</a:t>
            </a:r>
          </a:p>
          <a:p>
            <a:pPr marL="1085850" lvl="1" indent="-342900">
              <a:lnSpc>
                <a:spcPct val="150000"/>
              </a:lnSpc>
              <a:buFont typeface="+mj-lt"/>
              <a:buAutoNum type="alphaU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Ultra-fast at injection</a:t>
            </a:r>
          </a:p>
          <a:p>
            <a:pPr marL="1085850" lvl="1" indent="-342900">
              <a:lnSpc>
                <a:spcPct val="150000"/>
              </a:lnSpc>
              <a:buFont typeface="+mj-lt"/>
              <a:buAutoNum type="alphaU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Ultra-fast at ~6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TeV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marL="1085850" lvl="1" indent="-342900">
              <a:lnSpc>
                <a:spcPct val="150000"/>
              </a:lnSpc>
              <a:buFont typeface="+mj-lt"/>
              <a:buAutoNum type="alphaU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Millisecond with wire scanner</a:t>
            </a:r>
          </a:p>
          <a:p>
            <a:pPr marL="1085850" lvl="1" indent="-342900">
              <a:lnSpc>
                <a:spcPct val="150000"/>
              </a:lnSpc>
              <a:buFont typeface="+mj-lt"/>
              <a:buAutoNum type="alphaU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Millisecond with ADT and orbital bump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Agreement between QP3 estimations and FLUKA-based analysis in case C.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Agreement between enthalpy limit and Geant4-based analysis in case A.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Cases B and D in analysis, but: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l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arger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than expected quench limit for UFO-timescale losses</a:t>
            </a:r>
          </a:p>
          <a:p>
            <a:pPr marL="342900" indent="-342900"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     (possible increase of BLM thresholds on all cold magnets).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14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32766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  <a:cs typeface="Arial" charset="0"/>
              </a:rPr>
              <a:t>Thank you for your attention</a:t>
            </a:r>
            <a:endParaRPr lang="en-US" sz="2400" dirty="0">
              <a:solidFill>
                <a:schemeClr val="tx1"/>
              </a:solidFill>
              <a:latin typeface="Palatino Linotype" pitchFamily="18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15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32766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  <a:cs typeface="Arial" charset="0"/>
              </a:rPr>
              <a:t>Extra slides</a:t>
            </a:r>
            <a:endParaRPr lang="en-US" sz="2400" dirty="0">
              <a:solidFill>
                <a:schemeClr val="tx1"/>
              </a:solidFill>
              <a:latin typeface="Palatino Linotype" pitchFamily="18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16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Beam induced quenches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pic>
        <p:nvPicPr>
          <p:cNvPr id="8" name="Picture 7" descr="Q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219200"/>
            <a:ext cx="6391276" cy="48006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 bwMode="auto">
          <a:xfrm>
            <a:off x="914400" y="3505200"/>
            <a:ext cx="5486400" cy="990600"/>
          </a:xfrm>
          <a:prstGeom prst="round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914400" y="5181600"/>
            <a:ext cx="5486400" cy="609600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88582" y="513320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/6 </a:t>
            </a:r>
            <a:r>
              <a:rPr lang="en-US" sz="1200" dirty="0" err="1" smtClean="0">
                <a:solidFill>
                  <a:schemeClr val="tx1"/>
                </a:solidFill>
              </a:rPr>
              <a:t>TeV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3810000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First quench test campaign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00800" y="5331023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Second quench test campaign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17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Steady-state dispersion suppressor with protons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14400"/>
            <a:ext cx="756285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Oval 29"/>
          <p:cNvSpPr/>
          <p:nvPr/>
        </p:nvSpPr>
        <p:spPr bwMode="auto">
          <a:xfrm>
            <a:off x="2438400" y="4114800"/>
            <a:ext cx="1447800" cy="5334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18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Steady-state dispersion suppressor with protons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3" y="1014413"/>
            <a:ext cx="837247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629400" y="3833336"/>
            <a:ext cx="152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Special collimators settings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47800" y="3048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10</a:t>
            </a:r>
            <a:r>
              <a:rPr lang="en-US" sz="1400" baseline="30000" dirty="0" smtClean="0">
                <a:solidFill>
                  <a:schemeClr val="tx1"/>
                </a:solidFill>
              </a:rPr>
              <a:t>-3</a:t>
            </a:r>
            <a:r>
              <a:rPr lang="en-US" sz="1400" dirty="0" smtClean="0">
                <a:solidFill>
                  <a:schemeClr val="tx1"/>
                </a:solidFill>
              </a:rPr>
              <a:t> instead of 10</a:t>
            </a:r>
            <a:r>
              <a:rPr lang="en-US" sz="1400" baseline="30000" dirty="0" smtClean="0">
                <a:solidFill>
                  <a:schemeClr val="tx1"/>
                </a:solidFill>
              </a:rPr>
              <a:t>-5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67400" y="1981201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Last ramp (out of 3 for actual test)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1600200" y="3733800"/>
            <a:ext cx="0" cy="236220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5867400" y="3733800"/>
            <a:ext cx="0" cy="236220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1676400" y="6019800"/>
            <a:ext cx="411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429000" y="60960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800 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19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Steady-state dispersion suppressor with protons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90599"/>
            <a:ext cx="7848600" cy="5533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19200"/>
            <a:ext cx="342900" cy="51816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Outlook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524000"/>
            <a:ext cx="769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Quench limits overview.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What transient losses affect collimation?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Quench limit investigations for transient losses:</a:t>
            </a:r>
          </a:p>
          <a:p>
            <a:pPr marL="108585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Ultra-fast 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losses,</a:t>
            </a:r>
            <a:endParaRPr lang="en-US" sz="2400" dirty="0" smtClean="0">
              <a:solidFill>
                <a:schemeClr val="tx1"/>
              </a:solidFill>
              <a:latin typeface="+mj-lt"/>
            </a:endParaRPr>
          </a:p>
          <a:p>
            <a:pPr marL="108585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Millisecond-timescale losses.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Conclusions.</a:t>
            </a:r>
            <a:endParaRPr lang="en-US" sz="2400" dirty="0" smtClean="0">
              <a:solidFill>
                <a:schemeClr val="tx1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20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Steady-state dispersion suppressor with protons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838200"/>
            <a:ext cx="7615238" cy="537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 bwMode="auto">
          <a:xfrm>
            <a:off x="5334000" y="5334000"/>
            <a:ext cx="2438400" cy="685800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48600" y="53340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 quench!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21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Steady-state with orbital bump (and ADT)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392" y="1371600"/>
            <a:ext cx="73056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810000"/>
            <a:ext cx="36957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 bwMode="auto">
          <a:xfrm>
            <a:off x="2438400" y="45720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1219200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Plots courtesy </a:t>
            </a:r>
            <a:r>
              <a:rPr lang="en-US" sz="1400" dirty="0" err="1" smtClean="0">
                <a:solidFill>
                  <a:schemeClr val="tx1"/>
                </a:solidFill>
              </a:rPr>
              <a:t>Agnieszka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Preiebe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267200" y="3886200"/>
          <a:ext cx="4648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050"/>
                <a:gridCol w="1733550"/>
                <a:gridCol w="1752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BLM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BLMQI.08L7.B2I20_MQ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BLMQI.12L6.B2I20_MQ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Signal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   </a:t>
                      </a:r>
                      <a:r>
                        <a:rPr lang="en-US" dirty="0" smtClean="0"/>
                        <a:t>2.87 </a:t>
                      </a:r>
                      <a:r>
                        <a:rPr lang="en-US" dirty="0" err="1" smtClean="0"/>
                        <a:t>mGy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  </a:t>
                      </a:r>
                      <a:r>
                        <a:rPr lang="en-US" dirty="0" smtClean="0"/>
                        <a:t>2.36 </a:t>
                      </a:r>
                      <a:r>
                        <a:rPr lang="en-US" dirty="0" err="1" smtClean="0"/>
                        <a:t>mGy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Threshold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aseline="0" dirty="0" smtClean="0"/>
                        <a:t>                  </a:t>
                      </a:r>
                      <a:r>
                        <a:rPr lang="en-US" dirty="0" smtClean="0"/>
                        <a:t>2.29 </a:t>
                      </a:r>
                      <a:r>
                        <a:rPr lang="en-US" dirty="0" err="1" smtClean="0"/>
                        <a:t>mGy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S/T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</a:t>
                      </a:r>
                      <a:r>
                        <a:rPr lang="en-US" baseline="0" dirty="0" smtClean="0"/>
                        <a:t> 1.03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791200" y="54102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no quench                  </a:t>
            </a:r>
            <a:r>
              <a:rPr lang="en-US" sz="1400" b="1" dirty="0" err="1" smtClean="0">
                <a:solidFill>
                  <a:srgbClr val="FF0000"/>
                </a:solidFill>
              </a:rPr>
              <a:t>quench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1400" b="1" dirty="0" smtClean="0">
                <a:solidFill>
                  <a:srgbClr val="FF0000"/>
                </a:solidFill>
              </a:rPr>
              <a:t>                    (as expected!)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67200" y="587758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Loss scenario has an important impact on quench level as seen in BLMs.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4572000" y="2057400"/>
            <a:ext cx="2362200" cy="7620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 flipV="1">
            <a:off x="2209800" y="2057400"/>
            <a:ext cx="2362200" cy="7620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3886200" y="2133600"/>
            <a:ext cx="381000" cy="228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96306" y="3863116"/>
            <a:ext cx="1176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+mn-lt"/>
              </a:rPr>
              <a:t>RS09 (1.3s)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6284" y="3657600"/>
            <a:ext cx="1176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+mn-lt"/>
              </a:rPr>
              <a:t>RS10 (5.2s)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362200" y="4343400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/>
                </a:solidFill>
                <a:latin typeface="+mn-lt"/>
              </a:rPr>
              <a:t>pos2     pos1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22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First look on quench  tests -  LMC 2013.03.27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Why is that?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1143000"/>
            <a:ext cx="64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We will need FLUKA/Geant4 simulations to understand this in details but…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CERN-LHC-Project-Note-422 (2009), MB case:</a:t>
            </a:r>
          </a:p>
          <a:p>
            <a:endParaRPr lang="en-US" sz="1600" dirty="0" smtClean="0">
              <a:solidFill>
                <a:schemeClr val="tx1"/>
              </a:solidFill>
            </a:endParaRPr>
          </a:p>
        </p:txBody>
      </p:sp>
      <p:pic>
        <p:nvPicPr>
          <p:cNvPr id="16" name="Picture 15" descr="edep_and_signal_hr_7tev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362200"/>
            <a:ext cx="3934824" cy="2667000"/>
          </a:xfrm>
          <a:prstGeom prst="rect">
            <a:avLst/>
          </a:prstGeom>
        </p:spPr>
      </p:pic>
      <p:pic>
        <p:nvPicPr>
          <p:cNvPr id="17" name="Picture 16" descr="thr_vs_sigmaloss_hl_7tev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2384208"/>
            <a:ext cx="3759774" cy="264499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590800" y="34290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Pointlike</a:t>
            </a:r>
            <a:r>
              <a:rPr lang="en-US" sz="1400" dirty="0" smtClean="0">
                <a:solidFill>
                  <a:schemeClr val="tx1"/>
                </a:solidFill>
              </a:rPr>
              <a:t> losses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5800" y="5331023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+mn-lt"/>
              </a:rPr>
              <a:t>Threshold=QL*</a:t>
            </a:r>
            <a:r>
              <a:rPr lang="en-US" sz="1400" dirty="0" err="1" smtClean="0">
                <a:solidFill>
                  <a:srgbClr val="FF0000"/>
                </a:solidFill>
                <a:latin typeface="+mn-lt"/>
              </a:rPr>
              <a:t>BLMsignal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/ </a:t>
            </a:r>
            <a:r>
              <a:rPr lang="en-US" sz="1400" dirty="0" err="1" smtClean="0">
                <a:solidFill>
                  <a:srgbClr val="00B0F0"/>
                </a:solidFill>
                <a:latin typeface="+mn-lt"/>
              </a:rPr>
              <a:t>E</a:t>
            </a:r>
            <a:r>
              <a:rPr lang="en-US" sz="1400" baseline="-25000" dirty="0" err="1" smtClean="0">
                <a:solidFill>
                  <a:srgbClr val="00B0F0"/>
                </a:solidFill>
                <a:latin typeface="+mn-lt"/>
              </a:rPr>
              <a:t>dep</a:t>
            </a:r>
            <a:r>
              <a:rPr lang="en-US" sz="1400" baseline="-250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sz="1400" baseline="30000" dirty="0" smtClean="0">
                <a:solidFill>
                  <a:srgbClr val="00B0F0"/>
                </a:solidFill>
                <a:latin typeface="+mn-lt"/>
              </a:rPr>
              <a:t>coil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86200" y="53340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+mn-lt"/>
              </a:rPr>
              <a:t>When we smear the loss the amplitude of </a:t>
            </a:r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thinner distribution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decreases faster than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thicker one.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90600" y="5940623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n-lt"/>
              </a:rPr>
              <a:t>So more distributed losses lead to higher BLM signal at quench.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23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First look on quench  tests -  LMC 2013.03.27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Steady-state with orbital bump (and ADT)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3000" y="1295400"/>
            <a:ext cx="7086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The loss rate obtained during this quench exercise was very flat and lasted about 20 s.</a:t>
            </a:r>
          </a:p>
          <a:p>
            <a:endParaRPr lang="en-US" sz="1400" dirty="0" smtClean="0">
              <a:solidFill>
                <a:schemeClr val="tx1"/>
              </a:solidFill>
              <a:latin typeface="+mn-lt"/>
            </a:endParaRPr>
          </a:p>
          <a:p>
            <a:endParaRPr lang="en-US" sz="1400" dirty="0" smtClean="0">
              <a:solidFill>
                <a:schemeClr val="tx1"/>
              </a:solidFill>
              <a:latin typeface="+mn-lt"/>
            </a:endParaRPr>
          </a:p>
          <a:p>
            <a:endParaRPr lang="en-US" sz="14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7" name="Picture 16" descr="THPEA045_Fig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2362200"/>
            <a:ext cx="5400675" cy="36766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24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But we must be careful extrapolating to UFOs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869678"/>
            <a:ext cx="4191000" cy="334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 rot="5400000">
            <a:off x="7466365" y="2668235"/>
            <a:ext cx="2108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courtesy of Anton </a:t>
            </a:r>
            <a:r>
              <a:rPr lang="en-US" sz="1200" dirty="0" err="1" smtClean="0">
                <a:solidFill>
                  <a:schemeClr val="tx1"/>
                </a:solidFill>
              </a:rPr>
              <a:t>Lechner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191000"/>
            <a:ext cx="3505200" cy="731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 bwMode="auto">
          <a:xfrm>
            <a:off x="4800600" y="44958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46482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UFO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5800" y="1143000"/>
            <a:ext cx="36576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According to simulations (backed up by observations in especially equipped cell) maximum energy deposit is due to </a:t>
            </a:r>
            <a:r>
              <a:rPr lang="en-US" sz="1600" b="1" dirty="0" smtClean="0">
                <a:solidFill>
                  <a:schemeClr val="tx1"/>
                </a:solidFill>
                <a:latin typeface="+mn-lt"/>
              </a:rPr>
              <a:t>neutral particle peak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1600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Ratio of </a:t>
            </a:r>
            <a:r>
              <a:rPr lang="en-US" sz="1600" dirty="0" err="1" smtClean="0">
                <a:solidFill>
                  <a:srgbClr val="FF0000"/>
                </a:solidFill>
                <a:latin typeface="+mn-lt"/>
              </a:rPr>
              <a:t>BLMsignal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/</a:t>
            </a:r>
            <a:r>
              <a:rPr lang="en-US" sz="1600" dirty="0" err="1" smtClean="0">
                <a:solidFill>
                  <a:srgbClr val="00B0F0"/>
                </a:solidFill>
                <a:latin typeface="+mn-lt"/>
              </a:rPr>
              <a:t>E</a:t>
            </a:r>
            <a:r>
              <a:rPr lang="en-US" sz="1600" baseline="-25000" dirty="0" err="1" smtClean="0">
                <a:solidFill>
                  <a:srgbClr val="00B0F0"/>
                </a:solidFill>
                <a:latin typeface="+mn-lt"/>
              </a:rPr>
              <a:t>dep</a:t>
            </a:r>
            <a:r>
              <a:rPr lang="en-US" sz="1600" baseline="-25000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en-US" sz="1600" baseline="30000" dirty="0" smtClean="0">
                <a:solidFill>
                  <a:srgbClr val="00B0F0"/>
                </a:solidFill>
                <a:latin typeface="+mn-lt"/>
              </a:rPr>
              <a:t>coil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might be different than in our experiment.</a:t>
            </a:r>
          </a:p>
          <a:p>
            <a:pPr>
              <a:lnSpc>
                <a:spcPct val="150000"/>
              </a:lnSpc>
            </a:pPr>
            <a:endParaRPr lang="en-US" sz="1600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To make the analysis more challenging the loss pattern during quench test seems to move from turn to turn.</a:t>
            </a:r>
          </a:p>
          <a:p>
            <a:pPr>
              <a:lnSpc>
                <a:spcPct val="150000"/>
              </a:lnSpc>
            </a:pPr>
            <a:endParaRPr lang="en-US" sz="1600" baseline="30000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endParaRPr lang="en-US" sz="1600" baseline="30000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endParaRPr lang="en-US" sz="1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1149" y="2971800"/>
            <a:ext cx="9236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neutral </a:t>
            </a:r>
          </a:p>
          <a:p>
            <a:r>
              <a:rPr lang="en-US" sz="1400" b="1" dirty="0" smtClean="0">
                <a:solidFill>
                  <a:schemeClr val="tx1"/>
                </a:solidFill>
              </a:rPr>
              <a:t>particle </a:t>
            </a:r>
          </a:p>
          <a:p>
            <a:r>
              <a:rPr lang="en-US" sz="1400" b="1" dirty="0" smtClean="0">
                <a:solidFill>
                  <a:schemeClr val="tx1"/>
                </a:solidFill>
              </a:rPr>
              <a:t>peak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133600" y="5334000"/>
            <a:ext cx="6705600" cy="115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Special MAD-X simulations started to understand the time-dependent loss pattern (Vera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Chetvertkova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).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FLUKA/Geant4 simulations also necessary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7391400" y="2286000"/>
            <a:ext cx="0" cy="2209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Quench_Margin_CollReview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133600"/>
            <a:ext cx="6629400" cy="4514850"/>
          </a:xfrm>
          <a:prstGeom prst="rect">
            <a:avLst/>
          </a:prstGeom>
        </p:spPr>
      </p:pic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19200"/>
            <a:ext cx="342900" cy="51816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Motivation: decrease of the quench limit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286000" y="58674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6934200" y="29718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941064" y="43434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791200" y="3276600"/>
            <a:ext cx="152400" cy="1524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3600" y="56388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05200" y="4343400"/>
            <a:ext cx="609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</a:t>
            </a:r>
          </a:p>
        </p:txBody>
      </p:sp>
      <p:sp>
        <p:nvSpPr>
          <p:cNvPr id="32" name="TextBox 31"/>
          <p:cNvSpPr txBox="1"/>
          <p:nvPr/>
        </p:nvSpPr>
        <p:spPr>
          <a:xfrm rot="5400000">
            <a:off x="3300800" y="34048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Note44 alg.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19200" y="1066800"/>
            <a:ext cx="73914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Energy needed to quench a magnet decreases for shorter losses so short “spikes” on collimators can potentially lead to magnet quench even if steady-state cleaning is safe.</a:t>
            </a:r>
          </a:p>
        </p:txBody>
      </p:sp>
      <p:sp>
        <p:nvSpPr>
          <p:cNvPr id="44" name="Oval 43"/>
          <p:cNvSpPr/>
          <p:nvPr/>
        </p:nvSpPr>
        <p:spPr bwMode="auto">
          <a:xfrm>
            <a:off x="2286000" y="44196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33600" y="45720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MQ, MB, MQML, MQY</a:t>
            </a:r>
          </a:p>
        </p:txBody>
      </p:sp>
      <p:sp>
        <p:nvSpPr>
          <p:cNvPr id="47" name="Oval 46"/>
          <p:cNvSpPr/>
          <p:nvPr/>
        </p:nvSpPr>
        <p:spPr bwMode="auto">
          <a:xfrm>
            <a:off x="4267200" y="38862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43400" y="38100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MBRB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38800" y="3048000"/>
            <a:ext cx="609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</a:t>
            </a:r>
          </a:p>
        </p:txBody>
      </p:sp>
      <p:sp>
        <p:nvSpPr>
          <p:cNvPr id="50" name="Oval 49"/>
          <p:cNvSpPr/>
          <p:nvPr/>
        </p:nvSpPr>
        <p:spPr bwMode="auto">
          <a:xfrm>
            <a:off x="6400800" y="33528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77000" y="3200400"/>
            <a:ext cx="609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553200" y="2667000"/>
            <a:ext cx="609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</a:t>
            </a:r>
          </a:p>
        </p:txBody>
      </p:sp>
      <p:sp>
        <p:nvSpPr>
          <p:cNvPr id="55" name="Oval 54"/>
          <p:cNvSpPr/>
          <p:nvPr/>
        </p:nvSpPr>
        <p:spPr bwMode="auto">
          <a:xfrm>
            <a:off x="6172200" y="3429000"/>
            <a:ext cx="3810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10200" y="35814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IR7 magnets</a:t>
            </a:r>
          </a:p>
        </p:txBody>
      </p:sp>
      <p:sp>
        <p:nvSpPr>
          <p:cNvPr id="57" name="Oval 56"/>
          <p:cNvSpPr/>
          <p:nvPr/>
        </p:nvSpPr>
        <p:spPr bwMode="auto">
          <a:xfrm>
            <a:off x="5181600" y="45720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5181600" y="4983480"/>
            <a:ext cx="152400" cy="1524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5181600" y="54102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10200" y="4495800"/>
            <a:ext cx="1905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analyzed - conclusive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 analyzed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work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Quench_Margin_CollReview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133600"/>
            <a:ext cx="6629400" cy="4514850"/>
          </a:xfrm>
          <a:prstGeom prst="rect">
            <a:avLst/>
          </a:prstGeom>
        </p:spPr>
      </p:pic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19200"/>
            <a:ext cx="342900" cy="51816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Motivation: decrease of the quench limit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286000" y="58674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6934200" y="29718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941064" y="43434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791200" y="3276600"/>
            <a:ext cx="152400" cy="1524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3600" y="56388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05200" y="4343400"/>
            <a:ext cx="609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</a:t>
            </a:r>
          </a:p>
        </p:txBody>
      </p:sp>
      <p:sp>
        <p:nvSpPr>
          <p:cNvPr id="32" name="TextBox 31"/>
          <p:cNvSpPr txBox="1"/>
          <p:nvPr/>
        </p:nvSpPr>
        <p:spPr>
          <a:xfrm rot="5400000">
            <a:off x="3300800" y="34048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Note44 alg.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19200" y="1066800"/>
            <a:ext cx="73914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Energy needed to quench a magnet decreases for shorter losses so short “spikes” on collimators can potentially lead to magnet quench even if steady-state cleaning is safe.</a:t>
            </a:r>
          </a:p>
        </p:txBody>
      </p:sp>
      <p:sp>
        <p:nvSpPr>
          <p:cNvPr id="44" name="Oval 43"/>
          <p:cNvSpPr/>
          <p:nvPr/>
        </p:nvSpPr>
        <p:spPr bwMode="auto">
          <a:xfrm>
            <a:off x="2286000" y="44196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33600" y="45720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MQ, MB, MQML, MQY</a:t>
            </a:r>
          </a:p>
        </p:txBody>
      </p:sp>
      <p:sp>
        <p:nvSpPr>
          <p:cNvPr id="47" name="Oval 46"/>
          <p:cNvSpPr/>
          <p:nvPr/>
        </p:nvSpPr>
        <p:spPr bwMode="auto">
          <a:xfrm>
            <a:off x="4267200" y="38862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43400" y="38100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MBRB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38800" y="3048000"/>
            <a:ext cx="609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</a:t>
            </a:r>
          </a:p>
        </p:txBody>
      </p:sp>
      <p:sp>
        <p:nvSpPr>
          <p:cNvPr id="50" name="Oval 49"/>
          <p:cNvSpPr/>
          <p:nvPr/>
        </p:nvSpPr>
        <p:spPr bwMode="auto">
          <a:xfrm>
            <a:off x="6400800" y="33528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77000" y="3200400"/>
            <a:ext cx="609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553200" y="2667000"/>
            <a:ext cx="609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MQ</a:t>
            </a:r>
          </a:p>
        </p:txBody>
      </p:sp>
      <p:sp>
        <p:nvSpPr>
          <p:cNvPr id="55" name="Oval 54"/>
          <p:cNvSpPr/>
          <p:nvPr/>
        </p:nvSpPr>
        <p:spPr bwMode="auto">
          <a:xfrm>
            <a:off x="6172200" y="3429000"/>
            <a:ext cx="3810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10200" y="3578423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IR7 magnets</a:t>
            </a:r>
          </a:p>
        </p:txBody>
      </p:sp>
      <p:sp>
        <p:nvSpPr>
          <p:cNvPr id="57" name="Oval 56"/>
          <p:cNvSpPr/>
          <p:nvPr/>
        </p:nvSpPr>
        <p:spPr bwMode="auto">
          <a:xfrm>
            <a:off x="5181600" y="45720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5181600" y="4983480"/>
            <a:ext cx="152400" cy="152400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5181600" y="54102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10200" y="4495800"/>
            <a:ext cx="1905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analyzed - conclusive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 analyzed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work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1752600" y="4191000"/>
            <a:ext cx="1447800" cy="2286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3276600" y="3429000"/>
            <a:ext cx="1447800" cy="2209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8203564">
            <a:off x="1584693" y="50292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ULTRA-FAST</a:t>
            </a:r>
          </a:p>
        </p:txBody>
      </p:sp>
      <p:sp>
        <p:nvSpPr>
          <p:cNvPr id="35" name="TextBox 34"/>
          <p:cNvSpPr txBox="1"/>
          <p:nvPr/>
        </p:nvSpPr>
        <p:spPr>
          <a:xfrm rot="18047402">
            <a:off x="3080145" y="4628786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~MILLISECOND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19200"/>
            <a:ext cx="342900" cy="51816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What kind of transient losses?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815638"/>
            <a:ext cx="8153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UFO losses – small amplitude seen on collimators, large in UFO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location.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l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osses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at capture are probably 'slow‘: they depend on the dipole ramp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rate.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losses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at end of ramp are also generally slow (tails cut by closing collimators)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losses during the squeeze were often correlated with orbit drifts and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OFB.</a:t>
            </a:r>
            <a:endParaRPr lang="en-US" dirty="0" smtClean="0">
              <a:solidFill>
                <a:srgbClr val="FF0000"/>
              </a:solidFill>
              <a:latin typeface="+mn-lt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losses at the end of squeeze due to instabilities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.</a:t>
            </a:r>
            <a:endParaRPr lang="en-US" dirty="0" smtClean="0">
              <a:solidFill>
                <a:srgbClr val="FF0000"/>
              </a:solidFill>
              <a:latin typeface="+mn-lt"/>
            </a:endParaRPr>
          </a:p>
          <a:p>
            <a:pPr>
              <a:lnSpc>
                <a:spcPct val="200000"/>
              </a:lnSpc>
            </a:pPr>
            <a:endParaRPr lang="en-US" u="sng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200000"/>
              </a:lnSpc>
            </a:pPr>
            <a:endParaRPr lang="en-US" sz="1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457200" y="1447800"/>
            <a:ext cx="8153400" cy="2133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5400000">
            <a:off x="7504211" y="2932212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from Giulia </a:t>
            </a:r>
            <a:r>
              <a:rPr lang="en-US" sz="1400" dirty="0" err="1" smtClean="0">
                <a:solidFill>
                  <a:schemeClr val="tx1"/>
                </a:solidFill>
              </a:rPr>
              <a:t>Papotti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604750"/>
            <a:ext cx="4438650" cy="30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457200" y="3657600"/>
            <a:ext cx="3886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Failure  losses: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failure warm separation dipoles D1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(thesis of A. Gomez Alonso, 2009)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asynchronous dump – losses on dump protection collimators</a:t>
            </a:r>
          </a:p>
          <a:p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6477000" y="5105400"/>
            <a:ext cx="1066800" cy="762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5400000">
            <a:off x="7583389" y="5294412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Stefano’s presentation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B_entalph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990600"/>
            <a:ext cx="3886200" cy="2858445"/>
          </a:xfrm>
          <a:prstGeom prst="rect">
            <a:avLst/>
          </a:prstGeom>
        </p:spPr>
      </p:pic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6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19200"/>
            <a:ext cx="342900" cy="51816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Quench limits of ultra-fast losses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990600"/>
            <a:ext cx="4572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Ultra-fast = much shorter than 1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ms.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Easy to compute: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see LHC-Project-Note-044  (1996):                            </a:t>
            </a:r>
            <a:r>
              <a:rPr lang="el-GR" dirty="0" smtClean="0">
                <a:solidFill>
                  <a:schemeClr val="tx1"/>
                </a:solidFill>
                <a:latin typeface="+mn-lt"/>
              </a:rPr>
              <a:t>Δ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H</a:t>
            </a:r>
            <a:r>
              <a:rPr lang="en-US" baseline="-25000" dirty="0" err="1" smtClean="0">
                <a:solidFill>
                  <a:schemeClr val="tx1"/>
                </a:solidFill>
                <a:latin typeface="+mn-lt"/>
              </a:rPr>
              <a:t>wire</a:t>
            </a:r>
            <a:r>
              <a:rPr lang="en-US" baseline="-25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=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H</a:t>
            </a:r>
            <a:r>
              <a:rPr lang="en-US" baseline="-25000" dirty="0" err="1" smtClean="0">
                <a:solidFill>
                  <a:schemeClr val="tx1"/>
                </a:solidFill>
                <a:latin typeface="+mn-lt"/>
              </a:rPr>
              <a:t>wire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T</a:t>
            </a:r>
            <a:r>
              <a:rPr lang="en-US" baseline="-25000" dirty="0" err="1" smtClean="0">
                <a:solidFill>
                  <a:schemeClr val="tx1"/>
                </a:solidFill>
                <a:latin typeface="+mn-lt"/>
              </a:rPr>
              <a:t>c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 –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H</a:t>
            </a:r>
            <a:r>
              <a:rPr lang="en-US" baseline="-25000" dirty="0" err="1" smtClean="0">
                <a:solidFill>
                  <a:schemeClr val="tx1"/>
                </a:solidFill>
                <a:latin typeface="+mn-lt"/>
              </a:rPr>
              <a:t>wire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(1.9K) 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  <a:latin typeface="+mn-lt"/>
              </a:rPr>
              <a:t>parametrization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of specific heat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implemented in ROXIE.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Several </a:t>
            </a:r>
            <a:r>
              <a:rPr lang="en-US" i="1" dirty="0" smtClean="0">
                <a:solidFill>
                  <a:schemeClr val="tx1"/>
                </a:solidFill>
                <a:latin typeface="+mn-lt"/>
              </a:rPr>
              <a:t>tests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at injection              (CERN-LHC-Project-Note-422, 2008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):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marL="108585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QL from Note044: 31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mJ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/cm</a:t>
            </a:r>
            <a:r>
              <a:rPr lang="en-US" baseline="30000" dirty="0" smtClean="0">
                <a:solidFill>
                  <a:schemeClr val="tx1"/>
                </a:solidFill>
                <a:latin typeface="+mn-lt"/>
              </a:rPr>
              <a:t>3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,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marL="108585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QL from Geant4: 13-50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mJ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/cm</a:t>
            </a:r>
            <a:r>
              <a:rPr lang="en-US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Operational quenches during Run 1: only ultra-fast at injection.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One test at “above 4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TeV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”.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657600"/>
            <a:ext cx="3018341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0525" y="5410200"/>
            <a:ext cx="1998663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u="sng">
                <a:solidFill>
                  <a:srgbClr val="FFFFFF"/>
                </a:solidFill>
                <a:latin typeface="Arial" charset="0"/>
                <a:cs typeface="Arial" charset="0"/>
              </a:rPr>
              <a:t>Acknowledgements: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19200"/>
            <a:ext cx="342900" cy="51816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Q6 quench test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3265" y="1764268"/>
            <a:ext cx="115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+mn-lt"/>
              </a:rPr>
              <a:t>TCLIB</a:t>
            </a:r>
            <a:endParaRPr lang="en-US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48400" y="762000"/>
            <a:ext cx="2895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Slide by </a:t>
            </a:r>
            <a:r>
              <a:rPr lang="en-US" sz="1400" dirty="0" err="1" smtClean="0">
                <a:solidFill>
                  <a:schemeClr val="tx1"/>
                </a:solidFill>
              </a:rPr>
              <a:t>Chiara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Bracco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81000" y="3810000"/>
            <a:ext cx="87630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Emittance from SPS: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 ~0.5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m, V ~ 0.5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 impact parameter 4.5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  <a:sym typeface="Wingdings"/>
              </a:rPr>
              <a:t>s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(full beam intercepted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).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Pilot bunch 6-6.5e10p+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(probe beam limit increased to 1E11p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+).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Q6.L8 Current steps: 1000 A, 1500 A, 2000 A and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2500A (~ 6 </a:t>
            </a:r>
            <a:r>
              <a:rPr kumimoji="0" lang="en-US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TeV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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Quench!</a:t>
            </a:r>
          </a:p>
          <a:p>
            <a:pPr marL="342900" marR="0" lvl="0" indent="-342900" algn="l" defTabSz="457200" rtl="0" eaLnBrk="0" fontAlgn="base" latinLnBrk="0" hangingPunct="0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US" b="1" kern="0" dirty="0" err="1" smtClean="0">
                <a:solidFill>
                  <a:schemeClr val="tx1"/>
                </a:solidFill>
                <a:latin typeface="Arial"/>
                <a:cs typeface="Arial"/>
              </a:rPr>
              <a:t>Fluka</a:t>
            </a:r>
            <a:r>
              <a:rPr lang="en-US" b="1" kern="0" dirty="0" smtClean="0">
                <a:solidFill>
                  <a:schemeClr val="tx1"/>
                </a:solidFill>
                <a:latin typeface="Arial"/>
                <a:cs typeface="Arial"/>
              </a:rPr>
              <a:t> studies </a:t>
            </a:r>
            <a:r>
              <a:rPr lang="en-US" b="1" kern="0" dirty="0" smtClean="0">
                <a:solidFill>
                  <a:srgbClr val="FF0000"/>
                </a:solidFill>
                <a:latin typeface="Arial"/>
                <a:cs typeface="Arial"/>
              </a:rPr>
              <a:t>ongoing</a:t>
            </a:r>
            <a:r>
              <a:rPr lang="en-US" b="1" kern="0" dirty="0" smtClean="0">
                <a:solidFill>
                  <a:schemeClr val="tx1"/>
                </a:solidFill>
                <a:latin typeface="Arial"/>
                <a:cs typeface="Arial"/>
              </a:rPr>
              <a:t>, will give us very good quench limit at 6 </a:t>
            </a:r>
            <a:r>
              <a:rPr lang="en-US" b="1" kern="0" dirty="0" err="1" smtClean="0">
                <a:solidFill>
                  <a:schemeClr val="tx1"/>
                </a:solidFill>
                <a:latin typeface="Arial"/>
                <a:cs typeface="Arial"/>
              </a:rPr>
              <a:t>TeV</a:t>
            </a:r>
            <a:r>
              <a:rPr lang="en-US" b="1" kern="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" name="Picture 6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1000" y="1534184"/>
            <a:ext cx="9982200" cy="183038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 bwMode="auto">
          <a:xfrm flipH="1">
            <a:off x="4953000" y="2590800"/>
            <a:ext cx="4038600" cy="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22"/>
          <p:cNvSpPr/>
          <p:nvPr/>
        </p:nvSpPr>
        <p:spPr bwMode="auto">
          <a:xfrm>
            <a:off x="4953000" y="2286000"/>
            <a:ext cx="76200" cy="685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05600" y="19812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Injected beam</a:t>
            </a:r>
          </a:p>
        </p:txBody>
      </p:sp>
      <p:sp>
        <p:nvSpPr>
          <p:cNvPr id="25" name="Explosion 2 24"/>
          <p:cNvSpPr/>
          <p:nvPr/>
        </p:nvSpPr>
        <p:spPr bwMode="auto">
          <a:xfrm>
            <a:off x="4495800" y="2438400"/>
            <a:ext cx="304800" cy="228600"/>
          </a:xfrm>
          <a:prstGeom prst="irregularSeal2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1000" y="990600"/>
            <a:ext cx="8763000" cy="99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Performed on 2013.02.15</a:t>
            </a:r>
            <a:endParaRPr kumimoji="0" lang="en-US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447800"/>
            <a:ext cx="342900" cy="49530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Quench limits for ~millisecond losses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1066800"/>
            <a:ext cx="80010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Quench limits difficult to compute (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LHe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plays crucial role, various heat transfer mechanisms).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Two tests done, both motivated by UFO losses: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wire scanner (2010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),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fast ADT and orbit bump (2013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MB_3.5Te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3124200"/>
            <a:ext cx="6019800" cy="35052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4267200" y="5105400"/>
            <a:ext cx="838200" cy="1219200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4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49213"/>
            <a:ext cx="8153400" cy="66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aseline="-33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C062AE-612C-4394-8029-33396B975B2F}" type="slidenum">
              <a:rPr lang="en-US" sz="1400">
                <a:solidFill>
                  <a:srgbClr val="000000"/>
                </a:solidFill>
                <a:latin typeface="Arial" charset="0"/>
                <a:cs typeface="Arial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9</a:t>
            </a:fld>
            <a:endParaRPr lang="en-U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1295400"/>
            <a:ext cx="342900" cy="5105400"/>
          </a:xfrm>
          <a:prstGeom prst="rect">
            <a:avLst/>
          </a:prstGeom>
          <a:solidFill>
            <a:srgbClr val="F2F2F2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606060"/>
                </a:solidFill>
                <a:latin typeface="Arial" charset="0"/>
                <a:cs typeface="Arial" charset="0"/>
              </a:rPr>
              <a:t>Quench limits for transient losses -  Collimation  Review  2013.05.30 </a:t>
            </a:r>
            <a:endParaRPr lang="en-US" sz="1200" b="1" dirty="0">
              <a:solidFill>
                <a:srgbClr val="60606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 smtClean="0">
                <a:solidFill>
                  <a:srgbClr val="FFFFFF"/>
                </a:solidFill>
                <a:latin typeface="Palatino Linotype" pitchFamily="18" charset="0"/>
                <a:cs typeface="Arial" charset="0"/>
              </a:rPr>
              <a:t>Wire scanner quench test</a:t>
            </a:r>
            <a:endParaRPr lang="en-US" sz="2400" dirty="0">
              <a:solidFill>
                <a:srgbClr val="FFFFFF"/>
              </a:solidFill>
              <a:latin typeface="Palatino Linotype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990600"/>
            <a:ext cx="434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Performed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 Nov. 1</a:t>
            </a:r>
            <a:r>
              <a:rPr lang="en-US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2010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Beam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energy 3.5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TeV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ntensity 1.53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∙ 10</a:t>
            </a:r>
            <a:r>
              <a:rPr lang="en-US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protons.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Wire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speed 5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cm/s.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Quenched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MBRB dipole (4.5K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33 meters downstream wire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scanner.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analysis and FLUKA simulations presented in CERN-ATS-2011-062</a:t>
            </a:r>
          </a:p>
        </p:txBody>
      </p:sp>
      <p:pic>
        <p:nvPicPr>
          <p:cNvPr id="10" name="Picture 9" descr="Overlap_BLM_QPS_v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143000"/>
            <a:ext cx="3651788" cy="2476500"/>
          </a:xfrm>
          <a:prstGeom prst="rect">
            <a:avLst/>
          </a:prstGeom>
        </p:spPr>
      </p:pic>
      <p:pic>
        <p:nvPicPr>
          <p:cNvPr id="11" name="Picture 10" descr="WEPC173_figure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02628" y="4000500"/>
            <a:ext cx="3984171" cy="23241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648200"/>
            <a:ext cx="4114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114800" y="39624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(IPAC11)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400"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4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34964</TotalTime>
  <Words>1582</Words>
  <Application>Microsoft Office PowerPoint</Application>
  <PresentationFormat>On-screen Show (4:3)</PresentationFormat>
  <Paragraphs>312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Mariusz</dc:creator>
  <cp:lastModifiedBy>Mariusz</cp:lastModifiedBy>
  <cp:revision>2677</cp:revision>
  <cp:lastPrinted>2011-01-25T08:14:52Z</cp:lastPrinted>
  <dcterms:created xsi:type="dcterms:W3CDTF">1601-01-01T00:00:00Z</dcterms:created>
  <dcterms:modified xsi:type="dcterms:W3CDTF">2013-05-30T12:05:34Z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