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729" r:id="rId2"/>
  </p:sldMasterIdLst>
  <p:notesMasterIdLst>
    <p:notesMasterId r:id="rId56"/>
  </p:notesMasterIdLst>
  <p:sldIdLst>
    <p:sldId id="257" r:id="rId3"/>
    <p:sldId id="446" r:id="rId4"/>
    <p:sldId id="359" r:id="rId5"/>
    <p:sldId id="401" r:id="rId6"/>
    <p:sldId id="402" r:id="rId7"/>
    <p:sldId id="403" r:id="rId8"/>
    <p:sldId id="405" r:id="rId9"/>
    <p:sldId id="404" r:id="rId10"/>
    <p:sldId id="360" r:id="rId11"/>
    <p:sldId id="379" r:id="rId12"/>
    <p:sldId id="409" r:id="rId13"/>
    <p:sldId id="410" r:id="rId14"/>
    <p:sldId id="448" r:id="rId15"/>
    <p:sldId id="449" r:id="rId16"/>
    <p:sldId id="450" r:id="rId17"/>
    <p:sldId id="408" r:id="rId18"/>
    <p:sldId id="411" r:id="rId19"/>
    <p:sldId id="440" r:id="rId20"/>
    <p:sldId id="414" r:id="rId21"/>
    <p:sldId id="415" r:id="rId22"/>
    <p:sldId id="416" r:id="rId23"/>
    <p:sldId id="417" r:id="rId24"/>
    <p:sldId id="418" r:id="rId25"/>
    <p:sldId id="419" r:id="rId26"/>
    <p:sldId id="420" r:id="rId27"/>
    <p:sldId id="421" r:id="rId28"/>
    <p:sldId id="422" r:id="rId29"/>
    <p:sldId id="423" r:id="rId30"/>
    <p:sldId id="424" r:id="rId31"/>
    <p:sldId id="425" r:id="rId32"/>
    <p:sldId id="426" r:id="rId33"/>
    <p:sldId id="427" r:id="rId34"/>
    <p:sldId id="428" r:id="rId35"/>
    <p:sldId id="429" r:id="rId36"/>
    <p:sldId id="432" r:id="rId37"/>
    <p:sldId id="443" r:id="rId38"/>
    <p:sldId id="444" r:id="rId39"/>
    <p:sldId id="445" r:id="rId40"/>
    <p:sldId id="430" r:id="rId41"/>
    <p:sldId id="431" r:id="rId42"/>
    <p:sldId id="434" r:id="rId43"/>
    <p:sldId id="407" r:id="rId44"/>
    <p:sldId id="451" r:id="rId45"/>
    <p:sldId id="453" r:id="rId46"/>
    <p:sldId id="452" r:id="rId47"/>
    <p:sldId id="435" r:id="rId48"/>
    <p:sldId id="436" r:id="rId49"/>
    <p:sldId id="437" r:id="rId50"/>
    <p:sldId id="438" r:id="rId51"/>
    <p:sldId id="439" r:id="rId52"/>
    <p:sldId id="412" r:id="rId53"/>
    <p:sldId id="441" r:id="rId54"/>
    <p:sldId id="442" r:id="rId55"/>
  </p:sldIdLst>
  <p:sldSz cx="9144000" cy="6858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4EE739"/>
    <a:srgbClr val="21FF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cat>
            <c:strRef>
              <c:f>Sheet1!$B$14:$B$18</c:f>
              <c:strCache>
                <c:ptCount val="5"/>
                <c:pt idx="0">
                  <c:v>Issues</c:v>
                </c:pt>
                <c:pt idx="1">
                  <c:v>Roller screws</c:v>
                </c:pt>
                <c:pt idx="2">
                  <c:v>Motors</c:v>
                </c:pt>
                <c:pt idx="3">
                  <c:v>Switches</c:v>
                </c:pt>
                <c:pt idx="4">
                  <c:v>LVDT</c:v>
                </c:pt>
              </c:strCache>
            </c:strRef>
          </c:cat>
          <c:val>
            <c:numRef>
              <c:f>Sheet1!$C$14:$C$18</c:f>
              <c:numCache>
                <c:formatCode>General</c:formatCode>
                <c:ptCount val="5"/>
                <c:pt idx="1">
                  <c:v>25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delete val="1"/>
      </c:legendEntry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931A1E-B65D-407F-A099-E047827E4DCE}" type="datetimeFigureOut">
              <a:rPr lang="en-US" smtClean="0"/>
              <a:pPr/>
              <a:t>5/30/2013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9DB9F-B06D-47E5-97D1-4D18DBCB75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DB9F-B06D-47E5-97D1-4D18DBCB753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4B878-6DFB-4618-B68C-9AE072238BF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4B878-6DFB-4618-B68C-9AE072238BF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4B878-6DFB-4618-B68C-9AE072238BF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579532-4F2D-461D-AF58-C5F0B7288D95}" type="slidenum">
              <a:rPr lang="fr-CH" smtClean="0"/>
              <a:pPr/>
              <a:t>42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815626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4B878-6DFB-4618-B68C-9AE072238BFB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4B878-6DFB-4618-B68C-9AE072238BFB}" type="slidenum">
              <a:rPr lang="en-US" smtClean="0">
                <a:solidFill>
                  <a:prstClr val="black"/>
                </a:solidFill>
              </a:rPr>
              <a:pPr/>
              <a:t>51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4B878-6DFB-4618-B68C-9AE072238BFB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DB9F-B06D-47E5-97D1-4D18DBCB753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7CE72C-1BA1-43D1-90E5-18D43A5B32ED}" type="slidenum">
              <a:rPr lang="it-IT"/>
              <a:pPr/>
              <a:t>6</a:t>
            </a:fld>
            <a:endParaRPr lang="it-IT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097E2E-FDFF-4ED7-84D8-6771C1924EDA}" type="slidenum">
              <a:rPr lang="it-IT"/>
              <a:pPr/>
              <a:t>7</a:t>
            </a:fld>
            <a:endParaRPr lang="it-IT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C1758F-FAC8-4977-A17E-C20858665E1E}" type="slidenum">
              <a:rPr lang="it-IT"/>
              <a:pPr/>
              <a:t>8</a:t>
            </a:fld>
            <a:endParaRPr lang="it-IT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DB9F-B06D-47E5-97D1-4D18DBCB753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39DB9F-B06D-47E5-97D1-4D18DBCB753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C6C5E-A15C-4E5E-A5C8-A79C40192A16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4B878-6DFB-4618-B68C-9AE072238BFB}" type="slidenum">
              <a:rPr lang="en-US" smtClean="0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1" descr="0508014_0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8208" y="0"/>
            <a:ext cx="98422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482657" y="909638"/>
            <a:ext cx="8215312" cy="5440402"/>
          </a:xfrm>
          <a:prstGeom prst="rect">
            <a:avLst/>
          </a:prstGeom>
        </p:spPr>
        <p:txBody>
          <a:bodyPr/>
          <a:lstStyle>
            <a:lvl1pPr>
              <a:defRPr sz="1800" cap="none" baseline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defRPr>
            </a:lvl1pPr>
            <a:lvl2pPr marL="540000" indent="-270000">
              <a:spcBef>
                <a:spcPts val="600"/>
              </a:spcBef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cs typeface="Tahoma" pitchFamily="34" charset="0"/>
              </a:defRPr>
            </a:lvl2pPr>
            <a:lvl3pPr marL="540000" indent="0">
              <a:spcBef>
                <a:spcPts val="300"/>
              </a:spcBef>
              <a:buFontTx/>
              <a:buNone/>
              <a:defRPr sz="1600" b="1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3pPr>
            <a:lvl4pPr marL="792000" indent="-252000">
              <a:spcBef>
                <a:spcPts val="600"/>
              </a:spcBef>
              <a:buFont typeface="Wingdings" pitchFamily="2" charset="2"/>
              <a:buChar char="§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Tahoma" pitchFamily="34" charset="0"/>
                <a:cs typeface="Tahoma" pitchFamily="34" charset="0"/>
              </a:defRPr>
            </a:lvl4pPr>
            <a:lvl5pPr marL="792000" indent="0">
              <a:spcBef>
                <a:spcPts val="200"/>
              </a:spcBef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  <a:latin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27/1/2010</a:t>
            </a:r>
            <a:endParaRPr lang="en-GB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R. Losito, EN-STI, Summary of the  R2E Workshop, LMC 30 June 2010</a:t>
            </a:r>
            <a:endParaRPr lang="en-GB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03771094-50EC-486C-96CC-F7E1AC6FA7BE}" type="slidenum">
              <a:rPr lang="en-GB"/>
              <a:pPr>
                <a:defRPr/>
              </a:pPr>
              <a:t>‹#›</a:t>
            </a:fld>
            <a:r>
              <a:rPr lang="en-GB" dirty="0"/>
              <a:t> of xx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62636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089855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896394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2295839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067699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‹#›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928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CH" dirty="0" smtClean="0">
                <a:solidFill>
                  <a:srgbClr val="464653"/>
                </a:solidFill>
              </a:rPr>
              <a:t>LHC Collimation </a:t>
            </a:r>
            <a:r>
              <a:rPr lang="fr-CH" dirty="0" err="1" smtClean="0">
                <a:solidFill>
                  <a:srgbClr val="464653"/>
                </a:solidFill>
              </a:rPr>
              <a:t>Review</a:t>
            </a:r>
            <a:r>
              <a:rPr lang="fr-CH" dirty="0" smtClean="0">
                <a:solidFill>
                  <a:srgbClr val="464653"/>
                </a:solidFill>
              </a:rPr>
              <a:t>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‹#›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06576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fr-FR" smtClean="0">
                <a:solidFill>
                  <a:srgbClr val="DDE9EC"/>
                </a:solidFill>
              </a:rPr>
              <a:t>Thursday,  30 May 2013</a:t>
            </a:r>
            <a:endParaRPr lang="fr-CH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fr-CH" smtClean="0">
                <a:solidFill>
                  <a:srgbClr val="DDE9EC"/>
                </a:solidFill>
              </a:rPr>
              <a:t>LHC Collimation Review 2013</a:t>
            </a:r>
            <a:endParaRPr lang="fr-CH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06B3631-8648-4607-B6EF-B5F8B84ACCD5}" type="slidenum">
              <a:rPr lang="fr-CH" smtClean="0">
                <a:solidFill>
                  <a:srgbClr val="DDE9EC"/>
                </a:solidFill>
              </a:rPr>
              <a:pPr/>
              <a:t>‹#›</a:t>
            </a:fld>
            <a:endParaRPr lang="fr-CH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534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‹#›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80259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‹#›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558234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‹#›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3804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‹#›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6355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‹#›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176931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DDE9EC"/>
                </a:solidFill>
              </a:rPr>
              <a:t>Thursday,  30 May 2013</a:t>
            </a:r>
            <a:endParaRPr lang="fr-CH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DDE9EC"/>
                </a:solidFill>
              </a:rPr>
              <a:t>LHC Collimation Review 2013</a:t>
            </a:r>
            <a:endParaRPr lang="fr-CH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DDE9EC"/>
                </a:solidFill>
              </a:rPr>
              <a:pPr/>
              <a:t>‹#›</a:t>
            </a:fld>
            <a:endParaRPr lang="fr-CH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02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‹#›</a:t>
            </a:fld>
            <a:endParaRPr lang="fr-CH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0882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‹#›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16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6263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896394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0898554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2295839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206769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27/1/2010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R. Losito, EN-STI, Summary of the  R2E Workshop, LMC 30 June 2010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EF5F997-9F9C-40C0-9ED6-BF978F543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‹#›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11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9.xml"/><Relationship Id="rId5" Type="http://schemas.microsoft.com/office/2007/relationships/hdphoto" Target="../media/hdphoto1.wdp"/><Relationship Id="rId4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9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6.tiff"/><Relationship Id="rId5" Type="http://schemas.openxmlformats.org/officeDocument/2006/relationships/image" Target="../media/image55.tiff"/><Relationship Id="rId4" Type="http://schemas.openxmlformats.org/officeDocument/2006/relationships/image" Target="../media/image54.tif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A. Bertarelli, O. </a:t>
            </a:r>
            <a:r>
              <a:rPr lang="en-US" dirty="0" err="1" smtClean="0"/>
              <a:t>Aberle</a:t>
            </a:r>
            <a:r>
              <a:rPr lang="en-US" dirty="0"/>
              <a:t>, R. </a:t>
            </a:r>
            <a:r>
              <a:rPr lang="en-US" dirty="0" smtClean="0"/>
              <a:t>Losito   30 May 2013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dirty="0" smtClean="0"/>
              <a:t>Collimator design and operational experience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 Design: Motors and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practice:</a:t>
            </a:r>
          </a:p>
          <a:p>
            <a:pPr lvl="1"/>
            <a:r>
              <a:rPr lang="en-US" dirty="0" smtClean="0"/>
              <a:t>4 Degrees Of Freedom</a:t>
            </a:r>
          </a:p>
          <a:p>
            <a:pPr lvl="1"/>
            <a:r>
              <a:rPr lang="en-US" dirty="0" smtClean="0"/>
              <a:t>10 sensors measuring independently any DOF or a combination of them.	</a:t>
            </a:r>
          </a:p>
          <a:p>
            <a:pPr lvl="2"/>
            <a:endParaRPr lang="en-US" dirty="0"/>
          </a:p>
        </p:txBody>
      </p:sp>
      <p:sp>
        <p:nvSpPr>
          <p:cNvPr id="85" name="Content Placeholder 8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grpSp>
        <p:nvGrpSpPr>
          <p:cNvPr id="86" name="Group 8"/>
          <p:cNvGrpSpPr>
            <a:grpSpLocks/>
          </p:cNvGrpSpPr>
          <p:nvPr/>
        </p:nvGrpSpPr>
        <p:grpSpPr bwMode="auto">
          <a:xfrm>
            <a:off x="4788024" y="1628800"/>
            <a:ext cx="4005139" cy="2889225"/>
            <a:chOff x="304800" y="1036638"/>
            <a:chExt cx="7127876" cy="5388795"/>
          </a:xfrm>
        </p:grpSpPr>
        <p:sp>
          <p:nvSpPr>
            <p:cNvPr id="87" name="Rectangle 2"/>
            <p:cNvSpPr>
              <a:spLocks noChangeArrowheads="1"/>
            </p:cNvSpPr>
            <p:nvPr/>
          </p:nvSpPr>
          <p:spPr bwMode="auto">
            <a:xfrm>
              <a:off x="914400" y="4876800"/>
              <a:ext cx="5562600" cy="152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88" name="Freeform 3"/>
            <p:cNvSpPr>
              <a:spLocks/>
            </p:cNvSpPr>
            <p:nvPr/>
          </p:nvSpPr>
          <p:spPr bwMode="auto">
            <a:xfrm>
              <a:off x="2292350" y="1681163"/>
              <a:ext cx="2841625" cy="2027237"/>
            </a:xfrm>
            <a:custGeom>
              <a:avLst/>
              <a:gdLst>
                <a:gd name="T0" fmla="*/ 0 w 1790"/>
                <a:gd name="T1" fmla="*/ 0 h 1277"/>
                <a:gd name="T2" fmla="*/ 6 w 1790"/>
                <a:gd name="T3" fmla="*/ 1002 h 1277"/>
                <a:gd name="T4" fmla="*/ 200 w 1790"/>
                <a:gd name="T5" fmla="*/ 1008 h 1277"/>
                <a:gd name="T6" fmla="*/ 275 w 1790"/>
                <a:gd name="T7" fmla="*/ 1271 h 1277"/>
                <a:gd name="T8" fmla="*/ 776 w 1790"/>
                <a:gd name="T9" fmla="*/ 1277 h 1277"/>
                <a:gd name="T10" fmla="*/ 707 w 1790"/>
                <a:gd name="T11" fmla="*/ 1027 h 1277"/>
                <a:gd name="T12" fmla="*/ 738 w 1790"/>
                <a:gd name="T13" fmla="*/ 1008 h 1277"/>
                <a:gd name="T14" fmla="*/ 1083 w 1790"/>
                <a:gd name="T15" fmla="*/ 1008 h 1277"/>
                <a:gd name="T16" fmla="*/ 1039 w 1790"/>
                <a:gd name="T17" fmla="*/ 1271 h 1277"/>
                <a:gd name="T18" fmla="*/ 1540 w 1790"/>
                <a:gd name="T19" fmla="*/ 1271 h 1277"/>
                <a:gd name="T20" fmla="*/ 1577 w 1790"/>
                <a:gd name="T21" fmla="*/ 1008 h 1277"/>
                <a:gd name="T22" fmla="*/ 1790 w 1790"/>
                <a:gd name="T23" fmla="*/ 1008 h 1277"/>
                <a:gd name="T24" fmla="*/ 1790 w 1790"/>
                <a:gd name="T25" fmla="*/ 0 h 1277"/>
                <a:gd name="T26" fmla="*/ 0 w 1790"/>
                <a:gd name="T27" fmla="*/ 0 h 12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90"/>
                <a:gd name="T43" fmla="*/ 0 h 1277"/>
                <a:gd name="T44" fmla="*/ 1790 w 1790"/>
                <a:gd name="T45" fmla="*/ 1277 h 12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90" h="1277">
                  <a:moveTo>
                    <a:pt x="0" y="0"/>
                  </a:moveTo>
                  <a:lnTo>
                    <a:pt x="6" y="1002"/>
                  </a:lnTo>
                  <a:lnTo>
                    <a:pt x="200" y="1008"/>
                  </a:lnTo>
                  <a:lnTo>
                    <a:pt x="275" y="1271"/>
                  </a:lnTo>
                  <a:lnTo>
                    <a:pt x="776" y="1277"/>
                  </a:lnTo>
                  <a:lnTo>
                    <a:pt x="707" y="1027"/>
                  </a:lnTo>
                  <a:lnTo>
                    <a:pt x="738" y="1008"/>
                  </a:lnTo>
                  <a:lnTo>
                    <a:pt x="1083" y="1008"/>
                  </a:lnTo>
                  <a:lnTo>
                    <a:pt x="1039" y="1271"/>
                  </a:lnTo>
                  <a:lnTo>
                    <a:pt x="1540" y="1271"/>
                  </a:lnTo>
                  <a:lnTo>
                    <a:pt x="1577" y="1008"/>
                  </a:lnTo>
                  <a:lnTo>
                    <a:pt x="1790" y="1008"/>
                  </a:lnTo>
                  <a:lnTo>
                    <a:pt x="179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89" name="Rectangle 4"/>
            <p:cNvSpPr>
              <a:spLocks noChangeArrowheads="1"/>
            </p:cNvSpPr>
            <p:nvPr/>
          </p:nvSpPr>
          <p:spPr bwMode="auto">
            <a:xfrm>
              <a:off x="5200650" y="3886200"/>
              <a:ext cx="1276350" cy="9906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0" name="Rectangle 5"/>
            <p:cNvSpPr>
              <a:spLocks noChangeArrowheads="1"/>
            </p:cNvSpPr>
            <p:nvPr/>
          </p:nvSpPr>
          <p:spPr bwMode="auto">
            <a:xfrm>
              <a:off x="914400" y="3886200"/>
              <a:ext cx="1295400" cy="9906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sz="700"/>
            </a:p>
          </p:txBody>
        </p:sp>
        <p:sp>
          <p:nvSpPr>
            <p:cNvPr id="91" name="Rectangle 6"/>
            <p:cNvSpPr>
              <a:spLocks noChangeArrowheads="1"/>
            </p:cNvSpPr>
            <p:nvPr/>
          </p:nvSpPr>
          <p:spPr bwMode="auto">
            <a:xfrm>
              <a:off x="2838450" y="1824038"/>
              <a:ext cx="685800" cy="12954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2" name="Rectangle 7"/>
            <p:cNvSpPr>
              <a:spLocks noChangeArrowheads="1"/>
            </p:cNvSpPr>
            <p:nvPr/>
          </p:nvSpPr>
          <p:spPr bwMode="auto">
            <a:xfrm>
              <a:off x="3981450" y="1824038"/>
              <a:ext cx="685800" cy="12954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3" name="Text Box 8"/>
            <p:cNvSpPr txBox="1">
              <a:spLocks noChangeArrowheads="1"/>
            </p:cNvSpPr>
            <p:nvPr/>
          </p:nvSpPr>
          <p:spPr bwMode="auto">
            <a:xfrm>
              <a:off x="2379846" y="1036638"/>
              <a:ext cx="2680005" cy="426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ea typeface="+mn-ea"/>
                </a:rPr>
                <a:t>Side view at one end</a:t>
              </a:r>
            </a:p>
          </p:txBody>
        </p:sp>
        <p:sp>
          <p:nvSpPr>
            <p:cNvPr id="94" name="Rectangle 9"/>
            <p:cNvSpPr>
              <a:spLocks noChangeArrowheads="1"/>
            </p:cNvSpPr>
            <p:nvPr/>
          </p:nvSpPr>
          <p:spPr bwMode="auto">
            <a:xfrm>
              <a:off x="3095625" y="3119438"/>
              <a:ext cx="152400" cy="14478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5" name="Rectangle 10"/>
            <p:cNvSpPr>
              <a:spLocks noChangeArrowheads="1"/>
            </p:cNvSpPr>
            <p:nvPr/>
          </p:nvSpPr>
          <p:spPr bwMode="auto">
            <a:xfrm>
              <a:off x="4257675" y="3119438"/>
              <a:ext cx="152400" cy="14478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6" name="Rectangle 11"/>
            <p:cNvSpPr>
              <a:spLocks noChangeArrowheads="1"/>
            </p:cNvSpPr>
            <p:nvPr/>
          </p:nvSpPr>
          <p:spPr bwMode="auto">
            <a:xfrm>
              <a:off x="2228850" y="1595438"/>
              <a:ext cx="2971800" cy="76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7" name="Rectangle 12"/>
            <p:cNvSpPr>
              <a:spLocks noChangeArrowheads="1"/>
            </p:cNvSpPr>
            <p:nvPr/>
          </p:nvSpPr>
          <p:spPr bwMode="auto">
            <a:xfrm>
              <a:off x="2228850" y="1595438"/>
              <a:ext cx="76200" cy="1752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8" name="Rectangle 13"/>
            <p:cNvSpPr>
              <a:spLocks noChangeArrowheads="1"/>
            </p:cNvSpPr>
            <p:nvPr/>
          </p:nvSpPr>
          <p:spPr bwMode="auto">
            <a:xfrm>
              <a:off x="5124450" y="1595438"/>
              <a:ext cx="76200" cy="1752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9" name="Rectangle 14"/>
            <p:cNvSpPr>
              <a:spLocks noChangeArrowheads="1"/>
            </p:cNvSpPr>
            <p:nvPr/>
          </p:nvSpPr>
          <p:spPr bwMode="auto">
            <a:xfrm>
              <a:off x="4819650" y="3271838"/>
              <a:ext cx="381000" cy="76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0" name="Rectangle 15"/>
            <p:cNvSpPr>
              <a:spLocks noChangeArrowheads="1"/>
            </p:cNvSpPr>
            <p:nvPr/>
          </p:nvSpPr>
          <p:spPr bwMode="auto">
            <a:xfrm>
              <a:off x="2228850" y="3271838"/>
              <a:ext cx="381000" cy="76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1" name="Rectangle 16"/>
            <p:cNvSpPr>
              <a:spLocks noChangeArrowheads="1"/>
            </p:cNvSpPr>
            <p:nvPr/>
          </p:nvSpPr>
          <p:spPr bwMode="auto">
            <a:xfrm>
              <a:off x="3448050" y="3271838"/>
              <a:ext cx="533400" cy="76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2" name="Rectangle 17"/>
            <p:cNvSpPr>
              <a:spLocks noChangeArrowheads="1"/>
            </p:cNvSpPr>
            <p:nvPr/>
          </p:nvSpPr>
          <p:spPr bwMode="auto">
            <a:xfrm>
              <a:off x="1466850" y="4110038"/>
              <a:ext cx="762000" cy="45720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3" name="Rectangle 18"/>
            <p:cNvSpPr>
              <a:spLocks noChangeArrowheads="1"/>
            </p:cNvSpPr>
            <p:nvPr/>
          </p:nvSpPr>
          <p:spPr bwMode="auto">
            <a:xfrm>
              <a:off x="5197475" y="4110038"/>
              <a:ext cx="762000" cy="45720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4" name="Rectangle 19"/>
            <p:cNvSpPr>
              <a:spLocks noChangeArrowheads="1"/>
            </p:cNvSpPr>
            <p:nvPr/>
          </p:nvSpPr>
          <p:spPr bwMode="auto">
            <a:xfrm>
              <a:off x="3295650" y="1900238"/>
              <a:ext cx="228600" cy="114300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5" name="Rectangle 20"/>
            <p:cNvSpPr>
              <a:spLocks noChangeArrowheads="1"/>
            </p:cNvSpPr>
            <p:nvPr/>
          </p:nvSpPr>
          <p:spPr bwMode="auto">
            <a:xfrm>
              <a:off x="3997325" y="1900238"/>
              <a:ext cx="228600" cy="114300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6" name="Line 21"/>
            <p:cNvSpPr>
              <a:spLocks noChangeShapeType="1"/>
            </p:cNvSpPr>
            <p:nvPr/>
          </p:nvSpPr>
          <p:spPr bwMode="auto">
            <a:xfrm>
              <a:off x="3219450" y="4157663"/>
              <a:ext cx="1066800" cy="0"/>
            </a:xfrm>
            <a:prstGeom prst="line">
              <a:avLst/>
            </a:prstGeom>
            <a:noFill/>
            <a:ln w="57150">
              <a:solidFill>
                <a:srgbClr val="99FF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7" name="Rectangle 22"/>
            <p:cNvSpPr>
              <a:spLocks noChangeArrowheads="1"/>
            </p:cNvSpPr>
            <p:nvPr/>
          </p:nvSpPr>
          <p:spPr bwMode="auto">
            <a:xfrm>
              <a:off x="2228850" y="4262438"/>
              <a:ext cx="914400" cy="15240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8" name="Rectangle 23"/>
            <p:cNvSpPr>
              <a:spLocks noChangeArrowheads="1"/>
            </p:cNvSpPr>
            <p:nvPr/>
          </p:nvSpPr>
          <p:spPr bwMode="auto">
            <a:xfrm>
              <a:off x="4362450" y="4262438"/>
              <a:ext cx="838200" cy="15240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9" name="Line 24"/>
            <p:cNvSpPr>
              <a:spLocks noChangeShapeType="1"/>
            </p:cNvSpPr>
            <p:nvPr/>
          </p:nvSpPr>
          <p:spPr bwMode="auto">
            <a:xfrm>
              <a:off x="2746375" y="4795838"/>
              <a:ext cx="838200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0" name="Line 25"/>
            <p:cNvSpPr>
              <a:spLocks noChangeShapeType="1"/>
            </p:cNvSpPr>
            <p:nvPr/>
          </p:nvSpPr>
          <p:spPr bwMode="auto">
            <a:xfrm>
              <a:off x="3829050" y="4795838"/>
              <a:ext cx="838200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" name="Text Box 26"/>
            <p:cNvSpPr txBox="1">
              <a:spLocks noChangeArrowheads="1"/>
            </p:cNvSpPr>
            <p:nvPr/>
          </p:nvSpPr>
          <p:spPr bwMode="auto">
            <a:xfrm>
              <a:off x="1409701" y="4124326"/>
              <a:ext cx="819150" cy="607628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700"/>
                <a:t>Motor</a:t>
              </a:r>
            </a:p>
          </p:txBody>
        </p:sp>
        <p:sp>
          <p:nvSpPr>
            <p:cNvPr id="112" name="Text Box 27"/>
            <p:cNvSpPr txBox="1">
              <a:spLocks noChangeArrowheads="1"/>
            </p:cNvSpPr>
            <p:nvPr/>
          </p:nvSpPr>
          <p:spPr bwMode="auto">
            <a:xfrm>
              <a:off x="5165726" y="4124326"/>
              <a:ext cx="854075" cy="394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700"/>
                <a:t>Motor</a:t>
              </a:r>
            </a:p>
          </p:txBody>
        </p:sp>
        <p:sp>
          <p:nvSpPr>
            <p:cNvPr id="113" name="Rectangle 28"/>
            <p:cNvSpPr>
              <a:spLocks noChangeArrowheads="1"/>
            </p:cNvSpPr>
            <p:nvPr/>
          </p:nvSpPr>
          <p:spPr bwMode="auto">
            <a:xfrm>
              <a:off x="1085850" y="4110038"/>
              <a:ext cx="381000" cy="457200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14" name="Rectangle 29"/>
            <p:cNvSpPr>
              <a:spLocks noChangeArrowheads="1"/>
            </p:cNvSpPr>
            <p:nvPr/>
          </p:nvSpPr>
          <p:spPr bwMode="auto">
            <a:xfrm>
              <a:off x="5959475" y="4110038"/>
              <a:ext cx="381000" cy="457200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15" name="Rectangle 30"/>
            <p:cNvSpPr>
              <a:spLocks noChangeArrowheads="1"/>
            </p:cNvSpPr>
            <p:nvPr/>
          </p:nvSpPr>
          <p:spPr bwMode="auto">
            <a:xfrm>
              <a:off x="3295650" y="2433638"/>
              <a:ext cx="762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 sz="700"/>
            </a:p>
          </p:txBody>
        </p:sp>
        <p:sp>
          <p:nvSpPr>
            <p:cNvPr id="116" name="Rectangle 31"/>
            <p:cNvSpPr>
              <a:spLocks noChangeArrowheads="1"/>
            </p:cNvSpPr>
            <p:nvPr/>
          </p:nvSpPr>
          <p:spPr bwMode="auto">
            <a:xfrm>
              <a:off x="4133850" y="2433638"/>
              <a:ext cx="762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 sz="700"/>
            </a:p>
          </p:txBody>
        </p:sp>
        <p:sp>
          <p:nvSpPr>
            <p:cNvPr id="117" name="Freeform 32"/>
            <p:cNvSpPr>
              <a:spLocks/>
            </p:cNvSpPr>
            <p:nvPr/>
          </p:nvSpPr>
          <p:spPr bwMode="auto">
            <a:xfrm>
              <a:off x="4181475" y="2465388"/>
              <a:ext cx="2632075" cy="1292225"/>
            </a:xfrm>
            <a:custGeom>
              <a:avLst/>
              <a:gdLst>
                <a:gd name="T0" fmla="*/ 0 w 1658"/>
                <a:gd name="T1" fmla="*/ 0 h 814"/>
                <a:gd name="T2" fmla="*/ 336 w 1658"/>
                <a:gd name="T3" fmla="*/ 48 h 814"/>
                <a:gd name="T4" fmla="*/ 432 w 1658"/>
                <a:gd name="T5" fmla="*/ 192 h 814"/>
                <a:gd name="T6" fmla="*/ 384 w 1658"/>
                <a:gd name="T7" fmla="*/ 336 h 814"/>
                <a:gd name="T8" fmla="*/ 336 w 1658"/>
                <a:gd name="T9" fmla="*/ 576 h 814"/>
                <a:gd name="T10" fmla="*/ 384 w 1658"/>
                <a:gd name="T11" fmla="*/ 720 h 814"/>
                <a:gd name="T12" fmla="*/ 480 w 1658"/>
                <a:gd name="T13" fmla="*/ 768 h 814"/>
                <a:gd name="T14" fmla="*/ 864 w 1658"/>
                <a:gd name="T15" fmla="*/ 768 h 814"/>
                <a:gd name="T16" fmla="*/ 1152 w 1658"/>
                <a:gd name="T17" fmla="*/ 768 h 814"/>
                <a:gd name="T18" fmla="*/ 1453 w 1658"/>
                <a:gd name="T19" fmla="*/ 493 h 814"/>
                <a:gd name="T20" fmla="*/ 1658 w 1658"/>
                <a:gd name="T21" fmla="*/ 240 h 8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58"/>
                <a:gd name="T34" fmla="*/ 0 h 814"/>
                <a:gd name="T35" fmla="*/ 1658 w 1658"/>
                <a:gd name="T36" fmla="*/ 814 h 8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58" h="814">
                  <a:moveTo>
                    <a:pt x="0" y="0"/>
                  </a:moveTo>
                  <a:cubicBezTo>
                    <a:pt x="132" y="8"/>
                    <a:pt x="264" y="16"/>
                    <a:pt x="336" y="48"/>
                  </a:cubicBezTo>
                  <a:cubicBezTo>
                    <a:pt x="408" y="80"/>
                    <a:pt x="424" y="144"/>
                    <a:pt x="432" y="192"/>
                  </a:cubicBezTo>
                  <a:cubicBezTo>
                    <a:pt x="440" y="240"/>
                    <a:pt x="400" y="272"/>
                    <a:pt x="384" y="336"/>
                  </a:cubicBezTo>
                  <a:cubicBezTo>
                    <a:pt x="368" y="400"/>
                    <a:pt x="336" y="512"/>
                    <a:pt x="336" y="576"/>
                  </a:cubicBezTo>
                  <a:cubicBezTo>
                    <a:pt x="336" y="640"/>
                    <a:pt x="360" y="688"/>
                    <a:pt x="384" y="720"/>
                  </a:cubicBezTo>
                  <a:cubicBezTo>
                    <a:pt x="408" y="752"/>
                    <a:pt x="400" y="760"/>
                    <a:pt x="480" y="768"/>
                  </a:cubicBezTo>
                  <a:cubicBezTo>
                    <a:pt x="560" y="776"/>
                    <a:pt x="752" y="768"/>
                    <a:pt x="864" y="768"/>
                  </a:cubicBezTo>
                  <a:cubicBezTo>
                    <a:pt x="976" y="768"/>
                    <a:pt x="1054" y="814"/>
                    <a:pt x="1152" y="768"/>
                  </a:cubicBezTo>
                  <a:cubicBezTo>
                    <a:pt x="1250" y="722"/>
                    <a:pt x="1369" y="581"/>
                    <a:pt x="1453" y="493"/>
                  </a:cubicBezTo>
                  <a:cubicBezTo>
                    <a:pt x="1537" y="405"/>
                    <a:pt x="1615" y="293"/>
                    <a:pt x="1658" y="240"/>
                  </a:cubicBezTo>
                </a:path>
              </a:pathLst>
            </a:custGeom>
            <a:noFill/>
            <a:ln w="28575">
              <a:solidFill>
                <a:srgbClr val="66FF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118" name="Text Box 33"/>
            <p:cNvSpPr txBox="1">
              <a:spLocks noChangeArrowheads="1"/>
            </p:cNvSpPr>
            <p:nvPr/>
          </p:nvSpPr>
          <p:spPr bwMode="auto">
            <a:xfrm>
              <a:off x="5445397" y="2566442"/>
              <a:ext cx="1987279" cy="332293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Temperature sensors</a:t>
              </a:r>
            </a:p>
          </p:txBody>
        </p:sp>
        <p:sp>
          <p:nvSpPr>
            <p:cNvPr id="119" name="Rectangle 34"/>
            <p:cNvSpPr>
              <a:spLocks noChangeArrowheads="1"/>
            </p:cNvSpPr>
            <p:nvPr/>
          </p:nvSpPr>
          <p:spPr bwMode="auto">
            <a:xfrm>
              <a:off x="3568700" y="4081463"/>
              <a:ext cx="304800" cy="152400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20" name="Freeform 35"/>
            <p:cNvSpPr>
              <a:spLocks/>
            </p:cNvSpPr>
            <p:nvPr/>
          </p:nvSpPr>
          <p:spPr bwMode="auto">
            <a:xfrm>
              <a:off x="3600450" y="4222750"/>
              <a:ext cx="1295400" cy="1258888"/>
            </a:xfrm>
            <a:custGeom>
              <a:avLst/>
              <a:gdLst>
                <a:gd name="T0" fmla="*/ 48 w 816"/>
                <a:gd name="T1" fmla="*/ 0 h 912"/>
                <a:gd name="T2" fmla="*/ 0 w 816"/>
                <a:gd name="T3" fmla="*/ 240 h 912"/>
                <a:gd name="T4" fmla="*/ 48 w 816"/>
                <a:gd name="T5" fmla="*/ 624 h 912"/>
                <a:gd name="T6" fmla="*/ 144 w 816"/>
                <a:gd name="T7" fmla="*/ 864 h 912"/>
                <a:gd name="T8" fmla="*/ 432 w 816"/>
                <a:gd name="T9" fmla="*/ 864 h 912"/>
                <a:gd name="T10" fmla="*/ 624 w 816"/>
                <a:gd name="T11" fmla="*/ 864 h 912"/>
                <a:gd name="T12" fmla="*/ 816 w 816"/>
                <a:gd name="T13" fmla="*/ 912 h 9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16"/>
                <a:gd name="T22" fmla="*/ 0 h 912"/>
                <a:gd name="T23" fmla="*/ 816 w 816"/>
                <a:gd name="T24" fmla="*/ 912 h 9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16" h="912">
                  <a:moveTo>
                    <a:pt x="48" y="0"/>
                  </a:moveTo>
                  <a:cubicBezTo>
                    <a:pt x="24" y="68"/>
                    <a:pt x="0" y="136"/>
                    <a:pt x="0" y="240"/>
                  </a:cubicBezTo>
                  <a:cubicBezTo>
                    <a:pt x="0" y="344"/>
                    <a:pt x="24" y="520"/>
                    <a:pt x="48" y="624"/>
                  </a:cubicBezTo>
                  <a:cubicBezTo>
                    <a:pt x="72" y="728"/>
                    <a:pt x="80" y="824"/>
                    <a:pt x="144" y="864"/>
                  </a:cubicBezTo>
                  <a:cubicBezTo>
                    <a:pt x="208" y="904"/>
                    <a:pt x="352" y="864"/>
                    <a:pt x="432" y="864"/>
                  </a:cubicBezTo>
                  <a:cubicBezTo>
                    <a:pt x="512" y="864"/>
                    <a:pt x="560" y="856"/>
                    <a:pt x="624" y="864"/>
                  </a:cubicBezTo>
                  <a:cubicBezTo>
                    <a:pt x="688" y="872"/>
                    <a:pt x="752" y="892"/>
                    <a:pt x="816" y="912"/>
                  </a:cubicBezTo>
                </a:path>
              </a:pathLst>
            </a:custGeom>
            <a:noFill/>
            <a:ln w="28575">
              <a:solidFill>
                <a:srgbClr val="66FF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121" name="Text Box 36"/>
            <p:cNvSpPr txBox="1">
              <a:spLocks noChangeArrowheads="1"/>
            </p:cNvSpPr>
            <p:nvPr/>
          </p:nvSpPr>
          <p:spPr bwMode="auto">
            <a:xfrm>
              <a:off x="3056900" y="5334507"/>
              <a:ext cx="1896378" cy="332293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Gap opening (LVDT)</a:t>
              </a:r>
            </a:p>
          </p:txBody>
        </p:sp>
        <p:sp>
          <p:nvSpPr>
            <p:cNvPr id="122" name="Line 37"/>
            <p:cNvSpPr>
              <a:spLocks noChangeShapeType="1"/>
            </p:cNvSpPr>
            <p:nvPr/>
          </p:nvSpPr>
          <p:spPr bwMode="auto">
            <a:xfrm>
              <a:off x="2228850" y="4005263"/>
              <a:ext cx="854075" cy="0"/>
            </a:xfrm>
            <a:prstGeom prst="line">
              <a:avLst/>
            </a:prstGeom>
            <a:noFill/>
            <a:ln w="57150">
              <a:solidFill>
                <a:srgbClr val="99FF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" name="Rectangle 38"/>
            <p:cNvSpPr>
              <a:spLocks noChangeArrowheads="1"/>
            </p:cNvSpPr>
            <p:nvPr/>
          </p:nvSpPr>
          <p:spPr bwMode="auto">
            <a:xfrm>
              <a:off x="2533650" y="3929063"/>
              <a:ext cx="304800" cy="152400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24" name="Freeform 39"/>
            <p:cNvSpPr>
              <a:spLocks/>
            </p:cNvSpPr>
            <p:nvPr/>
          </p:nvSpPr>
          <p:spPr bwMode="auto">
            <a:xfrm>
              <a:off x="1758950" y="4083050"/>
              <a:ext cx="927100" cy="1817688"/>
            </a:xfrm>
            <a:custGeom>
              <a:avLst/>
              <a:gdLst>
                <a:gd name="T0" fmla="*/ 576 w 584"/>
                <a:gd name="T1" fmla="*/ 0 h 1320"/>
                <a:gd name="T2" fmla="*/ 576 w 584"/>
                <a:gd name="T3" fmla="*/ 144 h 1320"/>
                <a:gd name="T4" fmla="*/ 528 w 584"/>
                <a:gd name="T5" fmla="*/ 336 h 1320"/>
                <a:gd name="T6" fmla="*/ 528 w 584"/>
                <a:gd name="T7" fmla="*/ 720 h 1320"/>
                <a:gd name="T8" fmla="*/ 528 w 584"/>
                <a:gd name="T9" fmla="*/ 1008 h 1320"/>
                <a:gd name="T10" fmla="*/ 480 w 584"/>
                <a:gd name="T11" fmla="*/ 1152 h 1320"/>
                <a:gd name="T12" fmla="*/ 192 w 584"/>
                <a:gd name="T13" fmla="*/ 1296 h 1320"/>
                <a:gd name="T14" fmla="*/ 0 w 584"/>
                <a:gd name="T15" fmla="*/ 1296 h 13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4"/>
                <a:gd name="T25" fmla="*/ 0 h 1320"/>
                <a:gd name="T26" fmla="*/ 584 w 584"/>
                <a:gd name="T27" fmla="*/ 1320 h 13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4" h="1320">
                  <a:moveTo>
                    <a:pt x="576" y="0"/>
                  </a:moveTo>
                  <a:cubicBezTo>
                    <a:pt x="580" y="44"/>
                    <a:pt x="584" y="88"/>
                    <a:pt x="576" y="144"/>
                  </a:cubicBezTo>
                  <a:cubicBezTo>
                    <a:pt x="568" y="200"/>
                    <a:pt x="536" y="240"/>
                    <a:pt x="528" y="336"/>
                  </a:cubicBezTo>
                  <a:cubicBezTo>
                    <a:pt x="520" y="432"/>
                    <a:pt x="528" y="608"/>
                    <a:pt x="528" y="720"/>
                  </a:cubicBezTo>
                  <a:cubicBezTo>
                    <a:pt x="528" y="832"/>
                    <a:pt x="536" y="936"/>
                    <a:pt x="528" y="1008"/>
                  </a:cubicBezTo>
                  <a:cubicBezTo>
                    <a:pt x="520" y="1080"/>
                    <a:pt x="536" y="1104"/>
                    <a:pt x="480" y="1152"/>
                  </a:cubicBezTo>
                  <a:cubicBezTo>
                    <a:pt x="424" y="1200"/>
                    <a:pt x="272" y="1272"/>
                    <a:pt x="192" y="1296"/>
                  </a:cubicBezTo>
                  <a:cubicBezTo>
                    <a:pt x="112" y="1320"/>
                    <a:pt x="56" y="1308"/>
                    <a:pt x="0" y="1296"/>
                  </a:cubicBezTo>
                </a:path>
              </a:pathLst>
            </a:custGeom>
            <a:noFill/>
            <a:ln w="28575">
              <a:solidFill>
                <a:srgbClr val="66FF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125" name="Text Box 40"/>
            <p:cNvSpPr txBox="1">
              <a:spLocks noChangeArrowheads="1"/>
            </p:cNvSpPr>
            <p:nvPr/>
          </p:nvSpPr>
          <p:spPr bwMode="auto">
            <a:xfrm>
              <a:off x="1467702" y="5867431"/>
              <a:ext cx="1893244" cy="335429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Gap position (LVDT)</a:t>
              </a:r>
            </a:p>
          </p:txBody>
        </p:sp>
        <p:sp>
          <p:nvSpPr>
            <p:cNvPr id="126" name="Freeform 41"/>
            <p:cNvSpPr>
              <a:spLocks/>
            </p:cNvSpPr>
            <p:nvPr/>
          </p:nvSpPr>
          <p:spPr bwMode="auto">
            <a:xfrm>
              <a:off x="704850" y="4567238"/>
              <a:ext cx="609600" cy="1219200"/>
            </a:xfrm>
            <a:custGeom>
              <a:avLst/>
              <a:gdLst>
                <a:gd name="T0" fmla="*/ 384 w 384"/>
                <a:gd name="T1" fmla="*/ 0 h 768"/>
                <a:gd name="T2" fmla="*/ 288 w 384"/>
                <a:gd name="T3" fmla="*/ 96 h 768"/>
                <a:gd name="T4" fmla="*/ 240 w 384"/>
                <a:gd name="T5" fmla="*/ 336 h 768"/>
                <a:gd name="T6" fmla="*/ 144 w 384"/>
                <a:gd name="T7" fmla="*/ 672 h 768"/>
                <a:gd name="T8" fmla="*/ 0 w 384"/>
                <a:gd name="T9" fmla="*/ 768 h 7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768"/>
                <a:gd name="T17" fmla="*/ 384 w 384"/>
                <a:gd name="T18" fmla="*/ 768 h 7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768">
                  <a:moveTo>
                    <a:pt x="384" y="0"/>
                  </a:moveTo>
                  <a:cubicBezTo>
                    <a:pt x="348" y="20"/>
                    <a:pt x="312" y="40"/>
                    <a:pt x="288" y="96"/>
                  </a:cubicBezTo>
                  <a:cubicBezTo>
                    <a:pt x="264" y="152"/>
                    <a:pt x="264" y="240"/>
                    <a:pt x="240" y="336"/>
                  </a:cubicBezTo>
                  <a:cubicBezTo>
                    <a:pt x="216" y="432"/>
                    <a:pt x="184" y="600"/>
                    <a:pt x="144" y="672"/>
                  </a:cubicBezTo>
                  <a:cubicBezTo>
                    <a:pt x="104" y="744"/>
                    <a:pt x="52" y="756"/>
                    <a:pt x="0" y="768"/>
                  </a:cubicBezTo>
                </a:path>
              </a:pathLst>
            </a:custGeom>
            <a:noFill/>
            <a:ln w="28575">
              <a:solidFill>
                <a:srgbClr val="66FF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127" name="Text Box 42"/>
            <p:cNvSpPr txBox="1">
              <a:spLocks noChangeArrowheads="1"/>
            </p:cNvSpPr>
            <p:nvPr/>
          </p:nvSpPr>
          <p:spPr bwMode="auto">
            <a:xfrm>
              <a:off x="304800" y="5792195"/>
              <a:ext cx="934084" cy="332293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Resolver</a:t>
              </a:r>
            </a:p>
          </p:txBody>
        </p:sp>
        <p:sp>
          <p:nvSpPr>
            <p:cNvPr id="128" name="Text Box 43"/>
            <p:cNvSpPr txBox="1">
              <a:spLocks noChangeArrowheads="1"/>
            </p:cNvSpPr>
            <p:nvPr/>
          </p:nvSpPr>
          <p:spPr bwMode="auto">
            <a:xfrm>
              <a:off x="6191410" y="5613510"/>
              <a:ext cx="934084" cy="335427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Resolver</a:t>
              </a:r>
            </a:p>
          </p:txBody>
        </p:sp>
        <p:sp>
          <p:nvSpPr>
            <p:cNvPr id="129" name="Freeform 44"/>
            <p:cNvSpPr>
              <a:spLocks/>
            </p:cNvSpPr>
            <p:nvPr/>
          </p:nvSpPr>
          <p:spPr bwMode="auto">
            <a:xfrm>
              <a:off x="6115050" y="4567238"/>
              <a:ext cx="838200" cy="990600"/>
            </a:xfrm>
            <a:custGeom>
              <a:avLst/>
              <a:gdLst>
                <a:gd name="T0" fmla="*/ 0 w 528"/>
                <a:gd name="T1" fmla="*/ 0 h 624"/>
                <a:gd name="T2" fmla="*/ 96 w 528"/>
                <a:gd name="T3" fmla="*/ 144 h 624"/>
                <a:gd name="T4" fmla="*/ 192 w 528"/>
                <a:gd name="T5" fmla="*/ 240 h 624"/>
                <a:gd name="T6" fmla="*/ 336 w 528"/>
                <a:gd name="T7" fmla="*/ 336 h 624"/>
                <a:gd name="T8" fmla="*/ 480 w 528"/>
                <a:gd name="T9" fmla="*/ 528 h 624"/>
                <a:gd name="T10" fmla="*/ 528 w 528"/>
                <a:gd name="T11" fmla="*/ 624 h 6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8"/>
                <a:gd name="T19" fmla="*/ 0 h 624"/>
                <a:gd name="T20" fmla="*/ 528 w 528"/>
                <a:gd name="T21" fmla="*/ 624 h 6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8" h="624">
                  <a:moveTo>
                    <a:pt x="0" y="0"/>
                  </a:moveTo>
                  <a:cubicBezTo>
                    <a:pt x="32" y="52"/>
                    <a:pt x="64" y="104"/>
                    <a:pt x="96" y="144"/>
                  </a:cubicBezTo>
                  <a:cubicBezTo>
                    <a:pt x="128" y="184"/>
                    <a:pt x="152" y="208"/>
                    <a:pt x="192" y="240"/>
                  </a:cubicBezTo>
                  <a:cubicBezTo>
                    <a:pt x="232" y="272"/>
                    <a:pt x="288" y="288"/>
                    <a:pt x="336" y="336"/>
                  </a:cubicBezTo>
                  <a:cubicBezTo>
                    <a:pt x="384" y="384"/>
                    <a:pt x="448" y="480"/>
                    <a:pt x="480" y="528"/>
                  </a:cubicBezTo>
                  <a:cubicBezTo>
                    <a:pt x="512" y="576"/>
                    <a:pt x="520" y="600"/>
                    <a:pt x="528" y="624"/>
                  </a:cubicBezTo>
                </a:path>
              </a:pathLst>
            </a:custGeom>
            <a:noFill/>
            <a:ln w="28575">
              <a:solidFill>
                <a:srgbClr val="66FF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130" name="Text Box 45"/>
            <p:cNvSpPr txBox="1">
              <a:spLocks noChangeArrowheads="1"/>
            </p:cNvSpPr>
            <p:nvPr/>
          </p:nvSpPr>
          <p:spPr bwMode="auto">
            <a:xfrm>
              <a:off x="446089" y="3505200"/>
              <a:ext cx="1001713" cy="334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500" i="1"/>
                <a:t>Reference</a:t>
              </a:r>
            </a:p>
          </p:txBody>
        </p:sp>
        <p:sp>
          <p:nvSpPr>
            <p:cNvPr id="131" name="Text Box 46"/>
            <p:cNvSpPr txBox="1">
              <a:spLocks noChangeArrowheads="1"/>
            </p:cNvSpPr>
            <p:nvPr/>
          </p:nvSpPr>
          <p:spPr bwMode="auto">
            <a:xfrm>
              <a:off x="6194425" y="3532188"/>
              <a:ext cx="1001713" cy="334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500" i="1"/>
                <a:t>Reference</a:t>
              </a:r>
            </a:p>
          </p:txBody>
        </p:sp>
        <p:sp>
          <p:nvSpPr>
            <p:cNvPr id="135" name="Line 50"/>
            <p:cNvSpPr>
              <a:spLocks noChangeShapeType="1"/>
            </p:cNvSpPr>
            <p:nvPr/>
          </p:nvSpPr>
          <p:spPr bwMode="auto">
            <a:xfrm>
              <a:off x="2705100" y="3732213"/>
              <a:ext cx="855663" cy="0"/>
            </a:xfrm>
            <a:prstGeom prst="line">
              <a:avLst/>
            </a:prstGeom>
            <a:noFill/>
            <a:ln w="5715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" name="Line 51"/>
            <p:cNvSpPr>
              <a:spLocks noChangeShapeType="1"/>
            </p:cNvSpPr>
            <p:nvPr/>
          </p:nvSpPr>
          <p:spPr bwMode="auto">
            <a:xfrm>
              <a:off x="3924300" y="3732213"/>
              <a:ext cx="815975" cy="0"/>
            </a:xfrm>
            <a:prstGeom prst="line">
              <a:avLst/>
            </a:prstGeom>
            <a:noFill/>
            <a:ln w="5715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7" name="Line 52"/>
            <p:cNvSpPr>
              <a:spLocks noChangeShapeType="1"/>
            </p:cNvSpPr>
            <p:nvPr/>
          </p:nvSpPr>
          <p:spPr bwMode="auto">
            <a:xfrm>
              <a:off x="2600325" y="3311525"/>
              <a:ext cx="119063" cy="417513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8" name="Line 53"/>
            <p:cNvSpPr>
              <a:spLocks noChangeShapeType="1"/>
            </p:cNvSpPr>
            <p:nvPr/>
          </p:nvSpPr>
          <p:spPr bwMode="auto">
            <a:xfrm>
              <a:off x="3429000" y="3311525"/>
              <a:ext cx="119063" cy="417513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" name="Line 54"/>
            <p:cNvSpPr>
              <a:spLocks noChangeShapeType="1"/>
            </p:cNvSpPr>
            <p:nvPr/>
          </p:nvSpPr>
          <p:spPr bwMode="auto">
            <a:xfrm flipH="1">
              <a:off x="3921125" y="3311525"/>
              <a:ext cx="60325" cy="417513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0" name="Line 55"/>
            <p:cNvSpPr>
              <a:spLocks noChangeShapeType="1"/>
            </p:cNvSpPr>
            <p:nvPr/>
          </p:nvSpPr>
          <p:spPr bwMode="auto">
            <a:xfrm flipH="1">
              <a:off x="4749800" y="3311525"/>
              <a:ext cx="60325" cy="417513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1" name="Line 56"/>
            <p:cNvSpPr>
              <a:spLocks noChangeShapeType="1"/>
            </p:cNvSpPr>
            <p:nvPr/>
          </p:nvSpPr>
          <p:spPr bwMode="auto">
            <a:xfrm flipV="1">
              <a:off x="5154613" y="1482725"/>
              <a:ext cx="904875" cy="377825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2" name="Text Box 57"/>
            <p:cNvSpPr txBox="1">
              <a:spLocks noChangeArrowheads="1"/>
            </p:cNvSpPr>
            <p:nvPr/>
          </p:nvSpPr>
          <p:spPr bwMode="auto">
            <a:xfrm>
              <a:off x="5181601" y="1600200"/>
              <a:ext cx="1219200" cy="334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500" i="1"/>
                <a:t>Vacuum tank</a:t>
              </a:r>
            </a:p>
          </p:txBody>
        </p:sp>
        <p:sp>
          <p:nvSpPr>
            <p:cNvPr id="143" name="Line 58"/>
            <p:cNvSpPr>
              <a:spLocks noChangeShapeType="1"/>
            </p:cNvSpPr>
            <p:nvPr/>
          </p:nvSpPr>
          <p:spPr bwMode="auto">
            <a:xfrm>
              <a:off x="4368800" y="4002088"/>
              <a:ext cx="854075" cy="0"/>
            </a:xfrm>
            <a:prstGeom prst="line">
              <a:avLst/>
            </a:prstGeom>
            <a:noFill/>
            <a:ln w="57150">
              <a:solidFill>
                <a:srgbClr val="99FF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" name="Rectangle 59"/>
            <p:cNvSpPr>
              <a:spLocks noChangeArrowheads="1"/>
            </p:cNvSpPr>
            <p:nvPr/>
          </p:nvSpPr>
          <p:spPr bwMode="auto">
            <a:xfrm>
              <a:off x="4673600" y="3925888"/>
              <a:ext cx="304800" cy="152400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45" name="Text Box 60"/>
            <p:cNvSpPr txBox="1">
              <a:spLocks noChangeArrowheads="1"/>
            </p:cNvSpPr>
            <p:nvPr/>
          </p:nvSpPr>
          <p:spPr bwMode="auto">
            <a:xfrm>
              <a:off x="3599169" y="6090006"/>
              <a:ext cx="3610956" cy="335427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 dirty="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+ switches for IN, OUT, ANTI-COLLISION</a:t>
              </a:r>
            </a:p>
          </p:txBody>
        </p:sp>
        <p:sp>
          <p:nvSpPr>
            <p:cNvPr id="146" name="Line 62"/>
            <p:cNvSpPr>
              <a:spLocks noChangeShapeType="1"/>
            </p:cNvSpPr>
            <p:nvPr/>
          </p:nvSpPr>
          <p:spPr bwMode="auto">
            <a:xfrm>
              <a:off x="2819400" y="17526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7" name="Line 63"/>
            <p:cNvSpPr>
              <a:spLocks noChangeShapeType="1"/>
            </p:cNvSpPr>
            <p:nvPr/>
          </p:nvSpPr>
          <p:spPr bwMode="auto">
            <a:xfrm>
              <a:off x="3962400" y="17526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" name="Text Box 64"/>
            <p:cNvSpPr txBox="1">
              <a:spLocks noChangeArrowheads="1"/>
            </p:cNvSpPr>
            <p:nvPr/>
          </p:nvSpPr>
          <p:spPr bwMode="auto">
            <a:xfrm rot="-5400000">
              <a:off x="3143251" y="1940770"/>
              <a:ext cx="496888" cy="425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400"/>
                <a:t>CFC</a:t>
              </a:r>
            </a:p>
          </p:txBody>
        </p:sp>
        <p:sp>
          <p:nvSpPr>
            <p:cNvPr id="149" name="Text Box 65"/>
            <p:cNvSpPr txBox="1">
              <a:spLocks noChangeArrowheads="1"/>
            </p:cNvSpPr>
            <p:nvPr/>
          </p:nvSpPr>
          <p:spPr bwMode="auto">
            <a:xfrm rot="-5400000">
              <a:off x="3848100" y="1940770"/>
              <a:ext cx="496888" cy="425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400"/>
                <a:t>CFC</a:t>
              </a:r>
            </a:p>
          </p:txBody>
        </p:sp>
        <p:sp>
          <p:nvSpPr>
            <p:cNvPr id="150" name="Rectangle 67"/>
            <p:cNvSpPr>
              <a:spLocks noChangeArrowheads="1"/>
            </p:cNvSpPr>
            <p:nvPr/>
          </p:nvSpPr>
          <p:spPr bwMode="auto">
            <a:xfrm>
              <a:off x="2895600" y="4572000"/>
              <a:ext cx="533400" cy="228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1" name="Rectangle 68"/>
            <p:cNvSpPr>
              <a:spLocks noChangeArrowheads="1"/>
            </p:cNvSpPr>
            <p:nvPr/>
          </p:nvSpPr>
          <p:spPr bwMode="auto">
            <a:xfrm>
              <a:off x="4038600" y="4572000"/>
              <a:ext cx="533400" cy="228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2" name="Oval 69"/>
            <p:cNvSpPr>
              <a:spLocks noChangeArrowheads="1"/>
            </p:cNvSpPr>
            <p:nvPr/>
          </p:nvSpPr>
          <p:spPr bwMode="auto">
            <a:xfrm>
              <a:off x="28956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3" name="Oval 70"/>
            <p:cNvSpPr>
              <a:spLocks noChangeArrowheads="1"/>
            </p:cNvSpPr>
            <p:nvPr/>
          </p:nvSpPr>
          <p:spPr bwMode="auto">
            <a:xfrm>
              <a:off x="29718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4" name="Oval 71"/>
            <p:cNvSpPr>
              <a:spLocks noChangeArrowheads="1"/>
            </p:cNvSpPr>
            <p:nvPr/>
          </p:nvSpPr>
          <p:spPr bwMode="auto">
            <a:xfrm>
              <a:off x="30480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5" name="Oval 72"/>
            <p:cNvSpPr>
              <a:spLocks noChangeArrowheads="1"/>
            </p:cNvSpPr>
            <p:nvPr/>
          </p:nvSpPr>
          <p:spPr bwMode="auto">
            <a:xfrm>
              <a:off x="31242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6" name="Oval 73"/>
            <p:cNvSpPr>
              <a:spLocks noChangeArrowheads="1"/>
            </p:cNvSpPr>
            <p:nvPr/>
          </p:nvSpPr>
          <p:spPr bwMode="auto">
            <a:xfrm>
              <a:off x="32004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7" name="Oval 74"/>
            <p:cNvSpPr>
              <a:spLocks noChangeArrowheads="1"/>
            </p:cNvSpPr>
            <p:nvPr/>
          </p:nvSpPr>
          <p:spPr bwMode="auto">
            <a:xfrm>
              <a:off x="32766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8" name="Oval 75"/>
            <p:cNvSpPr>
              <a:spLocks noChangeArrowheads="1"/>
            </p:cNvSpPr>
            <p:nvPr/>
          </p:nvSpPr>
          <p:spPr bwMode="auto">
            <a:xfrm>
              <a:off x="33528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9" name="Oval 76"/>
            <p:cNvSpPr>
              <a:spLocks noChangeArrowheads="1"/>
            </p:cNvSpPr>
            <p:nvPr/>
          </p:nvSpPr>
          <p:spPr bwMode="auto">
            <a:xfrm>
              <a:off x="40386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0" name="Oval 77"/>
            <p:cNvSpPr>
              <a:spLocks noChangeArrowheads="1"/>
            </p:cNvSpPr>
            <p:nvPr/>
          </p:nvSpPr>
          <p:spPr bwMode="auto">
            <a:xfrm>
              <a:off x="41148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1" name="Oval 78"/>
            <p:cNvSpPr>
              <a:spLocks noChangeArrowheads="1"/>
            </p:cNvSpPr>
            <p:nvPr/>
          </p:nvSpPr>
          <p:spPr bwMode="auto">
            <a:xfrm>
              <a:off x="41910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2" name="Oval 79"/>
            <p:cNvSpPr>
              <a:spLocks noChangeArrowheads="1"/>
            </p:cNvSpPr>
            <p:nvPr/>
          </p:nvSpPr>
          <p:spPr bwMode="auto">
            <a:xfrm>
              <a:off x="42672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3" name="Oval 80"/>
            <p:cNvSpPr>
              <a:spLocks noChangeArrowheads="1"/>
            </p:cNvSpPr>
            <p:nvPr/>
          </p:nvSpPr>
          <p:spPr bwMode="auto">
            <a:xfrm>
              <a:off x="44196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4" name="Oval 81"/>
            <p:cNvSpPr>
              <a:spLocks noChangeArrowheads="1"/>
            </p:cNvSpPr>
            <p:nvPr/>
          </p:nvSpPr>
          <p:spPr bwMode="auto">
            <a:xfrm>
              <a:off x="44958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5" name="Oval 82"/>
            <p:cNvSpPr>
              <a:spLocks noChangeArrowheads="1"/>
            </p:cNvSpPr>
            <p:nvPr/>
          </p:nvSpPr>
          <p:spPr bwMode="auto">
            <a:xfrm>
              <a:off x="43434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6" name="Text Box 83"/>
            <p:cNvSpPr txBox="1">
              <a:spLocks noChangeArrowheads="1"/>
            </p:cNvSpPr>
            <p:nvPr/>
          </p:nvSpPr>
          <p:spPr bwMode="auto">
            <a:xfrm>
              <a:off x="5257801" y="5029200"/>
              <a:ext cx="1150938" cy="334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500" i="1"/>
                <a:t>Sliding table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74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ECTION RESSORT PLATINE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581" t="25709" r="16138" b="2063"/>
          <a:stretch>
            <a:fillRect/>
          </a:stretch>
        </p:blipFill>
        <p:spPr>
          <a:xfrm>
            <a:off x="179512" y="1268760"/>
            <a:ext cx="7226964" cy="5198459"/>
          </a:xfrm>
          <a:prstGeom prst="rect">
            <a:avLst/>
          </a:prstGeom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331641" y="692695"/>
            <a:ext cx="7812000" cy="54000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180000" tIns="46038" rIns="92075" bIns="46038" anchor="ctr" anchorCtr="0">
            <a:noAutofit/>
          </a:bodyPr>
          <a:lstStyle/>
          <a:p>
            <a:pPr algn="l">
              <a:spcBef>
                <a:spcPct val="0"/>
              </a:spcBef>
            </a:pPr>
            <a:r>
              <a:rPr lang="it-IT" sz="2400" b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Actuation System design principles</a:t>
            </a:r>
            <a:endParaRPr lang="en-US" sz="2400" b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61476" name="AutoShape 4"/>
          <p:cNvSpPr>
            <a:spLocks/>
          </p:cNvSpPr>
          <p:nvPr/>
        </p:nvSpPr>
        <p:spPr bwMode="auto">
          <a:xfrm>
            <a:off x="899592" y="5517232"/>
            <a:ext cx="1100138" cy="257175"/>
          </a:xfrm>
          <a:prstGeom prst="borderCallout2">
            <a:avLst>
              <a:gd name="adj1" fmla="val 49875"/>
              <a:gd name="adj2" fmla="val 100000"/>
              <a:gd name="adj3" fmla="val 49875"/>
              <a:gd name="adj4" fmla="val 115111"/>
              <a:gd name="adj5" fmla="val -67569"/>
              <a:gd name="adj6" fmla="val 157153"/>
            </a:avLst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square" lIns="36000" tIns="45720" rIns="3600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Stepper motor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1477" name="AutoShape 5"/>
          <p:cNvSpPr>
            <a:spLocks/>
          </p:cNvSpPr>
          <p:nvPr/>
        </p:nvSpPr>
        <p:spPr bwMode="auto">
          <a:xfrm>
            <a:off x="3419872" y="6237312"/>
            <a:ext cx="1009650" cy="277812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00000"/>
              <a:gd name="adj5" fmla="val -116697"/>
              <a:gd name="adj6" fmla="val 128718"/>
            </a:avLst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36000" tIns="45720" rIns="36000" bIns="45720" numCol="1" anchor="ctr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Return spring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1478" name="AutoShape 6"/>
          <p:cNvSpPr>
            <a:spLocks/>
          </p:cNvSpPr>
          <p:nvPr/>
        </p:nvSpPr>
        <p:spPr bwMode="auto">
          <a:xfrm>
            <a:off x="7164288" y="4725144"/>
            <a:ext cx="903287" cy="27940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0329"/>
              <a:gd name="adj5" fmla="val -155436"/>
              <a:gd name="adj6" fmla="val -71696"/>
            </a:avLst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36000" tIns="45720" rIns="36000" bIns="45720" numCol="1" anchor="ctr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Mobile table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1479" name="AutoShape 7"/>
          <p:cNvSpPr>
            <a:spLocks/>
          </p:cNvSpPr>
          <p:nvPr/>
        </p:nvSpPr>
        <p:spPr bwMode="auto">
          <a:xfrm>
            <a:off x="107504" y="2060848"/>
            <a:ext cx="823913" cy="277812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00000"/>
              <a:gd name="adj5" fmla="val 189954"/>
              <a:gd name="adj6" fmla="val 148648"/>
            </a:avLst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36000" tIns="45720" rIns="36000" bIns="45720" numCol="1" anchor="ctr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Fixed table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1480" name="AutoShape 8"/>
          <p:cNvSpPr>
            <a:spLocks/>
          </p:cNvSpPr>
          <p:nvPr/>
        </p:nvSpPr>
        <p:spPr bwMode="auto">
          <a:xfrm>
            <a:off x="7668344" y="4221088"/>
            <a:ext cx="1073150" cy="277813"/>
          </a:xfrm>
          <a:prstGeom prst="borderCallout2">
            <a:avLst>
              <a:gd name="adj1" fmla="val 49875"/>
              <a:gd name="adj2" fmla="val 0"/>
              <a:gd name="adj3" fmla="val 49875"/>
              <a:gd name="adj4" fmla="val 0"/>
              <a:gd name="adj5" fmla="val -101998"/>
              <a:gd name="adj6" fmla="val -54787"/>
            </a:avLst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36000" tIns="45720" rIns="36000" bIns="45720" numCol="1" anchor="ctr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Linear Bearing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1481" name="AutoShape 9"/>
          <p:cNvSpPr>
            <a:spLocks/>
          </p:cNvSpPr>
          <p:nvPr/>
        </p:nvSpPr>
        <p:spPr bwMode="auto">
          <a:xfrm>
            <a:off x="6948264" y="2141488"/>
            <a:ext cx="520700" cy="27940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0"/>
              <a:gd name="adj5" fmla="val 281736"/>
              <a:gd name="adj6" fmla="val -68458"/>
            </a:avLst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none" lIns="36000" tIns="45720" rIns="36000" bIns="45720" numCol="1" anchor="ctr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Pinion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1482" name="AutoShape 10"/>
          <p:cNvSpPr>
            <a:spLocks/>
          </p:cNvSpPr>
          <p:nvPr/>
        </p:nvSpPr>
        <p:spPr bwMode="auto">
          <a:xfrm>
            <a:off x="6804248" y="5373216"/>
            <a:ext cx="1047750" cy="44450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0"/>
              <a:gd name="adj5" fmla="val 28802"/>
              <a:gd name="adj6" fmla="val -99319"/>
            </a:avLst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square" lIns="36000" tIns="45720" rIns="36000" bIns="45720" numCol="1" anchor="ctr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Roller Screw nut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1483" name="AutoShape 11"/>
          <p:cNvSpPr>
            <a:spLocks/>
          </p:cNvSpPr>
          <p:nvPr/>
        </p:nvSpPr>
        <p:spPr bwMode="auto">
          <a:xfrm>
            <a:off x="6660232" y="6021288"/>
            <a:ext cx="1031875" cy="44450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0"/>
              <a:gd name="adj5" fmla="val -76696"/>
              <a:gd name="adj6" fmla="val -119085"/>
            </a:avLst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square" lIns="36000" tIns="45720" rIns="36000" bIns="45720" numCol="1" anchor="ctr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Roller screw shaft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1484" name="AutoShape 12"/>
          <p:cNvSpPr>
            <a:spLocks/>
          </p:cNvSpPr>
          <p:nvPr/>
        </p:nvSpPr>
        <p:spPr bwMode="auto">
          <a:xfrm>
            <a:off x="2051720" y="6021288"/>
            <a:ext cx="1028700" cy="446087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00000"/>
              <a:gd name="adj5" fmla="val -126895"/>
              <a:gd name="adj6" fmla="val 170761"/>
            </a:avLst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 type="none" w="sm" len="sm"/>
            <a:tailEnd type="none" w="sm" len="sm"/>
          </a:ln>
          <a:effectLst/>
        </p:spPr>
        <p:txBody>
          <a:bodyPr vert="horz" wrap="square" lIns="36000" tIns="45720" rIns="36000" bIns="45720" numCol="1" anchor="ctr" anchorCtr="1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pl-PL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Sleeve Bushing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793750" y="0"/>
            <a:ext cx="8350250" cy="69215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2D478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Actuation System Design</a:t>
            </a:r>
            <a:endParaRPr kumimoji="0" lang="it-IT" sz="3200" b="1" i="0" u="none" strike="noStrike" kern="0" cap="none" spc="0" normalizeH="0" baseline="0" noProof="0" dirty="0">
              <a:ln>
                <a:noFill/>
              </a:ln>
              <a:solidFill>
                <a:srgbClr val="2D478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2948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331641" y="692695"/>
            <a:ext cx="7812000" cy="54000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180000" tIns="46038" rIns="92075" bIns="46038" anchor="ctr" anchorCtr="0">
            <a:noAutofit/>
          </a:bodyPr>
          <a:lstStyle/>
          <a:p>
            <a:pPr algn="l">
              <a:spcBef>
                <a:spcPct val="0"/>
              </a:spcBef>
            </a:pPr>
            <a:r>
              <a:rPr lang="it-IT" sz="2400" b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Actuation System design principles</a:t>
            </a:r>
            <a:endParaRPr lang="en-US" sz="2400" b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95536" y="1556791"/>
            <a:ext cx="8748464" cy="216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269875" indent="-269875" algn="l">
              <a:spcBef>
                <a:spcPct val="20000"/>
              </a:spcBef>
              <a:spcAft>
                <a:spcPct val="20000"/>
              </a:spcAft>
              <a:buClr>
                <a:srgbClr val="FF3300"/>
              </a:buClr>
              <a:buFont typeface="Wingdings" pitchFamily="2" charset="2"/>
              <a:buChar char="§"/>
            </a:pPr>
            <a:r>
              <a:rPr lang="en-US" sz="1800" dirty="0" smtClean="0">
                <a:solidFill>
                  <a:srgbClr val="003366"/>
                </a:solidFill>
                <a:effectLst/>
              </a:rPr>
              <a:t>Linear bearings</a:t>
            </a:r>
            <a:r>
              <a:rPr lang="en-US" sz="1800" b="0" dirty="0" smtClean="0">
                <a:solidFill>
                  <a:srgbClr val="003366"/>
                </a:solidFill>
                <a:effectLst/>
              </a:rPr>
              <a:t> allow compact sliding of mobile table on fixed table. Wet lubrication is not possible because of radioactive and dirty environment </a:t>
            </a:r>
          </a:p>
          <a:p>
            <a:pPr marL="627063" lvl="1" indent="-342900" algn="l">
              <a:spcBef>
                <a:spcPct val="20000"/>
              </a:spcBef>
              <a:spcAft>
                <a:spcPct val="20000"/>
              </a:spcAft>
              <a:buClr>
                <a:srgbClr val="FF3300"/>
              </a:buClr>
              <a:buFont typeface="Wingdings" pitchFamily="2" charset="2"/>
              <a:buChar char="§"/>
            </a:pPr>
            <a:r>
              <a:rPr lang="en-US" sz="1600" b="0" dirty="0" smtClean="0">
                <a:solidFill>
                  <a:srgbClr val="003366"/>
                </a:solidFill>
                <a:effectLst/>
              </a:rPr>
              <a:t>TCP, TCSG, TCT/TCLA and TCDI adopt crossed-roller bearings. Preload 880 N per rail.</a:t>
            </a:r>
          </a:p>
          <a:p>
            <a:pPr marL="627063" lvl="1" indent="-342900" algn="l">
              <a:spcBef>
                <a:spcPct val="20000"/>
              </a:spcBef>
              <a:spcAft>
                <a:spcPct val="20000"/>
              </a:spcAft>
              <a:buClr>
                <a:srgbClr val="FF3300"/>
              </a:buClr>
              <a:buFont typeface="Wingdings" pitchFamily="2" charset="2"/>
              <a:buChar char="§"/>
            </a:pPr>
            <a:r>
              <a:rPr lang="en-US" sz="1600" b="0" dirty="0" smtClean="0">
                <a:solidFill>
                  <a:srgbClr val="003366"/>
                </a:solidFill>
                <a:effectLst/>
              </a:rPr>
              <a:t>All-metal components (corrosion resistant). Qualified by suppliers for use in non-lubricated conditions.</a:t>
            </a:r>
          </a:p>
          <a:p>
            <a:pPr marL="627063" lvl="1" indent="-342900" algn="l">
              <a:spcBef>
                <a:spcPct val="20000"/>
              </a:spcBef>
              <a:spcAft>
                <a:spcPct val="20000"/>
              </a:spcAft>
              <a:buClr>
                <a:srgbClr val="FF3300"/>
              </a:buClr>
              <a:buFont typeface="Wingdings" pitchFamily="2" charset="2"/>
              <a:buChar char="§"/>
            </a:pPr>
            <a:r>
              <a:rPr lang="en-US" sz="1600" b="0" dirty="0" smtClean="0">
                <a:solidFill>
                  <a:srgbClr val="FF0000"/>
                </a:solidFill>
                <a:effectLst/>
              </a:rPr>
              <a:t>Nickel plated steel cages replaced by Aluminum cages </a:t>
            </a:r>
            <a:r>
              <a:rPr lang="en-US" sz="1600" b="0" dirty="0" smtClean="0">
                <a:solidFill>
                  <a:srgbClr val="003366"/>
                </a:solidFill>
                <a:effectLst/>
              </a:rPr>
              <a:t>because of cage creeping and wear problems.</a:t>
            </a:r>
          </a:p>
          <a:p>
            <a:pPr marL="627063" lvl="1" indent="-342900" algn="l">
              <a:spcBef>
                <a:spcPct val="20000"/>
              </a:spcBef>
              <a:spcAft>
                <a:spcPct val="20000"/>
              </a:spcAft>
              <a:buClr>
                <a:srgbClr val="FF3300"/>
              </a:buClr>
              <a:buFont typeface="Wingdings" pitchFamily="2" charset="2"/>
              <a:buChar char="§"/>
            </a:pPr>
            <a:r>
              <a:rPr lang="en-US" sz="1600" b="0" dirty="0" smtClean="0">
                <a:solidFill>
                  <a:srgbClr val="003366"/>
                </a:solidFill>
                <a:effectLst/>
              </a:rPr>
              <a:t>Graphite dry lubricant (DAG 156) although reducing wear cannot be used with aluminum cages because of oxidation risks in non-anodized surfaces.</a:t>
            </a: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793750" y="0"/>
            <a:ext cx="8350250" cy="69215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2D478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Actuation System Design</a:t>
            </a:r>
            <a:endParaRPr kumimoji="0" lang="it-IT" sz="3200" b="1" i="0" u="none" strike="noStrike" kern="0" cap="none" spc="0" normalizeH="0" baseline="0" noProof="0" dirty="0">
              <a:ln>
                <a:noFill/>
              </a:ln>
              <a:solidFill>
                <a:srgbClr val="2D478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96290" name="Picture 2" descr="G:\Departments\EN\Groups\MME\MechanicalEngineering\Ricardo.Amaral\collimator phase 1\photos\radiation test\box2 15MGy before radiation\PICT0253.JPG"/>
          <p:cNvPicPr>
            <a:picLocks noChangeAspect="1" noChangeArrowheads="1"/>
          </p:cNvPicPr>
          <p:nvPr/>
        </p:nvPicPr>
        <p:blipFill>
          <a:blip r:embed="rId2" cstate="print"/>
          <a:srcRect t="33970" r="15461" b="36692"/>
          <a:stretch>
            <a:fillRect/>
          </a:stretch>
        </p:blipFill>
        <p:spPr bwMode="auto">
          <a:xfrm>
            <a:off x="4788805" y="4768352"/>
            <a:ext cx="4205254" cy="1094528"/>
          </a:xfrm>
          <a:prstGeom prst="rect">
            <a:avLst/>
          </a:prstGeom>
          <a:noFill/>
        </p:spPr>
      </p:pic>
      <p:pic>
        <p:nvPicPr>
          <p:cNvPr id="396291" name="Picture 3"/>
          <p:cNvPicPr>
            <a:picLocks noChangeAspect="1" noChangeArrowheads="1"/>
          </p:cNvPicPr>
          <p:nvPr/>
        </p:nvPicPr>
        <p:blipFill>
          <a:blip r:embed="rId3" cstate="print"/>
          <a:srcRect t="22509" b="12537"/>
          <a:stretch>
            <a:fillRect/>
          </a:stretch>
        </p:blipFill>
        <p:spPr bwMode="auto">
          <a:xfrm>
            <a:off x="323527" y="4653136"/>
            <a:ext cx="4227975" cy="1296144"/>
          </a:xfrm>
          <a:prstGeom prst="rect">
            <a:avLst/>
          </a:prstGeom>
          <a:noFill/>
        </p:spPr>
      </p:pic>
      <p:sp>
        <p:nvSpPr>
          <p:cNvPr id="396292" name="AutoShape 4"/>
          <p:cNvSpPr>
            <a:spLocks/>
          </p:cNvSpPr>
          <p:nvPr/>
        </p:nvSpPr>
        <p:spPr bwMode="auto">
          <a:xfrm>
            <a:off x="1898440" y="4509120"/>
            <a:ext cx="944489" cy="26161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3880"/>
              <a:gd name="adj5" fmla="val 212567"/>
              <a:gd name="adj6" fmla="val -54774"/>
            </a:avLst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Roller cage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6293" name="AutoShape 5"/>
          <p:cNvSpPr>
            <a:spLocks/>
          </p:cNvSpPr>
          <p:nvPr/>
        </p:nvSpPr>
        <p:spPr bwMode="auto">
          <a:xfrm>
            <a:off x="2191490" y="5026645"/>
            <a:ext cx="583814" cy="26161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0444"/>
              <a:gd name="adj5" fmla="val 96503"/>
              <a:gd name="adj6" fmla="val -126087"/>
            </a:avLst>
          </a:prstGeom>
          <a:solidFill>
            <a:srgbClr val="FFFFFF"/>
          </a:solidFill>
          <a:ln w="19050">
            <a:solidFill>
              <a:srgbClr val="0000FF"/>
            </a:solidFill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GB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Roller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6294" name="Picture 6" descr="G:\Departments\EN\Groups\MME\MechanicalEngineering\Ricardo.Amaral\collimator phase 1\photos\irradiated samples with lubricant\15 MGy at 25KGy per h\PICT0345.JPG"/>
          <p:cNvPicPr>
            <a:picLocks noChangeAspect="1" noChangeArrowheads="1"/>
          </p:cNvPicPr>
          <p:nvPr/>
        </p:nvPicPr>
        <p:blipFill>
          <a:blip r:embed="rId4" cstate="print"/>
          <a:srcRect t="42647" r="24154" b="38824"/>
          <a:stretch>
            <a:fillRect/>
          </a:stretch>
        </p:blipFill>
        <p:spPr bwMode="auto">
          <a:xfrm>
            <a:off x="4427625" y="5914195"/>
            <a:ext cx="4716016" cy="8640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501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Hardness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13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Overall radiation hardness never assessed 			(a collimator is too big!)</a:t>
            </a:r>
          </a:p>
          <a:p>
            <a:endParaRPr lang="en-GB" dirty="0" smtClean="0"/>
          </a:p>
          <a:p>
            <a:r>
              <a:rPr lang="en-GB" dirty="0" smtClean="0"/>
              <a:t>Individual materials and components carefully chosen, NDA with producers of motors and sensors to have them disclose all materials and procedures used. </a:t>
            </a:r>
          </a:p>
          <a:p>
            <a:endParaRPr lang="en-GB" dirty="0" smtClean="0"/>
          </a:p>
          <a:p>
            <a:r>
              <a:rPr lang="en-GB" dirty="0" smtClean="0"/>
              <a:t>Special </a:t>
            </a:r>
            <a:r>
              <a:rPr lang="en-GB" dirty="0"/>
              <a:t>grades for metallic parts recommended to improve resistance to corrosion, all organic materials known and tested separately to 10 </a:t>
            </a:r>
            <a:r>
              <a:rPr lang="en-GB" dirty="0" err="1"/>
              <a:t>Mgy</a:t>
            </a:r>
            <a:r>
              <a:rPr lang="en-GB" dirty="0"/>
              <a:t>. None of them showed any </a:t>
            </a:r>
            <a:r>
              <a:rPr lang="en-GB" dirty="0" smtClean="0"/>
              <a:t>degradation (all selected to resist at least 50 </a:t>
            </a:r>
            <a:r>
              <a:rPr lang="en-GB" dirty="0" err="1" smtClean="0"/>
              <a:t>MGy</a:t>
            </a:r>
            <a:r>
              <a:rPr lang="en-GB" dirty="0" smtClean="0"/>
              <a:t>). 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Frequent visits to manufacturing plants to ensure agreed procedures were really implemented.</a:t>
            </a:r>
          </a:p>
          <a:p>
            <a:endParaRPr lang="en-GB" dirty="0"/>
          </a:p>
          <a:p>
            <a:r>
              <a:rPr lang="en-GB" dirty="0" smtClean="0"/>
              <a:t>Maximum anticipated dose on TCPs: </a:t>
            </a:r>
            <a:r>
              <a:rPr lang="en-GB" dirty="0" smtClean="0">
                <a:solidFill>
                  <a:srgbClr val="FF0000"/>
                </a:solidFill>
              </a:rPr>
              <a:t>3 </a:t>
            </a:r>
            <a:r>
              <a:rPr lang="en-GB" dirty="0" err="1" smtClean="0">
                <a:solidFill>
                  <a:srgbClr val="FF0000"/>
                </a:solidFill>
              </a:rPr>
              <a:t>Mgy</a:t>
            </a:r>
            <a:r>
              <a:rPr lang="en-GB" dirty="0" smtClean="0">
                <a:solidFill>
                  <a:srgbClr val="FF0000"/>
                </a:solidFill>
              </a:rPr>
              <a:t>/year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92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Hardness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14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Collaboration with </a:t>
            </a:r>
            <a:r>
              <a:rPr lang="en-GB" dirty="0" err="1" smtClean="0"/>
              <a:t>Kurchatov</a:t>
            </a:r>
            <a:r>
              <a:rPr lang="en-GB" dirty="0" smtClean="0"/>
              <a:t> Institute (Alexander </a:t>
            </a:r>
            <a:r>
              <a:rPr lang="en-GB" dirty="0" err="1" smtClean="0"/>
              <a:t>Ryazanov</a:t>
            </a:r>
            <a:r>
              <a:rPr lang="en-GB" dirty="0" smtClean="0"/>
              <a:t>), to assess change of physical properties in graphite and C-C.</a:t>
            </a:r>
          </a:p>
          <a:p>
            <a:endParaRPr lang="en-GB" dirty="0"/>
          </a:p>
          <a:p>
            <a:r>
              <a:rPr lang="en-GB" dirty="0" smtClean="0"/>
              <a:t>Further collaboration with BNL (N. </a:t>
            </a:r>
            <a:r>
              <a:rPr lang="en-GB" dirty="0" err="1" smtClean="0"/>
              <a:t>Simos</a:t>
            </a:r>
            <a:r>
              <a:rPr lang="en-GB" dirty="0" smtClean="0"/>
              <a:t>, A. Bertarelli) to assess properties of novel materials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628" y="1216025"/>
            <a:ext cx="3487168" cy="4937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7889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Hardness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2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Nominal loss scenario 10</a:t>
            </a:r>
            <a:r>
              <a:rPr lang="en-GB" baseline="30000" dirty="0" smtClean="0"/>
              <a:t>16</a:t>
            </a:r>
            <a:r>
              <a:rPr lang="en-GB" dirty="0" smtClean="0"/>
              <a:t> protons/year on all the LHC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From </a:t>
            </a:r>
            <a:r>
              <a:rPr lang="en-GB" dirty="0" smtClean="0"/>
              <a:t>the report, high effect on physical properties also with very low DPA (10^-2)</a:t>
            </a:r>
          </a:p>
          <a:p>
            <a:endParaRPr lang="en-GB" dirty="0"/>
          </a:p>
          <a:p>
            <a:r>
              <a:rPr lang="en-GB" dirty="0" smtClean="0"/>
              <a:t>Useful to inspect (if possible) TCPs as they come out of the machine</a:t>
            </a:r>
          </a:p>
          <a:p>
            <a:endParaRPr lang="en-GB" dirty="0"/>
          </a:p>
          <a:p>
            <a:r>
              <a:rPr lang="en-GB" dirty="0" smtClean="0"/>
              <a:t>May impact spare strategy!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15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73010"/>
            <a:ext cx="56864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7" y="1772816"/>
            <a:ext cx="58293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033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23528" y="3861048"/>
            <a:ext cx="6912768" cy="57606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Selection of issues occurred </a:t>
            </a:r>
            <a:r>
              <a:rPr lang="en-US" sz="4000" dirty="0" smtClean="0"/>
              <a:t>in operation since 2008</a:t>
            </a:r>
            <a:endParaRPr lang="fr-FR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06B3631-8648-4607-B6EF-B5F8B84ACCD5}" type="slidenum">
              <a:rPr lang="fr-CH" smtClean="0"/>
              <a:pPr/>
              <a:t>16</a:t>
            </a:fld>
            <a:endParaRPr lang="fr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95536" y="1646827"/>
            <a:ext cx="8229600" cy="3312369"/>
          </a:xfrm>
        </p:spPr>
        <p:txBody>
          <a:bodyPr>
            <a:normAutofit/>
          </a:bodyPr>
          <a:lstStyle/>
          <a:p>
            <a:r>
              <a:rPr lang="de-DE" sz="2000" dirty="0" smtClean="0"/>
              <a:t>NO </a:t>
            </a:r>
            <a:r>
              <a:rPr lang="de-DE" sz="2000" dirty="0"/>
              <a:t>linear </a:t>
            </a:r>
            <a:r>
              <a:rPr lang="de-DE" sz="2000" dirty="0" smtClean="0"/>
              <a:t>bearing problem (suspected to be the major candidate for troubles)</a:t>
            </a:r>
            <a:endParaRPr lang="de-DE" sz="2000" dirty="0"/>
          </a:p>
          <a:p>
            <a:r>
              <a:rPr lang="de-DE" sz="2000" dirty="0" smtClean="0"/>
              <a:t>2 LVDT‘s exchanged, connection problem (pins).</a:t>
            </a:r>
            <a:endParaRPr lang="de-DE" sz="2000" dirty="0"/>
          </a:p>
          <a:p>
            <a:r>
              <a:rPr lang="de-DE" sz="2000" dirty="0" smtClean="0"/>
              <a:t>1 motor burned before the start of LHC.</a:t>
            </a:r>
            <a:endParaRPr lang="de-DE" sz="2000" dirty="0"/>
          </a:p>
          <a:p>
            <a:r>
              <a:rPr lang="en-GB" sz="2000" dirty="0" smtClean="0"/>
              <a:t>2 switches replaced due to irregular contact behaviour.</a:t>
            </a:r>
          </a:p>
          <a:p>
            <a:r>
              <a:rPr lang="en-GB" sz="2000" dirty="0" smtClean="0"/>
              <a:t>1 TCP in IR 7 heated up above the threshold.</a:t>
            </a:r>
            <a:endParaRPr lang="en-GB" sz="2000" dirty="0"/>
          </a:p>
          <a:p>
            <a:r>
              <a:rPr lang="de-DE" sz="2000" dirty="0" err="1"/>
              <a:t>Up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date</a:t>
            </a:r>
            <a:r>
              <a:rPr lang="de-DE" sz="2000" dirty="0"/>
              <a:t> 3 </a:t>
            </a:r>
            <a:r>
              <a:rPr lang="de-DE" sz="2000" dirty="0" err="1"/>
              <a:t>rollers</a:t>
            </a:r>
            <a:r>
              <a:rPr lang="de-DE" sz="2000" dirty="0"/>
              <a:t> </a:t>
            </a:r>
            <a:r>
              <a:rPr lang="de-DE" sz="2000" dirty="0" err="1"/>
              <a:t>screws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been</a:t>
            </a:r>
            <a:r>
              <a:rPr lang="de-DE" sz="2000" dirty="0"/>
              <a:t> </a:t>
            </a:r>
            <a:r>
              <a:rPr lang="de-DE" sz="2000" dirty="0" err="1"/>
              <a:t>exchanged</a:t>
            </a:r>
            <a:r>
              <a:rPr lang="de-DE" sz="2000" dirty="0" smtClean="0"/>
              <a:t>.</a:t>
            </a:r>
            <a:endParaRPr lang="de-DE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763688" y="4312865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/>
              <a:t>Major </a:t>
            </a:r>
            <a:r>
              <a:rPr lang="de-DE" sz="3600" dirty="0" err="1" smtClean="0"/>
              <a:t>worry</a:t>
            </a:r>
            <a:r>
              <a:rPr lang="de-DE" sz="3600" dirty="0" smtClean="0"/>
              <a:t> </a:t>
            </a:r>
            <a:r>
              <a:rPr lang="de-DE" sz="3600" dirty="0" err="1" smtClean="0"/>
              <a:t>today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44224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Rails (historic)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8104" y="4509120"/>
            <a:ext cx="3600000" cy="184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968" y="2369287"/>
            <a:ext cx="3600000" cy="2129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485992" y="1254550"/>
            <a:ext cx="2578100" cy="501675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indent="357188"/>
            <a:r>
              <a:rPr lang="de-DE" sz="1600" dirty="0" err="1" smtClean="0">
                <a:solidFill>
                  <a:prstClr val="black"/>
                </a:solidFill>
              </a:rPr>
              <a:t>Observations</a:t>
            </a:r>
            <a:r>
              <a:rPr lang="de-DE" sz="1600" dirty="0" smtClean="0">
                <a:solidFill>
                  <a:prstClr val="black"/>
                </a:solidFill>
              </a:rPr>
              <a:t>:</a:t>
            </a:r>
            <a:br>
              <a:rPr lang="de-DE" sz="1600" dirty="0" smtClean="0">
                <a:solidFill>
                  <a:prstClr val="black"/>
                </a:solidFill>
              </a:rPr>
            </a:br>
            <a:r>
              <a:rPr lang="de-DE" sz="1600" dirty="0" smtClean="0">
                <a:solidFill>
                  <a:prstClr val="black"/>
                </a:solidFill>
              </a:rPr>
              <a:t>Linear </a:t>
            </a:r>
            <a:r>
              <a:rPr lang="de-DE" sz="1600" dirty="0" err="1" smtClean="0">
                <a:solidFill>
                  <a:prstClr val="black"/>
                </a:solidFill>
              </a:rPr>
              <a:t>bearing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cages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creep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during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cycling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tests</a:t>
            </a:r>
            <a:endParaRPr lang="de-DE" sz="1600" dirty="0" smtClean="0">
              <a:solidFill>
                <a:prstClr val="black"/>
              </a:solidFill>
            </a:endParaRPr>
          </a:p>
          <a:p>
            <a:pPr indent="357188"/>
            <a:r>
              <a:rPr lang="de-DE" sz="1600" dirty="0" smtClean="0">
                <a:solidFill>
                  <a:prstClr val="black"/>
                </a:solidFill>
              </a:rPr>
              <a:t/>
            </a:r>
            <a:br>
              <a:rPr lang="de-DE" sz="1600" dirty="0" smtClean="0">
                <a:solidFill>
                  <a:prstClr val="black"/>
                </a:solidFill>
              </a:rPr>
            </a:br>
            <a:r>
              <a:rPr lang="en-GB" sz="1600" dirty="0" smtClean="0">
                <a:solidFill>
                  <a:prstClr val="black"/>
                </a:solidFill>
              </a:rPr>
              <a:t>INOX </a:t>
            </a:r>
            <a:r>
              <a:rPr lang="en-GB" sz="1600" dirty="0">
                <a:solidFill>
                  <a:prstClr val="black"/>
                </a:solidFill>
              </a:rPr>
              <a:t>roller </a:t>
            </a:r>
            <a:r>
              <a:rPr lang="en-GB" sz="1600" dirty="0" smtClean="0">
                <a:solidFill>
                  <a:prstClr val="black"/>
                </a:solidFill>
              </a:rPr>
              <a:t>cages deform and get destroyed</a:t>
            </a:r>
          </a:p>
          <a:p>
            <a:pPr indent="357188"/>
            <a:endParaRPr lang="en-GB" sz="1600" dirty="0" smtClean="0">
              <a:solidFill>
                <a:prstClr val="black"/>
              </a:solidFill>
            </a:endParaRPr>
          </a:p>
          <a:p>
            <a:pPr indent="357188"/>
            <a:endParaRPr lang="en-GB" sz="1600" dirty="0" smtClean="0">
              <a:solidFill>
                <a:prstClr val="black"/>
              </a:solidFill>
            </a:endParaRPr>
          </a:p>
          <a:p>
            <a:pPr indent="357188"/>
            <a:r>
              <a:rPr lang="de-DE" sz="1600" dirty="0">
                <a:solidFill>
                  <a:prstClr val="black"/>
                </a:solidFill>
              </a:rPr>
              <a:t/>
            </a:r>
            <a:br>
              <a:rPr lang="de-DE" sz="1600" dirty="0">
                <a:solidFill>
                  <a:prstClr val="black"/>
                </a:solidFill>
              </a:rPr>
            </a:br>
            <a:r>
              <a:rPr lang="de-DE" sz="1600" dirty="0" smtClean="0">
                <a:solidFill>
                  <a:prstClr val="black"/>
                </a:solidFill>
              </a:rPr>
              <a:t>Intermediate </a:t>
            </a:r>
            <a:r>
              <a:rPr lang="de-DE" sz="1600" dirty="0" err="1" smtClean="0">
                <a:solidFill>
                  <a:prstClr val="black"/>
                </a:solidFill>
              </a:rPr>
              <a:t>solution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with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positioning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hooks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only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with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reduced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lifetime</a:t>
            </a:r>
            <a:endParaRPr lang="de-DE" sz="1600" dirty="0">
              <a:solidFill>
                <a:prstClr val="black"/>
              </a:solidFill>
            </a:endParaRPr>
          </a:p>
          <a:p>
            <a:pPr indent="357188"/>
            <a:endParaRPr lang="de-DE" sz="1600" dirty="0" smtClean="0">
              <a:solidFill>
                <a:prstClr val="black"/>
              </a:solidFill>
            </a:endParaRPr>
          </a:p>
          <a:p>
            <a:pPr indent="357188"/>
            <a:endParaRPr lang="de-DE" sz="1600" dirty="0">
              <a:solidFill>
                <a:prstClr val="black"/>
              </a:solidFill>
            </a:endParaRPr>
          </a:p>
          <a:p>
            <a:pPr indent="357188"/>
            <a:endParaRPr lang="de-DE" sz="1600" dirty="0" smtClean="0">
              <a:solidFill>
                <a:prstClr val="black"/>
              </a:solidFill>
            </a:endParaRPr>
          </a:p>
          <a:p>
            <a:pPr indent="357188"/>
            <a:endParaRPr lang="de-DE" sz="1600" dirty="0">
              <a:solidFill>
                <a:prstClr val="black"/>
              </a:solidFill>
            </a:endParaRPr>
          </a:p>
          <a:p>
            <a:pPr indent="357188"/>
            <a:r>
              <a:rPr lang="de-DE" sz="1600" dirty="0" smtClean="0">
                <a:solidFill>
                  <a:prstClr val="black"/>
                </a:solidFill>
              </a:rPr>
              <a:t/>
            </a:r>
            <a:br>
              <a:rPr lang="de-DE" sz="1600" dirty="0" smtClean="0">
                <a:solidFill>
                  <a:prstClr val="black"/>
                </a:solidFill>
              </a:rPr>
            </a:br>
            <a:r>
              <a:rPr lang="de-DE" sz="1600" dirty="0" smtClean="0">
                <a:solidFill>
                  <a:prstClr val="black"/>
                </a:solidFill>
              </a:rPr>
              <a:t>Rollers in Al </a:t>
            </a:r>
            <a:r>
              <a:rPr lang="de-DE" sz="1600" dirty="0" err="1" smtClean="0">
                <a:solidFill>
                  <a:prstClr val="black"/>
                </a:solidFill>
              </a:rPr>
              <a:t>cages</a:t>
            </a:r>
            <a:r>
              <a:rPr lang="de-DE" sz="1600" dirty="0" smtClean="0">
                <a:solidFill>
                  <a:prstClr val="black"/>
                </a:solidFill>
              </a:rPr>
              <a:t> fall out after LHC </a:t>
            </a:r>
            <a:r>
              <a:rPr lang="de-DE" sz="1600" dirty="0" err="1" smtClean="0">
                <a:solidFill>
                  <a:prstClr val="black"/>
                </a:solidFill>
              </a:rPr>
              <a:t>lifetime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cycling</a:t>
            </a:r>
            <a:r>
              <a:rPr lang="de-DE" sz="1600" dirty="0" smtClean="0">
                <a:solidFill>
                  <a:prstClr val="black"/>
                </a:solidFill>
              </a:rPr>
              <a:t>, but </a:t>
            </a:r>
            <a:r>
              <a:rPr lang="de-DE" sz="1600" dirty="0" err="1" smtClean="0">
                <a:solidFill>
                  <a:prstClr val="black"/>
                </a:solidFill>
              </a:rPr>
              <a:t>are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kept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within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the</a:t>
            </a:r>
            <a:r>
              <a:rPr lang="de-DE" sz="1600" dirty="0" smtClean="0">
                <a:solidFill>
                  <a:prstClr val="black"/>
                </a:solidFill>
              </a:rPr>
              <a:t> </a:t>
            </a:r>
            <a:r>
              <a:rPr lang="de-DE" sz="1600" dirty="0" err="1" smtClean="0">
                <a:solidFill>
                  <a:prstClr val="black"/>
                </a:solidFill>
              </a:rPr>
              <a:t>rails</a:t>
            </a:r>
            <a:endParaRPr lang="de-DE" sz="1600" dirty="0" smtClean="0">
              <a:solidFill>
                <a:prstClr val="black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17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80" y="332656"/>
            <a:ext cx="3240000" cy="1889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4001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828800"/>
            <a:ext cx="8686800" cy="44196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GB" sz="2800" dirty="0" smtClean="0"/>
              <a:t>„Prototype“ effect:</a:t>
            </a:r>
            <a:br>
              <a:rPr lang="en-GB" sz="2800" dirty="0" smtClean="0"/>
            </a:br>
            <a:r>
              <a:rPr lang="en-GB" sz="2800" dirty="0" smtClean="0"/>
              <a:t>Cycling in 2006, CERN assembly: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i="1" dirty="0" smtClean="0"/>
              <a:t>Horizontal : </a:t>
            </a:r>
            <a:r>
              <a:rPr lang="en-GB" sz="2400" i="1" dirty="0" smtClean="0">
                <a:sym typeface="SymbolMono BT"/>
              </a:rPr>
              <a:t> </a:t>
            </a:r>
            <a:r>
              <a:rPr lang="en-GB" sz="2400" i="1" dirty="0" smtClean="0"/>
              <a:t>9000 full cycles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i="1" dirty="0" smtClean="0"/>
              <a:t>Vertical: </a:t>
            </a:r>
            <a:r>
              <a:rPr lang="en-GB" sz="2400" i="1" dirty="0" smtClean="0">
                <a:sym typeface="SymbolMono BT"/>
              </a:rPr>
              <a:t> </a:t>
            </a:r>
            <a:r>
              <a:rPr lang="en-GB" sz="2400" i="1" dirty="0" smtClean="0"/>
              <a:t>4000 cycles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i="1" dirty="0" smtClean="0"/>
              <a:t>Skew (135 °): </a:t>
            </a:r>
            <a:r>
              <a:rPr lang="en-GB" sz="2400" i="1" dirty="0" smtClean="0">
                <a:sym typeface="SymbolMono BT"/>
              </a:rPr>
              <a:t> </a:t>
            </a:r>
            <a:r>
              <a:rPr lang="en-GB" sz="2400" i="1" dirty="0" smtClean="0"/>
              <a:t>3000 cycles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i="1" dirty="0" smtClean="0"/>
              <a:t>Additional testing in small intervals: </a:t>
            </a:r>
            <a:r>
              <a:rPr lang="en-GB" sz="2400" i="1" dirty="0" smtClean="0">
                <a:sym typeface="SymbolMono BT"/>
              </a:rPr>
              <a:t> 2000 cycles (detailed report to come)</a:t>
            </a:r>
          </a:p>
          <a:p>
            <a:pPr>
              <a:buFont typeface="Wingdings" pitchFamily="2" charset="2"/>
              <a:buChar char="Ø"/>
            </a:pPr>
            <a:r>
              <a:rPr lang="en-GB" i="1" dirty="0" smtClean="0">
                <a:sym typeface="SymbolMono BT"/>
              </a:rPr>
              <a:t>NO problem detected</a:t>
            </a:r>
          </a:p>
          <a:p>
            <a:pPr>
              <a:buFont typeface="Wingdings" pitchFamily="2" charset="2"/>
              <a:buChar char="Ø"/>
            </a:pPr>
            <a:r>
              <a:rPr lang="en-GB" sz="2800" dirty="0" smtClean="0">
                <a:sym typeface="SymbolMono BT"/>
              </a:rPr>
              <a:t>Re-testing after several interventions in 2008: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>
                <a:sym typeface="SymbolMono BT"/>
              </a:rPr>
              <a:t>Several voyages to the tunnel, manipulations with </a:t>
            </a:r>
            <a:r>
              <a:rPr lang="en-GB" sz="2400" dirty="0" err="1" smtClean="0">
                <a:sym typeface="SymbolMono BT"/>
              </a:rPr>
              <a:t>Palfinger</a:t>
            </a:r>
            <a:r>
              <a:rPr lang="en-GB" sz="2400" dirty="0" smtClean="0">
                <a:sym typeface="SymbolMono BT"/>
              </a:rPr>
              <a:t>,</a:t>
            </a:r>
            <a:br>
              <a:rPr lang="en-GB" sz="2400" dirty="0" smtClean="0">
                <a:sym typeface="SymbolMono BT"/>
              </a:rPr>
            </a:br>
            <a:r>
              <a:rPr lang="en-GB" sz="2400" dirty="0" smtClean="0">
                <a:sym typeface="SymbolMono BT"/>
              </a:rPr>
              <a:t>no movement for more than 1 year, dust and corrosion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>
                <a:sym typeface="SymbolMono BT"/>
              </a:rPr>
              <a:t>Damage after a few 100 cycles!</a:t>
            </a:r>
          </a:p>
          <a:p>
            <a:pPr lvl="1">
              <a:buFont typeface="Wingdings" pitchFamily="2" charset="2"/>
              <a:buChar char="Ø"/>
            </a:pPr>
            <a:r>
              <a:rPr lang="en-GB" sz="2400" dirty="0" smtClean="0">
                <a:sym typeface="SymbolMono BT"/>
              </a:rPr>
              <a:t>Systematic cycling during shut down for installed collimators and spares envisaged.</a:t>
            </a:r>
            <a:endParaRPr lang="en-GB" sz="2400" dirty="0" smtClean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1600" y="770384"/>
            <a:ext cx="3505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18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0225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solution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Replace all </a:t>
            </a:r>
            <a:r>
              <a:rPr lang="en-GB" dirty="0" err="1" smtClean="0"/>
              <a:t>Inox</a:t>
            </a:r>
            <a:r>
              <a:rPr lang="en-GB" dirty="0" smtClean="0"/>
              <a:t> cages with Al cages</a:t>
            </a:r>
          </a:p>
          <a:p>
            <a:endParaRPr lang="en-GB" dirty="0" smtClean="0"/>
          </a:p>
          <a:p>
            <a:r>
              <a:rPr lang="en-GB" dirty="0" smtClean="0"/>
              <a:t>Bring 28 collimators to the surface</a:t>
            </a:r>
          </a:p>
          <a:p>
            <a:endParaRPr lang="en-GB" dirty="0"/>
          </a:p>
          <a:p>
            <a:r>
              <a:rPr lang="en-GB" dirty="0" smtClean="0"/>
              <a:t>Disassemble the motion tables (special tools to hold the jaws)</a:t>
            </a:r>
          </a:p>
          <a:p>
            <a:r>
              <a:rPr lang="en-GB" dirty="0" smtClean="0"/>
              <a:t>Exchange the </a:t>
            </a:r>
            <a:r>
              <a:rPr lang="en-GB" dirty="0" err="1" smtClean="0"/>
              <a:t>Inox</a:t>
            </a:r>
            <a:r>
              <a:rPr lang="en-GB" dirty="0" smtClean="0"/>
              <a:t> cages</a:t>
            </a:r>
          </a:p>
          <a:p>
            <a:r>
              <a:rPr lang="en-GB" dirty="0" smtClean="0"/>
              <a:t>Re-assemble and re-measure in the Metrology</a:t>
            </a:r>
          </a:p>
          <a:p>
            <a:r>
              <a:rPr lang="en-GB" dirty="0" smtClean="0"/>
              <a:t>Re-install all collimators to 18 vacuum subsectors 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19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93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The number of people I have to thank is too big for this slide.. </a:t>
            </a:r>
          </a:p>
          <a:p>
            <a:endParaRPr lang="en-GB" dirty="0"/>
          </a:p>
          <a:p>
            <a:r>
              <a:rPr lang="en-GB" dirty="0" smtClean="0"/>
              <a:t>Main Actors are</a:t>
            </a:r>
          </a:p>
          <a:p>
            <a:pPr lvl="1"/>
            <a:r>
              <a:rPr lang="en-GB" dirty="0" smtClean="0"/>
              <a:t>Vacuum	</a:t>
            </a:r>
          </a:p>
          <a:p>
            <a:pPr lvl="1"/>
            <a:r>
              <a:rPr lang="en-GB" dirty="0" smtClean="0"/>
              <a:t>Transport</a:t>
            </a:r>
          </a:p>
          <a:p>
            <a:pPr lvl="1"/>
            <a:r>
              <a:rPr lang="en-GB" dirty="0" smtClean="0"/>
              <a:t>Survey</a:t>
            </a:r>
          </a:p>
          <a:p>
            <a:pPr lvl="1"/>
            <a:r>
              <a:rPr lang="en-GB" dirty="0" smtClean="0"/>
              <a:t>Integration and coordination of installation</a:t>
            </a:r>
          </a:p>
          <a:p>
            <a:pPr lvl="1"/>
            <a:r>
              <a:rPr lang="en-GB" dirty="0" smtClean="0"/>
              <a:t>Cabling</a:t>
            </a:r>
          </a:p>
          <a:p>
            <a:pPr lvl="1"/>
            <a:r>
              <a:rPr lang="en-GB" dirty="0" smtClean="0"/>
              <a:t>Cooling &amp; Ventilation</a:t>
            </a:r>
            <a:endParaRPr lang="en-GB" dirty="0"/>
          </a:p>
          <a:p>
            <a:pPr lvl="1"/>
            <a:r>
              <a:rPr lang="en-GB" dirty="0" smtClean="0"/>
              <a:t>Procurement</a:t>
            </a:r>
          </a:p>
          <a:p>
            <a:pPr lvl="1"/>
            <a:r>
              <a:rPr lang="en-GB" dirty="0" smtClean="0"/>
              <a:t>Radioprotection</a:t>
            </a:r>
          </a:p>
          <a:p>
            <a:pPr lvl="1"/>
            <a:r>
              <a:rPr lang="en-GB" dirty="0" smtClean="0"/>
              <a:t>Beam Instrumentation </a:t>
            </a:r>
          </a:p>
          <a:p>
            <a:pPr lvl="1"/>
            <a:r>
              <a:rPr lang="en-GB" dirty="0" smtClean="0"/>
              <a:t>Collimation and operation teams…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1049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Rail exchange campaign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1208"/>
            <a:ext cx="4834880" cy="5090120"/>
          </a:xfrm>
        </p:spPr>
        <p:txBody>
          <a:bodyPr>
            <a:normAutofit/>
          </a:bodyPr>
          <a:lstStyle/>
          <a:p>
            <a:r>
              <a:rPr lang="en-GB" dirty="0" smtClean="0"/>
              <a:t>Huge effort for many groups</a:t>
            </a:r>
          </a:p>
          <a:p>
            <a:r>
              <a:rPr lang="en-GB" dirty="0" smtClean="0"/>
              <a:t>Restrictions to the workshop</a:t>
            </a:r>
          </a:p>
          <a:p>
            <a:r>
              <a:rPr lang="en-GB" dirty="0" smtClean="0"/>
              <a:t>Tight schedule and</a:t>
            </a:r>
            <a:br>
              <a:rPr lang="en-GB" dirty="0" smtClean="0"/>
            </a:br>
            <a:r>
              <a:rPr lang="en-GB" dirty="0" smtClean="0"/>
              <a:t>addition work for the</a:t>
            </a:r>
            <a:br>
              <a:rPr lang="en-GB" dirty="0" smtClean="0"/>
            </a:br>
            <a:r>
              <a:rPr lang="en-GB" dirty="0" smtClean="0"/>
              <a:t>vacuum group</a:t>
            </a:r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WORTH IT!!!</a:t>
            </a:r>
            <a:endParaRPr lang="fr-CH" dirty="0"/>
          </a:p>
        </p:txBody>
      </p:sp>
      <p:pic>
        <p:nvPicPr>
          <p:cNvPr id="71682" name="Picture 2" descr="G:\Departments\AB\Groups\ATB\TD\Suivi Production Collimateur\Démontage platine\Picture 0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6697" y="4653136"/>
            <a:ext cx="5599479" cy="1656184"/>
          </a:xfrm>
          <a:prstGeom prst="rect">
            <a:avLst/>
          </a:prstGeom>
          <a:noFill/>
        </p:spPr>
      </p:pic>
      <p:pic>
        <p:nvPicPr>
          <p:cNvPr id="71683" name="Picture 3" descr="G:\Departments\AB\Groups\ATB\TD\Suivi Production Collimateur\Démontage platine\Picture 0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748564"/>
            <a:ext cx="2592288" cy="5378252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2421128"/>
            <a:ext cx="2376264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20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50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52400"/>
            <a:ext cx="8856984" cy="9906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Rail configuration </a:t>
            </a:r>
            <a:r>
              <a:rPr lang="fr-CH" dirty="0" err="1" smtClean="0"/>
              <a:t>today</a:t>
            </a:r>
            <a:r>
              <a:rPr lang="fr-CH" dirty="0" smtClean="0"/>
              <a:t> – No </a:t>
            </a:r>
            <a:r>
              <a:rPr lang="fr-CH" dirty="0" err="1" smtClean="0"/>
              <a:t>degradation</a:t>
            </a:r>
            <a:r>
              <a:rPr lang="fr-CH" dirty="0" smtClean="0"/>
              <a:t> </a:t>
            </a:r>
            <a:r>
              <a:rPr lang="fr-CH" dirty="0" err="1" smtClean="0"/>
              <a:t>since</a:t>
            </a:r>
            <a:r>
              <a:rPr lang="fr-CH" dirty="0" smtClean="0"/>
              <a:t>!</a:t>
            </a:r>
            <a:endParaRPr lang="fr-CH" dirty="0"/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196752"/>
            <a:ext cx="7521550" cy="50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21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87824" y="4509120"/>
            <a:ext cx="295696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spc="200" dirty="0" smtClean="0">
                <a:ln w="29210">
                  <a:solidFill>
                    <a:srgbClr val="D2DA7A">
                      <a:tint val="10000"/>
                    </a:srgbClr>
                  </a:solidFill>
                </a:ln>
                <a:solidFill>
                  <a:srgbClr val="D2DA7A">
                    <a:satMod val="200000"/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Solved</a:t>
            </a:r>
            <a:endParaRPr lang="en-US" sz="6600" b="1" spc="200" dirty="0">
              <a:ln w="29210">
                <a:solidFill>
                  <a:srgbClr val="D2DA7A">
                    <a:tint val="10000"/>
                  </a:srgbClr>
                </a:solidFill>
              </a:ln>
              <a:solidFill>
                <a:srgbClr val="D2DA7A">
                  <a:satMod val="200000"/>
                  <a:alpha val="50000"/>
                </a:srgb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038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 retraction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5456" y="1275928"/>
            <a:ext cx="4800600" cy="5105400"/>
          </a:xfrm>
        </p:spPr>
        <p:txBody>
          <a:bodyPr>
            <a:normAutofit/>
          </a:bodyPr>
          <a:lstStyle/>
          <a:p>
            <a:r>
              <a:rPr lang="en-GB" dirty="0" smtClean="0"/>
              <a:t>Dust and particles:</a:t>
            </a:r>
          </a:p>
          <a:p>
            <a:pPr lvl="1"/>
            <a:r>
              <a:rPr lang="en-GB" dirty="0" smtClean="0"/>
              <a:t>5 mm springs nearly clean</a:t>
            </a:r>
          </a:p>
          <a:p>
            <a:pPr lvl="1"/>
            <a:r>
              <a:rPr lang="en-GB" dirty="0" smtClean="0"/>
              <a:t>6 mm springs produces considerably amounts of dust</a:t>
            </a:r>
          </a:p>
          <a:p>
            <a:pPr lvl="1"/>
            <a:r>
              <a:rPr lang="en-GB" dirty="0" smtClean="0"/>
              <a:t>“normal tunnel” dust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Dust falls into rails and bellows</a:t>
            </a:r>
          </a:p>
          <a:p>
            <a:endParaRPr lang="en-GB" dirty="0" smtClean="0"/>
          </a:p>
          <a:p>
            <a:r>
              <a:rPr lang="en-GB" dirty="0" smtClean="0"/>
              <a:t>Worst orientation: 45°</a:t>
            </a:r>
          </a:p>
          <a:p>
            <a:endParaRPr lang="en-GB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88640"/>
            <a:ext cx="4023360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3284984"/>
            <a:ext cx="4023360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22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6168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219200"/>
            <a:ext cx="7315200" cy="4298032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Keep actual configurations</a:t>
            </a:r>
          </a:p>
          <a:p>
            <a:endParaRPr lang="en-GB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Modify bad orientations (45°) to 5 mm spring</a:t>
            </a:r>
          </a:p>
          <a:p>
            <a:pPr lvl="1">
              <a:buNone/>
            </a:pPr>
            <a:endParaRPr lang="en-GB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Maintenance scenario</a:t>
            </a:r>
          </a:p>
          <a:p>
            <a:pPr lvl="1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Preventive cleaning during shut down</a:t>
            </a:r>
          </a:p>
          <a:p>
            <a:pPr lvl="1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 grease on springs to trap dust?</a:t>
            </a:r>
          </a:p>
          <a:p>
            <a:pPr lvl="1"/>
            <a: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Surface treatment on Al-parts was not very efficient</a:t>
            </a:r>
            <a:br>
              <a:rPr lang="en-GB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GB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 negative effect of spring wear on linear rails or bellows found up to date</a:t>
            </a:r>
            <a:b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Can the produced metallic dust affect the rollers screw (which is relatively well protected)?</a:t>
            </a:r>
          </a:p>
          <a:p>
            <a:r>
              <a:rPr lang="en-GB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General regular cleaning sufficient to keep the effect under control</a:t>
            </a:r>
            <a:endParaRPr lang="de-DE" sz="1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23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0467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977" y="152400"/>
            <a:ext cx="8555653" cy="990600"/>
          </a:xfrm>
        </p:spPr>
        <p:txBody>
          <a:bodyPr>
            <a:noAutofit/>
          </a:bodyPr>
          <a:lstStyle/>
          <a:p>
            <a:r>
              <a:rPr lang="de-DE" sz="2800" dirty="0" err="1"/>
              <a:t>Collimator</a:t>
            </a:r>
            <a:r>
              <a:rPr lang="de-DE" sz="2800" dirty="0"/>
              <a:t> </a:t>
            </a:r>
            <a:r>
              <a:rPr lang="de-DE" sz="2800" dirty="0" err="1"/>
              <a:t>roller</a:t>
            </a:r>
            <a:r>
              <a:rPr lang="de-DE" sz="2800" dirty="0"/>
              <a:t> </a:t>
            </a:r>
            <a:r>
              <a:rPr lang="de-DE" sz="2800" dirty="0" err="1"/>
              <a:t>screw</a:t>
            </a:r>
            <a:r>
              <a:rPr lang="de-DE" sz="2800" dirty="0"/>
              <a:t> </a:t>
            </a:r>
            <a:r>
              <a:rPr lang="de-DE" sz="2800" dirty="0" err="1"/>
              <a:t>replacement</a:t>
            </a:r>
            <a:r>
              <a:rPr lang="de-DE" sz="2800" dirty="0"/>
              <a:t> (April 2012)</a:t>
            </a:r>
            <a:endParaRPr lang="en-GB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648" y="1143000"/>
            <a:ext cx="3360000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26294" y="3736704"/>
            <a:ext cx="3796661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\\cernhomer.cern.ch\r\rbebb\Public\Collimators\Roller Screw Change April 2012\SAM_028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1" y="1143000"/>
            <a:ext cx="3442005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39476" y="3663778"/>
            <a:ext cx="2584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Dust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debris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end </a:t>
            </a:r>
            <a:r>
              <a:rPr lang="de-DE" dirty="0" err="1" smtClean="0"/>
              <a:t>cap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housing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563282" y="3868393"/>
            <a:ext cx="1311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Some</a:t>
            </a:r>
            <a:r>
              <a:rPr lang="de-DE" dirty="0" smtClean="0"/>
              <a:t> dry </a:t>
            </a:r>
            <a:r>
              <a:rPr lang="de-DE" dirty="0" err="1" smtClean="0"/>
              <a:t>screws</a:t>
            </a:r>
            <a:r>
              <a:rPr lang="de-DE" dirty="0" smtClean="0"/>
              <a:t> </a:t>
            </a:r>
            <a:r>
              <a:rPr lang="de-DE" dirty="0" err="1" smtClean="0"/>
              <a:t>regreased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Review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34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/>
              <a:t>Collimator roller screw replacement </a:t>
            </a:r>
            <a:r>
              <a:rPr lang="de-DE" dirty="0" smtClean="0"/>
              <a:t>(situation April </a:t>
            </a:r>
            <a:r>
              <a:rPr lang="de-DE" dirty="0"/>
              <a:t>2012)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25</a:t>
            </a:fld>
            <a:endParaRPr lang="fr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The roller screw on TCSG.5L3.B1 had to be replaced due to mechanical wear. There is a clear correlation between a high torque value and the noise pattern.</a:t>
            </a:r>
          </a:p>
          <a:p>
            <a:endParaRPr lang="en-GB" dirty="0" smtClean="0"/>
          </a:p>
          <a:p>
            <a:r>
              <a:rPr lang="en-GB" dirty="0" smtClean="0"/>
              <a:t>"</a:t>
            </a:r>
            <a:r>
              <a:rPr lang="en-GB" dirty="0"/>
              <a:t>SEM observations and EDS analyses of debris found in a roller screw from a LHC TCS collimator table“</a:t>
            </a:r>
            <a:br>
              <a:rPr lang="en-GB" dirty="0"/>
            </a:br>
            <a:r>
              <a:rPr lang="en-GB" dirty="0"/>
              <a:t>https://edms.cern.ch/document/1212253/1</a:t>
            </a:r>
          </a:p>
          <a:p>
            <a:endParaRPr lang="en-GB" dirty="0"/>
          </a:p>
          <a:p>
            <a:r>
              <a:rPr lang="en-GB" dirty="0"/>
              <a:t>A second roller screw was found, based on the noise recording. The torque measurement did not yet indicate problems.</a:t>
            </a:r>
          </a:p>
          <a:p>
            <a:endParaRPr lang="en-GB" dirty="0" smtClean="0"/>
          </a:p>
          <a:p>
            <a:r>
              <a:rPr lang="en-GB" dirty="0" smtClean="0"/>
              <a:t>Affected </a:t>
            </a:r>
            <a:r>
              <a:rPr lang="en-GB" dirty="0"/>
              <a:t>is the axis A on the TCP.6R3.B2. The screw showed signs of wear and was exchanged preventively.</a:t>
            </a:r>
          </a:p>
          <a:p>
            <a:endParaRPr lang="en-GB" dirty="0"/>
          </a:p>
          <a:p>
            <a:r>
              <a:rPr lang="en-GB" dirty="0"/>
              <a:t>Collimators in Pt. 3, 5, 7 and 8 have been crosschecked with visual inspection. No further case has been found.</a:t>
            </a:r>
          </a:p>
          <a:p>
            <a:endParaRPr lang="en-GB" dirty="0"/>
          </a:p>
          <a:p>
            <a:r>
              <a:rPr lang="en-GB" dirty="0"/>
              <a:t>All collimators are commissioned and ready for operation.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741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Review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26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401718222"/>
              </p:ext>
            </p:extLst>
          </p:nvPr>
        </p:nvGraphicFramePr>
        <p:xfrm>
          <a:off x="323529" y="1928039"/>
          <a:ext cx="4680520" cy="2725096"/>
        </p:xfrm>
        <a:graphic>
          <a:graphicData uri="http://schemas.openxmlformats.org/drawingml/2006/table">
            <a:tbl>
              <a:tblPr/>
              <a:tblGrid>
                <a:gridCol w="2305341"/>
                <a:gridCol w="2375179"/>
              </a:tblGrid>
              <a:tr h="86405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Collimator Functional Name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Collimator CERN name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586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r>
                        <a:rPr lang="de-DE" sz="16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TCSG.5L3.B1</a:t>
                      </a:r>
                      <a:endParaRPr lang="en-GB" sz="16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kumimoji="0" lang="de-DE" sz="1600" b="1" u="none" strike="noStrik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TCS025</a:t>
                      </a:r>
                      <a:endParaRPr kumimoji="0" lang="en-GB" sz="1600" b="1" u="none" strike="noStrike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586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TCDIH.29465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TCDI212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586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TCLIA.4R2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TCLIA002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5863"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TCP.6R3.B2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kumimoji="0" lang="en-GB" sz="16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TCP103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586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TCSG.6L7.B2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600" b="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TCS019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586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>
                          <a:solidFill>
                            <a:srgbClr val="FF0000"/>
                          </a:solidFill>
                          <a:effectLst/>
                        </a:rPr>
                        <a:t>TCDIH.20607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TCDI207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6586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>
                          <a:solidFill>
                            <a:srgbClr val="FF0000"/>
                          </a:solidFill>
                          <a:effectLst/>
                        </a:rPr>
                        <a:t>TCTH.4R5.B2</a:t>
                      </a:r>
                      <a:endParaRPr lang="en-GB" sz="16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GB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TCT301</a:t>
                      </a:r>
                      <a:endParaRPr lang="en-GB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92080" y="1899717"/>
            <a:ext cx="3600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In combination of acoustic check and torque measurement a good indication for problems can be found, but:</a:t>
            </a:r>
          </a:p>
          <a:p>
            <a:endParaRPr lang="de-DE" sz="2400" dirty="0"/>
          </a:p>
          <a:p>
            <a:r>
              <a:rPr lang="de-DE" sz="2400" dirty="0" smtClean="0"/>
              <a:t>TCP.6R3.B2 not </a:t>
            </a:r>
            <a:r>
              <a:rPr lang="de-DE" sz="2400" dirty="0" err="1" smtClean="0"/>
              <a:t>detected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torque</a:t>
            </a:r>
            <a:r>
              <a:rPr lang="de-DE" sz="2400" dirty="0" smtClean="0"/>
              <a:t> </a:t>
            </a:r>
            <a:r>
              <a:rPr lang="de-DE" sz="2400" dirty="0" err="1" smtClean="0"/>
              <a:t>measurement</a:t>
            </a:r>
            <a:endParaRPr lang="en-GB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95536" y="152400"/>
            <a:ext cx="8568952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2800" smtClean="0"/>
              <a:t>Collimator roller screw replacement (April 2012)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86920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7" y="1371600"/>
            <a:ext cx="9144000" cy="50741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90600" y="1066800"/>
            <a:ext cx="2842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Collimator with the problem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Review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8568952" cy="990600"/>
          </a:xfrm>
        </p:spPr>
        <p:txBody>
          <a:bodyPr>
            <a:normAutofit/>
          </a:bodyPr>
          <a:lstStyle/>
          <a:p>
            <a:r>
              <a:rPr lang="de-DE" sz="2800" dirty="0" err="1"/>
              <a:t>Collimator</a:t>
            </a:r>
            <a:r>
              <a:rPr lang="de-DE" sz="2800" dirty="0"/>
              <a:t> </a:t>
            </a:r>
            <a:r>
              <a:rPr lang="de-DE" sz="2800" dirty="0" err="1"/>
              <a:t>roller</a:t>
            </a:r>
            <a:r>
              <a:rPr lang="de-DE" sz="2800" dirty="0"/>
              <a:t> </a:t>
            </a:r>
            <a:r>
              <a:rPr lang="de-DE" sz="2800" dirty="0" err="1"/>
              <a:t>screw</a:t>
            </a:r>
            <a:r>
              <a:rPr lang="de-DE" sz="2800" dirty="0"/>
              <a:t> </a:t>
            </a:r>
            <a:r>
              <a:rPr lang="de-DE" sz="2800" dirty="0" err="1"/>
              <a:t>replacement</a:t>
            </a:r>
            <a:r>
              <a:rPr lang="de-DE" sz="2800" dirty="0"/>
              <a:t> (April 2012)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1497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Inspection this year (95 % of collimators checked in depth)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28</a:t>
            </a:fld>
            <a:endParaRPr lang="fr-CH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68746278"/>
              </p:ext>
            </p:extLst>
          </p:nvPr>
        </p:nvGraphicFramePr>
        <p:xfrm>
          <a:off x="323528" y="1196752"/>
          <a:ext cx="8363272" cy="3486120"/>
        </p:xfrm>
        <a:graphic>
          <a:graphicData uri="http://schemas.openxmlformats.org/drawingml/2006/table">
            <a:tbl>
              <a:tblPr/>
              <a:tblGrid>
                <a:gridCol w="1154799"/>
                <a:gridCol w="947296"/>
                <a:gridCol w="6261177"/>
              </a:tblGrid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COLLIMATOR POSITION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ORIENTATION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PROBLEM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TCL.5R5.B1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 axis extremely noisy in movement. Could be spring but seems to have a slight grinding noise. Screw is greased but grease is black, no dust in the cap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TCLA.6R3.B1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 axis cap has a small amout of black and metallic dust. Other screws seem ok visually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TCLA.7L3.B2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Spring rubbing on aluminium screw protection, visible aluminium dust. Vibration can be heard in video as well as short bursts of a grinding noise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TCP.6R3.B2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Spring rubbing on aluminium screw protection, visible aluminium dust. Vibration can be heard. Black dust found in B axis cap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TCSG.4R3.B1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Both  A and C axis screws checked and both look very dry with very little grease in place.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TCSG.A5R3.B1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 axis screw very dry.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TCTH.4R1.B2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 screw, grease seems to have conjealed in rings around the thread. This grease is slightly thicker and darker than normal.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TCTVA.4L5.B1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Vertical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 axis screw, grease very dark like the other 3 but there is a loud grinding noise towards the end of its "In" cycle.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TCTVA.4R5.B2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Vertical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 axis screw has a clicking and high pitched sound when cycling in and out.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TCSG.B4L7.B1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Collimator and tables coved in large flakes of paint and dust. As are the items to the left hand side.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TCSG.A4L7.B2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Skew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Collimator and tables coved in large flakes of paint and dust. As are the items to the left hand side.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TCSG.B5L7.B2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Skew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Brass plate fixed under moving tables has metalic dust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TCP.D6L7.B1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Vertical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 axis scrw very noisy in both in and out cycles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TCLA.C6R7.B1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Vertical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 axis screw very dry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TCP.D6R7.B2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Vertical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Cap for C axis screw contains a lot of black and metalic dust. Screw is completely dry with signs of "rust"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TCLA.B6R7.B1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 and D axis a littl noisey, checked screws, visually ok.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TCSG.A6R7.B2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Skew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 axis screw dry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TCSG.B5R7.B2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Skew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 axis spring rubbing on aluminium protectionn dust apparent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TCDIH29465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 axis cap has a small amout of black and metallic dust. Other screws seem ok visually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TCP.6L3.B1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 axis screw very dry and clumps of hard grease on screw (SAM_1519). A axis screw dry.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TCSG.5L3.B1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 axis cap has a lot of fine black dust, also some near linear bearing (may have fallen when cap was removed)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</a:tr>
              <a:tr h="145255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TCSG.B5L3.B2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Horizontal with Skew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B axis spring rubbing on Aluminium protection. Dust visible</a:t>
                      </a:r>
                    </a:p>
                  </a:txBody>
                  <a:tcPr marL="6658" marR="6658" marT="66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847788"/>
              </p:ext>
            </p:extLst>
          </p:nvPr>
        </p:nvGraphicFramePr>
        <p:xfrm>
          <a:off x="1115616" y="422108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0539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Roller </a:t>
            </a:r>
            <a:r>
              <a:rPr lang="de-DE" dirty="0" err="1" smtClean="0"/>
              <a:t>screw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29</a:t>
            </a:fld>
            <a:endParaRPr lang="fr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79511" y="1219200"/>
            <a:ext cx="2887885" cy="4937760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Custom </a:t>
            </a:r>
            <a:r>
              <a:rPr lang="de-DE" dirty="0" err="1" smtClean="0"/>
              <a:t>made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collimators</a:t>
            </a:r>
            <a:endParaRPr lang="de-DE" dirty="0" smtClean="0"/>
          </a:p>
          <a:p>
            <a:r>
              <a:rPr lang="de-DE" dirty="0" err="1" smtClean="0"/>
              <a:t>Thouroughly</a:t>
            </a:r>
            <a:r>
              <a:rPr lang="de-DE" dirty="0" smtClean="0"/>
              <a:t> </a:t>
            </a:r>
            <a:r>
              <a:rPr lang="de-DE" dirty="0" err="1" smtClean="0"/>
              <a:t>tested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company</a:t>
            </a:r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replace</a:t>
            </a:r>
            <a:r>
              <a:rPr lang="de-DE" dirty="0" smtClean="0"/>
              <a:t> 4-5 </a:t>
            </a:r>
            <a:r>
              <a:rPr lang="de-DE" dirty="0" err="1" smtClean="0"/>
              <a:t>screws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clean/</a:t>
            </a:r>
            <a:r>
              <a:rPr lang="de-DE" dirty="0" err="1" smtClean="0"/>
              <a:t>regrease</a:t>
            </a:r>
            <a:r>
              <a:rPr lang="de-DE" dirty="0" smtClean="0"/>
              <a:t> a </a:t>
            </a:r>
            <a:r>
              <a:rPr lang="de-DE" dirty="0" err="1" smtClean="0"/>
              <a:t>bunch</a:t>
            </a:r>
            <a:endParaRPr lang="de-DE" dirty="0" smtClean="0"/>
          </a:p>
          <a:p>
            <a:endParaRPr lang="fr-FR" dirty="0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7397" y="1268760"/>
            <a:ext cx="5897091" cy="4348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6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 design &amp; actuation systems</a:t>
            </a:r>
          </a:p>
          <a:p>
            <a:r>
              <a:rPr lang="en-US" dirty="0" smtClean="0"/>
              <a:t>Problems</a:t>
            </a:r>
          </a:p>
          <a:p>
            <a:r>
              <a:rPr lang="en-US" dirty="0" smtClean="0"/>
              <a:t>Solutions (if any)</a:t>
            </a:r>
          </a:p>
          <a:p>
            <a:r>
              <a:rPr lang="en-US" dirty="0" smtClean="0"/>
              <a:t>Worries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764021" cy="35730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8064" y="692696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Picture showing a very dry Roller Screw.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3489" y="2743913"/>
            <a:ext cx="5238328" cy="39287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4365104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Picture showing dry “clumped” grease on Roller Screw.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30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9524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187345" cy="4320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6016" y="908720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Picture showing both Black and Metallic dust which has fallen during general operation – This is the cap of a vertical position collimator. The cap is in the lower position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957735"/>
            <a:ext cx="4956042" cy="37170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4816250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Picture showing what looks like rust on the surface of a Roller Screw in Point 7.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31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3675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3707904" cy="27809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60648"/>
            <a:ext cx="3707904" cy="27809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29000"/>
            <a:ext cx="4379979" cy="32849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78612" y="3717032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These pictures show the discolouration of the grease from white/opaque/clear to dark almost black.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32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2405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Dust production due to RF finger friction</a:t>
            </a:r>
          </a:p>
          <a:p>
            <a:r>
              <a:rPr lang="en-GB" dirty="0" smtClean="0"/>
              <a:t>No obvious effect on beam operation so far</a:t>
            </a:r>
            <a:endParaRPr lang="fr-CH" dirty="0"/>
          </a:p>
        </p:txBody>
      </p:sp>
      <p:pic>
        <p:nvPicPr>
          <p:cNvPr id="66563" name="Picture 3" descr="G:\Workspaces\s\sperroll_WS\Photos_divers\Public\a trier\P103018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270981"/>
            <a:ext cx="6480000" cy="3894323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33</a:t>
            </a:fld>
            <a:endParaRPr lang="fr-CH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418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Cooling and cabling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34</a:t>
            </a:fld>
            <a:endParaRPr lang="fr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9856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sz="3100" dirty="0" smtClean="0"/>
              <a:t>Other than Point 3 and 7:</a:t>
            </a:r>
          </a:p>
          <a:p>
            <a:pPr>
              <a:buNone/>
            </a:pPr>
            <a:r>
              <a:rPr lang="en-GB" sz="3100" dirty="0" smtClean="0"/>
              <a:t>Single connections DN 25 with rubber hoses (lower radiation)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pic>
        <p:nvPicPr>
          <p:cNvPr id="76802" name="Picture 2" descr="G:\Workspaces\s\sperroll_WS\Photos_divers\Public\HWC_2009\P10305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07904" y="2060848"/>
            <a:ext cx="5184576" cy="4181110"/>
          </a:xfrm>
          <a:prstGeom prst="rect">
            <a:avLst/>
          </a:prstGeom>
          <a:noFill/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539552" y="2060848"/>
            <a:ext cx="3096344" cy="3744456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7938" marR="0" lvl="0" indent="-7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General remark:</a:t>
            </a:r>
          </a:p>
          <a:p>
            <a:pPr marL="7938" marR="0" lvl="0" indent="-7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Valves get “sticky”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after some time of non-use</a:t>
            </a:r>
          </a:p>
          <a:p>
            <a:pPr marL="7938" marR="0" lvl="0" indent="-7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Specially delicate in Pt7</a:t>
            </a:r>
          </a:p>
          <a:p>
            <a:pPr marL="7938" marR="0" lvl="0" indent="-7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lang="en-US" sz="2400" dirty="0"/>
          </a:p>
          <a:p>
            <a:pPr marL="7938" marR="0" lvl="0" indent="-7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Cable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isolation and cooling hose material will degrade with time and radiation</a:t>
            </a:r>
          </a:p>
          <a:p>
            <a:pPr marL="7938" marR="0" lvl="0" indent="-7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938" marR="0" lvl="0" indent="-7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r>
              <a:rPr lang="en-US" sz="2400" dirty="0" smtClean="0"/>
              <a:t>In high dose areas we have specific cables and metallic hoses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938" marR="0" lvl="0" indent="-7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938" marR="0" lvl="0" indent="-7938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810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TIM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/>
              <a:t>Robot </a:t>
            </a:r>
            <a:r>
              <a:rPr lang="de-DE" dirty="0" err="1" smtClean="0"/>
              <a:t>intervention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408844"/>
            <a:ext cx="8463280" cy="4675852"/>
          </a:xfrm>
        </p:spPr>
        <p:txBody>
          <a:bodyPr/>
          <a:lstStyle/>
          <a:p>
            <a:r>
              <a:rPr lang="en-US" sz="2400" dirty="0" smtClean="0"/>
              <a:t>Important to improve the remote inspection of collimators.</a:t>
            </a:r>
          </a:p>
          <a:p>
            <a:r>
              <a:rPr lang="en-US" sz="2400" dirty="0" smtClean="0"/>
              <a:t>Today we have two options for visual/sound inspection:</a:t>
            </a:r>
          </a:p>
          <a:p>
            <a:endParaRPr lang="en-US" sz="2400" dirty="0"/>
          </a:p>
          <a:p>
            <a:r>
              <a:rPr lang="en-US" sz="2400" dirty="0" smtClean="0"/>
              <a:t>Sound </a:t>
            </a:r>
            <a:r>
              <a:rPr lang="en-US" sz="2400" dirty="0"/>
              <a:t>inspection of the </a:t>
            </a:r>
            <a:r>
              <a:rPr lang="en-US" sz="2400" dirty="0" smtClean="0"/>
              <a:t>collimators done with the TIM in S34 </a:t>
            </a:r>
            <a:r>
              <a:rPr lang="en-US" sz="2400" dirty="0"/>
              <a:t>(23/24 April 2012</a:t>
            </a:r>
            <a:r>
              <a:rPr lang="en-US" sz="2400" dirty="0" smtClean="0"/>
              <a:t>).</a:t>
            </a:r>
            <a:endParaRPr lang="en-GB" sz="2400" dirty="0"/>
          </a:p>
          <a:p>
            <a:r>
              <a:rPr lang="en-GB" sz="2400" dirty="0" smtClean="0"/>
              <a:t>Visual and acoustic inspections </a:t>
            </a:r>
            <a:r>
              <a:rPr lang="en-GB" sz="2400" dirty="0"/>
              <a:t>with camera </a:t>
            </a:r>
            <a:r>
              <a:rPr lang="en-GB" sz="2400" dirty="0" smtClean="0"/>
              <a:t>can be </a:t>
            </a:r>
            <a:r>
              <a:rPr lang="en-GB" sz="2400" dirty="0"/>
              <a:t>useful in the </a:t>
            </a:r>
            <a:r>
              <a:rPr lang="en-GB" sz="2400" dirty="0" smtClean="0"/>
              <a:t>future (TIM automatically, </a:t>
            </a:r>
            <a:r>
              <a:rPr lang="en-GB" sz="2400" dirty="0" err="1" smtClean="0"/>
              <a:t>Telemax</a:t>
            </a:r>
            <a:r>
              <a:rPr lang="en-GB" sz="2400" dirty="0" smtClean="0"/>
              <a:t> robot more flexible).</a:t>
            </a:r>
          </a:p>
          <a:p>
            <a:r>
              <a:rPr lang="en-GB" sz="2400" dirty="0" smtClean="0"/>
              <a:t>Vacuum disconnection testing with the </a:t>
            </a:r>
            <a:r>
              <a:rPr lang="en-GB" sz="2400" dirty="0" err="1" smtClean="0"/>
              <a:t>Telemax</a:t>
            </a:r>
            <a:r>
              <a:rPr lang="en-GB" sz="2400" dirty="0" smtClean="0"/>
              <a:t> robot on-going.</a:t>
            </a:r>
          </a:p>
          <a:p>
            <a:r>
              <a:rPr lang="en-GB" sz="2400" dirty="0" smtClean="0"/>
              <a:t>Use of robot for visual inspections/leak tests (He spray).</a:t>
            </a:r>
          </a:p>
          <a:p>
            <a:r>
              <a:rPr lang="en-GB" sz="2400" dirty="0" smtClean="0"/>
              <a:t>Profit from the long shutdown to verify the integration and do some hardware tests to confirm the procedures.</a:t>
            </a:r>
          </a:p>
          <a:p>
            <a:endParaRPr lang="en-GB" sz="2400" dirty="0"/>
          </a:p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Review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07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TIM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/>
              <a:t>Robot </a:t>
            </a:r>
            <a:r>
              <a:rPr lang="de-DE" dirty="0" err="1" smtClean="0"/>
              <a:t>intervention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408844"/>
            <a:ext cx="8463280" cy="467585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Important to improve the remote inspection of collimators.</a:t>
            </a:r>
          </a:p>
          <a:p>
            <a:r>
              <a:rPr lang="en-US" sz="2400" dirty="0" smtClean="0"/>
              <a:t>Today we have two options for visual/sound inspection:</a:t>
            </a:r>
          </a:p>
          <a:p>
            <a:r>
              <a:rPr lang="en-US" sz="2400" dirty="0" smtClean="0"/>
              <a:t>TIM:</a:t>
            </a:r>
          </a:p>
          <a:p>
            <a:endParaRPr lang="en-US" sz="2400" dirty="0"/>
          </a:p>
          <a:p>
            <a:endParaRPr lang="en-GB" sz="2400" dirty="0"/>
          </a:p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Review 2013</a:t>
            </a:r>
            <a:endParaRPr lang="en-US" dirty="0"/>
          </a:p>
        </p:txBody>
      </p:sp>
      <p:pic>
        <p:nvPicPr>
          <p:cNvPr id="7" name="Picture 6" descr="G:\Departments\EN\Groups\HE\HT\TIM\TIM_consolidation_project\photos_&amp;_videos\IMG_18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6144" y="2924944"/>
            <a:ext cx="2520280" cy="3360373"/>
          </a:xfrm>
          <a:prstGeom prst="rect">
            <a:avLst/>
          </a:prstGeom>
          <a:noFill/>
        </p:spPr>
      </p:pic>
      <p:sp>
        <p:nvSpPr>
          <p:cNvPr id="9" name="Content Placeholder 5"/>
          <p:cNvSpPr txBox="1">
            <a:spLocks/>
          </p:cNvSpPr>
          <p:nvPr/>
        </p:nvSpPr>
        <p:spPr>
          <a:xfrm>
            <a:off x="3635896" y="2924944"/>
            <a:ext cx="4824536" cy="31636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Sound inspection of the collimators done with the TIM in S34 (23/24 April 2012).</a:t>
            </a:r>
            <a:endParaRPr lang="en-GB" sz="2400" dirty="0"/>
          </a:p>
          <a:p>
            <a:r>
              <a:rPr lang="en-US" sz="2400" dirty="0" smtClean="0"/>
              <a:t>Possible to take pictures.</a:t>
            </a:r>
          </a:p>
          <a:p>
            <a:endParaRPr lang="en-GB" sz="2400" dirty="0" smtClean="0"/>
          </a:p>
          <a:p>
            <a:r>
              <a:rPr lang="en-GB" dirty="0" smtClean="0"/>
              <a:t>Acknowledgment to EN/HE!!!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925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855" y="-43427"/>
            <a:ext cx="5587459" cy="862699"/>
          </a:xfrm>
        </p:spPr>
        <p:txBody>
          <a:bodyPr>
            <a:noAutofit/>
          </a:bodyPr>
          <a:lstStyle/>
          <a:p>
            <a:r>
              <a:rPr lang="en-US" dirty="0" smtClean="0"/>
              <a:t>Real scale tests at CERN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Workshop on Remote Manipulations in Radioactive Areas - 6th of May 2013 - R. Folch EN/STI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0984-AD0D-FE40-BAD9-9D6387EF376E}" type="slidenum">
              <a:rPr lang="en-US" smtClean="0"/>
              <a:t>37</a:t>
            </a:fld>
            <a:endParaRPr lang="en-US"/>
          </a:p>
        </p:txBody>
      </p:sp>
      <p:pic>
        <p:nvPicPr>
          <p:cNvPr id="7" name="Picture 6" descr="Screen Shot 2013-05-03 at 20.25.08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0452" y="5258707"/>
            <a:ext cx="1829826" cy="1187511"/>
          </a:xfrm>
          <a:prstGeom prst="rect">
            <a:avLst/>
          </a:prstGeom>
        </p:spPr>
      </p:pic>
      <p:pic>
        <p:nvPicPr>
          <p:cNvPr id="8" name="Picture 7" descr="Screen Shot 2013-05-03 at 20.28.3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3195" y="145746"/>
            <a:ext cx="2106381" cy="3882348"/>
          </a:xfrm>
          <a:prstGeom prst="rect">
            <a:avLst/>
          </a:prstGeom>
        </p:spPr>
      </p:pic>
      <p:pic>
        <p:nvPicPr>
          <p:cNvPr id="9" name="Picture 8" descr="Screen Shot 2013-05-03 at 20.29.35.pn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3195" y="4149852"/>
            <a:ext cx="2696474" cy="1572481"/>
          </a:xfrm>
          <a:prstGeom prst="rect">
            <a:avLst/>
          </a:prstGeom>
        </p:spPr>
      </p:pic>
      <p:pic>
        <p:nvPicPr>
          <p:cNvPr id="10" name="Picture 9" descr="Screen Shot 2013-05-03 at 20.31.0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125" y="848773"/>
            <a:ext cx="2368971" cy="4260221"/>
          </a:xfrm>
          <a:prstGeom prst="rect">
            <a:avLst/>
          </a:prstGeom>
        </p:spPr>
      </p:pic>
      <p:pic>
        <p:nvPicPr>
          <p:cNvPr id="11" name="Picture 10" descr="Screen Shot 2013-05-03 at 20.33.12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3996" y="2881110"/>
            <a:ext cx="3320663" cy="2227884"/>
          </a:xfrm>
          <a:prstGeom prst="rect">
            <a:avLst/>
          </a:prstGeom>
        </p:spPr>
      </p:pic>
      <p:pic>
        <p:nvPicPr>
          <p:cNvPr id="12" name="Picture 11" descr="Screen Shot 2013-05-03 at 20.37.35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3995" y="848772"/>
            <a:ext cx="3320663" cy="1872007"/>
          </a:xfrm>
          <a:prstGeom prst="rect">
            <a:avLst/>
          </a:prstGeom>
        </p:spPr>
      </p:pic>
      <p:pic>
        <p:nvPicPr>
          <p:cNvPr id="13" name="Picture 12" descr="Screen Shot 2013-05-03 at 20.41.56.pn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96" y="5258707"/>
            <a:ext cx="1843480" cy="1209050"/>
          </a:xfrm>
          <a:prstGeom prst="rect">
            <a:avLst/>
          </a:prstGeom>
        </p:spPr>
      </p:pic>
      <p:pic>
        <p:nvPicPr>
          <p:cNvPr id="15" name="Picture 14" descr="Screen Shot 2013-05-03 at 20.43.24.pn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442" y="5258707"/>
            <a:ext cx="1791217" cy="1150433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7043642" y="5850911"/>
            <a:ext cx="1424848" cy="641964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u="sng" dirty="0" smtClean="0">
                <a:solidFill>
                  <a:srgbClr val="FF0000"/>
                </a:solidFill>
                <a:sym typeface="Wingdings" pitchFamily="2" charset="2"/>
              </a:rPr>
              <a:t>Technical Specification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6416675" y="5982756"/>
            <a:ext cx="570523" cy="373594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54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064" y="638410"/>
            <a:ext cx="8876121" cy="5717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Workshop on Remote Manipulations in Radioactive Areas - 6th of May 2013 - R. Folch EN/STI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F0984-AD0D-FE40-BAD9-9D6387EF376E}" type="slidenum">
              <a:rPr lang="en-US" smtClean="0"/>
              <a:t>38</a:t>
            </a:fld>
            <a:endParaRPr lang="en-US"/>
          </a:p>
        </p:txBody>
      </p:sp>
      <p:pic>
        <p:nvPicPr>
          <p:cNvPr id="9" name="Picture 8" descr="Screen Shot 2013-05-01 at 10.40.19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4442" y="621784"/>
            <a:ext cx="684743" cy="866194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3064" y="1487978"/>
            <a:ext cx="2683562" cy="3155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864697" y="3791982"/>
            <a:ext cx="755374" cy="5653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64697" y="727622"/>
            <a:ext cx="2049206" cy="32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4639072" y="3831740"/>
            <a:ext cx="373716" cy="2826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36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err="1"/>
              <a:t>Collimator</a:t>
            </a:r>
            <a:r>
              <a:rPr lang="de-DE" sz="2800" dirty="0"/>
              <a:t> </a:t>
            </a:r>
            <a:r>
              <a:rPr lang="de-DE" sz="2800" dirty="0" err="1"/>
              <a:t>standard</a:t>
            </a:r>
            <a:r>
              <a:rPr lang="de-DE" sz="2800" dirty="0"/>
              <a:t> </a:t>
            </a:r>
            <a:r>
              <a:rPr lang="de-DE" sz="2800" dirty="0" err="1" smtClean="0"/>
              <a:t>maintenance</a:t>
            </a:r>
            <a:r>
              <a:rPr lang="de-DE" sz="2800" dirty="0" smtClean="0"/>
              <a:t> (</a:t>
            </a:r>
            <a:r>
              <a:rPr lang="de-DE" sz="2800" dirty="0" err="1" smtClean="0"/>
              <a:t>inspection</a:t>
            </a:r>
            <a:r>
              <a:rPr lang="de-DE" sz="2800" dirty="0" smtClean="0"/>
              <a:t>)</a:t>
            </a:r>
            <a:endParaRPr lang="de-DE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396400"/>
            <a:ext cx="8229600" cy="4664158"/>
          </a:xfrm>
        </p:spPr>
        <p:txBody>
          <a:bodyPr>
            <a:normAutofit/>
          </a:bodyPr>
          <a:lstStyle/>
          <a:p>
            <a:r>
              <a:rPr lang="en-GB" dirty="0" smtClean="0"/>
              <a:t>Check each collimator mechanics and electronics.</a:t>
            </a:r>
          </a:p>
          <a:p>
            <a:pPr lvl="1"/>
            <a:r>
              <a:rPr lang="en-GB" dirty="0" smtClean="0"/>
              <a:t>Cycle from out to in, to anti-collision and back to out.</a:t>
            </a:r>
            <a:endParaRPr lang="en-GB" dirty="0"/>
          </a:p>
          <a:p>
            <a:pPr lvl="1"/>
            <a:r>
              <a:rPr lang="en-GB" dirty="0" smtClean="0"/>
              <a:t>Check 5</a:t>
            </a:r>
            <a:r>
              <a:rPr lang="en-GB" baseline="30000" dirty="0" smtClean="0"/>
              <a:t>th</a:t>
            </a:r>
            <a:r>
              <a:rPr lang="en-GB" dirty="0" smtClean="0"/>
              <a:t> axis for clearance</a:t>
            </a:r>
          </a:p>
          <a:p>
            <a:pPr lvl="1"/>
            <a:r>
              <a:rPr lang="en-GB" dirty="0" smtClean="0"/>
              <a:t>Check water cooling flow</a:t>
            </a:r>
          </a:p>
          <a:p>
            <a:pPr lvl="1"/>
            <a:r>
              <a:rPr lang="en-GB" dirty="0" smtClean="0"/>
              <a:t>Check temperature sensors</a:t>
            </a:r>
          </a:p>
          <a:p>
            <a:pPr lvl="1"/>
            <a:r>
              <a:rPr lang="en-GB" dirty="0" smtClean="0"/>
              <a:t>Check switches, LVDT’s, resolvers, motors and drivers</a:t>
            </a:r>
          </a:p>
          <a:p>
            <a:pPr lvl="1"/>
            <a:r>
              <a:rPr lang="en-GB" dirty="0" smtClean="0"/>
              <a:t>Map sound profile for each collimator</a:t>
            </a:r>
          </a:p>
          <a:p>
            <a:pPr lvl="1"/>
            <a:r>
              <a:rPr lang="en-GB" dirty="0" smtClean="0"/>
              <a:t>Check rails</a:t>
            </a:r>
          </a:p>
          <a:p>
            <a:pPr lvl="1"/>
            <a:r>
              <a:rPr lang="en-GB" dirty="0" smtClean="0"/>
              <a:t>Check roller screws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Review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75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Design: the collimator “zoo”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TCP</a:t>
            </a:r>
            <a:r>
              <a:rPr lang="en-GB" dirty="0"/>
              <a:t>: Beam cleaning and general protection (stage 1)</a:t>
            </a:r>
          </a:p>
          <a:p>
            <a:r>
              <a:rPr lang="en-GB" dirty="0">
                <a:solidFill>
                  <a:srgbClr val="FF0000"/>
                </a:solidFill>
              </a:rPr>
              <a:t>TCSG</a:t>
            </a:r>
            <a:r>
              <a:rPr lang="en-GB" dirty="0"/>
              <a:t>: Beam cleaning and general protection (stage 2) </a:t>
            </a:r>
          </a:p>
          <a:p>
            <a:r>
              <a:rPr lang="en-GB" dirty="0">
                <a:solidFill>
                  <a:srgbClr val="FF0000"/>
                </a:solidFill>
              </a:rPr>
              <a:t>TCT</a:t>
            </a:r>
            <a:r>
              <a:rPr lang="en-GB" dirty="0"/>
              <a:t>(A&amp;B): protect the triplets (stage 3)</a:t>
            </a:r>
          </a:p>
          <a:p>
            <a:r>
              <a:rPr lang="en-GB" dirty="0">
                <a:solidFill>
                  <a:srgbClr val="FF0000"/>
                </a:solidFill>
              </a:rPr>
              <a:t>TCLA</a:t>
            </a:r>
            <a:r>
              <a:rPr lang="en-GB" dirty="0"/>
              <a:t>: intercept the cleaning-induced shower</a:t>
            </a:r>
          </a:p>
          <a:p>
            <a:r>
              <a:rPr lang="en-GB" dirty="0">
                <a:solidFill>
                  <a:srgbClr val="FF0000"/>
                </a:solidFill>
              </a:rPr>
              <a:t>TCLP</a:t>
            </a:r>
            <a:r>
              <a:rPr lang="en-GB" dirty="0"/>
              <a:t>: catch the showers induced by experiments (p-p collisions)</a:t>
            </a:r>
          </a:p>
          <a:p>
            <a:r>
              <a:rPr lang="en-GB" dirty="0">
                <a:solidFill>
                  <a:srgbClr val="FF0000"/>
                </a:solidFill>
              </a:rPr>
              <a:t>TCDI</a:t>
            </a:r>
            <a:r>
              <a:rPr lang="en-GB" dirty="0"/>
              <a:t>: injection collimation</a:t>
            </a:r>
          </a:p>
          <a:p>
            <a:r>
              <a:rPr lang="en-GB" dirty="0">
                <a:solidFill>
                  <a:srgbClr val="FF0000"/>
                </a:solidFill>
              </a:rPr>
              <a:t>TCLIB</a:t>
            </a:r>
            <a:r>
              <a:rPr lang="en-GB" dirty="0"/>
              <a:t>: active injection protection</a:t>
            </a:r>
          </a:p>
          <a:p>
            <a:r>
              <a:rPr lang="en-GB" dirty="0">
                <a:solidFill>
                  <a:srgbClr val="FF0000"/>
                </a:solidFill>
              </a:rPr>
              <a:t>TCLIA</a:t>
            </a:r>
            <a:r>
              <a:rPr lang="en-GB" dirty="0"/>
              <a:t>: active injection protection</a:t>
            </a:r>
          </a:p>
          <a:p>
            <a:r>
              <a:rPr lang="en-GB" dirty="0" err="1">
                <a:solidFill>
                  <a:srgbClr val="FF0000"/>
                </a:solidFill>
              </a:rPr>
              <a:t>TCAPx</a:t>
            </a:r>
            <a:r>
              <a:rPr lang="en-GB" dirty="0"/>
              <a:t>: Passive absorbers</a:t>
            </a:r>
          </a:p>
        </p:txBody>
      </p:sp>
    </p:spTree>
    <p:extLst>
      <p:ext uri="{BB962C8B-B14F-4D97-AF65-F5344CB8AC3E}">
        <p14:creationId xmlns:p14="http://schemas.microsoft.com/office/powerpoint/2010/main" val="2753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dirty="0" err="1" smtClean="0"/>
              <a:t>Redo</a:t>
            </a:r>
            <a:r>
              <a:rPr lang="fr-CH" dirty="0" smtClean="0"/>
              <a:t> Hardware </a:t>
            </a:r>
            <a:r>
              <a:rPr lang="fr-CH" dirty="0" err="1" smtClean="0"/>
              <a:t>Commissioning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40</a:t>
            </a:fld>
            <a:endParaRPr lang="fr-CH"/>
          </a:p>
        </p:txBody>
      </p:sp>
      <p:sp>
        <p:nvSpPr>
          <p:cNvPr id="9" name="Rectangle 8"/>
          <p:cNvSpPr/>
          <p:nvPr/>
        </p:nvSpPr>
        <p:spPr>
          <a:xfrm>
            <a:off x="395536" y="1412776"/>
            <a:ext cx="835292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Full system tests (with or without vacuum)</a:t>
            </a:r>
          </a:p>
          <a:p>
            <a:pPr>
              <a:buFont typeface="Arial" pitchFamily="34" charset="0"/>
              <a:buChar char="•"/>
            </a:pPr>
            <a:r>
              <a:rPr lang="fr-CH" sz="1600" dirty="0" err="1" smtClean="0"/>
              <a:t>remove</a:t>
            </a:r>
            <a:r>
              <a:rPr lang="fr-CH" sz="1600" dirty="0" smtClean="0"/>
              <a:t> </a:t>
            </a:r>
            <a:r>
              <a:rPr lang="fr-CH" sz="1600" dirty="0" err="1" smtClean="0"/>
              <a:t>blocking</a:t>
            </a:r>
            <a:r>
              <a:rPr lang="fr-CH" sz="1600" dirty="0" smtClean="0"/>
              <a:t> of </a:t>
            </a:r>
            <a:r>
              <a:rPr lang="fr-CH" sz="1600" dirty="0" err="1" smtClean="0"/>
              <a:t>jaws</a:t>
            </a:r>
            <a:endParaRPr lang="fr-CH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verify switch position with respect to mechanical end stops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check jaw movement, position sensors/switch response and low </a:t>
            </a:r>
            <a:r>
              <a:rPr lang="fr-CH" sz="1600" dirty="0" err="1" smtClean="0"/>
              <a:t>level</a:t>
            </a:r>
            <a:r>
              <a:rPr lang="fr-CH" sz="1600" dirty="0" smtClean="0"/>
              <a:t> control (power </a:t>
            </a:r>
            <a:r>
              <a:rPr lang="fr-CH" sz="1600" dirty="0" err="1" smtClean="0"/>
              <a:t>supply</a:t>
            </a:r>
            <a:r>
              <a:rPr lang="fr-CH" sz="1600" dirty="0" smtClean="0"/>
              <a:t>,...)</a:t>
            </a:r>
          </a:p>
          <a:p>
            <a:pPr>
              <a:buFont typeface="Arial" pitchFamily="34" charset="0"/>
              <a:buChar char="•"/>
            </a:pPr>
            <a:r>
              <a:rPr lang="fr-CH" sz="1600" dirty="0" smtClean="0"/>
              <a:t>check </a:t>
            </a:r>
            <a:r>
              <a:rPr lang="fr-CH" sz="1600" dirty="0" err="1" smtClean="0"/>
              <a:t>temperature</a:t>
            </a:r>
            <a:r>
              <a:rPr lang="fr-CH" sz="1600" dirty="0" smtClean="0"/>
              <a:t> </a:t>
            </a:r>
            <a:r>
              <a:rPr lang="fr-CH" sz="1600" dirty="0" err="1" smtClean="0"/>
              <a:t>sensors</a:t>
            </a:r>
            <a:endParaRPr lang="fr-CH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check auto-retraction (amount of retraction)</a:t>
            </a:r>
          </a:p>
          <a:p>
            <a:pPr>
              <a:buFont typeface="Arial" pitchFamily="34" charset="0"/>
              <a:buChar char="•"/>
            </a:pPr>
            <a:r>
              <a:rPr lang="fr-CH" sz="1600" dirty="0" smtClean="0"/>
              <a:t>LVDT and </a:t>
            </a:r>
            <a:r>
              <a:rPr lang="fr-CH" sz="1600" dirty="0" err="1" smtClean="0"/>
              <a:t>resolver</a:t>
            </a:r>
            <a:r>
              <a:rPr lang="fr-CH" sz="1600" dirty="0" smtClean="0"/>
              <a:t> calibration</a:t>
            </a:r>
          </a:p>
          <a:p>
            <a:pPr>
              <a:buFont typeface="Arial" pitchFamily="34" charset="0"/>
              <a:buChar char="•"/>
            </a:pPr>
            <a:r>
              <a:rPr lang="fr-CH" sz="1600" dirty="0" smtClean="0"/>
              <a:t>check interlock </a:t>
            </a:r>
            <a:r>
              <a:rPr lang="fr-CH" sz="1600" dirty="0" err="1" smtClean="0"/>
              <a:t>chain</a:t>
            </a:r>
            <a:endParaRPr lang="fr-CH" sz="1600" dirty="0" smtClean="0"/>
          </a:p>
          <a:p>
            <a:pPr>
              <a:buFont typeface="Arial" pitchFamily="34" charset="0"/>
              <a:buChar char="•"/>
            </a:pPr>
            <a:r>
              <a:rPr lang="fr-CH" sz="1600" dirty="0" smtClean="0"/>
              <a:t>check communication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check water tightness/ adjust flow-rate</a:t>
            </a:r>
          </a:p>
          <a:p>
            <a:endParaRPr lang="en-US" sz="1600" dirty="0" smtClean="0"/>
          </a:p>
          <a:p>
            <a:r>
              <a:rPr lang="en-US" sz="1600" dirty="0" smtClean="0"/>
              <a:t>Full system tests (vacuum required)</a:t>
            </a:r>
          </a:p>
          <a:p>
            <a:pPr>
              <a:buFont typeface="Arial" pitchFamily="34" charset="0"/>
              <a:buChar char="•"/>
            </a:pPr>
            <a:r>
              <a:rPr lang="fr-CH" sz="1600" dirty="0" smtClean="0"/>
              <a:t>final auto-</a:t>
            </a:r>
            <a:r>
              <a:rPr lang="fr-CH" sz="1600" dirty="0" err="1" smtClean="0"/>
              <a:t>retraction</a:t>
            </a:r>
            <a:r>
              <a:rPr lang="fr-CH" sz="1600" dirty="0" smtClean="0"/>
              <a:t> test</a:t>
            </a:r>
          </a:p>
          <a:p>
            <a:pPr>
              <a:buFont typeface="Arial" pitchFamily="34" charset="0"/>
              <a:buChar char="•"/>
            </a:pPr>
            <a:r>
              <a:rPr lang="fr-CH" sz="1600" dirty="0" err="1" smtClean="0"/>
              <a:t>measurement</a:t>
            </a:r>
            <a:r>
              <a:rPr lang="fr-CH" sz="1600" dirty="0" smtClean="0"/>
              <a:t> of </a:t>
            </a:r>
            <a:r>
              <a:rPr lang="fr-CH" sz="1600" dirty="0" err="1" smtClean="0"/>
              <a:t>mechanical</a:t>
            </a:r>
            <a:r>
              <a:rPr lang="fr-CH" sz="1600" dirty="0" smtClean="0"/>
              <a:t> </a:t>
            </a:r>
            <a:r>
              <a:rPr lang="fr-CH" sz="1600" dirty="0" err="1" smtClean="0"/>
              <a:t>play</a:t>
            </a:r>
            <a:endParaRPr lang="fr-CH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check LVDT and resolver calibration (if not done before under </a:t>
            </a:r>
            <a:r>
              <a:rPr lang="fr-CH" sz="1600" dirty="0" smtClean="0"/>
              <a:t>vacuum)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r>
              <a:rPr lang="en-US" dirty="0" smtClean="0"/>
              <a:t>The results of all steps are entered to MTF, in general an OK, date and operator. For some steps, data has to be filled in (auto-retraction, </a:t>
            </a:r>
            <a:r>
              <a:rPr lang="fr-CH" dirty="0" smtClean="0"/>
              <a:t>calibration).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0231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Maintenance issues identified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41</a:t>
            </a:fld>
            <a:endParaRPr lang="fr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371560"/>
            <a:ext cx="8229600" cy="4937760"/>
          </a:xfrm>
        </p:spPr>
        <p:txBody>
          <a:bodyPr/>
          <a:lstStyle/>
          <a:p>
            <a:r>
              <a:rPr lang="en-US" b="1" dirty="0"/>
              <a:t>Screws</a:t>
            </a:r>
          </a:p>
          <a:p>
            <a:r>
              <a:rPr lang="en-US" dirty="0" smtClean="0"/>
              <a:t>Rails</a:t>
            </a:r>
          </a:p>
          <a:p>
            <a:r>
              <a:rPr lang="en-US" dirty="0" smtClean="0"/>
              <a:t>Motors</a:t>
            </a:r>
          </a:p>
          <a:p>
            <a:r>
              <a:rPr lang="en-US" dirty="0" smtClean="0"/>
              <a:t>Switches</a:t>
            </a:r>
          </a:p>
          <a:p>
            <a:r>
              <a:rPr lang="en-US" dirty="0" smtClean="0"/>
              <a:t>LVDT</a:t>
            </a:r>
          </a:p>
          <a:p>
            <a:r>
              <a:rPr lang="en-US" dirty="0" smtClean="0"/>
              <a:t>Connectors</a:t>
            </a:r>
          </a:p>
          <a:p>
            <a:r>
              <a:rPr lang="en-US" dirty="0" smtClean="0"/>
              <a:t>Resolver</a:t>
            </a:r>
          </a:p>
          <a:p>
            <a:r>
              <a:rPr lang="en-US" dirty="0" smtClean="0"/>
              <a:t>Dust (from springs, screws, rails, environment)</a:t>
            </a:r>
          </a:p>
          <a:p>
            <a:r>
              <a:rPr lang="en-US" dirty="0" smtClean="0"/>
              <a:t>Water (connectors, flow rate, filter, manifolds)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1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Collimator </a:t>
            </a:r>
            <a:r>
              <a:rPr lang="de-DE" dirty="0" smtClean="0"/>
              <a:t>spare situation  before/after LS1</a:t>
            </a:r>
            <a:endParaRPr lang="de-D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Review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9BBCADDF-C6D9-C14C-883B-1CD09994D60D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69151" y="1556792"/>
            <a:ext cx="8612279" cy="4577720"/>
          </a:xfrm>
        </p:spPr>
        <p:txBody>
          <a:bodyPr>
            <a:normAutofit/>
          </a:bodyPr>
          <a:lstStyle/>
          <a:p>
            <a:r>
              <a:rPr lang="en-GB" dirty="0" smtClean="0"/>
              <a:t>New production of 16 + 4 TCTP</a:t>
            </a:r>
          </a:p>
          <a:p>
            <a:r>
              <a:rPr lang="en-GB" dirty="0" smtClean="0"/>
              <a:t>New production of 2 + 1 TCSP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New production of 2 + 1 TCAPD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  <a:p>
            <a:endParaRPr lang="en-GB" dirty="0"/>
          </a:p>
          <a:p>
            <a:endParaRPr lang="en-GB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476864"/>
              </p:ext>
            </p:extLst>
          </p:nvPr>
        </p:nvGraphicFramePr>
        <p:xfrm>
          <a:off x="1475656" y="3140968"/>
          <a:ext cx="5616625" cy="35737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8858"/>
                <a:gridCol w="916221"/>
                <a:gridCol w="610814"/>
                <a:gridCol w="916221"/>
                <a:gridCol w="610814"/>
                <a:gridCol w="1073697"/>
              </a:tblGrid>
              <a:tr h="504057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 err="1">
                          <a:effectLst/>
                        </a:rPr>
                        <a:t>Installed</a:t>
                      </a:r>
                      <a:r>
                        <a:rPr lang="fr-FR" sz="1600" u="none" strike="noStrike" dirty="0">
                          <a:effectLst/>
                        </a:rPr>
                        <a:t> 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Spare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Installed 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Spare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"recovered spares"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Collimator type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before LS1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after LS1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TCP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8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8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fr-FR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TCS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</a:rPr>
                        <a:t>32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4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30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4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2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TCSP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-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-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2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2683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</a:rPr>
                        <a:t>TCT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</a:rPr>
                        <a:t>30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14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TCTP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</a:rPr>
                        <a:t>-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 dirty="0">
                          <a:effectLst/>
                        </a:rPr>
                        <a:t>-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</a:rPr>
                        <a:t>16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</a:rPr>
                        <a:t>4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</a:rPr>
                        <a:t>16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TCLP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4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6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 smtClean="0">
                          <a:effectLst/>
                        </a:rPr>
                        <a:t>8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 smtClean="0">
                          <a:effectLst/>
                        </a:rPr>
                        <a:t>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TCLIA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2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2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TCTVB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4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i="1" u="none" strike="noStrike" dirty="0">
                          <a:effectLst/>
                        </a:rPr>
                        <a:t>0</a:t>
                      </a:r>
                      <a:endParaRPr lang="fr-FR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i="1" u="none" strike="noStrike" dirty="0">
                          <a:effectLst/>
                        </a:rPr>
                        <a:t>1</a:t>
                      </a:r>
                      <a:endParaRPr lang="fr-FR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i="1" u="none" strike="noStrike" dirty="0">
                          <a:effectLst/>
                        </a:rPr>
                        <a:t>4</a:t>
                      </a:r>
                      <a:endParaRPr lang="fr-FR" sz="16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TCDI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13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 dirty="0">
                          <a:effectLst/>
                        </a:rPr>
                        <a:t>13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3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u="none" strike="noStrike">
                          <a:effectLst/>
                        </a:rPr>
                        <a:t>TCDD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u="none" strike="noStrike">
                          <a:effectLst/>
                        </a:rPr>
                        <a:t>1</a:t>
                      </a:r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52028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u="none" strike="noStrike" dirty="0">
                          <a:effectLst/>
                        </a:rPr>
                        <a:t>Total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1" u="none" strike="noStrike" dirty="0">
                          <a:effectLst/>
                        </a:rPr>
                        <a:t>94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1" u="none" strike="noStrike" dirty="0">
                          <a:effectLst/>
                        </a:rPr>
                        <a:t>22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1" u="none" strike="noStrike" dirty="0">
                          <a:effectLst/>
                        </a:rPr>
                        <a:t>90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600" b="1" u="none" strike="noStrike" dirty="0">
                          <a:effectLst/>
                        </a:rPr>
                        <a:t>26</a:t>
                      </a:r>
                      <a:endParaRPr lang="fr-F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184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Precise measurement of collimator position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43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LVDTs are intrinsically precise, they accuracy depends only on electronics!</a:t>
            </a:r>
          </a:p>
          <a:p>
            <a:endParaRPr lang="en-GB" dirty="0" smtClean="0"/>
          </a:p>
          <a:p>
            <a:r>
              <a:rPr lang="en-GB" dirty="0" smtClean="0"/>
              <a:t>In laboratory we consistently have </a:t>
            </a:r>
            <a:r>
              <a:rPr lang="en-GB" dirty="0" err="1" smtClean="0"/>
              <a:t>accuracieis</a:t>
            </a:r>
            <a:r>
              <a:rPr lang="en-GB" dirty="0" smtClean="0"/>
              <a:t> </a:t>
            </a:r>
            <a:r>
              <a:rPr lang="en-GB" dirty="0" err="1" smtClean="0"/>
              <a:t>weel</a:t>
            </a:r>
            <a:r>
              <a:rPr lang="en-GB" dirty="0" smtClean="0"/>
              <a:t> below the </a:t>
            </a:r>
            <a:r>
              <a:rPr lang="en-GB" dirty="0" err="1" smtClean="0"/>
              <a:t>micrometer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In the tunnel, in normal conditions we get better than 5 </a:t>
            </a:r>
            <a:r>
              <a:rPr lang="en-GB" dirty="0" err="1" smtClean="0"/>
              <a:t>micrometer</a:t>
            </a:r>
            <a:r>
              <a:rPr lang="en-GB" dirty="0" smtClean="0"/>
              <a:t> accuracy (often also less than 1 </a:t>
            </a:r>
            <a:r>
              <a:rPr lang="en-GB" dirty="0" err="1" smtClean="0"/>
              <a:t>micrometer</a:t>
            </a:r>
            <a:r>
              <a:rPr lang="en-GB" dirty="0" smtClean="0"/>
              <a:t>). </a:t>
            </a:r>
          </a:p>
          <a:p>
            <a:endParaRPr lang="en-GB" dirty="0"/>
          </a:p>
          <a:p>
            <a:r>
              <a:rPr lang="en-GB" dirty="0" smtClean="0"/>
              <a:t>However, they have shown an unexpected sensitivity to slowly varying magnetic fields. </a:t>
            </a:r>
          </a:p>
          <a:p>
            <a:endParaRPr lang="en-GB" dirty="0"/>
          </a:p>
          <a:p>
            <a:r>
              <a:rPr lang="en-GB" dirty="0" smtClean="0"/>
              <a:t>Up to 200 </a:t>
            </a:r>
            <a:r>
              <a:rPr lang="en-GB" dirty="0" err="1" smtClean="0"/>
              <a:t>micrometer</a:t>
            </a:r>
            <a:r>
              <a:rPr lang="en-GB" dirty="0" smtClean="0"/>
              <a:t> drift measured during cycling of warm magnets. Partially mitigated by magnetic shielding (µ-metal).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2258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Interference on </a:t>
            </a:r>
            <a:r>
              <a:rPr lang="en-GB" dirty="0" smtClean="0"/>
              <a:t>LVDT (PhD A. Danisi)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44</a:t>
            </a:fld>
            <a:endParaRPr lang="fr-CH">
              <a:solidFill>
                <a:srgbClr val="464653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21489"/>
            <a:ext cx="6879784" cy="5159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388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Interference on LVDT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 dirty="0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45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 descr="C:\Programmi\Matlab\MATLAB.R2010a.X86.Portable\Workspace\LVDT_Test\IP3_Installation_Data_Analysis\Data\AfterChristmas2013\Plots\Figure_18-1-2013_10-00To11-33I2PS D.tif"/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80" t="3095" r="7036" b="4048"/>
          <a:stretch/>
        </p:blipFill>
        <p:spPr bwMode="auto">
          <a:xfrm>
            <a:off x="612119" y="1249651"/>
            <a:ext cx="3599841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 descr="C:\Programmi\Matlab\MATLAB.R2010a.X86.Portable\Workspace\LVDT_Test\IP3_Installation_Data_Analysis\Data\AfterChristmas2013\Plots\Figure_18-1-2013_10-00To11-33I2PS A.tif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62" t="2963" r="6947" b="4259"/>
          <a:stretch/>
        </p:blipFill>
        <p:spPr bwMode="auto">
          <a:xfrm>
            <a:off x="5148063" y="1249651"/>
            <a:ext cx="3456385" cy="27363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C:\Programmi\Matlab\MATLAB.R2010a.X86.Portable\Workspace\LVDT_Test\IP3_Installation_Data_Analysis\Data\AfterChristmas2013\Plots\Figure_18-1-2013_10-00To11-33I2PS Vertical.tif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" t="2406" r="7073" b="3518"/>
          <a:stretch/>
        </p:blipFill>
        <p:spPr bwMode="auto">
          <a:xfrm>
            <a:off x="612119" y="3985955"/>
            <a:ext cx="3599841" cy="27430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C:\Programmi\Matlab\MATLAB.R2010a.X86.Portable\Workspace\LVDT_Test\IP3_Installation_Data_Analysis\Data\AfterChristmas2013\Plots\Figure_18-1-2013_10-00To11-33I2PS C.tif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3" t="3333" r="6941" b="4074"/>
          <a:stretch/>
        </p:blipFill>
        <p:spPr bwMode="auto">
          <a:xfrm>
            <a:off x="5148064" y="3985955"/>
            <a:ext cx="3456384" cy="2707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19095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Conclusions  					(1/2)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Tackle the roller </a:t>
            </a:r>
            <a:r>
              <a:rPr lang="en-GB" smtClean="0"/>
              <a:t>screw problem </a:t>
            </a:r>
            <a:r>
              <a:rPr lang="en-GB" dirty="0" smtClean="0"/>
              <a:t>as first priority</a:t>
            </a:r>
          </a:p>
          <a:p>
            <a:r>
              <a:rPr lang="en-GB" dirty="0" smtClean="0"/>
              <a:t>Detect problems in early stages</a:t>
            </a:r>
          </a:p>
          <a:p>
            <a:r>
              <a:rPr lang="en-GB" dirty="0" smtClean="0"/>
              <a:t>Investigate on the capabilities of the TIM, the </a:t>
            </a:r>
            <a:r>
              <a:rPr lang="en-GB" dirty="0" err="1" smtClean="0"/>
              <a:t>Telemax</a:t>
            </a:r>
            <a:r>
              <a:rPr lang="en-GB" dirty="0" smtClean="0"/>
              <a:t> or similar</a:t>
            </a:r>
            <a:r>
              <a:rPr lang="en-GB" dirty="0"/>
              <a:t> </a:t>
            </a:r>
            <a:r>
              <a:rPr lang="en-GB" dirty="0" smtClean="0"/>
              <a:t>robots for inspections and interventions.</a:t>
            </a:r>
          </a:p>
          <a:p>
            <a:r>
              <a:rPr lang="en-GB" dirty="0" smtClean="0"/>
              <a:t>Reference sound recording of all collimators.</a:t>
            </a:r>
          </a:p>
          <a:p>
            <a:r>
              <a:rPr lang="en-GB" dirty="0" smtClean="0"/>
              <a:t>Improve the accessibility to the screw (cap) (Phase 2!)</a:t>
            </a:r>
          </a:p>
          <a:p>
            <a:r>
              <a:rPr lang="en-GB" dirty="0" smtClean="0"/>
              <a:t>A regular check during long breaks and shut-downs with re-lubrication of the screw.</a:t>
            </a:r>
          </a:p>
          <a:p>
            <a:r>
              <a:rPr lang="en-GB" dirty="0" smtClean="0"/>
              <a:t>Automatic motion cycles during LS1 (long period without regular motion cycles) to be planned.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Review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64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Conclusions 					(2/2)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Order enough spare roller screws for replacements</a:t>
            </a:r>
          </a:p>
          <a:p>
            <a:r>
              <a:rPr lang="en-GB" dirty="0" smtClean="0"/>
              <a:t>Work on improving the design/ phase 1 and 2 tables – search for other producers and screw types</a:t>
            </a:r>
          </a:p>
          <a:p>
            <a:r>
              <a:rPr lang="en-GB" dirty="0"/>
              <a:t>Systematic </a:t>
            </a:r>
            <a:r>
              <a:rPr lang="en-GB" dirty="0" smtClean="0"/>
              <a:t>reconditioning </a:t>
            </a:r>
            <a:r>
              <a:rPr lang="en-GB" dirty="0"/>
              <a:t>of replaced collimators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Reconsiders the spare situation (TCP!)</a:t>
            </a:r>
          </a:p>
          <a:p>
            <a:endParaRPr lang="en-GB" dirty="0"/>
          </a:p>
          <a:p>
            <a:r>
              <a:rPr lang="en-GB" dirty="0" smtClean="0"/>
              <a:t>Swap in the (near?) future from screw replacement to collimator replacement</a:t>
            </a:r>
          </a:p>
          <a:p>
            <a:r>
              <a:rPr lang="en-GB" dirty="0" smtClean="0"/>
              <a:t>Improve the remote operations for the inspection and the collimator exchange (vacuum connections, transport and handling)</a:t>
            </a:r>
          </a:p>
          <a:p>
            <a:r>
              <a:rPr lang="en-GB" dirty="0" smtClean="0"/>
              <a:t>Store (space) replaced collimators for future reconditioning</a:t>
            </a:r>
          </a:p>
          <a:p>
            <a:endParaRPr lang="en-GB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Review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37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Spare </a:t>
            </a:r>
            <a:r>
              <a:rPr lang="de-DE" dirty="0" err="1" smtClean="0"/>
              <a:t>slides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48</a:t>
            </a:fld>
            <a:endParaRPr lang="fr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99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Collimator</a:t>
            </a:r>
            <a:r>
              <a:rPr lang="de-DE" dirty="0"/>
              <a:t> </a:t>
            </a:r>
            <a:r>
              <a:rPr lang="de-DE" dirty="0" err="1"/>
              <a:t>roller</a:t>
            </a:r>
            <a:r>
              <a:rPr lang="de-DE" dirty="0"/>
              <a:t> </a:t>
            </a:r>
            <a:r>
              <a:rPr lang="de-DE" dirty="0" err="1"/>
              <a:t>screw</a:t>
            </a:r>
            <a:r>
              <a:rPr lang="de-DE" dirty="0"/>
              <a:t> </a:t>
            </a:r>
            <a:r>
              <a:rPr lang="de-DE" dirty="0" err="1"/>
              <a:t>replacement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de-DE" dirty="0" err="1" smtClean="0"/>
              <a:t>Elogbook</a:t>
            </a:r>
            <a:r>
              <a:rPr lang="de-DE" dirty="0" smtClean="0"/>
              <a:t> </a:t>
            </a:r>
            <a:r>
              <a:rPr lang="en-GB" dirty="0" smtClean="0"/>
              <a:t>22/04/2012 </a:t>
            </a:r>
            <a:r>
              <a:rPr lang="en-GB" dirty="0"/>
              <a:t>00:16:45 22/04/2012 00:46:43 </a:t>
            </a:r>
            <a:r>
              <a:rPr lang="en-GB" dirty="0" smtClean="0"/>
              <a:t>00:29:58</a:t>
            </a:r>
          </a:p>
          <a:p>
            <a:pPr lvl="1"/>
            <a:r>
              <a:rPr lang="en-GB" dirty="0" smtClean="0"/>
              <a:t>Collimator </a:t>
            </a:r>
            <a:r>
              <a:rPr lang="en-GB" dirty="0"/>
              <a:t>Hardware TCSG.5L3.B1 Collimator stuck; won't drive to injection settings. </a:t>
            </a:r>
            <a:r>
              <a:rPr lang="en-GB" dirty="0" smtClean="0"/>
              <a:t>- </a:t>
            </a:r>
            <a:r>
              <a:rPr lang="en-GB" dirty="0"/>
              <a:t>The TCSG.5L3.B1 failed to go correctly to injection settings after the collimator setup ( suspected problem with roller screw), and required piquet reset. Normally this collimator should not be included in the active set until the hardware problem is fixed.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Performance </a:t>
            </a:r>
            <a:r>
              <a:rPr lang="en-GB" dirty="0"/>
              <a:t>loss on axis B. First steps lost during the week end, recovery with simple resetting. </a:t>
            </a:r>
            <a:r>
              <a:rPr lang="en-GB" u="sng" dirty="0"/>
              <a:t>Within 3 days the situation was degrading a lot</a:t>
            </a:r>
            <a:r>
              <a:rPr lang="en-GB" dirty="0"/>
              <a:t>. The axis, and therefore the collimator had to be disabled in parking position after regularly loosing steps.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dirty="0"/>
              <a:t>This triggered a systematic sound check with the TIM in point 3. The noise profile off all 16 out of 18 collimators have been registered, a list of conspicuous collimators has been delivered for further inspection.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dirty="0"/>
              <a:t>In parallel, torque measurements have been performed on most of the collimators, in reducing the motor current until steps are lost.</a:t>
            </a:r>
          </a:p>
          <a:p>
            <a:r>
              <a:rPr lang="en-GB" dirty="0"/>
              <a:t>These values have been compared with original data taken during commissioning campaigns.</a:t>
            </a:r>
          </a:p>
          <a:p>
            <a:endParaRPr lang="en-GB" dirty="0"/>
          </a:p>
          <a:p>
            <a:r>
              <a:rPr lang="en-GB" dirty="0"/>
              <a:t>All suspicious collimators have been checked and validated for operation in situ.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Collimation Review 2013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50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Overall Design: the basics (TCSG)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Two independent long jaws (1200 mm)</a:t>
            </a:r>
          </a:p>
          <a:p>
            <a:r>
              <a:rPr lang="en-GB" dirty="0"/>
              <a:t>Very accurate precision and geometric stability</a:t>
            </a:r>
          </a:p>
          <a:p>
            <a:r>
              <a:rPr lang="en-GB" dirty="0"/>
              <a:t>Maximum positioning flexibility (adjustable jaws)</a:t>
            </a:r>
          </a:p>
          <a:p>
            <a:r>
              <a:rPr lang="en-GB" dirty="0"/>
              <a:t>Multiple azimuthal orientations (0º, 90º, 45º, 135º …)</a:t>
            </a:r>
          </a:p>
          <a:p>
            <a:r>
              <a:rPr lang="en-GB" dirty="0"/>
              <a:t>High absorbed heat loads</a:t>
            </a:r>
          </a:p>
          <a:p>
            <a:r>
              <a:rPr lang="en-GB" dirty="0"/>
              <a:t>High robustness in accident cases (450 </a:t>
            </a:r>
            <a:r>
              <a:rPr lang="en-GB" dirty="0" err="1"/>
              <a:t>GeV</a:t>
            </a:r>
            <a:r>
              <a:rPr lang="en-GB" dirty="0"/>
              <a:t> and 7 </a:t>
            </a:r>
            <a:r>
              <a:rPr lang="en-GB" dirty="0" err="1"/>
              <a:t>TeV</a:t>
            </a:r>
            <a:r>
              <a:rPr lang="en-GB" dirty="0"/>
              <a:t>)</a:t>
            </a:r>
          </a:p>
          <a:p>
            <a:r>
              <a:rPr lang="en-GB" dirty="0"/>
              <a:t>Jaw spare surface (5th axis)</a:t>
            </a:r>
          </a:p>
          <a:p>
            <a:r>
              <a:rPr lang="en-GB" dirty="0"/>
              <a:t>UH Vacuum compatibility (&lt; 5.10-7 Pa / &lt; 10-12 </a:t>
            </a:r>
            <a:r>
              <a:rPr lang="en-GB" dirty="0" err="1"/>
              <a:t>mbar.l</a:t>
            </a:r>
            <a:r>
              <a:rPr lang="en-GB" dirty="0"/>
              <a:t>/s.cm2)</a:t>
            </a:r>
          </a:p>
          <a:p>
            <a:r>
              <a:rPr lang="en-GB" dirty="0"/>
              <a:t>Low electrical resistivity and RF efficiency</a:t>
            </a:r>
          </a:p>
          <a:p>
            <a:r>
              <a:rPr lang="en-GB" dirty="0"/>
              <a:t>Auto-retraction from beam in case of motor failure</a:t>
            </a:r>
          </a:p>
          <a:p>
            <a:r>
              <a:rPr lang="en-GB" dirty="0"/>
              <a:t>Quick connection and disconnection</a:t>
            </a:r>
          </a:p>
          <a:p>
            <a:r>
              <a:rPr lang="en-GB" dirty="0"/>
              <a:t>Ease of handling and maintenance</a:t>
            </a:r>
          </a:p>
          <a:p>
            <a:r>
              <a:rPr lang="en-GB" dirty="0"/>
              <a:t>In-situ bake-out at 250ºC</a:t>
            </a:r>
          </a:p>
          <a:p>
            <a:r>
              <a:rPr lang="en-GB" dirty="0"/>
              <a:t>Limited space budget</a:t>
            </a:r>
          </a:p>
        </p:txBody>
      </p:sp>
    </p:spTree>
    <p:extLst>
      <p:ext uri="{BB962C8B-B14F-4D97-AF65-F5344CB8AC3E}">
        <p14:creationId xmlns:p14="http://schemas.microsoft.com/office/powerpoint/2010/main" val="376508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67544" y="286544"/>
            <a:ext cx="8371656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Effects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200" y="1066800"/>
            <a:ext cx="5638800" cy="1905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GB" sz="1600" dirty="0" smtClean="0"/>
              <a:t>First problem observed:</a:t>
            </a:r>
          </a:p>
          <a:p>
            <a:pPr>
              <a:buFont typeface="Wingdings" pitchFamily="2" charset="2"/>
              <a:buChar char="q"/>
            </a:pPr>
            <a:r>
              <a:rPr lang="en-GB" sz="1600" dirty="0" smtClean="0"/>
              <a:t>„TCDI 206“ effect (2006)</a:t>
            </a:r>
          </a:p>
          <a:p>
            <a:pPr lvl="1">
              <a:buFont typeface="Wingdings" pitchFamily="2" charset="2"/>
              <a:buChar char="q"/>
            </a:pPr>
            <a:r>
              <a:rPr lang="en-GB" sz="1400" dirty="0" smtClean="0"/>
              <a:t>Vertical orientation, cage moves out completely</a:t>
            </a:r>
          </a:p>
          <a:p>
            <a:pPr lvl="2">
              <a:buFont typeface="Wingdings" pitchFamily="2" charset="2"/>
              <a:buChar char="q"/>
            </a:pPr>
            <a:r>
              <a:rPr lang="en-GB" sz="1200" dirty="0" smtClean="0"/>
              <a:t>Origin of problem traced back to insufficient (abnormal) preload</a:t>
            </a:r>
          </a:p>
          <a:p>
            <a:pPr lvl="2">
              <a:buFont typeface="Wingdings" pitchFamily="2" charset="2"/>
              <a:buChar char="q"/>
            </a:pPr>
            <a:r>
              <a:rPr lang="en-GB" sz="1200" dirty="0" smtClean="0"/>
              <a:t>Revision of assembly procedure, adding of central pin, development of CERN tool to uniform preload.</a:t>
            </a:r>
          </a:p>
          <a:p>
            <a:pPr lvl="1">
              <a:buFont typeface="Wingdings" pitchFamily="2" charset="2"/>
              <a:buChar char="q"/>
            </a:pPr>
            <a:endParaRPr lang="en-GB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38800" y="545976"/>
            <a:ext cx="3352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152400" y="2636912"/>
            <a:ext cx="8915400" cy="36576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TCS 10“ effect (2006 production, control tests end of 2007)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Skew orientation, cage moves until end stop, stoke limitation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INOX cage problematic: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Soft material (Ni steel), marks on rollers, profile verification of roller spacing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Visit to SKF, Statement: Every imperfection in alignment (microns) will make the cage move out.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Re-machining at the SKF plant of two tables and the base plate did not solve the detected hard points. A change to an other cage form and material was discussed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Mono BT"/>
              </a:rPr>
              <a:t> rigid Al cage with same rollers.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Mono BT"/>
              </a:rPr>
              <a:t>Several tests with a few 100 cycles showed good results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Mono BT"/>
              </a:rPr>
              <a:t>CERCA assembly much more efficient with new cages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Mono BT"/>
              </a:rPr>
              <a:t>Every table not welded to the beam has been disassembled, pinned and remounted with Al cages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Other possible effects: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Torque increase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Wear</a:t>
            </a:r>
          </a:p>
          <a:p>
            <a:pPr marL="800100" lvl="1" indent="-34290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Hard points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50</a:t>
            </a:fld>
            <a:endParaRPr lang="fr-CH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4599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Rails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" y="2286000"/>
            <a:ext cx="8686800" cy="4419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2400" dirty="0" smtClean="0"/>
              <a:t>„Prototype“ effect:</a:t>
            </a:r>
            <a:br>
              <a:rPr lang="en-GB" sz="2400" dirty="0" smtClean="0"/>
            </a:br>
            <a:r>
              <a:rPr lang="en-GB" sz="2400" dirty="0" smtClean="0"/>
              <a:t>After damage, tables re-conditioned with 3 sides INOX roller cages, 1 table with Al cages: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i="1" dirty="0" smtClean="0"/>
              <a:t>Vertical: </a:t>
            </a:r>
            <a:r>
              <a:rPr lang="en-GB" sz="2000" i="1" dirty="0" smtClean="0">
                <a:sym typeface="SymbolMono BT"/>
              </a:rPr>
              <a:t> </a:t>
            </a:r>
            <a:r>
              <a:rPr lang="en-GB" sz="2000" i="1" dirty="0" smtClean="0"/>
              <a:t>300 cycles</a:t>
            </a:r>
            <a:br>
              <a:rPr lang="en-GB" sz="2000" i="1" dirty="0" smtClean="0"/>
            </a:br>
            <a:r>
              <a:rPr lang="en-GB" sz="2000" i="1" dirty="0" smtClean="0"/>
              <a:t>1 side (INOX) reaches end stops (lower left side)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i="1" dirty="0" smtClean="0"/>
              <a:t>Torque measurement: No significant increase detected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i="1" dirty="0" smtClean="0"/>
              <a:t>Test re-launched on upper jaw</a:t>
            </a:r>
            <a:br>
              <a:rPr lang="en-GB" sz="2000" i="1" dirty="0" smtClean="0"/>
            </a:br>
            <a:r>
              <a:rPr lang="en-GB" sz="2000" i="1" dirty="0" smtClean="0"/>
              <a:t>(1 side INOX, 1 side Al)</a:t>
            </a:r>
          </a:p>
          <a:p>
            <a:pPr lvl="1">
              <a:buFont typeface="Wingdings" pitchFamily="2" charset="2"/>
              <a:buChar char="Ø"/>
            </a:pPr>
            <a:r>
              <a:rPr lang="en-GB" sz="2000" i="1" dirty="0" smtClean="0"/>
              <a:t>Total of </a:t>
            </a:r>
            <a:r>
              <a:rPr lang="en-GB" sz="2000" i="1" dirty="0" smtClean="0">
                <a:sym typeface="SymbolMono BT"/>
              </a:rPr>
              <a:t> </a:t>
            </a:r>
            <a:r>
              <a:rPr lang="en-GB" sz="2000" i="1" dirty="0" smtClean="0"/>
              <a:t>3500 cycles:</a:t>
            </a:r>
            <a:br>
              <a:rPr lang="en-GB" sz="2000" i="1" dirty="0" smtClean="0"/>
            </a:br>
            <a:r>
              <a:rPr lang="en-GB" sz="2000" i="1" dirty="0" smtClean="0"/>
              <a:t>Al moved less than 1 mm</a:t>
            </a:r>
            <a:br>
              <a:rPr lang="en-GB" sz="2000" i="1" dirty="0" smtClean="0"/>
            </a:br>
            <a:r>
              <a:rPr lang="en-GB" sz="2000" i="1" dirty="0" smtClean="0"/>
              <a:t>INOX destroyed</a:t>
            </a:r>
            <a:endParaRPr lang="en-GB" sz="2000" i="1" dirty="0" smtClean="0">
              <a:sym typeface="SymbolMono BT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6600" y="381000"/>
            <a:ext cx="3068040" cy="22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Program Files\HOTALBUMMyBOX\Storage\POCKET\20080312\CIMG32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6426708" y="278892"/>
            <a:ext cx="2514600" cy="2414016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012159" y="2996952"/>
            <a:ext cx="285231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988496" y="4365104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srgbClr val="464653"/>
                </a:solidFill>
              </a:rPr>
              <a:t>Thursday,  30 May 2013</a:t>
            </a:r>
            <a:endParaRPr lang="fr-CH">
              <a:solidFill>
                <a:srgbClr val="464653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>
                <a:solidFill>
                  <a:srgbClr val="464653"/>
                </a:solidFill>
              </a:rPr>
              <a:pPr/>
              <a:t>51</a:t>
            </a:fld>
            <a:endParaRPr lang="fr-CH">
              <a:solidFill>
                <a:srgbClr val="464653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>
                <a:solidFill>
                  <a:srgbClr val="464653"/>
                </a:solidFill>
              </a:rPr>
              <a:t>LHC Collimation Review 2013</a:t>
            </a:r>
            <a:endParaRPr lang="fr-CH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17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Next tests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219200"/>
            <a:ext cx="7315200" cy="4876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GB" dirty="0" smtClean="0"/>
          </a:p>
          <a:p>
            <a:pPr>
              <a:buFont typeface="Wingdings" pitchFamily="2" charset="2"/>
              <a:buChar char="q"/>
            </a:pPr>
            <a:r>
              <a:rPr lang="en-GB" sz="3800" dirty="0" smtClean="0"/>
              <a:t>Vertical collimator first series (TCS 003, 2 years of LHC tunnel)</a:t>
            </a:r>
          </a:p>
          <a:p>
            <a:pPr lvl="1">
              <a:buFont typeface="Wingdings" pitchFamily="2" charset="2"/>
              <a:buChar char="q"/>
            </a:pPr>
            <a:r>
              <a:rPr lang="en-GB" sz="3400" dirty="0" smtClean="0"/>
              <a:t>Torque measurement, Cycle 1000 times, torque measurement etc....</a:t>
            </a:r>
          </a:p>
          <a:p>
            <a:pPr lvl="1">
              <a:buFont typeface="Wingdings" pitchFamily="2" charset="2"/>
              <a:buChar char="q"/>
            </a:pPr>
            <a:endParaRPr lang="en-GB" dirty="0" smtClean="0"/>
          </a:p>
          <a:p>
            <a:pPr>
              <a:buFont typeface="Wingdings" pitchFamily="2" charset="2"/>
              <a:buChar char="q"/>
            </a:pPr>
            <a:r>
              <a:rPr lang="en-GB" sz="3800" dirty="0" smtClean="0"/>
              <a:t>Vertical collimator (TCS or TCP with Al cages)</a:t>
            </a:r>
          </a:p>
          <a:p>
            <a:pPr lvl="1">
              <a:buFont typeface="Wingdings" pitchFamily="2" charset="2"/>
              <a:buChar char="q"/>
            </a:pPr>
            <a:r>
              <a:rPr lang="en-GB" dirty="0" smtClean="0"/>
              <a:t>Torque measurement, Cycle 1000 times, torque measurement etc....</a:t>
            </a:r>
            <a:br>
              <a:rPr lang="en-GB" dirty="0" smtClean="0"/>
            </a:br>
            <a:endParaRPr lang="en-GB" dirty="0" smtClean="0"/>
          </a:p>
          <a:p>
            <a:pPr>
              <a:buFont typeface="Wingdings" pitchFamily="2" charset="2"/>
              <a:buChar char="q"/>
            </a:pPr>
            <a:r>
              <a:rPr lang="en-GB" sz="3800" dirty="0" smtClean="0"/>
              <a:t>Re-launch Prototype?</a:t>
            </a:r>
          </a:p>
          <a:p>
            <a:pPr lvl="1">
              <a:buFont typeface="Wingdings" pitchFamily="2" charset="2"/>
              <a:buChar char="q"/>
            </a:pPr>
            <a:r>
              <a:rPr lang="en-GB" sz="3400" dirty="0" smtClean="0"/>
              <a:t>What conditions</a:t>
            </a:r>
            <a:br>
              <a:rPr lang="en-GB" sz="3400" dirty="0" smtClean="0"/>
            </a:br>
            <a:endParaRPr lang="en-GB" sz="3400" dirty="0" smtClean="0"/>
          </a:p>
          <a:p>
            <a:pPr>
              <a:buFont typeface="Wingdings" pitchFamily="2" charset="2"/>
              <a:buChar char="q"/>
            </a:pPr>
            <a:r>
              <a:rPr lang="en-GB" sz="3800" dirty="0" smtClean="0"/>
              <a:t>Prepare improvement on existing collimators (installed or surface)</a:t>
            </a:r>
          </a:p>
          <a:p>
            <a:pPr>
              <a:buFont typeface="Wingdings" pitchFamily="2" charset="2"/>
              <a:buChar char="q"/>
            </a:pP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52</a:t>
            </a:fld>
            <a:endParaRPr lang="fr-CH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6432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Intermediate solution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35280" cy="4937760"/>
          </a:xfrm>
        </p:spPr>
        <p:txBody>
          <a:bodyPr>
            <a:normAutofit/>
          </a:bodyPr>
          <a:lstStyle/>
          <a:p>
            <a:r>
              <a:rPr lang="en-GB" dirty="0" smtClean="0"/>
              <a:t>Equip critical orientations (skew and vertical) with “hook”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Summer effort with MME to install the hooks in the tunnel!</a:t>
            </a:r>
            <a:endParaRPr lang="fr-CH" dirty="0"/>
          </a:p>
        </p:txBody>
      </p:sp>
      <p:pic>
        <p:nvPicPr>
          <p:cNvPr id="65538" name="Picture 2" descr="G:\Workspaces\s\sperroll_WS\Photos_divers\Public\a trier\P10301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805" y="1772816"/>
            <a:ext cx="8204651" cy="3528392"/>
          </a:xfrm>
          <a:prstGeom prst="rect">
            <a:avLst/>
          </a:prstGeom>
          <a:noFill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Thursday,  30 May 2013</a:t>
            </a:r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B3631-8648-4607-B6EF-B5F8B84ACCD5}" type="slidenum">
              <a:rPr lang="fr-CH" smtClean="0"/>
              <a:pPr/>
              <a:t>53</a:t>
            </a:fld>
            <a:endParaRPr lang="fr-CH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smtClean="0"/>
              <a:t>LHC Collimation Review 2013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5093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ULL VIEW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615" t="750" r="9404" b="750"/>
          <a:stretch>
            <a:fillRect/>
          </a:stretch>
        </p:blipFill>
        <p:spPr>
          <a:xfrm>
            <a:off x="107504" y="1340768"/>
            <a:ext cx="6157192" cy="5104219"/>
          </a:xfrm>
          <a:prstGeom prst="rect">
            <a:avLst/>
          </a:prstGeom>
        </p:spPr>
      </p:pic>
      <p:sp>
        <p:nvSpPr>
          <p:cNvPr id="39940" name="AutoShape 4"/>
          <p:cNvSpPr>
            <a:spLocks/>
          </p:cNvSpPr>
          <p:nvPr/>
        </p:nvSpPr>
        <p:spPr bwMode="auto">
          <a:xfrm>
            <a:off x="3131840" y="6063679"/>
            <a:ext cx="2520280" cy="338554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7481"/>
              <a:gd name="adj5" fmla="val -178519"/>
              <a:gd name="adj6" fmla="val -30144"/>
            </a:avLst>
          </a:prstGeom>
          <a:solidFill>
            <a:schemeClr val="accent1"/>
          </a:solidFill>
          <a:ln w="25400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36000" rIns="3600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1600" b="0" dirty="0" smtClean="0">
                <a:solidFill>
                  <a:srgbClr val="003366"/>
                </a:solidFill>
                <a:effectLst/>
                <a:latin typeface="Arial" charset="0"/>
              </a:rPr>
              <a:t>Actuation system</a:t>
            </a:r>
            <a:endParaRPr lang="en-US" sz="1400" b="0" dirty="0"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39941" name="AutoShape 5"/>
          <p:cNvSpPr>
            <a:spLocks/>
          </p:cNvSpPr>
          <p:nvPr/>
        </p:nvSpPr>
        <p:spPr bwMode="auto">
          <a:xfrm>
            <a:off x="6084168" y="1844824"/>
            <a:ext cx="2376264" cy="338554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7148"/>
              <a:gd name="adj5" fmla="val 114031"/>
              <a:gd name="adj6" fmla="val -58686"/>
            </a:avLst>
          </a:prstGeom>
          <a:solidFill>
            <a:schemeClr val="accent1"/>
          </a:solidFill>
          <a:ln w="25400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r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1600" b="0" dirty="0" smtClean="0">
                <a:solidFill>
                  <a:srgbClr val="003366"/>
                </a:solidFill>
                <a:effectLst/>
                <a:latin typeface="Arial" charset="0"/>
              </a:rPr>
              <a:t>RF contact system</a:t>
            </a:r>
            <a:endParaRPr lang="en-US" sz="1600" b="0" dirty="0"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39943" name="AutoShape 7"/>
          <p:cNvSpPr>
            <a:spLocks/>
          </p:cNvSpPr>
          <p:nvPr/>
        </p:nvSpPr>
        <p:spPr bwMode="auto">
          <a:xfrm>
            <a:off x="5724129" y="2636912"/>
            <a:ext cx="2448272" cy="338554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6572"/>
              <a:gd name="adj5" fmla="val 145691"/>
              <a:gd name="adj6" fmla="val -80396"/>
            </a:avLst>
          </a:prstGeom>
          <a:solidFill>
            <a:schemeClr val="accent1"/>
          </a:solidFill>
          <a:ln w="25400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r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1600" b="0" dirty="0" smtClean="0">
                <a:solidFill>
                  <a:srgbClr val="003366"/>
                </a:solidFill>
                <a:effectLst/>
                <a:latin typeface="Arial" charset="0"/>
              </a:rPr>
              <a:t>Jaw Assembly</a:t>
            </a:r>
            <a:endParaRPr lang="en-US" sz="1600" b="0" dirty="0"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331641" y="692695"/>
            <a:ext cx="7812000" cy="54000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180000" tIns="46038" rIns="92075" bIns="46038" anchor="ctr" anchorCtr="0">
            <a:noAutofit/>
          </a:bodyPr>
          <a:lstStyle/>
          <a:p>
            <a:pPr algn="l">
              <a:spcBef>
                <a:spcPct val="0"/>
              </a:spcBef>
            </a:pPr>
            <a:r>
              <a:rPr lang="it-IT" sz="2400" b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Collimator Main subsystems</a:t>
            </a:r>
            <a:endParaRPr lang="en-US" sz="2400" b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AutoShape 7"/>
          <p:cNvSpPr>
            <a:spLocks/>
          </p:cNvSpPr>
          <p:nvPr/>
        </p:nvSpPr>
        <p:spPr bwMode="auto">
          <a:xfrm>
            <a:off x="3419872" y="5373216"/>
            <a:ext cx="2448272" cy="338554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6572"/>
              <a:gd name="adj5" fmla="val -312899"/>
              <a:gd name="adj6" fmla="val -66390"/>
            </a:avLst>
          </a:prstGeom>
          <a:solidFill>
            <a:schemeClr val="accent1"/>
          </a:solidFill>
          <a:ln w="25400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r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1600" b="0" dirty="0" smtClean="0">
                <a:solidFill>
                  <a:srgbClr val="003366"/>
                </a:solidFill>
                <a:effectLst/>
                <a:latin typeface="Arial" charset="0"/>
              </a:rPr>
              <a:t>Cooling system</a:t>
            </a:r>
            <a:endParaRPr lang="en-US" sz="1600" b="0" dirty="0"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13" name="AutoShape 7"/>
          <p:cNvSpPr>
            <a:spLocks/>
          </p:cNvSpPr>
          <p:nvPr/>
        </p:nvSpPr>
        <p:spPr bwMode="auto">
          <a:xfrm>
            <a:off x="6156176" y="4149080"/>
            <a:ext cx="2448272" cy="338554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6572"/>
              <a:gd name="adj5" fmla="val -110332"/>
              <a:gd name="adj6" fmla="val -99070"/>
            </a:avLst>
          </a:prstGeom>
          <a:solidFill>
            <a:schemeClr val="accent1"/>
          </a:solidFill>
          <a:ln w="25400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 lIns="0" r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1600" b="0" dirty="0" smtClean="0">
                <a:solidFill>
                  <a:srgbClr val="003366"/>
                </a:solidFill>
                <a:effectLst/>
                <a:latin typeface="Arial" charset="0"/>
              </a:rPr>
              <a:t>Vacuum Vessel</a:t>
            </a:r>
            <a:endParaRPr lang="en-US" sz="1600" b="0" dirty="0"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93750" y="0"/>
            <a:ext cx="8350250" cy="692696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2D478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Overall Design</a:t>
            </a:r>
            <a:endParaRPr kumimoji="0" lang="it-IT" sz="3200" b="1" i="0" u="none" strike="noStrike" kern="0" cap="none" spc="0" normalizeH="0" baseline="0" noProof="0" dirty="0">
              <a:ln>
                <a:noFill/>
              </a:ln>
              <a:solidFill>
                <a:srgbClr val="2D478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45972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nimBg="1"/>
      <p:bldP spid="39941" grpId="0" animBg="1"/>
      <p:bldP spid="39943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T0082420MQ_wv(TCSwSupport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850" y="682625"/>
            <a:ext cx="3732213" cy="741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0" y="4178300"/>
            <a:ext cx="1406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it-IT" sz="1800">
                <a:solidFill>
                  <a:srgbClr val="FF0000"/>
                </a:solidFill>
                <a:effectLst/>
              </a:rPr>
              <a:t>Beam axis</a:t>
            </a:r>
          </a:p>
        </p:txBody>
      </p:sp>
      <p:sp>
        <p:nvSpPr>
          <p:cNvPr id="35846" name="AutoShape 6"/>
          <p:cNvSpPr>
            <a:spLocks/>
          </p:cNvSpPr>
          <p:nvPr/>
        </p:nvSpPr>
        <p:spPr bwMode="auto">
          <a:xfrm>
            <a:off x="5886450" y="1851025"/>
            <a:ext cx="1584325" cy="847725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24250"/>
              <a:gd name="adj5" fmla="val 70787"/>
              <a:gd name="adj6" fmla="val -88778"/>
            </a:avLst>
          </a:prstGeom>
          <a:solidFill>
            <a:schemeClr val="accent1"/>
          </a:solidFill>
          <a:ln w="25400" algn="ctr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lIns="36000" rIns="3600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2400" b="0">
                <a:solidFill>
                  <a:srgbClr val="003366"/>
                </a:solidFill>
                <a:effectLst/>
                <a:latin typeface="Arial" charset="0"/>
              </a:rPr>
              <a:t>Collimator assembly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6084888" y="958850"/>
            <a:ext cx="2860675" cy="641350"/>
          </a:xfrm>
          <a:prstGeom prst="rect">
            <a:avLst/>
          </a:prstGeom>
          <a:solidFill>
            <a:schemeClr val="accent1"/>
          </a:solidFill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36000" rIns="36000" anchorCtr="1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 sz="1800">
                <a:solidFill>
                  <a:srgbClr val="003366"/>
                </a:solidFill>
                <a:effectLst/>
              </a:rPr>
              <a:t>Overall length: 1480mm</a:t>
            </a:r>
          </a:p>
          <a:p>
            <a:pPr algn="r" eaLnBrk="0" hangingPunct="0">
              <a:spcBef>
                <a:spcPct val="0"/>
              </a:spcBef>
            </a:pPr>
            <a:r>
              <a:rPr lang="en-US" sz="1800">
                <a:solidFill>
                  <a:srgbClr val="003366"/>
                </a:solidFill>
                <a:effectLst/>
              </a:rPr>
              <a:t>Tank width: 260mm</a:t>
            </a:r>
          </a:p>
        </p:txBody>
      </p:sp>
      <p:sp>
        <p:nvSpPr>
          <p:cNvPr id="35848" name="AutoShape 8"/>
          <p:cNvSpPr>
            <a:spLocks/>
          </p:cNvSpPr>
          <p:nvPr/>
        </p:nvSpPr>
        <p:spPr bwMode="auto">
          <a:xfrm>
            <a:off x="5402263" y="4476750"/>
            <a:ext cx="3373437" cy="170180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0681"/>
              <a:gd name="adj5" fmla="val 1519"/>
              <a:gd name="adj6" fmla="val -61412"/>
            </a:avLst>
          </a:prstGeom>
          <a:solidFill>
            <a:schemeClr val="accent1"/>
          </a:solidFill>
          <a:ln w="25400" algn="ctr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lIns="0" r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2400" b="0">
                <a:solidFill>
                  <a:srgbClr val="003366"/>
                </a:solidFill>
                <a:effectLst/>
                <a:latin typeface="Arial" charset="0"/>
              </a:rPr>
              <a:t>Plug-in system </a:t>
            </a:r>
          </a:p>
          <a:p>
            <a:pPr eaLnBrk="0" hangingPunct="0">
              <a:spcBef>
                <a:spcPct val="0"/>
              </a:spcBef>
            </a:pPr>
            <a:r>
              <a:rPr lang="it-IT" b="0">
                <a:solidFill>
                  <a:srgbClr val="003366"/>
                </a:solidFill>
                <a:effectLst/>
              </a:rPr>
              <a:t>allowing to quickly connect mechanically, hydraulically and electrically the collimator to the base support</a:t>
            </a:r>
            <a:endParaRPr lang="en-US" sz="2400" b="0">
              <a:solidFill>
                <a:srgbClr val="003366"/>
              </a:solidFill>
              <a:effectLst/>
              <a:latin typeface="Arial" charset="0"/>
            </a:endParaRPr>
          </a:p>
        </p:txBody>
      </p:sp>
      <p:sp>
        <p:nvSpPr>
          <p:cNvPr id="35849" name="AutoShape 9"/>
          <p:cNvSpPr>
            <a:spLocks/>
          </p:cNvSpPr>
          <p:nvPr/>
        </p:nvSpPr>
        <p:spPr bwMode="auto">
          <a:xfrm>
            <a:off x="5853113" y="2960688"/>
            <a:ext cx="1930400" cy="121285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657"/>
              <a:gd name="adj5" fmla="val 32593"/>
              <a:gd name="adj6" fmla="val -114394"/>
            </a:avLst>
          </a:prstGeom>
          <a:solidFill>
            <a:schemeClr val="accent1"/>
          </a:solidFill>
          <a:ln w="25400" algn="ctr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lIns="36000" rIns="3600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sz="2400" b="0">
                <a:solidFill>
                  <a:srgbClr val="003366"/>
                </a:solidFill>
                <a:effectLst/>
                <a:latin typeface="Arial" charset="0"/>
              </a:rPr>
              <a:t>Adjustable  Stand (horizontal)</a:t>
            </a:r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 rot="19800000">
            <a:off x="534988" y="1069975"/>
            <a:ext cx="4630737" cy="2390775"/>
          </a:xfrm>
          <a:prstGeom prst="ellipse">
            <a:avLst/>
          </a:prstGeom>
          <a:noFill/>
          <a:ln w="28575" algn="ctr">
            <a:solidFill>
              <a:srgbClr val="00008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H="1">
            <a:off x="420688" y="3467100"/>
            <a:ext cx="1119187" cy="6588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 flipH="1">
            <a:off x="438150" y="3570288"/>
            <a:ext cx="927100" cy="54927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triangle" w="sm" len="med"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1112838" y="3376613"/>
            <a:ext cx="974725" cy="2174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>
            <a:off x="1538288" y="2921000"/>
            <a:ext cx="0" cy="1103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793750" y="0"/>
            <a:ext cx="8350250" cy="692696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2D478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Overall Design</a:t>
            </a:r>
            <a:endParaRPr kumimoji="0" lang="it-IT" sz="3200" b="1" i="0" u="none" strike="noStrike" kern="0" cap="none" spc="0" normalizeH="0" baseline="0" noProof="0" dirty="0">
              <a:ln>
                <a:noFill/>
              </a:ln>
              <a:solidFill>
                <a:srgbClr val="2D478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7657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animBg="1"/>
      <p:bldP spid="35848" grpId="0" animBg="1"/>
      <p:bldP spid="3584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T0092163MQ_wv(InstalledAssy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58913"/>
            <a:ext cx="9072563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224790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33797" name="AutoShape 5"/>
          <p:cNvSpPr>
            <a:spLocks/>
          </p:cNvSpPr>
          <p:nvPr/>
        </p:nvSpPr>
        <p:spPr bwMode="auto">
          <a:xfrm>
            <a:off x="5492750" y="2611438"/>
            <a:ext cx="2341563" cy="727075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06981"/>
              <a:gd name="adj5" fmla="val 330130"/>
              <a:gd name="adj6" fmla="val 119051"/>
            </a:avLst>
          </a:prstGeom>
          <a:solidFill>
            <a:schemeClr val="accent1"/>
          </a:solidFill>
          <a:ln w="25400" algn="ctr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36000" rIns="3600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b="0">
                <a:solidFill>
                  <a:srgbClr val="003366"/>
                </a:solidFill>
                <a:effectLst/>
                <a:latin typeface="Arial" charset="0"/>
              </a:rPr>
              <a:t>Collimator </a:t>
            </a:r>
          </a:p>
          <a:p>
            <a:pPr eaLnBrk="0" hangingPunct="0">
              <a:spcBef>
                <a:spcPct val="0"/>
              </a:spcBef>
            </a:pPr>
            <a:r>
              <a:rPr lang="en-US" b="0">
                <a:solidFill>
                  <a:srgbClr val="003366"/>
                </a:solidFill>
                <a:effectLst/>
                <a:latin typeface="Arial" charset="0"/>
              </a:rPr>
              <a:t>Tank (water cooled)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5694363" y="985838"/>
            <a:ext cx="3449637" cy="701675"/>
          </a:xfrm>
          <a:prstGeom prst="rect">
            <a:avLst/>
          </a:prstGeom>
          <a:solidFill>
            <a:schemeClr val="accent1"/>
          </a:solidFill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36000" rIns="36000" anchorCtr="1">
            <a:spAutoFit/>
          </a:bodyPr>
          <a:lstStyle/>
          <a:p>
            <a:pPr algn="r" eaLnBrk="0" hangingPunct="0">
              <a:spcBef>
                <a:spcPct val="0"/>
              </a:spcBef>
            </a:pPr>
            <a:r>
              <a:rPr lang="en-US">
                <a:solidFill>
                  <a:srgbClr val="003366"/>
                </a:solidFill>
                <a:effectLst/>
              </a:rPr>
              <a:t>Collimator general layout</a:t>
            </a:r>
          </a:p>
          <a:p>
            <a:pPr algn="r" eaLnBrk="0" hangingPunct="0">
              <a:spcBef>
                <a:spcPct val="0"/>
              </a:spcBef>
            </a:pPr>
            <a:r>
              <a:rPr lang="en-US">
                <a:solidFill>
                  <a:srgbClr val="003366"/>
                </a:solidFill>
                <a:effectLst/>
              </a:rPr>
              <a:t>(vertical and skew shown)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1544638" y="1316038"/>
            <a:ext cx="1581150" cy="727075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08134"/>
              <a:gd name="adj5" fmla="val 120088"/>
              <a:gd name="adj6" fmla="val 136949"/>
            </a:avLst>
          </a:prstGeom>
          <a:solidFill>
            <a:schemeClr val="accent1"/>
          </a:solidFill>
          <a:ln w="25400" algn="ctr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36000" rIns="3600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b="0">
                <a:solidFill>
                  <a:srgbClr val="003366"/>
                </a:solidFill>
                <a:effectLst/>
                <a:latin typeface="Arial" charset="0"/>
              </a:rPr>
              <a:t>Water </a:t>
            </a:r>
          </a:p>
          <a:p>
            <a:pPr eaLnBrk="0" hangingPunct="0">
              <a:spcBef>
                <a:spcPct val="0"/>
              </a:spcBef>
            </a:pPr>
            <a:r>
              <a:rPr lang="en-US" b="0">
                <a:solidFill>
                  <a:srgbClr val="003366"/>
                </a:solidFill>
                <a:effectLst/>
                <a:latin typeface="Arial" charset="0"/>
              </a:rPr>
              <a:t>Connections 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5330825" y="1752600"/>
            <a:ext cx="3090863" cy="727075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8014"/>
              <a:gd name="adj5" fmla="val 248690"/>
              <a:gd name="adj6" fmla="val -24037"/>
            </a:avLst>
          </a:prstGeom>
          <a:solidFill>
            <a:schemeClr val="accent1"/>
          </a:solidFill>
          <a:ln w="25400" algn="ctr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36000" rIns="3600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b="0">
                <a:solidFill>
                  <a:srgbClr val="003366"/>
                </a:solidFill>
                <a:effectLst/>
                <a:latin typeface="Arial" charset="0"/>
              </a:rPr>
              <a:t>Vacuum pumping</a:t>
            </a:r>
          </a:p>
          <a:p>
            <a:pPr eaLnBrk="0" hangingPunct="0">
              <a:spcBef>
                <a:spcPct val="0"/>
              </a:spcBef>
            </a:pPr>
            <a:r>
              <a:rPr lang="en-US" b="0">
                <a:solidFill>
                  <a:srgbClr val="003366"/>
                </a:solidFill>
                <a:effectLst/>
                <a:latin typeface="Arial" charset="0"/>
              </a:rPr>
              <a:t>Modules (</a:t>
            </a:r>
            <a:r>
              <a:rPr lang="en-US" sz="1600" b="0">
                <a:solidFill>
                  <a:srgbClr val="003366"/>
                </a:solidFill>
                <a:effectLst/>
                <a:latin typeface="Arial" charset="0"/>
              </a:rPr>
              <a:t>TS-MME &amp; AT-VAC</a:t>
            </a:r>
            <a:r>
              <a:rPr lang="en-US" b="0">
                <a:solidFill>
                  <a:srgbClr val="003366"/>
                </a:solidFill>
                <a:effectLst/>
                <a:latin typeface="Arial" charset="0"/>
              </a:rPr>
              <a:t>)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5273675" y="5954713"/>
            <a:ext cx="620713" cy="422275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60102"/>
              <a:gd name="adj5" fmla="val -94361"/>
              <a:gd name="adj6" fmla="val 225065"/>
            </a:avLst>
          </a:prstGeom>
          <a:solidFill>
            <a:schemeClr val="accent1"/>
          </a:solidFill>
          <a:ln w="25400" algn="ctr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36000" rIns="3600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b="0">
                <a:solidFill>
                  <a:srgbClr val="003366"/>
                </a:solidFill>
                <a:effectLst/>
                <a:latin typeface="Arial" charset="0"/>
              </a:rPr>
              <a:t>BLM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3509963" y="5446713"/>
            <a:ext cx="973137" cy="422275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23653"/>
              <a:gd name="adj5" fmla="val -262782"/>
              <a:gd name="adj6" fmla="val 226264"/>
            </a:avLst>
          </a:prstGeom>
          <a:solidFill>
            <a:schemeClr val="accent1"/>
          </a:solidFill>
          <a:ln w="25400" algn="ctr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36000" rIns="3600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b="0">
                <a:solidFill>
                  <a:srgbClr val="003366"/>
                </a:solidFill>
                <a:effectLst/>
                <a:latin typeface="Arial" charset="0"/>
              </a:rPr>
              <a:t>Beam 2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1008063" y="4951413"/>
            <a:ext cx="2046287" cy="727075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27153"/>
              <a:gd name="adj5" fmla="val -160917"/>
              <a:gd name="adj6" fmla="val 192319"/>
            </a:avLst>
          </a:prstGeom>
          <a:solidFill>
            <a:schemeClr val="accent1"/>
          </a:solidFill>
          <a:ln w="25400" algn="ctr">
            <a:solidFill>
              <a:srgbClr val="000099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lIns="36000" rIns="3600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b="0">
                <a:solidFill>
                  <a:srgbClr val="003366"/>
                </a:solidFill>
                <a:effectLst/>
                <a:latin typeface="Arial" charset="0"/>
              </a:rPr>
              <a:t>Quick connection</a:t>
            </a:r>
          </a:p>
          <a:p>
            <a:pPr eaLnBrk="0" hangingPunct="0">
              <a:spcBef>
                <a:spcPct val="0"/>
              </a:spcBef>
            </a:pPr>
            <a:r>
              <a:rPr lang="en-US" b="0">
                <a:solidFill>
                  <a:srgbClr val="003366"/>
                </a:solidFill>
                <a:effectLst/>
                <a:latin typeface="Arial" charset="0"/>
              </a:rPr>
              <a:t>flanges</a:t>
            </a: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93750" y="0"/>
            <a:ext cx="8350250" cy="692696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2D478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Overall Design</a:t>
            </a:r>
            <a:endParaRPr kumimoji="0" lang="it-IT" sz="3200" b="1" i="0" u="none" strike="noStrike" kern="0" cap="none" spc="0" normalizeH="0" baseline="0" noProof="0" dirty="0">
              <a:ln>
                <a:noFill/>
              </a:ln>
              <a:solidFill>
                <a:srgbClr val="2D478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6621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9" grpId="0" animBg="1"/>
      <p:bldP spid="33800" grpId="0" animBg="1"/>
      <p:bldP spid="33802" grpId="0" animBg="1"/>
      <p:bldP spid="3380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Overall Design: Motors and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collimators are equipped with</a:t>
            </a:r>
          </a:p>
          <a:p>
            <a:pPr lvl="1"/>
            <a:r>
              <a:rPr lang="en-US" dirty="0" smtClean="0"/>
              <a:t>4 stepping motors (5</a:t>
            </a:r>
            <a:r>
              <a:rPr lang="en-US" baseline="30000" dirty="0" smtClean="0"/>
              <a:t>th</a:t>
            </a:r>
            <a:r>
              <a:rPr lang="en-US" dirty="0" smtClean="0"/>
              <a:t> axis not relevant for this analysis)</a:t>
            </a:r>
          </a:p>
          <a:p>
            <a:pPr lvl="1"/>
            <a:r>
              <a:rPr lang="en-US" dirty="0" smtClean="0"/>
              <a:t>4 Resolvers</a:t>
            </a:r>
          </a:p>
          <a:p>
            <a:pPr lvl="2"/>
            <a:r>
              <a:rPr lang="en-US" dirty="0" smtClean="0"/>
              <a:t>1 for each motor</a:t>
            </a:r>
          </a:p>
          <a:p>
            <a:pPr lvl="1"/>
            <a:r>
              <a:rPr lang="en-US" dirty="0" smtClean="0"/>
              <a:t>6 LVDTs</a:t>
            </a:r>
          </a:p>
          <a:p>
            <a:pPr lvl="2"/>
            <a:r>
              <a:rPr lang="en-US" dirty="0" smtClean="0"/>
              <a:t>1 for each axis (LU, LD, RU, RD)</a:t>
            </a:r>
          </a:p>
          <a:p>
            <a:pPr lvl="2"/>
            <a:r>
              <a:rPr lang="en-US" dirty="0" smtClean="0"/>
              <a:t>1 for each gap (GU, GD)</a:t>
            </a:r>
          </a:p>
          <a:p>
            <a:pPr lvl="1"/>
            <a:r>
              <a:rPr lang="en-US" dirty="0" smtClean="0"/>
              <a:t>Switches for in/out </a:t>
            </a:r>
            <a:r>
              <a:rPr lang="en-US" dirty="0" err="1" smtClean="0"/>
              <a:t>anticollision</a:t>
            </a:r>
            <a:r>
              <a:rPr lang="en-US" dirty="0" smtClean="0"/>
              <a:t>…</a:t>
            </a:r>
          </a:p>
          <a:p>
            <a:pPr lvl="2"/>
            <a:endParaRPr lang="en-US" dirty="0"/>
          </a:p>
        </p:txBody>
      </p:sp>
      <p:sp>
        <p:nvSpPr>
          <p:cNvPr id="85" name="Content Placeholder 8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endParaRPr lang="en-GB" dirty="0"/>
          </a:p>
        </p:txBody>
      </p:sp>
      <p:grpSp>
        <p:nvGrpSpPr>
          <p:cNvPr id="86" name="Group 8"/>
          <p:cNvGrpSpPr>
            <a:grpSpLocks/>
          </p:cNvGrpSpPr>
          <p:nvPr/>
        </p:nvGrpSpPr>
        <p:grpSpPr bwMode="auto">
          <a:xfrm>
            <a:off x="4788024" y="1628800"/>
            <a:ext cx="4005139" cy="2889225"/>
            <a:chOff x="304800" y="1036638"/>
            <a:chExt cx="7127876" cy="5388795"/>
          </a:xfrm>
        </p:grpSpPr>
        <p:sp>
          <p:nvSpPr>
            <p:cNvPr id="87" name="Rectangle 2"/>
            <p:cNvSpPr>
              <a:spLocks noChangeArrowheads="1"/>
            </p:cNvSpPr>
            <p:nvPr/>
          </p:nvSpPr>
          <p:spPr bwMode="auto">
            <a:xfrm>
              <a:off x="914400" y="4876800"/>
              <a:ext cx="5562600" cy="152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88" name="Freeform 3"/>
            <p:cNvSpPr>
              <a:spLocks/>
            </p:cNvSpPr>
            <p:nvPr/>
          </p:nvSpPr>
          <p:spPr bwMode="auto">
            <a:xfrm>
              <a:off x="2292350" y="1681163"/>
              <a:ext cx="2841625" cy="2027237"/>
            </a:xfrm>
            <a:custGeom>
              <a:avLst/>
              <a:gdLst>
                <a:gd name="T0" fmla="*/ 0 w 1790"/>
                <a:gd name="T1" fmla="*/ 0 h 1277"/>
                <a:gd name="T2" fmla="*/ 6 w 1790"/>
                <a:gd name="T3" fmla="*/ 1002 h 1277"/>
                <a:gd name="T4" fmla="*/ 200 w 1790"/>
                <a:gd name="T5" fmla="*/ 1008 h 1277"/>
                <a:gd name="T6" fmla="*/ 275 w 1790"/>
                <a:gd name="T7" fmla="*/ 1271 h 1277"/>
                <a:gd name="T8" fmla="*/ 776 w 1790"/>
                <a:gd name="T9" fmla="*/ 1277 h 1277"/>
                <a:gd name="T10" fmla="*/ 707 w 1790"/>
                <a:gd name="T11" fmla="*/ 1027 h 1277"/>
                <a:gd name="T12" fmla="*/ 738 w 1790"/>
                <a:gd name="T13" fmla="*/ 1008 h 1277"/>
                <a:gd name="T14" fmla="*/ 1083 w 1790"/>
                <a:gd name="T15" fmla="*/ 1008 h 1277"/>
                <a:gd name="T16" fmla="*/ 1039 w 1790"/>
                <a:gd name="T17" fmla="*/ 1271 h 1277"/>
                <a:gd name="T18" fmla="*/ 1540 w 1790"/>
                <a:gd name="T19" fmla="*/ 1271 h 1277"/>
                <a:gd name="T20" fmla="*/ 1577 w 1790"/>
                <a:gd name="T21" fmla="*/ 1008 h 1277"/>
                <a:gd name="T22" fmla="*/ 1790 w 1790"/>
                <a:gd name="T23" fmla="*/ 1008 h 1277"/>
                <a:gd name="T24" fmla="*/ 1790 w 1790"/>
                <a:gd name="T25" fmla="*/ 0 h 1277"/>
                <a:gd name="T26" fmla="*/ 0 w 1790"/>
                <a:gd name="T27" fmla="*/ 0 h 127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790"/>
                <a:gd name="T43" fmla="*/ 0 h 1277"/>
                <a:gd name="T44" fmla="*/ 1790 w 1790"/>
                <a:gd name="T45" fmla="*/ 1277 h 127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790" h="1277">
                  <a:moveTo>
                    <a:pt x="0" y="0"/>
                  </a:moveTo>
                  <a:lnTo>
                    <a:pt x="6" y="1002"/>
                  </a:lnTo>
                  <a:lnTo>
                    <a:pt x="200" y="1008"/>
                  </a:lnTo>
                  <a:lnTo>
                    <a:pt x="275" y="1271"/>
                  </a:lnTo>
                  <a:lnTo>
                    <a:pt x="776" y="1277"/>
                  </a:lnTo>
                  <a:lnTo>
                    <a:pt x="707" y="1027"/>
                  </a:lnTo>
                  <a:lnTo>
                    <a:pt x="738" y="1008"/>
                  </a:lnTo>
                  <a:lnTo>
                    <a:pt x="1083" y="1008"/>
                  </a:lnTo>
                  <a:lnTo>
                    <a:pt x="1039" y="1271"/>
                  </a:lnTo>
                  <a:lnTo>
                    <a:pt x="1540" y="1271"/>
                  </a:lnTo>
                  <a:lnTo>
                    <a:pt x="1577" y="1008"/>
                  </a:lnTo>
                  <a:lnTo>
                    <a:pt x="1790" y="1008"/>
                  </a:lnTo>
                  <a:lnTo>
                    <a:pt x="179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89" name="Rectangle 4"/>
            <p:cNvSpPr>
              <a:spLocks noChangeArrowheads="1"/>
            </p:cNvSpPr>
            <p:nvPr/>
          </p:nvSpPr>
          <p:spPr bwMode="auto">
            <a:xfrm>
              <a:off x="5200650" y="3886200"/>
              <a:ext cx="1276350" cy="9906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0" name="Rectangle 5"/>
            <p:cNvSpPr>
              <a:spLocks noChangeArrowheads="1"/>
            </p:cNvSpPr>
            <p:nvPr/>
          </p:nvSpPr>
          <p:spPr bwMode="auto">
            <a:xfrm>
              <a:off x="914400" y="3886200"/>
              <a:ext cx="1295400" cy="9906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 sz="700"/>
            </a:p>
          </p:txBody>
        </p:sp>
        <p:sp>
          <p:nvSpPr>
            <p:cNvPr id="91" name="Rectangle 6"/>
            <p:cNvSpPr>
              <a:spLocks noChangeArrowheads="1"/>
            </p:cNvSpPr>
            <p:nvPr/>
          </p:nvSpPr>
          <p:spPr bwMode="auto">
            <a:xfrm>
              <a:off x="2838450" y="1824038"/>
              <a:ext cx="685800" cy="12954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2" name="Rectangle 7"/>
            <p:cNvSpPr>
              <a:spLocks noChangeArrowheads="1"/>
            </p:cNvSpPr>
            <p:nvPr/>
          </p:nvSpPr>
          <p:spPr bwMode="auto">
            <a:xfrm>
              <a:off x="3981450" y="1824038"/>
              <a:ext cx="685800" cy="12954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3" name="Text Box 8"/>
            <p:cNvSpPr txBox="1">
              <a:spLocks noChangeArrowheads="1"/>
            </p:cNvSpPr>
            <p:nvPr/>
          </p:nvSpPr>
          <p:spPr bwMode="auto">
            <a:xfrm>
              <a:off x="2379846" y="1036638"/>
              <a:ext cx="2680005" cy="426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800">
                  <a:effectLst>
                    <a:outerShdw blurRad="38100" dist="38100" dir="2700000" algn="tl">
                      <a:srgbClr val="DDDDDD"/>
                    </a:outerShdw>
                  </a:effectLst>
                  <a:ea typeface="+mn-ea"/>
                </a:rPr>
                <a:t>Side view at one end</a:t>
              </a:r>
            </a:p>
          </p:txBody>
        </p:sp>
        <p:sp>
          <p:nvSpPr>
            <p:cNvPr id="94" name="Rectangle 9"/>
            <p:cNvSpPr>
              <a:spLocks noChangeArrowheads="1"/>
            </p:cNvSpPr>
            <p:nvPr/>
          </p:nvSpPr>
          <p:spPr bwMode="auto">
            <a:xfrm>
              <a:off x="3095625" y="3119438"/>
              <a:ext cx="152400" cy="14478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5" name="Rectangle 10"/>
            <p:cNvSpPr>
              <a:spLocks noChangeArrowheads="1"/>
            </p:cNvSpPr>
            <p:nvPr/>
          </p:nvSpPr>
          <p:spPr bwMode="auto">
            <a:xfrm>
              <a:off x="4257675" y="3119438"/>
              <a:ext cx="152400" cy="14478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6" name="Rectangle 11"/>
            <p:cNvSpPr>
              <a:spLocks noChangeArrowheads="1"/>
            </p:cNvSpPr>
            <p:nvPr/>
          </p:nvSpPr>
          <p:spPr bwMode="auto">
            <a:xfrm>
              <a:off x="2228850" y="1595438"/>
              <a:ext cx="2971800" cy="76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7" name="Rectangle 12"/>
            <p:cNvSpPr>
              <a:spLocks noChangeArrowheads="1"/>
            </p:cNvSpPr>
            <p:nvPr/>
          </p:nvSpPr>
          <p:spPr bwMode="auto">
            <a:xfrm>
              <a:off x="2228850" y="1595438"/>
              <a:ext cx="76200" cy="1752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8" name="Rectangle 13"/>
            <p:cNvSpPr>
              <a:spLocks noChangeArrowheads="1"/>
            </p:cNvSpPr>
            <p:nvPr/>
          </p:nvSpPr>
          <p:spPr bwMode="auto">
            <a:xfrm>
              <a:off x="5124450" y="1595438"/>
              <a:ext cx="76200" cy="17526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99" name="Rectangle 14"/>
            <p:cNvSpPr>
              <a:spLocks noChangeArrowheads="1"/>
            </p:cNvSpPr>
            <p:nvPr/>
          </p:nvSpPr>
          <p:spPr bwMode="auto">
            <a:xfrm>
              <a:off x="4819650" y="3271838"/>
              <a:ext cx="381000" cy="76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0" name="Rectangle 15"/>
            <p:cNvSpPr>
              <a:spLocks noChangeArrowheads="1"/>
            </p:cNvSpPr>
            <p:nvPr/>
          </p:nvSpPr>
          <p:spPr bwMode="auto">
            <a:xfrm>
              <a:off x="2228850" y="3271838"/>
              <a:ext cx="381000" cy="76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1" name="Rectangle 16"/>
            <p:cNvSpPr>
              <a:spLocks noChangeArrowheads="1"/>
            </p:cNvSpPr>
            <p:nvPr/>
          </p:nvSpPr>
          <p:spPr bwMode="auto">
            <a:xfrm>
              <a:off x="3448050" y="3271838"/>
              <a:ext cx="533400" cy="7620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2" name="Rectangle 17"/>
            <p:cNvSpPr>
              <a:spLocks noChangeArrowheads="1"/>
            </p:cNvSpPr>
            <p:nvPr/>
          </p:nvSpPr>
          <p:spPr bwMode="auto">
            <a:xfrm>
              <a:off x="1466850" y="4110038"/>
              <a:ext cx="762000" cy="45720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3" name="Rectangle 18"/>
            <p:cNvSpPr>
              <a:spLocks noChangeArrowheads="1"/>
            </p:cNvSpPr>
            <p:nvPr/>
          </p:nvSpPr>
          <p:spPr bwMode="auto">
            <a:xfrm>
              <a:off x="5197475" y="4110038"/>
              <a:ext cx="762000" cy="45720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4" name="Rectangle 19"/>
            <p:cNvSpPr>
              <a:spLocks noChangeArrowheads="1"/>
            </p:cNvSpPr>
            <p:nvPr/>
          </p:nvSpPr>
          <p:spPr bwMode="auto">
            <a:xfrm>
              <a:off x="3295650" y="1900238"/>
              <a:ext cx="228600" cy="114300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5" name="Rectangle 20"/>
            <p:cNvSpPr>
              <a:spLocks noChangeArrowheads="1"/>
            </p:cNvSpPr>
            <p:nvPr/>
          </p:nvSpPr>
          <p:spPr bwMode="auto">
            <a:xfrm>
              <a:off x="3997325" y="1900238"/>
              <a:ext cx="228600" cy="1143000"/>
            </a:xfrm>
            <a:prstGeom prst="rect">
              <a:avLst/>
            </a:pr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6" name="Line 21"/>
            <p:cNvSpPr>
              <a:spLocks noChangeShapeType="1"/>
            </p:cNvSpPr>
            <p:nvPr/>
          </p:nvSpPr>
          <p:spPr bwMode="auto">
            <a:xfrm>
              <a:off x="3219450" y="4157663"/>
              <a:ext cx="1066800" cy="0"/>
            </a:xfrm>
            <a:prstGeom prst="line">
              <a:avLst/>
            </a:prstGeom>
            <a:noFill/>
            <a:ln w="57150">
              <a:solidFill>
                <a:srgbClr val="99FF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7" name="Rectangle 22"/>
            <p:cNvSpPr>
              <a:spLocks noChangeArrowheads="1"/>
            </p:cNvSpPr>
            <p:nvPr/>
          </p:nvSpPr>
          <p:spPr bwMode="auto">
            <a:xfrm>
              <a:off x="2228850" y="4262438"/>
              <a:ext cx="914400" cy="15240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8" name="Rectangle 23"/>
            <p:cNvSpPr>
              <a:spLocks noChangeArrowheads="1"/>
            </p:cNvSpPr>
            <p:nvPr/>
          </p:nvSpPr>
          <p:spPr bwMode="auto">
            <a:xfrm>
              <a:off x="4362450" y="4262438"/>
              <a:ext cx="838200" cy="15240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09" name="Line 24"/>
            <p:cNvSpPr>
              <a:spLocks noChangeShapeType="1"/>
            </p:cNvSpPr>
            <p:nvPr/>
          </p:nvSpPr>
          <p:spPr bwMode="auto">
            <a:xfrm>
              <a:off x="2746375" y="4795838"/>
              <a:ext cx="838200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0" name="Line 25"/>
            <p:cNvSpPr>
              <a:spLocks noChangeShapeType="1"/>
            </p:cNvSpPr>
            <p:nvPr/>
          </p:nvSpPr>
          <p:spPr bwMode="auto">
            <a:xfrm>
              <a:off x="3829050" y="4795838"/>
              <a:ext cx="838200" cy="0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1" name="Text Box 26"/>
            <p:cNvSpPr txBox="1">
              <a:spLocks noChangeArrowheads="1"/>
            </p:cNvSpPr>
            <p:nvPr/>
          </p:nvSpPr>
          <p:spPr bwMode="auto">
            <a:xfrm>
              <a:off x="1409701" y="4124326"/>
              <a:ext cx="819150" cy="607628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700"/>
                <a:t>Motor</a:t>
              </a:r>
            </a:p>
          </p:txBody>
        </p:sp>
        <p:sp>
          <p:nvSpPr>
            <p:cNvPr id="112" name="Text Box 27"/>
            <p:cNvSpPr txBox="1">
              <a:spLocks noChangeArrowheads="1"/>
            </p:cNvSpPr>
            <p:nvPr/>
          </p:nvSpPr>
          <p:spPr bwMode="auto">
            <a:xfrm>
              <a:off x="5165726" y="4124326"/>
              <a:ext cx="854075" cy="3949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700"/>
                <a:t>Motor</a:t>
              </a:r>
            </a:p>
          </p:txBody>
        </p:sp>
        <p:sp>
          <p:nvSpPr>
            <p:cNvPr id="113" name="Rectangle 28"/>
            <p:cNvSpPr>
              <a:spLocks noChangeArrowheads="1"/>
            </p:cNvSpPr>
            <p:nvPr/>
          </p:nvSpPr>
          <p:spPr bwMode="auto">
            <a:xfrm>
              <a:off x="1085850" y="4110038"/>
              <a:ext cx="381000" cy="457200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14" name="Rectangle 29"/>
            <p:cNvSpPr>
              <a:spLocks noChangeArrowheads="1"/>
            </p:cNvSpPr>
            <p:nvPr/>
          </p:nvSpPr>
          <p:spPr bwMode="auto">
            <a:xfrm>
              <a:off x="5959475" y="4110038"/>
              <a:ext cx="381000" cy="457200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15" name="Rectangle 30"/>
            <p:cNvSpPr>
              <a:spLocks noChangeArrowheads="1"/>
            </p:cNvSpPr>
            <p:nvPr/>
          </p:nvSpPr>
          <p:spPr bwMode="auto">
            <a:xfrm>
              <a:off x="3295650" y="2433638"/>
              <a:ext cx="762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 sz="700"/>
            </a:p>
          </p:txBody>
        </p:sp>
        <p:sp>
          <p:nvSpPr>
            <p:cNvPr id="116" name="Rectangle 31"/>
            <p:cNvSpPr>
              <a:spLocks noChangeArrowheads="1"/>
            </p:cNvSpPr>
            <p:nvPr/>
          </p:nvSpPr>
          <p:spPr bwMode="auto">
            <a:xfrm>
              <a:off x="4133850" y="2433638"/>
              <a:ext cx="762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 sz="700"/>
            </a:p>
          </p:txBody>
        </p:sp>
        <p:sp>
          <p:nvSpPr>
            <p:cNvPr id="117" name="Freeform 32"/>
            <p:cNvSpPr>
              <a:spLocks/>
            </p:cNvSpPr>
            <p:nvPr/>
          </p:nvSpPr>
          <p:spPr bwMode="auto">
            <a:xfrm>
              <a:off x="4181475" y="2465388"/>
              <a:ext cx="2632075" cy="1292225"/>
            </a:xfrm>
            <a:custGeom>
              <a:avLst/>
              <a:gdLst>
                <a:gd name="T0" fmla="*/ 0 w 1658"/>
                <a:gd name="T1" fmla="*/ 0 h 814"/>
                <a:gd name="T2" fmla="*/ 336 w 1658"/>
                <a:gd name="T3" fmla="*/ 48 h 814"/>
                <a:gd name="T4" fmla="*/ 432 w 1658"/>
                <a:gd name="T5" fmla="*/ 192 h 814"/>
                <a:gd name="T6" fmla="*/ 384 w 1658"/>
                <a:gd name="T7" fmla="*/ 336 h 814"/>
                <a:gd name="T8" fmla="*/ 336 w 1658"/>
                <a:gd name="T9" fmla="*/ 576 h 814"/>
                <a:gd name="T10" fmla="*/ 384 w 1658"/>
                <a:gd name="T11" fmla="*/ 720 h 814"/>
                <a:gd name="T12" fmla="*/ 480 w 1658"/>
                <a:gd name="T13" fmla="*/ 768 h 814"/>
                <a:gd name="T14" fmla="*/ 864 w 1658"/>
                <a:gd name="T15" fmla="*/ 768 h 814"/>
                <a:gd name="T16" fmla="*/ 1152 w 1658"/>
                <a:gd name="T17" fmla="*/ 768 h 814"/>
                <a:gd name="T18" fmla="*/ 1453 w 1658"/>
                <a:gd name="T19" fmla="*/ 493 h 814"/>
                <a:gd name="T20" fmla="*/ 1658 w 1658"/>
                <a:gd name="T21" fmla="*/ 240 h 8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58"/>
                <a:gd name="T34" fmla="*/ 0 h 814"/>
                <a:gd name="T35" fmla="*/ 1658 w 1658"/>
                <a:gd name="T36" fmla="*/ 814 h 8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58" h="814">
                  <a:moveTo>
                    <a:pt x="0" y="0"/>
                  </a:moveTo>
                  <a:cubicBezTo>
                    <a:pt x="132" y="8"/>
                    <a:pt x="264" y="16"/>
                    <a:pt x="336" y="48"/>
                  </a:cubicBezTo>
                  <a:cubicBezTo>
                    <a:pt x="408" y="80"/>
                    <a:pt x="424" y="144"/>
                    <a:pt x="432" y="192"/>
                  </a:cubicBezTo>
                  <a:cubicBezTo>
                    <a:pt x="440" y="240"/>
                    <a:pt x="400" y="272"/>
                    <a:pt x="384" y="336"/>
                  </a:cubicBezTo>
                  <a:cubicBezTo>
                    <a:pt x="368" y="400"/>
                    <a:pt x="336" y="512"/>
                    <a:pt x="336" y="576"/>
                  </a:cubicBezTo>
                  <a:cubicBezTo>
                    <a:pt x="336" y="640"/>
                    <a:pt x="360" y="688"/>
                    <a:pt x="384" y="720"/>
                  </a:cubicBezTo>
                  <a:cubicBezTo>
                    <a:pt x="408" y="752"/>
                    <a:pt x="400" y="760"/>
                    <a:pt x="480" y="768"/>
                  </a:cubicBezTo>
                  <a:cubicBezTo>
                    <a:pt x="560" y="776"/>
                    <a:pt x="752" y="768"/>
                    <a:pt x="864" y="768"/>
                  </a:cubicBezTo>
                  <a:cubicBezTo>
                    <a:pt x="976" y="768"/>
                    <a:pt x="1054" y="814"/>
                    <a:pt x="1152" y="768"/>
                  </a:cubicBezTo>
                  <a:cubicBezTo>
                    <a:pt x="1250" y="722"/>
                    <a:pt x="1369" y="581"/>
                    <a:pt x="1453" y="493"/>
                  </a:cubicBezTo>
                  <a:cubicBezTo>
                    <a:pt x="1537" y="405"/>
                    <a:pt x="1615" y="293"/>
                    <a:pt x="1658" y="240"/>
                  </a:cubicBezTo>
                </a:path>
              </a:pathLst>
            </a:custGeom>
            <a:noFill/>
            <a:ln w="28575">
              <a:solidFill>
                <a:srgbClr val="66FF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118" name="Text Box 33"/>
            <p:cNvSpPr txBox="1">
              <a:spLocks noChangeArrowheads="1"/>
            </p:cNvSpPr>
            <p:nvPr/>
          </p:nvSpPr>
          <p:spPr bwMode="auto">
            <a:xfrm>
              <a:off x="5445397" y="2566442"/>
              <a:ext cx="1987279" cy="332293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Temperature sensors</a:t>
              </a:r>
            </a:p>
          </p:txBody>
        </p:sp>
        <p:sp>
          <p:nvSpPr>
            <p:cNvPr id="119" name="Rectangle 34"/>
            <p:cNvSpPr>
              <a:spLocks noChangeArrowheads="1"/>
            </p:cNvSpPr>
            <p:nvPr/>
          </p:nvSpPr>
          <p:spPr bwMode="auto">
            <a:xfrm>
              <a:off x="3568700" y="4081463"/>
              <a:ext cx="304800" cy="152400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20" name="Freeform 35"/>
            <p:cNvSpPr>
              <a:spLocks/>
            </p:cNvSpPr>
            <p:nvPr/>
          </p:nvSpPr>
          <p:spPr bwMode="auto">
            <a:xfrm>
              <a:off x="3600450" y="4222750"/>
              <a:ext cx="1295400" cy="1258888"/>
            </a:xfrm>
            <a:custGeom>
              <a:avLst/>
              <a:gdLst>
                <a:gd name="T0" fmla="*/ 48 w 816"/>
                <a:gd name="T1" fmla="*/ 0 h 912"/>
                <a:gd name="T2" fmla="*/ 0 w 816"/>
                <a:gd name="T3" fmla="*/ 240 h 912"/>
                <a:gd name="T4" fmla="*/ 48 w 816"/>
                <a:gd name="T5" fmla="*/ 624 h 912"/>
                <a:gd name="T6" fmla="*/ 144 w 816"/>
                <a:gd name="T7" fmla="*/ 864 h 912"/>
                <a:gd name="T8" fmla="*/ 432 w 816"/>
                <a:gd name="T9" fmla="*/ 864 h 912"/>
                <a:gd name="T10" fmla="*/ 624 w 816"/>
                <a:gd name="T11" fmla="*/ 864 h 912"/>
                <a:gd name="T12" fmla="*/ 816 w 816"/>
                <a:gd name="T13" fmla="*/ 912 h 9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16"/>
                <a:gd name="T22" fmla="*/ 0 h 912"/>
                <a:gd name="T23" fmla="*/ 816 w 816"/>
                <a:gd name="T24" fmla="*/ 912 h 9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16" h="912">
                  <a:moveTo>
                    <a:pt x="48" y="0"/>
                  </a:moveTo>
                  <a:cubicBezTo>
                    <a:pt x="24" y="68"/>
                    <a:pt x="0" y="136"/>
                    <a:pt x="0" y="240"/>
                  </a:cubicBezTo>
                  <a:cubicBezTo>
                    <a:pt x="0" y="344"/>
                    <a:pt x="24" y="520"/>
                    <a:pt x="48" y="624"/>
                  </a:cubicBezTo>
                  <a:cubicBezTo>
                    <a:pt x="72" y="728"/>
                    <a:pt x="80" y="824"/>
                    <a:pt x="144" y="864"/>
                  </a:cubicBezTo>
                  <a:cubicBezTo>
                    <a:pt x="208" y="904"/>
                    <a:pt x="352" y="864"/>
                    <a:pt x="432" y="864"/>
                  </a:cubicBezTo>
                  <a:cubicBezTo>
                    <a:pt x="512" y="864"/>
                    <a:pt x="560" y="856"/>
                    <a:pt x="624" y="864"/>
                  </a:cubicBezTo>
                  <a:cubicBezTo>
                    <a:pt x="688" y="872"/>
                    <a:pt x="752" y="892"/>
                    <a:pt x="816" y="912"/>
                  </a:cubicBezTo>
                </a:path>
              </a:pathLst>
            </a:custGeom>
            <a:noFill/>
            <a:ln w="28575">
              <a:solidFill>
                <a:srgbClr val="66FF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121" name="Text Box 36"/>
            <p:cNvSpPr txBox="1">
              <a:spLocks noChangeArrowheads="1"/>
            </p:cNvSpPr>
            <p:nvPr/>
          </p:nvSpPr>
          <p:spPr bwMode="auto">
            <a:xfrm>
              <a:off x="3056900" y="5334507"/>
              <a:ext cx="1896378" cy="332293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Gap opening (LVDT)</a:t>
              </a:r>
            </a:p>
          </p:txBody>
        </p:sp>
        <p:sp>
          <p:nvSpPr>
            <p:cNvPr id="122" name="Line 37"/>
            <p:cNvSpPr>
              <a:spLocks noChangeShapeType="1"/>
            </p:cNvSpPr>
            <p:nvPr/>
          </p:nvSpPr>
          <p:spPr bwMode="auto">
            <a:xfrm>
              <a:off x="2228850" y="4005263"/>
              <a:ext cx="854075" cy="0"/>
            </a:xfrm>
            <a:prstGeom prst="line">
              <a:avLst/>
            </a:prstGeom>
            <a:noFill/>
            <a:ln w="57150">
              <a:solidFill>
                <a:srgbClr val="99FF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3" name="Rectangle 38"/>
            <p:cNvSpPr>
              <a:spLocks noChangeArrowheads="1"/>
            </p:cNvSpPr>
            <p:nvPr/>
          </p:nvSpPr>
          <p:spPr bwMode="auto">
            <a:xfrm>
              <a:off x="2533650" y="3929063"/>
              <a:ext cx="304800" cy="152400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24" name="Freeform 39"/>
            <p:cNvSpPr>
              <a:spLocks/>
            </p:cNvSpPr>
            <p:nvPr/>
          </p:nvSpPr>
          <p:spPr bwMode="auto">
            <a:xfrm>
              <a:off x="1758950" y="4083050"/>
              <a:ext cx="927100" cy="1817688"/>
            </a:xfrm>
            <a:custGeom>
              <a:avLst/>
              <a:gdLst>
                <a:gd name="T0" fmla="*/ 576 w 584"/>
                <a:gd name="T1" fmla="*/ 0 h 1320"/>
                <a:gd name="T2" fmla="*/ 576 w 584"/>
                <a:gd name="T3" fmla="*/ 144 h 1320"/>
                <a:gd name="T4" fmla="*/ 528 w 584"/>
                <a:gd name="T5" fmla="*/ 336 h 1320"/>
                <a:gd name="T6" fmla="*/ 528 w 584"/>
                <a:gd name="T7" fmla="*/ 720 h 1320"/>
                <a:gd name="T8" fmla="*/ 528 w 584"/>
                <a:gd name="T9" fmla="*/ 1008 h 1320"/>
                <a:gd name="T10" fmla="*/ 480 w 584"/>
                <a:gd name="T11" fmla="*/ 1152 h 1320"/>
                <a:gd name="T12" fmla="*/ 192 w 584"/>
                <a:gd name="T13" fmla="*/ 1296 h 1320"/>
                <a:gd name="T14" fmla="*/ 0 w 584"/>
                <a:gd name="T15" fmla="*/ 1296 h 13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4"/>
                <a:gd name="T25" fmla="*/ 0 h 1320"/>
                <a:gd name="T26" fmla="*/ 584 w 584"/>
                <a:gd name="T27" fmla="*/ 1320 h 13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4" h="1320">
                  <a:moveTo>
                    <a:pt x="576" y="0"/>
                  </a:moveTo>
                  <a:cubicBezTo>
                    <a:pt x="580" y="44"/>
                    <a:pt x="584" y="88"/>
                    <a:pt x="576" y="144"/>
                  </a:cubicBezTo>
                  <a:cubicBezTo>
                    <a:pt x="568" y="200"/>
                    <a:pt x="536" y="240"/>
                    <a:pt x="528" y="336"/>
                  </a:cubicBezTo>
                  <a:cubicBezTo>
                    <a:pt x="520" y="432"/>
                    <a:pt x="528" y="608"/>
                    <a:pt x="528" y="720"/>
                  </a:cubicBezTo>
                  <a:cubicBezTo>
                    <a:pt x="528" y="832"/>
                    <a:pt x="536" y="936"/>
                    <a:pt x="528" y="1008"/>
                  </a:cubicBezTo>
                  <a:cubicBezTo>
                    <a:pt x="520" y="1080"/>
                    <a:pt x="536" y="1104"/>
                    <a:pt x="480" y="1152"/>
                  </a:cubicBezTo>
                  <a:cubicBezTo>
                    <a:pt x="424" y="1200"/>
                    <a:pt x="272" y="1272"/>
                    <a:pt x="192" y="1296"/>
                  </a:cubicBezTo>
                  <a:cubicBezTo>
                    <a:pt x="112" y="1320"/>
                    <a:pt x="56" y="1308"/>
                    <a:pt x="0" y="1296"/>
                  </a:cubicBezTo>
                </a:path>
              </a:pathLst>
            </a:custGeom>
            <a:noFill/>
            <a:ln w="28575">
              <a:solidFill>
                <a:srgbClr val="66FF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125" name="Text Box 40"/>
            <p:cNvSpPr txBox="1">
              <a:spLocks noChangeArrowheads="1"/>
            </p:cNvSpPr>
            <p:nvPr/>
          </p:nvSpPr>
          <p:spPr bwMode="auto">
            <a:xfrm>
              <a:off x="1467702" y="5867431"/>
              <a:ext cx="1893244" cy="335429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Gap position (LVDT)</a:t>
              </a:r>
            </a:p>
          </p:txBody>
        </p:sp>
        <p:sp>
          <p:nvSpPr>
            <p:cNvPr id="126" name="Freeform 41"/>
            <p:cNvSpPr>
              <a:spLocks/>
            </p:cNvSpPr>
            <p:nvPr/>
          </p:nvSpPr>
          <p:spPr bwMode="auto">
            <a:xfrm>
              <a:off x="704850" y="4567238"/>
              <a:ext cx="609600" cy="1219200"/>
            </a:xfrm>
            <a:custGeom>
              <a:avLst/>
              <a:gdLst>
                <a:gd name="T0" fmla="*/ 384 w 384"/>
                <a:gd name="T1" fmla="*/ 0 h 768"/>
                <a:gd name="T2" fmla="*/ 288 w 384"/>
                <a:gd name="T3" fmla="*/ 96 h 768"/>
                <a:gd name="T4" fmla="*/ 240 w 384"/>
                <a:gd name="T5" fmla="*/ 336 h 768"/>
                <a:gd name="T6" fmla="*/ 144 w 384"/>
                <a:gd name="T7" fmla="*/ 672 h 768"/>
                <a:gd name="T8" fmla="*/ 0 w 384"/>
                <a:gd name="T9" fmla="*/ 768 h 7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4"/>
                <a:gd name="T16" fmla="*/ 0 h 768"/>
                <a:gd name="T17" fmla="*/ 384 w 384"/>
                <a:gd name="T18" fmla="*/ 768 h 7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4" h="768">
                  <a:moveTo>
                    <a:pt x="384" y="0"/>
                  </a:moveTo>
                  <a:cubicBezTo>
                    <a:pt x="348" y="20"/>
                    <a:pt x="312" y="40"/>
                    <a:pt x="288" y="96"/>
                  </a:cubicBezTo>
                  <a:cubicBezTo>
                    <a:pt x="264" y="152"/>
                    <a:pt x="264" y="240"/>
                    <a:pt x="240" y="336"/>
                  </a:cubicBezTo>
                  <a:cubicBezTo>
                    <a:pt x="216" y="432"/>
                    <a:pt x="184" y="600"/>
                    <a:pt x="144" y="672"/>
                  </a:cubicBezTo>
                  <a:cubicBezTo>
                    <a:pt x="104" y="744"/>
                    <a:pt x="52" y="756"/>
                    <a:pt x="0" y="768"/>
                  </a:cubicBezTo>
                </a:path>
              </a:pathLst>
            </a:custGeom>
            <a:noFill/>
            <a:ln w="28575">
              <a:solidFill>
                <a:srgbClr val="66FF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127" name="Text Box 42"/>
            <p:cNvSpPr txBox="1">
              <a:spLocks noChangeArrowheads="1"/>
            </p:cNvSpPr>
            <p:nvPr/>
          </p:nvSpPr>
          <p:spPr bwMode="auto">
            <a:xfrm>
              <a:off x="304800" y="5792195"/>
              <a:ext cx="934084" cy="332293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Resolver</a:t>
              </a:r>
            </a:p>
          </p:txBody>
        </p:sp>
        <p:sp>
          <p:nvSpPr>
            <p:cNvPr id="128" name="Text Box 43"/>
            <p:cNvSpPr txBox="1">
              <a:spLocks noChangeArrowheads="1"/>
            </p:cNvSpPr>
            <p:nvPr/>
          </p:nvSpPr>
          <p:spPr bwMode="auto">
            <a:xfrm>
              <a:off x="6191410" y="5613510"/>
              <a:ext cx="934084" cy="335427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Resolver</a:t>
              </a:r>
            </a:p>
          </p:txBody>
        </p:sp>
        <p:sp>
          <p:nvSpPr>
            <p:cNvPr id="129" name="Freeform 44"/>
            <p:cNvSpPr>
              <a:spLocks/>
            </p:cNvSpPr>
            <p:nvPr/>
          </p:nvSpPr>
          <p:spPr bwMode="auto">
            <a:xfrm>
              <a:off x="6115050" y="4567238"/>
              <a:ext cx="838200" cy="990600"/>
            </a:xfrm>
            <a:custGeom>
              <a:avLst/>
              <a:gdLst>
                <a:gd name="T0" fmla="*/ 0 w 528"/>
                <a:gd name="T1" fmla="*/ 0 h 624"/>
                <a:gd name="T2" fmla="*/ 96 w 528"/>
                <a:gd name="T3" fmla="*/ 144 h 624"/>
                <a:gd name="T4" fmla="*/ 192 w 528"/>
                <a:gd name="T5" fmla="*/ 240 h 624"/>
                <a:gd name="T6" fmla="*/ 336 w 528"/>
                <a:gd name="T7" fmla="*/ 336 h 624"/>
                <a:gd name="T8" fmla="*/ 480 w 528"/>
                <a:gd name="T9" fmla="*/ 528 h 624"/>
                <a:gd name="T10" fmla="*/ 528 w 528"/>
                <a:gd name="T11" fmla="*/ 624 h 6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8"/>
                <a:gd name="T19" fmla="*/ 0 h 624"/>
                <a:gd name="T20" fmla="*/ 528 w 528"/>
                <a:gd name="T21" fmla="*/ 624 h 6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8" h="624">
                  <a:moveTo>
                    <a:pt x="0" y="0"/>
                  </a:moveTo>
                  <a:cubicBezTo>
                    <a:pt x="32" y="52"/>
                    <a:pt x="64" y="104"/>
                    <a:pt x="96" y="144"/>
                  </a:cubicBezTo>
                  <a:cubicBezTo>
                    <a:pt x="128" y="184"/>
                    <a:pt x="152" y="208"/>
                    <a:pt x="192" y="240"/>
                  </a:cubicBezTo>
                  <a:cubicBezTo>
                    <a:pt x="232" y="272"/>
                    <a:pt x="288" y="288"/>
                    <a:pt x="336" y="336"/>
                  </a:cubicBezTo>
                  <a:cubicBezTo>
                    <a:pt x="384" y="384"/>
                    <a:pt x="448" y="480"/>
                    <a:pt x="480" y="528"/>
                  </a:cubicBezTo>
                  <a:cubicBezTo>
                    <a:pt x="512" y="576"/>
                    <a:pt x="520" y="600"/>
                    <a:pt x="528" y="624"/>
                  </a:cubicBezTo>
                </a:path>
              </a:pathLst>
            </a:custGeom>
            <a:noFill/>
            <a:ln w="28575">
              <a:solidFill>
                <a:srgbClr val="66FF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500"/>
            </a:p>
          </p:txBody>
        </p:sp>
        <p:sp>
          <p:nvSpPr>
            <p:cNvPr id="130" name="Text Box 45"/>
            <p:cNvSpPr txBox="1">
              <a:spLocks noChangeArrowheads="1"/>
            </p:cNvSpPr>
            <p:nvPr/>
          </p:nvSpPr>
          <p:spPr bwMode="auto">
            <a:xfrm>
              <a:off x="446089" y="3505200"/>
              <a:ext cx="1001713" cy="334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500" i="1"/>
                <a:t>Reference</a:t>
              </a:r>
            </a:p>
          </p:txBody>
        </p:sp>
        <p:sp>
          <p:nvSpPr>
            <p:cNvPr id="131" name="Text Box 46"/>
            <p:cNvSpPr txBox="1">
              <a:spLocks noChangeArrowheads="1"/>
            </p:cNvSpPr>
            <p:nvPr/>
          </p:nvSpPr>
          <p:spPr bwMode="auto">
            <a:xfrm>
              <a:off x="6194425" y="3532188"/>
              <a:ext cx="1001713" cy="334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500" i="1"/>
                <a:t>Reference</a:t>
              </a:r>
            </a:p>
          </p:txBody>
        </p:sp>
        <p:sp>
          <p:nvSpPr>
            <p:cNvPr id="135" name="Line 50"/>
            <p:cNvSpPr>
              <a:spLocks noChangeShapeType="1"/>
            </p:cNvSpPr>
            <p:nvPr/>
          </p:nvSpPr>
          <p:spPr bwMode="auto">
            <a:xfrm>
              <a:off x="2705100" y="3732213"/>
              <a:ext cx="855663" cy="0"/>
            </a:xfrm>
            <a:prstGeom prst="line">
              <a:avLst/>
            </a:prstGeom>
            <a:noFill/>
            <a:ln w="5715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6" name="Line 51"/>
            <p:cNvSpPr>
              <a:spLocks noChangeShapeType="1"/>
            </p:cNvSpPr>
            <p:nvPr/>
          </p:nvSpPr>
          <p:spPr bwMode="auto">
            <a:xfrm>
              <a:off x="3924300" y="3732213"/>
              <a:ext cx="815975" cy="0"/>
            </a:xfrm>
            <a:prstGeom prst="line">
              <a:avLst/>
            </a:prstGeom>
            <a:noFill/>
            <a:ln w="5715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7" name="Line 52"/>
            <p:cNvSpPr>
              <a:spLocks noChangeShapeType="1"/>
            </p:cNvSpPr>
            <p:nvPr/>
          </p:nvSpPr>
          <p:spPr bwMode="auto">
            <a:xfrm>
              <a:off x="2600325" y="3311525"/>
              <a:ext cx="119063" cy="417513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8" name="Line 53"/>
            <p:cNvSpPr>
              <a:spLocks noChangeShapeType="1"/>
            </p:cNvSpPr>
            <p:nvPr/>
          </p:nvSpPr>
          <p:spPr bwMode="auto">
            <a:xfrm>
              <a:off x="3429000" y="3311525"/>
              <a:ext cx="119063" cy="417513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9" name="Line 54"/>
            <p:cNvSpPr>
              <a:spLocks noChangeShapeType="1"/>
            </p:cNvSpPr>
            <p:nvPr/>
          </p:nvSpPr>
          <p:spPr bwMode="auto">
            <a:xfrm flipH="1">
              <a:off x="3921125" y="3311525"/>
              <a:ext cx="60325" cy="417513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0" name="Line 55"/>
            <p:cNvSpPr>
              <a:spLocks noChangeShapeType="1"/>
            </p:cNvSpPr>
            <p:nvPr/>
          </p:nvSpPr>
          <p:spPr bwMode="auto">
            <a:xfrm flipH="1">
              <a:off x="4749800" y="3311525"/>
              <a:ext cx="60325" cy="417513"/>
            </a:xfrm>
            <a:prstGeom prst="line">
              <a:avLst/>
            </a:prstGeom>
            <a:noFill/>
            <a:ln w="38100">
              <a:solidFill>
                <a:srgbClr val="FF99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1" name="Line 56"/>
            <p:cNvSpPr>
              <a:spLocks noChangeShapeType="1"/>
            </p:cNvSpPr>
            <p:nvPr/>
          </p:nvSpPr>
          <p:spPr bwMode="auto">
            <a:xfrm flipV="1">
              <a:off x="5154613" y="1482725"/>
              <a:ext cx="904875" cy="377825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2" name="Text Box 57"/>
            <p:cNvSpPr txBox="1">
              <a:spLocks noChangeArrowheads="1"/>
            </p:cNvSpPr>
            <p:nvPr/>
          </p:nvSpPr>
          <p:spPr bwMode="auto">
            <a:xfrm>
              <a:off x="5181601" y="1600200"/>
              <a:ext cx="1219200" cy="334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500" i="1"/>
                <a:t>Vacuum tank</a:t>
              </a:r>
            </a:p>
          </p:txBody>
        </p:sp>
        <p:sp>
          <p:nvSpPr>
            <p:cNvPr id="143" name="Line 58"/>
            <p:cNvSpPr>
              <a:spLocks noChangeShapeType="1"/>
            </p:cNvSpPr>
            <p:nvPr/>
          </p:nvSpPr>
          <p:spPr bwMode="auto">
            <a:xfrm>
              <a:off x="4368800" y="4002088"/>
              <a:ext cx="854075" cy="0"/>
            </a:xfrm>
            <a:prstGeom prst="line">
              <a:avLst/>
            </a:prstGeom>
            <a:noFill/>
            <a:ln w="57150">
              <a:solidFill>
                <a:srgbClr val="99FF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" name="Rectangle 59"/>
            <p:cNvSpPr>
              <a:spLocks noChangeArrowheads="1"/>
            </p:cNvSpPr>
            <p:nvPr/>
          </p:nvSpPr>
          <p:spPr bwMode="auto">
            <a:xfrm>
              <a:off x="4673600" y="3925888"/>
              <a:ext cx="304800" cy="152400"/>
            </a:xfrm>
            <a:prstGeom prst="rect">
              <a:avLst/>
            </a:prstGeom>
            <a:solidFill>
              <a:srgbClr val="66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45" name="Text Box 60"/>
            <p:cNvSpPr txBox="1">
              <a:spLocks noChangeArrowheads="1"/>
            </p:cNvSpPr>
            <p:nvPr/>
          </p:nvSpPr>
          <p:spPr bwMode="auto">
            <a:xfrm>
              <a:off x="3599169" y="6090006"/>
              <a:ext cx="3610956" cy="335427"/>
            </a:xfrm>
            <a:prstGeom prst="rect">
              <a:avLst/>
            </a:prstGeom>
            <a:solidFill>
              <a:srgbClr val="66FF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500" dirty="0">
                  <a:effectLst>
                    <a:outerShdw blurRad="38100" dist="38100" dir="2700000" algn="tl">
                      <a:srgbClr val="FFFFFF"/>
                    </a:outerShdw>
                  </a:effectLst>
                  <a:ea typeface="+mn-ea"/>
                </a:rPr>
                <a:t>+ switches for IN, OUT, ANTI-COLLISION</a:t>
              </a:r>
            </a:p>
          </p:txBody>
        </p:sp>
        <p:sp>
          <p:nvSpPr>
            <p:cNvPr id="146" name="Line 62"/>
            <p:cNvSpPr>
              <a:spLocks noChangeShapeType="1"/>
            </p:cNvSpPr>
            <p:nvPr/>
          </p:nvSpPr>
          <p:spPr bwMode="auto">
            <a:xfrm>
              <a:off x="2819400" y="17526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7" name="Line 63"/>
            <p:cNvSpPr>
              <a:spLocks noChangeShapeType="1"/>
            </p:cNvSpPr>
            <p:nvPr/>
          </p:nvSpPr>
          <p:spPr bwMode="auto">
            <a:xfrm>
              <a:off x="3962400" y="1752600"/>
              <a:ext cx="685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" name="Text Box 64"/>
            <p:cNvSpPr txBox="1">
              <a:spLocks noChangeArrowheads="1"/>
            </p:cNvSpPr>
            <p:nvPr/>
          </p:nvSpPr>
          <p:spPr bwMode="auto">
            <a:xfrm rot="-5400000">
              <a:off x="3143251" y="1940770"/>
              <a:ext cx="496888" cy="425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400"/>
                <a:t>CFC</a:t>
              </a:r>
            </a:p>
          </p:txBody>
        </p:sp>
        <p:sp>
          <p:nvSpPr>
            <p:cNvPr id="149" name="Text Box 65"/>
            <p:cNvSpPr txBox="1">
              <a:spLocks noChangeArrowheads="1"/>
            </p:cNvSpPr>
            <p:nvPr/>
          </p:nvSpPr>
          <p:spPr bwMode="auto">
            <a:xfrm rot="-5400000">
              <a:off x="3848100" y="1940770"/>
              <a:ext cx="496888" cy="4253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400"/>
                <a:t>CFC</a:t>
              </a:r>
            </a:p>
          </p:txBody>
        </p:sp>
        <p:sp>
          <p:nvSpPr>
            <p:cNvPr id="150" name="Rectangle 67"/>
            <p:cNvSpPr>
              <a:spLocks noChangeArrowheads="1"/>
            </p:cNvSpPr>
            <p:nvPr/>
          </p:nvSpPr>
          <p:spPr bwMode="auto">
            <a:xfrm>
              <a:off x="2895600" y="4572000"/>
              <a:ext cx="533400" cy="228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1" name="Rectangle 68"/>
            <p:cNvSpPr>
              <a:spLocks noChangeArrowheads="1"/>
            </p:cNvSpPr>
            <p:nvPr/>
          </p:nvSpPr>
          <p:spPr bwMode="auto">
            <a:xfrm>
              <a:off x="4038600" y="4572000"/>
              <a:ext cx="533400" cy="228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2" name="Oval 69"/>
            <p:cNvSpPr>
              <a:spLocks noChangeArrowheads="1"/>
            </p:cNvSpPr>
            <p:nvPr/>
          </p:nvSpPr>
          <p:spPr bwMode="auto">
            <a:xfrm>
              <a:off x="28956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3" name="Oval 70"/>
            <p:cNvSpPr>
              <a:spLocks noChangeArrowheads="1"/>
            </p:cNvSpPr>
            <p:nvPr/>
          </p:nvSpPr>
          <p:spPr bwMode="auto">
            <a:xfrm>
              <a:off x="29718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4" name="Oval 71"/>
            <p:cNvSpPr>
              <a:spLocks noChangeArrowheads="1"/>
            </p:cNvSpPr>
            <p:nvPr/>
          </p:nvSpPr>
          <p:spPr bwMode="auto">
            <a:xfrm>
              <a:off x="30480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5" name="Oval 72"/>
            <p:cNvSpPr>
              <a:spLocks noChangeArrowheads="1"/>
            </p:cNvSpPr>
            <p:nvPr/>
          </p:nvSpPr>
          <p:spPr bwMode="auto">
            <a:xfrm>
              <a:off x="31242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6" name="Oval 73"/>
            <p:cNvSpPr>
              <a:spLocks noChangeArrowheads="1"/>
            </p:cNvSpPr>
            <p:nvPr/>
          </p:nvSpPr>
          <p:spPr bwMode="auto">
            <a:xfrm>
              <a:off x="32004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7" name="Oval 74"/>
            <p:cNvSpPr>
              <a:spLocks noChangeArrowheads="1"/>
            </p:cNvSpPr>
            <p:nvPr/>
          </p:nvSpPr>
          <p:spPr bwMode="auto">
            <a:xfrm>
              <a:off x="32766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8" name="Oval 75"/>
            <p:cNvSpPr>
              <a:spLocks noChangeArrowheads="1"/>
            </p:cNvSpPr>
            <p:nvPr/>
          </p:nvSpPr>
          <p:spPr bwMode="auto">
            <a:xfrm>
              <a:off x="33528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59" name="Oval 76"/>
            <p:cNvSpPr>
              <a:spLocks noChangeArrowheads="1"/>
            </p:cNvSpPr>
            <p:nvPr/>
          </p:nvSpPr>
          <p:spPr bwMode="auto">
            <a:xfrm>
              <a:off x="40386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0" name="Oval 77"/>
            <p:cNvSpPr>
              <a:spLocks noChangeArrowheads="1"/>
            </p:cNvSpPr>
            <p:nvPr/>
          </p:nvSpPr>
          <p:spPr bwMode="auto">
            <a:xfrm>
              <a:off x="41148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1" name="Oval 78"/>
            <p:cNvSpPr>
              <a:spLocks noChangeArrowheads="1"/>
            </p:cNvSpPr>
            <p:nvPr/>
          </p:nvSpPr>
          <p:spPr bwMode="auto">
            <a:xfrm>
              <a:off x="41910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2" name="Oval 79"/>
            <p:cNvSpPr>
              <a:spLocks noChangeArrowheads="1"/>
            </p:cNvSpPr>
            <p:nvPr/>
          </p:nvSpPr>
          <p:spPr bwMode="auto">
            <a:xfrm>
              <a:off x="42672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3" name="Oval 80"/>
            <p:cNvSpPr>
              <a:spLocks noChangeArrowheads="1"/>
            </p:cNvSpPr>
            <p:nvPr/>
          </p:nvSpPr>
          <p:spPr bwMode="auto">
            <a:xfrm>
              <a:off x="44196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4" name="Oval 81"/>
            <p:cNvSpPr>
              <a:spLocks noChangeArrowheads="1"/>
            </p:cNvSpPr>
            <p:nvPr/>
          </p:nvSpPr>
          <p:spPr bwMode="auto">
            <a:xfrm>
              <a:off x="44958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5" name="Oval 82"/>
            <p:cNvSpPr>
              <a:spLocks noChangeArrowheads="1"/>
            </p:cNvSpPr>
            <p:nvPr/>
          </p:nvSpPr>
          <p:spPr bwMode="auto">
            <a:xfrm>
              <a:off x="4343400" y="4800600"/>
              <a:ext cx="76200" cy="762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500"/>
            </a:p>
          </p:txBody>
        </p:sp>
        <p:sp>
          <p:nvSpPr>
            <p:cNvPr id="166" name="Text Box 83"/>
            <p:cNvSpPr txBox="1">
              <a:spLocks noChangeArrowheads="1"/>
            </p:cNvSpPr>
            <p:nvPr/>
          </p:nvSpPr>
          <p:spPr bwMode="auto">
            <a:xfrm>
              <a:off x="5257801" y="5029200"/>
              <a:ext cx="1150938" cy="334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sz="500" i="1"/>
                <a:t>Sliding table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LMC Summary R2E Workshop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LMC Summary R2E Workshop</Template>
  <TotalTime>4487</TotalTime>
  <Words>3217</Words>
  <Application>Microsoft Office PowerPoint</Application>
  <PresentationFormat>On-screen Show (4:3)</PresentationFormat>
  <Paragraphs>717</Paragraphs>
  <Slides>53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55" baseType="lpstr">
      <vt:lpstr>LMC Summary R2E Workshop</vt:lpstr>
      <vt:lpstr>Origin</vt:lpstr>
      <vt:lpstr>Collimator design and operational experience</vt:lpstr>
      <vt:lpstr>Acknowledgement</vt:lpstr>
      <vt:lpstr>Outline</vt:lpstr>
      <vt:lpstr>Overall Design: the collimator “zoo”</vt:lpstr>
      <vt:lpstr>Overall Design: the basics (TCSG)</vt:lpstr>
      <vt:lpstr>PowerPoint Presentation</vt:lpstr>
      <vt:lpstr>PowerPoint Presentation</vt:lpstr>
      <vt:lpstr>PowerPoint Presentation</vt:lpstr>
      <vt:lpstr>Overall Design: Motors and sensors</vt:lpstr>
      <vt:lpstr>Overall Design: Motors and sensors</vt:lpstr>
      <vt:lpstr>PowerPoint Presentation</vt:lpstr>
      <vt:lpstr>PowerPoint Presentation</vt:lpstr>
      <vt:lpstr>Radiation Hardness</vt:lpstr>
      <vt:lpstr>Radiation Hardness</vt:lpstr>
      <vt:lpstr>Radiation Hardness</vt:lpstr>
      <vt:lpstr>Selection of issues occurred in operation since 2008</vt:lpstr>
      <vt:lpstr>Rails (historic)</vt:lpstr>
      <vt:lpstr>Effects</vt:lpstr>
      <vt:lpstr>Final solution</vt:lpstr>
      <vt:lpstr>Rail exchange campaign</vt:lpstr>
      <vt:lpstr>Rail configuration today – No degradation since!</vt:lpstr>
      <vt:lpstr>Auto retraction</vt:lpstr>
      <vt:lpstr>Solution</vt:lpstr>
      <vt:lpstr>Collimator roller screw replacement (April 2012)</vt:lpstr>
      <vt:lpstr>Collimator roller screw replacement (situation April 2012)</vt:lpstr>
      <vt:lpstr>PowerPoint Presentation</vt:lpstr>
      <vt:lpstr>Collimator roller screw replacement (April 2012)</vt:lpstr>
      <vt:lpstr>Inspection this year (95 % of collimators checked in depth)</vt:lpstr>
      <vt:lpstr>Roller screw</vt:lpstr>
      <vt:lpstr>PowerPoint Presentation</vt:lpstr>
      <vt:lpstr>PowerPoint Presentation</vt:lpstr>
      <vt:lpstr>PowerPoint Presentation</vt:lpstr>
      <vt:lpstr>Other issues</vt:lpstr>
      <vt:lpstr>Cooling and cabling</vt:lpstr>
      <vt:lpstr>TIM and Robot intervention</vt:lpstr>
      <vt:lpstr>TIM and Robot intervention</vt:lpstr>
      <vt:lpstr>Real scale tests at CERN</vt:lpstr>
      <vt:lpstr>PowerPoint Presentation</vt:lpstr>
      <vt:lpstr>Collimator standard maintenance (inspection)</vt:lpstr>
      <vt:lpstr>Redo Hardware Commissioning Steps</vt:lpstr>
      <vt:lpstr>Maintenance issues identified</vt:lpstr>
      <vt:lpstr>Collimator spare situation  before/after LS1</vt:lpstr>
      <vt:lpstr>Precise measurement of collimator position</vt:lpstr>
      <vt:lpstr>Interference on LVDT (PhD A. Danisi)</vt:lpstr>
      <vt:lpstr>Interference on LVDT</vt:lpstr>
      <vt:lpstr>Conclusions       (1/2)</vt:lpstr>
      <vt:lpstr>Conclusions      (2/2) </vt:lpstr>
      <vt:lpstr>Spare slides</vt:lpstr>
      <vt:lpstr>Collimator roller screw replacement</vt:lpstr>
      <vt:lpstr>Effects</vt:lpstr>
      <vt:lpstr>Rails</vt:lpstr>
      <vt:lpstr>Next tests</vt:lpstr>
      <vt:lpstr>Intermediate solution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testing with high energy beams in HiRadMat</dc:title>
  <dc:creator>LOSITO</dc:creator>
  <cp:lastModifiedBy>Roberto Losito</cp:lastModifiedBy>
  <cp:revision>304</cp:revision>
  <dcterms:created xsi:type="dcterms:W3CDTF">2010-07-06T18:00:03Z</dcterms:created>
  <dcterms:modified xsi:type="dcterms:W3CDTF">2013-05-30T06:50:10Z</dcterms:modified>
</cp:coreProperties>
</file>